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76" r:id="rId4"/>
    <p:sldId id="277" r:id="rId5"/>
    <p:sldId id="278" r:id="rId6"/>
    <p:sldId id="279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58" r:id="rId15"/>
    <p:sldId id="288" r:id="rId16"/>
    <p:sldId id="259" r:id="rId17"/>
    <p:sldId id="289" r:id="rId18"/>
    <p:sldId id="290" r:id="rId19"/>
    <p:sldId id="260" r:id="rId20"/>
    <p:sldId id="291" r:id="rId21"/>
    <p:sldId id="264" r:id="rId22"/>
    <p:sldId id="265" r:id="rId23"/>
    <p:sldId id="266" r:id="rId24"/>
    <p:sldId id="267" r:id="rId25"/>
    <p:sldId id="269" r:id="rId26"/>
    <p:sldId id="270" r:id="rId27"/>
    <p:sldId id="271" r:id="rId28"/>
    <p:sldId id="272" r:id="rId29"/>
    <p:sldId id="274" r:id="rId30"/>
    <p:sldId id="275" r:id="rId31"/>
  </p:sldIdLst>
  <p:sldSz cx="9144000" cy="6858000" type="screen4x3"/>
  <p:notesSz cx="6858000" cy="9144000"/>
  <p:embeddedFontLst>
    <p:embeddedFont>
      <p:font typeface="Corbel" pitchFamily="34" charset="0"/>
      <p:regular r:id="rId32"/>
      <p:bold r:id="rId33"/>
      <p:italic r:id="rId34"/>
      <p:boldItalic r:id="rId35"/>
    </p:embeddedFont>
    <p:embeddedFont>
      <p:font typeface="Wingdings 2" pitchFamily="18" charset="2"/>
      <p:regular r:id="rId36"/>
    </p:embeddedFont>
    <p:embeddedFont>
      <p:font typeface="Verdana" pitchFamily="34" charset="0"/>
      <p:regular r:id="rId37"/>
      <p:bold r:id="rId38"/>
      <p:italic r:id="rId39"/>
      <p:boldItalic r:id="rId40"/>
    </p:embeddedFont>
    <p:embeddedFont>
      <p:font typeface="Gill Sans MT" pitchFamily="34" charset="0"/>
      <p:regular r:id="rId41"/>
      <p:bold r:id="rId42"/>
      <p:italic r:id="rId43"/>
      <p:boldItalic r:id="rId4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27.wmf"/><Relationship Id="rId6" Type="http://schemas.openxmlformats.org/officeDocument/2006/relationships/image" Target="../media/image35.wmf"/><Relationship Id="rId11" Type="http://schemas.openxmlformats.org/officeDocument/2006/relationships/image" Target="../media/image40.wmf"/><Relationship Id="rId5" Type="http://schemas.openxmlformats.org/officeDocument/2006/relationships/image" Target="../media/image34.wmf"/><Relationship Id="rId10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4" Type="http://schemas.openxmlformats.org/officeDocument/2006/relationships/image" Target="../media/image6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7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FDDA5EA-4818-4779-B5E2-35FB92D4A8D3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556B09E-3FA1-4D33-92C7-BF965F462F4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16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oleObject" Target="../embeddings/oleObject34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6.bin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4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5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package" Target="../embeddings/_________Microsoft_Office_Word2.docx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928670"/>
            <a:ext cx="75724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Спектральные характеристики морской поверхности по микроволновым измерениям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4143380"/>
            <a:ext cx="721523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Садовский </a:t>
            </a:r>
            <a:r>
              <a:rPr kumimoji="0" lang="ru-RU" sz="200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И.Н.</a:t>
            </a:r>
            <a:r>
              <a:rPr kumimoji="0" lang="en-US" sz="200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00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Кузьмин А.В.</a:t>
            </a:r>
            <a:endParaRPr kumimoji="0" lang="en-US" sz="200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228600" lvl="0" indent="-22860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2900" lvl="0" indent="-342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Институт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космических исследований РАН (ИКИ РАН)</a:t>
            </a:r>
          </a:p>
          <a:p>
            <a:pPr marL="342900" indent="-34290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err="1" smtClean="0">
                <a:latin typeface="Arial" pitchFamily="34" charset="0"/>
                <a:cs typeface="Arial" pitchFamily="34" charset="0"/>
              </a:rPr>
              <a:t>Ilya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_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Nik_Sad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@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mail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ru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41313" y="163513"/>
            <a:ext cx="4035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Актуальность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работы: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030908" y="764704"/>
            <a:ext cx="32146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Вопросы метеорологического прогнозирования и климатических исследований</a:t>
            </a:r>
          </a:p>
        </p:txBody>
      </p:sp>
      <p:pic>
        <p:nvPicPr>
          <p:cNvPr id="6" name="Picture 9" descr="01_Актуальность_02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48731" y="3100536"/>
            <a:ext cx="5267325" cy="3352800"/>
          </a:xfrm>
          <a:noFill/>
          <a:ln/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927869" y="2817342"/>
            <a:ext cx="25114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Ветер и другие процессы в приповерхностном слое атмосферы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1048519" y="5328767"/>
            <a:ext cx="245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Разнообразные внутриокеанические процессы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6220594" y="5328767"/>
            <a:ext cx="24558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Динамика волновых обрушений и перенос тепла через морскую поверхность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5261744" y="3544417"/>
            <a:ext cx="2455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Присутствие ПАВ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990031" y="2014067"/>
            <a:ext cx="3214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Спектр поверхностного волнения</a:t>
            </a:r>
          </a:p>
        </p:txBody>
      </p:sp>
      <p:sp>
        <p:nvSpPr>
          <p:cNvPr id="12" name="Line 21"/>
          <p:cNvSpPr>
            <a:spLocks noChangeShapeType="1"/>
          </p:cNvSpPr>
          <p:nvPr/>
        </p:nvSpPr>
        <p:spPr bwMode="auto">
          <a:xfrm flipH="1">
            <a:off x="484956" y="5716117"/>
            <a:ext cx="73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auto">
          <a:xfrm flipV="1">
            <a:off x="484956" y="2169642"/>
            <a:ext cx="11113" cy="3535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>
            <a:off x="496069" y="2169642"/>
            <a:ext cx="25320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" name="Line 24"/>
          <p:cNvSpPr>
            <a:spLocks noChangeShapeType="1"/>
          </p:cNvSpPr>
          <p:nvPr/>
        </p:nvSpPr>
        <p:spPr bwMode="auto">
          <a:xfrm>
            <a:off x="3507556" y="3117379"/>
            <a:ext cx="446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 flipV="1">
            <a:off x="3953644" y="2393479"/>
            <a:ext cx="0" cy="723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 flipH="1">
            <a:off x="5336356" y="3698404"/>
            <a:ext cx="3333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V="1">
            <a:off x="5336356" y="2360142"/>
            <a:ext cx="0" cy="1338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 flipV="1">
            <a:off x="8046219" y="2169642"/>
            <a:ext cx="0" cy="3111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20" name="Line 29"/>
          <p:cNvSpPr>
            <a:spLocks noChangeShapeType="1"/>
          </p:cNvSpPr>
          <p:nvPr/>
        </p:nvSpPr>
        <p:spPr bwMode="auto">
          <a:xfrm flipH="1">
            <a:off x="6104706" y="2169642"/>
            <a:ext cx="19415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21" name="Line 30"/>
          <p:cNvSpPr>
            <a:spLocks noChangeShapeType="1"/>
          </p:cNvSpPr>
          <p:nvPr/>
        </p:nvSpPr>
        <p:spPr bwMode="auto">
          <a:xfrm flipV="1">
            <a:off x="4661420" y="1556792"/>
            <a:ext cx="0" cy="468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1313" y="163513"/>
            <a:ext cx="4035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Актуальность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работы: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Космос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44588"/>
            <a:ext cx="8028384" cy="5459412"/>
          </a:xfrm>
          <a:prstGeom prst="rect">
            <a:avLst/>
          </a:prstGeom>
          <a:noFill/>
          <a:ln/>
          <a:effectLst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673329" y="4148138"/>
            <a:ext cx="2511425" cy="5365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Спектр поверхностного волнения ?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517754" y="3032125"/>
            <a:ext cx="2779713" cy="5365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Формирование собственного радиотеплового излучения?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1514079" y="1425575"/>
            <a:ext cx="2813050" cy="30777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Точность данных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ДЗЗ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flipV="1">
            <a:off x="6936979" y="3624263"/>
            <a:ext cx="0" cy="4460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H="1" flipV="1">
            <a:off x="2988866" y="1817688"/>
            <a:ext cx="2486025" cy="1171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68144" y="908720"/>
            <a:ext cx="30243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Apel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 J.R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 An improved ocean surface wave vector spectrum // J. Geophysical Research. 1994. V. 99. P. 16.269–16.291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Elfouhaily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 Т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.,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Chapron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 В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.,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Katsaros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 К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.,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Vandemark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 D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 A unified directional spectrum for long and short wind-driven waves // J. Geophysical Research. 1997. V. 102. P. 15.781–15.796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Romeiser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 R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.,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Alpers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 W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.,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Wismann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 V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. An improved composite surface model for the radar backscattering cross section of the ocean surface. 1. Theory of the model and optimization/validation by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scatterometer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data // J. Geophysical Research. 1997. V. 102. P. 25.237–25.250.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1024"/>
          <p:cNvGraphicFramePr>
            <a:graphicFrameLocks noChangeAspect="1"/>
          </p:cNvGraphicFramePr>
          <p:nvPr/>
        </p:nvGraphicFramePr>
        <p:xfrm>
          <a:off x="1075928" y="1412776"/>
          <a:ext cx="4648200" cy="4262438"/>
        </p:xfrm>
        <a:graphic>
          <a:graphicData uri="http://schemas.openxmlformats.org/presentationml/2006/ole">
            <p:oleObj spid="_x0000_s32770" name="Plot Document" r:id="rId3" imgW="7079400" imgH="6492240" progId="Grapher.Document">
              <p:embed/>
            </p:oleObj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41313" y="163513"/>
            <a:ext cx="4035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Актуальность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работы: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1213172" y="3484463"/>
            <a:ext cx="76073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Требования к «инструменту»:</a:t>
            </a:r>
            <a:endParaRPr lang="ru-RU" sz="1600" i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i="1" dirty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Восстановление пространственного спектра ветрового волнения в  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гравитационно-капиллярном интервале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Определение 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абсолютных значений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восстанавливаемых величин.</a:t>
            </a:r>
          </a:p>
          <a:p>
            <a:pPr algn="just"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Непрерывное поступление информации о состоянии водной поверхности, 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вне зависимости от погодных условий, времени суток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и т.д.</a:t>
            </a:r>
          </a:p>
          <a:p>
            <a:pPr algn="just"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Возможность отслеживания 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динамики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изменения состояния поверхности.</a:t>
            </a:r>
          </a:p>
          <a:p>
            <a:pPr algn="just"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Разрешение по пространству,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примерно равное элементу разрешения приборов космического базирования.</a:t>
            </a: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41313" y="163513"/>
            <a:ext cx="4035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Актуальность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работы: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1187624" y="936625"/>
            <a:ext cx="401334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i="1" dirty="0">
                <a:latin typeface="Arial" pitchFamily="34" charset="0"/>
                <a:cs typeface="Arial" pitchFamily="34" charset="0"/>
              </a:rPr>
              <a:t>Методы изучения:</a:t>
            </a:r>
          </a:p>
          <a:p>
            <a:endParaRPr lang="ru-RU" sz="1600" i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Контактные измерения.</a:t>
            </a:r>
          </a:p>
          <a:p>
            <a:pPr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Альтиметрические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измерения.</a:t>
            </a:r>
          </a:p>
          <a:p>
            <a:pPr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Фото- и стереофотосъемка.</a:t>
            </a:r>
          </a:p>
          <a:p>
            <a:pPr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Сканирующие оптические устройства.</a:t>
            </a:r>
          </a:p>
          <a:p>
            <a:pPr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Скаттерометрические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исследования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Радиолокационные исследования.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Радиополяриметрические</a:t>
            </a:r>
            <a:r>
              <a:rPr lang="ru-RU" sz="16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измерения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41313" y="163513"/>
            <a:ext cx="55268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Основы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радиополяриметрического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метода: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Волн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692696"/>
            <a:ext cx="3888432" cy="2592288"/>
          </a:xfrm>
          <a:prstGeom prst="rect">
            <a:avLst/>
          </a:prstGeom>
        </p:spPr>
      </p:pic>
      <p:graphicFrame>
        <p:nvGraphicFramePr>
          <p:cNvPr id="6" name="Object 12"/>
          <p:cNvGraphicFramePr>
            <a:graphicFrameLocks noChangeAspect="1"/>
          </p:cNvGraphicFramePr>
          <p:nvPr/>
        </p:nvGraphicFramePr>
        <p:xfrm>
          <a:off x="4993704" y="764704"/>
          <a:ext cx="4114800" cy="2484438"/>
        </p:xfrm>
        <a:graphic>
          <a:graphicData uri="http://schemas.openxmlformats.org/presentationml/2006/ole">
            <p:oleObj spid="_x0000_s33794" name="Plot Document" r:id="rId4" imgW="5521320" imgH="3334680" progId="Grapher.Document">
              <p:embed/>
            </p:oleObj>
          </a:graphicData>
        </a:graphic>
      </p:graphicFrame>
      <p:graphicFrame>
        <p:nvGraphicFramePr>
          <p:cNvPr id="8" name="Object 16"/>
          <p:cNvGraphicFramePr>
            <a:graphicFrameLocks noChangeAspect="1"/>
          </p:cNvGraphicFramePr>
          <p:nvPr/>
        </p:nvGraphicFramePr>
        <p:xfrm>
          <a:off x="6444208" y="428514"/>
          <a:ext cx="1296144" cy="264182"/>
        </p:xfrm>
        <a:graphic>
          <a:graphicData uri="http://schemas.openxmlformats.org/presentationml/2006/ole">
            <p:oleObj spid="_x0000_s33795" r:id="rId5" imgW="977476" imgH="203112" progId="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187624" y="3645024"/>
          <a:ext cx="3088437" cy="2952328"/>
        </p:xfrm>
        <a:graphic>
          <a:graphicData uri="http://schemas.openxmlformats.org/presentationml/2006/ole">
            <p:oleObj spid="_x0000_s33796" name="Plot Document" r:id="rId6" imgW="6823080" imgH="6520680" progId="Grapher.Document">
              <p:embed/>
            </p:oleObj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4572000" y="3645024"/>
          <a:ext cx="4427511" cy="2952328"/>
        </p:xfrm>
        <a:graphic>
          <a:graphicData uri="http://schemas.openxmlformats.org/presentationml/2006/ole">
            <p:oleObj spid="_x0000_s33797" name="Plot Document" r:id="rId7" imgW="9779400" imgH="6520680" progId="Graph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23528" y="212725"/>
            <a:ext cx="41763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latin typeface="Arial" pitchFamily="34" charset="0"/>
                <a:cs typeface="Arial" pitchFamily="34" charset="0"/>
              </a:rPr>
              <a:t>Радиополяриметрический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метод: 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15851" y="1790997"/>
            <a:ext cx="21320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i="1" dirty="0">
                <a:latin typeface="Arial" pitchFamily="34" charset="0"/>
                <a:cs typeface="Arial" pitchFamily="34" charset="0"/>
              </a:rPr>
              <a:t>Постановка задачи:</a:t>
            </a:r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1661988" y="3143547"/>
            <a:ext cx="6084887" cy="825500"/>
            <a:chOff x="687" y="858"/>
            <a:chExt cx="3833" cy="520"/>
          </a:xfrm>
        </p:grpSpPr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687" y="858"/>
              <a:ext cx="1091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600">
                  <a:latin typeface="Arial" pitchFamily="34" charset="0"/>
                  <a:cs typeface="Arial" pitchFamily="34" charset="0"/>
                </a:rPr>
                <a:t>Регистрируемая</a:t>
              </a:r>
            </a:p>
            <a:p>
              <a:r>
                <a:rPr lang="ru-RU" sz="1600">
                  <a:latin typeface="Arial" pitchFamily="34" charset="0"/>
                  <a:cs typeface="Arial" pitchFamily="34" charset="0"/>
                </a:rPr>
                <a:t>радиояркостная</a:t>
              </a:r>
            </a:p>
            <a:p>
              <a:r>
                <a:rPr lang="ru-RU" sz="1600">
                  <a:latin typeface="Arial" pitchFamily="34" charset="0"/>
                  <a:cs typeface="Arial" pitchFamily="34" charset="0"/>
                </a:rPr>
                <a:t>   температура</a:t>
              </a: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3718" y="900"/>
              <a:ext cx="80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600">
                  <a:latin typeface="Arial" pitchFamily="34" charset="0"/>
                  <a:cs typeface="Arial" pitchFamily="34" charset="0"/>
                </a:rPr>
                <a:t>Параметры</a:t>
              </a:r>
            </a:p>
            <a:p>
              <a:r>
                <a:rPr lang="ru-RU" sz="1600">
                  <a:latin typeface="Arial" pitchFamily="34" charset="0"/>
                  <a:cs typeface="Arial" pitchFamily="34" charset="0"/>
                </a:rPr>
                <a:t>  волнения</a:t>
              </a: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1965" y="1105"/>
              <a:ext cx="6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" name="Group 17"/>
            <p:cNvGrpSpPr>
              <a:grpSpLocks/>
            </p:cNvGrpSpPr>
            <p:nvPr/>
          </p:nvGrpSpPr>
          <p:grpSpPr bwMode="auto">
            <a:xfrm>
              <a:off x="2629" y="895"/>
              <a:ext cx="351" cy="385"/>
              <a:chOff x="2545" y="699"/>
              <a:chExt cx="351" cy="385"/>
            </a:xfrm>
          </p:grpSpPr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2545" y="699"/>
                <a:ext cx="351" cy="385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Text Box 12"/>
              <p:cNvSpPr txBox="1">
                <a:spLocks noChangeArrowheads="1"/>
              </p:cNvSpPr>
              <p:nvPr/>
            </p:nvSpPr>
            <p:spPr bwMode="auto">
              <a:xfrm>
                <a:off x="2596" y="722"/>
                <a:ext cx="24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>
                    <a:latin typeface="Arial" pitchFamily="34" charset="0"/>
                    <a:cs typeface="Arial" pitchFamily="34" charset="0"/>
                  </a:rPr>
                  <a:t>?</a:t>
                </a:r>
              </a:p>
            </p:txBody>
          </p:sp>
        </p:grpSp>
        <p:sp>
          <p:nvSpPr>
            <p:cNvPr id="11" name="Line 16"/>
            <p:cNvSpPr>
              <a:spLocks noChangeShapeType="1"/>
            </p:cNvSpPr>
            <p:nvPr/>
          </p:nvSpPr>
          <p:spPr bwMode="auto">
            <a:xfrm>
              <a:off x="3029" y="1101"/>
              <a:ext cx="6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 wrap="none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Freeform 21"/>
          <p:cNvSpPr>
            <a:spLocks/>
          </p:cNvSpPr>
          <p:nvPr/>
        </p:nvSpPr>
        <p:spPr bwMode="auto">
          <a:xfrm rot="10800000">
            <a:off x="4133725" y="3751560"/>
            <a:ext cx="1851025" cy="395287"/>
          </a:xfrm>
          <a:custGeom>
            <a:avLst/>
            <a:gdLst/>
            <a:ahLst/>
            <a:cxnLst>
              <a:cxn ang="0">
                <a:pos x="0" y="234"/>
              </a:cxn>
              <a:cxn ang="0">
                <a:pos x="597" y="3"/>
              </a:cxn>
              <a:cxn ang="0">
                <a:pos x="1166" y="249"/>
              </a:cxn>
            </a:cxnLst>
            <a:rect l="0" t="0" r="r" b="b"/>
            <a:pathLst>
              <a:path w="1166" h="249">
                <a:moveTo>
                  <a:pt x="0" y="234"/>
                </a:moveTo>
                <a:cubicBezTo>
                  <a:pt x="201" y="117"/>
                  <a:pt x="403" y="0"/>
                  <a:pt x="597" y="3"/>
                </a:cubicBezTo>
                <a:cubicBezTo>
                  <a:pt x="791" y="6"/>
                  <a:pt x="978" y="127"/>
                  <a:pt x="1166" y="249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3513013" y="4538960"/>
            <a:ext cx="3216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>
                <a:latin typeface="Arial" pitchFamily="34" charset="0"/>
                <a:cs typeface="Arial" pitchFamily="34" charset="0"/>
              </a:rPr>
              <a:t>Модель радиотеплового излучения?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5525963" y="2335510"/>
            <a:ext cx="3438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>
                <a:latin typeface="Arial" pitchFamily="34" charset="0"/>
                <a:cs typeface="Arial" pitchFamily="34" charset="0"/>
              </a:rPr>
              <a:t>Конкретные характеристики волнения?</a:t>
            </a: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3503488" y="4534197"/>
            <a:ext cx="3200400" cy="3349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5532313" y="2314872"/>
            <a:ext cx="3400425" cy="3349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7748" y="251356"/>
            <a:ext cx="4362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Модель радиотеплового излучения: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678615" y="2878140"/>
          <a:ext cx="568325" cy="344487"/>
        </p:xfrm>
        <a:graphic>
          <a:graphicData uri="http://schemas.openxmlformats.org/presentationml/2006/ole">
            <p:oleObj spid="_x0000_s35842" name="Формула" r:id="rId3" imgW="355292" imgH="215713" progId="">
              <p:embed/>
            </p:oleObj>
          </a:graphicData>
        </a:graphic>
      </p:graphicFrame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1597653" y="3786190"/>
          <a:ext cx="719137" cy="368300"/>
        </p:xfrm>
        <a:graphic>
          <a:graphicData uri="http://schemas.openxmlformats.org/presentationml/2006/ole">
            <p:oleObj spid="_x0000_s35843" name="Формула" r:id="rId4" imgW="444307" imgH="228501" progId="">
              <p:embed/>
            </p:oleObj>
          </a:graphicData>
        </a:graphic>
      </p:graphicFrame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3955107" y="1357298"/>
            <a:ext cx="4505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Основа – 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двухмасштабная модель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волнения:</a:t>
            </a:r>
          </a:p>
        </p:txBody>
      </p:sp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4531397" y="1928802"/>
          <a:ext cx="3424238" cy="385762"/>
        </p:xfrm>
        <a:graphic>
          <a:graphicData uri="http://schemas.openxmlformats.org/presentationml/2006/ole">
            <p:oleObj spid="_x0000_s35844" name="Формула" r:id="rId5" imgW="2120760" imgH="241200" progId="">
              <p:embed/>
            </p:oleObj>
          </a:graphicData>
        </a:graphic>
      </p:graphicFrame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169554" y="2571744"/>
            <a:ext cx="2074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Учет длинных волн:</a:t>
            </a:r>
          </a:p>
        </p:txBody>
      </p:sp>
      <p:graphicFrame>
        <p:nvGraphicFramePr>
          <p:cNvPr id="10" name="Object 19"/>
          <p:cNvGraphicFramePr>
            <a:graphicFrameLocks noChangeAspect="1"/>
          </p:cNvGraphicFramePr>
          <p:nvPr/>
        </p:nvGraphicFramePr>
        <p:xfrm>
          <a:off x="5455305" y="3571876"/>
          <a:ext cx="1479550" cy="385762"/>
        </p:xfrm>
        <a:graphic>
          <a:graphicData uri="http://schemas.openxmlformats.org/presentationml/2006/ole">
            <p:oleObj spid="_x0000_s35845" name="Формула" r:id="rId6" imgW="914400" imgH="241300" progId="">
              <p:embed/>
            </p:oleObj>
          </a:graphicData>
        </a:graphic>
      </p:graphicFrame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5179079" y="4143380"/>
            <a:ext cx="2074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Учет коротких волн:</a:t>
            </a:r>
          </a:p>
        </p:txBody>
      </p:sp>
      <p:graphicFrame>
        <p:nvGraphicFramePr>
          <p:cNvPr id="12" name="Object 22"/>
          <p:cNvGraphicFramePr>
            <a:graphicFrameLocks noChangeAspect="1"/>
          </p:cNvGraphicFramePr>
          <p:nvPr/>
        </p:nvGraphicFramePr>
        <p:xfrm>
          <a:off x="4177388" y="4572008"/>
          <a:ext cx="4206875" cy="815975"/>
        </p:xfrm>
        <a:graphic>
          <a:graphicData uri="http://schemas.openxmlformats.org/presentationml/2006/ole">
            <p:oleObj spid="_x0000_s35846" name="Формула" r:id="rId7" imgW="2603500" imgH="508000" progId="">
              <p:embed/>
            </p:oleObj>
          </a:graphicData>
        </a:graphic>
      </p:graphicFrame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1499228" y="2770190"/>
            <a:ext cx="881062" cy="5683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29"/>
          <p:cNvSpPr>
            <a:spLocks noChangeArrowheads="1"/>
          </p:cNvSpPr>
          <p:nvPr/>
        </p:nvSpPr>
        <p:spPr bwMode="auto">
          <a:xfrm>
            <a:off x="1510340" y="3695702"/>
            <a:ext cx="881063" cy="5683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32"/>
          <p:cNvGrpSpPr>
            <a:grpSpLocks/>
          </p:cNvGrpSpPr>
          <p:nvPr/>
        </p:nvGrpSpPr>
        <p:grpSpPr bwMode="auto">
          <a:xfrm>
            <a:off x="4669510" y="5572140"/>
            <a:ext cx="3357563" cy="568325"/>
            <a:chOff x="3167" y="3448"/>
            <a:chExt cx="2115" cy="358"/>
          </a:xfrm>
        </p:grpSpPr>
        <p:sp>
          <p:nvSpPr>
            <p:cNvPr id="16" name="Rectangle 26"/>
            <p:cNvSpPr>
              <a:spLocks noChangeArrowheads="1"/>
            </p:cNvSpPr>
            <p:nvPr/>
          </p:nvSpPr>
          <p:spPr bwMode="auto">
            <a:xfrm>
              <a:off x="4713" y="3448"/>
              <a:ext cx="345" cy="3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7" name="Object 30"/>
            <p:cNvGraphicFramePr>
              <a:graphicFrameLocks noChangeAspect="1"/>
            </p:cNvGraphicFramePr>
            <p:nvPr/>
          </p:nvGraphicFramePr>
          <p:xfrm>
            <a:off x="3167" y="3512"/>
            <a:ext cx="2115" cy="256"/>
          </p:xfrm>
          <a:graphic>
            <a:graphicData uri="http://schemas.openxmlformats.org/presentationml/2006/ole">
              <p:oleObj spid="_x0000_s35847" name="Формула" r:id="rId8" imgW="2120900" imgH="254000" progId="">
                <p:embed/>
              </p:oleObj>
            </a:graphicData>
          </a:graphic>
        </p:graphicFrame>
      </p:grpSp>
      <p:graphicFrame>
        <p:nvGraphicFramePr>
          <p:cNvPr id="18" name="Object 33"/>
          <p:cNvGraphicFramePr>
            <a:graphicFrameLocks noChangeAspect="1"/>
          </p:cNvGraphicFramePr>
          <p:nvPr/>
        </p:nvGraphicFramePr>
        <p:xfrm>
          <a:off x="4507585" y="3022600"/>
          <a:ext cx="3448050" cy="406400"/>
        </p:xfrm>
        <a:graphic>
          <a:graphicData uri="http://schemas.openxmlformats.org/presentationml/2006/ole">
            <p:oleObj spid="_x0000_s35848" name="Формула" r:id="rId9" imgW="2184400" imgH="254000" progId="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6884065" y="2928934"/>
            <a:ext cx="928694" cy="500066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142852"/>
            <a:ext cx="2498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Учет коротких волн: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Рис_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0715" y="2928934"/>
            <a:ext cx="2789237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8"/>
          <p:cNvGraphicFramePr>
            <a:graphicFrameLocks noChangeAspect="1"/>
          </p:cNvGraphicFramePr>
          <p:nvPr/>
        </p:nvGraphicFramePr>
        <p:xfrm>
          <a:off x="5572132" y="881065"/>
          <a:ext cx="3167062" cy="2905125"/>
        </p:xfrm>
        <a:graphic>
          <a:graphicData uri="http://schemas.openxmlformats.org/presentationml/2006/ole">
            <p:oleObj spid="_x0000_s36867" name="Plot" r:id="rId4" imgW="7076520" imgH="6492240" progId="Grapher.Document">
              <p:embed/>
            </p:oleObj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5715008" y="3786190"/>
          <a:ext cx="3005138" cy="2903538"/>
        </p:xfrm>
        <a:graphic>
          <a:graphicData uri="http://schemas.openxmlformats.org/presentationml/2006/ole">
            <p:oleObj spid="_x0000_s36868" name="Plot" r:id="rId5" imgW="6719760" imgH="6492240" progId="Grapher.Document">
              <p:embed/>
            </p:oleObj>
          </a:graphicData>
        </a:graphic>
      </p:graphicFrame>
      <p:graphicFrame>
        <p:nvGraphicFramePr>
          <p:cNvPr id="9" name="Object 16"/>
          <p:cNvGraphicFramePr>
            <a:graphicFrameLocks noChangeAspect="1"/>
          </p:cNvGraphicFramePr>
          <p:nvPr/>
        </p:nvGraphicFramePr>
        <p:xfrm>
          <a:off x="214282" y="1214422"/>
          <a:ext cx="5181600" cy="1354138"/>
        </p:xfrm>
        <a:graphic>
          <a:graphicData uri="http://schemas.openxmlformats.org/presentationml/2006/ole">
            <p:oleObj spid="_x0000_s36869" name="Формула" r:id="rId6" imgW="3695400" imgH="965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142852"/>
            <a:ext cx="2506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Учет длинных волн: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1554112" y="857232"/>
          <a:ext cx="6618288" cy="409575"/>
        </p:xfrm>
        <a:graphic>
          <a:graphicData uri="http://schemas.openxmlformats.org/presentationml/2006/ole">
            <p:oleObj spid="_x0000_s37891" name="Формула" r:id="rId3" imgW="4762500" imgH="292100" progId="">
              <p:embed/>
            </p:oleObj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3028864" y="1358890"/>
          <a:ext cx="3300412" cy="712788"/>
        </p:xfrm>
        <a:graphic>
          <a:graphicData uri="http://schemas.openxmlformats.org/presentationml/2006/ole">
            <p:oleObj spid="_x0000_s37892" name="Формула" r:id="rId4" imgW="2349360" imgH="507960" progId="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2100170" y="2082800"/>
          <a:ext cx="5556250" cy="1346200"/>
        </p:xfrm>
        <a:graphic>
          <a:graphicData uri="http://schemas.openxmlformats.org/presentationml/2006/ole">
            <p:oleObj spid="_x0000_s37893" name="Формула" r:id="rId5" imgW="3975100" imgH="965200" progId="">
              <p:embed/>
            </p:oleObj>
          </a:graphicData>
        </a:graphic>
      </p:graphicFrame>
      <p:graphicFrame>
        <p:nvGraphicFramePr>
          <p:cNvPr id="9" name="Object 15"/>
          <p:cNvGraphicFramePr>
            <a:graphicFrameLocks noChangeAspect="1"/>
          </p:cNvGraphicFramePr>
          <p:nvPr/>
        </p:nvGraphicFramePr>
        <p:xfrm>
          <a:off x="2177995" y="3519490"/>
          <a:ext cx="5280025" cy="338138"/>
        </p:xfrm>
        <a:graphic>
          <a:graphicData uri="http://schemas.openxmlformats.org/presentationml/2006/ole">
            <p:oleObj spid="_x0000_s37894" name="Формула" r:id="rId6" imgW="3721100" imgH="241300" progId="">
              <p:embed/>
            </p:oleObj>
          </a:graphicData>
        </a:graphic>
      </p:graphicFrame>
      <p:pic>
        <p:nvPicPr>
          <p:cNvPr id="10" name="Picture 4" descr="Рис_0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35100" y="4176735"/>
            <a:ext cx="25654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7" descr="Рис_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29128" y="4071942"/>
            <a:ext cx="2713038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6"/>
          <p:cNvGraphicFramePr>
            <a:graphicFrameLocks noChangeAspect="1"/>
          </p:cNvGraphicFramePr>
          <p:nvPr>
            <p:ph sz="quarter" idx="4294967295"/>
          </p:nvPr>
        </p:nvGraphicFramePr>
        <p:xfrm>
          <a:off x="3028479" y="2179142"/>
          <a:ext cx="3487737" cy="385762"/>
        </p:xfrm>
        <a:graphic>
          <a:graphicData uri="http://schemas.openxmlformats.org/presentationml/2006/ole">
            <p:oleObj spid="_x0000_s38914" name="Формула" r:id="rId3" imgW="2184400" imgH="241300" progId="Equation.3">
              <p:embed/>
            </p:oleObj>
          </a:graphicData>
        </a:graphic>
      </p:graphicFrame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5347121" y="916831"/>
            <a:ext cx="881063" cy="568325"/>
            <a:chOff x="3358" y="822"/>
            <a:chExt cx="555" cy="358"/>
          </a:xfrm>
        </p:grpSpPr>
        <p:graphicFrame>
          <p:nvGraphicFramePr>
            <p:cNvPr id="6" name="Object 21"/>
            <p:cNvGraphicFramePr>
              <a:graphicFrameLocks noChangeAspect="1"/>
            </p:cNvGraphicFramePr>
            <p:nvPr/>
          </p:nvGraphicFramePr>
          <p:xfrm>
            <a:off x="3471" y="890"/>
            <a:ext cx="358" cy="217"/>
          </p:xfrm>
          <a:graphic>
            <a:graphicData uri="http://schemas.openxmlformats.org/presentationml/2006/ole">
              <p:oleObj spid="_x0000_s38915" name="Формула" r:id="rId4" imgW="355292" imgH="215713" progId="Equation.3">
                <p:embed/>
              </p:oleObj>
            </a:graphicData>
          </a:graphic>
        </p:graphicFrame>
        <p:sp>
          <p:nvSpPr>
            <p:cNvPr id="7" name="Rectangle 23"/>
            <p:cNvSpPr>
              <a:spLocks noChangeArrowheads="1"/>
            </p:cNvSpPr>
            <p:nvPr/>
          </p:nvSpPr>
          <p:spPr bwMode="auto">
            <a:xfrm>
              <a:off x="3358" y="822"/>
              <a:ext cx="555" cy="3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4123159" y="929531"/>
            <a:ext cx="881062" cy="568325"/>
            <a:chOff x="4096" y="815"/>
            <a:chExt cx="555" cy="358"/>
          </a:xfrm>
        </p:grpSpPr>
        <p:graphicFrame>
          <p:nvGraphicFramePr>
            <p:cNvPr id="9" name="Object 22"/>
            <p:cNvGraphicFramePr>
              <a:graphicFrameLocks noChangeAspect="1"/>
            </p:cNvGraphicFramePr>
            <p:nvPr/>
          </p:nvGraphicFramePr>
          <p:xfrm>
            <a:off x="4151" y="872"/>
            <a:ext cx="453" cy="232"/>
          </p:xfrm>
          <a:graphic>
            <a:graphicData uri="http://schemas.openxmlformats.org/presentationml/2006/ole">
              <p:oleObj spid="_x0000_s38916" name="Формула" r:id="rId5" imgW="444307" imgH="228501" progId="Equation.3">
                <p:embed/>
              </p:oleObj>
            </a:graphicData>
          </a:graphic>
        </p:graphicFrame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4096" y="815"/>
              <a:ext cx="555" cy="3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" name="Line 31"/>
          <p:cNvSpPr>
            <a:spLocks noChangeShapeType="1"/>
          </p:cNvSpPr>
          <p:nvPr/>
        </p:nvSpPr>
        <p:spPr bwMode="auto">
          <a:xfrm>
            <a:off x="4589884" y="1597869"/>
            <a:ext cx="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2" name="Line 32"/>
          <p:cNvSpPr>
            <a:spLocks noChangeShapeType="1"/>
          </p:cNvSpPr>
          <p:nvPr/>
        </p:nvSpPr>
        <p:spPr bwMode="auto">
          <a:xfrm>
            <a:off x="5961484" y="1586756"/>
            <a:ext cx="0" cy="546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3" name="Line 36"/>
          <p:cNvSpPr>
            <a:spLocks noChangeShapeType="1"/>
          </p:cNvSpPr>
          <p:nvPr/>
        </p:nvSpPr>
        <p:spPr bwMode="auto">
          <a:xfrm>
            <a:off x="3394274" y="2564904"/>
            <a:ext cx="673670" cy="5760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116632"/>
            <a:ext cx="3047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Решение прямой задачи: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3031046" y="3188543"/>
          <a:ext cx="3341154" cy="3192785"/>
        </p:xfrm>
        <a:graphic>
          <a:graphicData uri="http://schemas.openxmlformats.org/presentationml/2006/ole">
            <p:oleObj spid="_x0000_s38918" name="Plot" r:id="rId6" imgW="6795000" imgH="6492240" progId="Graph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51520" y="77788"/>
            <a:ext cx="8445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Метод нелинейной радиотепловой резонансной спектроскопии (НРРС):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76238" y="612775"/>
            <a:ext cx="21002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>
                <a:latin typeface="Arial" pitchFamily="34" charset="0"/>
                <a:cs typeface="Arial" pitchFamily="34" charset="0"/>
              </a:rPr>
              <a:t>Структура методики</a:t>
            </a:r>
          </a:p>
        </p:txBody>
      </p:sp>
      <p:sp>
        <p:nvSpPr>
          <p:cNvPr id="6" name="Rectangle 33"/>
          <p:cNvSpPr>
            <a:spLocks noChangeArrowheads="1"/>
          </p:cNvSpPr>
          <p:nvPr/>
        </p:nvSpPr>
        <p:spPr bwMode="auto">
          <a:xfrm>
            <a:off x="0" y="31443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2752725" y="2003425"/>
            <a:ext cx="2335213" cy="1174750"/>
            <a:chOff x="2112" y="1486"/>
            <a:chExt cx="1471" cy="740"/>
          </a:xfrm>
        </p:grpSpPr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2112" y="1486"/>
              <a:ext cx="1471" cy="7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400">
                  <a:latin typeface="Arial" pitchFamily="34" charset="0"/>
                  <a:cs typeface="Arial" pitchFamily="34" charset="0"/>
                </a:rPr>
                <a:t>Решение прямой задачи</a:t>
              </a:r>
            </a:p>
            <a:p>
              <a:pPr algn="ctr"/>
              <a:endParaRPr lang="ru-RU" sz="140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ru-RU" sz="140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ru-RU" sz="140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ru-RU" sz="140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9" name="Object 14"/>
            <p:cNvGraphicFramePr>
              <a:graphicFrameLocks noChangeAspect="1"/>
            </p:cNvGraphicFramePr>
            <p:nvPr/>
          </p:nvGraphicFramePr>
          <p:xfrm>
            <a:off x="2156" y="1685"/>
            <a:ext cx="1390" cy="152"/>
          </p:xfrm>
          <a:graphic>
            <a:graphicData uri="http://schemas.openxmlformats.org/presentationml/2006/ole">
              <p:oleObj spid="_x0000_s39938" name="Формула" r:id="rId3" imgW="2184400" imgH="241300" progId="Equation.3">
                <p:embed/>
              </p:oleObj>
            </a:graphicData>
          </a:graphic>
        </p:graphicFrame>
        <p:graphicFrame>
          <p:nvGraphicFramePr>
            <p:cNvPr id="10" name="Object 17"/>
            <p:cNvGraphicFramePr>
              <a:graphicFrameLocks noChangeAspect="1"/>
            </p:cNvGraphicFramePr>
            <p:nvPr/>
          </p:nvGraphicFramePr>
          <p:xfrm>
            <a:off x="2232" y="2050"/>
            <a:ext cx="1242" cy="161"/>
          </p:xfrm>
          <a:graphic>
            <a:graphicData uri="http://schemas.openxmlformats.org/presentationml/2006/ole">
              <p:oleObj spid="_x0000_s39939" name="Формула" r:id="rId4" imgW="1981080" imgH="253800" progId="Equation.3">
                <p:embed/>
              </p:oleObj>
            </a:graphicData>
          </a:graphic>
        </p:graphicFrame>
        <p:graphicFrame>
          <p:nvGraphicFramePr>
            <p:cNvPr id="11" name="Object 18"/>
            <p:cNvGraphicFramePr>
              <a:graphicFrameLocks noChangeAspect="1"/>
            </p:cNvGraphicFramePr>
            <p:nvPr/>
          </p:nvGraphicFramePr>
          <p:xfrm>
            <a:off x="2185" y="1868"/>
            <a:ext cx="1365" cy="161"/>
          </p:xfrm>
          <a:graphic>
            <a:graphicData uri="http://schemas.openxmlformats.org/presentationml/2006/ole">
              <p:oleObj spid="_x0000_s39940" name="Формула" r:id="rId5" imgW="2184400" imgH="254000" progId="Equation.3">
                <p:embed/>
              </p:oleObj>
            </a:graphicData>
          </a:graphic>
        </p:graphicFrame>
      </p:grpSp>
      <p:grpSp>
        <p:nvGrpSpPr>
          <p:cNvPr id="12" name="Group 23"/>
          <p:cNvGrpSpPr>
            <a:grpSpLocks/>
          </p:cNvGrpSpPr>
          <p:nvPr/>
        </p:nvGrpSpPr>
        <p:grpSpPr bwMode="auto">
          <a:xfrm>
            <a:off x="277813" y="3486150"/>
            <a:ext cx="1998662" cy="749300"/>
            <a:chOff x="630" y="2518"/>
            <a:chExt cx="1259" cy="472"/>
          </a:xfrm>
        </p:grpSpPr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630" y="2518"/>
              <a:ext cx="1259" cy="47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400">
                  <a:latin typeface="Arial" pitchFamily="34" charset="0"/>
                  <a:cs typeface="Arial" pitchFamily="34" charset="0"/>
                </a:rPr>
                <a:t>Экспериментальные данные</a:t>
              </a:r>
            </a:p>
            <a:p>
              <a:pPr algn="ctr"/>
              <a:endParaRPr lang="ru-RU" sz="140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4" name="Object 21"/>
            <p:cNvGraphicFramePr>
              <a:graphicFrameLocks noChangeAspect="1"/>
            </p:cNvGraphicFramePr>
            <p:nvPr/>
          </p:nvGraphicFramePr>
          <p:xfrm>
            <a:off x="983" y="2815"/>
            <a:ext cx="522" cy="150"/>
          </p:xfrm>
          <a:graphic>
            <a:graphicData uri="http://schemas.openxmlformats.org/presentationml/2006/ole">
              <p:oleObj spid="_x0000_s39941" name="Формула" r:id="rId6" imgW="825500" imgH="241300" progId="Equation.3">
                <p:embed/>
              </p:oleObj>
            </a:graphicData>
          </a:graphic>
        </p:graphicFrame>
      </p:grpSp>
      <p:grpSp>
        <p:nvGrpSpPr>
          <p:cNvPr id="15" name="Group 31"/>
          <p:cNvGrpSpPr>
            <a:grpSpLocks/>
          </p:cNvGrpSpPr>
          <p:nvPr/>
        </p:nvGrpSpPr>
        <p:grpSpPr bwMode="auto">
          <a:xfrm>
            <a:off x="2752725" y="3473450"/>
            <a:ext cx="2336800" cy="749300"/>
            <a:chOff x="1979" y="2412"/>
            <a:chExt cx="1472" cy="472"/>
          </a:xfrm>
        </p:grpSpPr>
        <p:sp>
          <p:nvSpPr>
            <p:cNvPr id="16" name="Text Box 28"/>
            <p:cNvSpPr txBox="1">
              <a:spLocks noChangeArrowheads="1"/>
            </p:cNvSpPr>
            <p:nvPr/>
          </p:nvSpPr>
          <p:spPr bwMode="auto">
            <a:xfrm>
              <a:off x="1979" y="2412"/>
              <a:ext cx="1472" cy="47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400">
                  <a:latin typeface="Arial" pitchFamily="34" charset="0"/>
                  <a:cs typeface="Arial" pitchFamily="34" charset="0"/>
                </a:rPr>
                <a:t>Вычисление функции невязки</a:t>
              </a:r>
            </a:p>
            <a:p>
              <a:pPr algn="ctr"/>
              <a:endParaRPr lang="ru-RU" sz="140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7" name="Object 29"/>
            <p:cNvGraphicFramePr>
              <a:graphicFrameLocks noChangeAspect="1"/>
            </p:cNvGraphicFramePr>
            <p:nvPr/>
          </p:nvGraphicFramePr>
          <p:xfrm>
            <a:off x="2185" y="2699"/>
            <a:ext cx="1074" cy="174"/>
          </p:xfrm>
          <a:graphic>
            <a:graphicData uri="http://schemas.openxmlformats.org/presentationml/2006/ole">
              <p:oleObj spid="_x0000_s39942" name="Формула" r:id="rId7" imgW="1701800" imgH="279400" progId="Equation.3">
                <p:embed/>
              </p:oleObj>
            </a:graphicData>
          </a:graphic>
        </p:graphicFrame>
      </p:grpSp>
      <p:grpSp>
        <p:nvGrpSpPr>
          <p:cNvPr id="18" name="Group 34"/>
          <p:cNvGrpSpPr>
            <a:grpSpLocks/>
          </p:cNvGrpSpPr>
          <p:nvPr/>
        </p:nvGrpSpPr>
        <p:grpSpPr bwMode="auto">
          <a:xfrm>
            <a:off x="3124200" y="4538663"/>
            <a:ext cx="1604963" cy="900112"/>
            <a:chOff x="2199" y="3076"/>
            <a:chExt cx="1011" cy="567"/>
          </a:xfrm>
        </p:grpSpPr>
        <p:sp>
          <p:nvSpPr>
            <p:cNvPr id="19" name="AutoShape 27"/>
            <p:cNvSpPr>
              <a:spLocks noChangeArrowheads="1"/>
            </p:cNvSpPr>
            <p:nvPr/>
          </p:nvSpPr>
          <p:spPr bwMode="auto">
            <a:xfrm>
              <a:off x="2199" y="3076"/>
              <a:ext cx="1011" cy="567"/>
            </a:xfrm>
            <a:prstGeom prst="flowChartDecision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0" name="Object 32"/>
            <p:cNvGraphicFramePr>
              <a:graphicFrameLocks noChangeAspect="1"/>
            </p:cNvGraphicFramePr>
            <p:nvPr/>
          </p:nvGraphicFramePr>
          <p:xfrm>
            <a:off x="2431" y="3313"/>
            <a:ext cx="552" cy="126"/>
          </p:xfrm>
          <a:graphic>
            <a:graphicData uri="http://schemas.openxmlformats.org/presentationml/2006/ole">
              <p:oleObj spid="_x0000_s39943" name="Формула" r:id="rId8" imgW="876300" imgH="203200" progId="Equation.3">
                <p:embed/>
              </p:oleObj>
            </a:graphicData>
          </a:graphic>
        </p:graphicFrame>
      </p:grp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3892550" y="1708150"/>
            <a:ext cx="0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36"/>
          <p:cNvSpPr>
            <a:spLocks noChangeShapeType="1"/>
          </p:cNvSpPr>
          <p:nvPr/>
        </p:nvSpPr>
        <p:spPr bwMode="auto">
          <a:xfrm>
            <a:off x="3914775" y="3179763"/>
            <a:ext cx="0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Line 37"/>
          <p:cNvSpPr>
            <a:spLocks noChangeShapeType="1"/>
          </p:cNvSpPr>
          <p:nvPr/>
        </p:nvSpPr>
        <p:spPr bwMode="auto">
          <a:xfrm>
            <a:off x="3925888" y="4238625"/>
            <a:ext cx="0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38"/>
          <p:cNvSpPr>
            <a:spLocks noChangeShapeType="1"/>
          </p:cNvSpPr>
          <p:nvPr/>
        </p:nvSpPr>
        <p:spPr bwMode="auto">
          <a:xfrm>
            <a:off x="2276475" y="3836988"/>
            <a:ext cx="4683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flipH="1">
            <a:off x="2287588" y="4986338"/>
            <a:ext cx="825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41"/>
          <p:cNvSpPr txBox="1">
            <a:spLocks noChangeArrowheads="1"/>
          </p:cNvSpPr>
          <p:nvPr/>
        </p:nvSpPr>
        <p:spPr bwMode="auto">
          <a:xfrm>
            <a:off x="2730500" y="4679950"/>
            <a:ext cx="403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>
                <a:latin typeface="Arial" pitchFamily="34" charset="0"/>
                <a:cs typeface="Arial" pitchFamily="34" charset="0"/>
              </a:rPr>
              <a:t>Да</a:t>
            </a: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>
            <a:off x="4729163" y="4986338"/>
            <a:ext cx="10255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Line 43"/>
          <p:cNvSpPr>
            <a:spLocks noChangeShapeType="1"/>
          </p:cNvSpPr>
          <p:nvPr/>
        </p:nvSpPr>
        <p:spPr bwMode="auto">
          <a:xfrm flipV="1">
            <a:off x="5754688" y="1262063"/>
            <a:ext cx="0" cy="37242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Line 44"/>
          <p:cNvSpPr>
            <a:spLocks noChangeShapeType="1"/>
          </p:cNvSpPr>
          <p:nvPr/>
        </p:nvSpPr>
        <p:spPr bwMode="auto">
          <a:xfrm flipH="1">
            <a:off x="5053013" y="1273175"/>
            <a:ext cx="7016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45"/>
          <p:cNvSpPr txBox="1">
            <a:spLocks noChangeArrowheads="1"/>
          </p:cNvSpPr>
          <p:nvPr/>
        </p:nvSpPr>
        <p:spPr bwMode="auto">
          <a:xfrm>
            <a:off x="4703763" y="4679950"/>
            <a:ext cx="492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400">
                <a:latin typeface="Arial" pitchFamily="34" charset="0"/>
                <a:cs typeface="Arial" pitchFamily="34" charset="0"/>
              </a:rPr>
              <a:t>Нет</a:t>
            </a:r>
          </a:p>
        </p:txBody>
      </p:sp>
      <p:grpSp>
        <p:nvGrpSpPr>
          <p:cNvPr id="31" name="Group 53"/>
          <p:cNvGrpSpPr>
            <a:grpSpLocks/>
          </p:cNvGrpSpPr>
          <p:nvPr/>
        </p:nvGrpSpPr>
        <p:grpSpPr bwMode="auto">
          <a:xfrm>
            <a:off x="254000" y="4616450"/>
            <a:ext cx="2027238" cy="749300"/>
            <a:chOff x="398" y="3195"/>
            <a:chExt cx="1277" cy="472"/>
          </a:xfrm>
        </p:grpSpPr>
        <p:sp>
          <p:nvSpPr>
            <p:cNvPr id="32" name="Text Box 46"/>
            <p:cNvSpPr txBox="1">
              <a:spLocks noChangeArrowheads="1"/>
            </p:cNvSpPr>
            <p:nvPr/>
          </p:nvSpPr>
          <p:spPr bwMode="auto">
            <a:xfrm>
              <a:off x="398" y="3195"/>
              <a:ext cx="1277" cy="47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400">
                  <a:latin typeface="Arial" pitchFamily="34" charset="0"/>
                  <a:cs typeface="Arial" pitchFamily="34" charset="0"/>
                </a:rPr>
                <a:t>Оптимальные</a:t>
              </a:r>
            </a:p>
            <a:p>
              <a:pPr algn="ctr"/>
              <a:r>
                <a:rPr lang="ru-RU" sz="1400">
                  <a:latin typeface="Arial" pitchFamily="34" charset="0"/>
                  <a:cs typeface="Arial" pitchFamily="34" charset="0"/>
                </a:rPr>
                <a:t> значения</a:t>
              </a:r>
            </a:p>
            <a:p>
              <a:pPr algn="ctr"/>
              <a:r>
                <a:rPr lang="ru-RU" sz="1400">
                  <a:latin typeface="Arial" pitchFamily="34" charset="0"/>
                  <a:cs typeface="Arial" pitchFamily="34" charset="0"/>
                </a:rPr>
                <a:t>и</a:t>
              </a:r>
            </a:p>
          </p:txBody>
        </p:sp>
        <p:graphicFrame>
          <p:nvGraphicFramePr>
            <p:cNvPr id="33" name="Object 48"/>
            <p:cNvGraphicFramePr>
              <a:graphicFrameLocks noChangeAspect="1"/>
            </p:cNvGraphicFramePr>
            <p:nvPr/>
          </p:nvGraphicFramePr>
          <p:xfrm>
            <a:off x="690" y="3494"/>
            <a:ext cx="234" cy="138"/>
          </p:xfrm>
          <a:graphic>
            <a:graphicData uri="http://schemas.openxmlformats.org/presentationml/2006/ole">
              <p:oleObj spid="_x0000_s39944" name="Формула" r:id="rId9" imgW="368140" imgH="215806" progId="Equation.3">
                <p:embed/>
              </p:oleObj>
            </a:graphicData>
          </a:graphic>
        </p:graphicFrame>
        <p:graphicFrame>
          <p:nvGraphicFramePr>
            <p:cNvPr id="34" name="Object 47"/>
            <p:cNvGraphicFramePr>
              <a:graphicFrameLocks noChangeAspect="1"/>
            </p:cNvGraphicFramePr>
            <p:nvPr/>
          </p:nvGraphicFramePr>
          <p:xfrm>
            <a:off x="1133" y="3483"/>
            <a:ext cx="426" cy="162"/>
          </p:xfrm>
          <a:graphic>
            <a:graphicData uri="http://schemas.openxmlformats.org/presentationml/2006/ole">
              <p:oleObj spid="_x0000_s39945" name="Формула" r:id="rId10" imgW="672808" imgH="253890" progId="Equation.3">
                <p:embed/>
              </p:oleObj>
            </a:graphicData>
          </a:graphic>
        </p:graphicFrame>
      </p:grpSp>
      <p:graphicFrame>
        <p:nvGraphicFramePr>
          <p:cNvPr id="35" name="Object 55"/>
          <p:cNvGraphicFramePr>
            <a:graphicFrameLocks noChangeAspect="1"/>
          </p:cNvGraphicFramePr>
          <p:nvPr>
            <p:ph/>
          </p:nvPr>
        </p:nvGraphicFramePr>
        <p:xfrm>
          <a:off x="5848350" y="3651250"/>
          <a:ext cx="3195638" cy="3073400"/>
        </p:xfrm>
        <a:graphic>
          <a:graphicData uri="http://schemas.openxmlformats.org/presentationml/2006/ole">
            <p:oleObj spid="_x0000_s39946" name="Plot" r:id="rId11" imgW="7081920" imgH="6810480" progId="Grapher.Document">
              <p:embed/>
            </p:oleObj>
          </a:graphicData>
        </a:graphic>
      </p:graphicFrame>
      <p:sp>
        <p:nvSpPr>
          <p:cNvPr id="36" name="AutoShape 57"/>
          <p:cNvSpPr>
            <a:spLocks noChangeArrowheads="1"/>
          </p:cNvSpPr>
          <p:nvPr/>
        </p:nvSpPr>
        <p:spPr bwMode="auto">
          <a:xfrm>
            <a:off x="5119688" y="3579813"/>
            <a:ext cx="976312" cy="485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7" name="Group 59"/>
          <p:cNvGrpSpPr>
            <a:grpSpLocks/>
          </p:cNvGrpSpPr>
          <p:nvPr/>
        </p:nvGrpSpPr>
        <p:grpSpPr bwMode="auto">
          <a:xfrm>
            <a:off x="2754313" y="793750"/>
            <a:ext cx="2312987" cy="904875"/>
            <a:chOff x="1735" y="500"/>
            <a:chExt cx="1457" cy="570"/>
          </a:xfrm>
        </p:grpSpPr>
        <p:grpSp>
          <p:nvGrpSpPr>
            <p:cNvPr id="38" name="Group 25"/>
            <p:cNvGrpSpPr>
              <a:grpSpLocks/>
            </p:cNvGrpSpPr>
            <p:nvPr/>
          </p:nvGrpSpPr>
          <p:grpSpPr bwMode="auto">
            <a:xfrm>
              <a:off x="1762" y="548"/>
              <a:ext cx="1407" cy="465"/>
              <a:chOff x="2007" y="772"/>
              <a:chExt cx="1407" cy="465"/>
            </a:xfrm>
          </p:grpSpPr>
          <p:sp>
            <p:nvSpPr>
              <p:cNvPr id="40" name="Text Box 7"/>
              <p:cNvSpPr txBox="1">
                <a:spLocks noChangeArrowheads="1"/>
              </p:cNvSpPr>
              <p:nvPr/>
            </p:nvSpPr>
            <p:spPr bwMode="auto">
              <a:xfrm>
                <a:off x="2007" y="772"/>
                <a:ext cx="1407" cy="46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ru-RU" sz="1400">
                    <a:latin typeface="Arial" pitchFamily="34" charset="0"/>
                    <a:cs typeface="Arial" pitchFamily="34" charset="0"/>
                  </a:rPr>
                  <a:t>Многократная генерация </a:t>
                </a:r>
              </a:p>
              <a:p>
                <a:pPr algn="ctr"/>
                <a:r>
                  <a:rPr lang="ru-RU" sz="1400">
                    <a:latin typeface="Arial" pitchFamily="34" charset="0"/>
                    <a:cs typeface="Arial" pitchFamily="34" charset="0"/>
                  </a:rPr>
                  <a:t>и</a:t>
                </a:r>
              </a:p>
            </p:txBody>
          </p:sp>
          <p:graphicFrame>
            <p:nvGraphicFramePr>
              <p:cNvPr id="41" name="Object 9"/>
              <p:cNvGraphicFramePr>
                <a:graphicFrameLocks noChangeAspect="1"/>
              </p:cNvGraphicFramePr>
              <p:nvPr/>
            </p:nvGraphicFramePr>
            <p:xfrm>
              <a:off x="2383" y="1074"/>
              <a:ext cx="234" cy="138"/>
            </p:xfrm>
            <a:graphic>
              <a:graphicData uri="http://schemas.openxmlformats.org/presentationml/2006/ole">
                <p:oleObj spid="_x0000_s39947" name="Формула" r:id="rId12" imgW="368140" imgH="215806" progId="Equation.3">
                  <p:embed/>
                </p:oleObj>
              </a:graphicData>
            </a:graphic>
          </p:graphicFrame>
          <p:graphicFrame>
            <p:nvGraphicFramePr>
              <p:cNvPr id="42" name="Object 8"/>
              <p:cNvGraphicFramePr>
                <a:graphicFrameLocks noChangeAspect="1"/>
              </p:cNvGraphicFramePr>
              <p:nvPr/>
            </p:nvGraphicFramePr>
            <p:xfrm>
              <a:off x="2775" y="1062"/>
              <a:ext cx="426" cy="162"/>
            </p:xfrm>
            <a:graphic>
              <a:graphicData uri="http://schemas.openxmlformats.org/presentationml/2006/ole">
                <p:oleObj spid="_x0000_s39948" name="Формула" r:id="rId13" imgW="672808" imgH="253890" progId="Equation.3">
                  <p:embed/>
                </p:oleObj>
              </a:graphicData>
            </a:graphic>
          </p:graphicFrame>
        </p:grpSp>
        <p:sp>
          <p:nvSpPr>
            <p:cNvPr id="39" name="Rectangle 58"/>
            <p:cNvSpPr>
              <a:spLocks noChangeArrowheads="1"/>
            </p:cNvSpPr>
            <p:nvPr/>
          </p:nvSpPr>
          <p:spPr bwMode="auto">
            <a:xfrm>
              <a:off x="1735" y="500"/>
              <a:ext cx="1457" cy="57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Метод НРРС: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3438" y="3429000"/>
            <a:ext cx="82330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НРРС</a:t>
            </a:r>
            <a:endParaRPr lang="ru-RU" b="1" dirty="0"/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4822033" y="2964653"/>
            <a:ext cx="500066" cy="285752"/>
          </a:xfrm>
          <a:prstGeom prst="rightArrow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00FF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8709143">
            <a:off x="4108735" y="3831998"/>
            <a:ext cx="500066" cy="285752"/>
          </a:xfrm>
          <a:prstGeom prst="rightArrow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00FF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2417495">
            <a:off x="5533771" y="3842547"/>
            <a:ext cx="500066" cy="285752"/>
          </a:xfrm>
          <a:prstGeom prst="rightArrow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00FF00"/>
                </a:solidFill>
              </a:ln>
              <a:solidFill>
                <a:srgbClr val="00FF00"/>
              </a:solidFill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3357554" y="214290"/>
          <a:ext cx="2896266" cy="2786082"/>
        </p:xfrm>
        <a:graphic>
          <a:graphicData uri="http://schemas.openxmlformats.org/presentationml/2006/ole">
            <p:oleObj spid="_x0000_s40962" name="Plot" r:id="rId3" imgW="7081920" imgH="6810480" progId="Grapher.Document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/>
          </p:cNvGraphicFramePr>
          <p:nvPr/>
        </p:nvGraphicFramePr>
        <p:xfrm>
          <a:off x="1928794" y="4071942"/>
          <a:ext cx="5905500" cy="2590800"/>
        </p:xfrm>
        <a:graphic>
          <a:graphicData uri="http://schemas.openxmlformats.org/presentationml/2006/ole">
            <p:oleObj spid="_x0000_s40963" name="Plot" r:id="rId4" imgW="14983358" imgH="6493154" progId="Grapher.Document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6143636" y="3286124"/>
          <a:ext cx="2643206" cy="639757"/>
        </p:xfrm>
        <a:graphic>
          <a:graphicData uri="http://schemas.openxmlformats.org/presentationml/2006/ole">
            <p:oleObj spid="_x0000_s40964" name="Формула" r:id="rId5" imgW="1497950" imgH="35544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4733" y="116632"/>
            <a:ext cx="5745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Экспериментальные исследования 2005-2012 гг.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142976" y="1214422"/>
          <a:ext cx="3848100" cy="2251075"/>
        </p:xfrm>
        <a:graphic>
          <a:graphicData uri="http://schemas.openxmlformats.org/presentationml/2006/ole">
            <p:oleObj spid="_x0000_s1026" name="Рисунок" r:id="rId3" imgW="2164677" imgH="1263934" progId="Word.Picture.8">
              <p:embed/>
            </p:oleObj>
          </a:graphicData>
        </a:graphic>
      </p:graphicFrame>
      <p:pic>
        <p:nvPicPr>
          <p:cNvPr id="6" name="Picture 7" descr="P61129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589064" y="3582972"/>
            <a:ext cx="3863975" cy="28971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7" name="Picture 9" descr="DSCF00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380014" y="3389297"/>
            <a:ext cx="2481262" cy="33035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8" name="Picture 10" descr="SCF0006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172176" y="654034"/>
            <a:ext cx="2717800" cy="36195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346301" y="3147997"/>
            <a:ext cx="379413" cy="323850"/>
          </a:xfrm>
          <a:prstGeom prst="rect">
            <a:avLst/>
          </a:prstGeom>
          <a:noFill/>
          <a:ln w="190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 rot="4080887">
            <a:off x="2318519" y="3707591"/>
            <a:ext cx="754063" cy="2984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525689" y="4754547"/>
            <a:ext cx="892175" cy="1027112"/>
          </a:xfrm>
          <a:prstGeom prst="rect">
            <a:avLst/>
          </a:prstGeom>
          <a:noFill/>
          <a:ln w="190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3446439" y="5557822"/>
            <a:ext cx="1858962" cy="2984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6851626" y="5067284"/>
            <a:ext cx="892175" cy="814388"/>
          </a:xfrm>
          <a:prstGeom prst="rect">
            <a:avLst/>
          </a:prstGeom>
          <a:noFill/>
          <a:ln w="190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6"/>
          <p:cNvSpPr>
            <a:spLocks noChangeArrowheads="1"/>
          </p:cNvSpPr>
          <p:nvPr/>
        </p:nvSpPr>
        <p:spPr bwMode="auto">
          <a:xfrm rot="16200000">
            <a:off x="6923858" y="4521978"/>
            <a:ext cx="754062" cy="2984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4733" y="116632"/>
            <a:ext cx="5745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Экспериментальные исследования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2016-2019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гг.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142976" y="1214422"/>
          <a:ext cx="3848100" cy="2251075"/>
        </p:xfrm>
        <a:graphic>
          <a:graphicData uri="http://schemas.openxmlformats.org/presentationml/2006/ole">
            <p:oleObj spid="_x0000_s41987" name="Рисунок" r:id="rId3" imgW="2164677" imgH="1263934" progId="Word.Picture.8">
              <p:embed/>
            </p:oleObj>
          </a:graphicData>
        </a:graphic>
      </p:graphicFrame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346301" y="3147997"/>
            <a:ext cx="379413" cy="323850"/>
          </a:xfrm>
          <a:prstGeom prst="rect">
            <a:avLst/>
          </a:prstGeom>
          <a:noFill/>
          <a:ln w="190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Рисунок 8" descr="Платформа.JPG"/>
          <p:cNvPicPr>
            <a:picLocks noChangeAspect="1"/>
          </p:cNvPicPr>
          <p:nvPr/>
        </p:nvPicPr>
        <p:blipFill>
          <a:blip r:embed="rId4" cstate="print"/>
          <a:srcRect l="21872" t="24606" r="21872" b="16404"/>
          <a:stretch>
            <a:fillRect/>
          </a:stretch>
        </p:blipFill>
        <p:spPr>
          <a:xfrm>
            <a:off x="1259632" y="3717032"/>
            <a:ext cx="3816424" cy="2667965"/>
          </a:xfrm>
          <a:prstGeom prst="rect">
            <a:avLst/>
          </a:prstGeom>
          <a:ln w="19050">
            <a:solidFill>
              <a:schemeClr val="tx2"/>
            </a:solidFill>
            <a:miter lim="800000"/>
          </a:ln>
        </p:spPr>
      </p:pic>
      <p:sp>
        <p:nvSpPr>
          <p:cNvPr id="8" name="AutoShape 12"/>
          <p:cNvSpPr>
            <a:spLocks noChangeArrowheads="1"/>
          </p:cNvSpPr>
          <p:nvPr/>
        </p:nvSpPr>
        <p:spPr bwMode="auto">
          <a:xfrm rot="3850693">
            <a:off x="2353247" y="3491304"/>
            <a:ext cx="621083" cy="25943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3635896" y="4437112"/>
            <a:ext cx="504055" cy="576064"/>
          </a:xfrm>
          <a:prstGeom prst="rect">
            <a:avLst/>
          </a:prstGeom>
          <a:noFill/>
          <a:ln w="190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Рисунок 11" descr="Поворотка.JPG"/>
          <p:cNvPicPr>
            <a:picLocks noChangeAspect="1"/>
          </p:cNvPicPr>
          <p:nvPr/>
        </p:nvPicPr>
        <p:blipFill>
          <a:blip r:embed="rId5" cstate="print"/>
          <a:srcRect l="23448" r="8685"/>
          <a:stretch>
            <a:fillRect/>
          </a:stretch>
        </p:blipFill>
        <p:spPr>
          <a:xfrm>
            <a:off x="5508104" y="3376561"/>
            <a:ext cx="3044801" cy="3364807"/>
          </a:xfrm>
          <a:prstGeom prst="rect">
            <a:avLst/>
          </a:prstGeom>
          <a:ln w="19050">
            <a:solidFill>
              <a:schemeClr val="tx2"/>
            </a:solidFill>
            <a:miter lim="800000"/>
          </a:ln>
        </p:spPr>
      </p:pic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4211960" y="4570710"/>
            <a:ext cx="1368152" cy="2984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Рисунок 12" descr="Поворотка_01.JPG"/>
          <p:cNvPicPr>
            <a:picLocks noChangeAspect="1"/>
          </p:cNvPicPr>
          <p:nvPr/>
        </p:nvPicPr>
        <p:blipFill>
          <a:blip r:embed="rId6" cstate="print"/>
          <a:srcRect l="16404" t="12303" r="10936"/>
          <a:stretch>
            <a:fillRect/>
          </a:stretch>
        </p:blipFill>
        <p:spPr>
          <a:xfrm>
            <a:off x="5220072" y="677035"/>
            <a:ext cx="3688599" cy="2967989"/>
          </a:xfrm>
          <a:prstGeom prst="rect">
            <a:avLst/>
          </a:prstGeom>
          <a:ln w="19050">
            <a:solidFill>
              <a:schemeClr val="tx2"/>
            </a:solidFill>
            <a:miter lim="800000"/>
          </a:ln>
        </p:spPr>
      </p:pic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5580112" y="4077072"/>
            <a:ext cx="2088232" cy="1152128"/>
          </a:xfrm>
          <a:prstGeom prst="rect">
            <a:avLst/>
          </a:prstGeom>
          <a:noFill/>
          <a:ln w="19050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 rot="16200000">
            <a:off x="6900478" y="3658828"/>
            <a:ext cx="538038" cy="2984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Экспериментальные исследования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2005-2019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гг.</a:t>
            </a:r>
          </a:p>
        </p:txBody>
      </p:sp>
      <p:pic>
        <p:nvPicPr>
          <p:cNvPr id="6" name="Рисунок 5" descr="Поворотка_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5760639" cy="4170664"/>
          </a:xfrm>
          <a:prstGeom prst="rect">
            <a:avLst/>
          </a:prstGeom>
        </p:spPr>
      </p:pic>
      <p:pic>
        <p:nvPicPr>
          <p:cNvPr id="5" name="Рисунок 4" descr="Sector_01_03_v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42274"/>
            <a:ext cx="4437706" cy="33990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07340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Экспериментальные исследования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2005-2019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гг.</a:t>
            </a:r>
          </a:p>
        </p:txBody>
      </p:sp>
      <p:pic>
        <p:nvPicPr>
          <p:cNvPr id="5" name="Рисунок 4" descr="Рабочее окно 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656992"/>
            <a:ext cx="5046679" cy="2700000"/>
          </a:xfrm>
          <a:prstGeom prst="rect">
            <a:avLst/>
          </a:prstGeom>
        </p:spPr>
      </p:pic>
      <p:pic>
        <p:nvPicPr>
          <p:cNvPr id="6" name="Рисунок 5" descr="Рабочее окно 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3568491"/>
            <a:ext cx="5040000" cy="3028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07340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Экспериментальные исследования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2005-2019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гг.</a:t>
            </a:r>
          </a:p>
        </p:txBody>
      </p:sp>
      <p:pic>
        <p:nvPicPr>
          <p:cNvPr id="7" name="Рисунок 6" descr="Камеры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622731"/>
            <a:ext cx="7790331" cy="3022293"/>
          </a:xfrm>
          <a:prstGeom prst="rect">
            <a:avLst/>
          </a:prstGeom>
        </p:spPr>
      </p:pic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1318393" y="3761631"/>
          <a:ext cx="7358063" cy="2979737"/>
        </p:xfrm>
        <a:graphic>
          <a:graphicData uri="http://schemas.openxmlformats.org/presentationml/2006/ole">
            <p:oleObj spid="_x0000_s43010" name="Plot" r:id="rId4" imgW="18689422" imgH="7270394" progId="Graph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000133" y="1500174"/>
          <a:ext cx="4714875" cy="4471988"/>
        </p:xfrm>
        <a:graphic>
          <a:graphicData uri="http://schemas.openxmlformats.org/presentationml/2006/ole">
            <p:oleObj spid="_x0000_s2050" name="Plot" r:id="rId3" imgW="7176960" imgH="6809400" progId="Grapher.Document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811869" y="622300"/>
          <a:ext cx="3260725" cy="3092450"/>
        </p:xfrm>
        <a:graphic>
          <a:graphicData uri="http://schemas.openxmlformats.org/presentationml/2006/ole">
            <p:oleObj spid="_x0000_s2051" name="Plot" r:id="rId4" imgW="7178040" imgH="6810480" progId="Grapher.Document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5857884" y="3695700"/>
          <a:ext cx="3213100" cy="3090863"/>
        </p:xfrm>
        <a:graphic>
          <a:graphicData uri="http://schemas.openxmlformats.org/presentationml/2006/ole">
            <p:oleObj spid="_x0000_s2052" name="Plot" r:id="rId5" imgW="7081920" imgH="6810480" progId="Grapher.Document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107340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Экспериментальные исследования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2005-2019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85576" y="1162050"/>
          <a:ext cx="3062288" cy="2744788"/>
        </p:xfrm>
        <a:graphic>
          <a:graphicData uri="http://schemas.openxmlformats.org/presentationml/2006/ole">
            <p:oleObj spid="_x0000_s44034" name="Plot" r:id="rId3" imgW="7553880" imgH="6768360" progId="Grapher.Document">
              <p:embed/>
            </p:oleObj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408384" y="3996580"/>
          <a:ext cx="3011488" cy="2744788"/>
        </p:xfrm>
        <a:graphic>
          <a:graphicData uri="http://schemas.openxmlformats.org/presentationml/2006/ole">
            <p:oleObj spid="_x0000_s44035" name="Plot" r:id="rId4" imgW="7423200" imgH="6768360" progId="Grapher.Document">
              <p:embed/>
            </p:oleObj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491880" y="1160463"/>
          <a:ext cx="5570537" cy="2749550"/>
        </p:xfrm>
        <a:graphic>
          <a:graphicData uri="http://schemas.openxmlformats.org/presentationml/2006/ole">
            <p:oleObj spid="_x0000_s44036" name="Plot" r:id="rId5" imgW="13834080" imgH="6827760" progId="Grapher.Document">
              <p:embed/>
            </p:oleObj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3533204" y="3957638"/>
          <a:ext cx="5575300" cy="2778125"/>
        </p:xfrm>
        <a:graphic>
          <a:graphicData uri="http://schemas.openxmlformats.org/presentationml/2006/ole">
            <p:oleObj spid="_x0000_s44037" name="Plot" r:id="rId6" imgW="13703040" imgH="6827760" progId="Grapher.Document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9512" y="107340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Экспериментальные исследования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2005-2019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Динамика спектральных компонент волнения: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6" name="Object 4"/>
          <p:cNvGraphicFramePr>
            <a:graphicFrameLocks/>
          </p:cNvGraphicFramePr>
          <p:nvPr/>
        </p:nvGraphicFramePr>
        <p:xfrm>
          <a:off x="1142976" y="1785926"/>
          <a:ext cx="7858180" cy="3357586"/>
        </p:xfrm>
        <a:graphic>
          <a:graphicData uri="http://schemas.openxmlformats.org/presentationml/2006/ole">
            <p:oleObj spid="_x0000_s3076" name="Plot" r:id="rId3" imgW="16203168" imgH="6535217" progId="Graph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42852"/>
            <a:ext cx="82472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Амплитудно-ветровые зависимости спектральных компонент ГКВ:</a:t>
            </a: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1541464" y="655638"/>
          <a:ext cx="3173412" cy="2916238"/>
        </p:xfrm>
        <a:graphic>
          <a:graphicData uri="http://schemas.openxmlformats.org/presentationml/2006/ole">
            <p:oleObj spid="_x0000_s24580" name="Plot" r:id="rId3" imgW="7092086" imgH="6493154" progId="Grapher.Document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4929190" y="655639"/>
          <a:ext cx="3184525" cy="2916237"/>
        </p:xfrm>
        <a:graphic>
          <a:graphicData uri="http://schemas.openxmlformats.org/presentationml/2006/ole">
            <p:oleObj spid="_x0000_s24579" name="Plot" r:id="rId4" imgW="7091172" imgH="6493154" progId="Grapher.Document">
              <p:embed/>
            </p:oleObj>
          </a:graphicData>
        </a:graphic>
      </p:graphicFrame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571604" y="3714752"/>
          <a:ext cx="3184525" cy="2916238"/>
        </p:xfrm>
        <a:graphic>
          <a:graphicData uri="http://schemas.openxmlformats.org/presentationml/2006/ole">
            <p:oleObj spid="_x0000_s24578" name="Plot" r:id="rId5" imgW="7091172" imgH="6493154" progId="Grapher.Document">
              <p:embed/>
            </p:oleObj>
          </a:graphicData>
        </a:graphic>
      </p:graphicFrame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4929190" y="3714752"/>
          <a:ext cx="3184525" cy="2916238"/>
        </p:xfrm>
        <a:graphic>
          <a:graphicData uri="http://schemas.openxmlformats.org/presentationml/2006/ole">
            <p:oleObj spid="_x0000_s24577" name="Plot" r:id="rId6" imgW="7091172" imgH="6493154" progId="Graph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Сортировка экспериментальных данных: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00298" y="2071678"/>
            <a:ext cx="477028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Полнота данных контактных измерений.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Стабильность работы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метеокомплексов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Сильная облачность и/или осадки.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Величина функции невязки.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Направление ветра.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Амплитудно-ветровые зависимости: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29" name="Object 1"/>
          <p:cNvGraphicFramePr>
            <a:graphicFrameLocks/>
          </p:cNvGraphicFramePr>
          <p:nvPr/>
        </p:nvGraphicFramePr>
        <p:xfrm>
          <a:off x="1714480" y="642918"/>
          <a:ext cx="6643734" cy="6000792"/>
        </p:xfrm>
        <a:graphic>
          <a:graphicData uri="http://schemas.openxmlformats.org/presentationml/2006/ole">
            <p:oleObj spid="_x0000_s22529" name="Plot" r:id="rId3" imgW="14092733" imgH="13165531" progId="Graph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Совместное рассмотрение данных 2007 и 2009 гг.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1285852" y="1238267"/>
          <a:ext cx="7686675" cy="4548187"/>
        </p:xfrm>
        <a:graphic>
          <a:graphicData uri="http://schemas.openxmlformats.org/presentationml/2006/ole">
            <p:oleObj spid="_x0000_s26625" name="Plot" r:id="rId3" imgW="11015777" imgH="6493154" progId="Graph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Эмпирическая модель спектра ГКВ: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500166" y="974176"/>
          <a:ext cx="7358114" cy="5883824"/>
        </p:xfrm>
        <a:graphic>
          <a:graphicData uri="http://schemas.openxmlformats.org/presentationml/2006/ole">
            <p:oleObj spid="_x0000_s27651" name="Документ" r:id="rId3" imgW="6132817" imgH="490372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Сравнение с другими моделями:</a:t>
            </a: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4857752" y="396132"/>
          <a:ext cx="4143404" cy="3818686"/>
        </p:xfrm>
        <a:graphic>
          <a:graphicData uri="http://schemas.openxmlformats.org/presentationml/2006/ole">
            <p:oleObj spid="_x0000_s29697" name="Plot" r:id="rId3" imgW="7069226" imgH="6493154" progId="Grapher.Document">
              <p:embed/>
            </p:oleObj>
          </a:graphicData>
        </a:graphic>
      </p:graphicFrame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1071538" y="3143248"/>
          <a:ext cx="6429420" cy="3670387"/>
        </p:xfrm>
        <a:graphic>
          <a:graphicData uri="http://schemas.openxmlformats.org/presentationml/2006/ole">
            <p:oleObj spid="_x0000_s29699" name="Plot" r:id="rId4" imgW="11408054" imgH="6493154" progId="Graph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2510" y="14285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Оценка величины дисперсии уклонов ветрового волнения: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2643174" y="1040486"/>
          <a:ext cx="4572032" cy="4174464"/>
        </p:xfrm>
        <a:graphic>
          <a:graphicData uri="http://schemas.openxmlformats.org/presentationml/2006/ole">
            <p:oleObj spid="_x0000_s28673" name="Plot" r:id="rId3" imgW="7127748" imgH="6493154" progId="Grapher.Document">
              <p:embed/>
            </p:oleObj>
          </a:graphicData>
        </a:graphic>
      </p:graphicFrame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1000100" y="5643578"/>
          <a:ext cx="8286807" cy="927118"/>
        </p:xfrm>
        <a:graphic>
          <a:graphicData uri="http://schemas.openxmlformats.org/presentationml/2006/ole">
            <p:oleObj spid="_x0000_s28679" name="Документ" r:id="rId4" imgW="6014036" imgH="69374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142852"/>
            <a:ext cx="764386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Выводы:</a:t>
            </a:r>
          </a:p>
          <a:p>
            <a:pPr algn="just"/>
            <a:endParaRPr lang="ru-RU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За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время проведения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экспериментальных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исследований (2005-2019)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накоплен обширный банк данных, содержащий информацию о поведении спектра ветровых ГКВ в различных метеоусловиях.</a:t>
            </a:r>
          </a:p>
          <a:p>
            <a:pPr algn="just">
              <a:buFont typeface="Arial" pitchFamily="34" charset="0"/>
              <a:buChar char="•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К сожалению, анализ условий волнообразования не позволяет отнести полученные результаты к случаю «развитого» волнения.</a:t>
            </a:r>
          </a:p>
          <a:p>
            <a:pPr algn="just">
              <a:buFont typeface="Arial" pitchFamily="34" charset="0"/>
              <a:buChar char="•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Совместный анализ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экспериментальных данных позволил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описать результаты наблюдений в виде эмпирической зависимости формы спектра от интенсивности ветрового потока. Представленное соотношение охватывает диапазон волновых чисел от 0,39 до 40,0 рад/см и справедливо для диапазона скоростей ветра от 0 до 17 м/с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1071546"/>
            <a:ext cx="7643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Работа выполнена при поддержке темы «Мониторинг» (Государственное задание №01.20.0.2.00164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гранта РФФИ № 18-02-01009-а.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1670" y="2786058"/>
            <a:ext cx="6061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708</TotalTime>
  <Words>486</Words>
  <Application>Microsoft Office PowerPoint</Application>
  <PresentationFormat>Экран (4:3)</PresentationFormat>
  <Paragraphs>109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7</vt:i4>
      </vt:variant>
      <vt:variant>
        <vt:lpstr>Заголовки слайдов</vt:lpstr>
      </vt:variant>
      <vt:variant>
        <vt:i4>30</vt:i4>
      </vt:variant>
    </vt:vector>
  </HeadingPairs>
  <TitlesOfParts>
    <vt:vector size="44" baseType="lpstr">
      <vt:lpstr>Arial</vt:lpstr>
      <vt:lpstr>Times New Roman</vt:lpstr>
      <vt:lpstr>Corbel</vt:lpstr>
      <vt:lpstr>Wingdings 2</vt:lpstr>
      <vt:lpstr>Verdana</vt:lpstr>
      <vt:lpstr>Gill Sans MT</vt:lpstr>
      <vt:lpstr>Солнцестояние</vt:lpstr>
      <vt:lpstr>Рисунок</vt:lpstr>
      <vt:lpstr>Plot</vt:lpstr>
      <vt:lpstr>Документ</vt:lpstr>
      <vt:lpstr>Plot Document</vt:lpstr>
      <vt:lpstr>Формула</vt:lpstr>
      <vt:lpstr>Microsoft Equation 3.0</vt:lpstr>
      <vt:lpstr>Grapher Plot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Ilya</dc:creator>
  <cp:lastModifiedBy>Илья</cp:lastModifiedBy>
  <cp:revision>84</cp:revision>
  <dcterms:created xsi:type="dcterms:W3CDTF">2013-11-10T16:44:38Z</dcterms:created>
  <dcterms:modified xsi:type="dcterms:W3CDTF">2019-10-22T13:25:21Z</dcterms:modified>
</cp:coreProperties>
</file>