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7" r:id="rId2"/>
    <p:sldId id="283" r:id="rId3"/>
    <p:sldId id="263" r:id="rId4"/>
    <p:sldId id="262" r:id="rId5"/>
    <p:sldId id="268" r:id="rId6"/>
    <p:sldId id="282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8" r:id="rId16"/>
    <p:sldId id="279" r:id="rId17"/>
    <p:sldId id="277" r:id="rId18"/>
    <p:sldId id="280" r:id="rId19"/>
    <p:sldId id="28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1E9DA7-11E0-45FB-AA57-28E2A48B8759}" type="datetimeFigureOut">
              <a:rPr lang="ru-RU" smtClean="0"/>
              <a:t>22.10.2019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9F89B-F781-4D83-A288-B8700E44A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499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>
                <a:effectLst/>
                <a:latin typeface="Times New Roman"/>
                <a:ea typeface="Calibri"/>
              </a:rPr>
              <a:t>частота колебаний на всех модах понижается с увеличением сферического диаметра капель </a:t>
            </a:r>
            <a:r>
              <a:rPr lang="en-US" sz="1200" dirty="0" smtClean="0">
                <a:effectLst/>
                <a:latin typeface="Times New Roman"/>
                <a:ea typeface="Calibri"/>
              </a:rPr>
              <a:t>D </a:t>
            </a:r>
            <a:r>
              <a:rPr lang="ru-RU" sz="1200" dirty="0" smtClean="0">
                <a:effectLst/>
                <a:latin typeface="Times New Roman"/>
                <a:ea typeface="Calibri"/>
              </a:rPr>
              <a:t>как </a:t>
            </a:r>
            <a:r>
              <a:rPr lang="en-US" sz="1200" dirty="0" smtClean="0">
                <a:effectLst/>
                <a:latin typeface="Times New Roman"/>
                <a:ea typeface="Calibri"/>
              </a:rPr>
              <a:t>D</a:t>
            </a:r>
            <a:r>
              <a:rPr lang="ru-RU" sz="1200" baseline="30000" dirty="0" smtClean="0">
                <a:effectLst/>
                <a:latin typeface="Times New Roman"/>
                <a:ea typeface="Calibri"/>
              </a:rPr>
              <a:t>-3/2</a:t>
            </a:r>
            <a:r>
              <a:rPr lang="ru-RU" sz="1200" dirty="0" smtClean="0">
                <a:effectLst/>
                <a:latin typeface="Times New Roman"/>
                <a:ea typeface="Calibri"/>
              </a:rPr>
              <a:t>, например, на основной моде капли диаметром 1 мм имеют частоту 344 Гц, а у капель размером в 3 мм эта частота снижается до 66 Гц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9F89B-F781-4D83-A288-B8700E44A21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678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>
                <a:effectLst/>
                <a:latin typeface="Times New Roman"/>
                <a:ea typeface="Calibri"/>
                <a:cs typeface="Times New Roman"/>
                <a:sym typeface="Symbol"/>
              </a:rPr>
              <a:t></a:t>
            </a:r>
            <a:r>
              <a:rPr lang="ru-RU" sz="1200" dirty="0" smtClean="0">
                <a:effectLst/>
                <a:latin typeface="Times New Roman"/>
                <a:ea typeface="Calibri"/>
              </a:rPr>
              <a:t> = -3</a:t>
            </a:r>
            <a:r>
              <a:rPr lang="ru-RU" sz="1200" dirty="0" smtClean="0">
                <a:effectLst/>
                <a:latin typeface="Times New Roman"/>
                <a:ea typeface="Calibri"/>
                <a:cs typeface="Times New Roman"/>
                <a:sym typeface="Symbol"/>
              </a:rPr>
              <a:t></a:t>
            </a:r>
            <a:r>
              <a:rPr lang="en-US" sz="1200" dirty="0" smtClean="0">
                <a:effectLst/>
                <a:latin typeface="Times New Roman"/>
                <a:ea typeface="Calibri"/>
              </a:rPr>
              <a:t>D</a:t>
            </a:r>
            <a:r>
              <a:rPr lang="ru-RU" sz="1200" dirty="0" smtClean="0">
                <a:effectLst/>
                <a:latin typeface="Times New Roman"/>
                <a:ea typeface="Calibri"/>
              </a:rPr>
              <a:t>/</a:t>
            </a:r>
            <a:r>
              <a:rPr lang="en-US" sz="1200" dirty="0" smtClean="0">
                <a:effectLst/>
                <a:latin typeface="Times New Roman"/>
                <a:ea typeface="Calibri"/>
              </a:rPr>
              <a:t>D</a:t>
            </a:r>
            <a:r>
              <a:rPr lang="ru-RU" sz="1200" dirty="0" smtClean="0">
                <a:effectLst/>
                <a:latin typeface="Times New Roman"/>
                <a:ea typeface="Calibri"/>
              </a:rPr>
              <a:t>, указанная деформация </a:t>
            </a:r>
            <a:r>
              <a:rPr lang="ru-RU" sz="1200" dirty="0" smtClean="0">
                <a:effectLst/>
                <a:latin typeface="Times New Roman"/>
                <a:ea typeface="Calibri"/>
                <a:cs typeface="Times New Roman"/>
                <a:sym typeface="Symbol"/>
              </a:rPr>
              <a:t></a:t>
            </a:r>
            <a:r>
              <a:rPr lang="ru-RU" sz="1200" dirty="0" smtClean="0">
                <a:effectLst/>
                <a:latin typeface="Times New Roman"/>
                <a:ea typeface="Calibri"/>
              </a:rPr>
              <a:t>=0.04 соответствует изменению диаметра капли на 1.3%).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9F89B-F781-4D83-A288-B8700E44A21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030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Схема формирования радуги первого</a:t>
            </a:r>
            <a:r>
              <a:rPr lang="ru-RU" baseline="0" dirty="0" smtClean="0"/>
              <a:t> порядка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9F89B-F781-4D83-A288-B8700E44A21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202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Натурные измерения осцилляций капель дождя. Схема натурных измерений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9F89B-F781-4D83-A288-B8700E44A21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280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9F89B-F781-4D83-A288-B8700E44A21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913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567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366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311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223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437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345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864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9330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801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556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901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771404C-EBD0-4B63-8985-851F2BE40E45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33E14E9-D005-48E5-8DB5-1E400DAA20B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486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2100" y="4076700"/>
            <a:ext cx="6019800" cy="882650"/>
          </a:xfrm>
        </p:spPr>
        <p:txBody>
          <a:bodyPr>
            <a:normAutofit/>
          </a:bodyPr>
          <a:lstStyle/>
          <a:p>
            <a:pPr algn="ctr"/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Стерлядкин В.В. </a:t>
            </a:r>
          </a:p>
          <a:p>
            <a:pPr algn="ctr"/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РТУ МИРЭА, ИКИ РАН</a:t>
            </a:r>
          </a:p>
        </p:txBody>
      </p:sp>
      <p:sp>
        <p:nvSpPr>
          <p:cNvPr id="5123" name="Объект 2"/>
          <p:cNvSpPr txBox="1">
            <a:spLocks/>
          </p:cNvSpPr>
          <p:nvPr/>
        </p:nvSpPr>
        <p:spPr bwMode="auto">
          <a:xfrm>
            <a:off x="539750" y="2060575"/>
            <a:ext cx="8064500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450"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18462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3034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27606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2178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ru-RU" sz="2800" dirty="0" smtClean="0"/>
              <a:t>Эффект аномально высокой модуляции света, рассеянного вибрирующими каплями воды</a:t>
            </a:r>
            <a:endParaRPr lang="ru-RU" sz="2800" dirty="0"/>
          </a:p>
        </p:txBody>
      </p:sp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64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G:\Наука\NATURE\FIG 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5198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Объект 2"/>
          <p:cNvSpPr txBox="1">
            <a:spLocks/>
          </p:cNvSpPr>
          <p:nvPr/>
        </p:nvSpPr>
        <p:spPr bwMode="auto">
          <a:xfrm>
            <a:off x="3203848" y="652463"/>
            <a:ext cx="5400402" cy="3153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450"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18462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3034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27606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2178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 колебаниях капель известно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времен Дж.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Рэлея.</a:t>
            </a:r>
          </a:p>
          <a:p>
            <a:pPr algn="ctr"/>
            <a:r>
              <a:rPr lang="ru-RU" sz="2000" dirty="0" smtClean="0">
                <a:latin typeface="Times New Roman"/>
                <a:ea typeface="Calibri"/>
              </a:rPr>
              <a:t> Наиболее полно теория </a:t>
            </a:r>
            <a:r>
              <a:rPr lang="ru-RU" sz="2000" dirty="0">
                <a:latin typeface="Times New Roman"/>
                <a:ea typeface="Calibri"/>
              </a:rPr>
              <a:t>колебаний свободных капель </a:t>
            </a:r>
            <a:r>
              <a:rPr lang="ru-RU" sz="2000" dirty="0" smtClean="0">
                <a:latin typeface="Times New Roman"/>
                <a:ea typeface="Calibri"/>
              </a:rPr>
              <a:t>описана Л</a:t>
            </a:r>
            <a:r>
              <a:rPr lang="ru-RU" sz="2000" dirty="0">
                <a:latin typeface="Times New Roman"/>
                <a:ea typeface="Calibri"/>
              </a:rPr>
              <a:t>. Д. Ландау и Е. М. </a:t>
            </a:r>
            <a:r>
              <a:rPr lang="ru-RU" sz="2000" dirty="0" smtClean="0">
                <a:latin typeface="Times New Roman"/>
                <a:ea typeface="Calibri"/>
              </a:rPr>
              <a:t>Лифшицем. Мода </a:t>
            </a:r>
            <a:r>
              <a:rPr lang="ru-RU" sz="2000" dirty="0">
                <a:latin typeface="Times New Roman"/>
                <a:ea typeface="Calibri"/>
              </a:rPr>
              <a:t>колебаний определяется двумя числами n=1,2,..., и </a:t>
            </a:r>
            <a:endParaRPr lang="ru-RU" sz="2000" dirty="0" smtClean="0">
              <a:latin typeface="Times New Roman"/>
              <a:ea typeface="Calibri"/>
            </a:endParaRPr>
          </a:p>
          <a:p>
            <a:pPr algn="ctr"/>
            <a:r>
              <a:rPr lang="ru-RU" sz="2000" dirty="0" smtClean="0">
                <a:latin typeface="Times New Roman"/>
                <a:ea typeface="Calibri"/>
              </a:rPr>
              <a:t>l=0</a:t>
            </a:r>
            <a:r>
              <a:rPr lang="ru-RU" sz="2000" dirty="0">
                <a:latin typeface="Times New Roman"/>
                <a:ea typeface="Calibri"/>
              </a:rPr>
              <a:t>,±1,±2,...±n,</a:t>
            </a:r>
            <a:endParaRPr lang="ru-RU" sz="2000" dirty="0" smtClean="0"/>
          </a:p>
        </p:txBody>
      </p:sp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51520" y="5301208"/>
            <a:ext cx="3672408" cy="1368152"/>
          </a:xfrm>
        </p:spPr>
        <p:txBody>
          <a:bodyPr>
            <a:normAutofit fontScale="32500" lnSpcReduction="20000"/>
          </a:bodyPr>
          <a:lstStyle/>
          <a:p>
            <a:r>
              <a:rPr lang="ru-RU" sz="5500" dirty="0" smtClean="0"/>
              <a:t>Мгновенные </a:t>
            </a:r>
            <a:r>
              <a:rPr lang="ru-RU" sz="5500" dirty="0"/>
              <a:t>фотографии формы капель при возбуждении первых трех осесимметричных типов колебаний</a:t>
            </a:r>
            <a:r>
              <a:rPr lang="ru-RU" sz="5500" dirty="0" smtClean="0"/>
              <a:t>.</a:t>
            </a:r>
            <a:r>
              <a:rPr lang="ru-RU" sz="5500" dirty="0"/>
              <a:t> 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33248"/>
            <a:ext cx="2567940" cy="46964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9950888"/>
              </p:ext>
            </p:extLst>
          </p:nvPr>
        </p:nvGraphicFramePr>
        <p:xfrm>
          <a:off x="4528761" y="2924944"/>
          <a:ext cx="2750576" cy="701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6" imgW="1828800" imgH="469900" progId="Equation.DSMT4">
                  <p:embed/>
                </p:oleObj>
              </mc:Choice>
              <mc:Fallback>
                <p:oleObj name="Equation" r:id="rId6" imgW="1828800" imgH="4699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8761" y="2924944"/>
                        <a:ext cx="2750576" cy="7019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269415" y="3806105"/>
            <a:ext cx="4484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dirty="0" smtClean="0">
                <a:solidFill>
                  <a:srgbClr val="212745"/>
                </a:solidFill>
              </a:rPr>
              <a:t>До </a:t>
            </a:r>
            <a:r>
              <a:rPr lang="ru-RU" dirty="0">
                <a:solidFill>
                  <a:srgbClr val="212745"/>
                </a:solidFill>
              </a:rPr>
              <a:t>наших лабораторных экспериментов эти колебания никто визуально не наблюдал.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22763" y="4766741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Стерлядкин В.В. Резонансные свойства вибрирующих капель // Известия АН СССР. Сер. Физ. атм. и океана. 1982. Т.18. №1. С.98—101</a:t>
            </a:r>
            <a:r>
              <a:rPr lang="ru-RU" i="1" dirty="0" smtClean="0"/>
              <a:t>.</a:t>
            </a:r>
          </a:p>
          <a:p>
            <a:r>
              <a:rPr lang="ru-RU" dirty="0" smtClean="0"/>
              <a:t>Стерлядкин В.В. Неожиданные свойства дождевых капель// Природа. 1989. №3. С.64—65.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30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9989" y="5301208"/>
            <a:ext cx="8465890" cy="88265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/>
              <a:t>При </a:t>
            </a:r>
            <a:r>
              <a:rPr lang="ru-RU" dirty="0">
                <a:sym typeface="Symbol"/>
              </a:rPr>
              <a:t></a:t>
            </a:r>
            <a:r>
              <a:rPr lang="ru-RU" dirty="0"/>
              <a:t> 130</a:t>
            </a:r>
            <a:r>
              <a:rPr lang="ru-RU" baseline="30000" dirty="0"/>
              <a:t>0</a:t>
            </a:r>
            <a:r>
              <a:rPr lang="ru-RU" dirty="0"/>
              <a:t>…150</a:t>
            </a:r>
            <a:r>
              <a:rPr lang="ru-RU" baseline="30000" dirty="0"/>
              <a:t>0</a:t>
            </a:r>
            <a:r>
              <a:rPr lang="ru-RU" dirty="0"/>
              <a:t>осциллирующая капля формировала импульсы рассеянного излучения, амплитуда которых в десятки раз превышала интенсивность света, рассеянного неподвижной каплей. </a:t>
            </a: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Объект 2"/>
          <p:cNvSpPr txBox="1">
            <a:spLocks/>
          </p:cNvSpPr>
          <p:nvPr/>
        </p:nvSpPr>
        <p:spPr bwMode="auto">
          <a:xfrm>
            <a:off x="4932040" y="908720"/>
            <a:ext cx="3672210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450"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18462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3034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27606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2178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/>
            <a:endParaRPr lang="ru-RU" sz="2800" dirty="0"/>
          </a:p>
        </p:txBody>
      </p:sp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G:\Наука\Статьи по каплям\ОАиО\Pic2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309" y="777183"/>
            <a:ext cx="4052570" cy="4367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98" y="1842787"/>
            <a:ext cx="4191629" cy="3301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6098" y="422276"/>
            <a:ext cx="44905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Лабораторные измерения индикатрис рассеяния осциллирующей капли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7215" y="6143804"/>
            <a:ext cx="8648664" cy="782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Стерлядкин В.В. Рассеяние света дождевыми каплями. Оптика атмосферы и океана, 2000. Т.13.  №5. С. 534-538.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30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2100" y="4076700"/>
            <a:ext cx="6019800" cy="882650"/>
          </a:xfrm>
        </p:spPr>
        <p:txBody>
          <a:bodyPr>
            <a:normAutofit/>
          </a:bodyPr>
          <a:lstStyle/>
          <a:p>
            <a:pPr algn="ctr"/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Объект 2"/>
          <p:cNvSpPr txBox="1">
            <a:spLocks/>
          </p:cNvSpPr>
          <p:nvPr/>
        </p:nvSpPr>
        <p:spPr bwMode="auto">
          <a:xfrm>
            <a:off x="539750" y="2060575"/>
            <a:ext cx="8064500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450"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18462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3034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27606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2178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/>
            <a:endParaRPr lang="ru-RU" sz="2800" dirty="0"/>
          </a:p>
        </p:txBody>
      </p:sp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44" y="1537504"/>
            <a:ext cx="8242311" cy="419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188913"/>
            <a:ext cx="70575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latin typeface="Times New Roman"/>
                <a:ea typeface="Times New Roman"/>
              </a:rPr>
              <a:t>Расчет </a:t>
            </a:r>
            <a:r>
              <a:rPr lang="ru-RU" sz="4000" dirty="0" smtClean="0">
                <a:latin typeface="Times New Roman"/>
                <a:ea typeface="Times New Roman"/>
              </a:rPr>
              <a:t>индикатрисы рассеяния эллипсоидальной капли 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323528" y="5805264"/>
                <a:ext cx="8496944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i="1" dirty="0"/>
                  <a:t>Коэффициент формы капли 𝛾 равен отношению вертикальной полуоси </a:t>
                </a:r>
                <a:r>
                  <a:rPr lang="en-US" i="1" dirty="0"/>
                  <a:t>b </a:t>
                </a:r>
                <a:r>
                  <a:rPr lang="ru-RU" i="1" dirty="0"/>
                  <a:t>к горизонтальной оси </a:t>
                </a:r>
                <a:r>
                  <a:rPr lang="en-US" i="1" dirty="0"/>
                  <a:t>a</a:t>
                </a:r>
                <a:r>
                  <a:rPr lang="ru-RU" i="1" dirty="0" smtClean="0"/>
                  <a:t>:        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/>
                      </a:rPr>
                      <m:t>𝜸</m:t>
                    </m:r>
                    <m:r>
                      <a:rPr lang="ru-RU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𝒃</m:t>
                    </m:r>
                    <m:r>
                      <a:rPr lang="ru-RU" b="1" i="1">
                        <a:latin typeface="Cambria Math"/>
                      </a:rPr>
                      <m:t>/</m:t>
                    </m:r>
                    <m:r>
                      <a:rPr lang="en-US" b="1" i="1">
                        <a:latin typeface="Cambria Math"/>
                      </a:rPr>
                      <m:t>𝒂</m:t>
                    </m:r>
                  </m:oMath>
                </a14:m>
                <a:endParaRPr lang="ru-RU" b="1" dirty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805264"/>
                <a:ext cx="8496944" cy="646331"/>
              </a:xfrm>
              <a:prstGeom prst="rect">
                <a:avLst/>
              </a:prstGeom>
              <a:blipFill rotWithShape="1">
                <a:blip r:embed="rId4"/>
                <a:stretch>
                  <a:fillRect l="-574" t="-5660" r="-1004" b="-1320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867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01244"/>
            <a:ext cx="6143625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3" y="413868"/>
            <a:ext cx="74175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Схема формирования радуги первого порядка</a:t>
            </a:r>
          </a:p>
        </p:txBody>
      </p:sp>
    </p:spTree>
    <p:extLst>
      <p:ext uri="{BB962C8B-B14F-4D97-AF65-F5344CB8AC3E}">
        <p14:creationId xmlns:p14="http://schemas.microsoft.com/office/powerpoint/2010/main" val="169328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2100" y="4076700"/>
            <a:ext cx="6019800" cy="882650"/>
          </a:xfrm>
        </p:spPr>
        <p:txBody>
          <a:bodyPr>
            <a:normAutofit/>
          </a:bodyPr>
          <a:lstStyle/>
          <a:p>
            <a:pPr algn="ctr"/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Объект 2"/>
          <p:cNvSpPr txBox="1">
            <a:spLocks/>
          </p:cNvSpPr>
          <p:nvPr/>
        </p:nvSpPr>
        <p:spPr bwMode="auto">
          <a:xfrm>
            <a:off x="539750" y="2060575"/>
            <a:ext cx="8064500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450"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18462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3034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27606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217863" indent="-182563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/>
            <a:endParaRPr lang="ru-RU" sz="2800" dirty="0"/>
          </a:p>
        </p:txBody>
      </p:sp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35" y="444302"/>
            <a:ext cx="7455506" cy="515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9742" y="6025118"/>
            <a:ext cx="81845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Стерлядкин В.В. Индикатрисы рассеяния эллипсоидальных капель воды. Оптика и спектроскопия. 1990. Т. 69. </a:t>
            </a:r>
            <a:r>
              <a:rPr lang="ru-RU" i="1" dirty="0" err="1"/>
              <a:t>Вып</a:t>
            </a:r>
            <a:r>
              <a:rPr lang="ru-RU" i="1" dirty="0"/>
              <a:t>. 6. С. 1357-1362.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1979712" y="5601494"/>
                <a:ext cx="5433410" cy="3942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l-GR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Times New Roman"/>
                          </a:rPr>
                          <m:t>∆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/>
                            <a:ea typeface="Times New Roman"/>
                          </a:rPr>
                          <m:t>θ</m:t>
                        </m:r>
                      </m:e>
                      <m:sub>
                        <m:r>
                          <a:rPr lang="ru-RU" b="0" i="1" smtClean="0">
                            <a:latin typeface="Cambria Math"/>
                          </a:rPr>
                          <m:t>рад</m:t>
                        </m:r>
                      </m:sub>
                    </m:sSub>
                    <m:r>
                      <a:rPr lang="ru-RU" b="0" i="1" smtClean="0">
                        <a:latin typeface="Cambria Math"/>
                      </a:rPr>
                      <m:t>=300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∙∆</m:t>
                    </m:r>
                  </m:oMath>
                </a14:m>
                <a:r>
                  <a:rPr lang="en-US" i="1" dirty="0" smtClean="0">
                    <a:latin typeface="Times New Roman"/>
                    <a:ea typeface="Times New Roman"/>
                  </a:rPr>
                  <a:t>D</a:t>
                </a:r>
                <a:r>
                  <a:rPr lang="ru-RU" i="1" dirty="0" smtClean="0">
                    <a:latin typeface="Times New Roman"/>
                    <a:ea typeface="Times New Roman"/>
                  </a:rPr>
                  <a:t>/</a:t>
                </a:r>
                <a:r>
                  <a:rPr lang="en-US" i="1" dirty="0" smtClean="0">
                    <a:latin typeface="Times New Roman"/>
                    <a:ea typeface="Times New Roman"/>
                  </a:rPr>
                  <a:t>D</a:t>
                </a:r>
                <a:r>
                  <a:rPr lang="ru-RU" i="1" dirty="0" smtClean="0">
                    <a:latin typeface="Times New Roman"/>
                    <a:ea typeface="Times New Roman"/>
                  </a:rPr>
                  <a:t> смещение радуги первого порядка</a:t>
                </a:r>
                <a:endParaRPr lang="ru-RU" dirty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5601494"/>
                <a:ext cx="5433410" cy="394210"/>
              </a:xfrm>
              <a:prstGeom prst="rect">
                <a:avLst/>
              </a:prstGeom>
              <a:blipFill rotWithShape="1">
                <a:blip r:embed="rId4"/>
                <a:stretch>
                  <a:fillRect t="-7692" r="-224" b="-169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540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3984"/>
            <a:ext cx="4624877" cy="432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Picture 24" descr="Описание: H:\Наука\NATURE\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822737"/>
            <a:ext cx="3031609" cy="4410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51520" y="5369515"/>
            <a:ext cx="842493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а) Участок индикатрисы рассеяния сферической капли воды вблизи радуги первого порядка. Вибрация на основной гармонике с амплитудой ΔD/D = 0.015 приводит к периодическому сдвигу максимумов примерно на 4,5</a:t>
            </a:r>
            <a:r>
              <a:rPr kumimoji="0" lang="ru-RU" sz="1200" b="0" i="1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Сверху показан цикл сдвига максимумов за один период колебаний.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б)Изменение формы и окраски импульсов, которые формирует вибрирующая капля при увеличении угла наблюдений: (1) - Θ = 132,5°, (2 ) - Θ = 133°, (3) - Θ = 136°, (4)- Θ = 138°.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3772" y="97522"/>
            <a:ext cx="73404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Объяснение эффекта аномально высокой модуляции света, рассеянного осциллирующей каплей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4540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836712"/>
            <a:ext cx="6012160" cy="4708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211271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Натурные измерения осцилляций капель дождя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5733256"/>
            <a:ext cx="749034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Схема натурных </a:t>
            </a:r>
            <a:r>
              <a:rPr lang="ru-RU" dirty="0" smtClean="0"/>
              <a:t>измерений.</a:t>
            </a:r>
          </a:p>
          <a:p>
            <a:r>
              <a:rPr lang="ru-RU" sz="1400" dirty="0" smtClean="0"/>
              <a:t>1- сферические зеркала, 2- фотокамера, 3- стробоскоп,4- калибровочная нить, 5- дождевые капли. 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64540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 descr="J:\Наука\Статьи по каплям\статья_в_оптику_атмосферы 2011\чистовая версия\рис 2а-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70" y="0"/>
            <a:ext cx="605309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G:\Наука\Статьи по каплям\Природа 2012\ДЛЯ ПРИРОДЫ\Чистовик\рис 4 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08312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766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E:\копия важн флеш трайд дек 2016\Монография Дождевые капли\ОАиО\Pic4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5434013"/>
            <a:ext cx="9296400" cy="1772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766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 descr="E:\копия важн флеш трайд дек 2016\Монография Дождевые капли\ОАиО\Pic4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71" y="101374"/>
            <a:ext cx="3300001" cy="6748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E:\копия важн флеш трайд дек 2016\Монография Дождевые капли\статья_в_оптику_атмосферы 2011\рис. 2б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703" y="92224"/>
            <a:ext cx="2074701" cy="676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E:\копия важн флеш трайд дек 2016\Монография Дождевые капли\Фотографии треков 2 радуги\PIC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266" y="93557"/>
            <a:ext cx="3363229" cy="676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766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 descr="E:\копия важн флеш трайд дек 2016\Монография Дождевые капли\статья_в_оптику_атмосферы 2011\рис 2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-5476875"/>
            <a:ext cx="8791575" cy="1781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766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1196752"/>
            <a:ext cx="860465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Эффект аномально высокой модуляции настолько мощный инструмент, что позволяет зарегистрировать 5 мкм деформации дождевых капель с расстояния 5 метров!</a:t>
            </a:r>
          </a:p>
          <a:p>
            <a:pPr marL="342900" indent="-342900">
              <a:buAutoNum type="arabicPeriod"/>
            </a:pPr>
            <a:r>
              <a:rPr lang="ru-RU" dirty="0" smtClean="0"/>
              <a:t>Эффект позволяет как в камере Вильсона по трекам аномальной модуляции получить всю информацию о форме и колебании каждой капли на снимке. Ранее это было невозможно.</a:t>
            </a:r>
          </a:p>
          <a:p>
            <a:pPr marL="342900" indent="-342900">
              <a:buAutoNum type="arabicPeriod"/>
            </a:pPr>
            <a:r>
              <a:rPr lang="ru-RU" dirty="0" smtClean="0"/>
              <a:t>Из трека аномальной модуляции можно получить: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ru-RU" dirty="0" smtClean="0"/>
              <a:t>Объём каждой капли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ru-RU" dirty="0" smtClean="0"/>
              <a:t>Среднюю </a:t>
            </a:r>
            <a:r>
              <a:rPr lang="ru-RU" dirty="0"/>
              <a:t>форму каждой дождевой капли;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ru-RU" dirty="0"/>
              <a:t>Моду колебаний;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ru-RU" dirty="0"/>
              <a:t>Амплитуду колебаний</a:t>
            </a:r>
            <a:r>
              <a:rPr lang="ru-RU" dirty="0" smtClean="0"/>
              <a:t>;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ru-RU" dirty="0" smtClean="0"/>
              <a:t>Микроструктуру дождей;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ru-RU" dirty="0" smtClean="0"/>
              <a:t>Динамику поведения капель.</a:t>
            </a:r>
          </a:p>
          <a:p>
            <a:pPr marL="342900" indent="-342900">
              <a:buAutoNum type="arabicPeriod"/>
            </a:pPr>
            <a:r>
              <a:rPr lang="ru-RU" dirty="0" smtClean="0"/>
              <a:t>Можно дистанционно определять коэффициент поверхностного натяжения переохлажденных жидкостей.</a:t>
            </a:r>
            <a:endParaRPr lang="ru-RU" dirty="0"/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30766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1630816"/>
            <a:ext cx="8208912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В заключение можно предложить 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самим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провести небольшой эксперимент по регистрации вибрации капель и наблюдению аномально высокой модуляции рассеянного света. Для этого можно даже не выходить из дома. Нужно включить душ, выключить в ванной свет и подсветить падающие капли фонариком либо сверху, либо снизу. Наблюдать вспышки капель следует под углом 30</a:t>
            </a:r>
            <a:r>
              <a:rPr lang="ru-RU" sz="2400" baseline="30000" dirty="0">
                <a:latin typeface="Times New Roman"/>
                <a:ea typeface="Calibri"/>
                <a:cs typeface="Times New Roman"/>
              </a:rPr>
              <a:t>0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 - 60</a:t>
            </a:r>
            <a:r>
              <a:rPr lang="ru-RU" sz="2400" dirty="0">
                <a:latin typeface="Times New Roman"/>
                <a:ea typeface="Calibri"/>
                <a:cs typeface="Times New Roman"/>
                <a:sym typeface="Symbol"/>
              </a:rPr>
              <a:t>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, глядя вслед лучу.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9328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440" y="1103947"/>
            <a:ext cx="6167120" cy="46501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187624" y="548680"/>
            <a:ext cx="5985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/>
                <a:cs typeface="Times New Roman"/>
              </a:rPr>
              <a:t>Объяснение первого слайда с двойными цветными треками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328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1412776"/>
            <a:ext cx="748883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i="1" dirty="0" smtClean="0"/>
              <a:t>1.      Стерлядкин В.В. Резонансные свойства вибрирующих         капель // Известия АН СССР. Сер. Физ. атм. и океана. 1982. Т.18. №1. С.98—101.</a:t>
            </a:r>
            <a:endParaRPr lang="ru-RU" dirty="0"/>
          </a:p>
          <a:p>
            <a:r>
              <a:rPr lang="ru-RU" i="1" dirty="0" smtClean="0"/>
              <a:t>2.      Стерлядкин </a:t>
            </a:r>
            <a:r>
              <a:rPr lang="ru-RU" i="1" dirty="0"/>
              <a:t>В.В. Рассеяние света дождевыми каплями. Оптика атмосферы и океана, 2000. Т.13.  №5. С. 534-538. </a:t>
            </a:r>
            <a:endParaRPr lang="ru-RU" dirty="0"/>
          </a:p>
          <a:p>
            <a:r>
              <a:rPr lang="ru-RU" i="1" dirty="0" smtClean="0"/>
              <a:t>3.      Стерлядкин </a:t>
            </a:r>
            <a:r>
              <a:rPr lang="ru-RU" i="1" dirty="0"/>
              <a:t>В.В. Индикатрисы рассеяния эллипсоидальных капель воды. Оптика и спектроскопия. 1990. Т. 69. </a:t>
            </a:r>
            <a:r>
              <a:rPr lang="ru-RU" i="1" dirty="0" err="1"/>
              <a:t>Вып</a:t>
            </a:r>
            <a:r>
              <a:rPr lang="ru-RU" i="1" dirty="0"/>
              <a:t>. 6. С. 1357-1362.</a:t>
            </a:r>
            <a:endParaRPr lang="ru-RU" dirty="0"/>
          </a:p>
          <a:p>
            <a:r>
              <a:rPr lang="ru-RU" i="1" dirty="0" smtClean="0"/>
              <a:t>4.      Стерлядкин </a:t>
            </a:r>
            <a:r>
              <a:rPr lang="ru-RU" i="1" dirty="0"/>
              <a:t>В.В. Натурные измерения колебаний капель осадков. </a:t>
            </a:r>
            <a:r>
              <a:rPr lang="ru-RU" i="1" dirty="0" err="1"/>
              <a:t>Изв.АН</a:t>
            </a:r>
            <a:r>
              <a:rPr lang="ru-RU" i="1" dirty="0"/>
              <a:t> СССР. Сер. ФАО. 1988. Т. 24. №6. С. 613-621.</a:t>
            </a:r>
            <a:endParaRPr lang="ru-RU" dirty="0"/>
          </a:p>
          <a:p>
            <a:r>
              <a:rPr lang="ru-RU" i="1" dirty="0" smtClean="0"/>
              <a:t>5.     Стерлядкин В.В</a:t>
            </a:r>
            <a:r>
              <a:rPr lang="ru-RU" i="1" dirty="0"/>
              <a:t>. Регистрация фототреков аномально высокой модуляции света в дождях // Оптика атмосферы и океана.</a:t>
            </a:r>
            <a:r>
              <a:rPr lang="ru-RU" dirty="0"/>
              <a:t> №8. С.708-713.</a:t>
            </a:r>
            <a:r>
              <a:rPr lang="ru-RU" i="1" dirty="0"/>
              <a:t>2012.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83768" y="851388"/>
            <a:ext cx="3663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 smtClean="0"/>
              <a:t>Некоторые публикации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9328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044" y="0"/>
            <a:ext cx="695725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59400" y="1196752"/>
            <a:ext cx="2284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/>
                <a:ea typeface="Calibri"/>
                <a:cs typeface="Times New Roman"/>
              </a:rPr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328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C:\Users\PashinovE\Google Диск\ИКИ\Научн деят\конф ноябрь 2014\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88913"/>
            <a:ext cx="10096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328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765</Words>
  <Application>Microsoft Office PowerPoint</Application>
  <PresentationFormat>Экран (4:3)</PresentationFormat>
  <Paragraphs>52</Paragraphs>
  <Slides>19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Воздушный поток</vt:lpstr>
      <vt:lpstr>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ВВС</dc:creator>
  <cp:lastModifiedBy>Sterlyadkin_V_V</cp:lastModifiedBy>
  <cp:revision>18</cp:revision>
  <dcterms:created xsi:type="dcterms:W3CDTF">2019-10-20T20:08:00Z</dcterms:created>
  <dcterms:modified xsi:type="dcterms:W3CDTF">2019-10-22T16:07:36Z</dcterms:modified>
</cp:coreProperties>
</file>