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83" r:id="rId3"/>
    <p:sldId id="284" r:id="rId4"/>
    <p:sldId id="280" r:id="rId5"/>
    <p:sldId id="279" r:id="rId6"/>
    <p:sldId id="285" r:id="rId7"/>
    <p:sldId id="281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78" y="-5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1E9DA7-11E0-45FB-AA57-28E2A48B8759}" type="datetimeFigureOut">
              <a:rPr lang="ru-RU" smtClean="0"/>
              <a:t>22.10.2019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9F89B-F781-4D83-A288-B8700E44A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499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567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366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311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23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437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345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864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933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801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556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901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486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.png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2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4.png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5.png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.pn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28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9.png"/><Relationship Id="rId4" Type="http://schemas.openxmlformats.org/officeDocument/2006/relationships/oleObject" Target="../embeddings/oleObject1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0.png"/><Relationship Id="rId4" Type="http://schemas.openxmlformats.org/officeDocument/2006/relationships/oleObject" Target="../embeddings/oleObject1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2100" y="4076700"/>
            <a:ext cx="6019800" cy="882650"/>
          </a:xfrm>
        </p:spPr>
        <p:txBody>
          <a:bodyPr>
            <a:normAutofit/>
          </a:bodyPr>
          <a:lstStyle/>
          <a:p>
            <a:pPr algn="ctr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Стерлядкин В.В. </a:t>
            </a:r>
          </a:p>
          <a:p>
            <a:pPr algn="ctr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РТУ МИРЭА, ИКИ РАН</a:t>
            </a:r>
          </a:p>
        </p:txBody>
      </p:sp>
      <p:sp>
        <p:nvSpPr>
          <p:cNvPr id="5123" name="Объект 2"/>
          <p:cNvSpPr txBox="1">
            <a:spLocks/>
          </p:cNvSpPr>
          <p:nvPr/>
        </p:nvSpPr>
        <p:spPr bwMode="auto">
          <a:xfrm>
            <a:off x="539750" y="1340768"/>
            <a:ext cx="8064500" cy="226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18462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3034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27606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2178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-RU" sz="2800" dirty="0"/>
              <a:t>Осцилляции дождевых капель и ее влияние на рассеяние оптического и микроволнового излучения</a:t>
            </a:r>
            <a:r>
              <a:rPr lang="ru-RU" sz="2800" dirty="0" smtClean="0"/>
              <a:t>. </a:t>
            </a:r>
          </a:p>
          <a:p>
            <a:pPr algn="ctr"/>
            <a:r>
              <a:rPr lang="ru-RU" sz="2800" dirty="0" smtClean="0"/>
              <a:t>Группировка и кластеризация капель в дождях</a:t>
            </a:r>
            <a:endParaRPr lang="ru-RU" sz="2800" dirty="0"/>
          </a:p>
        </p:txBody>
      </p:sp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64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8640"/>
            <a:ext cx="4022748" cy="641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404664"/>
            <a:ext cx="428770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В радиолокационной метеорологии дождевые капли – носители информации. </a:t>
            </a:r>
          </a:p>
          <a:p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Именно капли формируют отраженный сигнал, по которому определяют интенсивность осадков, различают град, измеряют скорость и направление ветра, турбулентность,  сдвиги ветра, опасные явления.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интерпретации радиолокационных сигналов важна информация о форме и осцилляциях капель в дождях.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Обработка сотен фотографий с треками аномально высокой модуляции позволила доказать, что все дождевые капли испытывают колебания во время падения!! 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854415"/>
              </p:ext>
            </p:extLst>
          </p:nvPr>
        </p:nvGraphicFramePr>
        <p:xfrm>
          <a:off x="4114800" y="31750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4" imgW="914400" imgH="198720" progId="Equation.DSMT4">
                  <p:embed/>
                </p:oleObj>
              </mc:Choice>
              <mc:Fallback>
                <p:oleObj name="Equation" r:id="rId4" imgW="914400" imgH="19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14800" y="31750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2404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40147" y="404664"/>
            <a:ext cx="6400800" cy="1224136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Получены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важнейшие зависимости для средней формы падающих капель  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для амплитуды колебаний   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(D)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13" y="6038875"/>
            <a:ext cx="7936864" cy="535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6400800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1805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517232"/>
            <a:ext cx="4333875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344" y="6165304"/>
            <a:ext cx="29908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13890" y="725795"/>
            <a:ext cx="71162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Модуляция амплитуды рассеянного поля в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Рэлеевском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приближении при наличии вибрации 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3000806"/>
            <a:ext cx="3227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Где коэффициенты модуляции </a:t>
            </a: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774">
            <a:off x="1310418" y="1700808"/>
            <a:ext cx="6523162" cy="1161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068960"/>
            <a:ext cx="3838575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4364748"/>
            <a:ext cx="55820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ru-RU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– угол наклона плоскости поляризации от вертикали,</a:t>
            </a:r>
          </a:p>
          <a:p>
            <a:r>
              <a:rPr lang="el-GR" altLang="ru-RU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– угол места радиолокационного луча</a:t>
            </a:r>
            <a:endParaRPr lang="ru-RU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997833"/>
            <a:ext cx="2685827" cy="387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32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269" y="13675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2" y="876349"/>
            <a:ext cx="8208912" cy="5970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7095" y="122652"/>
            <a:ext cx="66312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Эффект обнуления вкладов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несферичности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капель дождя в радиолокационный сигнал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932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1043608" y="1196752"/>
                <a:ext cx="6626251" cy="43091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800" dirty="0" smtClean="0">
                    <a:latin typeface="Times New Roman" pitchFamily="18" charset="0"/>
                    <a:cs typeface="Times New Roman" pitchFamily="18" charset="0"/>
                  </a:rPr>
                  <a:t>Выводы по рассеивающим свойствам несферических капель</a:t>
                </a:r>
              </a:p>
              <a:p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ru-RU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Полученные зависимости показывают, что поворачивая плоскость поляризации можно изменять вклад вибрации в радиолокационный сигнал. Например, при </a:t>
                </a:r>
                <a:r>
                  <a:rPr lang="el-GR" dirty="0" smtClean="0">
                    <a:latin typeface="Times New Roman" pitchFamily="18" charset="0"/>
                    <a:cs typeface="Times New Roman" pitchFamily="18" charset="0"/>
                  </a:rPr>
                  <a:t>δ</a:t>
                </a:r>
                <a14:m>
                  <m:oMath xmlns:m="http://schemas.openxmlformats.org/officeDocument/2006/math">
                    <m:r>
                      <a:rPr lang="ru-RU" i="1"/>
                      <m:t>=</m:t>
                    </m:r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ru-RU" i="1"/>
                          <m:t>54</m:t>
                        </m:r>
                      </m:e>
                      <m:sup>
                        <m:r>
                          <a:rPr lang="ru-RU" i="1"/>
                          <m:t>0</m:t>
                        </m:r>
                      </m:sup>
                    </m:sSup>
                  </m:oMath>
                </a14:m>
                <a:r>
                  <a:rPr lang="ru-RU" dirty="0" smtClean="0"/>
                  <a:t> 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вклад </a:t>
                </a:r>
                <a:r>
                  <a:rPr lang="ru-RU" dirty="0" err="1" smtClean="0">
                    <a:latin typeface="Times New Roman" pitchFamily="18" charset="0"/>
                    <a:cs typeface="Times New Roman" pitchFamily="18" charset="0"/>
                  </a:rPr>
                  <a:t>несферичности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обнуляется, при </a:t>
                </a:r>
                <a:r>
                  <a:rPr lang="el-GR" dirty="0">
                    <a:latin typeface="Times New Roman" pitchFamily="18" charset="0"/>
                    <a:cs typeface="Times New Roman" pitchFamily="18" charset="0"/>
                  </a:rPr>
                  <a:t>δ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b="0" i="1" smtClean="0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p>
                    </m:sSup>
                  </m:oMath>
                </a14:m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 (вертикальная поляризация) вклад максимален.</a:t>
                </a:r>
              </a:p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Это свойство может помочь выделить сигнал вибрации из спектров и дистанционно восстанавливать микроструктуру дождя в любой точке зондирования. </a:t>
                </a:r>
              </a:p>
              <a:p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Другая возможность «сделать» все капли сферическими, и пользоваться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Z-I 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соотношениями с большей точностью.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1196752"/>
                <a:ext cx="6626251" cy="4309193"/>
              </a:xfrm>
              <a:prstGeom prst="rect">
                <a:avLst/>
              </a:prstGeom>
              <a:blipFill rotWithShape="1">
                <a:blip r:embed="rId3"/>
                <a:stretch>
                  <a:fillRect l="-736" t="-1414" b="-127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435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" name="Picture 1" descr="2323 1 коп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287498"/>
            <a:ext cx="2066371" cy="434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2322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712" y="1291025"/>
            <a:ext cx="2057648" cy="434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2320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3251"/>
            <a:ext cx="2277051" cy="4360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61036" y="476672"/>
            <a:ext cx="56272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Группировка и кластеризация дождевых капель в дождях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1115616" y="5661248"/>
            <a:ext cx="75855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Эти фотографии сделаны с интервалом 1,8 секунды. За это время микроструктура дождя в области измерений изменилась кардинально.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области измерений появлялись капли то одного, то другого размера.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32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01008"/>
            <a:ext cx="2160240" cy="173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520871"/>
            <a:ext cx="2262316" cy="1767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459709"/>
            <a:ext cx="2304256" cy="182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5517232"/>
            <a:ext cx="60064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Распределения капель по размерам, полученные для каждой из фотографий, представленных на рис</a:t>
            </a:r>
            <a:endParaRPr lang="ru-RU" dirty="0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 rot="10800000" flipV="1">
            <a:off x="592487" y="1268760"/>
            <a:ext cx="8283203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фотографии а зарегистрировано большое количество мелких капель, диаметром менее 1 мм, которые практически не колеблются. Они то и формируют радугу, которую мы обычно наблюдаем днем. На следующей фотографии б  мелких капель практически нет, их «сдул» порыв ветра, и в поле измерений остались капли практически одного размера, диаметром около 1,2 мм. На третьем снимке, сделанном через 1,8 с, размер капель сменился, присутствуют капли диаметром 1.7 мм и 2.2 мм. А капли других размеров совершенно отсутствуют. Данные серии не единичны, а в той или иной мере присутствуют всегда при наличии боковых порывов ветра.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61036" y="407833"/>
            <a:ext cx="56272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Группировка и кластеризация дождевых капель в дождях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468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 descr="IMG_22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48513"/>
            <a:ext cx="236220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рис 6-1 IMG_2248 черн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26026"/>
            <a:ext cx="254317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5085184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изображения, на которых капли разных размеров группируются на различных участках одной фотографии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левом участке снимков группируются капли диаметром 1.6-1,8 мм, в правых частях снимков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естьтолько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каплидиаметром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менее 0.8 мм.</a:t>
            </a:r>
          </a:p>
        </p:txBody>
      </p:sp>
    </p:spTree>
    <p:extLst>
      <p:ext uri="{BB962C8B-B14F-4D97-AF65-F5344CB8AC3E}">
        <p14:creationId xmlns:p14="http://schemas.microsoft.com/office/powerpoint/2010/main" val="19468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5781" y="54868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b="1" dirty="0"/>
              <a:t>Механизм пространственной группировки при  </a:t>
            </a:r>
            <a:endParaRPr lang="ru-RU" dirty="0"/>
          </a:p>
          <a:p>
            <a:pPr algn="ctr" hangingPunct="0"/>
            <a:r>
              <a:rPr lang="ru-RU" b="1" dirty="0"/>
              <a:t>порывах ветра</a:t>
            </a:r>
            <a:endParaRPr lang="ru-RU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79512" y="1421576"/>
            <a:ext cx="842493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2860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Для </a:t>
            </a:r>
            <a:r>
              <a:rPr lang="ru-RU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капель 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менее 1.5 мм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режим полностью соответствует ламинарному обтеканию, причем число Рейнольдса у поверхности земли имеет значение не превышающее 400. Уравнение движения для малых капель диаметром 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&lt;1.5 мм имеет вид: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869761"/>
              </p:ext>
            </p:extLst>
          </p:nvPr>
        </p:nvGraphicFramePr>
        <p:xfrm>
          <a:off x="3373373" y="2420888"/>
          <a:ext cx="1197099" cy="5578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Equation" r:id="rId4" imgW="977900" imgH="457200" progId="Equation.DSMT4">
                  <p:embed/>
                </p:oleObj>
              </mc:Choice>
              <mc:Fallback>
                <p:oleObj name="Equation" r:id="rId4" imgW="977900" imgH="457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3373" y="2420888"/>
                        <a:ext cx="1197099" cy="5578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062338" y="760512"/>
            <a:ext cx="501932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					(2)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80112" y="2420888"/>
            <a:ext cx="32220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698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где коэффициент 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γ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= А ((π 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lang="ru-RU" sz="1400" baseline="300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)/4 ). </a:t>
            </a:r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3101619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Учтем граничные условия. Будем полагать, что начальным моментом времени является момент, когда фронт порыва достигает каплю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3624839"/>
            <a:ext cx="8622630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>
              <a:lnSpc>
                <a:spcPct val="150000"/>
              </a:lnSpc>
              <a:spcAft>
                <a:spcPts val="0"/>
              </a:spcAft>
            </a:pPr>
            <a:r>
              <a:rPr lang="ru-RU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В этот момент горизонтальная скорость капли равна нулю: </a:t>
            </a:r>
            <a:r>
              <a:rPr lang="en-US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lang="ru-RU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en-US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t</a:t>
            </a:r>
            <a:r>
              <a:rPr lang="ru-RU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=0) = 0, а скорость относительно окружающего воздуха  </a:t>
            </a:r>
            <a:r>
              <a:rPr lang="en-US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lang="ru-RU" sz="14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отн</a:t>
            </a:r>
            <a:r>
              <a:rPr lang="ru-RU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= </a:t>
            </a:r>
            <a:r>
              <a:rPr lang="en-US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lang="ru-RU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п –</a:t>
            </a:r>
            <a:r>
              <a:rPr lang="en-US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lang="ru-RU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скачком возрастает от нуля до скорости порыва  </a:t>
            </a:r>
            <a:r>
              <a:rPr lang="en-US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lang="ru-RU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п. При таких граничных условиях решение уравнения (2) имеет вид:</a:t>
            </a:r>
          </a:p>
          <a:p>
            <a:pPr indent="228600" algn="r" hangingPunct="0"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  ,					(3)</a:t>
            </a:r>
            <a:endParaRPr lang="ru-RU" sz="1000" dirty="0">
              <a:latin typeface="Times New Roman"/>
              <a:ea typeface="Times New Roman"/>
            </a:endParaRPr>
          </a:p>
          <a:p>
            <a:pPr indent="228600" algn="ctr" hangingPunct="0"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 </a:t>
            </a:r>
            <a:endParaRPr lang="ru-RU" sz="1000" dirty="0">
              <a:latin typeface="Times New Roman"/>
              <a:ea typeface="Times New Roman"/>
            </a:endParaRPr>
          </a:p>
          <a:p>
            <a:endParaRPr lang="ru-RU" sz="1400" dirty="0" smtClean="0">
              <a:latin typeface="Times New Roman"/>
              <a:ea typeface="Times New Roman"/>
            </a:endParaRPr>
          </a:p>
          <a:p>
            <a:r>
              <a:rPr lang="ru-RU" sz="14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где </a:t>
            </a:r>
            <a:r>
              <a:rPr lang="en-US" sz="14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τ</a:t>
            </a:r>
            <a:r>
              <a:rPr lang="ru-RU" sz="14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=</a:t>
            </a:r>
            <a:r>
              <a:rPr lang="en-US" sz="14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lang="ru-RU" sz="14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en-US" sz="14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γ</a:t>
            </a:r>
            <a:r>
              <a:rPr lang="ru-RU" sz="14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– характерное время увлечения капли воздушным потоком. 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7504273"/>
              </p:ext>
            </p:extLst>
          </p:nvPr>
        </p:nvGraphicFramePr>
        <p:xfrm>
          <a:off x="3189450" y="4725144"/>
          <a:ext cx="1905494" cy="669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Equation" r:id="rId6" imgW="1409088" imgH="495085" progId="Equation.DSMT4">
                  <p:embed/>
                </p:oleObj>
              </mc:Choice>
              <mc:Fallback>
                <p:oleObj name="Equation" r:id="rId6" imgW="1409088" imgH="49508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9450" y="4725144"/>
                        <a:ext cx="1905494" cy="6694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6245213"/>
              </p:ext>
            </p:extLst>
          </p:nvPr>
        </p:nvGraphicFramePr>
        <p:xfrm>
          <a:off x="3851920" y="6093296"/>
          <a:ext cx="231457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name="Equation" r:id="rId8" imgW="2311400" imgH="495300" progId="Equation.DSMT4">
                  <p:embed/>
                </p:oleObj>
              </mc:Choice>
              <mc:Fallback>
                <p:oleObj name="Equation" r:id="rId8" imgW="2311400" imgH="4953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6093296"/>
                        <a:ext cx="2314575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518940" y="5548443"/>
            <a:ext cx="8283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Интегрируя (3) по времени получим траекторию движения </a:t>
            </a:r>
            <a:r>
              <a:rPr lang="en-US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lang="ru-RU" sz="1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-той капли, попавшей в боковой порыв</a:t>
            </a:r>
            <a:r>
              <a:rPr lang="ru-RU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468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2164084"/>
              </p:ext>
            </p:extLst>
          </p:nvPr>
        </p:nvGraphicFramePr>
        <p:xfrm>
          <a:off x="0" y="682179"/>
          <a:ext cx="8950278" cy="5301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Точечный рисунок" r:id="rId4" imgW="6323810" imgH="4161905" progId="Paint.Picture">
                  <p:embed/>
                </p:oleObj>
              </mc:Choice>
              <mc:Fallback>
                <p:oleObj name="Точечный рисунок" r:id="rId4" imgW="6323810" imgH="4161905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82179"/>
                        <a:ext cx="8950278" cy="53012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30398" y="5805264"/>
            <a:ext cx="82832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i="1" dirty="0"/>
              <a:t>При боковом порыве ветра все капли диаметром   </a:t>
            </a:r>
            <a:r>
              <a:rPr lang="en-US" i="1" dirty="0"/>
              <a:t>D</a:t>
            </a:r>
            <a:r>
              <a:rPr lang="ru-RU" i="1" dirty="0"/>
              <a:t> накапливаются в одной плоскости на расстоянии </a:t>
            </a:r>
            <a:r>
              <a:rPr lang="en-US" i="1" dirty="0"/>
              <a:t>L</a:t>
            </a:r>
            <a:r>
              <a:rPr lang="ru-RU" i="1" dirty="0"/>
              <a:t>(</a:t>
            </a:r>
            <a:r>
              <a:rPr lang="en-US" i="1" dirty="0"/>
              <a:t>D</a:t>
            </a:r>
            <a:r>
              <a:rPr lang="ru-RU" i="1" dirty="0"/>
              <a:t>) от переднего фронта ветрового порыва.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68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891925"/>
              </p:ext>
            </p:extLst>
          </p:nvPr>
        </p:nvGraphicFramePr>
        <p:xfrm>
          <a:off x="860099" y="1412776"/>
          <a:ext cx="7552354" cy="36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Точечный рисунок" r:id="rId4" imgW="6523810" imgH="3104762" progId="Paint.Picture">
                  <p:embed/>
                </p:oleObj>
              </mc:Choice>
              <mc:Fallback>
                <p:oleObj name="Точечный рисунок" r:id="rId4" imgW="6523810" imgH="3104762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0099" y="1412776"/>
                        <a:ext cx="7552354" cy="3600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39552" y="5157192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а) Однородное распределение капель в пространстве до прохождения бокового порыва ветра. б) порыв захватывает капли, группируя их в различных плоскостях на расстоянии </a:t>
            </a:r>
            <a:r>
              <a:rPr lang="en-US" i="1" dirty="0"/>
              <a:t>L</a:t>
            </a:r>
            <a:r>
              <a:rPr lang="ru-RU" i="1" dirty="0"/>
              <a:t>(</a:t>
            </a:r>
            <a:r>
              <a:rPr lang="en-US" i="1" dirty="0"/>
              <a:t>D</a:t>
            </a:r>
            <a:r>
              <a:rPr lang="ru-RU" i="1" dirty="0"/>
              <a:t>)= </a:t>
            </a:r>
            <a:r>
              <a:rPr lang="en-US" i="1" dirty="0"/>
              <a:t>V</a:t>
            </a:r>
            <a:r>
              <a:rPr lang="ru-RU" i="1" baseline="-25000" dirty="0"/>
              <a:t>п </a:t>
            </a:r>
            <a:r>
              <a:rPr lang="en-US" i="1" dirty="0"/>
              <a:t>τ</a:t>
            </a:r>
            <a:r>
              <a:rPr lang="ru-RU" i="1" dirty="0"/>
              <a:t>(</a:t>
            </a:r>
            <a:r>
              <a:rPr lang="en-US" i="1" dirty="0"/>
              <a:t>D</a:t>
            </a:r>
            <a:r>
              <a:rPr lang="ru-RU" i="1" dirty="0"/>
              <a:t>) от переднего фронта порыва.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68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 rot="10800000" flipV="1">
            <a:off x="612305" y="365756"/>
            <a:ext cx="7272808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Время группировки имеет характерный масштаб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τ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составляющий для 2 мм капли 0.38с. Если время жизни порыва превышает эту величину, то  процесс группировки будет эффективным, и частицы будут накапливаться в своих плоскостях. Чем больше время жизни порыва, тем обширней объем пространства, из которого будет происходить группировка и тем выше будет концентрация частиц в соответствующих плоскостях.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С увеличением скорости порыва  расстояние </a:t>
            </a:r>
            <a:r>
              <a:rPr lang="en-US" dirty="0"/>
              <a:t>L</a:t>
            </a:r>
            <a:r>
              <a:rPr lang="ru-RU" dirty="0"/>
              <a:t>(</a:t>
            </a:r>
            <a:r>
              <a:rPr lang="en-US" dirty="0"/>
              <a:t>D</a:t>
            </a:r>
            <a:r>
              <a:rPr lang="ru-RU" dirty="0"/>
              <a:t>) от фронта до плоскости группировки возрастает пропорционально скорости порыва, и при скорости </a:t>
            </a:r>
            <a:r>
              <a:rPr lang="en-US" dirty="0"/>
              <a:t>V</a:t>
            </a:r>
            <a:r>
              <a:rPr lang="ru-RU" baseline="-25000" dirty="0"/>
              <a:t>п</a:t>
            </a:r>
            <a:r>
              <a:rPr lang="ru-RU" dirty="0"/>
              <a:t> = 5м/</a:t>
            </a:r>
            <a:r>
              <a:rPr lang="en-US" dirty="0"/>
              <a:t>c </a:t>
            </a:r>
            <a:r>
              <a:rPr lang="ru-RU" dirty="0"/>
              <a:t>для капли диаметром 1 мм составляет 1.9 метра, а для 2 мм капли – </a:t>
            </a:r>
            <a:r>
              <a:rPr lang="en-US" dirty="0"/>
              <a:t>L</a:t>
            </a:r>
            <a:r>
              <a:rPr lang="ru-RU" dirty="0"/>
              <a:t>(</a:t>
            </a:r>
            <a:r>
              <a:rPr lang="en-US" dirty="0"/>
              <a:t>D</a:t>
            </a:r>
            <a:r>
              <a:rPr lang="ru-RU" dirty="0"/>
              <a:t>=2)=3.8метра.  Очевидно, что если протяженность порыва превышает 4 метра, то все капли диаметром менее 2 мм успеют </a:t>
            </a:r>
            <a:r>
              <a:rPr lang="ru-RU" dirty="0" err="1"/>
              <a:t>захватиться</a:t>
            </a:r>
            <a:r>
              <a:rPr lang="ru-RU" dirty="0"/>
              <a:t> порывом. </a:t>
            </a:r>
            <a:endParaRPr lang="ru-RU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Крутизна </a:t>
            </a:r>
            <a:r>
              <a:rPr lang="ru-RU" dirty="0"/>
              <a:t>и закон изменения скорости на  фронте порыва на процесс пространственной селекции не влияют, плоскости, в которых происходит накопление частиц, будут фиксированными при условии, что закон изменения скорости на  фронте порыва не </a:t>
            </a:r>
            <a:r>
              <a:rPr lang="ru-RU" dirty="0" smtClean="0"/>
              <a:t>изменится</a:t>
            </a:r>
            <a:r>
              <a:rPr lang="ru-RU" dirty="0"/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8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420688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sz="2400" b="1" dirty="0"/>
              <a:t>Модель пространственной селекции при квадратичной зависимости </a:t>
            </a:r>
            <a:r>
              <a:rPr lang="en-US" sz="2400" b="1" dirty="0"/>
              <a:t>F</a:t>
            </a:r>
            <a:r>
              <a:rPr lang="ru-RU" sz="2400" b="1" baseline="-25000" dirty="0" err="1"/>
              <a:t>тр</a:t>
            </a:r>
            <a:r>
              <a:rPr lang="ru-RU" sz="2400" b="1" dirty="0"/>
              <a:t> от </a:t>
            </a:r>
            <a:r>
              <a:rPr lang="en-US" sz="2400" b="1" dirty="0"/>
              <a:t>V</a:t>
            </a:r>
            <a:r>
              <a:rPr lang="ru-RU" sz="2400" b="1" baseline="-25000" dirty="0" err="1"/>
              <a:t>отн</a:t>
            </a:r>
            <a:endParaRPr lang="ru-RU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6163451"/>
              </p:ext>
            </p:extLst>
          </p:nvPr>
        </p:nvGraphicFramePr>
        <p:xfrm>
          <a:off x="2555776" y="2050151"/>
          <a:ext cx="2304256" cy="831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2" name="Equation" r:id="rId4" imgW="1269720" imgH="457200" progId="Equation.DSMT4">
                  <p:embed/>
                </p:oleObj>
              </mc:Choice>
              <mc:Fallback>
                <p:oleObj name="Equation" r:id="rId4" imgW="1269720" imgH="457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2050151"/>
                        <a:ext cx="2304256" cy="8316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83567" y="1543948"/>
            <a:ext cx="720154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Уравнение </a:t>
            </a:r>
            <a:r>
              <a:rPr lang="ru-RU" dirty="0">
                <a:latin typeface="Times New Roman"/>
                <a:ea typeface="Times New Roman"/>
              </a:rPr>
              <a:t>движения для капель диаметром  </a:t>
            </a:r>
            <a:r>
              <a:rPr lang="en-US" dirty="0">
                <a:latin typeface="Times New Roman"/>
                <a:ea typeface="Times New Roman"/>
              </a:rPr>
              <a:t>D</a:t>
            </a:r>
            <a:r>
              <a:rPr lang="ru-RU" dirty="0">
                <a:latin typeface="Times New Roman"/>
                <a:ea typeface="Times New Roman"/>
              </a:rPr>
              <a:t> изменится: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4582" y="2849743"/>
            <a:ext cx="39982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где коэффициент </a:t>
            </a:r>
            <a:r>
              <a:rPr lang="en-US" dirty="0"/>
              <a:t>γ</a:t>
            </a:r>
            <a:r>
              <a:rPr lang="ru-RU" baseline="-25000" dirty="0"/>
              <a:t>1</a:t>
            </a:r>
            <a:r>
              <a:rPr lang="ru-RU" dirty="0"/>
              <a:t>= А</a:t>
            </a:r>
            <a:r>
              <a:rPr lang="ru-RU" baseline="-25000" dirty="0"/>
              <a:t>1</a:t>
            </a:r>
            <a:r>
              <a:rPr lang="ru-RU" dirty="0"/>
              <a:t> ((π </a:t>
            </a:r>
            <a:r>
              <a:rPr lang="en-US" dirty="0"/>
              <a:t>D</a:t>
            </a:r>
            <a:r>
              <a:rPr lang="ru-RU" baseline="30000" dirty="0"/>
              <a:t>2</a:t>
            </a:r>
            <a:r>
              <a:rPr lang="ru-RU" dirty="0"/>
              <a:t>)/4).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66481" y="3223655"/>
            <a:ext cx="8604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dirty="0"/>
              <a:t>С учетом граничных условий </a:t>
            </a:r>
            <a:r>
              <a:rPr lang="en-US" dirty="0"/>
              <a:t>V</a:t>
            </a:r>
            <a:r>
              <a:rPr lang="ru-RU" dirty="0"/>
              <a:t>(</a:t>
            </a:r>
            <a:r>
              <a:rPr lang="en-US" dirty="0"/>
              <a:t>t</a:t>
            </a:r>
            <a:r>
              <a:rPr lang="ru-RU" dirty="0"/>
              <a:t>=0) = 0, и связи скорости частицы со скоростью относительно окружающего воздуха  </a:t>
            </a:r>
            <a:r>
              <a:rPr lang="en-US" dirty="0"/>
              <a:t>V</a:t>
            </a:r>
            <a:r>
              <a:rPr lang="ru-RU" baseline="-25000" dirty="0" err="1"/>
              <a:t>отн</a:t>
            </a:r>
            <a:r>
              <a:rPr lang="ru-RU" dirty="0"/>
              <a:t> = </a:t>
            </a:r>
            <a:r>
              <a:rPr lang="en-US" dirty="0"/>
              <a:t>V</a:t>
            </a:r>
            <a:r>
              <a:rPr lang="ru-RU" baseline="-25000" dirty="0"/>
              <a:t>п</a:t>
            </a:r>
            <a:r>
              <a:rPr lang="ru-RU" dirty="0"/>
              <a:t> –</a:t>
            </a:r>
            <a:r>
              <a:rPr lang="en-US" dirty="0"/>
              <a:t>V</a:t>
            </a:r>
            <a:r>
              <a:rPr lang="ru-RU" dirty="0"/>
              <a:t>, получим решение уравнения </a:t>
            </a:r>
            <a:r>
              <a:rPr lang="ru-RU" dirty="0" smtClean="0"/>
              <a:t>движения как </a:t>
            </a:r>
            <a:r>
              <a:rPr lang="ru-RU" dirty="0"/>
              <a:t>для скорости частицы, так и для ее координаты: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9354695"/>
              </p:ext>
            </p:extLst>
          </p:nvPr>
        </p:nvGraphicFramePr>
        <p:xfrm>
          <a:off x="2811174" y="4146985"/>
          <a:ext cx="2489459" cy="794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Equation" r:id="rId6" imgW="1548728" imgH="495085" progId="Equation.DSMT4">
                  <p:embed/>
                </p:oleObj>
              </mc:Choice>
              <mc:Fallback>
                <p:oleObj name="Equation" r:id="rId6" imgW="1548728" imgH="495085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1174" y="4146985"/>
                        <a:ext cx="2489459" cy="7941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2315273"/>
              </p:ext>
            </p:extLst>
          </p:nvPr>
        </p:nvGraphicFramePr>
        <p:xfrm>
          <a:off x="2264347" y="5013176"/>
          <a:ext cx="3751209" cy="818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Equation" r:id="rId8" imgW="2311400" imgH="508000" progId="Equation.DSMT4">
                  <p:embed/>
                </p:oleObj>
              </mc:Choice>
              <mc:Fallback>
                <p:oleObj name="Equation" r:id="rId8" imgW="2311400" imgH="5080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4347" y="5013176"/>
                        <a:ext cx="3751209" cy="8181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133240" y="5735183"/>
            <a:ext cx="88709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Траекторное </a:t>
            </a:r>
            <a:r>
              <a:rPr lang="ru-RU" dirty="0"/>
              <a:t>движение </a:t>
            </a:r>
            <a:r>
              <a:rPr lang="en-US" dirty="0"/>
              <a:t>x</a:t>
            </a:r>
            <a:r>
              <a:rPr lang="en-US" baseline="-25000" dirty="0"/>
              <a:t>i</a:t>
            </a:r>
            <a:r>
              <a:rPr lang="ru-RU" dirty="0"/>
              <a:t>(</a:t>
            </a:r>
            <a:r>
              <a:rPr lang="en-US" dirty="0" smtClean="0"/>
              <a:t>t</a:t>
            </a:r>
            <a:r>
              <a:rPr lang="ru-RU" dirty="0" smtClean="0"/>
              <a:t>) отличается </a:t>
            </a:r>
            <a:r>
              <a:rPr lang="ru-RU" dirty="0"/>
              <a:t>от движения в предыдущей </a:t>
            </a:r>
            <a:r>
              <a:rPr lang="ru-RU" dirty="0" smtClean="0"/>
              <a:t>модели </a:t>
            </a:r>
            <a:r>
              <a:rPr lang="ru-RU" dirty="0"/>
              <a:t>тем, что захвата частиц и группировки в определенной плоскости не </a:t>
            </a:r>
            <a:r>
              <a:rPr lang="ru-RU" dirty="0"/>
              <a:t>происходит, </a:t>
            </a:r>
            <a:r>
              <a:rPr lang="ru-RU" dirty="0"/>
              <a:t>но пространственная селекция и группировка тоже </a:t>
            </a:r>
            <a:r>
              <a:rPr lang="ru-RU" dirty="0"/>
              <a:t>происходят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68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9924753"/>
              </p:ext>
            </p:extLst>
          </p:nvPr>
        </p:nvGraphicFramePr>
        <p:xfrm>
          <a:off x="467544" y="420688"/>
          <a:ext cx="7213570" cy="4869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Точечный рисунок" r:id="rId4" imgW="5334745" imgH="3600000" progId="Paint.Picture">
                  <p:embed/>
                </p:oleObj>
              </mc:Choice>
              <mc:Fallback>
                <p:oleObj name="Точечный рисунок" r:id="rId4" imgW="5334745" imgH="3600000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420688"/>
                        <a:ext cx="7213570" cy="48691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23528" y="5445224"/>
            <a:ext cx="82111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При квадратичной зависимости силы трения от скорости потока  группировка происходит  в виде накопления капель в малом слое пространства. Первоначальное расстояние </a:t>
            </a:r>
            <a:r>
              <a:rPr lang="ru-RU" dirty="0"/>
              <a:t>Δ</a:t>
            </a:r>
            <a:r>
              <a:rPr lang="en-US" dirty="0"/>
              <a:t>x</a:t>
            </a:r>
            <a:r>
              <a:rPr lang="ru-RU" baseline="-25000" dirty="0"/>
              <a:t>0</a:t>
            </a:r>
            <a:r>
              <a:rPr lang="ru-RU" i="1" dirty="0"/>
              <a:t> между частицами сокращается до Δ</a:t>
            </a:r>
            <a:r>
              <a:rPr lang="en-US" i="1" dirty="0"/>
              <a:t>x</a:t>
            </a:r>
            <a:r>
              <a:rPr lang="ru-RU" i="1" dirty="0"/>
              <a:t> к моменту времени </a:t>
            </a:r>
            <a:r>
              <a:rPr lang="en-US" b="1" dirty="0"/>
              <a:t>t</a:t>
            </a:r>
            <a:r>
              <a:rPr lang="ru-RU" b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68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6526833"/>
              </p:ext>
            </p:extLst>
          </p:nvPr>
        </p:nvGraphicFramePr>
        <p:xfrm>
          <a:off x="125409" y="836712"/>
          <a:ext cx="7759704" cy="3861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Точечный рисунок" r:id="rId4" imgW="5896798" imgH="3180952" progId="Paint.Picture">
                  <p:embed/>
                </p:oleObj>
              </mc:Choice>
              <mc:Fallback>
                <p:oleObj name="Точечный рисунок" r:id="rId4" imgW="5896798" imgH="3180952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409" y="836712"/>
                        <a:ext cx="7759704" cy="38610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79512" y="4797152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Процесс селекции капель и группировки при квадратичной зависимости силы трения от скорости потока. а) до прохождения слоя, б) после попадания капель внутрь порыва.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68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836712"/>
            <a:ext cx="784887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dirty="0"/>
              <a:t>Рассмотренные модели порывов ветра с плоским фронтом является упрощенной, реальная картина движений намного сложнее и носит случайный характер. Однако в локальных областях пространства данный механизм селекции и группировки частиц по размерам наверняка существует. Он, очевидно, присутствует и при турбулентном движении, создавая кластерную структуру распределения частиц в пространстве. </a:t>
            </a:r>
            <a:endParaRPr lang="ru-RU" dirty="0"/>
          </a:p>
          <a:p>
            <a:pPr hangingPunct="0"/>
            <a:endParaRPr lang="ru-RU" dirty="0"/>
          </a:p>
          <a:p>
            <a:pPr hangingPunct="0"/>
            <a:r>
              <a:rPr lang="ru-RU" dirty="0"/>
              <a:t>Следствием группировки капель размерам в различных областях пространства может являться аномальная, по сравнению с </a:t>
            </a:r>
            <a:r>
              <a:rPr lang="ru-RU" dirty="0" err="1"/>
              <a:t>рэлеевским</a:t>
            </a:r>
            <a:r>
              <a:rPr lang="ru-RU" dirty="0"/>
              <a:t> законом, зависимость сечения обратного рассеяния от длины волны. Рассмотрим этот механизм качественно на схеме, представленной </a:t>
            </a:r>
            <a:r>
              <a:rPr lang="ru-RU" dirty="0" smtClean="0"/>
              <a:t>на рисунке. </a:t>
            </a:r>
            <a:r>
              <a:rPr lang="ru-RU" dirty="0"/>
              <a:t>При случайном равномерном распределении рассеивателей вдоль направлении зондирования, рис</a:t>
            </a:r>
            <a:r>
              <a:rPr lang="ru-RU" dirty="0" smtClean="0"/>
              <a:t>. а</a:t>
            </a:r>
            <a:r>
              <a:rPr lang="ru-RU" dirty="0"/>
              <a:t>, амплитуда результирующего сигнала растет пропорционально (</a:t>
            </a:r>
            <a:r>
              <a:rPr lang="en-US" dirty="0"/>
              <a:t>N</a:t>
            </a:r>
            <a:r>
              <a:rPr lang="ru-RU" dirty="0"/>
              <a:t>)</a:t>
            </a:r>
            <a:r>
              <a:rPr lang="ru-RU" baseline="30000" dirty="0"/>
              <a:t>1/2</a:t>
            </a:r>
            <a:r>
              <a:rPr lang="ru-RU" dirty="0"/>
              <a:t>, где N число  слагаемых. В результате происходит обычное некогерентное сложение сигналов, при котором принимаемая  мощность растет пропорционально N.</a:t>
            </a:r>
          </a:p>
          <a:p>
            <a:pPr hangingPunct="0"/>
            <a:r>
              <a:rPr lang="ru-RU" dirty="0"/>
              <a:t> </a:t>
            </a:r>
          </a:p>
          <a:p>
            <a:pPr hangingPunct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868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 descr="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64" y="1556792"/>
            <a:ext cx="3473444" cy="2189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 descr="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682031"/>
            <a:ext cx="3313113" cy="2063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7118" y="4077072"/>
            <a:ext cx="8136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Вверху – распределение рассеивателей вдоль луча на участке протяженностью (0- λ/2), снизу - сложение сигналов на векторной диаграмме а) Сложение сигналов от рассеивателей при случайно однородном распределении вдоль линии зондирования. б) Сложение сигналов при группировке частиц на участке протяженностью </a:t>
            </a:r>
            <a:r>
              <a:rPr lang="ru-RU" dirty="0" err="1"/>
              <a:t>Δl</a:t>
            </a:r>
            <a:r>
              <a:rPr lang="ru-RU" i="1" dirty="0"/>
              <a:t> много меньшей, чем   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752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7341" y="652463"/>
            <a:ext cx="8355211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sz="2800" b="1" dirty="0"/>
              <a:t>Выводы</a:t>
            </a:r>
            <a:endParaRPr lang="ru-RU" sz="2800" dirty="0"/>
          </a:p>
          <a:p>
            <a:pPr hangingPunct="0"/>
            <a:r>
              <a:rPr lang="ru-RU" dirty="0"/>
              <a:t> </a:t>
            </a:r>
          </a:p>
          <a:p>
            <a:pPr algn="just" hangingPunct="0"/>
            <a:r>
              <a:rPr lang="ru-RU" sz="2000" dirty="0"/>
              <a:t>Таким образом, ветровые порывы и крупномасштабная турбулентность приводят к группировке, пространственной селекции частиц по размерам и возникновению кластерной структуры с резкими неоднородностями распределения частиц в пространстве. Чем интенсивнее порывы и крупномасштабная турбулентность, тем выше степень кластеризации и неоднородность распределения рассеивателей. Очевидно, что с точки зрения физики формирования сигналов в радарной метеорологии это очень важное заключение, поскольку механизм формирования радиолокационного сигнала от гидрометеоров (степень когерентности рассеяния) оказывается тесно связанным с динамикой атмосферы</a:t>
            </a:r>
            <a:r>
              <a:rPr lang="ru-RU" sz="2000" dirty="0" smtClean="0"/>
              <a:t>.</a:t>
            </a:r>
          </a:p>
          <a:p>
            <a:pPr algn="just" hangingPunct="0"/>
            <a:r>
              <a:rPr lang="ru-RU" sz="2000" dirty="0"/>
              <a:t>Зависимость радиолокационного сигнала не только от микроструктуры, но  и от динамических процессов в атмосфере, интенсивности вихревых движений до настоящего времени не учитывается  в большинстве моделей формирования сигнала, которые используются в радарной метеорологии. </a:t>
            </a:r>
          </a:p>
        </p:txBody>
      </p:sp>
    </p:spTree>
    <p:extLst>
      <p:ext uri="{BB962C8B-B14F-4D97-AF65-F5344CB8AC3E}">
        <p14:creationId xmlns:p14="http://schemas.microsoft.com/office/powerpoint/2010/main" val="146752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91680" y="1988840"/>
            <a:ext cx="595840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Spatial Selection and Grouping of Raindrops by Size in Wind </a:t>
            </a:r>
            <a:r>
              <a:rPr lang="en-US" sz="2000" dirty="0" smtClean="0"/>
              <a:t>Gusts</a:t>
            </a:r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en-US" dirty="0" smtClean="0"/>
              <a:t> </a:t>
            </a:r>
            <a:r>
              <a:rPr lang="en-US" dirty="0"/>
              <a:t>V. V. </a:t>
            </a:r>
            <a:r>
              <a:rPr lang="en-US" dirty="0" smtClean="0"/>
              <a:t>Sterlyadkin</a:t>
            </a:r>
            <a:r>
              <a:rPr lang="ru-RU" dirty="0" smtClean="0"/>
              <a:t> </a:t>
            </a:r>
          </a:p>
          <a:p>
            <a:r>
              <a:rPr lang="en-US" dirty="0" smtClean="0"/>
              <a:t>ISSN </a:t>
            </a:r>
            <a:r>
              <a:rPr lang="en-US" dirty="0"/>
              <a:t>00014338, </a:t>
            </a:r>
            <a:r>
              <a:rPr lang="en-US" dirty="0" err="1"/>
              <a:t>Izvestiya</a:t>
            </a:r>
            <a:r>
              <a:rPr lang="en-US" dirty="0"/>
              <a:t>, Atmospheric and Oceanic Physics, 2015, Vol. 51, No. 6, pp. 615–623. © Pleiades Publishing, Ltd., 2015. </a:t>
            </a:r>
            <a:endParaRPr lang="ru-RU" dirty="0" smtClean="0"/>
          </a:p>
          <a:p>
            <a:r>
              <a:rPr lang="en-US" dirty="0" smtClean="0"/>
              <a:t>Original </a:t>
            </a:r>
            <a:r>
              <a:rPr lang="en-US" dirty="0"/>
              <a:t>Russian Text © V.V. Sterlyadkin, 2015, published in </a:t>
            </a:r>
            <a:r>
              <a:rPr lang="en-US" dirty="0" err="1"/>
              <a:t>Izvestiya</a:t>
            </a:r>
            <a:r>
              <a:rPr lang="en-US" dirty="0"/>
              <a:t> AN. </a:t>
            </a:r>
            <a:r>
              <a:rPr lang="en-US" dirty="0" err="1"/>
              <a:t>Fizika</a:t>
            </a:r>
            <a:r>
              <a:rPr lang="en-US" dirty="0"/>
              <a:t> </a:t>
            </a:r>
            <a:r>
              <a:rPr lang="en-US" dirty="0" err="1"/>
              <a:t>Atmosfery</a:t>
            </a:r>
            <a:r>
              <a:rPr lang="en-US" dirty="0"/>
              <a:t> i </a:t>
            </a:r>
            <a:r>
              <a:rPr lang="en-US" dirty="0" err="1"/>
              <a:t>Okeana</a:t>
            </a:r>
            <a:r>
              <a:rPr lang="en-US" dirty="0"/>
              <a:t>, 2015, Vol. 51, No. 6, pp. 690–699.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752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1267</Words>
  <Application>Microsoft Office PowerPoint</Application>
  <PresentationFormat>Экран (4:3)</PresentationFormat>
  <Paragraphs>69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Воздушный поток</vt:lpstr>
      <vt:lpstr>MathType 6.0 Equation</vt:lpstr>
      <vt:lpstr>Изображение Paintbrush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ВВС</dc:creator>
  <cp:lastModifiedBy>Sterlyadkin_V_V</cp:lastModifiedBy>
  <cp:revision>30</cp:revision>
  <dcterms:created xsi:type="dcterms:W3CDTF">2019-10-20T20:08:00Z</dcterms:created>
  <dcterms:modified xsi:type="dcterms:W3CDTF">2019-10-22T17:31:10Z</dcterms:modified>
</cp:coreProperties>
</file>