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56" r:id="rId1"/>
  </p:sldMasterIdLst>
  <p:notesMasterIdLst>
    <p:notesMasterId r:id="rId25"/>
  </p:notesMasterIdLst>
  <p:handoutMasterIdLst>
    <p:handoutMasterId r:id="rId26"/>
  </p:handoutMasterIdLst>
  <p:sldIdLst>
    <p:sldId id="336" r:id="rId2"/>
    <p:sldId id="541" r:id="rId3"/>
    <p:sldId id="544" r:id="rId4"/>
    <p:sldId id="258" r:id="rId5"/>
    <p:sldId id="532" r:id="rId6"/>
    <p:sldId id="540" r:id="rId7"/>
    <p:sldId id="438" r:id="rId8"/>
    <p:sldId id="519" r:id="rId9"/>
    <p:sldId id="432" r:id="rId10"/>
    <p:sldId id="533" r:id="rId11"/>
    <p:sldId id="542" r:id="rId12"/>
    <p:sldId id="256" r:id="rId13"/>
    <p:sldId id="512" r:id="rId14"/>
    <p:sldId id="538" r:id="rId15"/>
    <p:sldId id="545" r:id="rId16"/>
    <p:sldId id="372" r:id="rId17"/>
    <p:sldId id="539" r:id="rId18"/>
    <p:sldId id="543" r:id="rId19"/>
    <p:sldId id="546" r:id="rId20"/>
    <p:sldId id="547" r:id="rId21"/>
    <p:sldId id="548" r:id="rId22"/>
    <p:sldId id="265" r:id="rId23"/>
    <p:sldId id="433" r:id="rId24"/>
  </p:sldIdLst>
  <p:sldSz cx="12192000" cy="6858000"/>
  <p:notesSz cx="6811963" cy="994568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141">
          <p15:clr>
            <a:srgbClr val="A4A3A4"/>
          </p15:clr>
        </p15:guide>
        <p15:guide id="2" pos="3127">
          <p15:clr>
            <a:srgbClr val="A4A3A4"/>
          </p15:clr>
        </p15:guide>
        <p15:guide id="3" orient="horz" pos="3133">
          <p15:clr>
            <a:srgbClr val="A4A3A4"/>
          </p15:clr>
        </p15:guide>
        <p15:guide id="4" pos="214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F8A"/>
    <a:srgbClr val="2B399D"/>
    <a:srgbClr val="0000FE"/>
    <a:srgbClr val="007033"/>
    <a:srgbClr val="008001"/>
    <a:srgbClr val="CC99FF"/>
    <a:srgbClr val="0F2641"/>
    <a:srgbClr val="185558"/>
    <a:srgbClr val="0F3739"/>
    <a:srgbClr val="672C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E171933-4619-4E11-9A3F-F7608DF75F80}" styleName="Средний стиль 1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8EC20E35-A176-4012-BC5E-935CFFF8708E}" styleName="Средний стиль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Средний стиль 3 - акцент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58" autoAdjust="0"/>
    <p:restoredTop sz="93216" autoAdjust="0"/>
  </p:normalViewPr>
  <p:slideViewPr>
    <p:cSldViewPr>
      <p:cViewPr varScale="1">
        <p:scale>
          <a:sx n="114" d="100"/>
          <a:sy n="114" d="100"/>
        </p:scale>
        <p:origin x="684" y="11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49" d="100"/>
          <a:sy n="49" d="100"/>
        </p:scale>
        <p:origin x="-2916" y="-102"/>
      </p:cViewPr>
      <p:guideLst>
        <p:guide orient="horz" pos="2141"/>
        <p:guide pos="3127"/>
        <p:guide orient="horz" pos="3133"/>
        <p:guide pos="214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D43EF9-7ABC-4824-B08B-13D429046392}" type="doc">
      <dgm:prSet loTypeId="urn:microsoft.com/office/officeart/2005/8/layout/radial2" loCatId="relationship" qsTypeId="urn:microsoft.com/office/officeart/2005/8/quickstyle/simple1" qsCatId="simple" csTypeId="urn:microsoft.com/office/officeart/2005/8/colors/colorful1" csCatId="colorful" phldr="1"/>
      <dgm:spPr/>
      <dgm:t>
        <a:bodyPr/>
        <a:lstStyle/>
        <a:p>
          <a:endParaRPr lang="ru-RU"/>
        </a:p>
      </dgm:t>
    </dgm:pt>
    <dgm:pt modelId="{7091BD1E-B32A-401B-ACA6-FE5CF3FF061F}">
      <dgm:prSet custT="1"/>
      <dgm:spPr/>
      <dgm:t>
        <a:bodyPr/>
        <a:lstStyle/>
        <a:p>
          <a:pPr rtl="0"/>
          <a:r>
            <a:rPr lang="en-US" sz="1600" b="1" dirty="0"/>
            <a:t>User policies</a:t>
          </a:r>
          <a:endParaRPr lang="ru-RU" sz="1600" dirty="0"/>
        </a:p>
      </dgm:t>
    </dgm:pt>
    <dgm:pt modelId="{67EEEEC1-7814-4E75-A3B8-8B3F3812F417}" type="parTrans" cxnId="{12B9049B-0DD1-4E3E-AE9F-22419D68B9B5}">
      <dgm:prSet/>
      <dgm:spPr/>
      <dgm:t>
        <a:bodyPr/>
        <a:lstStyle/>
        <a:p>
          <a:endParaRPr lang="ru-RU"/>
        </a:p>
      </dgm:t>
    </dgm:pt>
    <dgm:pt modelId="{8923B197-04C1-4228-ABD4-05F919DF46C2}" type="sibTrans" cxnId="{12B9049B-0DD1-4E3E-AE9F-22419D68B9B5}">
      <dgm:prSet/>
      <dgm:spPr/>
      <dgm:t>
        <a:bodyPr/>
        <a:lstStyle/>
        <a:p>
          <a:endParaRPr lang="ru-RU"/>
        </a:p>
      </dgm:t>
    </dgm:pt>
    <dgm:pt modelId="{D5D3CCFA-9DA2-4E0E-A5D3-D5146CF3E9D8}">
      <dgm:prSet custT="1"/>
      <dgm:spPr/>
      <dgm:t>
        <a:bodyPr/>
        <a:lstStyle/>
        <a:p>
          <a:pPr rtl="0"/>
          <a:r>
            <a:rPr lang="en-US" sz="1600" b="1" dirty="0"/>
            <a:t>Computing infrastructure</a:t>
          </a:r>
          <a:endParaRPr lang="ru-RU" sz="1600" dirty="0"/>
        </a:p>
      </dgm:t>
    </dgm:pt>
    <dgm:pt modelId="{F732708F-6E1E-4B7E-9743-F210DACA784F}" type="parTrans" cxnId="{0A63F990-9962-463C-8410-F66B39563A7B}">
      <dgm:prSet/>
      <dgm:spPr/>
      <dgm:t>
        <a:bodyPr/>
        <a:lstStyle/>
        <a:p>
          <a:endParaRPr lang="ru-RU"/>
        </a:p>
      </dgm:t>
    </dgm:pt>
    <dgm:pt modelId="{6CB42CCD-5726-4066-B524-F469B1766552}" type="sibTrans" cxnId="{0A63F990-9962-463C-8410-F66B39563A7B}">
      <dgm:prSet/>
      <dgm:spPr/>
      <dgm:t>
        <a:bodyPr/>
        <a:lstStyle/>
        <a:p>
          <a:endParaRPr lang="ru-RU"/>
        </a:p>
      </dgm:t>
    </dgm:pt>
    <dgm:pt modelId="{5F81D78D-79C7-4930-9ED0-04C9858E76D3}">
      <dgm:prSet custT="1"/>
      <dgm:spPr/>
      <dgm:t>
        <a:bodyPr/>
        <a:lstStyle/>
        <a:p>
          <a:pPr rtl="0"/>
          <a:r>
            <a:rPr lang="en-US" sz="1400" b="1" dirty="0"/>
            <a:t>Mathematical and software support</a:t>
          </a:r>
          <a:endParaRPr lang="ru-RU" sz="1400" dirty="0"/>
        </a:p>
      </dgm:t>
    </dgm:pt>
    <dgm:pt modelId="{D194380F-3EE6-4308-8555-453CA0B8E9ED}" type="parTrans" cxnId="{0098D661-81D9-46C1-B779-23CA2217902A}">
      <dgm:prSet/>
      <dgm:spPr/>
      <dgm:t>
        <a:bodyPr/>
        <a:lstStyle/>
        <a:p>
          <a:endParaRPr lang="ru-RU"/>
        </a:p>
      </dgm:t>
    </dgm:pt>
    <dgm:pt modelId="{8D4744DC-AD99-48A4-A63A-B41ACC50A376}" type="sibTrans" cxnId="{0098D661-81D9-46C1-B779-23CA2217902A}">
      <dgm:prSet/>
      <dgm:spPr/>
      <dgm:t>
        <a:bodyPr/>
        <a:lstStyle/>
        <a:p>
          <a:endParaRPr lang="ru-RU"/>
        </a:p>
      </dgm:t>
    </dgm:pt>
    <dgm:pt modelId="{9CC729B8-1495-4CD2-9DB1-9538BB331F6D}">
      <dgm:prSet custT="1"/>
      <dgm:spPr/>
      <dgm:t>
        <a:bodyPr/>
        <a:lstStyle/>
        <a:p>
          <a:pPr rtl="0"/>
          <a:r>
            <a:rPr lang="en-US" sz="1400" b="1" dirty="0"/>
            <a:t>Corporative information system</a:t>
          </a:r>
          <a:endParaRPr lang="ru-RU" sz="1400" dirty="0"/>
        </a:p>
      </dgm:t>
    </dgm:pt>
    <dgm:pt modelId="{4F4C8DE6-11C7-4A09-8181-0D1DD8402F0E}" type="parTrans" cxnId="{4CB4B968-A019-4351-8FEE-EB0E16C8EA8B}">
      <dgm:prSet/>
      <dgm:spPr/>
      <dgm:t>
        <a:bodyPr/>
        <a:lstStyle/>
        <a:p>
          <a:endParaRPr lang="ru-RU"/>
        </a:p>
      </dgm:t>
    </dgm:pt>
    <dgm:pt modelId="{BC4F95F6-FEC8-4690-A3DA-1C04B2839CA2}" type="sibTrans" cxnId="{4CB4B968-A019-4351-8FEE-EB0E16C8EA8B}">
      <dgm:prSet/>
      <dgm:spPr/>
      <dgm:t>
        <a:bodyPr/>
        <a:lstStyle/>
        <a:p>
          <a:endParaRPr lang="ru-RU"/>
        </a:p>
      </dgm:t>
    </dgm:pt>
    <dgm:pt modelId="{CF6849A1-FA06-4B33-9647-1C5C6408A673}">
      <dgm:prSet custT="1"/>
      <dgm:spPr/>
      <dgm:t>
        <a:bodyPr/>
        <a:lstStyle/>
        <a:p>
          <a:pPr rtl="0"/>
          <a:r>
            <a:rPr lang="en-US" sz="1400" b="1" dirty="0"/>
            <a:t>Training, education and user support  </a:t>
          </a:r>
          <a:endParaRPr lang="ru-RU" sz="1400" dirty="0"/>
        </a:p>
      </dgm:t>
    </dgm:pt>
    <dgm:pt modelId="{55DC5701-F7F7-4692-8A1C-33A078584BFD}" type="parTrans" cxnId="{8819EA4E-8CF6-409A-956D-D211D0C3B5E1}">
      <dgm:prSet/>
      <dgm:spPr/>
      <dgm:t>
        <a:bodyPr/>
        <a:lstStyle/>
        <a:p>
          <a:endParaRPr lang="ru-RU"/>
        </a:p>
      </dgm:t>
    </dgm:pt>
    <dgm:pt modelId="{8BB9D4F6-2857-40F8-9D59-137A3FAB9305}" type="sibTrans" cxnId="{8819EA4E-8CF6-409A-956D-D211D0C3B5E1}">
      <dgm:prSet/>
      <dgm:spPr/>
      <dgm:t>
        <a:bodyPr/>
        <a:lstStyle/>
        <a:p>
          <a:endParaRPr lang="ru-RU"/>
        </a:p>
      </dgm:t>
    </dgm:pt>
    <dgm:pt modelId="{4D288072-9449-493C-A608-287E96FF9A7D}" type="pres">
      <dgm:prSet presAssocID="{87D43EF9-7ABC-4824-B08B-13D429046392}" presName="composite" presStyleCnt="0">
        <dgm:presLayoutVars>
          <dgm:chMax val="5"/>
          <dgm:dir/>
          <dgm:animLvl val="ctr"/>
          <dgm:resizeHandles val="exact"/>
        </dgm:presLayoutVars>
      </dgm:prSet>
      <dgm:spPr/>
    </dgm:pt>
    <dgm:pt modelId="{DE1A6F5D-69C3-4565-97C0-D5D282C87F8C}" type="pres">
      <dgm:prSet presAssocID="{87D43EF9-7ABC-4824-B08B-13D429046392}" presName="cycle" presStyleCnt="0"/>
      <dgm:spPr/>
    </dgm:pt>
    <dgm:pt modelId="{41E6FCEB-DA27-4DFA-985D-BA538DDC369B}" type="pres">
      <dgm:prSet presAssocID="{87D43EF9-7ABC-4824-B08B-13D429046392}" presName="centerShape" presStyleCnt="0"/>
      <dgm:spPr/>
    </dgm:pt>
    <dgm:pt modelId="{2AAD7FBD-E669-45C2-8BA9-DF468BF91E82}" type="pres">
      <dgm:prSet presAssocID="{87D43EF9-7ABC-4824-B08B-13D429046392}" presName="connSite" presStyleLbl="node1" presStyleIdx="0" presStyleCnt="6"/>
      <dgm:spPr/>
    </dgm:pt>
    <dgm:pt modelId="{A73EA543-D7D4-4148-BB47-E347213CECB4}" type="pres">
      <dgm:prSet presAssocID="{87D43EF9-7ABC-4824-B08B-13D429046392}" presName="visible" presStyleLbl="node1" presStyleIdx="0" presStyleCnt="6" custLinFactNeighborX="-5041" custLinFactNeighborY="-344"/>
      <dgm:spPr>
        <a:solidFill>
          <a:schemeClr val="tx2">
            <a:lumMod val="75000"/>
          </a:schemeClr>
        </a:solidFill>
      </dgm:spPr>
    </dgm:pt>
    <dgm:pt modelId="{3881075C-BC48-45F8-A352-D137401D7CA7}" type="pres">
      <dgm:prSet presAssocID="{67EEEEC1-7814-4E75-A3B8-8B3F3812F417}" presName="Name25" presStyleLbl="parChTrans1D1" presStyleIdx="0" presStyleCnt="5"/>
      <dgm:spPr/>
    </dgm:pt>
    <dgm:pt modelId="{15509C31-5B7A-42F4-A84E-E58F9ED11B14}" type="pres">
      <dgm:prSet presAssocID="{7091BD1E-B32A-401B-ACA6-FE5CF3FF061F}" presName="node" presStyleCnt="0"/>
      <dgm:spPr/>
    </dgm:pt>
    <dgm:pt modelId="{E04E7033-DA1C-44B6-9A1E-560A7F4DE58B}" type="pres">
      <dgm:prSet presAssocID="{7091BD1E-B32A-401B-ACA6-FE5CF3FF061F}" presName="parentNode" presStyleLbl="node1" presStyleIdx="1" presStyleCnt="6" custScaleX="156597">
        <dgm:presLayoutVars>
          <dgm:chMax val="1"/>
          <dgm:bulletEnabled val="1"/>
        </dgm:presLayoutVars>
      </dgm:prSet>
      <dgm:spPr/>
    </dgm:pt>
    <dgm:pt modelId="{87345F82-9D06-4250-8384-BBED9FAB96BD}" type="pres">
      <dgm:prSet presAssocID="{7091BD1E-B32A-401B-ACA6-FE5CF3FF061F}" presName="childNode" presStyleLbl="revTx" presStyleIdx="0" presStyleCnt="0">
        <dgm:presLayoutVars>
          <dgm:bulletEnabled val="1"/>
        </dgm:presLayoutVars>
      </dgm:prSet>
      <dgm:spPr/>
    </dgm:pt>
    <dgm:pt modelId="{B296EA63-8049-4989-8868-E24E1BB0BB25}" type="pres">
      <dgm:prSet presAssocID="{F732708F-6E1E-4B7E-9743-F210DACA784F}" presName="Name25" presStyleLbl="parChTrans1D1" presStyleIdx="1" presStyleCnt="5"/>
      <dgm:spPr/>
    </dgm:pt>
    <dgm:pt modelId="{4759A684-0D67-4BFE-9437-7ECAF38E4345}" type="pres">
      <dgm:prSet presAssocID="{D5D3CCFA-9DA2-4E0E-A5D3-D5146CF3E9D8}" presName="node" presStyleCnt="0"/>
      <dgm:spPr/>
    </dgm:pt>
    <dgm:pt modelId="{E1D86E15-59D5-4263-8A19-6693A362F8D8}" type="pres">
      <dgm:prSet presAssocID="{D5D3CCFA-9DA2-4E0E-A5D3-D5146CF3E9D8}" presName="parentNode" presStyleLbl="node1" presStyleIdx="2" presStyleCnt="6" custScaleX="216314" custScaleY="109882">
        <dgm:presLayoutVars>
          <dgm:chMax val="1"/>
          <dgm:bulletEnabled val="1"/>
        </dgm:presLayoutVars>
      </dgm:prSet>
      <dgm:spPr/>
    </dgm:pt>
    <dgm:pt modelId="{2B58D534-CD17-4ACA-AB7C-6887239B72FF}" type="pres">
      <dgm:prSet presAssocID="{D5D3CCFA-9DA2-4E0E-A5D3-D5146CF3E9D8}" presName="childNode" presStyleLbl="revTx" presStyleIdx="0" presStyleCnt="0">
        <dgm:presLayoutVars>
          <dgm:bulletEnabled val="1"/>
        </dgm:presLayoutVars>
      </dgm:prSet>
      <dgm:spPr/>
    </dgm:pt>
    <dgm:pt modelId="{8C7BF8FA-18BB-43A2-A0D0-9E024249E457}" type="pres">
      <dgm:prSet presAssocID="{D194380F-3EE6-4308-8555-453CA0B8E9ED}" presName="Name25" presStyleLbl="parChTrans1D1" presStyleIdx="2" presStyleCnt="5"/>
      <dgm:spPr/>
    </dgm:pt>
    <dgm:pt modelId="{97E31FA3-C994-44BF-B422-F5B401E4DB0A}" type="pres">
      <dgm:prSet presAssocID="{5F81D78D-79C7-4930-9ED0-04C9858E76D3}" presName="node" presStyleCnt="0"/>
      <dgm:spPr/>
    </dgm:pt>
    <dgm:pt modelId="{16148EC0-05B1-4F6B-8371-54624D1635AB}" type="pres">
      <dgm:prSet presAssocID="{5F81D78D-79C7-4930-9ED0-04C9858E76D3}" presName="parentNode" presStyleLbl="node1" presStyleIdx="3" presStyleCnt="6" custScaleX="230061">
        <dgm:presLayoutVars>
          <dgm:chMax val="1"/>
          <dgm:bulletEnabled val="1"/>
        </dgm:presLayoutVars>
      </dgm:prSet>
      <dgm:spPr/>
    </dgm:pt>
    <dgm:pt modelId="{33CC383C-9D87-45C4-9F2D-3263FF523562}" type="pres">
      <dgm:prSet presAssocID="{5F81D78D-79C7-4930-9ED0-04C9858E76D3}" presName="childNode" presStyleLbl="revTx" presStyleIdx="0" presStyleCnt="0">
        <dgm:presLayoutVars>
          <dgm:bulletEnabled val="1"/>
        </dgm:presLayoutVars>
      </dgm:prSet>
      <dgm:spPr/>
    </dgm:pt>
    <dgm:pt modelId="{C320CBC8-B4AF-474F-9BC0-F2F6F3B18664}" type="pres">
      <dgm:prSet presAssocID="{4F4C8DE6-11C7-4A09-8181-0D1DD8402F0E}" presName="Name25" presStyleLbl="parChTrans1D1" presStyleIdx="3" presStyleCnt="5"/>
      <dgm:spPr/>
    </dgm:pt>
    <dgm:pt modelId="{CDC00695-59D0-4372-BB7D-599C52940E6A}" type="pres">
      <dgm:prSet presAssocID="{9CC729B8-1495-4CD2-9DB1-9538BB331F6D}" presName="node" presStyleCnt="0"/>
      <dgm:spPr/>
    </dgm:pt>
    <dgm:pt modelId="{9484B7F4-4466-492E-8D80-DC101C6D7C35}" type="pres">
      <dgm:prSet presAssocID="{9CC729B8-1495-4CD2-9DB1-9538BB331F6D}" presName="parentNode" presStyleLbl="node1" presStyleIdx="4" presStyleCnt="6" custScaleX="235772">
        <dgm:presLayoutVars>
          <dgm:chMax val="1"/>
          <dgm:bulletEnabled val="1"/>
        </dgm:presLayoutVars>
      </dgm:prSet>
      <dgm:spPr/>
    </dgm:pt>
    <dgm:pt modelId="{DC677D47-9925-4CBD-8E22-5FBAF775AC96}" type="pres">
      <dgm:prSet presAssocID="{9CC729B8-1495-4CD2-9DB1-9538BB331F6D}" presName="childNode" presStyleLbl="revTx" presStyleIdx="0" presStyleCnt="0">
        <dgm:presLayoutVars>
          <dgm:bulletEnabled val="1"/>
        </dgm:presLayoutVars>
      </dgm:prSet>
      <dgm:spPr/>
    </dgm:pt>
    <dgm:pt modelId="{6AEFF4C4-44AC-4E96-80F3-D5835760BAD4}" type="pres">
      <dgm:prSet presAssocID="{55DC5701-F7F7-4692-8A1C-33A078584BFD}" presName="Name25" presStyleLbl="parChTrans1D1" presStyleIdx="4" presStyleCnt="5"/>
      <dgm:spPr/>
    </dgm:pt>
    <dgm:pt modelId="{C62D8CB6-A315-4AD3-80BF-691D166F573C}" type="pres">
      <dgm:prSet presAssocID="{CF6849A1-FA06-4B33-9647-1C5C6408A673}" presName="node" presStyleCnt="0"/>
      <dgm:spPr/>
    </dgm:pt>
    <dgm:pt modelId="{FDF5BC24-4B29-46CD-8818-85D807EAA92D}" type="pres">
      <dgm:prSet presAssocID="{CF6849A1-FA06-4B33-9647-1C5C6408A673}" presName="parentNode" presStyleLbl="node1" presStyleIdx="5" presStyleCnt="6" custScaleX="251659">
        <dgm:presLayoutVars>
          <dgm:chMax val="1"/>
          <dgm:bulletEnabled val="1"/>
        </dgm:presLayoutVars>
      </dgm:prSet>
      <dgm:spPr/>
    </dgm:pt>
    <dgm:pt modelId="{BB3ADE94-96DB-433D-B562-1C79884AD429}" type="pres">
      <dgm:prSet presAssocID="{CF6849A1-FA06-4B33-9647-1C5C6408A673}" presName="childNode" presStyleLbl="revTx" presStyleIdx="0" presStyleCnt="0">
        <dgm:presLayoutVars>
          <dgm:bulletEnabled val="1"/>
        </dgm:presLayoutVars>
      </dgm:prSet>
      <dgm:spPr/>
    </dgm:pt>
  </dgm:ptLst>
  <dgm:cxnLst>
    <dgm:cxn modelId="{9A661D09-D55F-48AA-BFD5-E9F3093C951E}" type="presOf" srcId="{D5D3CCFA-9DA2-4E0E-A5D3-D5146CF3E9D8}" destId="{E1D86E15-59D5-4263-8A19-6693A362F8D8}" srcOrd="0" destOrd="0" presId="urn:microsoft.com/office/officeart/2005/8/layout/radial2"/>
    <dgm:cxn modelId="{AA146422-F51F-46CF-B1CF-19CE958AA861}" type="presOf" srcId="{55DC5701-F7F7-4692-8A1C-33A078584BFD}" destId="{6AEFF4C4-44AC-4E96-80F3-D5835760BAD4}" srcOrd="0" destOrd="0" presId="urn:microsoft.com/office/officeart/2005/8/layout/radial2"/>
    <dgm:cxn modelId="{D90A043D-9E56-46BC-831F-679098DA803D}" type="presOf" srcId="{D194380F-3EE6-4308-8555-453CA0B8E9ED}" destId="{8C7BF8FA-18BB-43A2-A0D0-9E024249E457}" srcOrd="0" destOrd="0" presId="urn:microsoft.com/office/officeart/2005/8/layout/radial2"/>
    <dgm:cxn modelId="{7508C75C-5996-4EEC-9E33-988F8CC4E0EA}" type="presOf" srcId="{CF6849A1-FA06-4B33-9647-1C5C6408A673}" destId="{FDF5BC24-4B29-46CD-8818-85D807EAA92D}" srcOrd="0" destOrd="0" presId="urn:microsoft.com/office/officeart/2005/8/layout/radial2"/>
    <dgm:cxn modelId="{0098D661-81D9-46C1-B779-23CA2217902A}" srcId="{87D43EF9-7ABC-4824-B08B-13D429046392}" destId="{5F81D78D-79C7-4930-9ED0-04C9858E76D3}" srcOrd="2" destOrd="0" parTransId="{D194380F-3EE6-4308-8555-453CA0B8E9ED}" sibTransId="{8D4744DC-AD99-48A4-A63A-B41ACC50A376}"/>
    <dgm:cxn modelId="{08FD9642-30F1-4552-8404-BCE39D6A37E1}" type="presOf" srcId="{5F81D78D-79C7-4930-9ED0-04C9858E76D3}" destId="{16148EC0-05B1-4F6B-8371-54624D1635AB}" srcOrd="0" destOrd="0" presId="urn:microsoft.com/office/officeart/2005/8/layout/radial2"/>
    <dgm:cxn modelId="{8F05AA42-08CC-4650-BAA6-5697F4B2196D}" type="presOf" srcId="{7091BD1E-B32A-401B-ACA6-FE5CF3FF061F}" destId="{E04E7033-DA1C-44B6-9A1E-560A7F4DE58B}" srcOrd="0" destOrd="0" presId="urn:microsoft.com/office/officeart/2005/8/layout/radial2"/>
    <dgm:cxn modelId="{4CB4B968-A019-4351-8FEE-EB0E16C8EA8B}" srcId="{87D43EF9-7ABC-4824-B08B-13D429046392}" destId="{9CC729B8-1495-4CD2-9DB1-9538BB331F6D}" srcOrd="3" destOrd="0" parTransId="{4F4C8DE6-11C7-4A09-8181-0D1DD8402F0E}" sibTransId="{BC4F95F6-FEC8-4690-A3DA-1C04B2839CA2}"/>
    <dgm:cxn modelId="{689C256E-645D-467C-BF98-F4E6D0E5EA7E}" type="presOf" srcId="{87D43EF9-7ABC-4824-B08B-13D429046392}" destId="{4D288072-9449-493C-A608-287E96FF9A7D}" srcOrd="0" destOrd="0" presId="urn:microsoft.com/office/officeart/2005/8/layout/radial2"/>
    <dgm:cxn modelId="{8819EA4E-8CF6-409A-956D-D211D0C3B5E1}" srcId="{87D43EF9-7ABC-4824-B08B-13D429046392}" destId="{CF6849A1-FA06-4B33-9647-1C5C6408A673}" srcOrd="4" destOrd="0" parTransId="{55DC5701-F7F7-4692-8A1C-33A078584BFD}" sibTransId="{8BB9D4F6-2857-40F8-9D59-137A3FAB9305}"/>
    <dgm:cxn modelId="{60B97655-EBA7-4DAC-822F-9CC8DF0878B7}" type="presOf" srcId="{4F4C8DE6-11C7-4A09-8181-0D1DD8402F0E}" destId="{C320CBC8-B4AF-474F-9BC0-F2F6F3B18664}" srcOrd="0" destOrd="0" presId="urn:microsoft.com/office/officeart/2005/8/layout/radial2"/>
    <dgm:cxn modelId="{0A63F990-9962-463C-8410-F66B39563A7B}" srcId="{87D43EF9-7ABC-4824-B08B-13D429046392}" destId="{D5D3CCFA-9DA2-4E0E-A5D3-D5146CF3E9D8}" srcOrd="1" destOrd="0" parTransId="{F732708F-6E1E-4B7E-9743-F210DACA784F}" sibTransId="{6CB42CCD-5726-4066-B524-F469B1766552}"/>
    <dgm:cxn modelId="{364C0795-DE4B-4215-A62A-0A22D988BBFA}" type="presOf" srcId="{F732708F-6E1E-4B7E-9743-F210DACA784F}" destId="{B296EA63-8049-4989-8868-E24E1BB0BB25}" srcOrd="0" destOrd="0" presId="urn:microsoft.com/office/officeart/2005/8/layout/radial2"/>
    <dgm:cxn modelId="{DAFD0398-10FB-4090-A8B9-09EBF238E7A4}" type="presOf" srcId="{9CC729B8-1495-4CD2-9DB1-9538BB331F6D}" destId="{9484B7F4-4466-492E-8D80-DC101C6D7C35}" srcOrd="0" destOrd="0" presId="urn:microsoft.com/office/officeart/2005/8/layout/radial2"/>
    <dgm:cxn modelId="{12B9049B-0DD1-4E3E-AE9F-22419D68B9B5}" srcId="{87D43EF9-7ABC-4824-B08B-13D429046392}" destId="{7091BD1E-B32A-401B-ACA6-FE5CF3FF061F}" srcOrd="0" destOrd="0" parTransId="{67EEEEC1-7814-4E75-A3B8-8B3F3812F417}" sibTransId="{8923B197-04C1-4228-ABD4-05F919DF46C2}"/>
    <dgm:cxn modelId="{52DE0EAA-D479-4FF5-85C3-7804E14F1A12}" type="presOf" srcId="{67EEEEC1-7814-4E75-A3B8-8B3F3812F417}" destId="{3881075C-BC48-45F8-A352-D137401D7CA7}" srcOrd="0" destOrd="0" presId="urn:microsoft.com/office/officeart/2005/8/layout/radial2"/>
    <dgm:cxn modelId="{E608E033-7DD5-4661-A6D0-D18FB6E5C052}" type="presParOf" srcId="{4D288072-9449-493C-A608-287E96FF9A7D}" destId="{DE1A6F5D-69C3-4565-97C0-D5D282C87F8C}" srcOrd="0" destOrd="0" presId="urn:microsoft.com/office/officeart/2005/8/layout/radial2"/>
    <dgm:cxn modelId="{5FA40B06-033B-452A-90CB-4ECEE827A20A}" type="presParOf" srcId="{DE1A6F5D-69C3-4565-97C0-D5D282C87F8C}" destId="{41E6FCEB-DA27-4DFA-985D-BA538DDC369B}" srcOrd="0" destOrd="0" presId="urn:microsoft.com/office/officeart/2005/8/layout/radial2"/>
    <dgm:cxn modelId="{2787ED65-1DCF-434D-A587-38FD3DACE7F9}" type="presParOf" srcId="{41E6FCEB-DA27-4DFA-985D-BA538DDC369B}" destId="{2AAD7FBD-E669-45C2-8BA9-DF468BF91E82}" srcOrd="0" destOrd="0" presId="urn:microsoft.com/office/officeart/2005/8/layout/radial2"/>
    <dgm:cxn modelId="{D8A8E4EA-FFBA-441E-A523-6506498AB11A}" type="presParOf" srcId="{41E6FCEB-DA27-4DFA-985D-BA538DDC369B}" destId="{A73EA543-D7D4-4148-BB47-E347213CECB4}" srcOrd="1" destOrd="0" presId="urn:microsoft.com/office/officeart/2005/8/layout/radial2"/>
    <dgm:cxn modelId="{E35EFFF3-0285-410E-8EBB-2662D861B2A0}" type="presParOf" srcId="{DE1A6F5D-69C3-4565-97C0-D5D282C87F8C}" destId="{3881075C-BC48-45F8-A352-D137401D7CA7}" srcOrd="1" destOrd="0" presId="urn:microsoft.com/office/officeart/2005/8/layout/radial2"/>
    <dgm:cxn modelId="{BA3FD46E-228F-4F77-891D-E02838C5CF79}" type="presParOf" srcId="{DE1A6F5D-69C3-4565-97C0-D5D282C87F8C}" destId="{15509C31-5B7A-42F4-A84E-E58F9ED11B14}" srcOrd="2" destOrd="0" presId="urn:microsoft.com/office/officeart/2005/8/layout/radial2"/>
    <dgm:cxn modelId="{B9FA4E37-D7D9-469C-BB48-1A1731AE7FAA}" type="presParOf" srcId="{15509C31-5B7A-42F4-A84E-E58F9ED11B14}" destId="{E04E7033-DA1C-44B6-9A1E-560A7F4DE58B}" srcOrd="0" destOrd="0" presId="urn:microsoft.com/office/officeart/2005/8/layout/radial2"/>
    <dgm:cxn modelId="{79FB1B97-AA11-4BC8-BF3E-8CC281B4A133}" type="presParOf" srcId="{15509C31-5B7A-42F4-A84E-E58F9ED11B14}" destId="{87345F82-9D06-4250-8384-BBED9FAB96BD}" srcOrd="1" destOrd="0" presId="urn:microsoft.com/office/officeart/2005/8/layout/radial2"/>
    <dgm:cxn modelId="{B47DCFAC-E96A-4A28-9C95-57246DD4CC59}" type="presParOf" srcId="{DE1A6F5D-69C3-4565-97C0-D5D282C87F8C}" destId="{B296EA63-8049-4989-8868-E24E1BB0BB25}" srcOrd="3" destOrd="0" presId="urn:microsoft.com/office/officeart/2005/8/layout/radial2"/>
    <dgm:cxn modelId="{46A0DFBC-F862-4963-B56C-2674304EBE20}" type="presParOf" srcId="{DE1A6F5D-69C3-4565-97C0-D5D282C87F8C}" destId="{4759A684-0D67-4BFE-9437-7ECAF38E4345}" srcOrd="4" destOrd="0" presId="urn:microsoft.com/office/officeart/2005/8/layout/radial2"/>
    <dgm:cxn modelId="{4DB1BDE7-7B5B-44B5-884D-BAAD29580A14}" type="presParOf" srcId="{4759A684-0D67-4BFE-9437-7ECAF38E4345}" destId="{E1D86E15-59D5-4263-8A19-6693A362F8D8}" srcOrd="0" destOrd="0" presId="urn:microsoft.com/office/officeart/2005/8/layout/radial2"/>
    <dgm:cxn modelId="{0FC3D967-734C-4241-8906-6C2BE76AD797}" type="presParOf" srcId="{4759A684-0D67-4BFE-9437-7ECAF38E4345}" destId="{2B58D534-CD17-4ACA-AB7C-6887239B72FF}" srcOrd="1" destOrd="0" presId="urn:microsoft.com/office/officeart/2005/8/layout/radial2"/>
    <dgm:cxn modelId="{8A627998-A08D-4C01-B115-22F918F2F038}" type="presParOf" srcId="{DE1A6F5D-69C3-4565-97C0-D5D282C87F8C}" destId="{8C7BF8FA-18BB-43A2-A0D0-9E024249E457}" srcOrd="5" destOrd="0" presId="urn:microsoft.com/office/officeart/2005/8/layout/radial2"/>
    <dgm:cxn modelId="{90EFE3CF-F93F-4358-BECF-65A6B251CF43}" type="presParOf" srcId="{DE1A6F5D-69C3-4565-97C0-D5D282C87F8C}" destId="{97E31FA3-C994-44BF-B422-F5B401E4DB0A}" srcOrd="6" destOrd="0" presId="urn:microsoft.com/office/officeart/2005/8/layout/radial2"/>
    <dgm:cxn modelId="{F7AAB6C0-6149-4D9E-BBD3-618381C6802D}" type="presParOf" srcId="{97E31FA3-C994-44BF-B422-F5B401E4DB0A}" destId="{16148EC0-05B1-4F6B-8371-54624D1635AB}" srcOrd="0" destOrd="0" presId="urn:microsoft.com/office/officeart/2005/8/layout/radial2"/>
    <dgm:cxn modelId="{1E03697C-A619-4C7D-9520-C8026B27C0F1}" type="presParOf" srcId="{97E31FA3-C994-44BF-B422-F5B401E4DB0A}" destId="{33CC383C-9D87-45C4-9F2D-3263FF523562}" srcOrd="1" destOrd="0" presId="urn:microsoft.com/office/officeart/2005/8/layout/radial2"/>
    <dgm:cxn modelId="{38DFB8EC-692F-4DEA-8413-33D9515CD0EB}" type="presParOf" srcId="{DE1A6F5D-69C3-4565-97C0-D5D282C87F8C}" destId="{C320CBC8-B4AF-474F-9BC0-F2F6F3B18664}" srcOrd="7" destOrd="0" presId="urn:microsoft.com/office/officeart/2005/8/layout/radial2"/>
    <dgm:cxn modelId="{6846F680-619C-43D5-A560-7C2A63599771}" type="presParOf" srcId="{DE1A6F5D-69C3-4565-97C0-D5D282C87F8C}" destId="{CDC00695-59D0-4372-BB7D-599C52940E6A}" srcOrd="8" destOrd="0" presId="urn:microsoft.com/office/officeart/2005/8/layout/radial2"/>
    <dgm:cxn modelId="{8870E22C-BBA8-4B3A-9609-5A2C70DB838B}" type="presParOf" srcId="{CDC00695-59D0-4372-BB7D-599C52940E6A}" destId="{9484B7F4-4466-492E-8D80-DC101C6D7C35}" srcOrd="0" destOrd="0" presId="urn:microsoft.com/office/officeart/2005/8/layout/radial2"/>
    <dgm:cxn modelId="{1387EEAF-D992-40B2-8EDA-3E72172791B6}" type="presParOf" srcId="{CDC00695-59D0-4372-BB7D-599C52940E6A}" destId="{DC677D47-9925-4CBD-8E22-5FBAF775AC96}" srcOrd="1" destOrd="0" presId="urn:microsoft.com/office/officeart/2005/8/layout/radial2"/>
    <dgm:cxn modelId="{E50FE925-B84F-4FDF-9CAF-0F0CEAB27910}" type="presParOf" srcId="{DE1A6F5D-69C3-4565-97C0-D5D282C87F8C}" destId="{6AEFF4C4-44AC-4E96-80F3-D5835760BAD4}" srcOrd="9" destOrd="0" presId="urn:microsoft.com/office/officeart/2005/8/layout/radial2"/>
    <dgm:cxn modelId="{F51205D0-1138-4D38-80ED-051395EAB7AA}" type="presParOf" srcId="{DE1A6F5D-69C3-4565-97C0-D5D282C87F8C}" destId="{C62D8CB6-A315-4AD3-80BF-691D166F573C}" srcOrd="10" destOrd="0" presId="urn:microsoft.com/office/officeart/2005/8/layout/radial2"/>
    <dgm:cxn modelId="{0405AA54-75A2-4A97-9508-3238B56498A7}" type="presParOf" srcId="{C62D8CB6-A315-4AD3-80BF-691D166F573C}" destId="{FDF5BC24-4B29-46CD-8818-85D807EAA92D}" srcOrd="0" destOrd="0" presId="urn:microsoft.com/office/officeart/2005/8/layout/radial2"/>
    <dgm:cxn modelId="{5D6D375A-1A89-4A39-94DB-11FC3CD0E968}" type="presParOf" srcId="{C62D8CB6-A315-4AD3-80BF-691D166F573C}" destId="{BB3ADE94-96DB-433D-B562-1C79884AD429}" srcOrd="1" destOrd="0" presId="urn:microsoft.com/office/officeart/2005/8/layout/radial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EFF4C4-44AC-4E96-80F3-D5835760BAD4}">
      <dsp:nvSpPr>
        <dsp:cNvPr id="0" name=""/>
        <dsp:cNvSpPr/>
      </dsp:nvSpPr>
      <dsp:spPr>
        <a:xfrm rot="3563798">
          <a:off x="371408" y="4131212"/>
          <a:ext cx="1510255" cy="53964"/>
        </a:xfrm>
        <a:custGeom>
          <a:avLst/>
          <a:gdLst/>
          <a:ahLst/>
          <a:cxnLst/>
          <a:rect l="0" t="0" r="0" b="0"/>
          <a:pathLst>
            <a:path>
              <a:moveTo>
                <a:pt x="0" y="26982"/>
              </a:moveTo>
              <a:lnTo>
                <a:pt x="1510255" y="2698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320CBC8-B4AF-474F-9BC0-F2F6F3B18664}">
      <dsp:nvSpPr>
        <dsp:cNvPr id="0" name=""/>
        <dsp:cNvSpPr/>
      </dsp:nvSpPr>
      <dsp:spPr>
        <a:xfrm rot="1850711">
          <a:off x="897601" y="3522118"/>
          <a:ext cx="1040444" cy="53964"/>
        </a:xfrm>
        <a:custGeom>
          <a:avLst/>
          <a:gdLst/>
          <a:ahLst/>
          <a:cxnLst/>
          <a:rect l="0" t="0" r="0" b="0"/>
          <a:pathLst>
            <a:path>
              <a:moveTo>
                <a:pt x="0" y="26982"/>
              </a:moveTo>
              <a:lnTo>
                <a:pt x="1040444" y="2698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7BF8FA-18BB-43A2-A0D0-9E024249E457}">
      <dsp:nvSpPr>
        <dsp:cNvPr id="0" name=""/>
        <dsp:cNvSpPr/>
      </dsp:nvSpPr>
      <dsp:spPr>
        <a:xfrm>
          <a:off x="971183" y="2920518"/>
          <a:ext cx="701225" cy="53964"/>
        </a:xfrm>
        <a:custGeom>
          <a:avLst/>
          <a:gdLst/>
          <a:ahLst/>
          <a:cxnLst/>
          <a:rect l="0" t="0" r="0" b="0"/>
          <a:pathLst>
            <a:path>
              <a:moveTo>
                <a:pt x="0" y="26982"/>
              </a:moveTo>
              <a:lnTo>
                <a:pt x="701225" y="2698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96EA63-8049-4989-8868-E24E1BB0BB25}">
      <dsp:nvSpPr>
        <dsp:cNvPr id="0" name=""/>
        <dsp:cNvSpPr/>
      </dsp:nvSpPr>
      <dsp:spPr>
        <a:xfrm rot="19765920">
          <a:off x="898962" y="2325030"/>
          <a:ext cx="1039348" cy="53964"/>
        </a:xfrm>
        <a:custGeom>
          <a:avLst/>
          <a:gdLst/>
          <a:ahLst/>
          <a:cxnLst/>
          <a:rect l="0" t="0" r="0" b="0"/>
          <a:pathLst>
            <a:path>
              <a:moveTo>
                <a:pt x="0" y="26982"/>
              </a:moveTo>
              <a:lnTo>
                <a:pt x="1039348" y="2698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81075C-BC48-45F8-A352-D137401D7CA7}">
      <dsp:nvSpPr>
        <dsp:cNvPr id="0" name=""/>
        <dsp:cNvSpPr/>
      </dsp:nvSpPr>
      <dsp:spPr>
        <a:xfrm rot="18158454">
          <a:off x="407781" y="1698311"/>
          <a:ext cx="1571039" cy="53964"/>
        </a:xfrm>
        <a:custGeom>
          <a:avLst/>
          <a:gdLst/>
          <a:ahLst/>
          <a:cxnLst/>
          <a:rect l="0" t="0" r="0" b="0"/>
          <a:pathLst>
            <a:path>
              <a:moveTo>
                <a:pt x="0" y="26982"/>
              </a:moveTo>
              <a:lnTo>
                <a:pt x="1571039" y="2698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3EA543-D7D4-4148-BB47-E347213CECB4}">
      <dsp:nvSpPr>
        <dsp:cNvPr id="0" name=""/>
        <dsp:cNvSpPr/>
      </dsp:nvSpPr>
      <dsp:spPr>
        <a:xfrm>
          <a:off x="-390628" y="2140923"/>
          <a:ext cx="1602131" cy="1602131"/>
        </a:xfrm>
        <a:prstGeom prst="ellipse">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4E7033-DA1C-44B6-9A1E-560A7F4DE58B}">
      <dsp:nvSpPr>
        <dsp:cNvPr id="0" name=""/>
        <dsp:cNvSpPr/>
      </dsp:nvSpPr>
      <dsp:spPr>
        <a:xfrm>
          <a:off x="1149271" y="138330"/>
          <a:ext cx="1505334" cy="961278"/>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b="1" kern="1200" dirty="0"/>
            <a:t>User policies</a:t>
          </a:r>
          <a:endParaRPr lang="ru-RU" sz="1600" kern="1200" dirty="0"/>
        </a:p>
      </dsp:txBody>
      <dsp:txXfrm>
        <a:off x="1369722" y="279106"/>
        <a:ext cx="1064432" cy="679726"/>
      </dsp:txXfrm>
    </dsp:sp>
    <dsp:sp modelId="{E1D86E15-59D5-4263-8A19-6693A362F8D8}">
      <dsp:nvSpPr>
        <dsp:cNvPr id="0" name=""/>
        <dsp:cNvSpPr/>
      </dsp:nvSpPr>
      <dsp:spPr>
        <a:xfrm>
          <a:off x="1504333" y="1159172"/>
          <a:ext cx="2079381" cy="1056272"/>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b="1" kern="1200" dirty="0"/>
            <a:t>Computing infrastructure</a:t>
          </a:r>
          <a:endParaRPr lang="ru-RU" sz="1600" kern="1200" dirty="0"/>
        </a:p>
      </dsp:txBody>
      <dsp:txXfrm>
        <a:off x="1808851" y="1313859"/>
        <a:ext cx="1470345" cy="746898"/>
      </dsp:txXfrm>
    </dsp:sp>
    <dsp:sp modelId="{16148EC0-05B1-4F6B-8371-54624D1635AB}">
      <dsp:nvSpPr>
        <dsp:cNvPr id="0" name=""/>
        <dsp:cNvSpPr/>
      </dsp:nvSpPr>
      <dsp:spPr>
        <a:xfrm>
          <a:off x="1672409" y="2466861"/>
          <a:ext cx="2211528" cy="961278"/>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b="1" kern="1200" dirty="0"/>
            <a:t>Mathematical and software support</a:t>
          </a:r>
          <a:endParaRPr lang="ru-RU" sz="1400" kern="1200" dirty="0"/>
        </a:p>
      </dsp:txBody>
      <dsp:txXfrm>
        <a:off x="1996280" y="2607637"/>
        <a:ext cx="1563786" cy="679726"/>
      </dsp:txXfrm>
    </dsp:sp>
    <dsp:sp modelId="{9484B7F4-4466-492E-8D80-DC101C6D7C35}">
      <dsp:nvSpPr>
        <dsp:cNvPr id="0" name=""/>
        <dsp:cNvSpPr/>
      </dsp:nvSpPr>
      <dsp:spPr>
        <a:xfrm>
          <a:off x="1387430" y="3727053"/>
          <a:ext cx="2266426" cy="961278"/>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b="1" kern="1200" dirty="0"/>
            <a:t>Corporative information system</a:t>
          </a:r>
          <a:endParaRPr lang="ru-RU" sz="1400" kern="1200" dirty="0"/>
        </a:p>
      </dsp:txBody>
      <dsp:txXfrm>
        <a:off x="1719340" y="3867829"/>
        <a:ext cx="1602606" cy="679726"/>
      </dsp:txXfrm>
    </dsp:sp>
    <dsp:sp modelId="{FDF5BC24-4B29-46CD-8818-85D807EAA92D}">
      <dsp:nvSpPr>
        <dsp:cNvPr id="0" name=""/>
        <dsp:cNvSpPr/>
      </dsp:nvSpPr>
      <dsp:spPr>
        <a:xfrm>
          <a:off x="578139" y="4795392"/>
          <a:ext cx="2419145" cy="961278"/>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b="1" kern="1200" dirty="0"/>
            <a:t>Training, education and user support  </a:t>
          </a:r>
          <a:endParaRPr lang="ru-RU" sz="1400" kern="1200" dirty="0"/>
        </a:p>
      </dsp:txBody>
      <dsp:txXfrm>
        <a:off x="932415" y="4936168"/>
        <a:ext cx="1710593" cy="679726"/>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3"/>
            <a:ext cx="2951849" cy="497285"/>
          </a:xfrm>
          <a:prstGeom prst="rect">
            <a:avLst/>
          </a:prstGeom>
        </p:spPr>
        <p:txBody>
          <a:bodyPr vert="horz" lIns="95731" tIns="47866" rIns="95731" bIns="47866" rtlCol="0"/>
          <a:lstStyle>
            <a:lvl1pPr algn="l">
              <a:defRPr sz="1200"/>
            </a:lvl1pPr>
          </a:lstStyle>
          <a:p>
            <a:endParaRPr lang="en-US"/>
          </a:p>
        </p:txBody>
      </p:sp>
      <p:sp>
        <p:nvSpPr>
          <p:cNvPr id="3" name="Дата 2"/>
          <p:cNvSpPr>
            <a:spLocks noGrp="1"/>
          </p:cNvSpPr>
          <p:nvPr>
            <p:ph type="dt" sz="quarter" idx="1"/>
          </p:nvPr>
        </p:nvSpPr>
        <p:spPr>
          <a:xfrm>
            <a:off x="3858538" y="3"/>
            <a:ext cx="2951849" cy="497285"/>
          </a:xfrm>
          <a:prstGeom prst="rect">
            <a:avLst/>
          </a:prstGeom>
        </p:spPr>
        <p:txBody>
          <a:bodyPr vert="horz" lIns="95731" tIns="47866" rIns="95731" bIns="47866" rtlCol="0"/>
          <a:lstStyle>
            <a:lvl1pPr algn="r">
              <a:defRPr sz="1200"/>
            </a:lvl1pPr>
          </a:lstStyle>
          <a:p>
            <a:fld id="{89862804-8D5A-4129-9A7A-36BED733D9E1}" type="datetimeFigureOut">
              <a:rPr lang="en-US" smtClean="0"/>
              <a:pPr/>
              <a:t>10/23/2019</a:t>
            </a:fld>
            <a:endParaRPr lang="en-US"/>
          </a:p>
        </p:txBody>
      </p:sp>
      <p:sp>
        <p:nvSpPr>
          <p:cNvPr id="4" name="Нижний колонтитул 3"/>
          <p:cNvSpPr>
            <a:spLocks noGrp="1"/>
          </p:cNvSpPr>
          <p:nvPr>
            <p:ph type="ftr" sz="quarter" idx="2"/>
          </p:nvPr>
        </p:nvSpPr>
        <p:spPr>
          <a:xfrm>
            <a:off x="2" y="9446680"/>
            <a:ext cx="2951849" cy="497285"/>
          </a:xfrm>
          <a:prstGeom prst="rect">
            <a:avLst/>
          </a:prstGeom>
        </p:spPr>
        <p:txBody>
          <a:bodyPr vert="horz" lIns="95731" tIns="47866" rIns="95731" bIns="47866" rtlCol="0" anchor="b"/>
          <a:lstStyle>
            <a:lvl1pPr algn="l">
              <a:defRPr sz="1200"/>
            </a:lvl1pPr>
          </a:lstStyle>
          <a:p>
            <a:endParaRPr lang="en-US"/>
          </a:p>
        </p:txBody>
      </p:sp>
      <p:sp>
        <p:nvSpPr>
          <p:cNvPr id="5" name="Номер слайда 4"/>
          <p:cNvSpPr>
            <a:spLocks noGrp="1"/>
          </p:cNvSpPr>
          <p:nvPr>
            <p:ph type="sldNum" sz="quarter" idx="3"/>
          </p:nvPr>
        </p:nvSpPr>
        <p:spPr>
          <a:xfrm>
            <a:off x="3858538" y="9446680"/>
            <a:ext cx="2951849" cy="497285"/>
          </a:xfrm>
          <a:prstGeom prst="rect">
            <a:avLst/>
          </a:prstGeom>
        </p:spPr>
        <p:txBody>
          <a:bodyPr vert="horz" lIns="95731" tIns="47866" rIns="95731" bIns="47866" rtlCol="0" anchor="b"/>
          <a:lstStyle>
            <a:lvl1pPr algn="r">
              <a:defRPr sz="1200"/>
            </a:lvl1pPr>
          </a:lstStyle>
          <a:p>
            <a:fld id="{939C73BF-6BFA-4292-805D-E11B6039BF17}" type="slidenum">
              <a:rPr lang="en-US" smtClean="0"/>
              <a:pPr/>
              <a:t>‹#›</a:t>
            </a:fld>
            <a:endParaRPr lang="en-US"/>
          </a:p>
        </p:txBody>
      </p:sp>
    </p:spTree>
    <p:extLst>
      <p:ext uri="{BB962C8B-B14F-4D97-AF65-F5344CB8AC3E}">
        <p14:creationId xmlns:p14="http://schemas.microsoft.com/office/powerpoint/2010/main" val="13581844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3"/>
            <a:ext cx="2951849" cy="497285"/>
          </a:xfrm>
          <a:prstGeom prst="rect">
            <a:avLst/>
          </a:prstGeom>
        </p:spPr>
        <p:txBody>
          <a:bodyPr vert="horz" lIns="95731" tIns="47866" rIns="95731" bIns="47866" rtlCol="0"/>
          <a:lstStyle>
            <a:lvl1pPr algn="l">
              <a:defRPr sz="1200"/>
            </a:lvl1pPr>
          </a:lstStyle>
          <a:p>
            <a:endParaRPr lang="en-US"/>
          </a:p>
        </p:txBody>
      </p:sp>
      <p:sp>
        <p:nvSpPr>
          <p:cNvPr id="3" name="Дата 2"/>
          <p:cNvSpPr>
            <a:spLocks noGrp="1"/>
          </p:cNvSpPr>
          <p:nvPr>
            <p:ph type="dt" idx="1"/>
          </p:nvPr>
        </p:nvSpPr>
        <p:spPr>
          <a:xfrm>
            <a:off x="3858538" y="3"/>
            <a:ext cx="2951849" cy="497285"/>
          </a:xfrm>
          <a:prstGeom prst="rect">
            <a:avLst/>
          </a:prstGeom>
        </p:spPr>
        <p:txBody>
          <a:bodyPr vert="horz" lIns="95731" tIns="47866" rIns="95731" bIns="47866" rtlCol="0"/>
          <a:lstStyle>
            <a:lvl1pPr algn="r">
              <a:defRPr sz="1200"/>
            </a:lvl1pPr>
          </a:lstStyle>
          <a:p>
            <a:fld id="{55388F6B-6831-4AC4-A9A8-43FFC69C4CE5}" type="datetimeFigureOut">
              <a:rPr lang="en-US" smtClean="0"/>
              <a:pPr/>
              <a:t>10/23/2019</a:t>
            </a:fld>
            <a:endParaRPr lang="en-US"/>
          </a:p>
        </p:txBody>
      </p:sp>
      <p:sp>
        <p:nvSpPr>
          <p:cNvPr id="4" name="Образ слайда 3"/>
          <p:cNvSpPr>
            <a:spLocks noGrp="1" noRot="1" noChangeAspect="1"/>
          </p:cNvSpPr>
          <p:nvPr>
            <p:ph type="sldImg" idx="2"/>
          </p:nvPr>
        </p:nvSpPr>
        <p:spPr>
          <a:xfrm>
            <a:off x="92075" y="746125"/>
            <a:ext cx="6627813" cy="3729038"/>
          </a:xfrm>
          <a:prstGeom prst="rect">
            <a:avLst/>
          </a:prstGeom>
          <a:noFill/>
          <a:ln w="12700">
            <a:solidFill>
              <a:prstClr val="black"/>
            </a:solidFill>
          </a:ln>
        </p:spPr>
        <p:txBody>
          <a:bodyPr vert="horz" lIns="95731" tIns="47866" rIns="95731" bIns="47866" rtlCol="0" anchor="ctr"/>
          <a:lstStyle/>
          <a:p>
            <a:endParaRPr lang="en-US"/>
          </a:p>
        </p:txBody>
      </p:sp>
      <p:sp>
        <p:nvSpPr>
          <p:cNvPr id="5" name="Заметки 4"/>
          <p:cNvSpPr>
            <a:spLocks noGrp="1"/>
          </p:cNvSpPr>
          <p:nvPr>
            <p:ph type="body" sz="quarter" idx="3"/>
          </p:nvPr>
        </p:nvSpPr>
        <p:spPr>
          <a:xfrm>
            <a:off x="681197" y="4724204"/>
            <a:ext cx="5449570" cy="4475559"/>
          </a:xfrm>
          <a:prstGeom prst="rect">
            <a:avLst/>
          </a:prstGeom>
        </p:spPr>
        <p:txBody>
          <a:bodyPr vert="horz" lIns="95731" tIns="47866" rIns="95731" bIns="47866"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Нижний колонтитул 5"/>
          <p:cNvSpPr>
            <a:spLocks noGrp="1"/>
          </p:cNvSpPr>
          <p:nvPr>
            <p:ph type="ftr" sz="quarter" idx="4"/>
          </p:nvPr>
        </p:nvSpPr>
        <p:spPr>
          <a:xfrm>
            <a:off x="2" y="9446680"/>
            <a:ext cx="2951849" cy="497285"/>
          </a:xfrm>
          <a:prstGeom prst="rect">
            <a:avLst/>
          </a:prstGeom>
        </p:spPr>
        <p:txBody>
          <a:bodyPr vert="horz" lIns="95731" tIns="47866" rIns="95731" bIns="47866" rtlCol="0" anchor="b"/>
          <a:lstStyle>
            <a:lvl1pPr algn="l">
              <a:defRPr sz="1200"/>
            </a:lvl1pPr>
          </a:lstStyle>
          <a:p>
            <a:endParaRPr lang="en-US"/>
          </a:p>
        </p:txBody>
      </p:sp>
      <p:sp>
        <p:nvSpPr>
          <p:cNvPr id="7" name="Номер слайда 6"/>
          <p:cNvSpPr>
            <a:spLocks noGrp="1"/>
          </p:cNvSpPr>
          <p:nvPr>
            <p:ph type="sldNum" sz="quarter" idx="5"/>
          </p:nvPr>
        </p:nvSpPr>
        <p:spPr>
          <a:xfrm>
            <a:off x="3858538" y="9446680"/>
            <a:ext cx="2951849" cy="497285"/>
          </a:xfrm>
          <a:prstGeom prst="rect">
            <a:avLst/>
          </a:prstGeom>
        </p:spPr>
        <p:txBody>
          <a:bodyPr vert="horz" lIns="95731" tIns="47866" rIns="95731" bIns="47866" rtlCol="0" anchor="b"/>
          <a:lstStyle>
            <a:lvl1pPr algn="r">
              <a:defRPr sz="1200"/>
            </a:lvl1pPr>
          </a:lstStyle>
          <a:p>
            <a:fld id="{3BEDFF65-59DE-46A6-BFC0-0AF492C56447}" type="slidenum">
              <a:rPr lang="en-US" smtClean="0"/>
              <a:pPr/>
              <a:t>‹#›</a:t>
            </a:fld>
            <a:endParaRPr lang="en-US"/>
          </a:p>
        </p:txBody>
      </p:sp>
    </p:spTree>
    <p:extLst>
      <p:ext uri="{BB962C8B-B14F-4D97-AF65-F5344CB8AC3E}">
        <p14:creationId xmlns:p14="http://schemas.microsoft.com/office/powerpoint/2010/main" val="4095391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Образ слайда 1"/>
          <p:cNvSpPr>
            <a:spLocks noGrp="1" noRot="1" noChangeAspect="1" noTextEdit="1"/>
          </p:cNvSpPr>
          <p:nvPr>
            <p:ph type="sldImg"/>
          </p:nvPr>
        </p:nvSpPr>
        <p:spPr bwMode="auto">
          <a:xfrm>
            <a:off x="92075" y="746125"/>
            <a:ext cx="6627813" cy="37290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dirty="0"/>
          </a:p>
        </p:txBody>
      </p:sp>
      <p:sp>
        <p:nvSpPr>
          <p:cNvPr id="6148" name="Номер слайда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0177" indent="-288529">
              <a:defRPr>
                <a:solidFill>
                  <a:schemeClr val="tx1"/>
                </a:solidFill>
                <a:latin typeface="Calibri" pitchFamily="34" charset="0"/>
              </a:defRPr>
            </a:lvl2pPr>
            <a:lvl3pPr marL="1154117" indent="-230823">
              <a:defRPr>
                <a:solidFill>
                  <a:schemeClr val="tx1"/>
                </a:solidFill>
                <a:latin typeface="Calibri" pitchFamily="34" charset="0"/>
              </a:defRPr>
            </a:lvl3pPr>
            <a:lvl4pPr marL="1615764" indent="-230823">
              <a:defRPr>
                <a:solidFill>
                  <a:schemeClr val="tx1"/>
                </a:solidFill>
                <a:latin typeface="Calibri" pitchFamily="34" charset="0"/>
              </a:defRPr>
            </a:lvl4pPr>
            <a:lvl5pPr marL="2077412" indent="-230823">
              <a:defRPr>
                <a:solidFill>
                  <a:schemeClr val="tx1"/>
                </a:solidFill>
                <a:latin typeface="Calibri" pitchFamily="34" charset="0"/>
              </a:defRPr>
            </a:lvl5pPr>
            <a:lvl6pPr marL="2539058" indent="-230823" fontAlgn="base">
              <a:spcBef>
                <a:spcPct val="0"/>
              </a:spcBef>
              <a:spcAft>
                <a:spcPct val="0"/>
              </a:spcAft>
              <a:defRPr>
                <a:solidFill>
                  <a:schemeClr val="tx1"/>
                </a:solidFill>
                <a:latin typeface="Calibri" pitchFamily="34" charset="0"/>
              </a:defRPr>
            </a:lvl6pPr>
            <a:lvl7pPr marL="3000705" indent="-230823" fontAlgn="base">
              <a:spcBef>
                <a:spcPct val="0"/>
              </a:spcBef>
              <a:spcAft>
                <a:spcPct val="0"/>
              </a:spcAft>
              <a:defRPr>
                <a:solidFill>
                  <a:schemeClr val="tx1"/>
                </a:solidFill>
                <a:latin typeface="Calibri" pitchFamily="34" charset="0"/>
              </a:defRPr>
            </a:lvl7pPr>
            <a:lvl8pPr marL="3462351" indent="-230823" fontAlgn="base">
              <a:spcBef>
                <a:spcPct val="0"/>
              </a:spcBef>
              <a:spcAft>
                <a:spcPct val="0"/>
              </a:spcAft>
              <a:defRPr>
                <a:solidFill>
                  <a:schemeClr val="tx1"/>
                </a:solidFill>
                <a:latin typeface="Calibri" pitchFamily="34" charset="0"/>
              </a:defRPr>
            </a:lvl8pPr>
            <a:lvl9pPr marL="3923998" indent="-23082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4533A14-D7E7-4CCA-921A-7674C6858F49}" type="slidenum">
              <a:rPr lang="en-US" smtClean="0"/>
              <a:pPr fontAlgn="base">
                <a:spcBef>
                  <a:spcPct val="0"/>
                </a:spcBef>
                <a:spcAft>
                  <a:spcPct val="0"/>
                </a:spcAft>
                <a:defRPr/>
              </a:pPr>
              <a:t>1</a:t>
            </a:fld>
            <a:endParaRPr lang="en-US"/>
          </a:p>
        </p:txBody>
      </p:sp>
    </p:spTree>
    <p:extLst>
      <p:ext uri="{BB962C8B-B14F-4D97-AF65-F5344CB8AC3E}">
        <p14:creationId xmlns:p14="http://schemas.microsoft.com/office/powerpoint/2010/main" val="3656287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Образ слайда 1"/>
          <p:cNvSpPr>
            <a:spLocks noGrp="1" noRot="1" noChangeAspect="1" noTextEdit="1"/>
          </p:cNvSpPr>
          <p:nvPr>
            <p:ph type="sldImg"/>
          </p:nvPr>
        </p:nvSpPr>
        <p:spPr bwMode="auto">
          <a:xfrm>
            <a:off x="92075" y="746125"/>
            <a:ext cx="6627813" cy="37290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dirty="0"/>
          </a:p>
        </p:txBody>
      </p:sp>
      <p:sp>
        <p:nvSpPr>
          <p:cNvPr id="6148" name="Номер слайда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0177" indent="-288529">
              <a:defRPr>
                <a:solidFill>
                  <a:schemeClr val="tx1"/>
                </a:solidFill>
                <a:latin typeface="Calibri" pitchFamily="34" charset="0"/>
              </a:defRPr>
            </a:lvl2pPr>
            <a:lvl3pPr marL="1154117" indent="-230823">
              <a:defRPr>
                <a:solidFill>
                  <a:schemeClr val="tx1"/>
                </a:solidFill>
                <a:latin typeface="Calibri" pitchFamily="34" charset="0"/>
              </a:defRPr>
            </a:lvl3pPr>
            <a:lvl4pPr marL="1615764" indent="-230823">
              <a:defRPr>
                <a:solidFill>
                  <a:schemeClr val="tx1"/>
                </a:solidFill>
                <a:latin typeface="Calibri" pitchFamily="34" charset="0"/>
              </a:defRPr>
            </a:lvl4pPr>
            <a:lvl5pPr marL="2077412" indent="-230823">
              <a:defRPr>
                <a:solidFill>
                  <a:schemeClr val="tx1"/>
                </a:solidFill>
                <a:latin typeface="Calibri" pitchFamily="34" charset="0"/>
              </a:defRPr>
            </a:lvl5pPr>
            <a:lvl6pPr marL="2539058" indent="-230823" fontAlgn="base">
              <a:spcBef>
                <a:spcPct val="0"/>
              </a:spcBef>
              <a:spcAft>
                <a:spcPct val="0"/>
              </a:spcAft>
              <a:defRPr>
                <a:solidFill>
                  <a:schemeClr val="tx1"/>
                </a:solidFill>
                <a:latin typeface="Calibri" pitchFamily="34" charset="0"/>
              </a:defRPr>
            </a:lvl6pPr>
            <a:lvl7pPr marL="3000705" indent="-230823" fontAlgn="base">
              <a:spcBef>
                <a:spcPct val="0"/>
              </a:spcBef>
              <a:spcAft>
                <a:spcPct val="0"/>
              </a:spcAft>
              <a:defRPr>
                <a:solidFill>
                  <a:schemeClr val="tx1"/>
                </a:solidFill>
                <a:latin typeface="Calibri" pitchFamily="34" charset="0"/>
              </a:defRPr>
            </a:lvl7pPr>
            <a:lvl8pPr marL="3462351" indent="-230823" fontAlgn="base">
              <a:spcBef>
                <a:spcPct val="0"/>
              </a:spcBef>
              <a:spcAft>
                <a:spcPct val="0"/>
              </a:spcAft>
              <a:defRPr>
                <a:solidFill>
                  <a:schemeClr val="tx1"/>
                </a:solidFill>
                <a:latin typeface="Calibri" pitchFamily="34" charset="0"/>
              </a:defRPr>
            </a:lvl8pPr>
            <a:lvl9pPr marL="3923998" indent="-23082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4533A14-D7E7-4CCA-921A-7674C6858F49}" type="slidenum">
              <a:rPr lang="en-US" smtClean="0"/>
              <a:pPr fontAlgn="base">
                <a:spcBef>
                  <a:spcPct val="0"/>
                </a:spcBef>
                <a:spcAft>
                  <a:spcPct val="0"/>
                </a:spcAft>
                <a:defRPr/>
              </a:pPr>
              <a:t>2</a:t>
            </a:fld>
            <a:endParaRPr lang="en-US"/>
          </a:p>
        </p:txBody>
      </p:sp>
    </p:spTree>
    <p:extLst>
      <p:ext uri="{BB962C8B-B14F-4D97-AF65-F5344CB8AC3E}">
        <p14:creationId xmlns:p14="http://schemas.microsoft.com/office/powerpoint/2010/main" val="2011480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Образ слайда 1"/>
          <p:cNvSpPr>
            <a:spLocks noGrp="1" noRot="1" noChangeAspect="1" noTextEdit="1"/>
          </p:cNvSpPr>
          <p:nvPr>
            <p:ph type="sldImg"/>
          </p:nvPr>
        </p:nvSpPr>
        <p:spPr bwMode="auto">
          <a:xfrm>
            <a:off x="92075" y="746125"/>
            <a:ext cx="6627813" cy="37290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dirty="0"/>
          </a:p>
        </p:txBody>
      </p:sp>
      <p:sp>
        <p:nvSpPr>
          <p:cNvPr id="6148" name="Номер слайда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0177" indent="-288529">
              <a:defRPr>
                <a:solidFill>
                  <a:schemeClr val="tx1"/>
                </a:solidFill>
                <a:latin typeface="Calibri" pitchFamily="34" charset="0"/>
              </a:defRPr>
            </a:lvl2pPr>
            <a:lvl3pPr marL="1154117" indent="-230823">
              <a:defRPr>
                <a:solidFill>
                  <a:schemeClr val="tx1"/>
                </a:solidFill>
                <a:latin typeface="Calibri" pitchFamily="34" charset="0"/>
              </a:defRPr>
            </a:lvl3pPr>
            <a:lvl4pPr marL="1615764" indent="-230823">
              <a:defRPr>
                <a:solidFill>
                  <a:schemeClr val="tx1"/>
                </a:solidFill>
                <a:latin typeface="Calibri" pitchFamily="34" charset="0"/>
              </a:defRPr>
            </a:lvl4pPr>
            <a:lvl5pPr marL="2077412" indent="-230823">
              <a:defRPr>
                <a:solidFill>
                  <a:schemeClr val="tx1"/>
                </a:solidFill>
                <a:latin typeface="Calibri" pitchFamily="34" charset="0"/>
              </a:defRPr>
            </a:lvl5pPr>
            <a:lvl6pPr marL="2539058" indent="-230823" fontAlgn="base">
              <a:spcBef>
                <a:spcPct val="0"/>
              </a:spcBef>
              <a:spcAft>
                <a:spcPct val="0"/>
              </a:spcAft>
              <a:defRPr>
                <a:solidFill>
                  <a:schemeClr val="tx1"/>
                </a:solidFill>
                <a:latin typeface="Calibri" pitchFamily="34" charset="0"/>
              </a:defRPr>
            </a:lvl6pPr>
            <a:lvl7pPr marL="3000705" indent="-230823" fontAlgn="base">
              <a:spcBef>
                <a:spcPct val="0"/>
              </a:spcBef>
              <a:spcAft>
                <a:spcPct val="0"/>
              </a:spcAft>
              <a:defRPr>
                <a:solidFill>
                  <a:schemeClr val="tx1"/>
                </a:solidFill>
                <a:latin typeface="Calibri" pitchFamily="34" charset="0"/>
              </a:defRPr>
            </a:lvl7pPr>
            <a:lvl8pPr marL="3462351" indent="-230823" fontAlgn="base">
              <a:spcBef>
                <a:spcPct val="0"/>
              </a:spcBef>
              <a:spcAft>
                <a:spcPct val="0"/>
              </a:spcAft>
              <a:defRPr>
                <a:solidFill>
                  <a:schemeClr val="tx1"/>
                </a:solidFill>
                <a:latin typeface="Calibri" pitchFamily="34" charset="0"/>
              </a:defRPr>
            </a:lvl8pPr>
            <a:lvl9pPr marL="3923998" indent="-23082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4533A14-D7E7-4CCA-921A-7674C6858F49}" type="slidenum">
              <a:rPr lang="en-US" smtClean="0"/>
              <a:pPr fontAlgn="base">
                <a:spcBef>
                  <a:spcPct val="0"/>
                </a:spcBef>
                <a:spcAft>
                  <a:spcPct val="0"/>
                </a:spcAft>
                <a:defRPr/>
              </a:pPr>
              <a:t>3</a:t>
            </a:fld>
            <a:endParaRPr lang="en-US"/>
          </a:p>
        </p:txBody>
      </p:sp>
    </p:spTree>
    <p:extLst>
      <p:ext uri="{BB962C8B-B14F-4D97-AF65-F5344CB8AC3E}">
        <p14:creationId xmlns:p14="http://schemas.microsoft.com/office/powerpoint/2010/main" val="3876126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983A935-7217-4DD3-B36B-AC5AD038CB27}" type="slidenum">
              <a:rPr lang="ru-RU" smtClean="0"/>
              <a:t>7</a:t>
            </a:fld>
            <a:endParaRPr lang="ru-RU"/>
          </a:p>
        </p:txBody>
      </p:sp>
    </p:spTree>
    <p:extLst>
      <p:ext uri="{BB962C8B-B14F-4D97-AF65-F5344CB8AC3E}">
        <p14:creationId xmlns:p14="http://schemas.microsoft.com/office/powerpoint/2010/main" val="1866813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FFFF00"/>
                </a:solidFill>
                <a:ea typeface="Calibri" panose="020F0502020204030204" pitchFamily="34" charset="0"/>
                <a:cs typeface="Times New Roman" panose="02020603050405020304" pitchFamily="18" charset="0"/>
              </a:rPr>
              <a:t>Example using of HLIT-VDI service.</a:t>
            </a:r>
            <a:r>
              <a:rPr lang="en-GB" b="1" dirty="0">
                <a:ea typeface="Calibri" panose="020F0502020204030204" pitchFamily="34" charset="0"/>
                <a:cs typeface="Times New Roman" panose="02020603050405020304" pitchFamily="18" charset="0"/>
              </a:rPr>
              <a:t> </a:t>
            </a:r>
            <a:r>
              <a:rPr lang="en-GB" dirty="0">
                <a:ea typeface="Calibri" panose="020F0502020204030204" pitchFamily="34" charset="0"/>
                <a:cs typeface="Times New Roman" panose="02020603050405020304" pitchFamily="18" charset="0"/>
              </a:rPr>
              <a:t>Modelling and simulation of the magnetic field distribution for design and production of the superconducting magnet SC200</a:t>
            </a:r>
            <a:r>
              <a:rPr lang="ru-RU"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with </a:t>
            </a:r>
            <a:r>
              <a:rPr lang="en-US" dirty="0">
                <a:solidFill>
                  <a:srgbClr val="FFFF00"/>
                </a:solidFill>
                <a:ea typeface="Calibri" panose="020F0502020204030204" pitchFamily="34" charset="0"/>
                <a:cs typeface="Times New Roman" panose="02020603050405020304" pitchFamily="18" charset="0"/>
              </a:rPr>
              <a:t>COMSOL </a:t>
            </a:r>
            <a:r>
              <a:rPr lang="en-US" dirty="0" err="1">
                <a:solidFill>
                  <a:srgbClr val="FFFF00"/>
                </a:solidFill>
                <a:ea typeface="Calibri" panose="020F0502020204030204" pitchFamily="34" charset="0"/>
                <a:cs typeface="Times New Roman" panose="02020603050405020304" pitchFamily="18" charset="0"/>
              </a:rPr>
              <a:t>Multiphysics</a:t>
            </a:r>
            <a:endParaRPr lang="ru-RU" dirty="0">
              <a:solidFill>
                <a:srgbClr val="FFFF00"/>
              </a:solidFill>
            </a:endParaRPr>
          </a:p>
          <a:p>
            <a:endParaRPr lang="ru-RU" dirty="0"/>
          </a:p>
        </p:txBody>
      </p:sp>
      <p:sp>
        <p:nvSpPr>
          <p:cNvPr id="4" name="Номер слайда 3"/>
          <p:cNvSpPr>
            <a:spLocks noGrp="1"/>
          </p:cNvSpPr>
          <p:nvPr>
            <p:ph type="sldNum" sz="quarter" idx="10"/>
          </p:nvPr>
        </p:nvSpPr>
        <p:spPr/>
        <p:txBody>
          <a:bodyPr/>
          <a:lstStyle/>
          <a:p>
            <a:fld id="{3A2E2E48-95B6-4AFF-B66B-C1C3F1BCC9AE}" type="slidenum">
              <a:rPr lang="ru-RU" smtClean="0"/>
              <a:t>9</a:t>
            </a:fld>
            <a:endParaRPr lang="ru-RU"/>
          </a:p>
        </p:txBody>
      </p:sp>
    </p:spTree>
    <p:extLst>
      <p:ext uri="{BB962C8B-B14F-4D97-AF65-F5344CB8AC3E}">
        <p14:creationId xmlns:p14="http://schemas.microsoft.com/office/powerpoint/2010/main" val="172418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interface of the uniform environment should provide a way for organization of collective development, solution of problems of various complexity and subject matter, management and processing of data of various volumes and structures, training and organization of scientific and research processes.</a:t>
            </a:r>
          </a:p>
          <a:p>
            <a:r>
              <a:rPr lang="ru-RU" dirty="0"/>
              <a:t>=======</a:t>
            </a:r>
          </a:p>
          <a:p>
            <a:r>
              <a:rPr lang="ru-RU" dirty="0"/>
              <a:t>Интерфейс единой среды должен обеспечивать возможность организации коллективного развития, решения проблем различной сложности и тематики, управления и обработки данных различных объемов и структур, обучения и организации научно-исследовательских процессов.</a:t>
            </a:r>
            <a:endParaRPr lang="en-US" dirty="0"/>
          </a:p>
        </p:txBody>
      </p:sp>
      <p:sp>
        <p:nvSpPr>
          <p:cNvPr id="4" name="Slide Number Placeholder 3"/>
          <p:cNvSpPr>
            <a:spLocks noGrp="1"/>
          </p:cNvSpPr>
          <p:nvPr>
            <p:ph type="sldNum" sz="quarter" idx="5"/>
          </p:nvPr>
        </p:nvSpPr>
        <p:spPr/>
        <p:txBody>
          <a:bodyPr/>
          <a:lstStyle/>
          <a:p>
            <a:fld id="{3BEDFF65-59DE-46A6-BFC0-0AF492C56447}" type="slidenum">
              <a:rPr lang="en-US" smtClean="0"/>
              <a:pPr/>
              <a:t>10</a:t>
            </a:fld>
            <a:endParaRPr lang="en-US"/>
          </a:p>
        </p:txBody>
      </p:sp>
    </p:spTree>
    <p:extLst>
      <p:ext uri="{BB962C8B-B14F-4D97-AF65-F5344CB8AC3E}">
        <p14:creationId xmlns:p14="http://schemas.microsoft.com/office/powerpoint/2010/main" val="3989528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interface of the uniform environment should provide a way for organization of collective development, solution of problems of various complexity and subject matter, management and processing of data of various volumes and structures, training and organization of scientific and research processes.</a:t>
            </a:r>
          </a:p>
          <a:p>
            <a:r>
              <a:rPr lang="ru-RU" dirty="0"/>
              <a:t>=======</a:t>
            </a:r>
          </a:p>
          <a:p>
            <a:r>
              <a:rPr lang="ru-RU" dirty="0"/>
              <a:t>Интерфейс единой среды должен обеспечивать возможность организации коллективного развития, решения проблем различной сложности и тематики, управления и обработки данных различных объемов и структур, обучения и организации научно-исследовательских процессов.</a:t>
            </a:r>
            <a:endParaRPr lang="en-US" dirty="0"/>
          </a:p>
        </p:txBody>
      </p:sp>
      <p:sp>
        <p:nvSpPr>
          <p:cNvPr id="4" name="Slide Number Placeholder 3"/>
          <p:cNvSpPr>
            <a:spLocks noGrp="1"/>
          </p:cNvSpPr>
          <p:nvPr>
            <p:ph type="sldNum" sz="quarter" idx="5"/>
          </p:nvPr>
        </p:nvSpPr>
        <p:spPr/>
        <p:txBody>
          <a:bodyPr/>
          <a:lstStyle/>
          <a:p>
            <a:fld id="{3BEDFF65-59DE-46A6-BFC0-0AF492C56447}" type="slidenum">
              <a:rPr lang="en-US" smtClean="0"/>
              <a:pPr/>
              <a:t>11</a:t>
            </a:fld>
            <a:endParaRPr lang="en-US"/>
          </a:p>
        </p:txBody>
      </p:sp>
    </p:spTree>
    <p:extLst>
      <p:ext uri="{BB962C8B-B14F-4D97-AF65-F5344CB8AC3E}">
        <p14:creationId xmlns:p14="http://schemas.microsoft.com/office/powerpoint/2010/main" val="3230363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5450" y="1238250"/>
            <a:ext cx="5943600" cy="334327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3A2E2E48-95B6-4AFF-B66B-C1C3F1BCC9AE}" type="slidenum">
              <a:rPr lang="ru-RU" smtClean="0">
                <a:solidFill>
                  <a:prstClr val="black"/>
                </a:solidFill>
              </a:rPr>
              <a:pPr>
                <a:defRPr/>
              </a:pPr>
              <a:t>16</a:t>
            </a:fld>
            <a:endParaRPr lang="ru-RU">
              <a:solidFill>
                <a:prstClr val="black"/>
              </a:solidFill>
            </a:endParaRPr>
          </a:p>
        </p:txBody>
      </p:sp>
    </p:spTree>
    <p:extLst>
      <p:ext uri="{BB962C8B-B14F-4D97-AF65-F5344CB8AC3E}">
        <p14:creationId xmlns:p14="http://schemas.microsoft.com/office/powerpoint/2010/main" val="3642931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Образ слайда 1"/>
          <p:cNvSpPr>
            <a:spLocks noGrp="1" noRot="1" noChangeAspect="1" noTextEdit="1"/>
          </p:cNvSpPr>
          <p:nvPr>
            <p:ph type="sldImg"/>
          </p:nvPr>
        </p:nvSpPr>
        <p:spPr bwMode="auto">
          <a:xfrm>
            <a:off x="92075" y="746125"/>
            <a:ext cx="6627813" cy="37290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dirty="0"/>
          </a:p>
        </p:txBody>
      </p:sp>
      <p:sp>
        <p:nvSpPr>
          <p:cNvPr id="6148" name="Номер слайда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0177" indent="-288529">
              <a:defRPr>
                <a:solidFill>
                  <a:schemeClr val="tx1"/>
                </a:solidFill>
                <a:latin typeface="Calibri" pitchFamily="34" charset="0"/>
              </a:defRPr>
            </a:lvl2pPr>
            <a:lvl3pPr marL="1154117" indent="-230823">
              <a:defRPr>
                <a:solidFill>
                  <a:schemeClr val="tx1"/>
                </a:solidFill>
                <a:latin typeface="Calibri" pitchFamily="34" charset="0"/>
              </a:defRPr>
            </a:lvl3pPr>
            <a:lvl4pPr marL="1615764" indent="-230823">
              <a:defRPr>
                <a:solidFill>
                  <a:schemeClr val="tx1"/>
                </a:solidFill>
                <a:latin typeface="Calibri" pitchFamily="34" charset="0"/>
              </a:defRPr>
            </a:lvl4pPr>
            <a:lvl5pPr marL="2077412" indent="-230823">
              <a:defRPr>
                <a:solidFill>
                  <a:schemeClr val="tx1"/>
                </a:solidFill>
                <a:latin typeface="Calibri" pitchFamily="34" charset="0"/>
              </a:defRPr>
            </a:lvl5pPr>
            <a:lvl6pPr marL="2539058" indent="-230823" fontAlgn="base">
              <a:spcBef>
                <a:spcPct val="0"/>
              </a:spcBef>
              <a:spcAft>
                <a:spcPct val="0"/>
              </a:spcAft>
              <a:defRPr>
                <a:solidFill>
                  <a:schemeClr val="tx1"/>
                </a:solidFill>
                <a:latin typeface="Calibri" pitchFamily="34" charset="0"/>
              </a:defRPr>
            </a:lvl6pPr>
            <a:lvl7pPr marL="3000705" indent="-230823" fontAlgn="base">
              <a:spcBef>
                <a:spcPct val="0"/>
              </a:spcBef>
              <a:spcAft>
                <a:spcPct val="0"/>
              </a:spcAft>
              <a:defRPr>
                <a:solidFill>
                  <a:schemeClr val="tx1"/>
                </a:solidFill>
                <a:latin typeface="Calibri" pitchFamily="34" charset="0"/>
              </a:defRPr>
            </a:lvl7pPr>
            <a:lvl8pPr marL="3462351" indent="-230823" fontAlgn="base">
              <a:spcBef>
                <a:spcPct val="0"/>
              </a:spcBef>
              <a:spcAft>
                <a:spcPct val="0"/>
              </a:spcAft>
              <a:defRPr>
                <a:solidFill>
                  <a:schemeClr val="tx1"/>
                </a:solidFill>
                <a:latin typeface="Calibri" pitchFamily="34" charset="0"/>
              </a:defRPr>
            </a:lvl8pPr>
            <a:lvl9pPr marL="3923998" indent="-23082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4533A14-D7E7-4CCA-921A-7674C6858F49}" type="slidenum">
              <a:rPr lang="en-US" smtClean="0"/>
              <a:pPr fontAlgn="base">
                <a:spcBef>
                  <a:spcPct val="0"/>
                </a:spcBef>
                <a:spcAft>
                  <a:spcPct val="0"/>
                </a:spcAft>
                <a:defRPr/>
              </a:pPr>
              <a:t>23</a:t>
            </a:fld>
            <a:endParaRPr lang="en-US"/>
          </a:p>
        </p:txBody>
      </p:sp>
    </p:spTree>
    <p:extLst>
      <p:ext uri="{BB962C8B-B14F-4D97-AF65-F5344CB8AC3E}">
        <p14:creationId xmlns:p14="http://schemas.microsoft.com/office/powerpoint/2010/main" val="1405077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pPr/>
              <a:t>23.10.2019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28826917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23.10.2019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81676153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23.10.2019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95284156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pPr/>
              <a:t>23.10.2019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03578222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pPr/>
              <a:t>23.10.2019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91049632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pPr/>
              <a:t>23.10.2019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98725142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23.10.2019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55763250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23.10.2019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42564789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23.10.2019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97912942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23.10.2019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70891535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23.10.2019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5938180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600" y="273600"/>
            <a:ext cx="10972320" cy="1144800"/>
          </a:xfrm>
          <a:prstGeom prst="rect">
            <a:avLst/>
          </a:prstGeom>
        </p:spPr>
        <p:txBody>
          <a:bodyPr lIns="0" tIns="0" rIns="0" bIns="0" anchor="ctr"/>
          <a:lstStyle/>
          <a:p>
            <a:pPr algn="ctr"/>
            <a:endParaRPr lang="en-CA" sz="4400" b="0" strike="noStrike" spc="-1">
              <a:latin typeface="Arial"/>
            </a:endParaRPr>
          </a:p>
        </p:txBody>
      </p:sp>
      <p:sp>
        <p:nvSpPr>
          <p:cNvPr id="3" name="PlaceHolder 2"/>
          <p:cNvSpPr>
            <a:spLocks noGrp="1"/>
          </p:cNvSpPr>
          <p:nvPr>
            <p:ph type="subTitle"/>
          </p:nvPr>
        </p:nvSpPr>
        <p:spPr>
          <a:xfrm>
            <a:off x="609600" y="1604520"/>
            <a:ext cx="10972320" cy="3977280"/>
          </a:xfrm>
          <a:prstGeom prst="rect">
            <a:avLst/>
          </a:prstGeom>
        </p:spPr>
        <p:txBody>
          <a:bodyPr lIns="0" tIns="0" rIns="0" bIns="0" anchor="ctr"/>
          <a:lstStyle/>
          <a:p>
            <a:pPr algn="ctr"/>
            <a:endParaRPr lang="en-CA" sz="3200" b="0" strike="noStrike" spc="-1">
              <a:latin typeface="Arial"/>
            </a:endParaRPr>
          </a:p>
        </p:txBody>
      </p:sp>
    </p:spTree>
    <p:extLst>
      <p:ext uri="{BB962C8B-B14F-4D97-AF65-F5344CB8AC3E}">
        <p14:creationId xmlns:p14="http://schemas.microsoft.com/office/powerpoint/2010/main" val="2800307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Пользовательский макет">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94091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23.10.2019</a:t>
            </a:fld>
            <a:endParaRPr lang="ru-RU"/>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2575527036"/>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71" r:id="rId12"/>
    <p:sldLayoutId id="2147483772" r:id="rId13"/>
  </p:sldLayoutIdLst>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png"/><Relationship Id="rId7" Type="http://schemas.openxmlformats.org/officeDocument/2006/relationships/image" Target="../media/image10.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14.jpeg"/><Relationship Id="rId5" Type="http://schemas.openxmlformats.org/officeDocument/2006/relationships/image" Target="../media/image13.png"/><Relationship Id="rId10" Type="http://schemas.openxmlformats.org/officeDocument/2006/relationships/image" Target="../media/image18.jpeg"/><Relationship Id="rId4" Type="http://schemas.openxmlformats.org/officeDocument/2006/relationships/image" Target="../media/image12.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pn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png"/><Relationship Id="rId7"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jpeg"/></Relationships>
</file>

<file path=ppt/slides/_rels/slide13.xml.rels><?xml version="1.0" encoding="UTF-8" standalone="yes"?>
<Relationships xmlns="http://schemas.openxmlformats.org/package/2006/relationships"><Relationship Id="rId8" Type="http://schemas.openxmlformats.org/officeDocument/2006/relationships/image" Target="../media/image38.gif"/><Relationship Id="rId3" Type="http://schemas.openxmlformats.org/officeDocument/2006/relationships/image" Target="../media/image1.png"/><Relationship Id="rId7"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6.png"/><Relationship Id="rId10" Type="http://schemas.openxmlformats.org/officeDocument/2006/relationships/image" Target="../media/image40.png"/><Relationship Id="rId4" Type="http://schemas.openxmlformats.org/officeDocument/2006/relationships/image" Target="../media/image35.png"/><Relationship Id="rId9" Type="http://schemas.openxmlformats.org/officeDocument/2006/relationships/image" Target="../media/image39.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42.jp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5.gif"/><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0.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jpeg"/></Relationships>
</file>

<file path=ppt/slides/_rels/slide1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2.png"/><Relationship Id="rId7" Type="http://schemas.openxmlformats.org/officeDocument/2006/relationships/image" Target="../media/image54.png"/><Relationship Id="rId2" Type="http://schemas.openxmlformats.org/officeDocument/2006/relationships/image" Target="../media/image51.png"/><Relationship Id="rId1" Type="http://schemas.openxmlformats.org/officeDocument/2006/relationships/slideLayout" Target="../slideLayouts/slideLayout13.xml"/><Relationship Id="rId6" Type="http://schemas.openxmlformats.org/officeDocument/2006/relationships/image" Target="../media/image53.png"/><Relationship Id="rId5"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png"/><Relationship Id="rId18" Type="http://schemas.openxmlformats.org/officeDocument/2006/relationships/image" Target="../media/image70.png"/><Relationship Id="rId3" Type="http://schemas.openxmlformats.org/officeDocument/2006/relationships/image" Target="../media/image56.png"/><Relationship Id="rId21" Type="http://schemas.openxmlformats.org/officeDocument/2006/relationships/image" Target="../media/image73.jpeg"/><Relationship Id="rId7" Type="http://schemas.openxmlformats.org/officeDocument/2006/relationships/image" Target="../media/image59.png"/><Relationship Id="rId12" Type="http://schemas.openxmlformats.org/officeDocument/2006/relationships/image" Target="../media/image64.png"/><Relationship Id="rId17" Type="http://schemas.openxmlformats.org/officeDocument/2006/relationships/image" Target="../media/image69.jpeg"/><Relationship Id="rId2" Type="http://schemas.openxmlformats.org/officeDocument/2006/relationships/image" Target="../media/image1.png"/><Relationship Id="rId16" Type="http://schemas.openxmlformats.org/officeDocument/2006/relationships/image" Target="../media/image68.png"/><Relationship Id="rId20" Type="http://schemas.openxmlformats.org/officeDocument/2006/relationships/image" Target="../media/image72.jpeg"/><Relationship Id="rId1" Type="http://schemas.openxmlformats.org/officeDocument/2006/relationships/slideLayout" Target="../slideLayouts/slideLayout2.xml"/><Relationship Id="rId6" Type="http://schemas.openxmlformats.org/officeDocument/2006/relationships/image" Target="../media/image58.png"/><Relationship Id="rId11" Type="http://schemas.openxmlformats.org/officeDocument/2006/relationships/image" Target="../media/image63.png"/><Relationship Id="rId24" Type="http://schemas.openxmlformats.org/officeDocument/2006/relationships/image" Target="../media/image76.png"/><Relationship Id="rId5" Type="http://schemas.openxmlformats.org/officeDocument/2006/relationships/image" Target="../media/image57.png"/><Relationship Id="rId15" Type="http://schemas.openxmlformats.org/officeDocument/2006/relationships/image" Target="../media/image67.png"/><Relationship Id="rId23" Type="http://schemas.openxmlformats.org/officeDocument/2006/relationships/image" Target="../media/image75.png"/><Relationship Id="rId10" Type="http://schemas.openxmlformats.org/officeDocument/2006/relationships/image" Target="../media/image62.png"/><Relationship Id="rId19" Type="http://schemas.openxmlformats.org/officeDocument/2006/relationships/image" Target="../media/image71.png"/><Relationship Id="rId4" Type="http://schemas.microsoft.com/office/2007/relationships/hdphoto" Target="../media/hdphoto1.wdp"/><Relationship Id="rId9" Type="http://schemas.openxmlformats.org/officeDocument/2006/relationships/image" Target="../media/image61.png"/><Relationship Id="rId14" Type="http://schemas.openxmlformats.org/officeDocument/2006/relationships/image" Target="../media/image66.png"/><Relationship Id="rId22" Type="http://schemas.openxmlformats.org/officeDocument/2006/relationships/image" Target="../media/image74.png"/></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80.png"/><Relationship Id="rId2" Type="http://schemas.openxmlformats.org/officeDocument/2006/relationships/image" Target="../media/image77.png"/><Relationship Id="rId1" Type="http://schemas.openxmlformats.org/officeDocument/2006/relationships/slideLayout" Target="../slideLayouts/slideLayout1.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hyperlink" Target="http://hlit.jinr.ru/about_hybrilit/collaboration_dubna_uni/"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hlit.jinr.ru/"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MONGOLIA\FON_down.png">
            <a:extLst>
              <a:ext uri="{FF2B5EF4-FFF2-40B4-BE49-F238E27FC236}">
                <a16:creationId xmlns:a16="http://schemas.microsoft.com/office/drawing/2014/main" id="{824D6BAD-45C7-4F16-AF01-9CF83DAF6CBA}"/>
              </a:ext>
            </a:extLst>
          </p:cNvPr>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8" y="3633174"/>
            <a:ext cx="12192000" cy="3243486"/>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G:\MONGOLIA\FON_up.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
            <a:ext cx="12192000" cy="1744405"/>
          </a:xfrm>
          <a:prstGeom prst="rect">
            <a:avLst/>
          </a:prstGeom>
          <a:noFill/>
          <a:extLst>
            <a:ext uri="{909E8E84-426E-40DD-AFC4-6F175D3DCCD1}">
              <a14:hiddenFill xmlns:a14="http://schemas.microsoft.com/office/drawing/2010/main">
                <a:solidFill>
                  <a:srgbClr val="FFFFFF"/>
                </a:solidFill>
              </a14:hiddenFill>
            </a:ext>
          </a:extLst>
        </p:spPr>
      </p:pic>
      <p:sp>
        <p:nvSpPr>
          <p:cNvPr id="10" name="Прямоугольник 15"/>
          <p:cNvSpPr>
            <a:spLocks noChangeArrowheads="1"/>
          </p:cNvSpPr>
          <p:nvPr/>
        </p:nvSpPr>
        <p:spPr bwMode="auto">
          <a:xfrm>
            <a:off x="119336" y="4653136"/>
            <a:ext cx="11953328" cy="1231106"/>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r>
              <a:rPr lang="en-US" sz="2500" b="1" dirty="0"/>
              <a:t>Yuri </a:t>
            </a:r>
            <a:r>
              <a:rPr lang="en-US" sz="2500" b="1" dirty="0" err="1"/>
              <a:t>Butenko</a:t>
            </a:r>
            <a:endParaRPr lang="ru-RU" sz="2500" b="1" dirty="0"/>
          </a:p>
          <a:p>
            <a:pPr algn="ctr"/>
            <a:endParaRPr lang="en-US" sz="900" b="1" u="sng" dirty="0"/>
          </a:p>
          <a:p>
            <a:pPr algn="ctr"/>
            <a:r>
              <a:rPr lang="en-US" sz="2000" b="1" dirty="0"/>
              <a:t>Heterogeneous Computation Team HybriLIT</a:t>
            </a:r>
            <a:endParaRPr lang="en-US" sz="2000" b="1" u="sng" dirty="0"/>
          </a:p>
          <a:p>
            <a:pPr algn="ctr"/>
            <a:r>
              <a:rPr lang="en-US" sz="2000" dirty="0"/>
              <a:t>Laboratory of Informational Technologies , JINR</a:t>
            </a:r>
            <a:endParaRPr lang="ru-RU" sz="2000" dirty="0"/>
          </a:p>
        </p:txBody>
      </p:sp>
      <p:sp>
        <p:nvSpPr>
          <p:cNvPr id="12" name="Rectangle 2"/>
          <p:cNvSpPr txBox="1">
            <a:spLocks noChangeArrowheads="1"/>
          </p:cNvSpPr>
          <p:nvPr/>
        </p:nvSpPr>
        <p:spPr bwMode="auto">
          <a:xfrm>
            <a:off x="263352" y="2752902"/>
            <a:ext cx="11665296" cy="1252162"/>
          </a:xfrm>
          <a:prstGeom prst="rect">
            <a:avLst/>
          </a:prstGeom>
          <a:noFill/>
          <a:ln>
            <a:noFill/>
          </a:ln>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algn="ctr">
              <a:lnSpc>
                <a:spcPct val="90000"/>
              </a:lnSpc>
            </a:pPr>
            <a:r>
              <a:rPr lang="en-US" sz="4200" b="1" dirty="0">
                <a:solidFill>
                  <a:srgbClr val="C00000"/>
                </a:solidFill>
              </a:rPr>
              <a:t>Supercomputer </a:t>
            </a:r>
            <a:r>
              <a:rPr lang="en-US" sz="4200" b="1" dirty="0" err="1">
                <a:solidFill>
                  <a:srgbClr val="C00000"/>
                </a:solidFill>
              </a:rPr>
              <a:t>Govorun</a:t>
            </a:r>
            <a:r>
              <a:rPr lang="en-US" sz="4200" b="1" dirty="0">
                <a:solidFill>
                  <a:srgbClr val="C00000"/>
                </a:solidFill>
              </a:rPr>
              <a:t> for fundamental research at JINR</a:t>
            </a:r>
          </a:p>
          <a:p>
            <a:pPr algn="ctr">
              <a:lnSpc>
                <a:spcPct val="90000"/>
              </a:lnSpc>
            </a:pPr>
            <a:endParaRPr lang="en-US" sz="4200" b="1" dirty="0">
              <a:solidFill>
                <a:srgbClr val="C00000"/>
              </a:solidFill>
            </a:endParaRPr>
          </a:p>
        </p:txBody>
      </p:sp>
      <p:pic>
        <p:nvPicPr>
          <p:cNvPr id="6151" name="Picture 7" descr="G:\MONGOLIA\LIT_logo_rus_v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9336" y="908720"/>
            <a:ext cx="1235437" cy="849158"/>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66015" y="1027402"/>
            <a:ext cx="1649664" cy="611475"/>
          </a:xfrm>
          <a:prstGeom prst="rect">
            <a:avLst/>
          </a:prstGeom>
        </p:spPr>
      </p:pic>
      <p:sp>
        <p:nvSpPr>
          <p:cNvPr id="9" name="Прямоугольник 15">
            <a:extLst>
              <a:ext uri="{FF2B5EF4-FFF2-40B4-BE49-F238E27FC236}">
                <a16:creationId xmlns:a16="http://schemas.microsoft.com/office/drawing/2014/main" id="{2B95BE5B-8A2F-4B1A-A871-67247D684977}"/>
              </a:ext>
            </a:extLst>
          </p:cNvPr>
          <p:cNvSpPr>
            <a:spLocks noChangeArrowheads="1"/>
          </p:cNvSpPr>
          <p:nvPr/>
        </p:nvSpPr>
        <p:spPr bwMode="auto">
          <a:xfrm>
            <a:off x="119784" y="6165304"/>
            <a:ext cx="11953328" cy="369332"/>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23/10/2019</a:t>
            </a:r>
            <a:endParaRPr lang="ru-RU" b="1" dirty="0"/>
          </a:p>
        </p:txBody>
      </p:sp>
    </p:spTree>
    <p:extLst>
      <p:ext uri="{BB962C8B-B14F-4D97-AF65-F5344CB8AC3E}">
        <p14:creationId xmlns:p14="http://schemas.microsoft.com/office/powerpoint/2010/main" val="5490043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MONGOLIA\FON_down.png">
            <a:extLst>
              <a:ext uri="{FF2B5EF4-FFF2-40B4-BE49-F238E27FC236}">
                <a16:creationId xmlns:a16="http://schemas.microsoft.com/office/drawing/2014/main" id="{824D6BAD-45C7-4F16-AF01-9CF83DAF6CBA}"/>
              </a:ext>
            </a:extLst>
          </p:cNvPr>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8" y="3633174"/>
            <a:ext cx="12192000" cy="3243486"/>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G:\MONGOLIA\FON_up.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
            <a:ext cx="12192000" cy="174440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2"/>
          <p:cNvSpPr txBox="1">
            <a:spLocks noChangeArrowheads="1"/>
          </p:cNvSpPr>
          <p:nvPr/>
        </p:nvSpPr>
        <p:spPr bwMode="auto">
          <a:xfrm>
            <a:off x="263352" y="2348880"/>
            <a:ext cx="11665296" cy="1252162"/>
          </a:xfrm>
          <a:prstGeom prst="rect">
            <a:avLst/>
          </a:prstGeom>
          <a:noFill/>
          <a:ln>
            <a:noFill/>
          </a:ln>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algn="ctr">
              <a:lnSpc>
                <a:spcPct val="90000"/>
              </a:lnSpc>
            </a:pPr>
            <a:endParaRPr lang="en-US" sz="4200" b="1" dirty="0">
              <a:solidFill>
                <a:srgbClr val="C00000"/>
              </a:solidFill>
            </a:endParaRPr>
          </a:p>
        </p:txBody>
      </p:sp>
      <p:graphicFrame>
        <p:nvGraphicFramePr>
          <p:cNvPr id="16" name="Схема 15">
            <a:extLst>
              <a:ext uri="{FF2B5EF4-FFF2-40B4-BE49-F238E27FC236}">
                <a16:creationId xmlns:a16="http://schemas.microsoft.com/office/drawing/2014/main" id="{579599EE-500B-484C-984D-550371B71DC1}"/>
              </a:ext>
            </a:extLst>
          </p:cNvPr>
          <p:cNvGraphicFramePr/>
          <p:nvPr>
            <p:extLst>
              <p:ext uri="{D42A27DB-BD31-4B8C-83A1-F6EECF244321}">
                <p14:modId xmlns:p14="http://schemas.microsoft.com/office/powerpoint/2010/main" val="3653972701"/>
              </p:ext>
            </p:extLst>
          </p:nvPr>
        </p:nvGraphicFramePr>
        <p:xfrm>
          <a:off x="4223792" y="781039"/>
          <a:ext cx="5343918" cy="589500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3" name="TextBox 22">
            <a:extLst>
              <a:ext uri="{FF2B5EF4-FFF2-40B4-BE49-F238E27FC236}">
                <a16:creationId xmlns:a16="http://schemas.microsoft.com/office/drawing/2014/main" id="{D32D3CD8-19D9-4D05-B6BC-F8C9F59CD027}"/>
              </a:ext>
            </a:extLst>
          </p:cNvPr>
          <p:cNvSpPr txBox="1"/>
          <p:nvPr/>
        </p:nvSpPr>
        <p:spPr>
          <a:xfrm>
            <a:off x="4411083" y="90438"/>
            <a:ext cx="3369833" cy="600164"/>
          </a:xfrm>
          <a:prstGeom prst="rect">
            <a:avLst/>
          </a:prstGeom>
          <a:noFill/>
        </p:spPr>
        <p:txBody>
          <a:bodyPr wrap="none" rtlCol="0">
            <a:spAutoFit/>
          </a:bodyPr>
          <a:lstStyle/>
          <a:p>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rPr>
              <a:t>LIT Fundamentals </a:t>
            </a:r>
            <a:endPar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endParaRPr>
          </a:p>
        </p:txBody>
      </p:sp>
      <p:sp>
        <p:nvSpPr>
          <p:cNvPr id="3" name="Content Placeholder 2">
            <a:extLst>
              <a:ext uri="{FF2B5EF4-FFF2-40B4-BE49-F238E27FC236}">
                <a16:creationId xmlns:a16="http://schemas.microsoft.com/office/drawing/2014/main" id="{2BCFC73C-FFA0-4CC7-91C4-D51CC3D19202}"/>
              </a:ext>
            </a:extLst>
          </p:cNvPr>
          <p:cNvSpPr>
            <a:spLocks noGrp="1"/>
          </p:cNvSpPr>
          <p:nvPr>
            <p:ph idx="1"/>
          </p:nvPr>
        </p:nvSpPr>
        <p:spPr/>
        <p:txBody>
          <a:bodyPr/>
          <a:lstStyle/>
          <a:p>
            <a:endParaRPr lang="en-US" dirty="0"/>
          </a:p>
        </p:txBody>
      </p:sp>
      <p:sp>
        <p:nvSpPr>
          <p:cNvPr id="4" name="TextBox 3">
            <a:extLst>
              <a:ext uri="{FF2B5EF4-FFF2-40B4-BE49-F238E27FC236}">
                <a16:creationId xmlns:a16="http://schemas.microsoft.com/office/drawing/2014/main" id="{EC952358-43F3-4302-9A54-F7237FCFC5E4}"/>
              </a:ext>
            </a:extLst>
          </p:cNvPr>
          <p:cNvSpPr txBox="1"/>
          <p:nvPr/>
        </p:nvSpPr>
        <p:spPr>
          <a:xfrm>
            <a:off x="4295800" y="3408964"/>
            <a:ext cx="662361" cy="584775"/>
          </a:xfrm>
          <a:prstGeom prst="rect">
            <a:avLst/>
          </a:prstGeom>
          <a:noFill/>
        </p:spPr>
        <p:txBody>
          <a:bodyPr wrap="none" rtlCol="0">
            <a:spAutoFit/>
          </a:bodyPr>
          <a:lstStyle/>
          <a:p>
            <a:r>
              <a:rPr lang="en-US" sz="3200" dirty="0">
                <a:solidFill>
                  <a:schemeClr val="bg1"/>
                </a:solidFill>
              </a:rPr>
              <a:t>LIT</a:t>
            </a:r>
          </a:p>
        </p:txBody>
      </p:sp>
    </p:spTree>
    <p:extLst>
      <p:ext uri="{BB962C8B-B14F-4D97-AF65-F5344CB8AC3E}">
        <p14:creationId xmlns:p14="http://schemas.microsoft.com/office/powerpoint/2010/main" val="15114828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MONGOLIA\FON_down.png">
            <a:extLst>
              <a:ext uri="{FF2B5EF4-FFF2-40B4-BE49-F238E27FC236}">
                <a16:creationId xmlns:a16="http://schemas.microsoft.com/office/drawing/2014/main" id="{824D6BAD-45C7-4F16-AF01-9CF83DAF6CBA}"/>
              </a:ext>
            </a:extLst>
          </p:cNvPr>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8" y="3633174"/>
            <a:ext cx="12192000" cy="3243486"/>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G:\MONGOLIA\FON_up.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
            <a:ext cx="12192000" cy="174440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2"/>
          <p:cNvSpPr txBox="1">
            <a:spLocks noChangeArrowheads="1"/>
          </p:cNvSpPr>
          <p:nvPr/>
        </p:nvSpPr>
        <p:spPr bwMode="auto">
          <a:xfrm>
            <a:off x="263352" y="2348880"/>
            <a:ext cx="11665296" cy="1252162"/>
          </a:xfrm>
          <a:prstGeom prst="rect">
            <a:avLst/>
          </a:prstGeom>
          <a:noFill/>
          <a:ln>
            <a:noFill/>
          </a:ln>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algn="ctr">
              <a:lnSpc>
                <a:spcPct val="90000"/>
              </a:lnSpc>
            </a:pPr>
            <a:endParaRPr lang="en-US" sz="4200" b="1" dirty="0">
              <a:solidFill>
                <a:srgbClr val="C00000"/>
              </a:solidFill>
            </a:endParaRPr>
          </a:p>
        </p:txBody>
      </p:sp>
      <p:pic>
        <p:nvPicPr>
          <p:cNvPr id="13" name="Picture 4">
            <a:extLst>
              <a:ext uri="{FF2B5EF4-FFF2-40B4-BE49-F238E27FC236}">
                <a16:creationId xmlns:a16="http://schemas.microsoft.com/office/drawing/2014/main" id="{22D84826-7B19-416A-87B1-9D2DD41975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24163" y="4581128"/>
            <a:ext cx="5327650"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a:extLst>
              <a:ext uri="{FF2B5EF4-FFF2-40B4-BE49-F238E27FC236}">
                <a16:creationId xmlns:a16="http://schemas.microsoft.com/office/drawing/2014/main" id="{A4FA2B14-DD7C-41BB-B13F-1D24633273D8}"/>
              </a:ext>
            </a:extLst>
          </p:cNvPr>
          <p:cNvSpPr txBox="1"/>
          <p:nvPr/>
        </p:nvSpPr>
        <p:spPr>
          <a:xfrm>
            <a:off x="4997171" y="18006"/>
            <a:ext cx="1981633" cy="600164"/>
          </a:xfrm>
          <a:prstGeom prst="rect">
            <a:avLst/>
          </a:prstGeom>
          <a:noFill/>
        </p:spPr>
        <p:txBody>
          <a:bodyPr wrap="none" rtlCol="0">
            <a:spAutoFit/>
          </a:bodyPr>
          <a:lstStyle/>
          <a:p>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rPr>
              <a:t>JINR MICC</a:t>
            </a:r>
            <a:endPar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endParaRPr>
          </a:p>
        </p:txBody>
      </p:sp>
      <p:pic>
        <p:nvPicPr>
          <p:cNvPr id="15" name="Рисунок 14">
            <a:extLst>
              <a:ext uri="{FF2B5EF4-FFF2-40B4-BE49-F238E27FC236}">
                <a16:creationId xmlns:a16="http://schemas.microsoft.com/office/drawing/2014/main" id="{00910225-14E1-4206-9A12-D9E5E429068B}"/>
              </a:ext>
            </a:extLst>
          </p:cNvPr>
          <p:cNvPicPr>
            <a:picLocks noChangeAspect="1"/>
          </p:cNvPicPr>
          <p:nvPr/>
        </p:nvPicPr>
        <p:blipFill>
          <a:blip r:embed="rId6"/>
          <a:stretch>
            <a:fillRect/>
          </a:stretch>
        </p:blipFill>
        <p:spPr>
          <a:xfrm>
            <a:off x="2135560" y="681601"/>
            <a:ext cx="8070285" cy="5871014"/>
          </a:xfrm>
          <a:prstGeom prst="rect">
            <a:avLst/>
          </a:prstGeom>
        </p:spPr>
      </p:pic>
    </p:spTree>
    <p:extLst>
      <p:ext uri="{BB962C8B-B14F-4D97-AF65-F5344CB8AC3E}">
        <p14:creationId xmlns:p14="http://schemas.microsoft.com/office/powerpoint/2010/main" val="9140053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 descr="G:\MONGOLIA\FON_up.png">
            <a:extLst>
              <a:ext uri="{FF2B5EF4-FFF2-40B4-BE49-F238E27FC236}">
                <a16:creationId xmlns:a16="http://schemas.microsoft.com/office/drawing/2014/main" id="{74B8DD4E-01AD-44C3-817F-0C11594A24D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12192000" cy="174440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G:\MONGOLIA\FON_down.png">
            <a:extLst>
              <a:ext uri="{FF2B5EF4-FFF2-40B4-BE49-F238E27FC236}">
                <a16:creationId xmlns:a16="http://schemas.microsoft.com/office/drawing/2014/main" id="{E406ADDE-8715-45A8-AEE0-3381E071052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a:extLst>
              <a:ext uri="{FF2B5EF4-FFF2-40B4-BE49-F238E27FC236}">
                <a16:creationId xmlns:a16="http://schemas.microsoft.com/office/drawing/2014/main" id="{997834C7-1833-4719-BCCA-32B00ADD03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70708" y="-278819"/>
            <a:ext cx="7199376" cy="4169664"/>
          </a:xfrm>
          <a:prstGeom prst="rect">
            <a:avLst/>
          </a:prstGeom>
          <a:effectLst>
            <a:softEdge rad="584200"/>
          </a:effectLst>
        </p:spPr>
      </p:pic>
      <p:pic>
        <p:nvPicPr>
          <p:cNvPr id="7" name="Рисунок 6">
            <a:extLst>
              <a:ext uri="{FF2B5EF4-FFF2-40B4-BE49-F238E27FC236}">
                <a16:creationId xmlns:a16="http://schemas.microsoft.com/office/drawing/2014/main" id="{C6620A17-3D6D-42BF-9CC2-FA8C8A36FB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4494328" y="2384180"/>
            <a:ext cx="3717986" cy="5299870"/>
          </a:xfrm>
          <a:prstGeom prst="rect">
            <a:avLst/>
          </a:prstGeom>
          <a:effectLst>
            <a:softEdge rad="520700"/>
          </a:effectLst>
        </p:spPr>
      </p:pic>
      <p:pic>
        <p:nvPicPr>
          <p:cNvPr id="9" name="Рисунок 8">
            <a:extLst>
              <a:ext uri="{FF2B5EF4-FFF2-40B4-BE49-F238E27FC236}">
                <a16:creationId xmlns:a16="http://schemas.microsoft.com/office/drawing/2014/main" id="{3896B714-7756-47EA-86CE-37C6B69FB2E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4616" y="2738217"/>
            <a:ext cx="4984655" cy="4391646"/>
          </a:xfrm>
          <a:prstGeom prst="rect">
            <a:avLst/>
          </a:prstGeom>
          <a:effectLst>
            <a:softEdge rad="596900"/>
          </a:effectLst>
        </p:spPr>
      </p:pic>
      <p:pic>
        <p:nvPicPr>
          <p:cNvPr id="11" name="Рисунок 10">
            <a:extLst>
              <a:ext uri="{FF2B5EF4-FFF2-40B4-BE49-F238E27FC236}">
                <a16:creationId xmlns:a16="http://schemas.microsoft.com/office/drawing/2014/main" id="{B4ADB90E-F51B-4EA1-B3E2-0CA521E5B2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402" y="0"/>
            <a:ext cx="5746912" cy="4310184"/>
          </a:xfrm>
          <a:prstGeom prst="rect">
            <a:avLst/>
          </a:prstGeom>
          <a:effectLst>
            <a:softEdge rad="584200"/>
          </a:effectLst>
        </p:spPr>
      </p:pic>
      <p:pic>
        <p:nvPicPr>
          <p:cNvPr id="13" name="Рисунок 12">
            <a:extLst>
              <a:ext uri="{FF2B5EF4-FFF2-40B4-BE49-F238E27FC236}">
                <a16:creationId xmlns:a16="http://schemas.microsoft.com/office/drawing/2014/main" id="{A26B4E7D-22CB-4421-94BF-0E41E5A08F0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71137">
            <a:off x="7925073" y="3565435"/>
            <a:ext cx="4365141" cy="3348703"/>
          </a:xfrm>
          <a:prstGeom prst="rect">
            <a:avLst/>
          </a:prstGeom>
          <a:effectLst>
            <a:softEdge rad="533400"/>
          </a:effectLst>
        </p:spPr>
      </p:pic>
      <p:sp>
        <p:nvSpPr>
          <p:cNvPr id="10" name="Скругленный прямоугольник 3">
            <a:extLst>
              <a:ext uri="{FF2B5EF4-FFF2-40B4-BE49-F238E27FC236}">
                <a16:creationId xmlns:a16="http://schemas.microsoft.com/office/drawing/2014/main" id="{F69FFA0F-DBB5-43C3-BF13-2ECC1797B3F6}"/>
              </a:ext>
            </a:extLst>
          </p:cNvPr>
          <p:cNvSpPr/>
          <p:nvPr/>
        </p:nvSpPr>
        <p:spPr>
          <a:xfrm>
            <a:off x="8417775" y="866317"/>
            <a:ext cx="3599689" cy="4525660"/>
          </a:xfrm>
          <a:prstGeom prst="roundRect">
            <a:avLst>
              <a:gd name="adj" fmla="val 6602"/>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Clr>
                <a:srgbClr val="70AD47">
                  <a:lumMod val="75000"/>
                </a:srgbClr>
              </a:buClr>
              <a:buSzPct val="155000"/>
              <a:buFont typeface="Wingdings" panose="05000000000000000000" pitchFamily="2" charset="2"/>
              <a:buChar char="ü"/>
            </a:pPr>
            <a:r>
              <a:rPr lang="en-US" dirty="0">
                <a:solidFill>
                  <a:prstClr val="black"/>
                </a:solidFill>
              </a:rPr>
              <a:t>Network infrastructure</a:t>
            </a:r>
            <a:endParaRPr lang="ru-RU" dirty="0">
              <a:solidFill>
                <a:prstClr val="black"/>
              </a:solidFill>
              <a:ea typeface="Calibri" panose="020F0502020204030204" pitchFamily="34" charset="0"/>
            </a:endParaRPr>
          </a:p>
          <a:p>
            <a:pPr>
              <a:buClr>
                <a:srgbClr val="70AD47">
                  <a:lumMod val="75000"/>
                </a:srgbClr>
              </a:buClr>
              <a:buSzPct val="155000"/>
            </a:pPr>
            <a:r>
              <a:rPr lang="ru-RU" dirty="0">
                <a:solidFill>
                  <a:prstClr val="black"/>
                </a:solidFill>
                <a:ea typeface="Calibri" panose="020F0502020204030204" pitchFamily="34" charset="0"/>
              </a:rPr>
              <a:t>      </a:t>
            </a:r>
            <a:r>
              <a:rPr lang="en-US" dirty="0">
                <a:solidFill>
                  <a:prstClr val="black"/>
                </a:solidFill>
                <a:ea typeface="Calibri" panose="020F0502020204030204" pitchFamily="34" charset="0"/>
              </a:rPr>
              <a:t>3 x 100 Gb/sec</a:t>
            </a:r>
            <a:endParaRPr lang="ru-RU" dirty="0">
              <a:solidFill>
                <a:prstClr val="black"/>
              </a:solidFill>
            </a:endParaRPr>
          </a:p>
          <a:p>
            <a:pPr marL="285750" indent="-285750">
              <a:buClr>
                <a:srgbClr val="70AD47">
                  <a:lumMod val="75000"/>
                </a:srgbClr>
              </a:buClr>
              <a:buSzPct val="155000"/>
              <a:buFont typeface="Wingdings" panose="05000000000000000000" pitchFamily="2" charset="2"/>
              <a:buChar char="ü"/>
            </a:pPr>
            <a:endParaRPr lang="ru-RU" dirty="0">
              <a:solidFill>
                <a:prstClr val="black"/>
              </a:solidFill>
            </a:endParaRPr>
          </a:p>
          <a:p>
            <a:pPr marL="285750" indent="-285750">
              <a:buClr>
                <a:srgbClr val="70AD47">
                  <a:lumMod val="75000"/>
                </a:srgbClr>
              </a:buClr>
              <a:buSzPct val="155000"/>
              <a:buFont typeface="Wingdings" panose="05000000000000000000" pitchFamily="2" charset="2"/>
              <a:buChar char="ü"/>
            </a:pPr>
            <a:r>
              <a:rPr lang="en-US" dirty="0">
                <a:solidFill>
                  <a:prstClr val="black"/>
                </a:solidFill>
              </a:rPr>
              <a:t>Grid infrastructure</a:t>
            </a:r>
            <a:r>
              <a:rPr lang="ru-RU" dirty="0">
                <a:solidFill>
                  <a:prstClr val="black"/>
                </a:solidFill>
              </a:rPr>
              <a:t> </a:t>
            </a:r>
          </a:p>
          <a:p>
            <a:pPr>
              <a:buClr>
                <a:srgbClr val="70AD47">
                  <a:lumMod val="75000"/>
                </a:srgbClr>
              </a:buClr>
              <a:buSzPct val="155000"/>
            </a:pPr>
            <a:r>
              <a:rPr lang="ru-RU" dirty="0">
                <a:solidFill>
                  <a:prstClr val="black"/>
                </a:solidFill>
              </a:rPr>
              <a:t>      - </a:t>
            </a:r>
            <a:r>
              <a:rPr lang="en-US" dirty="0">
                <a:solidFill>
                  <a:prstClr val="black"/>
                </a:solidFill>
              </a:rPr>
              <a:t>Tier1-center for CMS</a:t>
            </a:r>
            <a:endParaRPr lang="ru-RU" dirty="0">
              <a:solidFill>
                <a:prstClr val="black"/>
              </a:solidFill>
            </a:endParaRPr>
          </a:p>
          <a:p>
            <a:pPr>
              <a:buClr>
                <a:srgbClr val="70AD47">
                  <a:lumMod val="75000"/>
                </a:srgbClr>
              </a:buClr>
              <a:buSzPct val="155000"/>
            </a:pPr>
            <a:r>
              <a:rPr lang="en-US" dirty="0">
                <a:solidFill>
                  <a:prstClr val="black"/>
                </a:solidFill>
              </a:rPr>
              <a:t> </a:t>
            </a:r>
            <a:r>
              <a:rPr lang="ru-RU" dirty="0">
                <a:solidFill>
                  <a:prstClr val="black"/>
                </a:solidFill>
              </a:rPr>
              <a:t>     - </a:t>
            </a:r>
            <a:r>
              <a:rPr lang="en-US" dirty="0">
                <a:solidFill>
                  <a:prstClr val="black"/>
                </a:solidFill>
              </a:rPr>
              <a:t>Tier</a:t>
            </a:r>
            <a:r>
              <a:rPr lang="ru-RU" dirty="0">
                <a:solidFill>
                  <a:prstClr val="black"/>
                </a:solidFill>
              </a:rPr>
              <a:t>2</a:t>
            </a:r>
            <a:r>
              <a:rPr lang="en-US" dirty="0">
                <a:solidFill>
                  <a:prstClr val="black"/>
                </a:solidFill>
              </a:rPr>
              <a:t>-center for all</a:t>
            </a:r>
            <a:endParaRPr lang="ru-RU" dirty="0">
              <a:solidFill>
                <a:prstClr val="black"/>
              </a:solidFill>
            </a:endParaRPr>
          </a:p>
          <a:p>
            <a:pPr>
              <a:buClr>
                <a:srgbClr val="70AD47">
                  <a:lumMod val="75000"/>
                </a:srgbClr>
              </a:buClr>
              <a:buSzPct val="155000"/>
            </a:pPr>
            <a:r>
              <a:rPr lang="ru-RU" dirty="0">
                <a:solidFill>
                  <a:prstClr val="black"/>
                </a:solidFill>
              </a:rPr>
              <a:t>            </a:t>
            </a:r>
            <a:r>
              <a:rPr lang="en-US" dirty="0">
                <a:solidFill>
                  <a:prstClr val="black"/>
                </a:solidFill>
              </a:rPr>
              <a:t>LHC experiments</a:t>
            </a:r>
            <a:endParaRPr lang="ru-RU" dirty="0">
              <a:solidFill>
                <a:prstClr val="black"/>
              </a:solidFill>
            </a:endParaRPr>
          </a:p>
          <a:p>
            <a:pPr>
              <a:buClr>
                <a:srgbClr val="70AD47">
                  <a:lumMod val="75000"/>
                </a:srgbClr>
              </a:buClr>
              <a:buSzPct val="155000"/>
            </a:pPr>
            <a:endParaRPr lang="ru-RU" dirty="0">
              <a:solidFill>
                <a:prstClr val="black"/>
              </a:solidFill>
            </a:endParaRPr>
          </a:p>
          <a:p>
            <a:pPr marL="285750" indent="-285750">
              <a:buClr>
                <a:srgbClr val="70AD47">
                  <a:lumMod val="75000"/>
                </a:srgbClr>
              </a:buClr>
              <a:buSzPct val="155000"/>
              <a:buFont typeface="Wingdings" panose="05000000000000000000" pitchFamily="2" charset="2"/>
              <a:buChar char="ü"/>
            </a:pPr>
            <a:r>
              <a:rPr lang="en-US" dirty="0">
                <a:solidFill>
                  <a:prstClr val="black"/>
                </a:solidFill>
              </a:rPr>
              <a:t>Cloud infrastructure uniting the clouds of the JINR Member States</a:t>
            </a:r>
            <a:endParaRPr lang="ru-RU" dirty="0">
              <a:solidFill>
                <a:prstClr val="black"/>
              </a:solidFill>
            </a:endParaRPr>
          </a:p>
          <a:p>
            <a:pPr marL="285750" indent="-285750">
              <a:buClr>
                <a:srgbClr val="70AD47">
                  <a:lumMod val="75000"/>
                </a:srgbClr>
              </a:buClr>
              <a:buSzPct val="155000"/>
              <a:buFont typeface="Wingdings" panose="05000000000000000000" pitchFamily="2" charset="2"/>
              <a:buChar char="ü"/>
            </a:pPr>
            <a:endParaRPr lang="ru-RU" b="1" dirty="0">
              <a:solidFill>
                <a:prstClr val="black"/>
              </a:solidFill>
            </a:endParaRPr>
          </a:p>
          <a:p>
            <a:pPr marL="285750" indent="-285750">
              <a:buClr>
                <a:srgbClr val="70AD47">
                  <a:lumMod val="75000"/>
                </a:srgbClr>
              </a:buClr>
              <a:buSzPct val="155000"/>
              <a:buFont typeface="Wingdings" panose="05000000000000000000" pitchFamily="2" charset="2"/>
              <a:buChar char="ü"/>
            </a:pPr>
            <a:r>
              <a:rPr lang="en-US" dirty="0">
                <a:solidFill>
                  <a:prstClr val="black"/>
                </a:solidFill>
              </a:rPr>
              <a:t>Supercomputer </a:t>
            </a:r>
            <a:r>
              <a:rPr lang="ru-RU" dirty="0">
                <a:solidFill>
                  <a:prstClr val="black"/>
                </a:solidFill>
              </a:rPr>
              <a:t>«</a:t>
            </a:r>
            <a:r>
              <a:rPr lang="en-US" dirty="0">
                <a:solidFill>
                  <a:prstClr val="black"/>
                </a:solidFill>
              </a:rPr>
              <a:t>GOVORUN</a:t>
            </a:r>
            <a:r>
              <a:rPr lang="ru-RU" dirty="0">
                <a:solidFill>
                  <a:prstClr val="black"/>
                </a:solidFill>
              </a:rPr>
              <a:t>»</a:t>
            </a:r>
          </a:p>
          <a:p>
            <a:pPr marL="285750" indent="-285750">
              <a:buClr>
                <a:srgbClr val="70AD47">
                  <a:lumMod val="75000"/>
                </a:srgbClr>
              </a:buClr>
              <a:buSzPct val="155000"/>
              <a:buFont typeface="Wingdings" panose="05000000000000000000" pitchFamily="2" charset="2"/>
              <a:buChar char="ü"/>
            </a:pPr>
            <a:endParaRPr lang="ru-RU" b="1" dirty="0">
              <a:solidFill>
                <a:prstClr val="black"/>
              </a:solidFill>
            </a:endParaRPr>
          </a:p>
          <a:p>
            <a:pPr marL="285750" indent="-285750">
              <a:buClr>
                <a:srgbClr val="70AD47">
                  <a:lumMod val="75000"/>
                </a:srgbClr>
              </a:buClr>
              <a:buSzPct val="155000"/>
              <a:buFont typeface="Wingdings" panose="05000000000000000000" pitchFamily="2" charset="2"/>
              <a:buChar char="ü"/>
            </a:pPr>
            <a:r>
              <a:rPr lang="en-US" dirty="0">
                <a:solidFill>
                  <a:prstClr val="black"/>
                </a:solidFill>
              </a:rPr>
              <a:t>Advanced storage system</a:t>
            </a:r>
            <a:endParaRPr lang="ru-RU" dirty="0">
              <a:solidFill>
                <a:prstClr val="black"/>
              </a:solidFill>
            </a:endParaRPr>
          </a:p>
        </p:txBody>
      </p:sp>
      <p:sp>
        <p:nvSpPr>
          <p:cNvPr id="15" name="Rectangle 2">
            <a:extLst>
              <a:ext uri="{FF2B5EF4-FFF2-40B4-BE49-F238E27FC236}">
                <a16:creationId xmlns:a16="http://schemas.microsoft.com/office/drawing/2014/main" id="{0BC39562-3C62-4711-AF2C-8305D58545E8}"/>
              </a:ext>
            </a:extLst>
          </p:cNvPr>
          <p:cNvSpPr txBox="1">
            <a:spLocks noChangeArrowheads="1"/>
          </p:cNvSpPr>
          <p:nvPr/>
        </p:nvSpPr>
        <p:spPr bwMode="auto">
          <a:xfrm>
            <a:off x="1524000" y="96537"/>
            <a:ext cx="9144001" cy="534987"/>
          </a:xfrm>
          <a:prstGeom prst="rect">
            <a:avLst/>
          </a:prstGeom>
          <a:noFill/>
          <a:ln>
            <a:noFill/>
          </a:ln>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algn="ctr">
              <a:defRPr/>
            </a:pPr>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rPr>
              <a:t>LIT computing infrastructure </a:t>
            </a:r>
            <a:endPar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endParaRPr>
          </a:p>
        </p:txBody>
      </p:sp>
    </p:spTree>
    <p:extLst>
      <p:ext uri="{BB962C8B-B14F-4D97-AF65-F5344CB8AC3E}">
        <p14:creationId xmlns:p14="http://schemas.microsoft.com/office/powerpoint/2010/main" val="2721987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descr="G:\MONGOLIA\FON_down.png">
            <a:extLst>
              <a:ext uri="{FF2B5EF4-FFF2-40B4-BE49-F238E27FC236}">
                <a16:creationId xmlns:a16="http://schemas.microsoft.com/office/drawing/2014/main" id="{915EA812-2E15-8643-BC01-141C3AF7B7D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5" descr="G:\MONGOLIA\FON_up.png">
            <a:extLst>
              <a:ext uri="{FF2B5EF4-FFF2-40B4-BE49-F238E27FC236}">
                <a16:creationId xmlns:a16="http://schemas.microsoft.com/office/drawing/2014/main" id="{DCAFCCE0-6156-0C4C-BEB2-6F1C51402D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74"/>
            <a:ext cx="12192000" cy="1744405"/>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0108287F-E375-4546-BD4D-055C64B633A2}"/>
              </a:ext>
            </a:extLst>
          </p:cNvPr>
          <p:cNvSpPr txBox="1"/>
          <p:nvPr/>
        </p:nvSpPr>
        <p:spPr>
          <a:xfrm>
            <a:off x="3854136" y="44624"/>
            <a:ext cx="4483728" cy="600164"/>
          </a:xfrm>
          <a:prstGeom prst="rect">
            <a:avLst/>
          </a:prstGeom>
          <a:noFill/>
        </p:spPr>
        <p:txBody>
          <a:bodyPr wrap="none" rtlCol="0">
            <a:spAutoFit/>
          </a:bodyPr>
          <a:lstStyle/>
          <a:p>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rPr>
              <a:t>Current CPU-component</a:t>
            </a:r>
            <a:endPar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endParaRPr>
          </a:p>
        </p:txBody>
      </p:sp>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0256" y="1196752"/>
            <a:ext cx="2029728" cy="2039384"/>
          </a:xfrm>
          <a:prstGeom prst="rect">
            <a:avLst/>
          </a:prstGeom>
        </p:spPr>
      </p:pic>
      <p:pic>
        <p:nvPicPr>
          <p:cNvPr id="41" name="Рисунок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59496" y="1319392"/>
            <a:ext cx="1863896" cy="2037600"/>
          </a:xfrm>
          <a:prstGeom prst="rect">
            <a:avLst/>
          </a:prstGeom>
        </p:spPr>
      </p:pic>
      <p:pic>
        <p:nvPicPr>
          <p:cNvPr id="25" name="Рисунок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62095" y="737121"/>
            <a:ext cx="4178300" cy="5664200"/>
          </a:xfrm>
          <a:prstGeom prst="rect">
            <a:avLst/>
          </a:prstGeom>
        </p:spPr>
      </p:pic>
      <p:grpSp>
        <p:nvGrpSpPr>
          <p:cNvPr id="35" name="Группа 34"/>
          <p:cNvGrpSpPr/>
          <p:nvPr/>
        </p:nvGrpSpPr>
        <p:grpSpPr>
          <a:xfrm>
            <a:off x="3359696" y="1700808"/>
            <a:ext cx="2808312" cy="1451702"/>
            <a:chOff x="2310748" y="3356992"/>
            <a:chExt cx="3744416" cy="1514722"/>
          </a:xfrm>
        </p:grpSpPr>
        <p:sp>
          <p:nvSpPr>
            <p:cNvPr id="3" name="Прямоугольник 2"/>
            <p:cNvSpPr/>
            <p:nvPr/>
          </p:nvSpPr>
          <p:spPr>
            <a:xfrm>
              <a:off x="5560552" y="3356992"/>
              <a:ext cx="494612" cy="15147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1" name="Прямая соединительная линия 10"/>
            <p:cNvCxnSpPr/>
            <p:nvPr/>
          </p:nvCxnSpPr>
          <p:spPr>
            <a:xfrm>
              <a:off x="2310748" y="3441503"/>
              <a:ext cx="1871488" cy="3277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a:off x="4182236" y="3468232"/>
              <a:ext cx="0" cy="80837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flipV="1">
              <a:off x="4182236" y="4276611"/>
              <a:ext cx="1368872" cy="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7" name="Группа 36"/>
          <p:cNvGrpSpPr/>
          <p:nvPr/>
        </p:nvGrpSpPr>
        <p:grpSpPr>
          <a:xfrm>
            <a:off x="6272568" y="1700808"/>
            <a:ext cx="2847768" cy="2693703"/>
            <a:chOff x="5994133" y="1972043"/>
            <a:chExt cx="3797024" cy="2693703"/>
          </a:xfrm>
        </p:grpSpPr>
        <p:sp>
          <p:nvSpPr>
            <p:cNvPr id="18" name="Прямоугольник 17"/>
            <p:cNvSpPr/>
            <p:nvPr/>
          </p:nvSpPr>
          <p:spPr>
            <a:xfrm>
              <a:off x="5994133" y="1972043"/>
              <a:ext cx="479016" cy="269370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9" name="Прямая соединительная линия 18"/>
            <p:cNvCxnSpPr/>
            <p:nvPr/>
          </p:nvCxnSpPr>
          <p:spPr>
            <a:xfrm flipV="1">
              <a:off x="6473149" y="2059986"/>
              <a:ext cx="3318008" cy="2453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3" name="Содержимое 2"/>
          <p:cNvSpPr txBox="1">
            <a:spLocks/>
          </p:cNvSpPr>
          <p:nvPr/>
        </p:nvSpPr>
        <p:spPr bwMode="auto">
          <a:xfrm>
            <a:off x="1696294" y="6381328"/>
            <a:ext cx="8748972" cy="3600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25425" indent="-225425" algn="l" rtl="0" eaLnBrk="0" fontAlgn="base" hangingPunct="0">
              <a:spcBef>
                <a:spcPct val="20000"/>
              </a:spcBef>
              <a:spcAft>
                <a:spcPct val="0"/>
              </a:spcAft>
              <a:buChar char="•"/>
              <a:defRPr sz="2400">
                <a:solidFill>
                  <a:schemeClr val="tx1"/>
                </a:solidFill>
                <a:latin typeface="Calibri" pitchFamily="34" charset="0"/>
                <a:ea typeface="Calibri" pitchFamily="34" charset="0"/>
                <a:cs typeface="Calibri" pitchFamily="34" charset="0"/>
              </a:defRPr>
            </a:lvl1pPr>
            <a:lvl2pPr marL="576263" indent="-236538" algn="l" rtl="0" eaLnBrk="0" fontAlgn="base" hangingPunct="0">
              <a:spcBef>
                <a:spcPct val="20000"/>
              </a:spcBef>
              <a:spcAft>
                <a:spcPct val="0"/>
              </a:spcAft>
              <a:buFont typeface="Verdana" pitchFamily="34" charset="0"/>
              <a:buChar char="–"/>
              <a:defRPr sz="2000">
                <a:solidFill>
                  <a:schemeClr val="tx1"/>
                </a:solidFill>
                <a:latin typeface="Calibri" pitchFamily="34" charset="0"/>
                <a:ea typeface="Calibri" pitchFamily="34" charset="0"/>
                <a:cs typeface="Calibri" pitchFamily="34" charset="0"/>
              </a:defRPr>
            </a:lvl2pPr>
            <a:lvl3pPr marL="914400" indent="-223838" algn="l" rtl="0" eaLnBrk="0" fontAlgn="base" hangingPunct="0">
              <a:spcBef>
                <a:spcPct val="20000"/>
              </a:spcBef>
              <a:spcAft>
                <a:spcPct val="0"/>
              </a:spcAft>
              <a:buFont typeface="Verdana" pitchFamily="34" charset="0"/>
              <a:buChar char="–"/>
              <a:defRPr>
                <a:solidFill>
                  <a:schemeClr val="tx1"/>
                </a:solidFill>
                <a:latin typeface="Calibri" pitchFamily="34" charset="0"/>
                <a:ea typeface="Calibri" pitchFamily="34" charset="0"/>
                <a:cs typeface="Calibri" pitchFamily="34" charset="0"/>
              </a:defRPr>
            </a:lvl3pPr>
            <a:lvl4pPr marL="1265238" indent="-236538" algn="l" rtl="0" eaLnBrk="0" fontAlgn="base" hangingPunct="0">
              <a:spcBef>
                <a:spcPct val="20000"/>
              </a:spcBef>
              <a:spcAft>
                <a:spcPct val="0"/>
              </a:spcAft>
              <a:buFont typeface="Verdana" pitchFamily="34" charset="0"/>
              <a:buChar char="–"/>
              <a:defRPr sz="1600">
                <a:solidFill>
                  <a:schemeClr val="tx1"/>
                </a:solidFill>
                <a:latin typeface="Calibri" pitchFamily="34" charset="0"/>
                <a:ea typeface="Calibri" pitchFamily="34" charset="0"/>
                <a:cs typeface="Calibri" pitchFamily="34" charset="0"/>
              </a:defRPr>
            </a:lvl4pPr>
            <a:lvl5pPr marL="1660525" indent="-234950" algn="l" rtl="0" eaLnBrk="0" fontAlgn="base" hangingPunct="0">
              <a:spcBef>
                <a:spcPct val="20000"/>
              </a:spcBef>
              <a:spcAft>
                <a:spcPct val="0"/>
              </a:spcAft>
              <a:buFont typeface="Verdana" pitchFamily="34" charset="0"/>
              <a:buChar char="–"/>
              <a:defRPr sz="1400">
                <a:solidFill>
                  <a:schemeClr val="tx1"/>
                </a:solidFill>
                <a:latin typeface="Calibri" pitchFamily="34" charset="0"/>
                <a:ea typeface="Calibri" pitchFamily="34" charset="0"/>
                <a:cs typeface="Calibri" pitchFamily="34" charset="0"/>
              </a:defRPr>
            </a:lvl5pPr>
            <a:lvl6pPr marL="2117725" indent="-234950" algn="l" rtl="0" fontAlgn="base">
              <a:spcBef>
                <a:spcPct val="20000"/>
              </a:spcBef>
              <a:spcAft>
                <a:spcPct val="0"/>
              </a:spcAft>
              <a:buFont typeface="Verdana" pitchFamily="34" charset="0"/>
              <a:buChar char="–"/>
              <a:defRPr sz="1400">
                <a:solidFill>
                  <a:schemeClr val="tx1"/>
                </a:solidFill>
                <a:latin typeface="+mn-lt"/>
                <a:cs typeface="+mn-cs"/>
              </a:defRPr>
            </a:lvl6pPr>
            <a:lvl7pPr marL="2574925" indent="-234950" algn="l" rtl="0" fontAlgn="base">
              <a:spcBef>
                <a:spcPct val="20000"/>
              </a:spcBef>
              <a:spcAft>
                <a:spcPct val="0"/>
              </a:spcAft>
              <a:buFont typeface="Verdana" pitchFamily="34" charset="0"/>
              <a:buChar char="–"/>
              <a:defRPr sz="1400">
                <a:solidFill>
                  <a:schemeClr val="tx1"/>
                </a:solidFill>
                <a:latin typeface="+mn-lt"/>
                <a:cs typeface="+mn-cs"/>
              </a:defRPr>
            </a:lvl7pPr>
            <a:lvl8pPr marL="3032125" indent="-234950" algn="l" rtl="0" fontAlgn="base">
              <a:spcBef>
                <a:spcPct val="20000"/>
              </a:spcBef>
              <a:spcAft>
                <a:spcPct val="0"/>
              </a:spcAft>
              <a:buFont typeface="Verdana" pitchFamily="34" charset="0"/>
              <a:buChar char="–"/>
              <a:defRPr sz="1400">
                <a:solidFill>
                  <a:schemeClr val="tx1"/>
                </a:solidFill>
                <a:latin typeface="+mn-lt"/>
                <a:cs typeface="+mn-cs"/>
              </a:defRPr>
            </a:lvl8pPr>
            <a:lvl9pPr marL="3489325" indent="-234950" algn="l" rtl="0" fontAlgn="base">
              <a:spcBef>
                <a:spcPct val="20000"/>
              </a:spcBef>
              <a:spcAft>
                <a:spcPct val="0"/>
              </a:spcAft>
              <a:buFont typeface="Verdana" pitchFamily="34" charset="0"/>
              <a:buChar char="–"/>
              <a:defRPr sz="1400">
                <a:solidFill>
                  <a:schemeClr val="tx1"/>
                </a:solidFill>
                <a:latin typeface="+mn-lt"/>
                <a:cs typeface="+mn-cs"/>
              </a:defRPr>
            </a:lvl9pPr>
          </a:lstStyle>
          <a:p>
            <a:pPr marL="0" indent="0" algn="ctr">
              <a:spcBef>
                <a:spcPts val="0"/>
              </a:spcBef>
              <a:buClr>
                <a:srgbClr val="0860A8">
                  <a:lumMod val="75000"/>
                </a:srgbClr>
              </a:buClr>
              <a:buNone/>
            </a:pPr>
            <a:r>
              <a:rPr lang="en-US" b="1" dirty="0">
                <a:latin typeface="Myriad Pro" pitchFamily="34" charset="0"/>
              </a:rPr>
              <a:t>Multi-level management software RSC </a:t>
            </a:r>
            <a:r>
              <a:rPr lang="en-US" b="1" dirty="0" err="1">
                <a:latin typeface="Myriad Pro" pitchFamily="34" charset="0"/>
              </a:rPr>
              <a:t>BasIS</a:t>
            </a:r>
            <a:endParaRPr lang="en-US" b="1" dirty="0">
              <a:latin typeface="Myriad Pro" pitchFamily="34" charset="0"/>
            </a:endParaRPr>
          </a:p>
        </p:txBody>
      </p:sp>
      <p:sp>
        <p:nvSpPr>
          <p:cNvPr id="28" name="Содержимое 2"/>
          <p:cNvSpPr txBox="1">
            <a:spLocks/>
          </p:cNvSpPr>
          <p:nvPr/>
        </p:nvSpPr>
        <p:spPr bwMode="auto">
          <a:xfrm>
            <a:off x="191344" y="4394511"/>
            <a:ext cx="3888432" cy="187920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25425" indent="-225425" algn="l" rtl="0" eaLnBrk="0" fontAlgn="base" hangingPunct="0">
              <a:spcBef>
                <a:spcPct val="20000"/>
              </a:spcBef>
              <a:spcAft>
                <a:spcPct val="0"/>
              </a:spcAft>
              <a:buChar char="•"/>
              <a:defRPr sz="2400">
                <a:solidFill>
                  <a:schemeClr val="tx1"/>
                </a:solidFill>
                <a:latin typeface="Calibri" pitchFamily="34" charset="0"/>
                <a:ea typeface="Calibri" pitchFamily="34" charset="0"/>
                <a:cs typeface="Calibri" pitchFamily="34" charset="0"/>
              </a:defRPr>
            </a:lvl1pPr>
            <a:lvl2pPr marL="576263" indent="-236538" algn="l" rtl="0" eaLnBrk="0" fontAlgn="base" hangingPunct="0">
              <a:spcBef>
                <a:spcPct val="20000"/>
              </a:spcBef>
              <a:spcAft>
                <a:spcPct val="0"/>
              </a:spcAft>
              <a:buFont typeface="Verdana" pitchFamily="34" charset="0"/>
              <a:buChar char="–"/>
              <a:defRPr sz="2000">
                <a:solidFill>
                  <a:schemeClr val="tx1"/>
                </a:solidFill>
                <a:latin typeface="Calibri" pitchFamily="34" charset="0"/>
                <a:ea typeface="Calibri" pitchFamily="34" charset="0"/>
                <a:cs typeface="Calibri" pitchFamily="34" charset="0"/>
              </a:defRPr>
            </a:lvl2pPr>
            <a:lvl3pPr marL="914400" indent="-223838" algn="l" rtl="0" eaLnBrk="0" fontAlgn="base" hangingPunct="0">
              <a:spcBef>
                <a:spcPct val="20000"/>
              </a:spcBef>
              <a:spcAft>
                <a:spcPct val="0"/>
              </a:spcAft>
              <a:buFont typeface="Verdana" pitchFamily="34" charset="0"/>
              <a:buChar char="–"/>
              <a:defRPr>
                <a:solidFill>
                  <a:schemeClr val="tx1"/>
                </a:solidFill>
                <a:latin typeface="Calibri" pitchFamily="34" charset="0"/>
                <a:ea typeface="Calibri" pitchFamily="34" charset="0"/>
                <a:cs typeface="Calibri" pitchFamily="34" charset="0"/>
              </a:defRPr>
            </a:lvl3pPr>
            <a:lvl4pPr marL="1265238" indent="-236538" algn="l" rtl="0" eaLnBrk="0" fontAlgn="base" hangingPunct="0">
              <a:spcBef>
                <a:spcPct val="20000"/>
              </a:spcBef>
              <a:spcAft>
                <a:spcPct val="0"/>
              </a:spcAft>
              <a:buFont typeface="Verdana" pitchFamily="34" charset="0"/>
              <a:buChar char="–"/>
              <a:defRPr sz="1600">
                <a:solidFill>
                  <a:schemeClr val="tx1"/>
                </a:solidFill>
                <a:latin typeface="Calibri" pitchFamily="34" charset="0"/>
                <a:ea typeface="Calibri" pitchFamily="34" charset="0"/>
                <a:cs typeface="Calibri" pitchFamily="34" charset="0"/>
              </a:defRPr>
            </a:lvl4pPr>
            <a:lvl5pPr marL="1660525" indent="-234950" algn="l" rtl="0" eaLnBrk="0" fontAlgn="base" hangingPunct="0">
              <a:spcBef>
                <a:spcPct val="20000"/>
              </a:spcBef>
              <a:spcAft>
                <a:spcPct val="0"/>
              </a:spcAft>
              <a:buFont typeface="Verdana" pitchFamily="34" charset="0"/>
              <a:buChar char="–"/>
              <a:defRPr sz="1400">
                <a:solidFill>
                  <a:schemeClr val="tx1"/>
                </a:solidFill>
                <a:latin typeface="Calibri" pitchFamily="34" charset="0"/>
                <a:ea typeface="Calibri" pitchFamily="34" charset="0"/>
                <a:cs typeface="Calibri" pitchFamily="34" charset="0"/>
              </a:defRPr>
            </a:lvl5pPr>
            <a:lvl6pPr marL="2117725" indent="-234950" algn="l" rtl="0" fontAlgn="base">
              <a:spcBef>
                <a:spcPct val="20000"/>
              </a:spcBef>
              <a:spcAft>
                <a:spcPct val="0"/>
              </a:spcAft>
              <a:buFont typeface="Verdana" pitchFamily="34" charset="0"/>
              <a:buChar char="–"/>
              <a:defRPr sz="1400">
                <a:solidFill>
                  <a:schemeClr val="tx1"/>
                </a:solidFill>
                <a:latin typeface="+mn-lt"/>
                <a:cs typeface="+mn-cs"/>
              </a:defRPr>
            </a:lvl6pPr>
            <a:lvl7pPr marL="2574925" indent="-234950" algn="l" rtl="0" fontAlgn="base">
              <a:spcBef>
                <a:spcPct val="20000"/>
              </a:spcBef>
              <a:spcAft>
                <a:spcPct val="0"/>
              </a:spcAft>
              <a:buFont typeface="Verdana" pitchFamily="34" charset="0"/>
              <a:buChar char="–"/>
              <a:defRPr sz="1400">
                <a:solidFill>
                  <a:schemeClr val="tx1"/>
                </a:solidFill>
                <a:latin typeface="+mn-lt"/>
                <a:cs typeface="+mn-cs"/>
              </a:defRPr>
            </a:lvl7pPr>
            <a:lvl8pPr marL="3032125" indent="-234950" algn="l" rtl="0" fontAlgn="base">
              <a:spcBef>
                <a:spcPct val="20000"/>
              </a:spcBef>
              <a:spcAft>
                <a:spcPct val="0"/>
              </a:spcAft>
              <a:buFont typeface="Verdana" pitchFamily="34" charset="0"/>
              <a:buChar char="–"/>
              <a:defRPr sz="1400">
                <a:solidFill>
                  <a:schemeClr val="tx1"/>
                </a:solidFill>
                <a:latin typeface="+mn-lt"/>
                <a:cs typeface="+mn-cs"/>
              </a:defRPr>
            </a:lvl8pPr>
            <a:lvl9pPr marL="3489325" indent="-234950" algn="l" rtl="0" fontAlgn="base">
              <a:spcBef>
                <a:spcPct val="20000"/>
              </a:spcBef>
              <a:spcAft>
                <a:spcPct val="0"/>
              </a:spcAft>
              <a:buFont typeface="Verdana" pitchFamily="34" charset="0"/>
              <a:buChar char="–"/>
              <a:defRPr sz="1400">
                <a:solidFill>
                  <a:schemeClr val="tx1"/>
                </a:solidFill>
                <a:latin typeface="+mn-lt"/>
                <a:cs typeface="+mn-cs"/>
              </a:defRPr>
            </a:lvl9pPr>
          </a:lstStyle>
          <a:p>
            <a:pPr marL="0" indent="0">
              <a:spcBef>
                <a:spcPts val="0"/>
              </a:spcBef>
              <a:spcAft>
                <a:spcPts val="200"/>
              </a:spcAft>
              <a:buClr>
                <a:srgbClr val="0860A8">
                  <a:lumMod val="75000"/>
                </a:srgbClr>
              </a:buClr>
              <a:buNone/>
            </a:pPr>
            <a:r>
              <a:rPr lang="en-US" sz="1800" b="1" dirty="0">
                <a:latin typeface="Myriad Pro" pitchFamily="34" charset="0"/>
              </a:rPr>
              <a:t>RSC Tornado nodes based on</a:t>
            </a:r>
            <a:r>
              <a:rPr lang="ru-RU" sz="1800" b="1" dirty="0">
                <a:latin typeface="Myriad Pro" pitchFamily="34" charset="0"/>
              </a:rPr>
              <a:t> </a:t>
            </a:r>
            <a:r>
              <a:rPr lang="en-US" sz="1800" b="1" dirty="0">
                <a:latin typeface="Myriad Pro" pitchFamily="34" charset="0"/>
              </a:rPr>
              <a:t>Intel</a:t>
            </a:r>
            <a:r>
              <a:rPr lang="en-US" sz="1800" b="1" baseline="30000" dirty="0">
                <a:latin typeface="Myriad Pro" pitchFamily="34" charset="0"/>
              </a:rPr>
              <a:t>®</a:t>
            </a:r>
          </a:p>
          <a:p>
            <a:pPr marL="0" indent="0">
              <a:spcBef>
                <a:spcPts val="0"/>
              </a:spcBef>
              <a:spcAft>
                <a:spcPts val="200"/>
              </a:spcAft>
              <a:buClr>
                <a:srgbClr val="0860A8">
                  <a:lumMod val="75000"/>
                </a:srgbClr>
              </a:buClr>
              <a:buNone/>
            </a:pPr>
            <a:r>
              <a:rPr lang="en-US" sz="1800" b="1" dirty="0">
                <a:latin typeface="Myriad Pro" pitchFamily="34" charset="0"/>
              </a:rPr>
              <a:t>Xeon Phi</a:t>
            </a:r>
            <a:r>
              <a:rPr lang="en-US" sz="1800" b="1" baseline="30000" dirty="0">
                <a:latin typeface="Myriad Pro" pitchFamily="34" charset="0"/>
              </a:rPr>
              <a:t>™</a:t>
            </a:r>
            <a:r>
              <a:rPr lang="ru-RU" sz="1800" b="1" dirty="0">
                <a:latin typeface="Myriad Pro" pitchFamily="34" charset="0"/>
              </a:rPr>
              <a:t>:</a:t>
            </a:r>
            <a:r>
              <a:rPr lang="en-US" sz="1800" b="1" dirty="0">
                <a:latin typeface="Myriad Pro" pitchFamily="34" charset="0"/>
              </a:rPr>
              <a:t> </a:t>
            </a:r>
            <a:endParaRPr lang="ru-RU" sz="1800" b="1" dirty="0">
              <a:latin typeface="Myriad Pro" pitchFamily="34" charset="0"/>
            </a:endParaRPr>
          </a:p>
          <a:p>
            <a:pPr lvl="1">
              <a:lnSpc>
                <a:spcPct val="110000"/>
              </a:lnSpc>
              <a:spcBef>
                <a:spcPts val="0"/>
              </a:spcBef>
              <a:spcAft>
                <a:spcPts val="200"/>
              </a:spcAft>
              <a:buClr>
                <a:srgbClr val="0860A8">
                  <a:lumMod val="75000"/>
                </a:srgbClr>
              </a:buClr>
              <a:buFont typeface="Arial" panose="020B0604020202020204" pitchFamily="34" charset="0"/>
              <a:buChar char="•"/>
            </a:pPr>
            <a:r>
              <a:rPr lang="ru-RU" sz="1400" b="1" dirty="0">
                <a:latin typeface="Myriad Pro" pitchFamily="34" charset="0"/>
              </a:rPr>
              <a:t> </a:t>
            </a:r>
            <a:r>
              <a:rPr lang="en-US" sz="1400" b="1" dirty="0">
                <a:latin typeface="Myriad Pro" pitchFamily="34" charset="0"/>
              </a:rPr>
              <a:t>Intel</a:t>
            </a:r>
            <a:r>
              <a:rPr lang="en-US" sz="1400" b="1" baseline="30000" dirty="0">
                <a:latin typeface="Myriad Pro" pitchFamily="34" charset="0"/>
              </a:rPr>
              <a:t>®</a:t>
            </a:r>
            <a:r>
              <a:rPr lang="en-US" sz="1400" b="1" dirty="0">
                <a:latin typeface="Myriad Pro" pitchFamily="34" charset="0"/>
              </a:rPr>
              <a:t> Xeon Phi</a:t>
            </a:r>
            <a:r>
              <a:rPr lang="en-US" sz="1400" b="1" baseline="30000" dirty="0">
                <a:latin typeface="Myriad Pro" pitchFamily="34" charset="0"/>
              </a:rPr>
              <a:t>™</a:t>
            </a:r>
            <a:r>
              <a:rPr lang="en-US" sz="1400" b="1" dirty="0">
                <a:latin typeface="Myriad Pro" pitchFamily="34" charset="0"/>
              </a:rPr>
              <a:t> </a:t>
            </a:r>
            <a:r>
              <a:rPr lang="ru-RU" sz="1400" b="1" dirty="0">
                <a:latin typeface="Myriad Pro" pitchFamily="34" charset="0"/>
              </a:rPr>
              <a:t>7</a:t>
            </a:r>
            <a:r>
              <a:rPr lang="en-US" sz="1400" b="1" dirty="0">
                <a:latin typeface="Myriad Pro" pitchFamily="34" charset="0"/>
              </a:rPr>
              <a:t>1</a:t>
            </a:r>
            <a:r>
              <a:rPr lang="ru-RU" sz="1400" b="1" dirty="0">
                <a:latin typeface="Myriad Pro" pitchFamily="34" charset="0"/>
              </a:rPr>
              <a:t>9</a:t>
            </a:r>
            <a:r>
              <a:rPr lang="en-US" sz="1400" b="1" dirty="0">
                <a:latin typeface="Myriad Pro" pitchFamily="34" charset="0"/>
              </a:rPr>
              <a:t>0</a:t>
            </a:r>
            <a:r>
              <a:rPr lang="ru-RU" sz="1400" b="1" dirty="0">
                <a:latin typeface="Myriad Pro" pitchFamily="34" charset="0"/>
              </a:rPr>
              <a:t> </a:t>
            </a:r>
            <a:r>
              <a:rPr lang="en-US" sz="1400" dirty="0">
                <a:latin typeface="Myriad Pro" pitchFamily="34" charset="0"/>
              </a:rPr>
              <a:t>processors</a:t>
            </a:r>
            <a:r>
              <a:rPr lang="en-US" sz="1400" b="1" dirty="0">
                <a:latin typeface="Myriad Pro" pitchFamily="34" charset="0"/>
              </a:rPr>
              <a:t> </a:t>
            </a:r>
            <a:r>
              <a:rPr lang="ru-RU" sz="1400" dirty="0">
                <a:latin typeface="Myriad Pro" pitchFamily="34" charset="0"/>
              </a:rPr>
              <a:t>(72 </a:t>
            </a:r>
            <a:r>
              <a:rPr lang="en-US" sz="1400" dirty="0">
                <a:latin typeface="Myriad Pro" pitchFamily="34" charset="0"/>
              </a:rPr>
              <a:t>cores</a:t>
            </a:r>
            <a:r>
              <a:rPr lang="ru-RU" sz="1400" dirty="0">
                <a:latin typeface="Myriad Pro" pitchFamily="34" charset="0"/>
              </a:rPr>
              <a:t>)</a:t>
            </a:r>
          </a:p>
          <a:p>
            <a:pPr lvl="1">
              <a:lnSpc>
                <a:spcPct val="110000"/>
              </a:lnSpc>
              <a:spcBef>
                <a:spcPts val="0"/>
              </a:spcBef>
              <a:spcAft>
                <a:spcPts val="200"/>
              </a:spcAft>
              <a:buClr>
                <a:srgbClr val="0860A8">
                  <a:lumMod val="75000"/>
                </a:srgbClr>
              </a:buClr>
              <a:buFont typeface="Arial" panose="020B0604020202020204" pitchFamily="34" charset="0"/>
              <a:buChar char="•"/>
            </a:pPr>
            <a:r>
              <a:rPr lang="ru-RU" sz="1400" b="1" dirty="0">
                <a:latin typeface="Myriad Pro" pitchFamily="34" charset="0"/>
              </a:rPr>
              <a:t> </a:t>
            </a:r>
            <a:r>
              <a:rPr lang="en-US" sz="1400" b="1" dirty="0">
                <a:latin typeface="Myriad Pro" pitchFamily="34" charset="0"/>
              </a:rPr>
              <a:t>Intel</a:t>
            </a:r>
            <a:r>
              <a:rPr lang="en-US" sz="1400" b="1" baseline="30000" dirty="0">
                <a:latin typeface="Myriad Pro" pitchFamily="34" charset="0"/>
              </a:rPr>
              <a:t>®</a:t>
            </a:r>
            <a:r>
              <a:rPr lang="en-US" sz="1400" b="1" dirty="0">
                <a:latin typeface="Myriad Pro" pitchFamily="34" charset="0"/>
              </a:rPr>
              <a:t> Server Board S7200AP</a:t>
            </a:r>
            <a:endParaRPr lang="ru-RU" sz="1400" b="1" dirty="0">
              <a:latin typeface="Myriad Pro" pitchFamily="34" charset="0"/>
            </a:endParaRPr>
          </a:p>
          <a:p>
            <a:pPr lvl="1">
              <a:lnSpc>
                <a:spcPct val="110000"/>
              </a:lnSpc>
              <a:spcBef>
                <a:spcPts val="0"/>
              </a:spcBef>
              <a:spcAft>
                <a:spcPts val="200"/>
              </a:spcAft>
              <a:buClr>
                <a:srgbClr val="0860A8">
                  <a:lumMod val="75000"/>
                </a:srgbClr>
              </a:buClr>
              <a:buFont typeface="Arial" panose="020B0604020202020204" pitchFamily="34" charset="0"/>
              <a:buChar char="•"/>
            </a:pPr>
            <a:r>
              <a:rPr lang="ru-RU" sz="1400" b="1" dirty="0">
                <a:latin typeface="Myriad Pro" pitchFamily="34" charset="0"/>
              </a:rPr>
              <a:t> </a:t>
            </a:r>
            <a:r>
              <a:rPr lang="en-US" sz="1400" b="1" dirty="0">
                <a:latin typeface="Myriad Pro" pitchFamily="34" charset="0"/>
              </a:rPr>
              <a:t>Intel</a:t>
            </a:r>
            <a:r>
              <a:rPr lang="en-US" sz="1400" b="1" baseline="30000" dirty="0">
                <a:latin typeface="Myriad Pro" pitchFamily="34" charset="0"/>
              </a:rPr>
              <a:t>®</a:t>
            </a:r>
            <a:r>
              <a:rPr lang="en-US" sz="1400" b="1" dirty="0">
                <a:latin typeface="Myriad Pro" pitchFamily="34" charset="0"/>
              </a:rPr>
              <a:t> </a:t>
            </a:r>
            <a:r>
              <a:rPr lang="en-US" sz="1400" dirty="0">
                <a:latin typeface="Myriad Pro" pitchFamily="34" charset="0"/>
              </a:rPr>
              <a:t>SSD DC S3520</a:t>
            </a:r>
            <a:r>
              <a:rPr lang="ru-RU" sz="1400" dirty="0">
                <a:latin typeface="Myriad Pro" pitchFamily="34" charset="0"/>
              </a:rPr>
              <a:t> (</a:t>
            </a:r>
            <a:r>
              <a:rPr lang="en-US" sz="1400" dirty="0">
                <a:latin typeface="Myriad Pro" pitchFamily="34" charset="0"/>
              </a:rPr>
              <a:t>SATA, M.2)</a:t>
            </a:r>
          </a:p>
          <a:p>
            <a:pPr lvl="1">
              <a:lnSpc>
                <a:spcPct val="110000"/>
              </a:lnSpc>
              <a:spcBef>
                <a:spcPts val="0"/>
              </a:spcBef>
              <a:spcAft>
                <a:spcPts val="200"/>
              </a:spcAft>
              <a:buClr>
                <a:srgbClr val="0860A8">
                  <a:lumMod val="75000"/>
                </a:srgbClr>
              </a:buClr>
              <a:buFont typeface="Arial" panose="020B0604020202020204" pitchFamily="34" charset="0"/>
              <a:buChar char="•"/>
            </a:pPr>
            <a:r>
              <a:rPr lang="ru-RU" sz="1400" dirty="0">
                <a:latin typeface="Myriad Pro" pitchFamily="34" charset="0"/>
              </a:rPr>
              <a:t> </a:t>
            </a:r>
            <a:r>
              <a:rPr lang="en-US" sz="1400" dirty="0">
                <a:latin typeface="Myriad Pro" pitchFamily="34" charset="0"/>
              </a:rPr>
              <a:t>96GB DDR</a:t>
            </a:r>
            <a:r>
              <a:rPr lang="ru-RU" sz="1400" dirty="0">
                <a:latin typeface="Myriad Pro" pitchFamily="34" charset="0"/>
              </a:rPr>
              <a:t>4</a:t>
            </a:r>
            <a:r>
              <a:rPr lang="en-US" sz="1400" dirty="0">
                <a:latin typeface="Myriad Pro" pitchFamily="34" charset="0"/>
              </a:rPr>
              <a:t> 2400</a:t>
            </a:r>
            <a:r>
              <a:rPr lang="ru-RU" sz="1400" dirty="0">
                <a:latin typeface="Myriad Pro" pitchFamily="34" charset="0"/>
              </a:rPr>
              <a:t> </a:t>
            </a:r>
            <a:r>
              <a:rPr lang="en-US" sz="1400" dirty="0">
                <a:latin typeface="Myriad Pro" pitchFamily="34" charset="0"/>
              </a:rPr>
              <a:t>GHz RAM</a:t>
            </a:r>
          </a:p>
          <a:p>
            <a:pPr lvl="1">
              <a:lnSpc>
                <a:spcPct val="110000"/>
              </a:lnSpc>
              <a:spcBef>
                <a:spcPts val="0"/>
              </a:spcBef>
              <a:spcAft>
                <a:spcPts val="200"/>
              </a:spcAft>
              <a:buClr>
                <a:srgbClr val="0860A8">
                  <a:lumMod val="75000"/>
                </a:srgbClr>
              </a:buClr>
              <a:buFont typeface="Arial" panose="020B0604020202020204" pitchFamily="34" charset="0"/>
              <a:buChar char="•"/>
            </a:pPr>
            <a:r>
              <a:rPr lang="ru-RU" sz="1400" b="1" dirty="0">
                <a:latin typeface="Myriad Pro" pitchFamily="34" charset="0"/>
              </a:rPr>
              <a:t> </a:t>
            </a:r>
            <a:r>
              <a:rPr lang="en-US" sz="1400" b="1" dirty="0">
                <a:latin typeface="Myriad Pro" pitchFamily="34" charset="0"/>
              </a:rPr>
              <a:t>Intel</a:t>
            </a:r>
            <a:r>
              <a:rPr lang="en-US" sz="1400" b="1" baseline="30000" dirty="0">
                <a:latin typeface="Myriad Pro" pitchFamily="34" charset="0"/>
              </a:rPr>
              <a:t>®</a:t>
            </a:r>
            <a:r>
              <a:rPr lang="en-US" sz="1400" b="1" dirty="0">
                <a:latin typeface="Myriad Pro" pitchFamily="34" charset="0"/>
              </a:rPr>
              <a:t> Omni-Path</a:t>
            </a:r>
            <a:r>
              <a:rPr lang="ru-RU" sz="1400" b="1" dirty="0">
                <a:latin typeface="Myriad Pro" pitchFamily="34" charset="0"/>
              </a:rPr>
              <a:t> 100 </a:t>
            </a:r>
            <a:r>
              <a:rPr lang="en-US" sz="1400" b="1" dirty="0">
                <a:latin typeface="Myriad Pro" pitchFamily="34" charset="0"/>
              </a:rPr>
              <a:t>Gb/s adapter</a:t>
            </a:r>
            <a:endParaRPr lang="ru-RU" sz="1400" b="1" dirty="0">
              <a:latin typeface="Myriad Pro" pitchFamily="34" charset="0"/>
            </a:endParaRPr>
          </a:p>
        </p:txBody>
      </p:sp>
      <p:pic>
        <p:nvPicPr>
          <p:cNvPr id="30" name="Picture 3" descr="C:\Working folder\130000_Logos\Intel\2015\xeonphi_k_rgb_6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5360" y="1447042"/>
            <a:ext cx="522945" cy="69726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C:\Working folder\130000_Logos\Intel\2015\Digital_SSD_k\SSD_k_rgb_300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4570" y="2929694"/>
            <a:ext cx="508191" cy="67758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C:\Working folder\130000_Logos\Intel\2015\Board_SB_k\Board_SB_k_Digital\SB_k_rgb_300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44570" y="2203800"/>
            <a:ext cx="508191" cy="677588"/>
          </a:xfrm>
          <a:prstGeom prst="rect">
            <a:avLst/>
          </a:prstGeom>
          <a:noFill/>
          <a:extLst>
            <a:ext uri="{909E8E84-426E-40DD-AFC4-6F175D3DCCD1}">
              <a14:hiddenFill xmlns:a14="http://schemas.microsoft.com/office/drawing/2010/main">
                <a:solidFill>
                  <a:srgbClr val="FFFFFF"/>
                </a:solidFill>
              </a14:hiddenFill>
            </a:ext>
          </a:extLst>
        </p:spPr>
      </p:pic>
      <p:sp>
        <p:nvSpPr>
          <p:cNvPr id="42" name="Содержимое 2"/>
          <p:cNvSpPr txBox="1">
            <a:spLocks/>
          </p:cNvSpPr>
          <p:nvPr/>
        </p:nvSpPr>
        <p:spPr bwMode="auto">
          <a:xfrm>
            <a:off x="8380030" y="4077072"/>
            <a:ext cx="3764642" cy="230425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25425" indent="-225425" algn="l" rtl="0" eaLnBrk="0" fontAlgn="base" hangingPunct="0">
              <a:spcBef>
                <a:spcPct val="20000"/>
              </a:spcBef>
              <a:spcAft>
                <a:spcPct val="0"/>
              </a:spcAft>
              <a:buChar char="•"/>
              <a:defRPr sz="2400">
                <a:solidFill>
                  <a:schemeClr val="tx1"/>
                </a:solidFill>
                <a:latin typeface="Calibri" pitchFamily="34" charset="0"/>
                <a:ea typeface="Calibri" pitchFamily="34" charset="0"/>
                <a:cs typeface="Calibri" pitchFamily="34" charset="0"/>
              </a:defRPr>
            </a:lvl1pPr>
            <a:lvl2pPr marL="576263" indent="-236538" algn="l" rtl="0" eaLnBrk="0" fontAlgn="base" hangingPunct="0">
              <a:spcBef>
                <a:spcPct val="20000"/>
              </a:spcBef>
              <a:spcAft>
                <a:spcPct val="0"/>
              </a:spcAft>
              <a:buFont typeface="Verdana" pitchFamily="34" charset="0"/>
              <a:buChar char="–"/>
              <a:defRPr sz="2000">
                <a:solidFill>
                  <a:schemeClr val="tx1"/>
                </a:solidFill>
                <a:latin typeface="Calibri" pitchFamily="34" charset="0"/>
                <a:ea typeface="Calibri" pitchFamily="34" charset="0"/>
                <a:cs typeface="Calibri" pitchFamily="34" charset="0"/>
              </a:defRPr>
            </a:lvl2pPr>
            <a:lvl3pPr marL="914400" indent="-223838" algn="l" rtl="0" eaLnBrk="0" fontAlgn="base" hangingPunct="0">
              <a:spcBef>
                <a:spcPct val="20000"/>
              </a:spcBef>
              <a:spcAft>
                <a:spcPct val="0"/>
              </a:spcAft>
              <a:buFont typeface="Verdana" pitchFamily="34" charset="0"/>
              <a:buChar char="–"/>
              <a:defRPr>
                <a:solidFill>
                  <a:schemeClr val="tx1"/>
                </a:solidFill>
                <a:latin typeface="Calibri" pitchFamily="34" charset="0"/>
                <a:ea typeface="Calibri" pitchFamily="34" charset="0"/>
                <a:cs typeface="Calibri" pitchFamily="34" charset="0"/>
              </a:defRPr>
            </a:lvl3pPr>
            <a:lvl4pPr marL="1265238" indent="-236538" algn="l" rtl="0" eaLnBrk="0" fontAlgn="base" hangingPunct="0">
              <a:spcBef>
                <a:spcPct val="20000"/>
              </a:spcBef>
              <a:spcAft>
                <a:spcPct val="0"/>
              </a:spcAft>
              <a:buFont typeface="Verdana" pitchFamily="34" charset="0"/>
              <a:buChar char="–"/>
              <a:defRPr sz="1600">
                <a:solidFill>
                  <a:schemeClr val="tx1"/>
                </a:solidFill>
                <a:latin typeface="Calibri" pitchFamily="34" charset="0"/>
                <a:ea typeface="Calibri" pitchFamily="34" charset="0"/>
                <a:cs typeface="Calibri" pitchFamily="34" charset="0"/>
              </a:defRPr>
            </a:lvl4pPr>
            <a:lvl5pPr marL="1660525" indent="-234950" algn="l" rtl="0" eaLnBrk="0" fontAlgn="base" hangingPunct="0">
              <a:spcBef>
                <a:spcPct val="20000"/>
              </a:spcBef>
              <a:spcAft>
                <a:spcPct val="0"/>
              </a:spcAft>
              <a:buFont typeface="Verdana" pitchFamily="34" charset="0"/>
              <a:buChar char="–"/>
              <a:defRPr sz="1400">
                <a:solidFill>
                  <a:schemeClr val="tx1"/>
                </a:solidFill>
                <a:latin typeface="Calibri" pitchFamily="34" charset="0"/>
                <a:ea typeface="Calibri" pitchFamily="34" charset="0"/>
                <a:cs typeface="Calibri" pitchFamily="34" charset="0"/>
              </a:defRPr>
            </a:lvl5pPr>
            <a:lvl6pPr marL="2117725" indent="-234950" algn="l" rtl="0" fontAlgn="base">
              <a:spcBef>
                <a:spcPct val="20000"/>
              </a:spcBef>
              <a:spcAft>
                <a:spcPct val="0"/>
              </a:spcAft>
              <a:buFont typeface="Verdana" pitchFamily="34" charset="0"/>
              <a:buChar char="–"/>
              <a:defRPr sz="1400">
                <a:solidFill>
                  <a:schemeClr val="tx1"/>
                </a:solidFill>
                <a:latin typeface="+mn-lt"/>
                <a:cs typeface="+mn-cs"/>
              </a:defRPr>
            </a:lvl6pPr>
            <a:lvl7pPr marL="2574925" indent="-234950" algn="l" rtl="0" fontAlgn="base">
              <a:spcBef>
                <a:spcPct val="20000"/>
              </a:spcBef>
              <a:spcAft>
                <a:spcPct val="0"/>
              </a:spcAft>
              <a:buFont typeface="Verdana" pitchFamily="34" charset="0"/>
              <a:buChar char="–"/>
              <a:defRPr sz="1400">
                <a:solidFill>
                  <a:schemeClr val="tx1"/>
                </a:solidFill>
                <a:latin typeface="+mn-lt"/>
                <a:cs typeface="+mn-cs"/>
              </a:defRPr>
            </a:lvl7pPr>
            <a:lvl8pPr marL="3032125" indent="-234950" algn="l" rtl="0" fontAlgn="base">
              <a:spcBef>
                <a:spcPct val="20000"/>
              </a:spcBef>
              <a:spcAft>
                <a:spcPct val="0"/>
              </a:spcAft>
              <a:buFont typeface="Verdana" pitchFamily="34" charset="0"/>
              <a:buChar char="–"/>
              <a:defRPr sz="1400">
                <a:solidFill>
                  <a:schemeClr val="tx1"/>
                </a:solidFill>
                <a:latin typeface="+mn-lt"/>
                <a:cs typeface="+mn-cs"/>
              </a:defRPr>
            </a:lvl8pPr>
            <a:lvl9pPr marL="3489325" indent="-234950" algn="l" rtl="0" fontAlgn="base">
              <a:spcBef>
                <a:spcPct val="20000"/>
              </a:spcBef>
              <a:spcAft>
                <a:spcPct val="0"/>
              </a:spcAft>
              <a:buFont typeface="Verdana" pitchFamily="34" charset="0"/>
              <a:buChar char="–"/>
              <a:defRPr sz="1400">
                <a:solidFill>
                  <a:schemeClr val="tx1"/>
                </a:solidFill>
                <a:latin typeface="+mn-lt"/>
                <a:cs typeface="+mn-cs"/>
              </a:defRPr>
            </a:lvl9pPr>
          </a:lstStyle>
          <a:p>
            <a:pPr marL="0" indent="0">
              <a:spcBef>
                <a:spcPts val="0"/>
              </a:spcBef>
              <a:spcAft>
                <a:spcPts val="200"/>
              </a:spcAft>
              <a:buClr>
                <a:srgbClr val="0860A8">
                  <a:lumMod val="75000"/>
                </a:srgbClr>
              </a:buClr>
              <a:buNone/>
            </a:pPr>
            <a:r>
              <a:rPr lang="ru-RU" sz="1800" b="1" dirty="0">
                <a:latin typeface="Myriad Pro" pitchFamily="34" charset="0"/>
              </a:rPr>
              <a:t> </a:t>
            </a:r>
            <a:r>
              <a:rPr lang="en-US" sz="1800" b="1" dirty="0">
                <a:latin typeface="Myriad Pro" pitchFamily="34" charset="0"/>
              </a:rPr>
              <a:t>RSC Tornado nodes based on</a:t>
            </a:r>
          </a:p>
          <a:p>
            <a:pPr marL="0" indent="0">
              <a:spcBef>
                <a:spcPts val="0"/>
              </a:spcBef>
              <a:spcAft>
                <a:spcPts val="200"/>
              </a:spcAft>
              <a:buClr>
                <a:srgbClr val="0860A8">
                  <a:lumMod val="75000"/>
                </a:srgbClr>
              </a:buClr>
              <a:buNone/>
            </a:pPr>
            <a:r>
              <a:rPr lang="en-US" sz="1800" b="1" dirty="0">
                <a:latin typeface="Myriad Pro" pitchFamily="34" charset="0"/>
              </a:rPr>
              <a:t>Intel</a:t>
            </a:r>
            <a:r>
              <a:rPr lang="en-US" sz="1800" b="1" baseline="30000" dirty="0">
                <a:latin typeface="Myriad Pro" pitchFamily="34" charset="0"/>
              </a:rPr>
              <a:t>®</a:t>
            </a:r>
            <a:r>
              <a:rPr lang="en-US" sz="1800" b="1" dirty="0">
                <a:latin typeface="Myriad Pro" pitchFamily="34" charset="0"/>
              </a:rPr>
              <a:t> Xeon</a:t>
            </a:r>
            <a:r>
              <a:rPr lang="en-US" sz="1800" b="1" baseline="30000" dirty="0">
                <a:latin typeface="Myriad Pro" pitchFamily="34" charset="0"/>
              </a:rPr>
              <a:t>®</a:t>
            </a:r>
            <a:r>
              <a:rPr lang="en-US" sz="1800" b="1" dirty="0">
                <a:latin typeface="Myriad Pro" pitchFamily="34" charset="0"/>
              </a:rPr>
              <a:t> Scalable</a:t>
            </a:r>
            <a:r>
              <a:rPr lang="ru-RU" sz="1800" b="1" dirty="0">
                <a:latin typeface="Myriad Pro" pitchFamily="34" charset="0"/>
              </a:rPr>
              <a:t>:</a:t>
            </a:r>
            <a:endParaRPr lang="en-US" sz="1800" b="1" dirty="0">
              <a:latin typeface="Myriad Pro" pitchFamily="34" charset="0"/>
            </a:endParaRPr>
          </a:p>
          <a:p>
            <a:pPr lvl="1">
              <a:spcBef>
                <a:spcPts val="0"/>
              </a:spcBef>
              <a:spcAft>
                <a:spcPts val="200"/>
              </a:spcAft>
              <a:buClr>
                <a:srgbClr val="0860A8">
                  <a:lumMod val="75000"/>
                </a:srgbClr>
              </a:buClr>
              <a:buFont typeface="Arial" panose="020B0604020202020204" pitchFamily="34" charset="0"/>
              <a:buChar char="•"/>
            </a:pPr>
            <a:r>
              <a:rPr lang="ru-RU" sz="1400" b="1" dirty="0">
                <a:latin typeface="Myriad Pro" pitchFamily="34" charset="0"/>
              </a:rPr>
              <a:t> </a:t>
            </a:r>
            <a:r>
              <a:rPr lang="en-US" sz="1400" b="1" dirty="0">
                <a:latin typeface="Myriad Pro" pitchFamily="34" charset="0"/>
              </a:rPr>
              <a:t>Intel</a:t>
            </a:r>
            <a:r>
              <a:rPr lang="en-US" sz="1400" b="1" baseline="30000" dirty="0">
                <a:latin typeface="Myriad Pro" pitchFamily="34" charset="0"/>
              </a:rPr>
              <a:t>®</a:t>
            </a:r>
            <a:r>
              <a:rPr lang="en-US" sz="1400" b="1" dirty="0">
                <a:latin typeface="Myriad Pro" pitchFamily="34" charset="0"/>
              </a:rPr>
              <a:t> Xeon</a:t>
            </a:r>
            <a:r>
              <a:rPr lang="en-US" sz="1400" b="1" baseline="30000" dirty="0">
                <a:latin typeface="Myriad Pro" pitchFamily="34" charset="0"/>
              </a:rPr>
              <a:t>®</a:t>
            </a:r>
            <a:r>
              <a:rPr lang="en-US" sz="1400" b="1" dirty="0">
                <a:latin typeface="Myriad Pro" pitchFamily="34" charset="0"/>
              </a:rPr>
              <a:t> Gold 6154</a:t>
            </a:r>
            <a:r>
              <a:rPr lang="ru-RU" sz="1400" b="1" dirty="0">
                <a:latin typeface="Myriad Pro" pitchFamily="34" charset="0"/>
              </a:rPr>
              <a:t> </a:t>
            </a:r>
            <a:r>
              <a:rPr lang="en-US" sz="1400" dirty="0">
                <a:latin typeface="Myriad Pro" pitchFamily="34" charset="0"/>
              </a:rPr>
              <a:t>processors</a:t>
            </a:r>
            <a:r>
              <a:rPr lang="en-US" sz="1400" b="1" dirty="0">
                <a:latin typeface="Myriad Pro" pitchFamily="34" charset="0"/>
              </a:rPr>
              <a:t> </a:t>
            </a:r>
            <a:r>
              <a:rPr lang="ru-RU" sz="1400" dirty="0">
                <a:latin typeface="Myriad Pro" pitchFamily="34" charset="0"/>
              </a:rPr>
              <a:t>(18 </a:t>
            </a:r>
            <a:r>
              <a:rPr lang="en-US" sz="1400" dirty="0">
                <a:latin typeface="Myriad Pro" pitchFamily="34" charset="0"/>
              </a:rPr>
              <a:t>cores</a:t>
            </a:r>
            <a:r>
              <a:rPr lang="ru-RU" sz="1400" dirty="0">
                <a:latin typeface="Myriad Pro" pitchFamily="34" charset="0"/>
              </a:rPr>
              <a:t>)</a:t>
            </a:r>
          </a:p>
          <a:p>
            <a:pPr lvl="1">
              <a:spcBef>
                <a:spcPts val="0"/>
              </a:spcBef>
              <a:spcAft>
                <a:spcPts val="200"/>
              </a:spcAft>
              <a:buClr>
                <a:srgbClr val="0860A8">
                  <a:lumMod val="75000"/>
                </a:srgbClr>
              </a:buClr>
              <a:buFont typeface="Arial" panose="020B0604020202020204" pitchFamily="34" charset="0"/>
              <a:buChar char="•"/>
            </a:pPr>
            <a:r>
              <a:rPr lang="ru-RU" sz="1400" b="1" dirty="0">
                <a:latin typeface="Myriad Pro" pitchFamily="34" charset="0"/>
              </a:rPr>
              <a:t> </a:t>
            </a:r>
            <a:r>
              <a:rPr lang="nl-NL" sz="1400" b="1" dirty="0">
                <a:latin typeface="Myriad Pro" pitchFamily="34" charset="0"/>
              </a:rPr>
              <a:t>Intel</a:t>
            </a:r>
            <a:r>
              <a:rPr lang="en-US" sz="1400" b="1" baseline="30000" dirty="0">
                <a:latin typeface="Myriad Pro" pitchFamily="34" charset="0"/>
              </a:rPr>
              <a:t>®</a:t>
            </a:r>
            <a:r>
              <a:rPr lang="nl-NL" sz="1400" b="1" dirty="0">
                <a:latin typeface="Myriad Pro" pitchFamily="34" charset="0"/>
              </a:rPr>
              <a:t> Server Board S2600BP </a:t>
            </a:r>
          </a:p>
          <a:p>
            <a:pPr lvl="1">
              <a:spcBef>
                <a:spcPts val="0"/>
              </a:spcBef>
              <a:spcAft>
                <a:spcPts val="200"/>
              </a:spcAft>
              <a:buClr>
                <a:srgbClr val="0860A8">
                  <a:lumMod val="75000"/>
                </a:srgbClr>
              </a:buClr>
              <a:buFont typeface="Arial" panose="020B0604020202020204" pitchFamily="34" charset="0"/>
              <a:buChar char="•"/>
            </a:pPr>
            <a:r>
              <a:rPr lang="ru-RU" sz="1400" b="1" dirty="0">
                <a:latin typeface="Myriad Pro" pitchFamily="34" charset="0"/>
              </a:rPr>
              <a:t> </a:t>
            </a:r>
            <a:r>
              <a:rPr lang="en-US" sz="1400" b="1" dirty="0">
                <a:latin typeface="Myriad Pro" pitchFamily="34" charset="0"/>
              </a:rPr>
              <a:t>Intel</a:t>
            </a:r>
            <a:r>
              <a:rPr lang="en-US" sz="1400" b="1" baseline="30000" dirty="0">
                <a:latin typeface="Myriad Pro" pitchFamily="34" charset="0"/>
              </a:rPr>
              <a:t>®</a:t>
            </a:r>
            <a:r>
              <a:rPr lang="en-US" sz="1400" b="1" dirty="0">
                <a:latin typeface="Myriad Pro" pitchFamily="34" charset="0"/>
              </a:rPr>
              <a:t> SSD DC S3520</a:t>
            </a:r>
            <a:r>
              <a:rPr lang="ru-RU" sz="1400" b="1" dirty="0">
                <a:latin typeface="Myriad Pro" pitchFamily="34" charset="0"/>
              </a:rPr>
              <a:t> </a:t>
            </a:r>
            <a:r>
              <a:rPr lang="ru-RU" sz="1400" dirty="0">
                <a:latin typeface="Myriad Pro" pitchFamily="34" charset="0"/>
              </a:rPr>
              <a:t>(</a:t>
            </a:r>
            <a:r>
              <a:rPr lang="en-US" sz="1400" dirty="0">
                <a:latin typeface="Myriad Pro" pitchFamily="34" charset="0"/>
              </a:rPr>
              <a:t>SATA, M.2)</a:t>
            </a:r>
            <a:r>
              <a:rPr lang="ru-RU" sz="1400" dirty="0">
                <a:latin typeface="Myriad Pro" pitchFamily="34" charset="0"/>
              </a:rPr>
              <a:t>,</a:t>
            </a:r>
            <a:r>
              <a:rPr lang="en-US" sz="1400" dirty="0">
                <a:latin typeface="Myriad Pro" pitchFamily="34" charset="0"/>
              </a:rPr>
              <a:t> </a:t>
            </a:r>
            <a:r>
              <a:rPr lang="en-US" sz="1400" b="1" dirty="0">
                <a:latin typeface="Myriad Pro" pitchFamily="34" charset="0"/>
              </a:rPr>
              <a:t>2 x Intel</a:t>
            </a:r>
            <a:r>
              <a:rPr lang="en-US" sz="1400" b="1" baseline="30000" dirty="0">
                <a:latin typeface="Myriad Pro" pitchFamily="34" charset="0"/>
              </a:rPr>
              <a:t> ®</a:t>
            </a:r>
            <a:r>
              <a:rPr lang="en-US" sz="1400" b="1" dirty="0">
                <a:latin typeface="Myriad Pro" pitchFamily="34" charset="0"/>
              </a:rPr>
              <a:t> SSD DC P4511 </a:t>
            </a:r>
            <a:r>
              <a:rPr lang="ru-RU" sz="1400" b="1" dirty="0">
                <a:latin typeface="Myriad Pro" pitchFamily="34" charset="0"/>
              </a:rPr>
              <a:t>(</a:t>
            </a:r>
            <a:r>
              <a:rPr lang="en-US" sz="1400" b="1" dirty="0" err="1">
                <a:latin typeface="Myriad Pro" pitchFamily="34" charset="0"/>
              </a:rPr>
              <a:t>NVMe</a:t>
            </a:r>
            <a:r>
              <a:rPr lang="en-US" sz="1400" b="1" dirty="0">
                <a:latin typeface="Myriad Pro" pitchFamily="34" charset="0"/>
              </a:rPr>
              <a:t>, M.2</a:t>
            </a:r>
            <a:r>
              <a:rPr lang="ru-RU" sz="1400" b="1" dirty="0">
                <a:latin typeface="Myriad Pro" pitchFamily="34" charset="0"/>
              </a:rPr>
              <a:t>)</a:t>
            </a:r>
            <a:r>
              <a:rPr lang="en-US" sz="1400" b="1" dirty="0">
                <a:latin typeface="Myriad Pro" pitchFamily="34" charset="0"/>
              </a:rPr>
              <a:t> </a:t>
            </a:r>
            <a:r>
              <a:rPr lang="ru-RU" sz="1400" b="1" dirty="0">
                <a:latin typeface="Myriad Pro" pitchFamily="34" charset="0"/>
              </a:rPr>
              <a:t>1</a:t>
            </a:r>
            <a:r>
              <a:rPr lang="en-US" sz="1400" b="1" dirty="0">
                <a:latin typeface="Myriad Pro" pitchFamily="34" charset="0"/>
              </a:rPr>
              <a:t>TB</a:t>
            </a:r>
            <a:endParaRPr lang="ru-RU" sz="1400" b="1" dirty="0">
              <a:latin typeface="Myriad Pro" pitchFamily="34" charset="0"/>
            </a:endParaRPr>
          </a:p>
          <a:p>
            <a:pPr lvl="1">
              <a:spcBef>
                <a:spcPts val="0"/>
              </a:spcBef>
              <a:spcAft>
                <a:spcPts val="200"/>
              </a:spcAft>
              <a:buClr>
                <a:srgbClr val="0860A8">
                  <a:lumMod val="75000"/>
                </a:srgbClr>
              </a:buClr>
              <a:buFont typeface="Arial" panose="020B0604020202020204" pitchFamily="34" charset="0"/>
              <a:buChar char="•"/>
            </a:pPr>
            <a:r>
              <a:rPr lang="en-US" sz="1400" dirty="0">
                <a:latin typeface="Myriad Pro" pitchFamily="34" charset="0"/>
              </a:rPr>
              <a:t>192GB DDR</a:t>
            </a:r>
            <a:r>
              <a:rPr lang="ru-RU" sz="1400" dirty="0">
                <a:latin typeface="Myriad Pro" pitchFamily="34" charset="0"/>
              </a:rPr>
              <a:t>4</a:t>
            </a:r>
            <a:r>
              <a:rPr lang="en-US" sz="1400" dirty="0">
                <a:latin typeface="Myriad Pro" pitchFamily="34" charset="0"/>
              </a:rPr>
              <a:t> 26</a:t>
            </a:r>
            <a:r>
              <a:rPr lang="ru-RU" sz="1400" dirty="0">
                <a:latin typeface="Myriad Pro" pitchFamily="34" charset="0"/>
              </a:rPr>
              <a:t>66 </a:t>
            </a:r>
            <a:r>
              <a:rPr lang="en-US" sz="1400" dirty="0">
                <a:latin typeface="Myriad Pro" pitchFamily="34" charset="0"/>
              </a:rPr>
              <a:t>GHz</a:t>
            </a:r>
          </a:p>
          <a:p>
            <a:pPr lvl="1">
              <a:spcBef>
                <a:spcPts val="0"/>
              </a:spcBef>
              <a:spcAft>
                <a:spcPts val="200"/>
              </a:spcAft>
              <a:buClr>
                <a:srgbClr val="0860A8">
                  <a:lumMod val="75000"/>
                </a:srgbClr>
              </a:buClr>
              <a:buFont typeface="Arial" panose="020B0604020202020204" pitchFamily="34" charset="0"/>
              <a:buChar char="•"/>
            </a:pPr>
            <a:r>
              <a:rPr lang="en-US" sz="1400" b="1" dirty="0">
                <a:latin typeface="Myriad Pro" pitchFamily="34" charset="0"/>
              </a:rPr>
              <a:t>Intel</a:t>
            </a:r>
            <a:r>
              <a:rPr lang="en-US" sz="1400" b="1" baseline="30000" dirty="0">
                <a:latin typeface="Myriad Pro" pitchFamily="34" charset="0"/>
              </a:rPr>
              <a:t>®</a:t>
            </a:r>
            <a:r>
              <a:rPr lang="en-US" sz="1400" b="1" dirty="0">
                <a:latin typeface="Myriad Pro" pitchFamily="34" charset="0"/>
              </a:rPr>
              <a:t> Omni-Path</a:t>
            </a:r>
            <a:r>
              <a:rPr lang="ru-RU" sz="1400" b="1" dirty="0">
                <a:latin typeface="Myriad Pro" pitchFamily="34" charset="0"/>
              </a:rPr>
              <a:t> 100 </a:t>
            </a:r>
            <a:r>
              <a:rPr lang="en-US" sz="1400" b="1" dirty="0">
                <a:latin typeface="Myriad Pro" pitchFamily="34" charset="0"/>
              </a:rPr>
              <a:t>Gb/s adapter</a:t>
            </a:r>
          </a:p>
        </p:txBody>
      </p:sp>
      <p:grpSp>
        <p:nvGrpSpPr>
          <p:cNvPr id="45" name="Группа 44"/>
          <p:cNvGrpSpPr/>
          <p:nvPr/>
        </p:nvGrpSpPr>
        <p:grpSpPr>
          <a:xfrm>
            <a:off x="2002488" y="3079903"/>
            <a:ext cx="1285200" cy="1285201"/>
            <a:chOff x="1376351" y="2660915"/>
            <a:chExt cx="864096" cy="982849"/>
          </a:xfrm>
        </p:grpSpPr>
        <p:sp>
          <p:nvSpPr>
            <p:cNvPr id="43" name="TextBox 42"/>
            <p:cNvSpPr txBox="1"/>
            <p:nvPr/>
          </p:nvSpPr>
          <p:spPr>
            <a:xfrm>
              <a:off x="1448359" y="2905201"/>
              <a:ext cx="720080" cy="494277"/>
            </a:xfrm>
            <a:prstGeom prst="rect">
              <a:avLst/>
            </a:prstGeom>
            <a:noFill/>
          </p:spPr>
          <p:txBody>
            <a:bodyPr wrap="square" rtlCol="0">
              <a:spAutoFit/>
            </a:bodyPr>
            <a:lstStyle/>
            <a:p>
              <a:pPr algn="ctr"/>
              <a:r>
                <a:rPr lang="en-US" sz="3600" b="1" dirty="0">
                  <a:solidFill>
                    <a:srgbClr val="FFFF00"/>
                  </a:solidFill>
                  <a:latin typeface="Myriad Pro" pitchFamily="34" charset="0"/>
                  <a:ea typeface="Calibri" pitchFamily="34" charset="0"/>
                  <a:cs typeface="Calibri" pitchFamily="34" charset="0"/>
                </a:rPr>
                <a:t> </a:t>
              </a:r>
              <a:r>
                <a:rPr lang="en-US" sz="3600" b="1" dirty="0">
                  <a:latin typeface="Myriad Pro" pitchFamily="34" charset="0"/>
                  <a:ea typeface="Calibri" pitchFamily="34" charset="0"/>
                  <a:cs typeface="Calibri" pitchFamily="34" charset="0"/>
                </a:rPr>
                <a:t>21</a:t>
              </a:r>
              <a:endParaRPr lang="ru-RU" sz="3600" b="1" dirty="0">
                <a:latin typeface="Myriad Pro" pitchFamily="34" charset="0"/>
                <a:ea typeface="Calibri" pitchFamily="34" charset="0"/>
                <a:cs typeface="Calibri" pitchFamily="34" charset="0"/>
              </a:endParaRPr>
            </a:p>
          </p:txBody>
        </p:sp>
        <p:sp>
          <p:nvSpPr>
            <p:cNvPr id="44" name="Овал 43"/>
            <p:cNvSpPr/>
            <p:nvPr/>
          </p:nvSpPr>
          <p:spPr>
            <a:xfrm>
              <a:off x="1376351" y="2660915"/>
              <a:ext cx="864096" cy="982849"/>
            </a:xfrm>
            <a:prstGeom prst="ellipse">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46" name="Группа 45"/>
          <p:cNvGrpSpPr/>
          <p:nvPr/>
        </p:nvGrpSpPr>
        <p:grpSpPr>
          <a:xfrm>
            <a:off x="8417185" y="2924944"/>
            <a:ext cx="1285200" cy="1128325"/>
            <a:chOff x="1462317" y="3009788"/>
            <a:chExt cx="864096" cy="816019"/>
          </a:xfrm>
        </p:grpSpPr>
        <p:sp>
          <p:nvSpPr>
            <p:cNvPr id="47" name="TextBox 46"/>
            <p:cNvSpPr txBox="1"/>
            <p:nvPr/>
          </p:nvSpPr>
          <p:spPr>
            <a:xfrm>
              <a:off x="1534325" y="3184080"/>
              <a:ext cx="720080" cy="467435"/>
            </a:xfrm>
            <a:prstGeom prst="rect">
              <a:avLst/>
            </a:prstGeom>
            <a:noFill/>
          </p:spPr>
          <p:txBody>
            <a:bodyPr wrap="square" rtlCol="0">
              <a:spAutoFit/>
            </a:bodyPr>
            <a:lstStyle/>
            <a:p>
              <a:pPr algn="ctr"/>
              <a:r>
                <a:rPr lang="en-US" sz="3600" b="1" dirty="0">
                  <a:latin typeface="Myriad Pro" pitchFamily="34" charset="0"/>
                  <a:ea typeface="Calibri" pitchFamily="34" charset="0"/>
                  <a:cs typeface="Calibri" pitchFamily="34" charset="0"/>
                </a:rPr>
                <a:t>40</a:t>
              </a:r>
              <a:endParaRPr lang="ru-RU" sz="3600" b="1" dirty="0">
                <a:latin typeface="Myriad Pro" pitchFamily="34" charset="0"/>
                <a:ea typeface="Calibri" pitchFamily="34" charset="0"/>
                <a:cs typeface="Calibri" pitchFamily="34" charset="0"/>
              </a:endParaRPr>
            </a:p>
          </p:txBody>
        </p:sp>
        <p:sp>
          <p:nvSpPr>
            <p:cNvPr id="48" name="Овал 47"/>
            <p:cNvSpPr/>
            <p:nvPr/>
          </p:nvSpPr>
          <p:spPr>
            <a:xfrm>
              <a:off x="1462317" y="3009788"/>
              <a:ext cx="864096" cy="816019"/>
            </a:xfrm>
            <a:prstGeom prst="ellipse">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pic>
        <p:nvPicPr>
          <p:cNvPr id="49" name="Picture 4" descr="C:\Working folder\130000_Logos\Intel\2015\Digital_SSD_k\SSD_k_rgb_300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064555" y="2860945"/>
            <a:ext cx="508191" cy="677588"/>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5" descr="C:\Working folder\130000_Logos\Intel\2015\Board_SB_k\Board_SB_k_Digital\SB_k_rgb_300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67036" y="2135051"/>
            <a:ext cx="508191" cy="677588"/>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C:\RSC\Intel\Intel Xeon Gold logo_July 2017\cq5dam.web.1280.1280.jpe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064552" y="1378852"/>
            <a:ext cx="519786" cy="693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2914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p:cNvPicPr>
            <a:picLocks noChangeAspect="1"/>
          </p:cNvPicPr>
          <p:nvPr/>
        </p:nvPicPr>
        <p:blipFill rotWithShape="1">
          <a:blip r:embed="rId2" cstate="print">
            <a:extLst>
              <a:ext uri="{28A0092B-C50C-407E-A947-70E740481C1C}">
                <a14:useLocalDpi xmlns:a14="http://schemas.microsoft.com/office/drawing/2010/main"/>
              </a:ext>
            </a:extLst>
          </a:blip>
          <a:srcRect l="5023" t="17359" r="16606" b="12991"/>
          <a:stretch/>
        </p:blipFill>
        <p:spPr>
          <a:xfrm>
            <a:off x="842268" y="962714"/>
            <a:ext cx="10510316" cy="5274598"/>
          </a:xfrm>
          <a:prstGeom prst="rect">
            <a:avLst/>
          </a:prstGeom>
        </p:spPr>
      </p:pic>
      <p:pic>
        <p:nvPicPr>
          <p:cNvPr id="12" name="Picture 4" descr="G:\MONGOLIA\FON_down.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G:\MONGOLIA\FON_up.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2192000" cy="17444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108287F-E375-4546-BD4D-055C64B633A2}"/>
              </a:ext>
            </a:extLst>
          </p:cNvPr>
          <p:cNvSpPr txBox="1"/>
          <p:nvPr/>
        </p:nvSpPr>
        <p:spPr>
          <a:xfrm>
            <a:off x="3854136" y="44624"/>
            <a:ext cx="4528612" cy="600164"/>
          </a:xfrm>
          <a:prstGeom prst="rect">
            <a:avLst/>
          </a:prstGeom>
          <a:noFill/>
        </p:spPr>
        <p:txBody>
          <a:bodyPr wrap="none" rtlCol="0">
            <a:spAutoFit/>
          </a:bodyPr>
          <a:lstStyle/>
          <a:p>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rPr>
              <a:t>Current GPU-component</a:t>
            </a:r>
            <a:endPar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endParaRPr>
          </a:p>
        </p:txBody>
      </p:sp>
    </p:spTree>
    <p:extLst>
      <p:ext uri="{BB962C8B-B14F-4D97-AF65-F5344CB8AC3E}">
        <p14:creationId xmlns:p14="http://schemas.microsoft.com/office/powerpoint/2010/main" val="6491507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4" descr="G:\MONGOLIA\FON_down.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5" descr="G:\MONGOLIA\FON_up.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2192000" cy="174440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341929" y="1124744"/>
            <a:ext cx="5452218" cy="400110"/>
          </a:xfrm>
          <a:prstGeom prst="rect">
            <a:avLst/>
          </a:prstGeom>
          <a:solidFill>
            <a:schemeClr val="bg1"/>
          </a:solidFill>
          <a:ln w="38100">
            <a:solidFill>
              <a:srgbClr val="C00000"/>
            </a:solidFill>
          </a:ln>
        </p:spPr>
        <p:txBody>
          <a:bodyPr wrap="square">
            <a:spAutoFit/>
          </a:bodyPr>
          <a:lstStyle/>
          <a:p>
            <a:pPr algn="ctr"/>
            <a:r>
              <a:rPr lang="en-US" sz="2000" b="1" dirty="0">
                <a:solidFill>
                  <a:prstClr val="black"/>
                </a:solidFill>
                <a:latin typeface="Calibri" panose="020F0502020204030204" pitchFamily="34" charset="0"/>
                <a:cs typeface="Calibri" panose="020F0502020204030204" pitchFamily="34" charset="0"/>
              </a:rPr>
              <a:t>Unified software and information environment</a:t>
            </a:r>
            <a:endParaRPr lang="ru-RU" sz="2000" b="1" dirty="0">
              <a:solidFill>
                <a:prstClr val="black"/>
              </a:solidFill>
              <a:latin typeface="Calibri" panose="020F0502020204030204" pitchFamily="34" charset="0"/>
              <a:cs typeface="Calibri" panose="020F0502020204030204" pitchFamily="34" charset="0"/>
            </a:endParaRPr>
          </a:p>
        </p:txBody>
      </p:sp>
      <p:sp>
        <p:nvSpPr>
          <p:cNvPr id="37" name="Rectangle 2"/>
          <p:cNvSpPr txBox="1">
            <a:spLocks noChangeArrowheads="1"/>
          </p:cNvSpPr>
          <p:nvPr/>
        </p:nvSpPr>
        <p:spPr bwMode="auto">
          <a:xfrm>
            <a:off x="1524000" y="96537"/>
            <a:ext cx="9144001" cy="534987"/>
          </a:xfrm>
          <a:prstGeom prst="rect">
            <a:avLst/>
          </a:prstGeom>
          <a:noFill/>
          <a:ln>
            <a:noFill/>
          </a:ln>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algn="ctr">
              <a:defRPr/>
            </a:pPr>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rPr>
              <a:t>Heterogeneous platform “</a:t>
            </a:r>
            <a:r>
              <a:rPr lang="en-US" sz="3300" b="1" dirty="0" err="1">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rPr>
              <a:t>HybriLIT</a:t>
            </a:r>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rPr>
              <a:t>”</a:t>
            </a:r>
            <a:endPar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endParaRPr>
          </a:p>
        </p:txBody>
      </p:sp>
      <p:sp>
        <p:nvSpPr>
          <p:cNvPr id="40" name="Прямоугольник 39"/>
          <p:cNvSpPr/>
          <p:nvPr/>
        </p:nvSpPr>
        <p:spPr>
          <a:xfrm>
            <a:off x="5141238" y="5515033"/>
            <a:ext cx="4267130" cy="1323439"/>
          </a:xfrm>
          <a:prstGeom prst="rect">
            <a:avLst/>
          </a:prstGeom>
        </p:spPr>
        <p:txBody>
          <a:bodyPr wrap="none">
            <a:spAutoFit/>
          </a:bodyPr>
          <a:lstStyle/>
          <a:p>
            <a:r>
              <a:rPr lang="en-US" sz="3000" b="1" dirty="0">
                <a:solidFill>
                  <a:schemeClr val="accent2">
                    <a:lumMod val="75000"/>
                  </a:schemeClr>
                </a:solidFill>
              </a:rPr>
              <a:t>Total peak performance</a:t>
            </a:r>
            <a:r>
              <a:rPr lang="ru-RU" sz="3000" b="1" dirty="0">
                <a:solidFill>
                  <a:schemeClr val="accent2">
                    <a:lumMod val="75000"/>
                  </a:schemeClr>
                </a:solidFill>
              </a:rPr>
              <a:t>:</a:t>
            </a:r>
            <a:endParaRPr lang="en-US" sz="3000" b="1" dirty="0">
              <a:solidFill>
                <a:schemeClr val="accent2">
                  <a:lumMod val="75000"/>
                </a:schemeClr>
              </a:solidFill>
            </a:endParaRPr>
          </a:p>
          <a:p>
            <a:r>
              <a:rPr lang="en-US" sz="2500" b="1" dirty="0">
                <a:solidFill>
                  <a:schemeClr val="accent2">
                    <a:lumMod val="75000"/>
                  </a:schemeClr>
                </a:solidFill>
              </a:rPr>
              <a:t>   </a:t>
            </a:r>
            <a:r>
              <a:rPr lang="ru-RU" sz="2500" b="1" dirty="0">
                <a:solidFill>
                  <a:schemeClr val="accent2">
                    <a:lumMod val="75000"/>
                  </a:schemeClr>
                </a:solidFill>
              </a:rPr>
              <a:t>1 </a:t>
            </a:r>
            <a:r>
              <a:rPr lang="en-US" sz="2500" b="1" dirty="0" err="1">
                <a:solidFill>
                  <a:schemeClr val="accent2">
                    <a:lumMod val="75000"/>
                  </a:schemeClr>
                </a:solidFill>
              </a:rPr>
              <a:t>PFlops</a:t>
            </a:r>
            <a:r>
              <a:rPr lang="en-US" sz="2500" b="1" dirty="0">
                <a:solidFill>
                  <a:schemeClr val="accent2">
                    <a:lumMod val="75000"/>
                  </a:schemeClr>
                </a:solidFill>
              </a:rPr>
              <a:t> for single precision</a:t>
            </a:r>
            <a:endParaRPr lang="ru-RU" sz="2500" b="1" dirty="0">
              <a:solidFill>
                <a:schemeClr val="accent2">
                  <a:lumMod val="75000"/>
                </a:schemeClr>
              </a:solidFill>
            </a:endParaRPr>
          </a:p>
          <a:p>
            <a:r>
              <a:rPr lang="ru-RU" sz="2500" b="1" dirty="0">
                <a:solidFill>
                  <a:schemeClr val="accent2">
                    <a:lumMod val="75000"/>
                  </a:schemeClr>
                </a:solidFill>
              </a:rPr>
              <a:t>0,5 </a:t>
            </a:r>
            <a:r>
              <a:rPr lang="en-US" sz="2500" b="1" dirty="0" err="1">
                <a:solidFill>
                  <a:schemeClr val="accent2">
                    <a:lumMod val="75000"/>
                  </a:schemeClr>
                </a:solidFill>
              </a:rPr>
              <a:t>PFlops</a:t>
            </a:r>
            <a:r>
              <a:rPr lang="en-US" sz="2500" b="1" dirty="0">
                <a:solidFill>
                  <a:schemeClr val="accent2">
                    <a:lumMod val="75000"/>
                  </a:schemeClr>
                </a:solidFill>
              </a:rPr>
              <a:t> for double precision</a:t>
            </a:r>
            <a:endParaRPr lang="ru-RU" sz="2500" b="1" dirty="0">
              <a:solidFill>
                <a:schemeClr val="accent2">
                  <a:lumMod val="75000"/>
                </a:schemeClr>
              </a:solidFill>
            </a:endParaRPr>
          </a:p>
        </p:txBody>
      </p:sp>
      <p:sp>
        <p:nvSpPr>
          <p:cNvPr id="41" name="Прямоугольник 40"/>
          <p:cNvSpPr/>
          <p:nvPr/>
        </p:nvSpPr>
        <p:spPr>
          <a:xfrm>
            <a:off x="9737024" y="3814008"/>
            <a:ext cx="2470869" cy="1631216"/>
          </a:xfrm>
          <a:prstGeom prst="rect">
            <a:avLst/>
          </a:prstGeom>
        </p:spPr>
        <p:txBody>
          <a:bodyPr wrap="none">
            <a:spAutoFit/>
          </a:bodyPr>
          <a:lstStyle/>
          <a:p>
            <a:pPr lvl="0">
              <a:defRPr/>
            </a:pPr>
            <a:r>
              <a:rPr lang="en-US" sz="2000" b="1" dirty="0"/>
              <a:t>Volta</a:t>
            </a:r>
            <a:endParaRPr lang="en-US" sz="2000" dirty="0"/>
          </a:p>
          <a:p>
            <a:pPr lvl="0">
              <a:defRPr/>
            </a:pPr>
            <a:r>
              <a:rPr lang="en-US" sz="2000" dirty="0"/>
              <a:t>   205 000 CUDA cores</a:t>
            </a:r>
            <a:endParaRPr lang="ru-RU" sz="2000" dirty="0"/>
          </a:p>
          <a:p>
            <a:pPr lvl="0">
              <a:defRPr/>
            </a:pPr>
            <a:r>
              <a:rPr lang="en-US" sz="2000" dirty="0"/>
              <a:t>   26 000 Tensor</a:t>
            </a:r>
            <a:r>
              <a:rPr lang="ru-RU" sz="2000" dirty="0"/>
              <a:t> </a:t>
            </a:r>
            <a:r>
              <a:rPr lang="en-US" sz="2000" dirty="0"/>
              <a:t>cores</a:t>
            </a:r>
            <a:endParaRPr lang="ru-RU" sz="2000" dirty="0"/>
          </a:p>
          <a:p>
            <a:pPr>
              <a:defRPr/>
            </a:pPr>
            <a:r>
              <a:rPr lang="en-US" sz="2000" b="1" dirty="0"/>
              <a:t>K40, K80</a:t>
            </a:r>
          </a:p>
          <a:p>
            <a:pPr>
              <a:defRPr/>
            </a:pPr>
            <a:r>
              <a:rPr lang="en-US" sz="2000" b="1" dirty="0"/>
              <a:t>   </a:t>
            </a:r>
            <a:r>
              <a:rPr lang="en-US" sz="2000" dirty="0"/>
              <a:t>78 000 CUDA cores</a:t>
            </a:r>
            <a:endParaRPr lang="ru-RU" sz="2000" dirty="0"/>
          </a:p>
        </p:txBody>
      </p:sp>
      <p:sp>
        <p:nvSpPr>
          <p:cNvPr id="42" name="Прямоугольник 41"/>
          <p:cNvSpPr/>
          <p:nvPr/>
        </p:nvSpPr>
        <p:spPr>
          <a:xfrm>
            <a:off x="10344788" y="2414626"/>
            <a:ext cx="1492012" cy="1323439"/>
          </a:xfrm>
          <a:prstGeom prst="rect">
            <a:avLst/>
          </a:prstGeom>
        </p:spPr>
        <p:txBody>
          <a:bodyPr wrap="none">
            <a:spAutoFit/>
          </a:bodyPr>
          <a:lstStyle/>
          <a:p>
            <a:pPr lvl="0">
              <a:defRPr/>
            </a:pPr>
            <a:r>
              <a:rPr lang="en-US" sz="2000" b="1" dirty="0" err="1"/>
              <a:t>Skylake</a:t>
            </a:r>
            <a:endParaRPr lang="en-US" sz="2000" b="1" dirty="0"/>
          </a:p>
          <a:p>
            <a:pPr lvl="0">
              <a:defRPr/>
            </a:pPr>
            <a:r>
              <a:rPr lang="en-US" sz="2000" b="1" dirty="0"/>
              <a:t>   </a:t>
            </a:r>
            <a:r>
              <a:rPr lang="en-US" sz="2000" dirty="0"/>
              <a:t>1440 cores</a:t>
            </a:r>
            <a:endParaRPr lang="ru-RU" sz="2000" dirty="0"/>
          </a:p>
          <a:p>
            <a:pPr>
              <a:defRPr/>
            </a:pPr>
            <a:r>
              <a:rPr lang="en-US" sz="2000" b="1" dirty="0"/>
              <a:t>KNL</a:t>
            </a:r>
          </a:p>
          <a:p>
            <a:pPr>
              <a:defRPr/>
            </a:pPr>
            <a:r>
              <a:rPr lang="en-US" sz="2000" b="1" dirty="0"/>
              <a:t>   </a:t>
            </a:r>
            <a:r>
              <a:rPr lang="en-US" sz="2000" dirty="0"/>
              <a:t>1512 cores</a:t>
            </a:r>
            <a:endParaRPr lang="ru-RU" sz="2000" dirty="0"/>
          </a:p>
        </p:txBody>
      </p:sp>
      <p:grpSp>
        <p:nvGrpSpPr>
          <p:cNvPr id="5" name="Группа 4"/>
          <p:cNvGrpSpPr/>
          <p:nvPr/>
        </p:nvGrpSpPr>
        <p:grpSpPr>
          <a:xfrm>
            <a:off x="551384" y="1662136"/>
            <a:ext cx="9033309" cy="4223350"/>
            <a:chOff x="551384" y="1662136"/>
            <a:chExt cx="9033309" cy="4223350"/>
          </a:xfrm>
        </p:grpSpPr>
        <p:grpSp>
          <p:nvGrpSpPr>
            <p:cNvPr id="53" name="Группа 49">
              <a:extLst>
                <a:ext uri="{FF2B5EF4-FFF2-40B4-BE49-F238E27FC236}">
                  <a16:creationId xmlns:a16="http://schemas.microsoft.com/office/drawing/2014/main" id="{219B9A1D-3BB9-4F6E-8EAC-1B53915A8C1A}"/>
                </a:ext>
              </a:extLst>
            </p:cNvPr>
            <p:cNvGrpSpPr/>
            <p:nvPr/>
          </p:nvGrpSpPr>
          <p:grpSpPr>
            <a:xfrm>
              <a:off x="551384" y="1662136"/>
              <a:ext cx="4255641" cy="4223350"/>
              <a:chOff x="551384" y="1662136"/>
              <a:chExt cx="4255641" cy="4223350"/>
            </a:xfrm>
          </p:grpSpPr>
          <p:sp>
            <p:nvSpPr>
              <p:cNvPr id="54" name="Скругленный прямоугольник 12">
                <a:extLst>
                  <a:ext uri="{FF2B5EF4-FFF2-40B4-BE49-F238E27FC236}">
                    <a16:creationId xmlns:a16="http://schemas.microsoft.com/office/drawing/2014/main" id="{C5A6C3C8-A0EF-4B3F-A01D-0E57AAAD87EB}"/>
                  </a:ext>
                </a:extLst>
              </p:cNvPr>
              <p:cNvSpPr/>
              <p:nvPr/>
            </p:nvSpPr>
            <p:spPr>
              <a:xfrm>
                <a:off x="551384" y="1662136"/>
                <a:ext cx="4255641" cy="867103"/>
              </a:xfrm>
              <a:prstGeom prst="roundRect">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white"/>
                    </a:solidFill>
                  </a:rPr>
                  <a:t>Education and testing</a:t>
                </a:r>
                <a:endParaRPr lang="ru-RU" sz="2400" b="1" dirty="0">
                  <a:solidFill>
                    <a:prstClr val="white"/>
                  </a:solidFill>
                </a:endParaRPr>
              </a:p>
              <a:p>
                <a:pPr algn="ctr"/>
                <a:r>
                  <a:rPr lang="en-US" sz="2400" b="1" dirty="0">
                    <a:solidFill>
                      <a:prstClr val="white"/>
                    </a:solidFill>
                  </a:rPr>
                  <a:t>polygon </a:t>
                </a:r>
                <a:r>
                  <a:rPr lang="en-US" sz="2400" b="1" dirty="0" err="1">
                    <a:solidFill>
                      <a:prstClr val="white"/>
                    </a:solidFill>
                  </a:rPr>
                  <a:t>HybriLIT</a:t>
                </a:r>
                <a:endParaRPr lang="ru-RU" sz="2400" b="1" dirty="0">
                  <a:solidFill>
                    <a:prstClr val="white"/>
                  </a:solidFill>
                </a:endParaRPr>
              </a:p>
            </p:txBody>
          </p:sp>
          <p:sp>
            <p:nvSpPr>
              <p:cNvPr id="55" name="Стрелка вниз 23">
                <a:extLst>
                  <a:ext uri="{FF2B5EF4-FFF2-40B4-BE49-F238E27FC236}">
                    <a16:creationId xmlns:a16="http://schemas.microsoft.com/office/drawing/2014/main" id="{48275777-0869-4959-A7FD-116BC1BED30C}"/>
                  </a:ext>
                </a:extLst>
              </p:cNvPr>
              <p:cNvSpPr/>
              <p:nvPr/>
            </p:nvSpPr>
            <p:spPr>
              <a:xfrm>
                <a:off x="2506120" y="2613019"/>
                <a:ext cx="346169" cy="323301"/>
              </a:xfrm>
              <a:prstGeom prst="down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solidFill>
                    <a:prstClr val="black"/>
                  </a:solidFill>
                </a:endParaRPr>
              </a:p>
            </p:txBody>
          </p:sp>
          <p:grpSp>
            <p:nvGrpSpPr>
              <p:cNvPr id="56" name="Группа 48">
                <a:extLst>
                  <a:ext uri="{FF2B5EF4-FFF2-40B4-BE49-F238E27FC236}">
                    <a16:creationId xmlns:a16="http://schemas.microsoft.com/office/drawing/2014/main" id="{0B7ECEAD-FBDD-4D03-9FCC-6E831431FC3E}"/>
                  </a:ext>
                </a:extLst>
              </p:cNvPr>
              <p:cNvGrpSpPr/>
              <p:nvPr/>
            </p:nvGrpSpPr>
            <p:grpSpPr>
              <a:xfrm>
                <a:off x="901703" y="3017460"/>
                <a:ext cx="3555003" cy="2868026"/>
                <a:chOff x="901702" y="3017460"/>
                <a:chExt cx="3555003" cy="2868026"/>
              </a:xfrm>
            </p:grpSpPr>
            <p:sp>
              <p:nvSpPr>
                <p:cNvPr id="57" name="Скругленный прямоугольник 5">
                  <a:extLst>
                    <a:ext uri="{FF2B5EF4-FFF2-40B4-BE49-F238E27FC236}">
                      <a16:creationId xmlns:a16="http://schemas.microsoft.com/office/drawing/2014/main" id="{548B4B03-5ECC-4A0F-B81C-AFC0FE5B657F}"/>
                    </a:ext>
                  </a:extLst>
                </p:cNvPr>
                <p:cNvSpPr/>
                <p:nvPr/>
              </p:nvSpPr>
              <p:spPr>
                <a:xfrm>
                  <a:off x="901702" y="3017460"/>
                  <a:ext cx="3555003" cy="2868026"/>
                </a:xfrm>
                <a:prstGeom prst="roundRect">
                  <a:avLst>
                    <a:gd name="adj" fmla="val 9361"/>
                  </a:avLst>
                </a:prstGeom>
                <a:solidFill>
                  <a:schemeClr val="bg1"/>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ru-RU">
                    <a:solidFill>
                      <a:prstClr val="black"/>
                    </a:solidFill>
                  </a:endParaRPr>
                </a:p>
              </p:txBody>
            </p:sp>
            <p:grpSp>
              <p:nvGrpSpPr>
                <p:cNvPr id="58" name="Группа 47">
                  <a:extLst>
                    <a:ext uri="{FF2B5EF4-FFF2-40B4-BE49-F238E27FC236}">
                      <a16:creationId xmlns:a16="http://schemas.microsoft.com/office/drawing/2014/main" id="{517DBE65-D101-48BA-A8BB-D206AA2E3317}"/>
                    </a:ext>
                  </a:extLst>
                </p:cNvPr>
                <p:cNvGrpSpPr/>
                <p:nvPr/>
              </p:nvGrpSpPr>
              <p:grpSpPr>
                <a:xfrm>
                  <a:off x="1082718" y="3152424"/>
                  <a:ext cx="3192971" cy="2563777"/>
                  <a:chOff x="1113415" y="3124954"/>
                  <a:chExt cx="3192971" cy="2563777"/>
                </a:xfrm>
              </p:grpSpPr>
              <p:sp>
                <p:nvSpPr>
                  <p:cNvPr id="59" name="Скругленный прямоугольник 16">
                    <a:extLst>
                      <a:ext uri="{FF2B5EF4-FFF2-40B4-BE49-F238E27FC236}">
                        <a16:creationId xmlns:a16="http://schemas.microsoft.com/office/drawing/2014/main" id="{582A6231-7444-47D4-B3FC-7A96C3E5F563}"/>
                      </a:ext>
                    </a:extLst>
                  </p:cNvPr>
                  <p:cNvSpPr/>
                  <p:nvPr/>
                </p:nvSpPr>
                <p:spPr>
                  <a:xfrm>
                    <a:off x="1113415" y="4117753"/>
                    <a:ext cx="976554" cy="851714"/>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600" b="1" dirty="0">
                        <a:solidFill>
                          <a:prstClr val="white"/>
                        </a:solidFill>
                      </a:rPr>
                      <a:t>NVIDIA  Tesla K20</a:t>
                    </a:r>
                    <a:endParaRPr lang="ru-RU" sz="1600" b="1" dirty="0">
                      <a:solidFill>
                        <a:prstClr val="white"/>
                      </a:solidFill>
                    </a:endParaRPr>
                  </a:p>
                </p:txBody>
              </p:sp>
              <p:sp>
                <p:nvSpPr>
                  <p:cNvPr id="60" name="Скругленный прямоугольник 17">
                    <a:extLst>
                      <a:ext uri="{FF2B5EF4-FFF2-40B4-BE49-F238E27FC236}">
                        <a16:creationId xmlns:a16="http://schemas.microsoft.com/office/drawing/2014/main" id="{5C42E7B8-8C1B-4703-9E65-05052C9B2A4A}"/>
                      </a:ext>
                    </a:extLst>
                  </p:cNvPr>
                  <p:cNvSpPr/>
                  <p:nvPr/>
                </p:nvSpPr>
                <p:spPr>
                  <a:xfrm>
                    <a:off x="2221624" y="4117753"/>
                    <a:ext cx="976554" cy="851714"/>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600" b="1" dirty="0">
                        <a:solidFill>
                          <a:prstClr val="white"/>
                        </a:solidFill>
                      </a:rPr>
                      <a:t>NVIDIA  Tesla K40</a:t>
                    </a:r>
                    <a:endParaRPr lang="ru-RU" sz="1600" b="1" dirty="0">
                      <a:solidFill>
                        <a:prstClr val="white"/>
                      </a:solidFill>
                    </a:endParaRPr>
                  </a:p>
                </p:txBody>
              </p:sp>
              <p:sp>
                <p:nvSpPr>
                  <p:cNvPr id="61" name="Скругленный прямоугольник 18">
                    <a:extLst>
                      <a:ext uri="{FF2B5EF4-FFF2-40B4-BE49-F238E27FC236}">
                        <a16:creationId xmlns:a16="http://schemas.microsoft.com/office/drawing/2014/main" id="{6253CA96-F297-428E-88DD-B32B2AB2FBFF}"/>
                      </a:ext>
                    </a:extLst>
                  </p:cNvPr>
                  <p:cNvSpPr/>
                  <p:nvPr/>
                </p:nvSpPr>
                <p:spPr>
                  <a:xfrm>
                    <a:off x="3329832" y="4117753"/>
                    <a:ext cx="976554" cy="851714"/>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600" b="1" dirty="0">
                        <a:solidFill>
                          <a:prstClr val="white"/>
                        </a:solidFill>
                      </a:rPr>
                      <a:t>NVIDIA  Tesla K80</a:t>
                    </a:r>
                    <a:endParaRPr lang="ru-RU" sz="1600" b="1" dirty="0">
                      <a:solidFill>
                        <a:prstClr val="white"/>
                      </a:solidFill>
                    </a:endParaRPr>
                  </a:p>
                </p:txBody>
              </p:sp>
              <p:sp>
                <p:nvSpPr>
                  <p:cNvPr id="62" name="Скругленный прямоугольник 19">
                    <a:extLst>
                      <a:ext uri="{FF2B5EF4-FFF2-40B4-BE49-F238E27FC236}">
                        <a16:creationId xmlns:a16="http://schemas.microsoft.com/office/drawing/2014/main" id="{0F6B3E8E-292A-4BCE-A928-489E22C13B43}"/>
                      </a:ext>
                    </a:extLst>
                  </p:cNvPr>
                  <p:cNvSpPr/>
                  <p:nvPr/>
                </p:nvSpPr>
                <p:spPr>
                  <a:xfrm>
                    <a:off x="1529565" y="3124954"/>
                    <a:ext cx="976554" cy="851714"/>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dirty="0">
                        <a:solidFill>
                          <a:prstClr val="white"/>
                        </a:solidFill>
                      </a:rPr>
                      <a:t>Intel </a:t>
                    </a:r>
                  </a:p>
                  <a:p>
                    <a:pPr algn="ctr"/>
                    <a:r>
                      <a:rPr lang="en-US" sz="1600" b="1" dirty="0">
                        <a:solidFill>
                          <a:prstClr val="white"/>
                        </a:solidFill>
                      </a:rPr>
                      <a:t>Xeon  </a:t>
                    </a:r>
                    <a:endParaRPr lang="ru-RU" sz="1600" b="1" dirty="0">
                      <a:solidFill>
                        <a:prstClr val="white"/>
                      </a:solidFill>
                    </a:endParaRPr>
                  </a:p>
                </p:txBody>
              </p:sp>
              <p:sp>
                <p:nvSpPr>
                  <p:cNvPr id="63" name="Скругленный прямоугольник 20">
                    <a:extLst>
                      <a:ext uri="{FF2B5EF4-FFF2-40B4-BE49-F238E27FC236}">
                        <a16:creationId xmlns:a16="http://schemas.microsoft.com/office/drawing/2014/main" id="{302731C0-8E22-4196-BD62-E04F7BB2E3F8}"/>
                      </a:ext>
                    </a:extLst>
                  </p:cNvPr>
                  <p:cNvSpPr/>
                  <p:nvPr/>
                </p:nvSpPr>
                <p:spPr>
                  <a:xfrm>
                    <a:off x="2801348" y="3124954"/>
                    <a:ext cx="1062404" cy="851714"/>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dirty="0">
                        <a:solidFill>
                          <a:prstClr val="white"/>
                        </a:solidFill>
                      </a:rPr>
                      <a:t>Intel  </a:t>
                    </a:r>
                  </a:p>
                  <a:p>
                    <a:pPr algn="ctr"/>
                    <a:r>
                      <a:rPr lang="en-US" sz="1600" b="1" dirty="0">
                        <a:solidFill>
                          <a:prstClr val="white"/>
                        </a:solidFill>
                      </a:rPr>
                      <a:t>Xeon Phi</a:t>
                    </a:r>
                    <a:endParaRPr lang="ru-RU" sz="1600" b="1" dirty="0">
                      <a:solidFill>
                        <a:prstClr val="white"/>
                      </a:solidFill>
                    </a:endParaRPr>
                  </a:p>
                </p:txBody>
              </p:sp>
              <p:sp>
                <p:nvSpPr>
                  <p:cNvPr id="64" name="Скругленный прямоугольник 33">
                    <a:extLst>
                      <a:ext uri="{FF2B5EF4-FFF2-40B4-BE49-F238E27FC236}">
                        <a16:creationId xmlns:a16="http://schemas.microsoft.com/office/drawing/2014/main" id="{056DFDFF-3A70-4DB1-810B-6D844FD0E939}"/>
                      </a:ext>
                    </a:extLst>
                  </p:cNvPr>
                  <p:cNvSpPr/>
                  <p:nvPr/>
                </p:nvSpPr>
                <p:spPr>
                  <a:xfrm>
                    <a:off x="1155573" y="5104431"/>
                    <a:ext cx="3108653" cy="5843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000" b="1" dirty="0">
                        <a:solidFill>
                          <a:prstClr val="black"/>
                        </a:solidFill>
                      </a:rPr>
                      <a:t>10 computational nodes</a:t>
                    </a:r>
                    <a:endParaRPr lang="ru-RU" sz="2000" b="1" dirty="0">
                      <a:solidFill>
                        <a:prstClr val="black"/>
                      </a:solidFill>
                    </a:endParaRPr>
                  </a:p>
                </p:txBody>
              </p:sp>
            </p:grpSp>
          </p:grpSp>
        </p:grpSp>
        <p:grpSp>
          <p:nvGrpSpPr>
            <p:cNvPr id="65" name="Группа 27">
              <a:extLst>
                <a:ext uri="{FF2B5EF4-FFF2-40B4-BE49-F238E27FC236}">
                  <a16:creationId xmlns:a16="http://schemas.microsoft.com/office/drawing/2014/main" id="{CF5277BE-DF4B-435C-A310-0F2684DDB0B2}"/>
                </a:ext>
              </a:extLst>
            </p:cNvPr>
            <p:cNvGrpSpPr/>
            <p:nvPr/>
          </p:nvGrpSpPr>
          <p:grpSpPr>
            <a:xfrm>
              <a:off x="4982754" y="1662136"/>
              <a:ext cx="4601939" cy="3848103"/>
              <a:chOff x="4982754" y="1669129"/>
              <a:chExt cx="4601939" cy="3848103"/>
            </a:xfrm>
          </p:grpSpPr>
          <p:sp>
            <p:nvSpPr>
              <p:cNvPr id="66" name="Скругленный прямоугольник 9">
                <a:extLst>
                  <a:ext uri="{FF2B5EF4-FFF2-40B4-BE49-F238E27FC236}">
                    <a16:creationId xmlns:a16="http://schemas.microsoft.com/office/drawing/2014/main" id="{DE5DC2A4-8473-43EF-BB71-89D774E2C536}"/>
                  </a:ext>
                </a:extLst>
              </p:cNvPr>
              <p:cNvSpPr/>
              <p:nvPr/>
            </p:nvSpPr>
            <p:spPr>
              <a:xfrm>
                <a:off x="5155904" y="1669129"/>
                <a:ext cx="4255641" cy="867103"/>
              </a:xfrm>
              <a:prstGeom prst="roundRect">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white"/>
                    </a:solidFill>
                  </a:rPr>
                  <a:t>Supercomputer GOVORUN</a:t>
                </a:r>
                <a:endParaRPr lang="ru-RU" sz="2400" b="1" dirty="0">
                  <a:solidFill>
                    <a:prstClr val="white"/>
                  </a:solidFill>
                </a:endParaRPr>
              </a:p>
            </p:txBody>
          </p:sp>
          <p:sp>
            <p:nvSpPr>
              <p:cNvPr id="67" name="Стрелка вниз 22">
                <a:extLst>
                  <a:ext uri="{FF2B5EF4-FFF2-40B4-BE49-F238E27FC236}">
                    <a16:creationId xmlns:a16="http://schemas.microsoft.com/office/drawing/2014/main" id="{EF9178FC-163C-4077-B9CB-5F8F7E36CDF7}"/>
                  </a:ext>
                </a:extLst>
              </p:cNvPr>
              <p:cNvSpPr/>
              <p:nvPr/>
            </p:nvSpPr>
            <p:spPr>
              <a:xfrm>
                <a:off x="7110640" y="2650264"/>
                <a:ext cx="346169" cy="323301"/>
              </a:xfrm>
              <a:prstGeom prst="downArrow">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solidFill>
                    <a:prstClr val="black"/>
                  </a:solidFill>
                </a:endParaRPr>
              </a:p>
            </p:txBody>
          </p:sp>
          <p:grpSp>
            <p:nvGrpSpPr>
              <p:cNvPr id="68" name="Группа 11">
                <a:extLst>
                  <a:ext uri="{FF2B5EF4-FFF2-40B4-BE49-F238E27FC236}">
                    <a16:creationId xmlns:a16="http://schemas.microsoft.com/office/drawing/2014/main" id="{E06684D5-B89F-4CF7-A7FE-029DAE6498F2}"/>
                  </a:ext>
                </a:extLst>
              </p:cNvPr>
              <p:cNvGrpSpPr/>
              <p:nvPr/>
            </p:nvGrpSpPr>
            <p:grpSpPr>
              <a:xfrm>
                <a:off x="4982754" y="3061851"/>
                <a:ext cx="4601939" cy="616677"/>
                <a:chOff x="4977871" y="3061851"/>
                <a:chExt cx="4601939" cy="616677"/>
              </a:xfrm>
            </p:grpSpPr>
            <p:grpSp>
              <p:nvGrpSpPr>
                <p:cNvPr id="79" name="Группа 1">
                  <a:extLst>
                    <a:ext uri="{FF2B5EF4-FFF2-40B4-BE49-F238E27FC236}">
                      <a16:creationId xmlns:a16="http://schemas.microsoft.com/office/drawing/2014/main" id="{D48C0855-6CC5-4565-980A-871ED90DDAD0}"/>
                    </a:ext>
                  </a:extLst>
                </p:cNvPr>
                <p:cNvGrpSpPr/>
                <p:nvPr/>
              </p:nvGrpSpPr>
              <p:grpSpPr>
                <a:xfrm>
                  <a:off x="4977872" y="3061851"/>
                  <a:ext cx="4601938" cy="616677"/>
                  <a:chOff x="4977872" y="3061851"/>
                  <a:chExt cx="4601938" cy="616677"/>
                </a:xfrm>
              </p:grpSpPr>
              <p:sp>
                <p:nvSpPr>
                  <p:cNvPr id="81" name="Скругленный прямоугольник 13">
                    <a:extLst>
                      <a:ext uri="{FF2B5EF4-FFF2-40B4-BE49-F238E27FC236}">
                        <a16:creationId xmlns:a16="http://schemas.microsoft.com/office/drawing/2014/main" id="{998CE105-7A1A-47E4-8671-769A6C263543}"/>
                      </a:ext>
                    </a:extLst>
                  </p:cNvPr>
                  <p:cNvSpPr/>
                  <p:nvPr/>
                </p:nvSpPr>
                <p:spPr>
                  <a:xfrm>
                    <a:off x="4977872" y="3061851"/>
                    <a:ext cx="4601938" cy="616677"/>
                  </a:xfrm>
                  <a:prstGeom prst="roundRect">
                    <a:avLst/>
                  </a:prstGeom>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dirty="0">
                        <a:solidFill>
                          <a:prstClr val="white"/>
                        </a:solidFill>
                      </a:rPr>
                      <a:t>CPU-component</a:t>
                    </a:r>
                  </a:p>
                  <a:p>
                    <a:pPr algn="ctr">
                      <a:lnSpc>
                        <a:spcPts val="1300"/>
                      </a:lnSpc>
                    </a:pPr>
                    <a:r>
                      <a:rPr lang="en-US" sz="1600" b="1" dirty="0">
                        <a:solidFill>
                          <a:prstClr val="white"/>
                        </a:solidFill>
                      </a:rPr>
                      <a:t>Intel </a:t>
                    </a:r>
                    <a:r>
                      <a:rPr lang="en-US" sz="1600" b="1" dirty="0" err="1">
                        <a:solidFill>
                          <a:prstClr val="white"/>
                        </a:solidFill>
                      </a:rPr>
                      <a:t>Skylake</a:t>
                    </a:r>
                    <a:endParaRPr lang="ru-RU" sz="1600" b="1" dirty="0">
                      <a:solidFill>
                        <a:prstClr val="white"/>
                      </a:solidFill>
                    </a:endParaRPr>
                  </a:p>
                </p:txBody>
              </p:sp>
              <p:pic>
                <p:nvPicPr>
                  <p:cNvPr id="82" name="Picture 81">
                    <a:extLst>
                      <a:ext uri="{FF2B5EF4-FFF2-40B4-BE49-F238E27FC236}">
                        <a16:creationId xmlns:a16="http://schemas.microsoft.com/office/drawing/2014/main" id="{CD96A303-EC69-4656-B91F-375142D2CD6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31548" y="3061851"/>
                    <a:ext cx="648262" cy="4298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0" name="Скругленный прямоугольник 29">
                  <a:extLst>
                    <a:ext uri="{FF2B5EF4-FFF2-40B4-BE49-F238E27FC236}">
                      <a16:creationId xmlns:a16="http://schemas.microsoft.com/office/drawing/2014/main" id="{587B9416-E253-46FF-8083-DEF20805E6C8}"/>
                    </a:ext>
                  </a:extLst>
                </p:cNvPr>
                <p:cNvSpPr/>
                <p:nvPr/>
              </p:nvSpPr>
              <p:spPr>
                <a:xfrm>
                  <a:off x="4977871" y="3080675"/>
                  <a:ext cx="1185254" cy="57902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lnSpc>
                      <a:spcPts val="2000"/>
                    </a:lnSpc>
                  </a:pPr>
                  <a:r>
                    <a:rPr lang="en-US" sz="2000" b="1" dirty="0">
                      <a:solidFill>
                        <a:prstClr val="black"/>
                      </a:solidFill>
                    </a:rPr>
                    <a:t>40 </a:t>
                  </a:r>
                  <a:r>
                    <a:rPr lang="en-US" sz="2000" b="1" spc="-50" dirty="0">
                      <a:solidFill>
                        <a:prstClr val="black"/>
                      </a:solidFill>
                    </a:rPr>
                    <a:t>nodes</a:t>
                  </a:r>
                  <a:endParaRPr lang="ru-RU" sz="2000" b="1" spc="-50" dirty="0">
                    <a:solidFill>
                      <a:prstClr val="black"/>
                    </a:solidFill>
                  </a:endParaRPr>
                </a:p>
              </p:txBody>
            </p:sp>
          </p:grpSp>
          <p:grpSp>
            <p:nvGrpSpPr>
              <p:cNvPr id="69" name="Группа 26">
                <a:extLst>
                  <a:ext uri="{FF2B5EF4-FFF2-40B4-BE49-F238E27FC236}">
                    <a16:creationId xmlns:a16="http://schemas.microsoft.com/office/drawing/2014/main" id="{3DB23F78-1BC6-4653-AA9A-8BEB2D69725E}"/>
                  </a:ext>
                </a:extLst>
              </p:cNvPr>
              <p:cNvGrpSpPr/>
              <p:nvPr/>
            </p:nvGrpSpPr>
            <p:grpSpPr>
              <a:xfrm>
                <a:off x="4983324" y="4604684"/>
                <a:ext cx="4600800" cy="912548"/>
                <a:chOff x="4988777" y="4604684"/>
                <a:chExt cx="4600800" cy="912548"/>
              </a:xfrm>
            </p:grpSpPr>
            <p:grpSp>
              <p:nvGrpSpPr>
                <p:cNvPr id="75" name="Группа 8">
                  <a:extLst>
                    <a:ext uri="{FF2B5EF4-FFF2-40B4-BE49-F238E27FC236}">
                      <a16:creationId xmlns:a16="http://schemas.microsoft.com/office/drawing/2014/main" id="{57FB1A92-3441-49A4-8904-F7B59AA28DA7}"/>
                    </a:ext>
                  </a:extLst>
                </p:cNvPr>
                <p:cNvGrpSpPr/>
                <p:nvPr/>
              </p:nvGrpSpPr>
              <p:grpSpPr>
                <a:xfrm>
                  <a:off x="4988777" y="4604684"/>
                  <a:ext cx="4600800" cy="912548"/>
                  <a:chOff x="4999682" y="4604684"/>
                  <a:chExt cx="4600800" cy="912548"/>
                </a:xfrm>
              </p:grpSpPr>
              <p:sp>
                <p:nvSpPr>
                  <p:cNvPr id="77" name="Скругленный прямоугольник 10">
                    <a:extLst>
                      <a:ext uri="{FF2B5EF4-FFF2-40B4-BE49-F238E27FC236}">
                        <a16:creationId xmlns:a16="http://schemas.microsoft.com/office/drawing/2014/main" id="{32C2F6F5-5BF2-4304-8E1B-44FA8DC79F12}"/>
                      </a:ext>
                    </a:extLst>
                  </p:cNvPr>
                  <p:cNvSpPr/>
                  <p:nvPr/>
                </p:nvSpPr>
                <p:spPr>
                  <a:xfrm>
                    <a:off x="4999682" y="4604684"/>
                    <a:ext cx="4600800" cy="912548"/>
                  </a:xfrm>
                  <a:prstGeom prst="roundRect">
                    <a:avLst/>
                  </a:prstGeom>
                  <a:ln w="38100">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lvl="0" algn="ctr"/>
                    <a:r>
                      <a:rPr lang="en-US" sz="2400" b="1" dirty="0">
                        <a:solidFill>
                          <a:prstClr val="white"/>
                        </a:solidFill>
                      </a:rPr>
                      <a:t>GPU-component</a:t>
                    </a:r>
                  </a:p>
                  <a:p>
                    <a:pPr lvl="0" algn="ctr">
                      <a:lnSpc>
                        <a:spcPts val="1300"/>
                      </a:lnSpc>
                    </a:pPr>
                    <a:r>
                      <a:rPr lang="en-US" sz="1600" b="1" dirty="0">
                        <a:solidFill>
                          <a:prstClr val="white"/>
                        </a:solidFill>
                      </a:rPr>
                      <a:t>GPU DGX-1 Volta</a:t>
                    </a:r>
                  </a:p>
                  <a:p>
                    <a:pPr lvl="0" algn="ctr">
                      <a:lnSpc>
                        <a:spcPts val="1300"/>
                      </a:lnSpc>
                    </a:pPr>
                    <a:r>
                      <a:rPr lang="en-US" sz="1600" b="1" dirty="0">
                        <a:solidFill>
                          <a:prstClr val="white"/>
                        </a:solidFill>
                      </a:rPr>
                      <a:t>(NVIDIA Tesla V100)</a:t>
                    </a:r>
                    <a:endParaRPr lang="ru-RU" sz="1600" b="1" dirty="0">
                      <a:solidFill>
                        <a:prstClr val="white"/>
                      </a:solidFill>
                    </a:endParaRPr>
                  </a:p>
                </p:txBody>
              </p:sp>
              <p:pic>
                <p:nvPicPr>
                  <p:cNvPr id="78" name="Picture 7">
                    <a:extLst>
                      <a:ext uri="{FF2B5EF4-FFF2-40B4-BE49-F238E27FC236}">
                        <a16:creationId xmlns:a16="http://schemas.microsoft.com/office/drawing/2014/main" id="{1EAE02B9-5631-4C58-8959-B89D5C110B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65801" y="4604684"/>
                    <a:ext cx="634681" cy="504382"/>
                  </a:xfrm>
                  <a:prstGeom prst="rect">
                    <a:avLst/>
                  </a:prstGeom>
                  <a:ln>
                    <a:noFill/>
                  </a:ln>
                </p:spPr>
                <p:style>
                  <a:lnRef idx="2">
                    <a:schemeClr val="accent3"/>
                  </a:lnRef>
                  <a:fillRef idx="1">
                    <a:schemeClr val="lt1"/>
                  </a:fillRef>
                  <a:effectRef idx="0">
                    <a:schemeClr val="accent3"/>
                  </a:effectRef>
                  <a:fontRef idx="minor">
                    <a:schemeClr val="dk1"/>
                  </a:fontRef>
                </p:style>
              </p:pic>
            </p:grpSp>
            <p:sp>
              <p:nvSpPr>
                <p:cNvPr id="76" name="Скругленный прямоугольник 30">
                  <a:extLst>
                    <a:ext uri="{FF2B5EF4-FFF2-40B4-BE49-F238E27FC236}">
                      <a16:creationId xmlns:a16="http://schemas.microsoft.com/office/drawing/2014/main" id="{2EE77F28-8A78-4DA3-8629-E3B4A99A6839}"/>
                    </a:ext>
                  </a:extLst>
                </p:cNvPr>
                <p:cNvSpPr/>
                <p:nvPr/>
              </p:nvSpPr>
              <p:spPr>
                <a:xfrm>
                  <a:off x="4988777" y="4778447"/>
                  <a:ext cx="1074153" cy="56502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000" b="1" dirty="0">
                      <a:solidFill>
                        <a:prstClr val="black"/>
                      </a:solidFill>
                    </a:rPr>
                    <a:t>5 nodes</a:t>
                  </a:r>
                  <a:endParaRPr lang="ru-RU" sz="2000" b="1" dirty="0">
                    <a:solidFill>
                      <a:prstClr val="black"/>
                    </a:solidFill>
                  </a:endParaRPr>
                </a:p>
              </p:txBody>
            </p:sp>
          </p:grpSp>
          <p:grpSp>
            <p:nvGrpSpPr>
              <p:cNvPr id="70" name="Группа 21">
                <a:extLst>
                  <a:ext uri="{FF2B5EF4-FFF2-40B4-BE49-F238E27FC236}">
                    <a16:creationId xmlns:a16="http://schemas.microsoft.com/office/drawing/2014/main" id="{B16476A4-3C12-4C25-BC2B-EC06AF0E6B57}"/>
                  </a:ext>
                </a:extLst>
              </p:cNvPr>
              <p:cNvGrpSpPr/>
              <p:nvPr/>
            </p:nvGrpSpPr>
            <p:grpSpPr>
              <a:xfrm>
                <a:off x="4982754" y="3822472"/>
                <a:ext cx="4601939" cy="631734"/>
                <a:chOff x="4984766" y="3822472"/>
                <a:chExt cx="4601939" cy="631734"/>
              </a:xfrm>
            </p:grpSpPr>
            <p:grpSp>
              <p:nvGrpSpPr>
                <p:cNvPr id="71" name="Группа 38">
                  <a:extLst>
                    <a:ext uri="{FF2B5EF4-FFF2-40B4-BE49-F238E27FC236}">
                      <a16:creationId xmlns:a16="http://schemas.microsoft.com/office/drawing/2014/main" id="{7452DE22-9B8F-40C7-AC44-B4E53A4E019A}"/>
                    </a:ext>
                  </a:extLst>
                </p:cNvPr>
                <p:cNvGrpSpPr/>
                <p:nvPr/>
              </p:nvGrpSpPr>
              <p:grpSpPr>
                <a:xfrm>
                  <a:off x="4984767" y="3822472"/>
                  <a:ext cx="4601938" cy="631734"/>
                  <a:chOff x="4977872" y="3061851"/>
                  <a:chExt cx="4601938" cy="631734"/>
                </a:xfrm>
              </p:grpSpPr>
              <p:sp>
                <p:nvSpPr>
                  <p:cNvPr id="73" name="Скругленный прямоугольник 43">
                    <a:extLst>
                      <a:ext uri="{FF2B5EF4-FFF2-40B4-BE49-F238E27FC236}">
                        <a16:creationId xmlns:a16="http://schemas.microsoft.com/office/drawing/2014/main" id="{E0AEBA7C-FF65-45AD-9071-FE892FE2638F}"/>
                      </a:ext>
                    </a:extLst>
                  </p:cNvPr>
                  <p:cNvSpPr/>
                  <p:nvPr/>
                </p:nvSpPr>
                <p:spPr>
                  <a:xfrm>
                    <a:off x="4977872" y="3076908"/>
                    <a:ext cx="4601938" cy="616677"/>
                  </a:xfrm>
                  <a:prstGeom prst="roundRect">
                    <a:avLst/>
                  </a:prstGeom>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dirty="0">
                        <a:solidFill>
                          <a:prstClr val="white"/>
                        </a:solidFill>
                      </a:rPr>
                      <a:t>CPU-component</a:t>
                    </a:r>
                  </a:p>
                  <a:p>
                    <a:pPr algn="ctr">
                      <a:lnSpc>
                        <a:spcPts val="1300"/>
                      </a:lnSpc>
                    </a:pPr>
                    <a:r>
                      <a:rPr lang="en-US" sz="1600" b="1" dirty="0">
                        <a:solidFill>
                          <a:prstClr val="white"/>
                        </a:solidFill>
                      </a:rPr>
                      <a:t>Intel Xeon Phi (KNL)</a:t>
                    </a:r>
                    <a:endParaRPr lang="ru-RU" sz="1600" b="1" dirty="0">
                      <a:solidFill>
                        <a:prstClr val="white"/>
                      </a:solidFill>
                    </a:endParaRPr>
                  </a:p>
                </p:txBody>
              </p:sp>
              <p:pic>
                <p:nvPicPr>
                  <p:cNvPr id="74" name="Picture 14">
                    <a:extLst>
                      <a:ext uri="{FF2B5EF4-FFF2-40B4-BE49-F238E27FC236}">
                        <a16:creationId xmlns:a16="http://schemas.microsoft.com/office/drawing/2014/main" id="{48B32A50-FD23-4CFA-B8F0-045EDC18B6F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31548" y="3061851"/>
                    <a:ext cx="648262" cy="4298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2" name="Скругленный прямоугольник 39">
                  <a:extLst>
                    <a:ext uri="{FF2B5EF4-FFF2-40B4-BE49-F238E27FC236}">
                      <a16:creationId xmlns:a16="http://schemas.microsoft.com/office/drawing/2014/main" id="{D359DB87-21A0-4B53-83B6-37B1C071A3F3}"/>
                    </a:ext>
                  </a:extLst>
                </p:cNvPr>
                <p:cNvSpPr/>
                <p:nvPr/>
              </p:nvSpPr>
              <p:spPr>
                <a:xfrm>
                  <a:off x="4984766" y="3856353"/>
                  <a:ext cx="1185253" cy="57902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lnSpc>
                      <a:spcPts val="2000"/>
                    </a:lnSpc>
                  </a:pPr>
                  <a:r>
                    <a:rPr lang="en-US" sz="2000" b="1" dirty="0">
                      <a:solidFill>
                        <a:prstClr val="black"/>
                      </a:solidFill>
                    </a:rPr>
                    <a:t>21 </a:t>
                  </a:r>
                  <a:r>
                    <a:rPr lang="en-US" sz="2000" b="1" spc="-50" dirty="0">
                      <a:solidFill>
                        <a:prstClr val="black"/>
                      </a:solidFill>
                    </a:rPr>
                    <a:t>nodes</a:t>
                  </a:r>
                  <a:endParaRPr lang="ru-RU" sz="2000" b="1" dirty="0">
                    <a:solidFill>
                      <a:prstClr val="black"/>
                    </a:solidFill>
                  </a:endParaRPr>
                </a:p>
              </p:txBody>
            </p:sp>
          </p:grpSp>
        </p:grpSp>
      </p:grpSp>
    </p:spTree>
    <p:extLst>
      <p:ext uri="{BB962C8B-B14F-4D97-AF65-F5344CB8AC3E}">
        <p14:creationId xmlns:p14="http://schemas.microsoft.com/office/powerpoint/2010/main" val="17358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5" descr="G:\MONGOLIA\FON_up.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12192000" cy="174440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descr="G:\MONGOLIA\FON_down.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197BF36A-0B84-4A73-9215-DE6629C09165}"/>
              </a:ext>
            </a:extLst>
          </p:cNvPr>
          <p:cNvGrpSpPr/>
          <p:nvPr/>
        </p:nvGrpSpPr>
        <p:grpSpPr>
          <a:xfrm>
            <a:off x="808586" y="42863"/>
            <a:ext cx="10574829" cy="6772274"/>
            <a:chOff x="1473238" y="52389"/>
            <a:chExt cx="10574829" cy="6772274"/>
          </a:xfrm>
        </p:grpSpPr>
        <p:cxnSp>
          <p:nvCxnSpPr>
            <p:cNvPr id="34" name="Прямая со стрелкой 44">
              <a:extLst>
                <a:ext uri="{FF2B5EF4-FFF2-40B4-BE49-F238E27FC236}">
                  <a16:creationId xmlns:a16="http://schemas.microsoft.com/office/drawing/2014/main" id="{E3C72C7D-7B42-44D6-8AD8-E68A13FE0AFE}"/>
                </a:ext>
              </a:extLst>
            </p:cNvPr>
            <p:cNvCxnSpPr>
              <a:cxnSpLocks noChangeShapeType="1"/>
            </p:cNvCxnSpPr>
            <p:nvPr/>
          </p:nvCxnSpPr>
          <p:spPr bwMode="auto">
            <a:xfrm>
              <a:off x="4461312" y="1434314"/>
              <a:ext cx="2245605" cy="1"/>
            </a:xfrm>
            <a:prstGeom prst="straightConnector1">
              <a:avLst/>
            </a:prstGeom>
            <a:noFill/>
            <a:ln w="28575">
              <a:solidFill>
                <a:srgbClr val="4BACC6"/>
              </a:solidFill>
              <a:round/>
              <a:headEnd/>
              <a:tailEnd type="triangle"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cxnSp>
          <p:nvCxnSpPr>
            <p:cNvPr id="35" name="Соединительная линия уступом 82">
              <a:extLst>
                <a:ext uri="{FF2B5EF4-FFF2-40B4-BE49-F238E27FC236}">
                  <a16:creationId xmlns:a16="http://schemas.microsoft.com/office/drawing/2014/main" id="{BC095D4E-8D86-4B2B-A37F-12C41249BCA7}"/>
                </a:ext>
              </a:extLst>
            </p:cNvPr>
            <p:cNvCxnSpPr>
              <a:cxnSpLocks noChangeShapeType="1"/>
              <a:endCxn id="94" idx="1"/>
            </p:cNvCxnSpPr>
            <p:nvPr/>
          </p:nvCxnSpPr>
          <p:spPr bwMode="auto">
            <a:xfrm>
              <a:off x="3253780" y="2233615"/>
              <a:ext cx="5907154" cy="884235"/>
            </a:xfrm>
            <a:prstGeom prst="bentConnector3">
              <a:avLst>
                <a:gd name="adj1" fmla="val 50000"/>
              </a:avLst>
            </a:prstGeom>
            <a:noFill/>
            <a:ln w="28575">
              <a:solidFill>
                <a:srgbClr val="4BACC6"/>
              </a:solidFill>
              <a:miter lim="800000"/>
              <a:headEnd/>
              <a:tailEnd type="triangle"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grpSp>
          <p:nvGrpSpPr>
            <p:cNvPr id="36" name="Группа 127">
              <a:extLst>
                <a:ext uri="{FF2B5EF4-FFF2-40B4-BE49-F238E27FC236}">
                  <a16:creationId xmlns:a16="http://schemas.microsoft.com/office/drawing/2014/main" id="{49F893C3-8E4D-41E0-8DB4-ACC179DC3648}"/>
                </a:ext>
              </a:extLst>
            </p:cNvPr>
            <p:cNvGrpSpPr>
              <a:grpSpLocks/>
            </p:cNvGrpSpPr>
            <p:nvPr/>
          </p:nvGrpSpPr>
          <p:grpSpPr bwMode="auto">
            <a:xfrm>
              <a:off x="1473238" y="52389"/>
              <a:ext cx="10574829" cy="6688135"/>
              <a:chOff x="978103" y="-187004"/>
              <a:chExt cx="8212507" cy="8073029"/>
            </a:xfrm>
          </p:grpSpPr>
          <p:cxnSp>
            <p:nvCxnSpPr>
              <p:cNvPr id="37" name="Соединительная линия уступом 43">
                <a:extLst>
                  <a:ext uri="{FF2B5EF4-FFF2-40B4-BE49-F238E27FC236}">
                    <a16:creationId xmlns:a16="http://schemas.microsoft.com/office/drawing/2014/main" id="{D07ED8B0-A1B3-48E4-B3FC-FE08FE5BABF1}"/>
                  </a:ext>
                </a:extLst>
              </p:cNvPr>
              <p:cNvCxnSpPr>
                <a:cxnSpLocks noChangeShapeType="1"/>
              </p:cNvCxnSpPr>
              <p:nvPr/>
            </p:nvCxnSpPr>
            <p:spPr bwMode="auto">
              <a:xfrm flipV="1">
                <a:off x="3067373" y="1899013"/>
                <a:ext cx="2032035" cy="342936"/>
              </a:xfrm>
              <a:prstGeom prst="bentConnector3">
                <a:avLst>
                  <a:gd name="adj1" fmla="val 50000"/>
                </a:avLst>
              </a:prstGeom>
              <a:noFill/>
              <a:ln w="28575">
                <a:solidFill>
                  <a:srgbClr val="4BACC6"/>
                </a:solidFill>
                <a:miter lim="800000"/>
                <a:headEnd/>
                <a:tailEnd type="triangle"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grpSp>
            <p:nvGrpSpPr>
              <p:cNvPr id="38" name="Группа 129">
                <a:extLst>
                  <a:ext uri="{FF2B5EF4-FFF2-40B4-BE49-F238E27FC236}">
                    <a16:creationId xmlns:a16="http://schemas.microsoft.com/office/drawing/2014/main" id="{7FB1F9C5-7B7B-44E9-BC47-DD44AD56BCA5}"/>
                  </a:ext>
                </a:extLst>
              </p:cNvPr>
              <p:cNvGrpSpPr>
                <a:grpSpLocks/>
              </p:cNvGrpSpPr>
              <p:nvPr/>
            </p:nvGrpSpPr>
            <p:grpSpPr bwMode="auto">
              <a:xfrm>
                <a:off x="978103" y="-187004"/>
                <a:ext cx="8212507" cy="8073029"/>
                <a:chOff x="957960" y="-162181"/>
                <a:chExt cx="8151611" cy="7001409"/>
              </a:xfrm>
            </p:grpSpPr>
            <p:grpSp>
              <p:nvGrpSpPr>
                <p:cNvPr id="39" name="Группа 130">
                  <a:extLst>
                    <a:ext uri="{FF2B5EF4-FFF2-40B4-BE49-F238E27FC236}">
                      <a16:creationId xmlns:a16="http://schemas.microsoft.com/office/drawing/2014/main" id="{2B74E4A3-D8AF-460F-BEB0-753BCF04A54F}"/>
                    </a:ext>
                  </a:extLst>
                </p:cNvPr>
                <p:cNvGrpSpPr>
                  <a:grpSpLocks/>
                </p:cNvGrpSpPr>
                <p:nvPr/>
              </p:nvGrpSpPr>
              <p:grpSpPr bwMode="auto">
                <a:xfrm>
                  <a:off x="2309526" y="-162181"/>
                  <a:ext cx="6800045" cy="3636147"/>
                  <a:chOff x="2804826" y="-162181"/>
                  <a:chExt cx="6800045" cy="3636147"/>
                </a:xfrm>
              </p:grpSpPr>
              <p:sp>
                <p:nvSpPr>
                  <p:cNvPr id="46" name="Прямоугольник 47">
                    <a:extLst>
                      <a:ext uri="{FF2B5EF4-FFF2-40B4-BE49-F238E27FC236}">
                        <a16:creationId xmlns:a16="http://schemas.microsoft.com/office/drawing/2014/main" id="{7193391A-550C-41AA-9200-404405203BEC}"/>
                      </a:ext>
                    </a:extLst>
                  </p:cNvPr>
                  <p:cNvSpPr/>
                  <p:nvPr/>
                </p:nvSpPr>
                <p:spPr>
                  <a:xfrm>
                    <a:off x="3220292" y="-65793"/>
                    <a:ext cx="6384579" cy="3539759"/>
                  </a:xfrm>
                  <a:prstGeom prst="rect">
                    <a:avLst/>
                  </a:prstGeom>
                  <a:noFill/>
                  <a:ln w="28575">
                    <a:prstDash val="sysDash"/>
                  </a:ln>
                </p:spPr>
                <p:style>
                  <a:lnRef idx="2">
                    <a:schemeClr val="accent6"/>
                  </a:lnRef>
                  <a:fillRef idx="1">
                    <a:schemeClr val="lt1"/>
                  </a:fillRef>
                  <a:effectRef idx="0">
                    <a:schemeClr val="accent6"/>
                  </a:effectRef>
                  <a:fontRef idx="minor">
                    <a:schemeClr val="dk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lnSpc>
                        <a:spcPct val="107000"/>
                      </a:lnSpc>
                      <a:spcAft>
                        <a:spcPts val="800"/>
                      </a:spcAft>
                    </a:pPr>
                    <a:r>
                      <a:rPr lang="en-US" altLang="ru-RU" sz="1100" b="1">
                        <a:solidFill>
                          <a:srgbClr val="000000"/>
                        </a:solidFill>
                        <a:ea typeface="Calibri" pitchFamily="34" charset="0"/>
                        <a:cs typeface="Times New Roman" pitchFamily="18" charset="0"/>
                      </a:rPr>
                      <a:t> </a:t>
                    </a:r>
                    <a:endParaRPr lang="en-US" altLang="ru-RU" sz="1100">
                      <a:solidFill>
                        <a:srgbClr val="000000"/>
                      </a:solidFill>
                      <a:ea typeface="Calibri" pitchFamily="34" charset="0"/>
                      <a:cs typeface="Times New Roman" pitchFamily="18" charset="0"/>
                    </a:endParaRPr>
                  </a:p>
                </p:txBody>
              </p:sp>
              <p:sp>
                <p:nvSpPr>
                  <p:cNvPr id="47" name="Надпись 12">
                    <a:extLst>
                      <a:ext uri="{FF2B5EF4-FFF2-40B4-BE49-F238E27FC236}">
                        <a16:creationId xmlns:a16="http://schemas.microsoft.com/office/drawing/2014/main" id="{7761F6D9-CCF6-43BD-A4DA-829A14E44CAB}"/>
                      </a:ext>
                    </a:extLst>
                  </p:cNvPr>
                  <p:cNvSpPr txBox="1"/>
                  <p:nvPr/>
                </p:nvSpPr>
                <p:spPr>
                  <a:xfrm>
                    <a:off x="6609193" y="-162181"/>
                    <a:ext cx="2638351" cy="40881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r">
                      <a:lnSpc>
                        <a:spcPct val="107000"/>
                      </a:lnSpc>
                      <a:spcAft>
                        <a:spcPts val="800"/>
                      </a:spcAft>
                    </a:pPr>
                    <a:r>
                      <a:rPr lang="en-US" altLang="ru-RU" sz="2200" b="1" u="sng">
                        <a:solidFill>
                          <a:srgbClr val="385623"/>
                        </a:solidFill>
                        <a:ea typeface="Calibri" pitchFamily="34" charset="0"/>
                        <a:cs typeface="Times New Roman" pitchFamily="18" charset="0"/>
                      </a:rPr>
                      <a:t>System Level</a:t>
                    </a:r>
                    <a:endParaRPr lang="en-US" altLang="ru-RU" sz="1100">
                      <a:solidFill>
                        <a:srgbClr val="000000"/>
                      </a:solidFill>
                      <a:ea typeface="Calibri" pitchFamily="34" charset="0"/>
                      <a:cs typeface="Times New Roman" pitchFamily="18" charset="0"/>
                    </a:endParaRPr>
                  </a:p>
                </p:txBody>
              </p:sp>
              <p:grpSp>
                <p:nvGrpSpPr>
                  <p:cNvPr id="49" name="Группа 134">
                    <a:extLst>
                      <a:ext uri="{FF2B5EF4-FFF2-40B4-BE49-F238E27FC236}">
                        <a16:creationId xmlns:a16="http://schemas.microsoft.com/office/drawing/2014/main" id="{0E7815F7-9DF8-4F23-ACC5-162396DF6B55}"/>
                      </a:ext>
                    </a:extLst>
                  </p:cNvPr>
                  <p:cNvGrpSpPr>
                    <a:grpSpLocks/>
                  </p:cNvGrpSpPr>
                  <p:nvPr/>
                </p:nvGrpSpPr>
                <p:grpSpPr bwMode="auto">
                  <a:xfrm>
                    <a:off x="2804826" y="-27869"/>
                    <a:ext cx="4296541" cy="2825522"/>
                    <a:chOff x="261651" y="-132644"/>
                    <a:chExt cx="4296541" cy="2825522"/>
                  </a:xfrm>
                </p:grpSpPr>
                <p:cxnSp>
                  <p:nvCxnSpPr>
                    <p:cNvPr id="50" name="Соединительная линия уступом 50">
                      <a:extLst>
                        <a:ext uri="{FF2B5EF4-FFF2-40B4-BE49-F238E27FC236}">
                          <a16:creationId xmlns:a16="http://schemas.microsoft.com/office/drawing/2014/main" id="{E4EB41DB-228E-4686-A240-C509231394D8}"/>
                        </a:ext>
                      </a:extLst>
                    </p:cNvPr>
                    <p:cNvCxnSpPr>
                      <a:cxnSpLocks noChangeShapeType="1"/>
                      <a:endCxn id="76" idx="1"/>
                    </p:cNvCxnSpPr>
                    <p:nvPr/>
                  </p:nvCxnSpPr>
                  <p:spPr bwMode="auto">
                    <a:xfrm>
                      <a:off x="261651" y="855629"/>
                      <a:ext cx="561652" cy="333739"/>
                    </a:xfrm>
                    <a:prstGeom prst="bentConnector3">
                      <a:avLst>
                        <a:gd name="adj1" fmla="val 50000"/>
                      </a:avLst>
                    </a:prstGeom>
                    <a:noFill/>
                    <a:ln w="28575">
                      <a:solidFill>
                        <a:srgbClr val="4BACC6"/>
                      </a:solidFill>
                      <a:miter lim="800000"/>
                      <a:headEnd/>
                      <a:tailEnd type="triangle"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cxnSp>
                  <p:nvCxnSpPr>
                    <p:cNvPr id="55" name="Соединительная линия уступом 51">
                      <a:extLst>
                        <a:ext uri="{FF2B5EF4-FFF2-40B4-BE49-F238E27FC236}">
                          <a16:creationId xmlns:a16="http://schemas.microsoft.com/office/drawing/2014/main" id="{82970F1A-2322-489D-B87F-EC2B2DF514A7}"/>
                        </a:ext>
                      </a:extLst>
                    </p:cNvPr>
                    <p:cNvCxnSpPr>
                      <a:cxnSpLocks noChangeShapeType="1"/>
                    </p:cNvCxnSpPr>
                    <p:nvPr/>
                  </p:nvCxnSpPr>
                  <p:spPr bwMode="auto">
                    <a:xfrm flipV="1">
                      <a:off x="918466" y="79180"/>
                      <a:ext cx="1683993" cy="848228"/>
                    </a:xfrm>
                    <a:prstGeom prst="bentConnector3">
                      <a:avLst>
                        <a:gd name="adj1" fmla="val 50000"/>
                      </a:avLst>
                    </a:prstGeom>
                    <a:noFill/>
                    <a:ln w="28575">
                      <a:solidFill>
                        <a:srgbClr val="4BACC6"/>
                      </a:solidFill>
                      <a:miter lim="800000"/>
                      <a:headEnd/>
                      <a:tailEnd type="triangle"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sp>
                  <p:nvSpPr>
                    <p:cNvPr id="58" name="Скругленный прямоугольник 52">
                      <a:extLst>
                        <a:ext uri="{FF2B5EF4-FFF2-40B4-BE49-F238E27FC236}">
                          <a16:creationId xmlns:a16="http://schemas.microsoft.com/office/drawing/2014/main" id="{550E96E2-9BF8-4EDF-B8CC-415E64C19AC6}"/>
                        </a:ext>
                      </a:extLst>
                    </p:cNvPr>
                    <p:cNvSpPr>
                      <a:spLocks noChangeArrowheads="1"/>
                    </p:cNvSpPr>
                    <p:nvPr/>
                  </p:nvSpPr>
                  <p:spPr bwMode="auto">
                    <a:xfrm>
                      <a:off x="2602460" y="-132644"/>
                      <a:ext cx="1955732" cy="629711"/>
                    </a:xfrm>
                    <a:prstGeom prst="roundRect">
                      <a:avLst>
                        <a:gd name="adj" fmla="val 16667"/>
                      </a:avLst>
                    </a:prstGeom>
                    <a:gradFill rotWithShape="1">
                      <a:gsLst>
                        <a:gs pos="0">
                          <a:srgbClr val="FFEBDB"/>
                        </a:gs>
                        <a:gs pos="64999">
                          <a:srgbClr val="FFD0AA"/>
                        </a:gs>
                        <a:gs pos="100000">
                          <a:srgbClr val="FFBE86"/>
                        </a:gs>
                      </a:gsLst>
                      <a:lin ang="5400000" scaled="1"/>
                    </a:gradFill>
                    <a:ln w="9525">
                      <a:solidFill>
                        <a:srgbClr val="F69240"/>
                      </a:solidFill>
                      <a:round/>
                      <a:headEnd/>
                      <a:tailEnd/>
                    </a:ln>
                    <a:effectLst>
                      <a:outerShdw blurRad="40000" dist="20000" dir="5400000" rotWithShape="0">
                        <a:srgbClr val="808080">
                          <a:alpha val="37999"/>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lnSpc>
                          <a:spcPct val="107000"/>
                        </a:lnSpc>
                      </a:pPr>
                      <a:r>
                        <a:rPr lang="en-US" altLang="ru-RU" sz="2000" b="1">
                          <a:solidFill>
                            <a:srgbClr val="000000"/>
                          </a:solidFill>
                          <a:ea typeface="Calibri" pitchFamily="34" charset="0"/>
                          <a:cs typeface="Times New Roman" pitchFamily="18" charset="0"/>
                        </a:rPr>
                        <a:t>SLURM</a:t>
                      </a:r>
                      <a:endParaRPr lang="en-US" altLang="ru-RU" sz="1100">
                        <a:solidFill>
                          <a:srgbClr val="000000"/>
                        </a:solidFill>
                        <a:ea typeface="Calibri" pitchFamily="34" charset="0"/>
                        <a:cs typeface="Times New Roman" pitchFamily="18" charset="0"/>
                      </a:endParaRPr>
                    </a:p>
                    <a:p>
                      <a:pPr algn="ctr">
                        <a:lnSpc>
                          <a:spcPct val="107000"/>
                        </a:lnSpc>
                        <a:spcAft>
                          <a:spcPts val="800"/>
                        </a:spcAft>
                      </a:pPr>
                      <a:r>
                        <a:rPr lang="en-US" altLang="ru-RU" sz="1400" b="1">
                          <a:solidFill>
                            <a:srgbClr val="000000"/>
                          </a:solidFill>
                          <a:ea typeface="Calibri" pitchFamily="34" charset="0"/>
                          <a:cs typeface="Times New Roman" pitchFamily="18" charset="0"/>
                        </a:rPr>
                        <a:t>(workload manager)</a:t>
                      </a:r>
                      <a:endParaRPr lang="en-US" altLang="ru-RU" sz="1100">
                        <a:solidFill>
                          <a:srgbClr val="000000"/>
                        </a:solidFill>
                        <a:ea typeface="Calibri" pitchFamily="34" charset="0"/>
                        <a:cs typeface="Times New Roman" pitchFamily="18" charset="0"/>
                      </a:endParaRPr>
                    </a:p>
                  </p:txBody>
                </p:sp>
                <p:sp>
                  <p:nvSpPr>
                    <p:cNvPr id="70" name="Скругленный прямоугольник 53">
                      <a:extLst>
                        <a:ext uri="{FF2B5EF4-FFF2-40B4-BE49-F238E27FC236}">
                          <a16:creationId xmlns:a16="http://schemas.microsoft.com/office/drawing/2014/main" id="{980E6D64-4EE8-4305-AD0F-E8679560B746}"/>
                        </a:ext>
                      </a:extLst>
                    </p:cNvPr>
                    <p:cNvSpPr>
                      <a:spLocks noChangeArrowheads="1"/>
                    </p:cNvSpPr>
                    <p:nvPr/>
                  </p:nvSpPr>
                  <p:spPr bwMode="auto">
                    <a:xfrm>
                      <a:off x="2956593" y="598430"/>
                      <a:ext cx="1595472" cy="328979"/>
                    </a:xfrm>
                    <a:prstGeom prst="roundRect">
                      <a:avLst>
                        <a:gd name="adj" fmla="val 16667"/>
                      </a:avLst>
                    </a:prstGeom>
                    <a:gradFill rotWithShape="1">
                      <a:gsLst>
                        <a:gs pos="0">
                          <a:srgbClr val="FFEBDB"/>
                        </a:gs>
                        <a:gs pos="64999">
                          <a:srgbClr val="FFD0AA"/>
                        </a:gs>
                        <a:gs pos="100000">
                          <a:srgbClr val="FFBE86"/>
                        </a:gs>
                      </a:gsLst>
                      <a:lin ang="5400000" scaled="1"/>
                    </a:gradFill>
                    <a:ln w="9525">
                      <a:solidFill>
                        <a:srgbClr val="F69240"/>
                      </a:solidFill>
                      <a:round/>
                      <a:headEnd/>
                      <a:tailEnd/>
                    </a:ln>
                    <a:effectLst>
                      <a:outerShdw blurRad="40000" dist="20000" dir="5400000" rotWithShape="0">
                        <a:srgbClr val="808080">
                          <a:alpha val="37999"/>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lnSpc>
                          <a:spcPct val="107000"/>
                        </a:lnSpc>
                      </a:pPr>
                      <a:r>
                        <a:rPr lang="en-US" altLang="ru-RU" sz="2000" b="1" dirty="0">
                          <a:solidFill>
                            <a:srgbClr val="000000"/>
                          </a:solidFill>
                          <a:ea typeface="Calibri" pitchFamily="34" charset="0"/>
                          <a:cs typeface="Times New Roman" pitchFamily="18" charset="0"/>
                        </a:rPr>
                        <a:t>FS: NFS</a:t>
                      </a:r>
                      <a:endParaRPr lang="en-US" altLang="ru-RU" sz="1100" dirty="0">
                        <a:solidFill>
                          <a:srgbClr val="000000"/>
                        </a:solidFill>
                        <a:ea typeface="Calibri" pitchFamily="34" charset="0"/>
                        <a:cs typeface="Times New Roman" pitchFamily="18" charset="0"/>
                      </a:endParaRPr>
                    </a:p>
                  </p:txBody>
                </p:sp>
                <p:sp>
                  <p:nvSpPr>
                    <p:cNvPr id="72" name="Скругленный прямоугольник 54">
                      <a:extLst>
                        <a:ext uri="{FF2B5EF4-FFF2-40B4-BE49-F238E27FC236}">
                          <a16:creationId xmlns:a16="http://schemas.microsoft.com/office/drawing/2014/main" id="{3094E760-F254-42C9-A5EA-A5EC236E7A3D}"/>
                        </a:ext>
                      </a:extLst>
                    </p:cNvPr>
                    <p:cNvSpPr>
                      <a:spLocks noChangeArrowheads="1"/>
                    </p:cNvSpPr>
                    <p:nvPr/>
                  </p:nvSpPr>
                  <p:spPr bwMode="auto">
                    <a:xfrm>
                      <a:off x="2963456" y="1475816"/>
                      <a:ext cx="1594735" cy="327870"/>
                    </a:xfrm>
                    <a:prstGeom prst="roundRect">
                      <a:avLst>
                        <a:gd name="adj" fmla="val 16667"/>
                      </a:avLst>
                    </a:prstGeom>
                    <a:gradFill rotWithShape="1">
                      <a:gsLst>
                        <a:gs pos="0">
                          <a:srgbClr val="FFEBDB"/>
                        </a:gs>
                        <a:gs pos="64999">
                          <a:srgbClr val="FFD0AA"/>
                        </a:gs>
                        <a:gs pos="100000">
                          <a:srgbClr val="FFBE86"/>
                        </a:gs>
                      </a:gsLst>
                      <a:lin ang="5400000" scaled="1"/>
                    </a:gradFill>
                    <a:ln w="9525">
                      <a:solidFill>
                        <a:srgbClr val="F69240"/>
                      </a:solidFill>
                      <a:round/>
                      <a:headEnd/>
                      <a:tailEnd/>
                    </a:ln>
                    <a:effectLst>
                      <a:outerShdw blurRad="40000" dist="20000" dir="5400000" rotWithShape="0">
                        <a:srgbClr val="808080">
                          <a:alpha val="37999"/>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lnSpc>
                          <a:spcPct val="107000"/>
                        </a:lnSpc>
                      </a:pPr>
                      <a:endParaRPr lang="en-US" altLang="ru-RU" sz="2000" b="1" dirty="0">
                        <a:solidFill>
                          <a:srgbClr val="000000"/>
                        </a:solidFill>
                        <a:ea typeface="Calibri" pitchFamily="34" charset="0"/>
                        <a:cs typeface="Times New Roman" pitchFamily="18" charset="0"/>
                      </a:endParaRPr>
                    </a:p>
                    <a:p>
                      <a:pPr algn="ctr">
                        <a:spcAft>
                          <a:spcPts val="0"/>
                        </a:spcAft>
                      </a:pPr>
                      <a:r>
                        <a:rPr lang="en-US" altLang="ru-RU" sz="2000" b="1" dirty="0">
                          <a:solidFill>
                            <a:srgbClr val="000000"/>
                          </a:solidFill>
                          <a:ea typeface="Calibri" pitchFamily="34" charset="0"/>
                          <a:cs typeface="Times New Roman" pitchFamily="18" charset="0"/>
                        </a:rPr>
                        <a:t>FS: EOS</a:t>
                      </a:r>
                      <a:endParaRPr lang="en-US" altLang="ru-RU" sz="1100" dirty="0">
                        <a:solidFill>
                          <a:srgbClr val="000000"/>
                        </a:solidFill>
                        <a:ea typeface="Calibri" pitchFamily="34" charset="0"/>
                        <a:cs typeface="Times New Roman" pitchFamily="18" charset="0"/>
                      </a:endParaRPr>
                    </a:p>
                    <a:p>
                      <a:pPr algn="ctr">
                        <a:lnSpc>
                          <a:spcPct val="107000"/>
                        </a:lnSpc>
                        <a:spcAft>
                          <a:spcPts val="800"/>
                        </a:spcAft>
                      </a:pPr>
                      <a:r>
                        <a:rPr lang="en-US" altLang="ru-RU" sz="2000" b="1" dirty="0">
                          <a:solidFill>
                            <a:srgbClr val="000000"/>
                          </a:solidFill>
                          <a:ea typeface="Calibri" pitchFamily="34" charset="0"/>
                          <a:cs typeface="Times New Roman" pitchFamily="18" charset="0"/>
                        </a:rPr>
                        <a:t> </a:t>
                      </a:r>
                      <a:endParaRPr lang="en-US" altLang="ru-RU" sz="1100" dirty="0">
                        <a:solidFill>
                          <a:srgbClr val="000000"/>
                        </a:solidFill>
                        <a:ea typeface="Calibri" pitchFamily="34" charset="0"/>
                        <a:cs typeface="Times New Roman" pitchFamily="18" charset="0"/>
                      </a:endParaRPr>
                    </a:p>
                  </p:txBody>
                </p:sp>
                <p:cxnSp>
                  <p:nvCxnSpPr>
                    <p:cNvPr id="73" name="Прямая со стрелкой 55">
                      <a:extLst>
                        <a:ext uri="{FF2B5EF4-FFF2-40B4-BE49-F238E27FC236}">
                          <a16:creationId xmlns:a16="http://schemas.microsoft.com/office/drawing/2014/main" id="{4E271263-A704-4573-96D4-4044D3F3429E}"/>
                        </a:ext>
                      </a:extLst>
                    </p:cNvPr>
                    <p:cNvCxnSpPr>
                      <a:cxnSpLocks noChangeShapeType="1"/>
                      <a:endCxn id="70" idx="1"/>
                    </p:cNvCxnSpPr>
                    <p:nvPr/>
                  </p:nvCxnSpPr>
                  <p:spPr bwMode="auto">
                    <a:xfrm>
                      <a:off x="983865" y="762920"/>
                      <a:ext cx="1972728" cy="0"/>
                    </a:xfrm>
                    <a:prstGeom prst="straightConnector1">
                      <a:avLst/>
                    </a:prstGeom>
                    <a:noFill/>
                    <a:ln w="28575">
                      <a:solidFill>
                        <a:srgbClr val="4BACC6"/>
                      </a:solidFill>
                      <a:round/>
                      <a:headEnd/>
                      <a:tailEnd type="triangle"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sp>
                  <p:nvSpPr>
                    <p:cNvPr id="74" name="Скругленный прямоугольник 56">
                      <a:extLst>
                        <a:ext uri="{FF2B5EF4-FFF2-40B4-BE49-F238E27FC236}">
                          <a16:creationId xmlns:a16="http://schemas.microsoft.com/office/drawing/2014/main" id="{A9205880-ECB0-43D3-836D-66B7D54EE5DD}"/>
                        </a:ext>
                      </a:extLst>
                    </p:cNvPr>
                    <p:cNvSpPr>
                      <a:spLocks noChangeArrowheads="1"/>
                    </p:cNvSpPr>
                    <p:nvPr/>
                  </p:nvSpPr>
                  <p:spPr bwMode="auto">
                    <a:xfrm>
                      <a:off x="960829" y="2073135"/>
                      <a:ext cx="3591235" cy="619743"/>
                    </a:xfrm>
                    <a:prstGeom prst="roundRect">
                      <a:avLst>
                        <a:gd name="adj" fmla="val 16667"/>
                      </a:avLst>
                    </a:prstGeom>
                    <a:gradFill rotWithShape="1">
                      <a:gsLst>
                        <a:gs pos="0">
                          <a:srgbClr val="FFEBDB"/>
                        </a:gs>
                        <a:gs pos="64999">
                          <a:srgbClr val="FFD0AA"/>
                        </a:gs>
                        <a:gs pos="100000">
                          <a:srgbClr val="FFBE86"/>
                        </a:gs>
                      </a:gsLst>
                      <a:lin ang="5400000" scaled="1"/>
                    </a:gradFill>
                    <a:ln w="9525">
                      <a:solidFill>
                        <a:srgbClr val="F69240"/>
                      </a:solidFill>
                      <a:round/>
                      <a:headEnd/>
                      <a:tailEnd/>
                    </a:ln>
                    <a:effectLst>
                      <a:outerShdw blurRad="40000" dist="20000" dir="5400000" rotWithShape="0">
                        <a:srgbClr val="808080">
                          <a:alpha val="37999"/>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lnSpc>
                          <a:spcPct val="107000"/>
                        </a:lnSpc>
                      </a:pPr>
                      <a:r>
                        <a:rPr lang="en-US" altLang="ru-RU" sz="2000" b="1">
                          <a:solidFill>
                            <a:srgbClr val="000000"/>
                          </a:solidFill>
                          <a:ea typeface="Calibri" pitchFamily="34" charset="0"/>
                          <a:cs typeface="Times New Roman" pitchFamily="18" charset="0"/>
                        </a:rPr>
                        <a:t>CernVM-FS</a:t>
                      </a:r>
                      <a:endParaRPr lang="en-US" altLang="ru-RU" sz="1100">
                        <a:solidFill>
                          <a:srgbClr val="000000"/>
                        </a:solidFill>
                        <a:ea typeface="Calibri" pitchFamily="34" charset="0"/>
                        <a:cs typeface="Times New Roman" pitchFamily="18" charset="0"/>
                      </a:endParaRPr>
                    </a:p>
                    <a:p>
                      <a:pPr algn="ctr">
                        <a:lnSpc>
                          <a:spcPct val="107000"/>
                        </a:lnSpc>
                        <a:spcAft>
                          <a:spcPts val="800"/>
                        </a:spcAft>
                      </a:pPr>
                      <a:r>
                        <a:rPr lang="en-US" altLang="ru-RU" sz="1400" b="1">
                          <a:solidFill>
                            <a:srgbClr val="000000"/>
                          </a:solidFill>
                          <a:ea typeface="Calibri" pitchFamily="34" charset="0"/>
                          <a:cs typeface="Times New Roman" pitchFamily="18" charset="0"/>
                        </a:rPr>
                        <a:t>(Virtual Software Appliance)</a:t>
                      </a:r>
                      <a:endParaRPr lang="en-US" altLang="ru-RU" sz="1100">
                        <a:solidFill>
                          <a:srgbClr val="000000"/>
                        </a:solidFill>
                        <a:ea typeface="Calibri" pitchFamily="34" charset="0"/>
                        <a:cs typeface="Times New Roman" pitchFamily="18" charset="0"/>
                      </a:endParaRPr>
                    </a:p>
                  </p:txBody>
                </p:sp>
                <p:cxnSp>
                  <p:nvCxnSpPr>
                    <p:cNvPr id="75" name="Прямая со стрелкой 57">
                      <a:extLst>
                        <a:ext uri="{FF2B5EF4-FFF2-40B4-BE49-F238E27FC236}">
                          <a16:creationId xmlns:a16="http://schemas.microsoft.com/office/drawing/2014/main" id="{A0740669-B9DA-47E9-8751-9FAB7A8579DF}"/>
                        </a:ext>
                      </a:extLst>
                    </p:cNvPr>
                    <p:cNvCxnSpPr>
                      <a:cxnSpLocks noChangeShapeType="1"/>
                    </p:cNvCxnSpPr>
                    <p:nvPr/>
                  </p:nvCxnSpPr>
                  <p:spPr bwMode="auto">
                    <a:xfrm>
                      <a:off x="282617" y="2428242"/>
                      <a:ext cx="690827" cy="0"/>
                    </a:xfrm>
                    <a:prstGeom prst="straightConnector1">
                      <a:avLst/>
                    </a:prstGeom>
                    <a:noFill/>
                    <a:ln w="28575">
                      <a:solidFill>
                        <a:srgbClr val="4BACC6"/>
                      </a:solidFill>
                      <a:round/>
                      <a:headEnd/>
                      <a:tailEnd type="triangle"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sp>
                  <p:nvSpPr>
                    <p:cNvPr id="76" name="Скругленный прямоугольник 58">
                      <a:extLst>
                        <a:ext uri="{FF2B5EF4-FFF2-40B4-BE49-F238E27FC236}">
                          <a16:creationId xmlns:a16="http://schemas.microsoft.com/office/drawing/2014/main" id="{AA077001-61BA-4902-B099-49BCCA326353}"/>
                        </a:ext>
                      </a:extLst>
                    </p:cNvPr>
                    <p:cNvSpPr>
                      <a:spLocks noChangeArrowheads="1"/>
                    </p:cNvSpPr>
                    <p:nvPr/>
                  </p:nvSpPr>
                  <p:spPr bwMode="auto">
                    <a:xfrm>
                      <a:off x="823302" y="462457"/>
                      <a:ext cx="1594735" cy="1453820"/>
                    </a:xfrm>
                    <a:prstGeom prst="roundRect">
                      <a:avLst>
                        <a:gd name="adj" fmla="val 16667"/>
                      </a:avLst>
                    </a:prstGeom>
                    <a:gradFill rotWithShape="1">
                      <a:gsLst>
                        <a:gs pos="0">
                          <a:srgbClr val="FFEBDB"/>
                        </a:gs>
                        <a:gs pos="64999">
                          <a:srgbClr val="FFD0AA"/>
                        </a:gs>
                        <a:gs pos="100000">
                          <a:srgbClr val="FFBE86"/>
                        </a:gs>
                      </a:gsLst>
                      <a:lin ang="5400000" scaled="1"/>
                    </a:gradFill>
                    <a:ln w="9525">
                      <a:solidFill>
                        <a:srgbClr val="F69240"/>
                      </a:solidFill>
                      <a:round/>
                      <a:headEnd/>
                      <a:tailEnd/>
                    </a:ln>
                    <a:effectLst>
                      <a:outerShdw blurRad="40000" dist="20000" dir="5400000" rotWithShape="0">
                        <a:srgbClr val="808080">
                          <a:alpha val="37999"/>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lnSpc>
                          <a:spcPct val="107000"/>
                        </a:lnSpc>
                      </a:pPr>
                      <a:r>
                        <a:rPr lang="en-US" altLang="ru-RU" sz="2000" b="1" dirty="0">
                          <a:solidFill>
                            <a:srgbClr val="000000"/>
                          </a:solidFill>
                          <a:ea typeface="Calibri" pitchFamily="34" charset="0"/>
                          <a:cs typeface="Times New Roman" pitchFamily="18" charset="0"/>
                        </a:rPr>
                        <a:t>OS: </a:t>
                      </a:r>
                      <a:r>
                        <a:rPr lang="en-US" altLang="ru-RU" sz="2000" dirty="0">
                          <a:solidFill>
                            <a:srgbClr val="000000"/>
                          </a:solidFill>
                          <a:ea typeface="Calibri" pitchFamily="34" charset="0"/>
                          <a:cs typeface="Times New Roman" pitchFamily="18" charset="0"/>
                        </a:rPr>
                        <a:t>Scientific</a:t>
                      </a:r>
                    </a:p>
                    <a:p>
                      <a:pPr algn="ctr">
                        <a:lnSpc>
                          <a:spcPct val="107000"/>
                        </a:lnSpc>
                      </a:pPr>
                      <a:r>
                        <a:rPr lang="en-US" altLang="ru-RU" sz="2000" dirty="0">
                          <a:solidFill>
                            <a:srgbClr val="000000"/>
                          </a:solidFill>
                          <a:ea typeface="Calibri" pitchFamily="34" charset="0"/>
                          <a:cs typeface="Times New Roman" pitchFamily="18" charset="0"/>
                        </a:rPr>
                        <a:t>Linux 7.</a:t>
                      </a:r>
                      <a:r>
                        <a:rPr lang="ru-RU" altLang="ru-RU" sz="2000" dirty="0">
                          <a:solidFill>
                            <a:srgbClr val="000000"/>
                          </a:solidFill>
                          <a:ea typeface="Calibri" pitchFamily="34" charset="0"/>
                          <a:cs typeface="Times New Roman" pitchFamily="18" charset="0"/>
                        </a:rPr>
                        <a:t>6</a:t>
                      </a:r>
                      <a:r>
                        <a:rPr lang="en-US" altLang="ru-RU" sz="2000" dirty="0">
                          <a:solidFill>
                            <a:srgbClr val="000000"/>
                          </a:solidFill>
                          <a:ea typeface="Calibri" pitchFamily="34" charset="0"/>
                          <a:cs typeface="Times New Roman" pitchFamily="18" charset="0"/>
                        </a:rPr>
                        <a:t> </a:t>
                      </a:r>
                    </a:p>
                    <a:p>
                      <a:pPr algn="ctr">
                        <a:lnSpc>
                          <a:spcPct val="107000"/>
                        </a:lnSpc>
                      </a:pPr>
                      <a:r>
                        <a:rPr lang="en-US" altLang="ru-RU" sz="2000" b="1" dirty="0">
                          <a:solidFill>
                            <a:srgbClr val="000000"/>
                          </a:solidFill>
                          <a:ea typeface="Calibri" pitchFamily="34" charset="0"/>
                          <a:cs typeface="Times New Roman" pitchFamily="18" charset="0"/>
                        </a:rPr>
                        <a:t> </a:t>
                      </a:r>
                      <a:r>
                        <a:rPr lang="en-US" altLang="ru-RU" sz="2000" b="1" dirty="0" err="1">
                          <a:solidFill>
                            <a:srgbClr val="000000"/>
                          </a:solidFill>
                          <a:ea typeface="Calibri" pitchFamily="34" charset="0"/>
                          <a:cs typeface="Times New Roman" pitchFamily="18" charset="0"/>
                        </a:rPr>
                        <a:t>xCAT</a:t>
                      </a:r>
                      <a:endParaRPr lang="en-US" altLang="ru-RU" sz="2000" b="1" dirty="0">
                        <a:solidFill>
                          <a:srgbClr val="000000"/>
                        </a:solidFill>
                        <a:ea typeface="Calibri" pitchFamily="34" charset="0"/>
                        <a:cs typeface="Times New Roman" pitchFamily="18" charset="0"/>
                      </a:endParaRPr>
                    </a:p>
                    <a:p>
                      <a:pPr algn="ctr">
                        <a:lnSpc>
                          <a:spcPct val="107000"/>
                        </a:lnSpc>
                      </a:pPr>
                      <a:r>
                        <a:rPr lang="en-US" altLang="ru-RU" sz="1000" b="1" dirty="0">
                          <a:solidFill>
                            <a:srgbClr val="000000"/>
                          </a:solidFill>
                          <a:ea typeface="Calibri" pitchFamily="34" charset="0"/>
                          <a:cs typeface="Times New Roman" pitchFamily="18" charset="0"/>
                        </a:rPr>
                        <a:t>(Cluster Administration Toolkit)</a:t>
                      </a:r>
                    </a:p>
                  </p:txBody>
                </p:sp>
              </p:grpSp>
            </p:grpSp>
            <p:pic>
              <p:nvPicPr>
                <p:cNvPr id="40" name="Picture 4" descr="G:\MONGOLIA\FON_down.png">
                  <a:extLst>
                    <a:ext uri="{FF2B5EF4-FFF2-40B4-BE49-F238E27FC236}">
                      <a16:creationId xmlns:a16="http://schemas.microsoft.com/office/drawing/2014/main" id="{C308D567-562C-47E8-A4C6-24A56A773D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957960" y="104772"/>
                  <a:ext cx="1343161" cy="6734456"/>
                </a:xfrm>
                <a:prstGeom prst="rect">
                  <a:avLst/>
                </a:prstGeom>
                <a:noFill/>
                <a:ln w="28575">
                  <a:solidFill>
                    <a:srgbClr val="00B050"/>
                  </a:solidFill>
                  <a:miter lim="800000"/>
                  <a:headEnd/>
                  <a:tailEnd/>
                </a:ln>
                <a:extLst>
                  <a:ext uri="{909E8E84-426E-40DD-AFC4-6F175D3DCCD1}">
                    <a14:hiddenFill xmlns:a14="http://schemas.microsoft.com/office/drawing/2010/main">
                      <a:solidFill>
                        <a:srgbClr val="FFFFFF"/>
                      </a:solidFill>
                    </a14:hiddenFill>
                  </a:ext>
                </a:extLst>
              </p:spPr>
            </p:pic>
          </p:grpSp>
        </p:grpSp>
        <p:sp>
          <p:nvSpPr>
            <p:cNvPr id="81" name="Прямоугольник 59">
              <a:extLst>
                <a:ext uri="{FF2B5EF4-FFF2-40B4-BE49-F238E27FC236}">
                  <a16:creationId xmlns:a16="http://schemas.microsoft.com/office/drawing/2014/main" id="{ADA0B7C3-F9D5-4127-B617-1251DEAD6DD7}"/>
                </a:ext>
              </a:extLst>
            </p:cNvPr>
            <p:cNvSpPr/>
            <p:nvPr/>
          </p:nvSpPr>
          <p:spPr bwMode="auto">
            <a:xfrm>
              <a:off x="3765551" y="3578225"/>
              <a:ext cx="8282516" cy="3246438"/>
            </a:xfrm>
            <a:prstGeom prst="rect">
              <a:avLst/>
            </a:prstGeom>
            <a:noFill/>
            <a:ln w="28575">
              <a:solidFill>
                <a:srgbClr val="002060"/>
              </a:solidFill>
              <a:prstDash val="sysDash"/>
            </a:ln>
          </p:spPr>
          <p:style>
            <a:lnRef idx="2">
              <a:schemeClr val="accent6"/>
            </a:lnRef>
            <a:fillRef idx="1">
              <a:schemeClr val="lt1"/>
            </a:fillRef>
            <a:effectRef idx="0">
              <a:schemeClr val="accent6"/>
            </a:effectRef>
            <a:fontRef idx="minor">
              <a:schemeClr val="dk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lnSpc>
                  <a:spcPct val="107000"/>
                </a:lnSpc>
                <a:spcAft>
                  <a:spcPts val="800"/>
                </a:spcAft>
              </a:pPr>
              <a:r>
                <a:rPr lang="en-US" altLang="ru-RU" sz="1100" b="1">
                  <a:solidFill>
                    <a:srgbClr val="000000"/>
                  </a:solidFill>
                  <a:ea typeface="Calibri" pitchFamily="34" charset="0"/>
                  <a:cs typeface="Times New Roman" pitchFamily="18" charset="0"/>
                </a:rPr>
                <a:t> </a:t>
              </a:r>
              <a:endParaRPr lang="en-US" altLang="ru-RU" sz="1100">
                <a:solidFill>
                  <a:srgbClr val="000000"/>
                </a:solidFill>
                <a:ea typeface="Calibri" pitchFamily="34" charset="0"/>
                <a:cs typeface="Times New Roman" pitchFamily="18" charset="0"/>
              </a:endParaRPr>
            </a:p>
          </p:txBody>
        </p:sp>
        <p:sp>
          <p:nvSpPr>
            <p:cNvPr id="82" name="Скругленный прямоугольник 60">
              <a:extLst>
                <a:ext uri="{FF2B5EF4-FFF2-40B4-BE49-F238E27FC236}">
                  <a16:creationId xmlns:a16="http://schemas.microsoft.com/office/drawing/2014/main" id="{5279FE7A-ADFA-48EF-A8C0-28F1C30FE504}"/>
                </a:ext>
              </a:extLst>
            </p:cNvPr>
            <p:cNvSpPr>
              <a:spLocks noChangeArrowheads="1"/>
            </p:cNvSpPr>
            <p:nvPr/>
          </p:nvSpPr>
          <p:spPr bwMode="auto">
            <a:xfrm>
              <a:off x="9000692" y="455613"/>
              <a:ext cx="2941541" cy="2252662"/>
            </a:xfrm>
            <a:prstGeom prst="roundRect">
              <a:avLst>
                <a:gd name="adj" fmla="val 8210"/>
              </a:avLst>
            </a:prstGeom>
            <a:gradFill rotWithShape="1">
              <a:gsLst>
                <a:gs pos="0">
                  <a:srgbClr val="FFEBDB"/>
                </a:gs>
                <a:gs pos="64999">
                  <a:srgbClr val="FFD0AA"/>
                </a:gs>
                <a:gs pos="100000">
                  <a:srgbClr val="FFBE86"/>
                </a:gs>
              </a:gsLst>
              <a:lin ang="5400000" scaled="1"/>
            </a:gradFill>
            <a:ln w="9525">
              <a:solidFill>
                <a:srgbClr val="F69240"/>
              </a:solidFill>
              <a:round/>
              <a:headEnd/>
              <a:tailEnd/>
            </a:ln>
            <a:effectLst>
              <a:outerShdw blurRad="40000" dist="20000" dir="5400000" rotWithShape="0">
                <a:srgbClr val="808080">
                  <a:alpha val="37999"/>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nSpc>
                  <a:spcPct val="107000"/>
                </a:lnSpc>
              </a:pPr>
              <a:r>
                <a:rPr lang="en-US" altLang="ru-RU" sz="1400" b="1" dirty="0">
                  <a:solidFill>
                    <a:srgbClr val="C00000"/>
                  </a:solidFill>
                </a:rPr>
                <a:t>Software for parallel computing:</a:t>
              </a:r>
            </a:p>
            <a:p>
              <a:pPr>
                <a:lnSpc>
                  <a:spcPct val="107000"/>
                </a:lnSpc>
              </a:pPr>
              <a:r>
                <a:rPr lang="en-US" altLang="ru-RU" sz="1400" b="1" dirty="0" err="1">
                  <a:solidFill>
                    <a:srgbClr val="000000"/>
                  </a:solidFill>
                </a:rPr>
                <a:t>OpenMPI</a:t>
              </a:r>
              <a:r>
                <a:rPr lang="en-US" altLang="ru-RU" sz="1400" b="1" dirty="0">
                  <a:solidFill>
                    <a:srgbClr val="000000"/>
                  </a:solidFill>
                </a:rPr>
                <a:t> </a:t>
              </a:r>
              <a:r>
                <a:rPr lang="en-US" altLang="ru-RU" sz="1400" dirty="0">
                  <a:solidFill>
                    <a:srgbClr val="000000"/>
                  </a:solidFill>
                </a:rPr>
                <a:t>1.8.8, 2.0.1, 2.1.2, 3.1.3;</a:t>
              </a:r>
            </a:p>
            <a:p>
              <a:pPr>
                <a:lnSpc>
                  <a:spcPct val="107000"/>
                </a:lnSpc>
              </a:pPr>
              <a:r>
                <a:rPr lang="en-US" altLang="ru-RU" sz="1400" b="1" dirty="0">
                  <a:solidFill>
                    <a:srgbClr val="000000"/>
                  </a:solidFill>
                </a:rPr>
                <a:t>CUDA</a:t>
              </a:r>
              <a:r>
                <a:rPr lang="en-US" altLang="ru-RU" sz="1400" dirty="0">
                  <a:solidFill>
                    <a:srgbClr val="000000"/>
                  </a:solidFill>
                </a:rPr>
                <a:t>  7.0, 8.0, 9.1, 9.</a:t>
              </a:r>
              <a:r>
                <a:rPr lang="ru-RU" altLang="ru-RU" sz="1400" dirty="0">
                  <a:solidFill>
                    <a:srgbClr val="000000"/>
                  </a:solidFill>
                </a:rPr>
                <a:t>2</a:t>
              </a:r>
              <a:r>
                <a:rPr lang="en-US" altLang="ru-RU" sz="1400" dirty="0">
                  <a:solidFill>
                    <a:srgbClr val="000000"/>
                  </a:solidFill>
                </a:rPr>
                <a:t>, 10.0;</a:t>
              </a:r>
            </a:p>
            <a:p>
              <a:pPr>
                <a:lnSpc>
                  <a:spcPct val="107000"/>
                </a:lnSpc>
              </a:pPr>
              <a:r>
                <a:rPr lang="sv-SE" altLang="ru-RU" sz="1400" b="1" dirty="0">
                  <a:solidFill>
                    <a:srgbClr val="000000"/>
                  </a:solidFill>
                </a:rPr>
                <a:t>GNU</a:t>
              </a:r>
              <a:r>
                <a:rPr lang="sv-SE" altLang="ru-RU" sz="1400" dirty="0">
                  <a:solidFill>
                    <a:srgbClr val="000000"/>
                  </a:solidFill>
                </a:rPr>
                <a:t> 4.8.5, 4.9.3, 6.2.0, 7.2.0, 8.2.0;</a:t>
              </a:r>
            </a:p>
            <a:p>
              <a:pPr>
                <a:lnSpc>
                  <a:spcPct val="107000"/>
                </a:lnSpc>
              </a:pPr>
              <a:r>
                <a:rPr lang="en-US" altLang="ru-RU" sz="1400" b="1" dirty="0">
                  <a:solidFill>
                    <a:srgbClr val="000000"/>
                  </a:solidFill>
                </a:rPr>
                <a:t>Intel Parallel Studio XE 2018</a:t>
              </a:r>
              <a:r>
                <a:rPr lang="ru-RU" altLang="ru-RU" sz="1400" b="1" dirty="0">
                  <a:solidFill>
                    <a:srgbClr val="000000"/>
                  </a:solidFill>
                </a:rPr>
                <a:t>, 2019</a:t>
              </a:r>
              <a:endParaRPr lang="en-US" altLang="ru-RU" sz="1400" b="1" dirty="0">
                <a:solidFill>
                  <a:srgbClr val="000000"/>
                </a:solidFill>
              </a:endParaRPr>
            </a:p>
            <a:p>
              <a:pPr algn="ctr">
                <a:lnSpc>
                  <a:spcPts val="1300"/>
                </a:lnSpc>
              </a:pPr>
              <a:r>
                <a:rPr lang="en-US" altLang="ru-RU" sz="1400" b="1" dirty="0">
                  <a:solidFill>
                    <a:srgbClr val="C00000"/>
                  </a:solidFill>
                </a:rPr>
                <a:t>Licensed math. software</a:t>
              </a:r>
            </a:p>
            <a:p>
              <a:pPr algn="just">
                <a:lnSpc>
                  <a:spcPts val="1700"/>
                </a:lnSpc>
              </a:pPr>
              <a:r>
                <a:rPr lang="en-US" altLang="ru-RU" sz="1400" b="1" dirty="0"/>
                <a:t>COMSOL 5</a:t>
              </a:r>
              <a:r>
                <a:rPr lang="ru-RU" altLang="ru-RU" sz="1400" b="1" dirty="0"/>
                <a:t>.3а</a:t>
              </a:r>
            </a:p>
            <a:p>
              <a:pPr algn="just">
                <a:lnSpc>
                  <a:spcPts val="1700"/>
                </a:lnSpc>
              </a:pPr>
              <a:r>
                <a:rPr lang="en-US" altLang="ru-RU" sz="1400" b="1" dirty="0"/>
                <a:t>MATLAB R2017b</a:t>
              </a:r>
            </a:p>
            <a:p>
              <a:pPr algn="just">
                <a:lnSpc>
                  <a:spcPts val="1700"/>
                </a:lnSpc>
              </a:pPr>
              <a:r>
                <a:rPr lang="en-US" altLang="ru-RU" sz="1400" b="1" dirty="0"/>
                <a:t>Mathematica 11.2</a:t>
              </a:r>
            </a:p>
            <a:p>
              <a:pPr algn="just">
                <a:lnSpc>
                  <a:spcPts val="1700"/>
                </a:lnSpc>
              </a:pPr>
              <a:r>
                <a:rPr lang="en-US" altLang="ru-RU" sz="1400" b="1" dirty="0"/>
                <a:t>Maple 2017.3</a:t>
              </a:r>
            </a:p>
          </p:txBody>
        </p:sp>
        <p:cxnSp>
          <p:nvCxnSpPr>
            <p:cNvPr id="84" name="Соединительная линия уступом 61">
              <a:extLst>
                <a:ext uri="{FF2B5EF4-FFF2-40B4-BE49-F238E27FC236}">
                  <a16:creationId xmlns:a16="http://schemas.microsoft.com/office/drawing/2014/main" id="{5CF5C532-9692-46CE-AE3B-0F22B052E46D}"/>
                </a:ext>
              </a:extLst>
            </p:cNvPr>
            <p:cNvCxnSpPr>
              <a:cxnSpLocks noChangeShapeType="1"/>
            </p:cNvCxnSpPr>
            <p:nvPr/>
          </p:nvCxnSpPr>
          <p:spPr bwMode="auto">
            <a:xfrm flipV="1">
              <a:off x="3229091" y="3884615"/>
              <a:ext cx="1804343" cy="480489"/>
            </a:xfrm>
            <a:prstGeom prst="bentConnector3">
              <a:avLst>
                <a:gd name="adj1" fmla="val 50000"/>
              </a:avLst>
            </a:prstGeom>
            <a:noFill/>
            <a:ln w="28575">
              <a:solidFill>
                <a:srgbClr val="F79646"/>
              </a:solidFill>
              <a:miter lim="800000"/>
              <a:headEnd/>
              <a:tailEnd type="triangle"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cxnSp>
          <p:nvCxnSpPr>
            <p:cNvPr id="85" name="Прямая со стрелкой 62">
              <a:extLst>
                <a:ext uri="{FF2B5EF4-FFF2-40B4-BE49-F238E27FC236}">
                  <a16:creationId xmlns:a16="http://schemas.microsoft.com/office/drawing/2014/main" id="{4EB448B3-2ECD-4B9C-97E6-1E920B7751D4}"/>
                </a:ext>
              </a:extLst>
            </p:cNvPr>
            <p:cNvCxnSpPr>
              <a:cxnSpLocks noChangeShapeType="1"/>
            </p:cNvCxnSpPr>
            <p:nvPr/>
          </p:nvCxnSpPr>
          <p:spPr bwMode="auto">
            <a:xfrm>
              <a:off x="3229091" y="4663721"/>
              <a:ext cx="1040226" cy="0"/>
            </a:xfrm>
            <a:prstGeom prst="straightConnector1">
              <a:avLst/>
            </a:prstGeom>
            <a:noFill/>
            <a:ln w="28575">
              <a:solidFill>
                <a:srgbClr val="F79646"/>
              </a:solidFill>
              <a:round/>
              <a:headEnd/>
              <a:tailEnd type="triangle"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cxnSp>
          <p:nvCxnSpPr>
            <p:cNvPr id="86" name="Соединительная линия уступом 63">
              <a:extLst>
                <a:ext uri="{FF2B5EF4-FFF2-40B4-BE49-F238E27FC236}">
                  <a16:creationId xmlns:a16="http://schemas.microsoft.com/office/drawing/2014/main" id="{35BBC01F-3268-4ABD-B386-5B3C436735F4}"/>
                </a:ext>
              </a:extLst>
            </p:cNvPr>
            <p:cNvCxnSpPr>
              <a:cxnSpLocks noChangeShapeType="1"/>
            </p:cNvCxnSpPr>
            <p:nvPr/>
          </p:nvCxnSpPr>
          <p:spPr bwMode="auto">
            <a:xfrm flipV="1">
              <a:off x="3229091" y="4573167"/>
              <a:ext cx="5186065" cy="363535"/>
            </a:xfrm>
            <a:prstGeom prst="bentConnector3">
              <a:avLst>
                <a:gd name="adj1" fmla="val 50000"/>
              </a:avLst>
            </a:prstGeom>
            <a:noFill/>
            <a:ln w="28575">
              <a:solidFill>
                <a:srgbClr val="F79646"/>
              </a:solidFill>
              <a:miter lim="800000"/>
              <a:headEnd/>
              <a:tailEnd type="triangle"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cxnSp>
          <p:nvCxnSpPr>
            <p:cNvPr id="88" name="Прямая со стрелкой 64">
              <a:extLst>
                <a:ext uri="{FF2B5EF4-FFF2-40B4-BE49-F238E27FC236}">
                  <a16:creationId xmlns:a16="http://schemas.microsoft.com/office/drawing/2014/main" id="{B044F86E-892B-4458-80DF-8939E0DB5BA2}"/>
                </a:ext>
              </a:extLst>
            </p:cNvPr>
            <p:cNvCxnSpPr>
              <a:cxnSpLocks noChangeShapeType="1"/>
            </p:cNvCxnSpPr>
            <p:nvPr/>
          </p:nvCxnSpPr>
          <p:spPr bwMode="auto">
            <a:xfrm>
              <a:off x="3229091" y="5681663"/>
              <a:ext cx="908993" cy="0"/>
            </a:xfrm>
            <a:prstGeom prst="straightConnector1">
              <a:avLst/>
            </a:prstGeom>
            <a:noFill/>
            <a:ln w="28575">
              <a:solidFill>
                <a:srgbClr val="F79646"/>
              </a:solidFill>
              <a:round/>
              <a:headEnd/>
              <a:tailEnd type="triangle"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sp>
          <p:nvSpPr>
            <p:cNvPr id="89" name="Скругленный прямоугольник 65">
              <a:extLst>
                <a:ext uri="{FF2B5EF4-FFF2-40B4-BE49-F238E27FC236}">
                  <a16:creationId xmlns:a16="http://schemas.microsoft.com/office/drawing/2014/main" id="{04CDD939-455C-49A9-B95E-DC3D71D5F6A4}"/>
                </a:ext>
              </a:extLst>
            </p:cNvPr>
            <p:cNvSpPr>
              <a:spLocks noChangeArrowheads="1"/>
            </p:cNvSpPr>
            <p:nvPr/>
          </p:nvSpPr>
          <p:spPr bwMode="auto">
            <a:xfrm>
              <a:off x="5094818" y="3662363"/>
              <a:ext cx="4705349" cy="525600"/>
            </a:xfrm>
            <a:prstGeom prst="roundRect">
              <a:avLst>
                <a:gd name="adj" fmla="val 16667"/>
              </a:avLst>
            </a:prstGeom>
            <a:gradFill rotWithShape="1">
              <a:gsLst>
                <a:gs pos="0">
                  <a:srgbClr val="34B3D6"/>
                </a:gs>
                <a:gs pos="20000">
                  <a:srgbClr val="36B1D2"/>
                </a:gs>
                <a:gs pos="100000">
                  <a:srgbClr val="2787A0"/>
                </a:gs>
              </a:gsLst>
              <a:lin ang="5400000"/>
            </a:gradFill>
            <a:ln w="9525">
              <a:solidFill>
                <a:srgbClr val="46AAC5"/>
              </a:solidFill>
              <a:round/>
              <a:headEnd/>
              <a:tailEnd/>
            </a:ln>
            <a:effectLst>
              <a:outerShdw blurRad="40000" dist="23000" dir="5400000" rotWithShape="0">
                <a:srgbClr val="808080">
                  <a:alpha val="34998"/>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lnSpc>
                  <a:spcPct val="107000"/>
                </a:lnSpc>
                <a:spcAft>
                  <a:spcPts val="0"/>
                </a:spcAft>
              </a:pPr>
              <a:r>
                <a:rPr lang="en-US" altLang="ru-RU" sz="2000" b="1" dirty="0" err="1">
                  <a:solidFill>
                    <a:srgbClr val="FFFFFF"/>
                  </a:solidFill>
                  <a:ea typeface="Calibri" pitchFamily="34" charset="0"/>
                  <a:cs typeface="Times New Roman" pitchFamily="18" charset="0"/>
                </a:rPr>
                <a:t>HybriLIT</a:t>
              </a:r>
              <a:r>
                <a:rPr lang="en-US" altLang="ru-RU" sz="2000" b="1" dirty="0">
                  <a:solidFill>
                    <a:srgbClr val="FFFFFF"/>
                  </a:solidFill>
                  <a:ea typeface="Calibri" pitchFamily="34" charset="0"/>
                  <a:cs typeface="Times New Roman" pitchFamily="18" charset="0"/>
                </a:rPr>
                <a:t> web-site </a:t>
              </a:r>
              <a:endParaRPr lang="en-US" altLang="ru-RU" sz="1100" dirty="0">
                <a:solidFill>
                  <a:srgbClr val="FFFFFF"/>
                </a:solidFill>
                <a:ea typeface="Calibri" pitchFamily="34" charset="0"/>
                <a:cs typeface="Times New Roman" pitchFamily="18" charset="0"/>
              </a:endParaRPr>
            </a:p>
            <a:p>
              <a:pPr algn="ctr">
                <a:lnSpc>
                  <a:spcPct val="107000"/>
                </a:lnSpc>
                <a:spcAft>
                  <a:spcPts val="0"/>
                </a:spcAft>
              </a:pPr>
              <a:r>
                <a:rPr lang="en-US" altLang="ru-RU" sz="1400" b="1" dirty="0">
                  <a:solidFill>
                    <a:srgbClr val="FFFFFF"/>
                  </a:solidFill>
                  <a:ea typeface="Calibri" pitchFamily="34" charset="0"/>
                  <a:cs typeface="Times New Roman" pitchFamily="18" charset="0"/>
                </a:rPr>
                <a:t>http://hybrilit.jinr.ru/</a:t>
              </a:r>
              <a:endParaRPr lang="en-US" altLang="ru-RU" sz="1100" dirty="0">
                <a:solidFill>
                  <a:srgbClr val="FFFFFF"/>
                </a:solidFill>
                <a:ea typeface="Calibri" pitchFamily="34" charset="0"/>
                <a:cs typeface="Times New Roman" pitchFamily="18" charset="0"/>
              </a:endParaRPr>
            </a:p>
          </p:txBody>
        </p:sp>
        <p:sp>
          <p:nvSpPr>
            <p:cNvPr id="90" name="Скругленный прямоугольник 66">
              <a:extLst>
                <a:ext uri="{FF2B5EF4-FFF2-40B4-BE49-F238E27FC236}">
                  <a16:creationId xmlns:a16="http://schemas.microsoft.com/office/drawing/2014/main" id="{E9546AA3-8E26-4717-9348-3A2B7F742D62}"/>
                </a:ext>
              </a:extLst>
            </p:cNvPr>
            <p:cNvSpPr>
              <a:spLocks noChangeArrowheads="1"/>
            </p:cNvSpPr>
            <p:nvPr/>
          </p:nvSpPr>
          <p:spPr bwMode="auto">
            <a:xfrm>
              <a:off x="8428567" y="4255591"/>
              <a:ext cx="3242733" cy="525600"/>
            </a:xfrm>
            <a:prstGeom prst="roundRect">
              <a:avLst>
                <a:gd name="adj" fmla="val 16667"/>
              </a:avLst>
            </a:prstGeom>
            <a:gradFill rotWithShape="1">
              <a:gsLst>
                <a:gs pos="0">
                  <a:srgbClr val="34B3D6"/>
                </a:gs>
                <a:gs pos="20000">
                  <a:srgbClr val="36B1D2"/>
                </a:gs>
                <a:gs pos="100000">
                  <a:srgbClr val="2787A0"/>
                </a:gs>
              </a:gsLst>
              <a:lin ang="5400000"/>
            </a:gradFill>
            <a:ln w="9525">
              <a:solidFill>
                <a:srgbClr val="46AAC5"/>
              </a:solidFill>
              <a:round/>
              <a:headEnd/>
              <a:tailEnd/>
            </a:ln>
            <a:effectLst>
              <a:outerShdw blurRad="40000" dist="23000" dir="5400000" rotWithShape="0">
                <a:srgbClr val="808080">
                  <a:alpha val="34998"/>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lnSpc>
                  <a:spcPct val="107000"/>
                </a:lnSpc>
                <a:spcAft>
                  <a:spcPts val="0"/>
                </a:spcAft>
              </a:pPr>
              <a:r>
                <a:rPr lang="en-US" altLang="ru-RU" sz="2000" b="1" dirty="0" err="1">
                  <a:solidFill>
                    <a:srgbClr val="FFFFFF"/>
                  </a:solidFill>
                  <a:ea typeface="Calibri" pitchFamily="34" charset="0"/>
                  <a:cs typeface="Times New Roman" pitchFamily="18" charset="0"/>
                </a:rPr>
                <a:t>GitLab</a:t>
              </a:r>
              <a:r>
                <a:rPr lang="en-US" altLang="ru-RU" sz="2000" b="1" dirty="0">
                  <a:solidFill>
                    <a:srgbClr val="FFFFFF"/>
                  </a:solidFill>
                  <a:ea typeface="Calibri" pitchFamily="34" charset="0"/>
                  <a:cs typeface="Times New Roman" pitchFamily="18" charset="0"/>
                </a:rPr>
                <a:t>:  </a:t>
              </a:r>
              <a:endParaRPr lang="en-US" altLang="ru-RU" sz="1100" dirty="0">
                <a:solidFill>
                  <a:srgbClr val="FFFFFF"/>
                </a:solidFill>
                <a:ea typeface="Calibri" pitchFamily="34" charset="0"/>
                <a:cs typeface="Times New Roman" pitchFamily="18" charset="0"/>
              </a:endParaRPr>
            </a:p>
            <a:p>
              <a:pPr algn="ctr">
                <a:lnSpc>
                  <a:spcPct val="107000"/>
                </a:lnSpc>
                <a:spcAft>
                  <a:spcPts val="0"/>
                </a:spcAft>
              </a:pPr>
              <a:r>
                <a:rPr lang="en-US" altLang="ru-RU" sz="1400" b="1" dirty="0">
                  <a:solidFill>
                    <a:srgbClr val="FFFFFF"/>
                  </a:solidFill>
                  <a:ea typeface="Calibri" pitchFamily="34" charset="0"/>
                  <a:cs typeface="Times New Roman" pitchFamily="18" charset="0"/>
                </a:rPr>
                <a:t>https://gitlab-hybrilit.jinr.ru</a:t>
              </a:r>
              <a:endParaRPr lang="en-US" altLang="ru-RU" sz="1100" dirty="0">
                <a:solidFill>
                  <a:srgbClr val="FFFFFF"/>
                </a:solidFill>
                <a:ea typeface="Calibri" pitchFamily="34" charset="0"/>
                <a:cs typeface="Times New Roman" pitchFamily="18" charset="0"/>
              </a:endParaRPr>
            </a:p>
          </p:txBody>
        </p:sp>
        <p:sp>
          <p:nvSpPr>
            <p:cNvPr id="91" name="Скругленный прямоугольник 67">
              <a:extLst>
                <a:ext uri="{FF2B5EF4-FFF2-40B4-BE49-F238E27FC236}">
                  <a16:creationId xmlns:a16="http://schemas.microsoft.com/office/drawing/2014/main" id="{757A8B66-EE6D-4600-8F2E-1DAB58B43EE1}"/>
                </a:ext>
              </a:extLst>
            </p:cNvPr>
            <p:cNvSpPr>
              <a:spLocks noChangeArrowheads="1"/>
            </p:cNvSpPr>
            <p:nvPr/>
          </p:nvSpPr>
          <p:spPr bwMode="auto">
            <a:xfrm>
              <a:off x="4269318" y="4255591"/>
              <a:ext cx="3280833" cy="525600"/>
            </a:xfrm>
            <a:prstGeom prst="roundRect">
              <a:avLst>
                <a:gd name="adj" fmla="val 16667"/>
              </a:avLst>
            </a:prstGeom>
            <a:gradFill rotWithShape="1">
              <a:gsLst>
                <a:gs pos="0">
                  <a:srgbClr val="34B3D6"/>
                </a:gs>
                <a:gs pos="20000">
                  <a:srgbClr val="36B1D2"/>
                </a:gs>
                <a:gs pos="100000">
                  <a:srgbClr val="2787A0"/>
                </a:gs>
              </a:gsLst>
              <a:lin ang="5400000"/>
            </a:gradFill>
            <a:ln w="9525">
              <a:solidFill>
                <a:srgbClr val="46AAC5"/>
              </a:solidFill>
              <a:round/>
              <a:headEnd/>
              <a:tailEnd/>
            </a:ln>
            <a:effectLst>
              <a:outerShdw blurRad="40000" dist="23000" dir="5400000" rotWithShape="0">
                <a:srgbClr val="808080">
                  <a:alpha val="34998"/>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lnSpc>
                  <a:spcPct val="107000"/>
                </a:lnSpc>
                <a:spcAft>
                  <a:spcPts val="0"/>
                </a:spcAft>
              </a:pPr>
              <a:r>
                <a:rPr lang="en-US" altLang="ru-RU" sz="2000" b="1" dirty="0" err="1">
                  <a:solidFill>
                    <a:srgbClr val="FFFFFF"/>
                  </a:solidFill>
                  <a:ea typeface="Calibri" pitchFamily="34" charset="0"/>
                  <a:cs typeface="Times New Roman" pitchFamily="18" charset="0"/>
                </a:rPr>
                <a:t>Indico</a:t>
              </a:r>
              <a:r>
                <a:rPr lang="en-US" altLang="ru-RU" sz="2000" b="1" dirty="0">
                  <a:solidFill>
                    <a:srgbClr val="FFFFFF"/>
                  </a:solidFill>
                  <a:ea typeface="Calibri" pitchFamily="34" charset="0"/>
                  <a:cs typeface="Times New Roman" pitchFamily="18" charset="0"/>
                </a:rPr>
                <a:t>: </a:t>
              </a:r>
              <a:endParaRPr lang="en-US" altLang="ru-RU" sz="1100" dirty="0">
                <a:solidFill>
                  <a:srgbClr val="FFFFFF"/>
                </a:solidFill>
                <a:ea typeface="Calibri" pitchFamily="34" charset="0"/>
                <a:cs typeface="Times New Roman" pitchFamily="18" charset="0"/>
              </a:endParaRPr>
            </a:p>
            <a:p>
              <a:pPr algn="ctr">
                <a:lnSpc>
                  <a:spcPct val="107000"/>
                </a:lnSpc>
                <a:spcAft>
                  <a:spcPts val="0"/>
                </a:spcAft>
              </a:pPr>
              <a:r>
                <a:rPr lang="en-US" altLang="ru-RU" sz="1400" b="1" dirty="0">
                  <a:solidFill>
                    <a:srgbClr val="FFFFFF"/>
                  </a:solidFill>
                  <a:ea typeface="Calibri" pitchFamily="34" charset="0"/>
                  <a:cs typeface="Times New Roman" pitchFamily="18" charset="0"/>
                </a:rPr>
                <a:t>http://indico-hybrilit.jinr.ru</a:t>
              </a:r>
              <a:endParaRPr lang="en-US" altLang="ru-RU" sz="1100" dirty="0">
                <a:solidFill>
                  <a:srgbClr val="FFFFFF"/>
                </a:solidFill>
                <a:ea typeface="Calibri" pitchFamily="34" charset="0"/>
                <a:cs typeface="Times New Roman" pitchFamily="18" charset="0"/>
              </a:endParaRPr>
            </a:p>
          </p:txBody>
        </p:sp>
        <p:cxnSp>
          <p:nvCxnSpPr>
            <p:cNvPr id="92" name="Соединительная линия уступом 72">
              <a:extLst>
                <a:ext uri="{FF2B5EF4-FFF2-40B4-BE49-F238E27FC236}">
                  <a16:creationId xmlns:a16="http://schemas.microsoft.com/office/drawing/2014/main" id="{5E614B5B-33A3-4088-BFC3-38958C2D8FDD}"/>
                </a:ext>
              </a:extLst>
            </p:cNvPr>
            <p:cNvCxnSpPr>
              <a:cxnSpLocks noChangeShapeType="1"/>
            </p:cNvCxnSpPr>
            <p:nvPr/>
          </p:nvCxnSpPr>
          <p:spPr bwMode="auto">
            <a:xfrm>
              <a:off x="3226582" y="6420153"/>
              <a:ext cx="1806852" cy="192779"/>
            </a:xfrm>
            <a:prstGeom prst="bentConnector3">
              <a:avLst>
                <a:gd name="adj1" fmla="val 50000"/>
              </a:avLst>
            </a:prstGeom>
            <a:noFill/>
            <a:ln w="28575">
              <a:solidFill>
                <a:srgbClr val="F79646"/>
              </a:solidFill>
              <a:miter lim="800000"/>
              <a:headEnd/>
              <a:tailEnd type="triangle"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sp>
          <p:nvSpPr>
            <p:cNvPr id="93" name="Скругленный прямоугольник 76">
              <a:extLst>
                <a:ext uri="{FF2B5EF4-FFF2-40B4-BE49-F238E27FC236}">
                  <a16:creationId xmlns:a16="http://schemas.microsoft.com/office/drawing/2014/main" id="{04330E73-3936-42B5-B715-2F5002822BB6}"/>
                </a:ext>
              </a:extLst>
            </p:cNvPr>
            <p:cNvSpPr>
              <a:spLocks noChangeArrowheads="1"/>
            </p:cNvSpPr>
            <p:nvPr/>
          </p:nvSpPr>
          <p:spPr bwMode="auto">
            <a:xfrm>
              <a:off x="6479118" y="2930525"/>
              <a:ext cx="2228849" cy="552450"/>
            </a:xfrm>
            <a:prstGeom prst="roundRect">
              <a:avLst>
                <a:gd name="adj" fmla="val 16667"/>
              </a:avLst>
            </a:prstGeom>
            <a:gradFill rotWithShape="1">
              <a:gsLst>
                <a:gs pos="0">
                  <a:srgbClr val="FFEBDB"/>
                </a:gs>
                <a:gs pos="64999">
                  <a:srgbClr val="FFD0AA"/>
                </a:gs>
                <a:gs pos="100000">
                  <a:srgbClr val="FFBE86"/>
                </a:gs>
              </a:gsLst>
              <a:lin ang="5400000" scaled="1"/>
            </a:gradFill>
            <a:ln w="9525">
              <a:solidFill>
                <a:srgbClr val="F69240"/>
              </a:solidFill>
              <a:round/>
              <a:headEnd/>
              <a:tailEnd/>
            </a:ln>
            <a:effectLst>
              <a:outerShdw blurRad="40000" dist="20000" dir="5400000" rotWithShape="0">
                <a:srgbClr val="808080">
                  <a:alpha val="37999"/>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lnSpc>
                  <a:spcPct val="107000"/>
                </a:lnSpc>
              </a:pPr>
              <a:r>
                <a:rPr lang="en-US" altLang="ru-RU" sz="2000" b="1">
                  <a:solidFill>
                    <a:srgbClr val="000000"/>
                  </a:solidFill>
                  <a:ea typeface="Calibri" pitchFamily="34" charset="0"/>
                  <a:cs typeface="Times New Roman" pitchFamily="18" charset="0"/>
                </a:rPr>
                <a:t>MODULES</a:t>
              </a:r>
              <a:endParaRPr lang="en-US" altLang="ru-RU" sz="1100">
                <a:solidFill>
                  <a:srgbClr val="000000"/>
                </a:solidFill>
                <a:ea typeface="Calibri" pitchFamily="34" charset="0"/>
                <a:cs typeface="Times New Roman" pitchFamily="18" charset="0"/>
              </a:endParaRPr>
            </a:p>
          </p:txBody>
        </p:sp>
        <p:sp>
          <p:nvSpPr>
            <p:cNvPr id="94" name="Скругленный прямоугольник 77">
              <a:extLst>
                <a:ext uri="{FF2B5EF4-FFF2-40B4-BE49-F238E27FC236}">
                  <a16:creationId xmlns:a16="http://schemas.microsoft.com/office/drawing/2014/main" id="{688B8FC9-2F61-43AE-9A79-110E662E7491}"/>
                </a:ext>
              </a:extLst>
            </p:cNvPr>
            <p:cNvSpPr>
              <a:spLocks noChangeArrowheads="1"/>
            </p:cNvSpPr>
            <p:nvPr/>
          </p:nvSpPr>
          <p:spPr bwMode="auto">
            <a:xfrm>
              <a:off x="9160934" y="2774950"/>
              <a:ext cx="2781300" cy="685800"/>
            </a:xfrm>
            <a:prstGeom prst="roundRect">
              <a:avLst>
                <a:gd name="adj" fmla="val 16667"/>
              </a:avLst>
            </a:prstGeom>
            <a:gradFill rotWithShape="1">
              <a:gsLst>
                <a:gs pos="0">
                  <a:srgbClr val="FFEBDB"/>
                </a:gs>
                <a:gs pos="64999">
                  <a:srgbClr val="FFD0AA"/>
                </a:gs>
                <a:gs pos="100000">
                  <a:srgbClr val="FFBE86"/>
                </a:gs>
              </a:gsLst>
              <a:lin ang="5400000" scaled="1"/>
            </a:gradFill>
            <a:ln w="9525">
              <a:solidFill>
                <a:srgbClr val="F69240"/>
              </a:solidFill>
              <a:round/>
              <a:headEnd/>
              <a:tailEnd/>
            </a:ln>
            <a:effectLst>
              <a:outerShdw blurRad="40000" dist="20000" dir="5400000" rotWithShape="0">
                <a:srgbClr val="808080">
                  <a:alpha val="37999"/>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spcAft>
                  <a:spcPts val="0"/>
                </a:spcAft>
              </a:pPr>
              <a:r>
                <a:rPr lang="en-US" altLang="ru-RU" sz="2000" b="1" dirty="0" err="1">
                  <a:solidFill>
                    <a:srgbClr val="000000"/>
                  </a:solidFill>
                  <a:ea typeface="Calibri" pitchFamily="34" charset="0"/>
                  <a:cs typeface="Times New Roman" pitchFamily="18" charset="0"/>
                </a:rPr>
                <a:t>FreeIPA</a:t>
              </a:r>
              <a:endParaRPr lang="en-US" altLang="ru-RU" sz="1100" dirty="0">
                <a:solidFill>
                  <a:srgbClr val="000000"/>
                </a:solidFill>
                <a:ea typeface="Calibri" pitchFamily="34" charset="0"/>
                <a:cs typeface="Times New Roman" pitchFamily="18" charset="0"/>
              </a:endParaRPr>
            </a:p>
            <a:p>
              <a:pPr algn="ctr">
                <a:spcAft>
                  <a:spcPts val="0"/>
                </a:spcAft>
              </a:pPr>
              <a:r>
                <a:rPr lang="ru-RU" altLang="ru-RU" sz="1400" b="1" dirty="0">
                  <a:solidFill>
                    <a:srgbClr val="000000"/>
                  </a:solidFill>
                  <a:ea typeface="Calibri" pitchFamily="34" charset="0"/>
                  <a:cs typeface="Times New Roman" pitchFamily="18" charset="0"/>
                </a:rPr>
                <a:t>(</a:t>
              </a:r>
              <a:r>
                <a:rPr lang="en-US" altLang="ru-RU" sz="1400" b="1" dirty="0">
                  <a:solidFill>
                    <a:srgbClr val="000000"/>
                  </a:solidFill>
                  <a:ea typeface="Calibri" pitchFamily="34" charset="0"/>
                  <a:cs typeface="Times New Roman" pitchFamily="18" charset="0"/>
                </a:rPr>
                <a:t>identity manager solution</a:t>
              </a:r>
              <a:r>
                <a:rPr lang="ru-RU" altLang="ru-RU" sz="1400" b="1" dirty="0">
                  <a:solidFill>
                    <a:srgbClr val="000000"/>
                  </a:solidFill>
                  <a:ea typeface="Calibri" pitchFamily="34" charset="0"/>
                  <a:cs typeface="Times New Roman" pitchFamily="18" charset="0"/>
                </a:rPr>
                <a:t>)</a:t>
              </a:r>
              <a:endParaRPr lang="en-US" altLang="ru-RU" sz="1100" dirty="0">
                <a:solidFill>
                  <a:srgbClr val="000000"/>
                </a:solidFill>
                <a:ea typeface="Calibri" pitchFamily="34" charset="0"/>
                <a:cs typeface="Times New Roman" pitchFamily="18" charset="0"/>
              </a:endParaRPr>
            </a:p>
          </p:txBody>
        </p:sp>
        <p:cxnSp>
          <p:nvCxnSpPr>
            <p:cNvPr id="95" name="Соединительная линия уступом 79">
              <a:extLst>
                <a:ext uri="{FF2B5EF4-FFF2-40B4-BE49-F238E27FC236}">
                  <a16:creationId xmlns:a16="http://schemas.microsoft.com/office/drawing/2014/main" id="{C7E3E53B-7769-4457-8A68-8724EB574235}"/>
                </a:ext>
              </a:extLst>
            </p:cNvPr>
            <p:cNvCxnSpPr>
              <a:cxnSpLocks noChangeShapeType="1"/>
            </p:cNvCxnSpPr>
            <p:nvPr/>
          </p:nvCxnSpPr>
          <p:spPr bwMode="auto">
            <a:xfrm>
              <a:off x="3253780" y="2973385"/>
              <a:ext cx="3259205" cy="220666"/>
            </a:xfrm>
            <a:prstGeom prst="bentConnector3">
              <a:avLst>
                <a:gd name="adj1" fmla="val 50000"/>
              </a:avLst>
            </a:prstGeom>
            <a:noFill/>
            <a:ln w="28575">
              <a:solidFill>
                <a:srgbClr val="4BACC6"/>
              </a:solidFill>
              <a:miter lim="800000"/>
              <a:headEnd/>
              <a:tailEnd type="triangle"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sp>
          <p:nvSpPr>
            <p:cNvPr id="96" name="TextBox 95">
              <a:extLst>
                <a:ext uri="{FF2B5EF4-FFF2-40B4-BE49-F238E27FC236}">
                  <a16:creationId xmlns:a16="http://schemas.microsoft.com/office/drawing/2014/main" id="{EE042EC0-B6E8-4CF2-881C-48FD1E0BDAE3}"/>
                </a:ext>
              </a:extLst>
            </p:cNvPr>
            <p:cNvSpPr txBox="1"/>
            <p:nvPr/>
          </p:nvSpPr>
          <p:spPr>
            <a:xfrm>
              <a:off x="1484140" y="2393454"/>
              <a:ext cx="1742441" cy="1785104"/>
            </a:xfrm>
            <a:prstGeom prst="rect">
              <a:avLst/>
            </a:prstGeom>
            <a:noFill/>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r>
                <a:rPr lang="en-US" altLang="ru-RU" sz="3000" b="1" dirty="0" err="1">
                  <a:solidFill>
                    <a:srgbClr val="17375E"/>
                  </a:solidFill>
                </a:rPr>
                <a:t>HybriLIT</a:t>
              </a:r>
              <a:endParaRPr lang="en-US" altLang="ru-RU" sz="3000" b="1" dirty="0">
                <a:solidFill>
                  <a:srgbClr val="17375E"/>
                </a:solidFill>
              </a:endParaRPr>
            </a:p>
            <a:p>
              <a:pPr algn="ctr" eaLnBrk="1" hangingPunct="1"/>
              <a:endParaRPr lang="ru-RU" altLang="ru-RU" sz="2000" b="1" i="1" dirty="0">
                <a:solidFill>
                  <a:srgbClr val="17375E"/>
                </a:solidFill>
              </a:endParaRPr>
            </a:p>
            <a:p>
              <a:pPr algn="ctr" eaLnBrk="1" hangingPunct="1"/>
              <a:r>
                <a:rPr lang="en-US" altLang="ru-RU" sz="2000" b="1" i="1" dirty="0">
                  <a:solidFill>
                    <a:srgbClr val="17375E"/>
                  </a:solidFill>
                </a:rPr>
                <a:t>Software and Information Environment </a:t>
              </a:r>
              <a:endParaRPr lang="ru-RU" altLang="ru-RU" sz="2000" b="1" i="1" dirty="0">
                <a:solidFill>
                  <a:srgbClr val="17375E"/>
                </a:solidFill>
              </a:endParaRPr>
            </a:p>
          </p:txBody>
        </p:sp>
        <p:sp>
          <p:nvSpPr>
            <p:cNvPr id="97" name="Надпись 194">
              <a:extLst>
                <a:ext uri="{FF2B5EF4-FFF2-40B4-BE49-F238E27FC236}">
                  <a16:creationId xmlns:a16="http://schemas.microsoft.com/office/drawing/2014/main" id="{B83EA869-8606-4D71-A5D9-674D56C5337B}"/>
                </a:ext>
              </a:extLst>
            </p:cNvPr>
            <p:cNvSpPr txBox="1"/>
            <p:nvPr/>
          </p:nvSpPr>
          <p:spPr>
            <a:xfrm>
              <a:off x="9594851" y="3714750"/>
              <a:ext cx="2286000" cy="4667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r" eaLnBrk="1" hangingPunct="1">
                <a:lnSpc>
                  <a:spcPct val="107000"/>
                </a:lnSpc>
                <a:spcAft>
                  <a:spcPts val="800"/>
                </a:spcAft>
              </a:pPr>
              <a:r>
                <a:rPr lang="en-US" altLang="ru-RU" sz="2200" b="1" u="sng">
                  <a:solidFill>
                    <a:srgbClr val="002060"/>
                  </a:solidFill>
                  <a:ea typeface="Calibri" pitchFamily="34" charset="0"/>
                  <a:cs typeface="Times New Roman" pitchFamily="18" charset="0"/>
                </a:rPr>
                <a:t>User level</a:t>
              </a:r>
              <a:endParaRPr lang="en-US" altLang="ru-RU" sz="1100">
                <a:solidFill>
                  <a:srgbClr val="000000"/>
                </a:solidFill>
                <a:ea typeface="Calibri" pitchFamily="34" charset="0"/>
                <a:cs typeface="Times New Roman" pitchFamily="18" charset="0"/>
              </a:endParaRPr>
            </a:p>
          </p:txBody>
        </p:sp>
        <p:cxnSp>
          <p:nvCxnSpPr>
            <p:cNvPr id="98" name="Соединительная линия уступом 39">
              <a:extLst>
                <a:ext uri="{FF2B5EF4-FFF2-40B4-BE49-F238E27FC236}">
                  <a16:creationId xmlns:a16="http://schemas.microsoft.com/office/drawing/2014/main" id="{2F20FF87-C022-4F25-AA8F-4A4C6A7A8F7D}"/>
                </a:ext>
              </a:extLst>
            </p:cNvPr>
            <p:cNvCxnSpPr>
              <a:cxnSpLocks noChangeShapeType="1"/>
            </p:cNvCxnSpPr>
            <p:nvPr/>
          </p:nvCxnSpPr>
          <p:spPr bwMode="auto">
            <a:xfrm>
              <a:off x="3229091" y="6188556"/>
              <a:ext cx="5721072" cy="288031"/>
            </a:xfrm>
            <a:prstGeom prst="bentConnector3">
              <a:avLst>
                <a:gd name="adj1" fmla="val 50000"/>
              </a:avLst>
            </a:prstGeom>
            <a:noFill/>
            <a:ln w="28575">
              <a:solidFill>
                <a:srgbClr val="F79646"/>
              </a:solidFill>
              <a:miter lim="800000"/>
              <a:headEnd/>
              <a:tailEnd type="triangle"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sp>
          <p:nvSpPr>
            <p:cNvPr id="99" name="Скругленный прямоугольник 46">
              <a:extLst>
                <a:ext uri="{FF2B5EF4-FFF2-40B4-BE49-F238E27FC236}">
                  <a16:creationId xmlns:a16="http://schemas.microsoft.com/office/drawing/2014/main" id="{68447A54-6690-4E01-B2EF-77BA58D91F4C}"/>
                </a:ext>
              </a:extLst>
            </p:cNvPr>
            <p:cNvSpPr>
              <a:spLocks noChangeArrowheads="1"/>
            </p:cNvSpPr>
            <p:nvPr/>
          </p:nvSpPr>
          <p:spPr bwMode="auto">
            <a:xfrm>
              <a:off x="8961065" y="6234281"/>
              <a:ext cx="3028632" cy="525600"/>
            </a:xfrm>
            <a:prstGeom prst="roundRect">
              <a:avLst>
                <a:gd name="adj" fmla="val 16667"/>
              </a:avLst>
            </a:prstGeom>
            <a:gradFill rotWithShape="1">
              <a:gsLst>
                <a:gs pos="0">
                  <a:srgbClr val="34B3D6"/>
                </a:gs>
                <a:gs pos="20000">
                  <a:srgbClr val="36B1D2"/>
                </a:gs>
                <a:gs pos="100000">
                  <a:srgbClr val="2787A0"/>
                </a:gs>
              </a:gsLst>
              <a:lin ang="5400000"/>
            </a:gradFill>
            <a:ln w="9525">
              <a:solidFill>
                <a:srgbClr val="46AAC5"/>
              </a:solidFill>
              <a:round/>
              <a:headEnd/>
              <a:tailEnd/>
            </a:ln>
            <a:effectLst>
              <a:outerShdw blurRad="40000" dist="23000" dir="5400000" rotWithShape="0">
                <a:srgbClr val="808080">
                  <a:alpha val="34998"/>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lnSpc>
                  <a:spcPct val="107000"/>
                </a:lnSpc>
                <a:spcAft>
                  <a:spcPts val="0"/>
                </a:spcAft>
              </a:pPr>
              <a:r>
                <a:rPr lang="en-US" altLang="ru-RU" sz="1600" b="1" dirty="0">
                  <a:solidFill>
                    <a:srgbClr val="FFFFFF"/>
                  </a:solidFill>
                  <a:ea typeface="Calibri" pitchFamily="34" charset="0"/>
                  <a:cs typeface="Times New Roman" pitchFamily="18" charset="0"/>
                </a:rPr>
                <a:t>Monitoring (</a:t>
              </a:r>
              <a:r>
                <a:rPr lang="en-US" altLang="ru-RU" sz="1600" b="1" dirty="0" err="1">
                  <a:solidFill>
                    <a:srgbClr val="FFFFFF"/>
                  </a:solidFill>
                  <a:ea typeface="Calibri" pitchFamily="34" charset="0"/>
                  <a:cs typeface="Times New Roman" pitchFamily="18" charset="0"/>
                </a:rPr>
                <a:t>MobiLIT</a:t>
              </a:r>
              <a:r>
                <a:rPr lang="en-US" altLang="ru-RU" sz="1600" b="1" dirty="0">
                  <a:solidFill>
                    <a:srgbClr val="FFFFFF"/>
                  </a:solidFill>
                  <a:ea typeface="Calibri" pitchFamily="34" charset="0"/>
                  <a:cs typeface="Times New Roman" pitchFamily="18" charset="0"/>
                </a:rPr>
                <a:t>): </a:t>
              </a:r>
              <a:endParaRPr lang="en-US" altLang="ru-RU" sz="1600" dirty="0">
                <a:solidFill>
                  <a:srgbClr val="FFFFFF"/>
                </a:solidFill>
                <a:ea typeface="Calibri" pitchFamily="34" charset="0"/>
                <a:cs typeface="Times New Roman" pitchFamily="18" charset="0"/>
              </a:endParaRPr>
            </a:p>
            <a:p>
              <a:pPr algn="ctr">
                <a:lnSpc>
                  <a:spcPct val="107000"/>
                </a:lnSpc>
                <a:spcAft>
                  <a:spcPts val="0"/>
                </a:spcAft>
              </a:pPr>
              <a:r>
                <a:rPr lang="en-US" altLang="ru-RU" sz="1200" b="1" dirty="0">
                  <a:solidFill>
                    <a:srgbClr val="FFFFFF"/>
                  </a:solidFill>
                  <a:ea typeface="Calibri" pitchFamily="34" charset="0"/>
                  <a:cs typeface="Times New Roman" pitchFamily="18" charset="0"/>
                </a:rPr>
                <a:t>http://hybrilit.jinr.ru/mobilit/</a:t>
              </a:r>
              <a:endParaRPr lang="en-US" altLang="ru-RU" sz="1200" dirty="0">
                <a:solidFill>
                  <a:srgbClr val="FFFFFF"/>
                </a:solidFill>
                <a:ea typeface="Calibri" pitchFamily="34" charset="0"/>
                <a:cs typeface="Times New Roman" pitchFamily="18" charset="0"/>
              </a:endParaRPr>
            </a:p>
          </p:txBody>
        </p:sp>
        <p:sp>
          <p:nvSpPr>
            <p:cNvPr id="100" name="Скругленный прямоугольник 42">
              <a:extLst>
                <a:ext uri="{FF2B5EF4-FFF2-40B4-BE49-F238E27FC236}">
                  <a16:creationId xmlns:a16="http://schemas.microsoft.com/office/drawing/2014/main" id="{C8B69401-E828-41CC-B407-51A0D342A00D}"/>
                </a:ext>
              </a:extLst>
            </p:cNvPr>
            <p:cNvSpPr>
              <a:spLocks noChangeArrowheads="1"/>
            </p:cNvSpPr>
            <p:nvPr/>
          </p:nvSpPr>
          <p:spPr bwMode="auto">
            <a:xfrm>
              <a:off x="6722644" y="1291578"/>
              <a:ext cx="2068800" cy="313200"/>
            </a:xfrm>
            <a:prstGeom prst="roundRect">
              <a:avLst>
                <a:gd name="adj" fmla="val 16667"/>
              </a:avLst>
            </a:prstGeom>
            <a:gradFill rotWithShape="1">
              <a:gsLst>
                <a:gs pos="0">
                  <a:srgbClr val="FFEBDB"/>
                </a:gs>
                <a:gs pos="64999">
                  <a:srgbClr val="FFD0AA"/>
                </a:gs>
                <a:gs pos="100000">
                  <a:srgbClr val="FFBE86"/>
                </a:gs>
              </a:gsLst>
              <a:lin ang="5400000" scaled="1"/>
            </a:gradFill>
            <a:ln w="9525">
              <a:solidFill>
                <a:srgbClr val="F69240"/>
              </a:solidFill>
              <a:round/>
              <a:headEnd/>
              <a:tailEnd/>
            </a:ln>
            <a:effectLst>
              <a:outerShdw blurRad="40000" dist="20000" dir="5400000" rotWithShape="0">
                <a:srgbClr val="808080">
                  <a:alpha val="37999"/>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lnSpc>
                  <a:spcPct val="107000"/>
                </a:lnSpc>
              </a:pPr>
              <a:endParaRPr lang="en-US" altLang="ru-RU" sz="2000" b="1" dirty="0">
                <a:solidFill>
                  <a:srgbClr val="000000"/>
                </a:solidFill>
                <a:ea typeface="Calibri" pitchFamily="34" charset="0"/>
                <a:cs typeface="Times New Roman" pitchFamily="18" charset="0"/>
              </a:endParaRPr>
            </a:p>
            <a:p>
              <a:pPr algn="ctr">
                <a:spcAft>
                  <a:spcPts val="0"/>
                </a:spcAft>
              </a:pPr>
              <a:r>
                <a:rPr lang="en-US" altLang="ru-RU" sz="2000" b="1" dirty="0">
                  <a:solidFill>
                    <a:srgbClr val="000000"/>
                  </a:solidFill>
                  <a:ea typeface="Calibri" pitchFamily="34" charset="0"/>
                  <a:cs typeface="Times New Roman" pitchFamily="18" charset="0"/>
                </a:rPr>
                <a:t>FS: ZFS</a:t>
              </a:r>
              <a:endParaRPr lang="en-US" altLang="ru-RU" sz="1100" dirty="0">
                <a:solidFill>
                  <a:srgbClr val="000000"/>
                </a:solidFill>
                <a:ea typeface="Calibri" pitchFamily="34" charset="0"/>
                <a:cs typeface="Times New Roman" pitchFamily="18" charset="0"/>
              </a:endParaRPr>
            </a:p>
            <a:p>
              <a:pPr algn="ctr">
                <a:lnSpc>
                  <a:spcPct val="107000"/>
                </a:lnSpc>
                <a:spcAft>
                  <a:spcPts val="800"/>
                </a:spcAft>
              </a:pPr>
              <a:r>
                <a:rPr lang="en-US" altLang="ru-RU" sz="2000" b="1" dirty="0">
                  <a:solidFill>
                    <a:srgbClr val="000000"/>
                  </a:solidFill>
                  <a:ea typeface="Calibri" pitchFamily="34" charset="0"/>
                  <a:cs typeface="Times New Roman" pitchFamily="18" charset="0"/>
                </a:rPr>
                <a:t> </a:t>
              </a:r>
              <a:endParaRPr lang="en-US" altLang="ru-RU" sz="1100" dirty="0">
                <a:solidFill>
                  <a:srgbClr val="000000"/>
                </a:solidFill>
                <a:ea typeface="Calibri" pitchFamily="34" charset="0"/>
                <a:cs typeface="Times New Roman" pitchFamily="18" charset="0"/>
              </a:endParaRPr>
            </a:p>
          </p:txBody>
        </p:sp>
        <p:cxnSp>
          <p:nvCxnSpPr>
            <p:cNvPr id="101" name="Соединительная линия уступом 45">
              <a:extLst>
                <a:ext uri="{FF2B5EF4-FFF2-40B4-BE49-F238E27FC236}">
                  <a16:creationId xmlns:a16="http://schemas.microsoft.com/office/drawing/2014/main" id="{3B6B1F77-05F0-4254-9D50-55D30CB7BE57}"/>
                </a:ext>
              </a:extLst>
            </p:cNvPr>
            <p:cNvCxnSpPr>
              <a:cxnSpLocks noChangeShapeType="1"/>
              <a:endCxn id="102" idx="1"/>
            </p:cNvCxnSpPr>
            <p:nvPr/>
          </p:nvCxnSpPr>
          <p:spPr bwMode="auto">
            <a:xfrm>
              <a:off x="3226582" y="5423686"/>
              <a:ext cx="6613302" cy="334802"/>
            </a:xfrm>
            <a:prstGeom prst="bentConnector3">
              <a:avLst>
                <a:gd name="adj1" fmla="val 50000"/>
              </a:avLst>
            </a:prstGeom>
            <a:noFill/>
            <a:ln w="28575">
              <a:solidFill>
                <a:srgbClr val="F79646"/>
              </a:solidFill>
              <a:miter lim="800000"/>
              <a:headEnd/>
              <a:tailEnd type="triangle"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sp>
          <p:nvSpPr>
            <p:cNvPr id="102" name="Скругленный прямоугольник 49">
              <a:extLst>
                <a:ext uri="{FF2B5EF4-FFF2-40B4-BE49-F238E27FC236}">
                  <a16:creationId xmlns:a16="http://schemas.microsoft.com/office/drawing/2014/main" id="{A9C19045-9A36-4034-B084-BDBC35D3E0F0}"/>
                </a:ext>
              </a:extLst>
            </p:cNvPr>
            <p:cNvSpPr>
              <a:spLocks noChangeArrowheads="1"/>
            </p:cNvSpPr>
            <p:nvPr/>
          </p:nvSpPr>
          <p:spPr bwMode="auto">
            <a:xfrm>
              <a:off x="9839884" y="5495688"/>
              <a:ext cx="1944748" cy="525600"/>
            </a:xfrm>
            <a:prstGeom prst="roundRect">
              <a:avLst>
                <a:gd name="adj" fmla="val 16667"/>
              </a:avLst>
            </a:prstGeom>
            <a:gradFill rotWithShape="1">
              <a:gsLst>
                <a:gs pos="0">
                  <a:srgbClr val="34B3D6"/>
                </a:gs>
                <a:gs pos="20000">
                  <a:srgbClr val="36B1D2"/>
                </a:gs>
                <a:gs pos="100000">
                  <a:srgbClr val="2787A0"/>
                </a:gs>
              </a:gsLst>
              <a:lin ang="5400000"/>
            </a:gradFill>
            <a:ln w="9525">
              <a:solidFill>
                <a:srgbClr val="46AAC5"/>
              </a:solidFill>
              <a:round/>
              <a:headEnd/>
              <a:tailEnd/>
            </a:ln>
            <a:effectLst>
              <a:outerShdw blurRad="40000" dist="23000" dir="5400000" rotWithShape="0">
                <a:srgbClr val="808080">
                  <a:alpha val="34998"/>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lnSpc>
                  <a:spcPct val="107000"/>
                </a:lnSpc>
                <a:spcAft>
                  <a:spcPts val="0"/>
                </a:spcAft>
              </a:pPr>
              <a:r>
                <a:rPr lang="en-US" altLang="ru-RU" sz="2000" b="1" dirty="0">
                  <a:solidFill>
                    <a:srgbClr val="FFFFFF"/>
                  </a:solidFill>
                  <a:ea typeface="Calibri" pitchFamily="34" charset="0"/>
                  <a:cs typeface="Times New Roman" pitchFamily="18" charset="0"/>
                </a:rPr>
                <a:t>HLIT-VDI</a:t>
              </a:r>
              <a:endParaRPr lang="en-US" altLang="ru-RU" sz="1100" dirty="0">
                <a:solidFill>
                  <a:srgbClr val="FFFFFF"/>
                </a:solidFill>
                <a:ea typeface="Calibri" pitchFamily="34" charset="0"/>
                <a:cs typeface="Times New Roman" pitchFamily="18" charset="0"/>
              </a:endParaRPr>
            </a:p>
          </p:txBody>
        </p:sp>
        <p:cxnSp>
          <p:nvCxnSpPr>
            <p:cNvPr id="103" name="Прямая со стрелкой 70">
              <a:extLst>
                <a:ext uri="{FF2B5EF4-FFF2-40B4-BE49-F238E27FC236}">
                  <a16:creationId xmlns:a16="http://schemas.microsoft.com/office/drawing/2014/main" id="{6B175F98-79EA-4148-8E12-DFFD9E10EEF7}"/>
                </a:ext>
              </a:extLst>
            </p:cNvPr>
            <p:cNvCxnSpPr>
              <a:cxnSpLocks noChangeShapeType="1"/>
              <a:endCxn id="104" idx="1"/>
            </p:cNvCxnSpPr>
            <p:nvPr/>
          </p:nvCxnSpPr>
          <p:spPr bwMode="auto">
            <a:xfrm>
              <a:off x="3229091" y="5128305"/>
              <a:ext cx="5186065" cy="0"/>
            </a:xfrm>
            <a:prstGeom prst="straightConnector1">
              <a:avLst/>
            </a:prstGeom>
            <a:noFill/>
            <a:ln w="28575">
              <a:solidFill>
                <a:srgbClr val="F79646"/>
              </a:solidFill>
              <a:round/>
              <a:headEnd/>
              <a:tailEnd type="triangle"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sp>
          <p:nvSpPr>
            <p:cNvPr id="104" name="Скругленный прямоугольник 71">
              <a:extLst>
                <a:ext uri="{FF2B5EF4-FFF2-40B4-BE49-F238E27FC236}">
                  <a16:creationId xmlns:a16="http://schemas.microsoft.com/office/drawing/2014/main" id="{4A9D9894-630D-4C53-8E81-F3E2E2243EDB}"/>
                </a:ext>
              </a:extLst>
            </p:cNvPr>
            <p:cNvSpPr>
              <a:spLocks noChangeArrowheads="1"/>
            </p:cNvSpPr>
            <p:nvPr/>
          </p:nvSpPr>
          <p:spPr bwMode="auto">
            <a:xfrm>
              <a:off x="8415156" y="4865505"/>
              <a:ext cx="2505379" cy="525600"/>
            </a:xfrm>
            <a:prstGeom prst="roundRect">
              <a:avLst>
                <a:gd name="adj" fmla="val 16667"/>
              </a:avLst>
            </a:prstGeom>
            <a:gradFill rotWithShape="1">
              <a:gsLst>
                <a:gs pos="0">
                  <a:srgbClr val="34B3D6"/>
                </a:gs>
                <a:gs pos="20000">
                  <a:srgbClr val="36B1D2"/>
                </a:gs>
                <a:gs pos="100000">
                  <a:srgbClr val="2787A0"/>
                </a:gs>
              </a:gsLst>
              <a:lin ang="5400000"/>
            </a:gradFill>
            <a:ln w="9525">
              <a:solidFill>
                <a:srgbClr val="46AAC5"/>
              </a:solidFill>
              <a:round/>
              <a:headEnd/>
              <a:tailEnd/>
            </a:ln>
            <a:effectLst>
              <a:outerShdw blurRad="40000" dist="23000" dir="5400000" rotWithShape="0">
                <a:srgbClr val="808080">
                  <a:alpha val="34998"/>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spcAft>
                  <a:spcPts val="0"/>
                </a:spcAft>
              </a:pPr>
              <a:r>
                <a:rPr lang="en-US" altLang="ru-RU" sz="2000" b="1" dirty="0">
                  <a:solidFill>
                    <a:srgbClr val="FFFFFF"/>
                  </a:solidFill>
                  <a:ea typeface="Calibri" pitchFamily="34" charset="0"/>
                  <a:cs typeface="Times New Roman" pitchFamily="18" charset="0"/>
                </a:rPr>
                <a:t>Ecosystem for ML/DL</a:t>
              </a:r>
              <a:endParaRPr lang="en-US" altLang="ru-RU" sz="1100" dirty="0">
                <a:solidFill>
                  <a:srgbClr val="FFFFFF"/>
                </a:solidFill>
                <a:ea typeface="Calibri" pitchFamily="34" charset="0"/>
                <a:cs typeface="Times New Roman" pitchFamily="18" charset="0"/>
              </a:endParaRPr>
            </a:p>
          </p:txBody>
        </p:sp>
        <p:sp>
          <p:nvSpPr>
            <p:cNvPr id="105" name="Скругленный прямоугольник 68">
              <a:extLst>
                <a:ext uri="{FF2B5EF4-FFF2-40B4-BE49-F238E27FC236}">
                  <a16:creationId xmlns:a16="http://schemas.microsoft.com/office/drawing/2014/main" id="{0E4FA35D-04CC-4899-82AE-695B2E732846}"/>
                </a:ext>
              </a:extLst>
            </p:cNvPr>
            <p:cNvSpPr>
              <a:spLocks noChangeArrowheads="1"/>
            </p:cNvSpPr>
            <p:nvPr/>
          </p:nvSpPr>
          <p:spPr bwMode="auto">
            <a:xfrm>
              <a:off x="4163485" y="5517232"/>
              <a:ext cx="5160433" cy="548606"/>
            </a:xfrm>
            <a:prstGeom prst="roundRect">
              <a:avLst>
                <a:gd name="adj" fmla="val 16667"/>
              </a:avLst>
            </a:prstGeom>
            <a:gradFill rotWithShape="1">
              <a:gsLst>
                <a:gs pos="0">
                  <a:srgbClr val="34B3D6"/>
                </a:gs>
                <a:gs pos="20000">
                  <a:srgbClr val="36B1D2"/>
                </a:gs>
                <a:gs pos="100000">
                  <a:srgbClr val="2787A0"/>
                </a:gs>
              </a:gsLst>
              <a:lin ang="5400000"/>
            </a:gradFill>
            <a:ln w="9525">
              <a:solidFill>
                <a:srgbClr val="46AAC5"/>
              </a:solidFill>
              <a:round/>
              <a:headEnd/>
              <a:tailEnd/>
            </a:ln>
            <a:effectLst>
              <a:outerShdw blurRad="40000" dist="23000" dir="5400000" rotWithShape="0">
                <a:srgbClr val="808080">
                  <a:alpha val="34998"/>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lnSpc>
                  <a:spcPct val="107000"/>
                </a:lnSpc>
                <a:spcAft>
                  <a:spcPts val="0"/>
                </a:spcAft>
              </a:pPr>
              <a:r>
                <a:rPr lang="en-US" altLang="ru-RU" sz="2000" b="1" dirty="0" err="1">
                  <a:solidFill>
                    <a:srgbClr val="FFFFFF"/>
                  </a:solidFill>
                  <a:ea typeface="Calibri" pitchFamily="34" charset="0"/>
                  <a:cs typeface="Times New Roman" pitchFamily="18" charset="0"/>
                </a:rPr>
                <a:t>HybriLIT</a:t>
              </a:r>
              <a:r>
                <a:rPr lang="en-US" altLang="ru-RU" sz="2000" b="1" dirty="0">
                  <a:solidFill>
                    <a:srgbClr val="FFFFFF"/>
                  </a:solidFill>
                  <a:ea typeface="Calibri" pitchFamily="34" charset="0"/>
                  <a:cs typeface="Times New Roman" pitchFamily="18" charset="0"/>
                </a:rPr>
                <a:t> user support: </a:t>
              </a:r>
              <a:endParaRPr lang="en-US" altLang="ru-RU" sz="1100" dirty="0">
                <a:solidFill>
                  <a:srgbClr val="FFFFFF"/>
                </a:solidFill>
                <a:ea typeface="Calibri" pitchFamily="34" charset="0"/>
                <a:cs typeface="Times New Roman" pitchFamily="18" charset="0"/>
              </a:endParaRPr>
            </a:p>
            <a:p>
              <a:pPr algn="ctr">
                <a:lnSpc>
                  <a:spcPct val="107000"/>
                </a:lnSpc>
                <a:spcAft>
                  <a:spcPts val="0"/>
                </a:spcAft>
              </a:pPr>
              <a:r>
                <a:rPr lang="en-US" altLang="ru-RU" sz="1400" b="1" dirty="0">
                  <a:solidFill>
                    <a:srgbClr val="FFFFFF"/>
                  </a:solidFill>
                  <a:ea typeface="Calibri" pitchFamily="34" charset="0"/>
                  <a:cs typeface="Times New Roman" pitchFamily="18" charset="0"/>
                </a:rPr>
                <a:t>https://pm.jinr.ru/projects/hybrilit-user-support</a:t>
              </a:r>
              <a:endParaRPr lang="en-US" altLang="ru-RU" sz="1100" dirty="0">
                <a:solidFill>
                  <a:srgbClr val="FFFFFF"/>
                </a:solidFill>
                <a:ea typeface="Calibri" pitchFamily="34" charset="0"/>
                <a:cs typeface="Times New Roman" pitchFamily="18" charset="0"/>
              </a:endParaRPr>
            </a:p>
          </p:txBody>
        </p:sp>
        <p:sp>
          <p:nvSpPr>
            <p:cNvPr id="106" name="Скругленный прямоугольник 69">
              <a:extLst>
                <a:ext uri="{FF2B5EF4-FFF2-40B4-BE49-F238E27FC236}">
                  <a16:creationId xmlns:a16="http://schemas.microsoft.com/office/drawing/2014/main" id="{F6466EE8-275E-4B2C-86C2-D0FDD8043ABA}"/>
                </a:ext>
              </a:extLst>
            </p:cNvPr>
            <p:cNvSpPr>
              <a:spLocks noChangeArrowheads="1"/>
            </p:cNvSpPr>
            <p:nvPr/>
          </p:nvSpPr>
          <p:spPr bwMode="auto">
            <a:xfrm>
              <a:off x="5033433" y="6239300"/>
              <a:ext cx="3242733" cy="525600"/>
            </a:xfrm>
            <a:prstGeom prst="roundRect">
              <a:avLst>
                <a:gd name="adj" fmla="val 16667"/>
              </a:avLst>
            </a:prstGeom>
            <a:gradFill rotWithShape="1">
              <a:gsLst>
                <a:gs pos="0">
                  <a:srgbClr val="34B3D6"/>
                </a:gs>
                <a:gs pos="20000">
                  <a:srgbClr val="36B1D2"/>
                </a:gs>
                <a:gs pos="100000">
                  <a:srgbClr val="2787A0"/>
                </a:gs>
              </a:gsLst>
              <a:lin ang="5400000"/>
            </a:gradFill>
            <a:ln w="9525">
              <a:solidFill>
                <a:srgbClr val="46AAC5"/>
              </a:solidFill>
              <a:round/>
              <a:headEnd/>
              <a:tailEnd/>
            </a:ln>
            <a:effectLst>
              <a:outerShdw blurRad="40000" dist="23000" dir="5400000" rotWithShape="0">
                <a:srgbClr val="808080">
                  <a:alpha val="34998"/>
                </a:srgb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lnSpc>
                  <a:spcPct val="107000"/>
                </a:lnSpc>
                <a:spcAft>
                  <a:spcPts val="0"/>
                </a:spcAft>
              </a:pPr>
              <a:r>
                <a:rPr lang="en-US" altLang="ru-RU" sz="2000" b="1" dirty="0">
                  <a:solidFill>
                    <a:srgbClr val="FFFFFF"/>
                  </a:solidFill>
                  <a:ea typeface="Calibri" pitchFamily="34" charset="0"/>
                  <a:cs typeface="Times New Roman" pitchFamily="18" charset="0"/>
                </a:rPr>
                <a:t>Monitoring: </a:t>
              </a:r>
              <a:endParaRPr lang="en-US" altLang="ru-RU" sz="1100" dirty="0">
                <a:solidFill>
                  <a:srgbClr val="FFFFFF"/>
                </a:solidFill>
                <a:ea typeface="Calibri" pitchFamily="34" charset="0"/>
                <a:cs typeface="Times New Roman" pitchFamily="18" charset="0"/>
              </a:endParaRPr>
            </a:p>
            <a:p>
              <a:pPr algn="ctr">
                <a:lnSpc>
                  <a:spcPct val="107000"/>
                </a:lnSpc>
                <a:spcAft>
                  <a:spcPts val="0"/>
                </a:spcAft>
              </a:pPr>
              <a:r>
                <a:rPr lang="en-US" altLang="ru-RU" sz="1400" b="1" dirty="0">
                  <a:solidFill>
                    <a:srgbClr val="FFFFFF"/>
                  </a:solidFill>
                  <a:ea typeface="Calibri" pitchFamily="34" charset="0"/>
                  <a:cs typeface="Times New Roman" pitchFamily="18" charset="0"/>
                </a:rPr>
                <a:t>https://home-hlit.jinr.ru/</a:t>
              </a:r>
              <a:endParaRPr lang="en-US" altLang="ru-RU" sz="1100" dirty="0">
                <a:solidFill>
                  <a:srgbClr val="FFFFFF"/>
                </a:solidFill>
                <a:ea typeface="Calibri" pitchFamily="34" charset="0"/>
                <a:cs typeface="Times New Roman" pitchFamily="18" charset="0"/>
              </a:endParaRPr>
            </a:p>
          </p:txBody>
        </p:sp>
      </p:grpSp>
    </p:spTree>
    <p:extLst>
      <p:ext uri="{BB962C8B-B14F-4D97-AF65-F5344CB8AC3E}">
        <p14:creationId xmlns:p14="http://schemas.microsoft.com/office/powerpoint/2010/main" val="12718498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4" descr="G:\MONGOLIA\FON_down.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G:\MONGOLIA\FON_up.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2192000" cy="174440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
          <p:cNvSpPr txBox="1">
            <a:spLocks noChangeArrowheads="1"/>
          </p:cNvSpPr>
          <p:nvPr/>
        </p:nvSpPr>
        <p:spPr bwMode="auto">
          <a:xfrm>
            <a:off x="1524000" y="96537"/>
            <a:ext cx="9144001" cy="534987"/>
          </a:xfrm>
          <a:prstGeom prst="rect">
            <a:avLst/>
          </a:prstGeom>
          <a:noFill/>
          <a:ln>
            <a:noFill/>
          </a:ln>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algn="ctr">
              <a:defRPr/>
            </a:pPr>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rPr>
              <a:t>HLIT-VDI – Virtual desktops system</a:t>
            </a:r>
            <a:endPar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endParaRPr>
          </a:p>
        </p:txBody>
      </p:sp>
      <p:pic>
        <p:nvPicPr>
          <p:cNvPr id="36" name="Рисунок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3612" y="764704"/>
            <a:ext cx="6984776" cy="2645099"/>
          </a:xfrm>
          <a:prstGeom prst="rect">
            <a:avLst/>
          </a:prstGeom>
        </p:spPr>
      </p:pic>
      <p:pic>
        <p:nvPicPr>
          <p:cNvPr id="37" name="Picture 2"/>
          <p:cNvPicPr>
            <a:picLocks noChangeAspect="1"/>
          </p:cNvPicPr>
          <p:nvPr/>
        </p:nvPicPr>
        <p:blipFill rotWithShape="1">
          <a:blip r:embed="rId6">
            <a:extLst>
              <a:ext uri="{28A0092B-C50C-407E-A947-70E740481C1C}">
                <a14:useLocalDpi xmlns:a14="http://schemas.microsoft.com/office/drawing/2010/main" val="0"/>
              </a:ext>
            </a:extLst>
          </a:blip>
          <a:srcRect l="13867" r="17477"/>
          <a:stretch/>
        </p:blipFill>
        <p:spPr>
          <a:xfrm>
            <a:off x="460432" y="3479017"/>
            <a:ext cx="3347864" cy="2190071"/>
          </a:xfrm>
          <a:prstGeom prst="rect">
            <a:avLst/>
          </a:prstGeom>
        </p:spPr>
      </p:pic>
      <p:pic>
        <p:nvPicPr>
          <p:cNvPr id="38" name="plotgroup_pg2.png"/>
          <p:cNvPicPr/>
          <p:nvPr/>
        </p:nvPicPr>
        <p:blipFill rotWithShape="1">
          <a:blip r:embed="rId7" cstate="print">
            <a:extLst>
              <a:ext uri="{28A0092B-C50C-407E-A947-70E740481C1C}">
                <a14:useLocalDpi xmlns:a14="http://schemas.microsoft.com/office/drawing/2010/main" val="0"/>
              </a:ext>
            </a:extLst>
          </a:blip>
          <a:srcRect r="5571"/>
          <a:stretch/>
        </p:blipFill>
        <p:spPr>
          <a:xfrm>
            <a:off x="8367496" y="3284984"/>
            <a:ext cx="3056154" cy="2462492"/>
          </a:xfrm>
          <a:prstGeom prst="rect">
            <a:avLst/>
          </a:prstGeom>
        </p:spPr>
      </p:pic>
      <p:grpSp>
        <p:nvGrpSpPr>
          <p:cNvPr id="2" name="Группа 1"/>
          <p:cNvGrpSpPr/>
          <p:nvPr/>
        </p:nvGrpSpPr>
        <p:grpSpPr>
          <a:xfrm>
            <a:off x="4384899" y="3443204"/>
            <a:ext cx="3044601" cy="3097934"/>
            <a:chOff x="4384899" y="3305449"/>
            <a:chExt cx="3044601" cy="3097934"/>
          </a:xfrm>
        </p:grpSpPr>
        <p:pic>
          <p:nvPicPr>
            <p:cNvPr id="39" name="mesh_mesh1_conv1.png"/>
            <p:cNvPicPr/>
            <p:nvPr/>
          </p:nvPicPr>
          <p:blipFill>
            <a:blip r:embed="rId8" cstate="print">
              <a:extLst>
                <a:ext uri="{28A0092B-C50C-407E-A947-70E740481C1C}">
                  <a14:useLocalDpi xmlns:a14="http://schemas.microsoft.com/office/drawing/2010/main" val="0"/>
                </a:ext>
              </a:extLst>
            </a:blip>
            <a:stretch>
              <a:fillRect/>
            </a:stretch>
          </p:blipFill>
          <p:spPr>
            <a:xfrm>
              <a:off x="4384899" y="3305449"/>
              <a:ext cx="2838575" cy="2190028"/>
            </a:xfrm>
            <a:prstGeom prst="rect">
              <a:avLst/>
            </a:prstGeom>
          </p:spPr>
        </p:pic>
        <p:pic>
          <p:nvPicPr>
            <p:cNvPr id="40" name="mesh_mesh1_swe5_dis1.png"/>
            <p:cNvPicPr/>
            <p:nvPr/>
          </p:nvPicPr>
          <p:blipFill>
            <a:blip r:embed="rId9" cstate="print">
              <a:extLst>
                <a:ext uri="{28A0092B-C50C-407E-A947-70E740481C1C}">
                  <a14:useLocalDpi xmlns:a14="http://schemas.microsoft.com/office/drawing/2010/main" val="0"/>
                </a:ext>
              </a:extLst>
            </a:blip>
            <a:stretch>
              <a:fillRect/>
            </a:stretch>
          </p:blipFill>
          <p:spPr>
            <a:xfrm>
              <a:off x="5359912" y="4994111"/>
              <a:ext cx="2069588" cy="1409272"/>
            </a:xfrm>
            <a:prstGeom prst="rect">
              <a:avLst/>
            </a:prstGeom>
          </p:spPr>
        </p:pic>
        <p:sp>
          <p:nvSpPr>
            <p:cNvPr id="41" name="Стрелка вниз 40"/>
            <p:cNvSpPr/>
            <p:nvPr/>
          </p:nvSpPr>
          <p:spPr>
            <a:xfrm>
              <a:off x="6023992" y="4725144"/>
              <a:ext cx="375945" cy="648072"/>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grpSp>
      <p:sp>
        <p:nvSpPr>
          <p:cNvPr id="42" name="Прямоугольник 41"/>
          <p:cNvSpPr/>
          <p:nvPr/>
        </p:nvSpPr>
        <p:spPr>
          <a:xfrm>
            <a:off x="411548" y="5654987"/>
            <a:ext cx="3445632" cy="646331"/>
          </a:xfrm>
          <a:prstGeom prst="rect">
            <a:avLst/>
          </a:prstGeom>
        </p:spPr>
        <p:txBody>
          <a:bodyPr wrap="square">
            <a:spAutoFit/>
          </a:bodyPr>
          <a:lstStyle/>
          <a:p>
            <a:pPr algn="ctr"/>
            <a:r>
              <a:rPr lang="en-US" dirty="0"/>
              <a:t>Superconducting magnet SC200</a:t>
            </a:r>
          </a:p>
          <a:p>
            <a:pPr algn="ctr"/>
            <a:r>
              <a:rPr lang="en-US" dirty="0"/>
              <a:t>designed for medical application</a:t>
            </a:r>
            <a:endParaRPr lang="ru-RU" dirty="0"/>
          </a:p>
        </p:txBody>
      </p:sp>
      <p:sp>
        <p:nvSpPr>
          <p:cNvPr id="43" name="Прямоугольник 42"/>
          <p:cNvSpPr/>
          <p:nvPr/>
        </p:nvSpPr>
        <p:spPr>
          <a:xfrm>
            <a:off x="8234146" y="5667761"/>
            <a:ext cx="3322854" cy="646331"/>
          </a:xfrm>
          <a:prstGeom prst="rect">
            <a:avLst/>
          </a:prstGeom>
        </p:spPr>
        <p:txBody>
          <a:bodyPr wrap="square">
            <a:spAutoFit/>
          </a:bodyPr>
          <a:lstStyle/>
          <a:p>
            <a:pPr algn="ctr"/>
            <a:r>
              <a:rPr lang="en-US" dirty="0"/>
              <a:t>Magnetic field distribution at</a:t>
            </a:r>
          </a:p>
          <a:p>
            <a:pPr algn="ctr"/>
            <a:r>
              <a:rPr lang="en-US" dirty="0"/>
              <a:t>median plane of the magnet</a:t>
            </a:r>
            <a:endParaRPr lang="ru-RU" dirty="0"/>
          </a:p>
        </p:txBody>
      </p:sp>
      <p:sp>
        <p:nvSpPr>
          <p:cNvPr id="44" name="Прямоугольник 43"/>
          <p:cNvSpPr/>
          <p:nvPr/>
        </p:nvSpPr>
        <p:spPr>
          <a:xfrm>
            <a:off x="4611055" y="6490337"/>
            <a:ext cx="2592288" cy="369332"/>
          </a:xfrm>
          <a:prstGeom prst="rect">
            <a:avLst/>
          </a:prstGeom>
        </p:spPr>
        <p:txBody>
          <a:bodyPr wrap="square">
            <a:spAutoFit/>
          </a:bodyPr>
          <a:lstStyle/>
          <a:p>
            <a:r>
              <a:rPr lang="en-US" dirty="0"/>
              <a:t>Computational mesh</a:t>
            </a:r>
            <a:endParaRPr lang="ru-RU" dirty="0"/>
          </a:p>
        </p:txBody>
      </p:sp>
    </p:spTree>
    <p:extLst>
      <p:ext uri="{BB962C8B-B14F-4D97-AF65-F5344CB8AC3E}">
        <p14:creationId xmlns:p14="http://schemas.microsoft.com/office/powerpoint/2010/main" val="556360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descr="G:\MONGOLIA\FON_up.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
            <a:ext cx="12192000" cy="174440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G:\MONGOLIA\FON_down.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C732DAA6-2DB8-48CE-8CD5-E43EF506197F}"/>
              </a:ext>
            </a:extLst>
          </p:cNvPr>
          <p:cNvGrpSpPr/>
          <p:nvPr/>
        </p:nvGrpSpPr>
        <p:grpSpPr>
          <a:xfrm>
            <a:off x="1527158" y="682952"/>
            <a:ext cx="8889321" cy="5986408"/>
            <a:chOff x="2537736" y="644787"/>
            <a:chExt cx="8889321" cy="5986408"/>
          </a:xfrm>
        </p:grpSpPr>
        <p:pic>
          <p:nvPicPr>
            <p:cNvPr id="2" name="Рисунок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37736" y="644787"/>
              <a:ext cx="7116529" cy="5986408"/>
            </a:xfrm>
            <a:prstGeom prst="rect">
              <a:avLst/>
            </a:prstGeom>
          </p:spPr>
        </p:pic>
        <p:grpSp>
          <p:nvGrpSpPr>
            <p:cNvPr id="14" name="Группа 13"/>
            <p:cNvGrpSpPr/>
            <p:nvPr/>
          </p:nvGrpSpPr>
          <p:grpSpPr>
            <a:xfrm>
              <a:off x="7826655" y="2348880"/>
              <a:ext cx="3600402" cy="2016224"/>
              <a:chOff x="6600053" y="2276872"/>
              <a:chExt cx="3600402" cy="2016224"/>
            </a:xfrm>
          </p:grpSpPr>
          <p:sp>
            <p:nvSpPr>
              <p:cNvPr id="6" name="Стрелка: пятиугольник 5">
                <a:extLst>
                  <a:ext uri="{FF2B5EF4-FFF2-40B4-BE49-F238E27FC236}">
                    <a16:creationId xmlns:a16="http://schemas.microsoft.com/office/drawing/2014/main" id="{72CD5F56-D3A0-4D04-B200-44913A7278D7}"/>
                  </a:ext>
                </a:extLst>
              </p:cNvPr>
              <p:cNvSpPr/>
              <p:nvPr/>
            </p:nvSpPr>
            <p:spPr>
              <a:xfrm flipH="1">
                <a:off x="6600053" y="2276872"/>
                <a:ext cx="3600402" cy="2016224"/>
              </a:xfrm>
              <a:prstGeom prst="homePlate">
                <a:avLst>
                  <a:gd name="adj" fmla="val 41718"/>
                </a:avLst>
              </a:prstGeom>
              <a:ln>
                <a:noFill/>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4" name="Прямоугольник 3">
                <a:extLst>
                  <a:ext uri="{FF2B5EF4-FFF2-40B4-BE49-F238E27FC236}">
                    <a16:creationId xmlns:a16="http://schemas.microsoft.com/office/drawing/2014/main" id="{B7FAEB85-ACE3-44F6-8EB8-A4BE9375DD66}"/>
                  </a:ext>
                </a:extLst>
              </p:cNvPr>
              <p:cNvSpPr/>
              <p:nvPr/>
            </p:nvSpPr>
            <p:spPr>
              <a:xfrm>
                <a:off x="7354060" y="2407821"/>
                <a:ext cx="2846395" cy="1754326"/>
              </a:xfrm>
              <a:prstGeom prst="rect">
                <a:avLst/>
              </a:prstGeom>
            </p:spPr>
            <p:txBody>
              <a:bodyPr wrap="square">
                <a:spAutoFit/>
              </a:bodyPr>
              <a:lstStyle/>
              <a:p>
                <a:r>
                  <a:rPr lang="en-US" b="1" dirty="0">
                    <a:solidFill>
                      <a:schemeClr val="accent1">
                        <a:lumMod val="50000"/>
                      </a:schemeClr>
                    </a:solidFill>
                  </a:rPr>
                  <a:t>Big variety of</a:t>
                </a:r>
              </a:p>
              <a:p>
                <a:pPr marL="447675" lvl="1" indent="-271463">
                  <a:buFont typeface="Wingdings" panose="05000000000000000000" pitchFamily="2" charset="2"/>
                  <a:buChar char="Ø"/>
                </a:pPr>
                <a:r>
                  <a:rPr lang="en-US" b="1" dirty="0">
                    <a:solidFill>
                      <a:schemeClr val="accent1">
                        <a:lumMod val="50000"/>
                      </a:schemeClr>
                    </a:solidFill>
                  </a:rPr>
                  <a:t>architectures, </a:t>
                </a:r>
              </a:p>
              <a:p>
                <a:pPr marL="447675" lvl="1" indent="-271463">
                  <a:buFont typeface="Wingdings" panose="05000000000000000000" pitchFamily="2" charset="2"/>
                  <a:buChar char="Ø"/>
                </a:pPr>
                <a:r>
                  <a:rPr lang="en-US" b="1" dirty="0">
                    <a:solidFill>
                      <a:schemeClr val="accent1">
                        <a:lumMod val="50000"/>
                      </a:schemeClr>
                    </a:solidFill>
                  </a:rPr>
                  <a:t>platforms, </a:t>
                </a:r>
              </a:p>
              <a:p>
                <a:pPr marL="447675" lvl="1" indent="-271463">
                  <a:buFont typeface="Wingdings" panose="05000000000000000000" pitchFamily="2" charset="2"/>
                  <a:buChar char="Ø"/>
                </a:pPr>
                <a:r>
                  <a:rPr lang="en-US" b="1" dirty="0">
                    <a:solidFill>
                      <a:schemeClr val="accent1">
                        <a:lumMod val="50000"/>
                      </a:schemeClr>
                    </a:solidFill>
                  </a:rPr>
                  <a:t>operational systems, </a:t>
                </a:r>
              </a:p>
              <a:p>
                <a:pPr marL="447675" lvl="1" indent="-271463">
                  <a:buFont typeface="Wingdings" panose="05000000000000000000" pitchFamily="2" charset="2"/>
                  <a:buChar char="Ø"/>
                </a:pPr>
                <a:r>
                  <a:rPr lang="en-US" b="1" dirty="0">
                    <a:solidFill>
                      <a:schemeClr val="accent1">
                        <a:lumMod val="50000"/>
                      </a:schemeClr>
                    </a:solidFill>
                  </a:rPr>
                  <a:t>network</a:t>
                </a:r>
                <a:r>
                  <a:rPr lang="ru-RU" b="1" dirty="0">
                    <a:solidFill>
                      <a:schemeClr val="accent1">
                        <a:lumMod val="50000"/>
                      </a:schemeClr>
                    </a:solidFill>
                  </a:rPr>
                  <a:t> </a:t>
                </a:r>
                <a:r>
                  <a:rPr lang="en-US" b="1" dirty="0">
                    <a:solidFill>
                      <a:schemeClr val="accent1">
                        <a:lumMod val="50000"/>
                      </a:schemeClr>
                    </a:solidFill>
                  </a:rPr>
                  <a:t>protocols,</a:t>
                </a:r>
              </a:p>
              <a:p>
                <a:pPr marL="447675" lvl="1" indent="-271463">
                  <a:buFont typeface="Wingdings" panose="05000000000000000000" pitchFamily="2" charset="2"/>
                  <a:buChar char="Ø"/>
                </a:pPr>
                <a:r>
                  <a:rPr lang="en-US" b="1" dirty="0">
                    <a:solidFill>
                      <a:schemeClr val="accent1">
                        <a:lumMod val="50000"/>
                      </a:schemeClr>
                    </a:solidFill>
                  </a:rPr>
                  <a:t>software products. </a:t>
                </a:r>
              </a:p>
            </p:txBody>
          </p:sp>
        </p:grpSp>
      </p:grpSp>
      <p:sp>
        <p:nvSpPr>
          <p:cNvPr id="13" name="TextBox 12">
            <a:extLst>
              <a:ext uri="{FF2B5EF4-FFF2-40B4-BE49-F238E27FC236}">
                <a16:creationId xmlns:a16="http://schemas.microsoft.com/office/drawing/2014/main" id="{183B1CA7-6B27-2A43-B738-9F4527F9CC7F}"/>
              </a:ext>
            </a:extLst>
          </p:cNvPr>
          <p:cNvSpPr txBox="1"/>
          <p:nvPr/>
        </p:nvSpPr>
        <p:spPr>
          <a:xfrm>
            <a:off x="1944479" y="44623"/>
            <a:ext cx="8303042" cy="600164"/>
          </a:xfrm>
          <a:prstGeom prst="rect">
            <a:avLst/>
          </a:prstGeom>
          <a:noFill/>
        </p:spPr>
        <p:txBody>
          <a:bodyPr wrap="none" rtlCol="0">
            <a:spAutoFit/>
          </a:bodyPr>
          <a:lstStyle/>
          <a:p>
            <a:pPr algn="ctr"/>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cs typeface="Arial" panose="020B0604020202020204" pitchFamily="34" charset="0"/>
              </a:rPr>
              <a:t>Computing in High Energy and Nuclear Physics</a:t>
            </a:r>
            <a:endPar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endParaRPr>
          </a:p>
        </p:txBody>
      </p:sp>
    </p:spTree>
    <p:extLst>
      <p:ext uri="{BB962C8B-B14F-4D97-AF65-F5344CB8AC3E}">
        <p14:creationId xmlns:p14="http://schemas.microsoft.com/office/powerpoint/2010/main" val="731378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DCDAFA75-0BFD-454B-97CA-C322C287E8CE}"/>
              </a:ext>
            </a:extLst>
          </p:cNvPr>
          <p:cNvPicPr>
            <a:picLocks noChangeAspect="1"/>
          </p:cNvPicPr>
          <p:nvPr/>
        </p:nvPicPr>
        <p:blipFill>
          <a:blip r:embed="rId3"/>
          <a:stretch>
            <a:fillRect/>
          </a:stretch>
        </p:blipFill>
        <p:spPr>
          <a:xfrm>
            <a:off x="2151865" y="689409"/>
            <a:ext cx="7888269" cy="5911158"/>
          </a:xfrm>
          <a:prstGeom prst="rect">
            <a:avLst/>
          </a:prstGeom>
        </p:spPr>
      </p:pic>
      <p:pic>
        <p:nvPicPr>
          <p:cNvPr id="11" name="Picture 5" descr="G:\MONGOLIA\FON_up.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
            <a:ext cx="12192000" cy="174440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G:\MONGOLIA\FON_down.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183B1CA7-6B27-2A43-B738-9F4527F9CC7F}"/>
              </a:ext>
            </a:extLst>
          </p:cNvPr>
          <p:cNvSpPr txBox="1"/>
          <p:nvPr/>
        </p:nvSpPr>
        <p:spPr>
          <a:xfrm>
            <a:off x="1944479" y="44623"/>
            <a:ext cx="8303042" cy="600164"/>
          </a:xfrm>
          <a:prstGeom prst="rect">
            <a:avLst/>
          </a:prstGeom>
          <a:noFill/>
        </p:spPr>
        <p:txBody>
          <a:bodyPr wrap="none" rtlCol="0">
            <a:spAutoFit/>
          </a:bodyPr>
          <a:lstStyle/>
          <a:p>
            <a:pPr algn="ctr"/>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cs typeface="Arial" panose="020B0604020202020204" pitchFamily="34" charset="0"/>
              </a:rPr>
              <a:t>Computing in High Energy and Nuclear Physics</a:t>
            </a:r>
            <a:endPar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endParaRPr>
          </a:p>
        </p:txBody>
      </p:sp>
    </p:spTree>
    <p:extLst>
      <p:ext uri="{BB962C8B-B14F-4D97-AF65-F5344CB8AC3E}">
        <p14:creationId xmlns:p14="http://schemas.microsoft.com/office/powerpoint/2010/main" val="839049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 descr="G:\MONGOLIA\FON_down.png">
            <a:extLst>
              <a:ext uri="{FF2B5EF4-FFF2-40B4-BE49-F238E27FC236}">
                <a16:creationId xmlns:a16="http://schemas.microsoft.com/office/drawing/2014/main" id="{F214EEF9-1BD5-42DF-B0D5-145322DBEB0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5" descr="G:\MONGOLIA\FON_up.png">
            <a:extLst>
              <a:ext uri="{FF2B5EF4-FFF2-40B4-BE49-F238E27FC236}">
                <a16:creationId xmlns:a16="http://schemas.microsoft.com/office/drawing/2014/main" id="{BFC32D06-720B-465C-9331-8713E22A27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174440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A81DF3E1-2004-4E1B-B43E-4F43671114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7107" y="1307089"/>
            <a:ext cx="2886891" cy="888346"/>
          </a:xfrm>
          <a:prstGeom prst="rect">
            <a:avLst/>
          </a:prstGeom>
        </p:spPr>
      </p:pic>
      <p:sp>
        <p:nvSpPr>
          <p:cNvPr id="14" name="Rectangle: Rounded Corners 13">
            <a:extLst>
              <a:ext uri="{FF2B5EF4-FFF2-40B4-BE49-F238E27FC236}">
                <a16:creationId xmlns:a16="http://schemas.microsoft.com/office/drawing/2014/main" id="{E719A9A5-2EC7-4B6C-8702-2E0EB5EE0CA4}"/>
              </a:ext>
            </a:extLst>
          </p:cNvPr>
          <p:cNvSpPr/>
          <p:nvPr/>
        </p:nvSpPr>
        <p:spPr>
          <a:xfrm>
            <a:off x="222069" y="1227596"/>
            <a:ext cx="9099731" cy="5513772"/>
          </a:xfrm>
          <a:prstGeom prst="roundRect">
            <a:avLst>
              <a:gd name="adj" fmla="val 6016"/>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 name="Picture 5">
            <a:extLst>
              <a:ext uri="{FF2B5EF4-FFF2-40B4-BE49-F238E27FC236}">
                <a16:creationId xmlns:a16="http://schemas.microsoft.com/office/drawing/2014/main" id="{BB375AA7-CEBB-4ABA-B3A1-17D765ED5F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9387" y="1551694"/>
            <a:ext cx="1430680" cy="1343160"/>
          </a:xfrm>
          <a:prstGeom prst="rect">
            <a:avLst/>
          </a:prstGeom>
        </p:spPr>
      </p:pic>
      <p:grpSp>
        <p:nvGrpSpPr>
          <p:cNvPr id="36" name="Group 35">
            <a:extLst>
              <a:ext uri="{FF2B5EF4-FFF2-40B4-BE49-F238E27FC236}">
                <a16:creationId xmlns:a16="http://schemas.microsoft.com/office/drawing/2014/main" id="{3E12DD49-5207-4B01-9EAD-5ECAC096E4D3}"/>
              </a:ext>
            </a:extLst>
          </p:cNvPr>
          <p:cNvGrpSpPr/>
          <p:nvPr/>
        </p:nvGrpSpPr>
        <p:grpSpPr>
          <a:xfrm>
            <a:off x="847570" y="1591535"/>
            <a:ext cx="4121070" cy="2008987"/>
            <a:chOff x="672678" y="512524"/>
            <a:chExt cx="5121823" cy="2496844"/>
          </a:xfrm>
        </p:grpSpPr>
        <p:grpSp>
          <p:nvGrpSpPr>
            <p:cNvPr id="33" name="Group 32">
              <a:extLst>
                <a:ext uri="{FF2B5EF4-FFF2-40B4-BE49-F238E27FC236}">
                  <a16:creationId xmlns:a16="http://schemas.microsoft.com/office/drawing/2014/main" id="{90762CA3-BE1D-46AB-BA36-38D9C41F0A0C}"/>
                </a:ext>
              </a:extLst>
            </p:cNvPr>
            <p:cNvGrpSpPr/>
            <p:nvPr/>
          </p:nvGrpSpPr>
          <p:grpSpPr>
            <a:xfrm>
              <a:off x="672678" y="881580"/>
              <a:ext cx="1682429" cy="2127788"/>
              <a:chOff x="672678" y="881580"/>
              <a:chExt cx="1682429" cy="2127788"/>
            </a:xfrm>
          </p:grpSpPr>
          <p:pic>
            <p:nvPicPr>
              <p:cNvPr id="7" name="Picture 6">
                <a:extLst>
                  <a:ext uri="{FF2B5EF4-FFF2-40B4-BE49-F238E27FC236}">
                    <a16:creationId xmlns:a16="http://schemas.microsoft.com/office/drawing/2014/main" id="{284B7553-1615-48FB-94D8-D130D5C75B5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1204" y="881580"/>
                <a:ext cx="834081" cy="1244495"/>
              </a:xfrm>
              <a:prstGeom prst="rect">
                <a:avLst/>
              </a:prstGeom>
            </p:spPr>
          </p:pic>
          <p:sp>
            <p:nvSpPr>
              <p:cNvPr id="9" name="TextBox 8">
                <a:extLst>
                  <a:ext uri="{FF2B5EF4-FFF2-40B4-BE49-F238E27FC236}">
                    <a16:creationId xmlns:a16="http://schemas.microsoft.com/office/drawing/2014/main" id="{0A73E9BB-1751-4B67-8891-2D6E55E2ADB0}"/>
                  </a:ext>
                </a:extLst>
              </p:cNvPr>
              <p:cNvSpPr txBox="1"/>
              <p:nvPr/>
            </p:nvSpPr>
            <p:spPr>
              <a:xfrm>
                <a:off x="672678" y="2126075"/>
                <a:ext cx="1682429" cy="883293"/>
              </a:xfrm>
              <a:prstGeom prst="rect">
                <a:avLst/>
              </a:prstGeom>
              <a:noFill/>
            </p:spPr>
            <p:txBody>
              <a:bodyPr wrap="square" rtlCol="0">
                <a:spAutoFit/>
              </a:bodyPr>
              <a:lstStyle/>
              <a:p>
                <a:pPr algn="ctr">
                  <a:lnSpc>
                    <a:spcPts val="1600"/>
                  </a:lnSpc>
                </a:pPr>
                <a:r>
                  <a:rPr lang="en-US" sz="1600" b="1" dirty="0"/>
                  <a:t>“Hot” Data Storage</a:t>
                </a:r>
              </a:p>
              <a:p>
                <a:pPr algn="ctr">
                  <a:lnSpc>
                    <a:spcPts val="1600"/>
                  </a:lnSpc>
                </a:pPr>
                <a:r>
                  <a:rPr lang="en-US" sz="1600" dirty="0" err="1"/>
                  <a:t>Lustre</a:t>
                </a:r>
                <a:r>
                  <a:rPr lang="en-US" sz="1600" dirty="0"/>
                  <a:t> FS</a:t>
                </a:r>
              </a:p>
            </p:txBody>
          </p:sp>
        </p:grpSp>
        <p:grpSp>
          <p:nvGrpSpPr>
            <p:cNvPr id="35" name="Group 34">
              <a:extLst>
                <a:ext uri="{FF2B5EF4-FFF2-40B4-BE49-F238E27FC236}">
                  <a16:creationId xmlns:a16="http://schemas.microsoft.com/office/drawing/2014/main" id="{3E7F6763-5B2F-4779-9F6C-545E4017ACD6}"/>
                </a:ext>
              </a:extLst>
            </p:cNvPr>
            <p:cNvGrpSpPr/>
            <p:nvPr/>
          </p:nvGrpSpPr>
          <p:grpSpPr>
            <a:xfrm>
              <a:off x="3375507" y="512524"/>
              <a:ext cx="2295877" cy="1245600"/>
              <a:chOff x="3375507" y="512524"/>
              <a:chExt cx="2295877" cy="1245600"/>
            </a:xfrm>
          </p:grpSpPr>
          <p:pic>
            <p:nvPicPr>
              <p:cNvPr id="5" name="Picture 4">
                <a:extLst>
                  <a:ext uri="{FF2B5EF4-FFF2-40B4-BE49-F238E27FC236}">
                    <a16:creationId xmlns:a16="http://schemas.microsoft.com/office/drawing/2014/main" id="{78785B87-630E-4003-BA51-E4CE0B1CD44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75507" y="512524"/>
                <a:ext cx="834821" cy="1245600"/>
              </a:xfrm>
              <a:prstGeom prst="rect">
                <a:avLst/>
              </a:prstGeom>
            </p:spPr>
          </p:pic>
          <p:sp>
            <p:nvSpPr>
              <p:cNvPr id="10" name="TextBox 9">
                <a:extLst>
                  <a:ext uri="{FF2B5EF4-FFF2-40B4-BE49-F238E27FC236}">
                    <a16:creationId xmlns:a16="http://schemas.microsoft.com/office/drawing/2014/main" id="{B69C9E03-9B91-42DD-8B1A-B14932F7C229}"/>
                  </a:ext>
                </a:extLst>
              </p:cNvPr>
              <p:cNvSpPr txBox="1"/>
              <p:nvPr/>
            </p:nvSpPr>
            <p:spPr>
              <a:xfrm>
                <a:off x="4114884" y="583470"/>
                <a:ext cx="1556500" cy="883293"/>
              </a:xfrm>
              <a:prstGeom prst="rect">
                <a:avLst/>
              </a:prstGeom>
              <a:noFill/>
            </p:spPr>
            <p:txBody>
              <a:bodyPr wrap="square" rtlCol="0">
                <a:spAutoFit/>
              </a:bodyPr>
              <a:lstStyle/>
              <a:p>
                <a:pPr algn="ctr">
                  <a:lnSpc>
                    <a:spcPts val="1600"/>
                  </a:lnSpc>
                </a:pPr>
                <a:r>
                  <a:rPr lang="en-US" sz="1600" b="1" dirty="0"/>
                  <a:t>“Cold” Data Storage</a:t>
                </a:r>
              </a:p>
              <a:p>
                <a:pPr algn="ctr">
                  <a:lnSpc>
                    <a:spcPts val="1600"/>
                  </a:lnSpc>
                </a:pPr>
                <a:r>
                  <a:rPr lang="en-US" sz="1600" dirty="0"/>
                  <a:t>EOS FS</a:t>
                </a:r>
              </a:p>
            </p:txBody>
          </p:sp>
        </p:grpSp>
        <p:grpSp>
          <p:nvGrpSpPr>
            <p:cNvPr id="34" name="Group 33">
              <a:extLst>
                <a:ext uri="{FF2B5EF4-FFF2-40B4-BE49-F238E27FC236}">
                  <a16:creationId xmlns:a16="http://schemas.microsoft.com/office/drawing/2014/main" id="{CC4E3962-3D85-447B-B780-6DE9154621F0}"/>
                </a:ext>
              </a:extLst>
            </p:cNvPr>
            <p:cNvGrpSpPr/>
            <p:nvPr/>
          </p:nvGrpSpPr>
          <p:grpSpPr>
            <a:xfrm>
              <a:off x="3497716" y="1356899"/>
              <a:ext cx="2296785" cy="1245600"/>
              <a:chOff x="3497716" y="1356899"/>
              <a:chExt cx="2296785" cy="1245600"/>
            </a:xfrm>
          </p:grpSpPr>
          <p:sp>
            <p:nvSpPr>
              <p:cNvPr id="11" name="TextBox 10">
                <a:extLst>
                  <a:ext uri="{FF2B5EF4-FFF2-40B4-BE49-F238E27FC236}">
                    <a16:creationId xmlns:a16="http://schemas.microsoft.com/office/drawing/2014/main" id="{C877041B-0510-4FF5-9455-0A566AA7A137}"/>
                  </a:ext>
                </a:extLst>
              </p:cNvPr>
              <p:cNvSpPr txBox="1"/>
              <p:nvPr/>
            </p:nvSpPr>
            <p:spPr>
              <a:xfrm>
                <a:off x="4237998" y="1674076"/>
                <a:ext cx="1556503" cy="883293"/>
              </a:xfrm>
              <a:prstGeom prst="rect">
                <a:avLst/>
              </a:prstGeom>
              <a:noFill/>
            </p:spPr>
            <p:txBody>
              <a:bodyPr wrap="square" rtlCol="0">
                <a:spAutoFit/>
              </a:bodyPr>
              <a:lstStyle/>
              <a:p>
                <a:pPr algn="ctr">
                  <a:lnSpc>
                    <a:spcPts val="1600"/>
                  </a:lnSpc>
                </a:pPr>
                <a:r>
                  <a:rPr lang="en-US" sz="1600" b="1" dirty="0"/>
                  <a:t>“Cold” Data Storage</a:t>
                </a:r>
              </a:p>
              <a:p>
                <a:pPr algn="ctr">
                  <a:lnSpc>
                    <a:spcPts val="1600"/>
                  </a:lnSpc>
                </a:pPr>
                <a:r>
                  <a:rPr lang="en-US" sz="1600" dirty="0"/>
                  <a:t>ZFS FS</a:t>
                </a:r>
              </a:p>
            </p:txBody>
          </p:sp>
          <p:pic>
            <p:nvPicPr>
              <p:cNvPr id="15" name="Picture 14">
                <a:extLst>
                  <a:ext uri="{FF2B5EF4-FFF2-40B4-BE49-F238E27FC236}">
                    <a16:creationId xmlns:a16="http://schemas.microsoft.com/office/drawing/2014/main" id="{54EF76DC-6B6D-4E5A-A5AF-FB87F7A54F3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7716" y="1356899"/>
                <a:ext cx="834821" cy="1245600"/>
              </a:xfrm>
              <a:prstGeom prst="rect">
                <a:avLst/>
              </a:prstGeom>
            </p:spPr>
          </p:pic>
        </p:grpSp>
        <p:cxnSp>
          <p:nvCxnSpPr>
            <p:cNvPr id="19" name="Straight Arrow Connector 18">
              <a:extLst>
                <a:ext uri="{FF2B5EF4-FFF2-40B4-BE49-F238E27FC236}">
                  <a16:creationId xmlns:a16="http://schemas.microsoft.com/office/drawing/2014/main" id="{4B77E100-B87C-4296-9612-882900ED31C6}"/>
                </a:ext>
              </a:extLst>
            </p:cNvPr>
            <p:cNvCxnSpPr>
              <a:cxnSpLocks/>
              <a:stCxn id="7" idx="3"/>
              <a:endCxn id="5" idx="1"/>
            </p:cNvCxnSpPr>
            <p:nvPr/>
          </p:nvCxnSpPr>
          <p:spPr>
            <a:xfrm flipV="1">
              <a:off x="1815285" y="1135324"/>
              <a:ext cx="1560222" cy="368504"/>
            </a:xfrm>
            <a:prstGeom prst="straightConnector1">
              <a:avLst/>
            </a:prstGeom>
            <a:ln w="57150">
              <a:solidFill>
                <a:srgbClr val="002060"/>
              </a:solidFill>
              <a:headEnd type="triangle"/>
              <a:tailEnd type="triangle"/>
            </a:ln>
          </p:spPr>
          <p:style>
            <a:lnRef idx="3">
              <a:schemeClr val="accent2"/>
            </a:lnRef>
            <a:fillRef idx="0">
              <a:schemeClr val="accent2"/>
            </a:fillRef>
            <a:effectRef idx="2">
              <a:schemeClr val="accent2"/>
            </a:effectRef>
            <a:fontRef idx="minor">
              <a:schemeClr val="tx1"/>
            </a:fontRef>
          </p:style>
        </p:cxnSp>
        <p:cxnSp>
          <p:nvCxnSpPr>
            <p:cNvPr id="23" name="Straight Arrow Connector 22">
              <a:extLst>
                <a:ext uri="{FF2B5EF4-FFF2-40B4-BE49-F238E27FC236}">
                  <a16:creationId xmlns:a16="http://schemas.microsoft.com/office/drawing/2014/main" id="{1B744902-875C-4677-B9EF-C4A4CBB0B8FE}"/>
                </a:ext>
              </a:extLst>
            </p:cNvPr>
            <p:cNvCxnSpPr>
              <a:cxnSpLocks/>
              <a:stCxn id="7" idx="3"/>
              <a:endCxn id="15" idx="1"/>
            </p:cNvCxnSpPr>
            <p:nvPr/>
          </p:nvCxnSpPr>
          <p:spPr>
            <a:xfrm>
              <a:off x="1815285" y="1503828"/>
              <a:ext cx="1682431" cy="475871"/>
            </a:xfrm>
            <a:prstGeom prst="straightConnector1">
              <a:avLst/>
            </a:prstGeom>
            <a:ln w="57150">
              <a:solidFill>
                <a:srgbClr val="002060"/>
              </a:solidFill>
              <a:headEnd type="triangle"/>
              <a:tailEnd type="triangle"/>
            </a:ln>
          </p:spPr>
          <p:style>
            <a:lnRef idx="3">
              <a:schemeClr val="accent2"/>
            </a:lnRef>
            <a:fillRef idx="0">
              <a:schemeClr val="accent2"/>
            </a:fillRef>
            <a:effectRef idx="2">
              <a:schemeClr val="accent2"/>
            </a:effectRef>
            <a:fontRef idx="minor">
              <a:schemeClr val="tx1"/>
            </a:fontRef>
          </p:style>
        </p:cxnSp>
      </p:grpSp>
      <p:sp>
        <p:nvSpPr>
          <p:cNvPr id="29" name="Rectangle: Rounded Corners 28">
            <a:extLst>
              <a:ext uri="{FF2B5EF4-FFF2-40B4-BE49-F238E27FC236}">
                <a16:creationId xmlns:a16="http://schemas.microsoft.com/office/drawing/2014/main" id="{F7875D72-3706-4557-B7C3-CAA44E5E45D7}"/>
              </a:ext>
            </a:extLst>
          </p:cNvPr>
          <p:cNvSpPr/>
          <p:nvPr/>
        </p:nvSpPr>
        <p:spPr>
          <a:xfrm>
            <a:off x="3179923" y="4368518"/>
            <a:ext cx="2823018" cy="1112308"/>
          </a:xfrm>
          <a:prstGeom prst="round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lnSpc>
                <a:spcPts val="2700"/>
              </a:lnSpc>
            </a:pPr>
            <a:r>
              <a:rPr lang="en-US" sz="3300" b="1" dirty="0" err="1"/>
              <a:t>Geant</a:t>
            </a:r>
            <a:endParaRPr lang="en-US" sz="3300" b="1" dirty="0"/>
          </a:p>
          <a:p>
            <a:pPr algn="ctr">
              <a:lnSpc>
                <a:spcPts val="2700"/>
              </a:lnSpc>
            </a:pPr>
            <a:r>
              <a:rPr lang="en-US" sz="2400" b="1" dirty="0"/>
              <a:t>A simulation toolkit</a:t>
            </a:r>
          </a:p>
        </p:txBody>
      </p:sp>
      <p:grpSp>
        <p:nvGrpSpPr>
          <p:cNvPr id="58" name="Group 57">
            <a:extLst>
              <a:ext uri="{FF2B5EF4-FFF2-40B4-BE49-F238E27FC236}">
                <a16:creationId xmlns:a16="http://schemas.microsoft.com/office/drawing/2014/main" id="{ECAA18BD-E465-46B0-AE2E-4C881CE64753}"/>
              </a:ext>
            </a:extLst>
          </p:cNvPr>
          <p:cNvGrpSpPr/>
          <p:nvPr/>
        </p:nvGrpSpPr>
        <p:grpSpPr>
          <a:xfrm>
            <a:off x="354769" y="3857492"/>
            <a:ext cx="2394305" cy="2883876"/>
            <a:chOff x="951669" y="3106042"/>
            <a:chExt cx="2394305" cy="2883876"/>
          </a:xfrm>
        </p:grpSpPr>
        <p:grpSp>
          <p:nvGrpSpPr>
            <p:cNvPr id="44" name="Group 43">
              <a:extLst>
                <a:ext uri="{FF2B5EF4-FFF2-40B4-BE49-F238E27FC236}">
                  <a16:creationId xmlns:a16="http://schemas.microsoft.com/office/drawing/2014/main" id="{FFCE3176-9D0A-4412-BC7C-B5E4795BB079}"/>
                </a:ext>
              </a:extLst>
            </p:cNvPr>
            <p:cNvGrpSpPr/>
            <p:nvPr/>
          </p:nvGrpSpPr>
          <p:grpSpPr>
            <a:xfrm>
              <a:off x="951669" y="3106042"/>
              <a:ext cx="2394305" cy="2134361"/>
              <a:chOff x="1346593" y="4383750"/>
              <a:chExt cx="2394305" cy="2134361"/>
            </a:xfrm>
          </p:grpSpPr>
          <p:pic>
            <p:nvPicPr>
              <p:cNvPr id="40" name="Picture 39">
                <a:extLst>
                  <a:ext uri="{FF2B5EF4-FFF2-40B4-BE49-F238E27FC236}">
                    <a16:creationId xmlns:a16="http://schemas.microsoft.com/office/drawing/2014/main" id="{30EBF4A8-509D-4373-BB65-7006E6A762A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1938" r="16382"/>
              <a:stretch/>
            </p:blipFill>
            <p:spPr>
              <a:xfrm>
                <a:off x="1346594" y="4383750"/>
                <a:ext cx="2394304" cy="2134361"/>
              </a:xfrm>
              <a:prstGeom prst="roundRect">
                <a:avLst>
                  <a:gd name="adj" fmla="val 8594"/>
                </a:avLst>
              </a:prstGeom>
              <a:solidFill>
                <a:srgbClr val="FFFFFF">
                  <a:shade val="85000"/>
                </a:srgbClr>
              </a:solidFill>
              <a:ln>
                <a:noFill/>
              </a:ln>
              <a:effectLst/>
            </p:spPr>
          </p:pic>
          <p:sp>
            <p:nvSpPr>
              <p:cNvPr id="42" name="Rectangle: Rounded Corners 41">
                <a:extLst>
                  <a:ext uri="{FF2B5EF4-FFF2-40B4-BE49-F238E27FC236}">
                    <a16:creationId xmlns:a16="http://schemas.microsoft.com/office/drawing/2014/main" id="{4DE81D42-C161-437D-AAE4-9301A43AA859}"/>
                  </a:ext>
                </a:extLst>
              </p:cNvPr>
              <p:cNvSpPr/>
              <p:nvPr/>
            </p:nvSpPr>
            <p:spPr>
              <a:xfrm>
                <a:off x="1346593" y="4383750"/>
                <a:ext cx="2394304" cy="2133362"/>
              </a:xfrm>
              <a:prstGeom prst="roundRect">
                <a:avLst>
                  <a:gd name="adj" fmla="val 8742"/>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sp>
          <p:nvSpPr>
            <p:cNvPr id="45" name="TextBox 44">
              <a:extLst>
                <a:ext uri="{FF2B5EF4-FFF2-40B4-BE49-F238E27FC236}">
                  <a16:creationId xmlns:a16="http://schemas.microsoft.com/office/drawing/2014/main" id="{C27BDF68-54CB-45A3-A24B-4BB6261F2F6A}"/>
                </a:ext>
              </a:extLst>
            </p:cNvPr>
            <p:cNvSpPr txBox="1"/>
            <p:nvPr/>
          </p:nvSpPr>
          <p:spPr>
            <a:xfrm>
              <a:off x="1004245" y="5265617"/>
              <a:ext cx="2289151" cy="724301"/>
            </a:xfrm>
            <a:prstGeom prst="rect">
              <a:avLst/>
            </a:prstGeom>
            <a:noFill/>
          </p:spPr>
          <p:txBody>
            <a:bodyPr wrap="square" rtlCol="0">
              <a:spAutoFit/>
            </a:bodyPr>
            <a:lstStyle/>
            <a:p>
              <a:pPr algn="ctr">
                <a:lnSpc>
                  <a:spcPts val="1600"/>
                </a:lnSpc>
              </a:pPr>
              <a:r>
                <a:rPr lang="en-US" sz="2000" b="1" dirty="0"/>
                <a:t>Particles generator</a:t>
              </a:r>
            </a:p>
            <a:p>
              <a:pPr>
                <a:lnSpc>
                  <a:spcPts val="1600"/>
                </a:lnSpc>
              </a:pPr>
              <a:r>
                <a:rPr lang="en-US" sz="2000" dirty="0"/>
                <a:t>- internal</a:t>
              </a:r>
            </a:p>
            <a:p>
              <a:pPr>
                <a:lnSpc>
                  <a:spcPts val="1600"/>
                </a:lnSpc>
              </a:pPr>
              <a:r>
                <a:rPr lang="en-US" sz="2000" dirty="0"/>
                <a:t>- external</a:t>
              </a:r>
            </a:p>
          </p:txBody>
        </p:sp>
      </p:grpSp>
      <p:cxnSp>
        <p:nvCxnSpPr>
          <p:cNvPr id="52" name="Straight Arrow Connector 51">
            <a:extLst>
              <a:ext uri="{FF2B5EF4-FFF2-40B4-BE49-F238E27FC236}">
                <a16:creationId xmlns:a16="http://schemas.microsoft.com/office/drawing/2014/main" id="{3686EF36-F11A-4411-96BC-1F3F775D219C}"/>
              </a:ext>
            </a:extLst>
          </p:cNvPr>
          <p:cNvCxnSpPr>
            <a:cxnSpLocks/>
            <a:stCxn id="40" idx="3"/>
            <a:endCxn id="29" idx="1"/>
          </p:cNvCxnSpPr>
          <p:nvPr/>
        </p:nvCxnSpPr>
        <p:spPr>
          <a:xfrm flipV="1">
            <a:off x="2749074" y="4924672"/>
            <a:ext cx="430849" cy="1"/>
          </a:xfrm>
          <a:prstGeom prst="straightConnector1">
            <a:avLst/>
          </a:prstGeom>
          <a:ln w="57150">
            <a:solidFill>
              <a:srgbClr val="002060"/>
            </a:solidFill>
            <a:headEnd type="none" w="med" len="med"/>
            <a:tailEnd type="triangle" w="med" len="med"/>
          </a:ln>
        </p:spPr>
        <p:style>
          <a:lnRef idx="3">
            <a:schemeClr val="accent2"/>
          </a:lnRef>
          <a:fillRef idx="0">
            <a:schemeClr val="accent2"/>
          </a:fillRef>
          <a:effectRef idx="2">
            <a:schemeClr val="accent2"/>
          </a:effectRef>
          <a:fontRef idx="minor">
            <a:schemeClr val="tx1"/>
          </a:fontRef>
        </p:style>
      </p:cxnSp>
      <p:grpSp>
        <p:nvGrpSpPr>
          <p:cNvPr id="60" name="Group 59">
            <a:extLst>
              <a:ext uri="{FF2B5EF4-FFF2-40B4-BE49-F238E27FC236}">
                <a16:creationId xmlns:a16="http://schemas.microsoft.com/office/drawing/2014/main" id="{BB52DD55-4BA7-46D1-A7E9-F77C9C953D10}"/>
              </a:ext>
            </a:extLst>
          </p:cNvPr>
          <p:cNvGrpSpPr/>
          <p:nvPr/>
        </p:nvGrpSpPr>
        <p:grpSpPr>
          <a:xfrm>
            <a:off x="6433790" y="3857492"/>
            <a:ext cx="2727105" cy="2475021"/>
            <a:chOff x="8242050" y="3104528"/>
            <a:chExt cx="2727105" cy="2475021"/>
          </a:xfrm>
        </p:grpSpPr>
        <p:grpSp>
          <p:nvGrpSpPr>
            <p:cNvPr id="51" name="Group 50">
              <a:extLst>
                <a:ext uri="{FF2B5EF4-FFF2-40B4-BE49-F238E27FC236}">
                  <a16:creationId xmlns:a16="http://schemas.microsoft.com/office/drawing/2014/main" id="{7A556569-9EDC-4DAB-B006-EB31C87807E1}"/>
                </a:ext>
              </a:extLst>
            </p:cNvPr>
            <p:cNvGrpSpPr/>
            <p:nvPr/>
          </p:nvGrpSpPr>
          <p:grpSpPr>
            <a:xfrm>
              <a:off x="8242050" y="3104528"/>
              <a:ext cx="2727105" cy="2137388"/>
              <a:chOff x="7841644" y="2157354"/>
              <a:chExt cx="2727105" cy="2137388"/>
            </a:xfrm>
          </p:grpSpPr>
          <p:pic>
            <p:nvPicPr>
              <p:cNvPr id="50" name="Picture 1">
                <a:extLst>
                  <a:ext uri="{FF2B5EF4-FFF2-40B4-BE49-F238E27FC236}">
                    <a16:creationId xmlns:a16="http://schemas.microsoft.com/office/drawing/2014/main" id="{91B27353-0D74-4A28-9985-BE1719678AA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41645" y="2159942"/>
                <a:ext cx="2727104" cy="2134800"/>
              </a:xfrm>
              <a:prstGeom prst="roundRect">
                <a:avLst>
                  <a:gd name="adj" fmla="val 8594"/>
                </a:avLst>
              </a:prstGeom>
              <a:solidFill>
                <a:srgbClr val="FFFFFF">
                  <a:shade val="85000"/>
                </a:srgbClr>
              </a:solidFill>
              <a:ln>
                <a:noFill/>
              </a:ln>
              <a:effectLst/>
              <a:extLst>
                <a:ext uri="{91240B29-F687-4F45-9708-019B960494DF}">
                  <a14:hiddenLine xmlns:a14="http://schemas.microsoft.com/office/drawing/2010/main" w="9525" cap="flat">
                    <a:solidFill>
                      <a:srgbClr val="3465A4"/>
                    </a:solidFill>
                    <a:round/>
                    <a:headEnd/>
                    <a:tailEnd/>
                  </a14:hiddenLine>
                </a:ext>
              </a:extLst>
            </p:spPr>
          </p:pic>
          <p:sp>
            <p:nvSpPr>
              <p:cNvPr id="48" name="Rectangle: Rounded Corners 47">
                <a:extLst>
                  <a:ext uri="{FF2B5EF4-FFF2-40B4-BE49-F238E27FC236}">
                    <a16:creationId xmlns:a16="http://schemas.microsoft.com/office/drawing/2014/main" id="{C44627D1-0548-43E6-92FE-206C19CA29D1}"/>
                  </a:ext>
                </a:extLst>
              </p:cNvPr>
              <p:cNvSpPr/>
              <p:nvPr/>
            </p:nvSpPr>
            <p:spPr>
              <a:xfrm>
                <a:off x="7841644" y="2157354"/>
                <a:ext cx="2727103" cy="2134800"/>
              </a:xfrm>
              <a:prstGeom prst="roundRect">
                <a:avLst>
                  <a:gd name="adj" fmla="val 8197"/>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b="1" dirty="0"/>
              </a:p>
            </p:txBody>
          </p:sp>
        </p:grpSp>
        <p:sp>
          <p:nvSpPr>
            <p:cNvPr id="59" name="TextBox 58">
              <a:extLst>
                <a:ext uri="{FF2B5EF4-FFF2-40B4-BE49-F238E27FC236}">
                  <a16:creationId xmlns:a16="http://schemas.microsoft.com/office/drawing/2014/main" id="{E26DB49E-19EB-46BC-9A2E-B0FAB8E68AF0}"/>
                </a:ext>
              </a:extLst>
            </p:cNvPr>
            <p:cNvSpPr txBox="1"/>
            <p:nvPr/>
          </p:nvSpPr>
          <p:spPr>
            <a:xfrm>
              <a:off x="8355798" y="5265617"/>
              <a:ext cx="2499606" cy="313932"/>
            </a:xfrm>
            <a:prstGeom prst="rect">
              <a:avLst/>
            </a:prstGeom>
            <a:noFill/>
          </p:spPr>
          <p:txBody>
            <a:bodyPr wrap="square" rtlCol="0">
              <a:spAutoFit/>
            </a:bodyPr>
            <a:lstStyle/>
            <a:p>
              <a:pPr algn="ctr">
                <a:lnSpc>
                  <a:spcPts val="1600"/>
                </a:lnSpc>
              </a:pPr>
              <a:r>
                <a:rPr lang="en-US" sz="2000" b="1" dirty="0"/>
                <a:t>Events reconstruction</a:t>
              </a:r>
              <a:endParaRPr lang="en-US" sz="2000" dirty="0"/>
            </a:p>
          </p:txBody>
        </p:sp>
      </p:grpSp>
      <p:sp>
        <p:nvSpPr>
          <p:cNvPr id="62" name="TextBox 61">
            <a:extLst>
              <a:ext uri="{FF2B5EF4-FFF2-40B4-BE49-F238E27FC236}">
                <a16:creationId xmlns:a16="http://schemas.microsoft.com/office/drawing/2014/main" id="{A955D3D8-00BC-4C5C-AC29-926A7CB7F5B8}"/>
              </a:ext>
            </a:extLst>
          </p:cNvPr>
          <p:cNvSpPr txBox="1"/>
          <p:nvPr/>
        </p:nvSpPr>
        <p:spPr>
          <a:xfrm>
            <a:off x="3807681" y="3345252"/>
            <a:ext cx="1567503" cy="507831"/>
          </a:xfrm>
          <a:prstGeom prst="rect">
            <a:avLst/>
          </a:prstGeom>
          <a:noFill/>
        </p:spPr>
        <p:txBody>
          <a:bodyPr wrap="square" rtlCol="0">
            <a:spAutoFit/>
          </a:bodyPr>
          <a:lstStyle/>
          <a:p>
            <a:pPr algn="ctr"/>
            <a:r>
              <a:rPr lang="en-US" sz="2700" b="1" dirty="0" err="1"/>
              <a:t>MpdRoot</a:t>
            </a:r>
            <a:endParaRPr lang="en-US" sz="2700" dirty="0"/>
          </a:p>
        </p:txBody>
      </p:sp>
      <p:cxnSp>
        <p:nvCxnSpPr>
          <p:cNvPr id="63" name="Straight Arrow Connector 62">
            <a:extLst>
              <a:ext uri="{FF2B5EF4-FFF2-40B4-BE49-F238E27FC236}">
                <a16:creationId xmlns:a16="http://schemas.microsoft.com/office/drawing/2014/main" id="{D3C71B07-42ED-49D3-8AA1-28BFCE8D112E}"/>
              </a:ext>
            </a:extLst>
          </p:cNvPr>
          <p:cNvCxnSpPr>
            <a:cxnSpLocks/>
          </p:cNvCxnSpPr>
          <p:nvPr/>
        </p:nvCxnSpPr>
        <p:spPr>
          <a:xfrm flipH="1">
            <a:off x="2735577" y="3725437"/>
            <a:ext cx="1135596" cy="215916"/>
          </a:xfrm>
          <a:prstGeom prst="straightConnector1">
            <a:avLst/>
          </a:prstGeom>
          <a:ln w="57150">
            <a:solidFill>
              <a:srgbClr val="002060"/>
            </a:solidFill>
            <a:headEnd type="none" w="med" len="med"/>
            <a:tailEnd type="triangle" w="med" len="med"/>
          </a:ln>
        </p:spPr>
        <p:style>
          <a:lnRef idx="3">
            <a:schemeClr val="accent2"/>
          </a:lnRef>
          <a:fillRef idx="0">
            <a:schemeClr val="accent2"/>
          </a:fillRef>
          <a:effectRef idx="2">
            <a:schemeClr val="accent2"/>
          </a:effectRef>
          <a:fontRef idx="minor">
            <a:schemeClr val="tx1"/>
          </a:fontRef>
        </p:style>
      </p:cxnSp>
      <p:cxnSp>
        <p:nvCxnSpPr>
          <p:cNvPr id="69" name="Straight Arrow Connector 68">
            <a:extLst>
              <a:ext uri="{FF2B5EF4-FFF2-40B4-BE49-F238E27FC236}">
                <a16:creationId xmlns:a16="http://schemas.microsoft.com/office/drawing/2014/main" id="{89EEF0F9-7959-4FC4-B32C-8B74D40A4414}"/>
              </a:ext>
            </a:extLst>
          </p:cNvPr>
          <p:cNvCxnSpPr>
            <a:cxnSpLocks/>
          </p:cNvCxnSpPr>
          <p:nvPr/>
        </p:nvCxnSpPr>
        <p:spPr>
          <a:xfrm>
            <a:off x="5310323" y="3725437"/>
            <a:ext cx="1123468" cy="214642"/>
          </a:xfrm>
          <a:prstGeom prst="straightConnector1">
            <a:avLst/>
          </a:prstGeom>
          <a:ln w="57150">
            <a:solidFill>
              <a:srgbClr val="002060"/>
            </a:solidFill>
            <a:headEnd type="none" w="med" len="med"/>
            <a:tailEnd type="triangle" w="med" len="med"/>
          </a:ln>
        </p:spPr>
        <p:style>
          <a:lnRef idx="3">
            <a:schemeClr val="accent2"/>
          </a:lnRef>
          <a:fillRef idx="0">
            <a:schemeClr val="accent2"/>
          </a:fillRef>
          <a:effectRef idx="2">
            <a:schemeClr val="accent2"/>
          </a:effectRef>
          <a:fontRef idx="minor">
            <a:schemeClr val="tx1"/>
          </a:fontRef>
        </p:style>
      </p:cxnSp>
      <p:cxnSp>
        <p:nvCxnSpPr>
          <p:cNvPr id="70" name="Straight Arrow Connector 69">
            <a:extLst>
              <a:ext uri="{FF2B5EF4-FFF2-40B4-BE49-F238E27FC236}">
                <a16:creationId xmlns:a16="http://schemas.microsoft.com/office/drawing/2014/main" id="{62F9FBFF-D6CA-4A9D-B18D-99AA9BF42871}"/>
              </a:ext>
            </a:extLst>
          </p:cNvPr>
          <p:cNvCxnSpPr>
            <a:cxnSpLocks/>
            <a:endCxn id="29" idx="0"/>
          </p:cNvCxnSpPr>
          <p:nvPr/>
        </p:nvCxnSpPr>
        <p:spPr>
          <a:xfrm>
            <a:off x="4591432" y="3777830"/>
            <a:ext cx="0" cy="590688"/>
          </a:xfrm>
          <a:prstGeom prst="straightConnector1">
            <a:avLst/>
          </a:prstGeom>
          <a:ln w="57150">
            <a:solidFill>
              <a:srgbClr val="002060"/>
            </a:solidFill>
            <a:headEnd type="none" w="med" len="med"/>
            <a:tailEnd type="triangle" w="med" len="med"/>
          </a:ln>
        </p:spPr>
        <p:style>
          <a:lnRef idx="3">
            <a:schemeClr val="accent2"/>
          </a:lnRef>
          <a:fillRef idx="0">
            <a:schemeClr val="accent2"/>
          </a:fillRef>
          <a:effectRef idx="2">
            <a:schemeClr val="accent2"/>
          </a:effectRef>
          <a:fontRef idx="minor">
            <a:schemeClr val="tx1"/>
          </a:fontRef>
        </p:style>
      </p:cxnSp>
      <p:pic>
        <p:nvPicPr>
          <p:cNvPr id="79" name="Picture 2">
            <a:extLst>
              <a:ext uri="{FF2B5EF4-FFF2-40B4-BE49-F238E27FC236}">
                <a16:creationId xmlns:a16="http://schemas.microsoft.com/office/drawing/2014/main" id="{8724AA0F-D607-48DA-94BA-C24F458C8C2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10255582" y="55009"/>
            <a:ext cx="1724400" cy="15870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84" name="Straight Arrow Connector 83">
            <a:extLst>
              <a:ext uri="{FF2B5EF4-FFF2-40B4-BE49-F238E27FC236}">
                <a16:creationId xmlns:a16="http://schemas.microsoft.com/office/drawing/2014/main" id="{26AF67A0-93C1-4D0E-AC05-50C1267BF481}"/>
              </a:ext>
            </a:extLst>
          </p:cNvPr>
          <p:cNvCxnSpPr>
            <a:cxnSpLocks/>
            <a:stCxn id="29" idx="3"/>
            <a:endCxn id="48" idx="1"/>
          </p:cNvCxnSpPr>
          <p:nvPr/>
        </p:nvCxnSpPr>
        <p:spPr>
          <a:xfrm>
            <a:off x="6002941" y="4924672"/>
            <a:ext cx="430849" cy="220"/>
          </a:xfrm>
          <a:prstGeom prst="straightConnector1">
            <a:avLst/>
          </a:prstGeom>
          <a:ln w="57150">
            <a:solidFill>
              <a:srgbClr val="002060"/>
            </a:solidFill>
            <a:headEnd type="none" w="med" len="med"/>
            <a:tailEnd type="triangle" w="med" len="med"/>
          </a:ln>
        </p:spPr>
        <p:style>
          <a:lnRef idx="3">
            <a:schemeClr val="accent2"/>
          </a:lnRef>
          <a:fillRef idx="0">
            <a:schemeClr val="accent2"/>
          </a:fillRef>
          <a:effectRef idx="2">
            <a:schemeClr val="accent2"/>
          </a:effectRef>
          <a:fontRef idx="minor">
            <a:schemeClr val="tx1"/>
          </a:fontRef>
        </p:style>
      </p:cxnSp>
      <p:sp>
        <p:nvSpPr>
          <p:cNvPr id="91" name="Rectangle 90">
            <a:extLst>
              <a:ext uri="{FF2B5EF4-FFF2-40B4-BE49-F238E27FC236}">
                <a16:creationId xmlns:a16="http://schemas.microsoft.com/office/drawing/2014/main" id="{AA22555D-A572-4F6C-B0DC-493A008FEB10}"/>
              </a:ext>
            </a:extLst>
          </p:cNvPr>
          <p:cNvSpPr/>
          <p:nvPr/>
        </p:nvSpPr>
        <p:spPr>
          <a:xfrm>
            <a:off x="9391645" y="3206278"/>
            <a:ext cx="2674597" cy="2215991"/>
          </a:xfrm>
          <a:prstGeom prst="rect">
            <a:avLst/>
          </a:prstGeom>
        </p:spPr>
        <p:txBody>
          <a:bodyPr wrap="square">
            <a:spAutoFit/>
          </a:bodyPr>
          <a:lstStyle/>
          <a:p>
            <a:pPr marL="342900" indent="-342900">
              <a:buClr>
                <a:srgbClr val="C00000"/>
              </a:buClr>
              <a:buFont typeface="Wingdings" panose="05000000000000000000" pitchFamily="2" charset="2"/>
              <a:buChar char="q"/>
            </a:pPr>
            <a:r>
              <a:rPr lang="en-US" sz="2300" dirty="0"/>
              <a:t>Modeling:</a:t>
            </a:r>
          </a:p>
          <a:p>
            <a:pPr marL="444500" indent="-266700" defTabSz="939800">
              <a:buClr>
                <a:srgbClr val="C00000"/>
              </a:buClr>
              <a:buFont typeface="Wingdings" panose="05000000000000000000" pitchFamily="2" charset="2"/>
              <a:buChar char="§"/>
            </a:pPr>
            <a:r>
              <a:rPr lang="en-US" sz="2300" dirty="0"/>
              <a:t>physical events;</a:t>
            </a:r>
          </a:p>
          <a:p>
            <a:pPr marL="444500" indent="-266700" defTabSz="939800">
              <a:buClr>
                <a:srgbClr val="C00000"/>
              </a:buClr>
              <a:buFont typeface="Wingdings" panose="05000000000000000000" pitchFamily="2" charset="2"/>
              <a:buChar char="§"/>
            </a:pPr>
            <a:r>
              <a:rPr lang="en-US" sz="2300" dirty="0"/>
              <a:t>receiving data from detectors.</a:t>
            </a:r>
          </a:p>
          <a:p>
            <a:pPr marL="342900" indent="-342900">
              <a:buClr>
                <a:srgbClr val="C00000"/>
              </a:buClr>
              <a:buFont typeface="Wingdings" panose="05000000000000000000" pitchFamily="2" charset="2"/>
              <a:buChar char="q"/>
            </a:pPr>
            <a:r>
              <a:rPr lang="en-US" sz="2300" dirty="0"/>
              <a:t>Data storage organization.</a:t>
            </a:r>
          </a:p>
        </p:txBody>
      </p:sp>
      <p:sp>
        <p:nvSpPr>
          <p:cNvPr id="8" name="TextBox 7">
            <a:extLst>
              <a:ext uri="{FF2B5EF4-FFF2-40B4-BE49-F238E27FC236}">
                <a16:creationId xmlns:a16="http://schemas.microsoft.com/office/drawing/2014/main" id="{127B1542-4BBE-4741-8BEC-E24CAFF8DDCC}"/>
              </a:ext>
            </a:extLst>
          </p:cNvPr>
          <p:cNvSpPr txBox="1"/>
          <p:nvPr/>
        </p:nvSpPr>
        <p:spPr>
          <a:xfrm>
            <a:off x="462863" y="1227596"/>
            <a:ext cx="1203727" cy="369332"/>
          </a:xfrm>
          <a:prstGeom prst="rect">
            <a:avLst/>
          </a:prstGeom>
          <a:noFill/>
        </p:spPr>
        <p:txBody>
          <a:bodyPr wrap="none" rtlCol="0">
            <a:spAutoFit/>
          </a:bodyPr>
          <a:lstStyle/>
          <a:p>
            <a:r>
              <a:rPr lang="en-US" b="1" dirty="0">
                <a:solidFill>
                  <a:srgbClr val="002060"/>
                </a:solidFill>
              </a:rPr>
              <a:t>GOVORUN</a:t>
            </a:r>
          </a:p>
        </p:txBody>
      </p:sp>
      <p:sp>
        <p:nvSpPr>
          <p:cNvPr id="47" name="TextBox 46">
            <a:extLst>
              <a:ext uri="{FF2B5EF4-FFF2-40B4-BE49-F238E27FC236}">
                <a16:creationId xmlns:a16="http://schemas.microsoft.com/office/drawing/2014/main" id="{5AFFA138-B932-4C77-9F15-A5BE5AEF0552}"/>
              </a:ext>
            </a:extLst>
          </p:cNvPr>
          <p:cNvSpPr txBox="1"/>
          <p:nvPr/>
        </p:nvSpPr>
        <p:spPr>
          <a:xfrm>
            <a:off x="3704284" y="44623"/>
            <a:ext cx="6032357" cy="1107996"/>
          </a:xfrm>
          <a:prstGeom prst="rect">
            <a:avLst/>
          </a:prstGeom>
          <a:noFill/>
        </p:spPr>
        <p:txBody>
          <a:bodyPr wrap="none" rtlCol="0">
            <a:spAutoFit/>
          </a:bodyPr>
          <a:lstStyle/>
          <a:p>
            <a:pPr algn="ctr"/>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cs typeface="Arial" panose="020B0604020202020204" pitchFamily="34" charset="0"/>
              </a:rPr>
              <a:t>Computing for megaproject </a:t>
            </a:r>
            <a:r>
              <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cs typeface="Arial" panose="020B0604020202020204" pitchFamily="34" charset="0"/>
              </a:rPr>
              <a:t>NICA</a:t>
            </a:r>
          </a:p>
          <a:p>
            <a:pPr algn="ctr"/>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cs typeface="Arial" panose="020B0604020202020204" pitchFamily="34" charset="0"/>
              </a:rPr>
              <a:t>on supercomputer </a:t>
            </a:r>
            <a:r>
              <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cs typeface="Arial" panose="020B0604020202020204" pitchFamily="34" charset="0"/>
              </a:rPr>
              <a:t>GOVORUN</a:t>
            </a:r>
          </a:p>
        </p:txBody>
      </p:sp>
      <p:pic>
        <p:nvPicPr>
          <p:cNvPr id="53" name="Picture 4">
            <a:extLst>
              <a:ext uri="{FF2B5EF4-FFF2-40B4-BE49-F238E27FC236}">
                <a16:creationId xmlns:a16="http://schemas.microsoft.com/office/drawing/2014/main" id="{1E2F1D0E-5683-417D-B0F2-B2D83E24CE7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tretch>
            <a:fillRect/>
          </a:stretch>
        </p:blipFill>
        <p:spPr bwMode="auto">
          <a:xfrm>
            <a:off x="1419272" y="133406"/>
            <a:ext cx="1724400" cy="8473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782302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descr="G:\MONGOLIA\FON_up.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12192000" cy="174440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G:\MONGOLIA\FON_down.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9048328" y="113748"/>
            <a:ext cx="1724400" cy="15870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419272" y="133406"/>
            <a:ext cx="1724400" cy="8473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 name="Группа 2"/>
          <p:cNvGrpSpPr/>
          <p:nvPr/>
        </p:nvGrpSpPr>
        <p:grpSpPr>
          <a:xfrm>
            <a:off x="8170541" y="2132856"/>
            <a:ext cx="2585912" cy="2493190"/>
            <a:chOff x="8032636" y="1852177"/>
            <a:chExt cx="2585912" cy="2493190"/>
          </a:xfrm>
        </p:grpSpPr>
        <p:pic>
          <p:nvPicPr>
            <p:cNvPr id="14"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32636" y="1852177"/>
              <a:ext cx="2585912" cy="202427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 name="Text Box 8"/>
            <p:cNvSpPr txBox="1">
              <a:spLocks noChangeArrowheads="1"/>
            </p:cNvSpPr>
            <p:nvPr/>
          </p:nvSpPr>
          <p:spPr bwMode="auto">
            <a:xfrm>
              <a:off x="8032636" y="3868401"/>
              <a:ext cx="2585912" cy="4769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76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5pPr>
              <a:lvl6pPr marL="25146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6pPr>
              <a:lvl7pPr marL="29718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7pPr>
              <a:lvl8pPr marL="34290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8pPr>
              <a:lvl9pPr marL="38862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9pPr>
            </a:lstStyle>
            <a:p>
              <a:pPr algn="ctr" eaLnBrk="1" fontAlgn="auto" hangingPunct="1">
                <a:spcBef>
                  <a:spcPts val="0"/>
                </a:spcBef>
                <a:spcAft>
                  <a:spcPts val="0"/>
                </a:spcAft>
              </a:pPr>
              <a:r>
                <a:rPr lang="en-US" altLang="ru-RU" sz="2200" b="1" dirty="0">
                  <a:solidFill>
                    <a:schemeClr val="tx1"/>
                  </a:solidFill>
                  <a:latin typeface="+mj-lt"/>
                </a:rPr>
                <a:t>Events reconstruction</a:t>
              </a:r>
            </a:p>
          </p:txBody>
        </p:sp>
      </p:grpSp>
      <p:grpSp>
        <p:nvGrpSpPr>
          <p:cNvPr id="2" name="Группа 1"/>
          <p:cNvGrpSpPr/>
          <p:nvPr/>
        </p:nvGrpSpPr>
        <p:grpSpPr>
          <a:xfrm>
            <a:off x="1038214" y="1700808"/>
            <a:ext cx="2568178" cy="2426470"/>
            <a:chOff x="771453" y="1563213"/>
            <a:chExt cx="2568178" cy="2426470"/>
          </a:xfrm>
        </p:grpSpPr>
        <p:pic>
          <p:nvPicPr>
            <p:cNvPr id="1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5067" y="1563213"/>
              <a:ext cx="2520950" cy="19700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2" name="Text Box 10"/>
            <p:cNvSpPr txBox="1">
              <a:spLocks noChangeArrowheads="1"/>
            </p:cNvSpPr>
            <p:nvPr/>
          </p:nvSpPr>
          <p:spPr bwMode="auto">
            <a:xfrm>
              <a:off x="771453" y="3543185"/>
              <a:ext cx="2568178" cy="4464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76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5pPr>
              <a:lvl6pPr marL="25146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6pPr>
              <a:lvl7pPr marL="29718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7pPr>
              <a:lvl8pPr marL="34290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8pPr>
              <a:lvl9pPr marL="38862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9pPr>
            </a:lstStyle>
            <a:p>
              <a:pPr algn="ctr" eaLnBrk="1" fontAlgn="auto" hangingPunct="1">
                <a:spcBef>
                  <a:spcPts val="0"/>
                </a:spcBef>
                <a:spcAft>
                  <a:spcPts val="0"/>
                </a:spcAft>
              </a:pPr>
              <a:r>
                <a:rPr lang="en-US" altLang="ru-RU" sz="2200" b="1" dirty="0">
                  <a:solidFill>
                    <a:schemeClr val="tx1"/>
                  </a:solidFill>
                  <a:latin typeface="+mj-lt"/>
                </a:rPr>
                <a:t>QCD phase diagram</a:t>
              </a:r>
            </a:p>
          </p:txBody>
        </p:sp>
      </p:grpSp>
      <p:grpSp>
        <p:nvGrpSpPr>
          <p:cNvPr id="4" name="Группа 3"/>
          <p:cNvGrpSpPr/>
          <p:nvPr/>
        </p:nvGrpSpPr>
        <p:grpSpPr>
          <a:xfrm>
            <a:off x="1050296" y="4323268"/>
            <a:ext cx="2543517" cy="2311059"/>
            <a:chOff x="1985622" y="4249042"/>
            <a:chExt cx="2543517" cy="2311059"/>
          </a:xfrm>
        </p:grpSpPr>
        <p:pic>
          <p:nvPicPr>
            <p:cNvPr id="1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85622" y="4249042"/>
              <a:ext cx="2543517" cy="190887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 name="Text Box 11"/>
            <p:cNvSpPr txBox="1">
              <a:spLocks noChangeArrowheads="1"/>
            </p:cNvSpPr>
            <p:nvPr/>
          </p:nvSpPr>
          <p:spPr bwMode="auto">
            <a:xfrm>
              <a:off x="2437536" y="6171458"/>
              <a:ext cx="1639689" cy="3886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76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5pPr>
              <a:lvl6pPr marL="25146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6pPr>
              <a:lvl7pPr marL="29718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7pPr>
              <a:lvl8pPr marL="34290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8pPr>
              <a:lvl9pPr marL="38862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9pPr>
            </a:lstStyle>
            <a:p>
              <a:pPr algn="ctr" eaLnBrk="1" fontAlgn="auto" hangingPunct="1">
                <a:spcBef>
                  <a:spcPts val="0"/>
                </a:spcBef>
                <a:spcAft>
                  <a:spcPts val="0"/>
                </a:spcAft>
              </a:pPr>
              <a:r>
                <a:rPr lang="en-US" altLang="ru-RU" sz="2200" b="1" dirty="0">
                  <a:solidFill>
                    <a:schemeClr val="tx1"/>
                  </a:solidFill>
                  <a:latin typeface="+mj-lt"/>
                </a:rPr>
                <a:t>Simulations</a:t>
              </a:r>
            </a:p>
          </p:txBody>
        </p:sp>
      </p:grpSp>
      <p:grpSp>
        <p:nvGrpSpPr>
          <p:cNvPr id="5" name="Группа 4"/>
          <p:cNvGrpSpPr/>
          <p:nvPr/>
        </p:nvGrpSpPr>
        <p:grpSpPr>
          <a:xfrm>
            <a:off x="8078466" y="4502202"/>
            <a:ext cx="2770062" cy="2359170"/>
            <a:chOff x="7718426" y="4367214"/>
            <a:chExt cx="2770062" cy="2359170"/>
          </a:xfrm>
        </p:grpSpPr>
        <p:sp>
          <p:nvSpPr>
            <p:cNvPr id="21" name="Text Box 9"/>
            <p:cNvSpPr txBox="1">
              <a:spLocks noChangeArrowheads="1"/>
            </p:cNvSpPr>
            <p:nvPr/>
          </p:nvSpPr>
          <p:spPr bwMode="auto">
            <a:xfrm>
              <a:off x="8013639" y="6272133"/>
              <a:ext cx="2179637" cy="4542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76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5pPr>
              <a:lvl6pPr marL="25146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6pPr>
              <a:lvl7pPr marL="29718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7pPr>
              <a:lvl8pPr marL="34290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8pPr>
              <a:lvl9pPr marL="38862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9pPr>
            </a:lstStyle>
            <a:p>
              <a:pPr algn="ctr" eaLnBrk="1" fontAlgn="auto" hangingPunct="1">
                <a:spcBef>
                  <a:spcPts val="0"/>
                </a:spcBef>
                <a:spcAft>
                  <a:spcPts val="0"/>
                </a:spcAft>
              </a:pPr>
              <a:r>
                <a:rPr lang="en-US" altLang="ru-RU" sz="2200" b="1" dirty="0">
                  <a:solidFill>
                    <a:schemeClr val="tx1"/>
                  </a:solidFill>
                  <a:latin typeface="+mj-lt"/>
                </a:rPr>
                <a:t>Physics analysis</a:t>
              </a:r>
            </a:p>
          </p:txBody>
        </p:sp>
        <p:pic>
          <p:nvPicPr>
            <p:cNvPr id="24"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18426" y="4367214"/>
              <a:ext cx="2770062" cy="19112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6" name="Группа 5"/>
          <p:cNvGrpSpPr/>
          <p:nvPr/>
        </p:nvGrpSpPr>
        <p:grpSpPr>
          <a:xfrm>
            <a:off x="4583832" y="1721929"/>
            <a:ext cx="2575589" cy="4264265"/>
            <a:chOff x="4763641" y="1808073"/>
            <a:chExt cx="2575589" cy="4264265"/>
          </a:xfrm>
        </p:grpSpPr>
        <p:pic>
          <p:nvPicPr>
            <p:cNvPr id="13" name="Picture 2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63641" y="2443526"/>
              <a:ext cx="2575589" cy="36288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Text Box 17"/>
            <p:cNvSpPr txBox="1">
              <a:spLocks noChangeArrowheads="1"/>
            </p:cNvSpPr>
            <p:nvPr/>
          </p:nvSpPr>
          <p:spPr bwMode="auto">
            <a:xfrm>
              <a:off x="5030178" y="1808073"/>
              <a:ext cx="2042514" cy="658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5pPr>
              <a:lvl6pPr marL="25146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6pPr>
              <a:lvl7pPr marL="29718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7pPr>
              <a:lvl8pPr marL="34290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8pPr>
              <a:lvl9pPr marL="38862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9pPr>
            </a:lstStyle>
            <a:p>
              <a:pPr eaLnBrk="1" fontAlgn="auto" hangingPunct="1">
                <a:lnSpc>
                  <a:spcPct val="116000"/>
                </a:lnSpc>
                <a:spcBef>
                  <a:spcPts val="0"/>
                </a:spcBef>
                <a:spcAft>
                  <a:spcPts val="0"/>
                </a:spcAft>
              </a:pPr>
              <a:r>
                <a:rPr lang="en-US" altLang="ru-RU" sz="3300" b="1" dirty="0">
                  <a:solidFill>
                    <a:schemeClr val="tx1"/>
                  </a:solidFill>
                  <a:latin typeface="+mj-lt"/>
                </a:rPr>
                <a:t>GOVORUN</a:t>
              </a:r>
            </a:p>
          </p:txBody>
        </p:sp>
      </p:grpSp>
      <p:sp>
        <p:nvSpPr>
          <p:cNvPr id="30" name="Text Box 19"/>
          <p:cNvSpPr txBox="1">
            <a:spLocks noChangeArrowheads="1"/>
          </p:cNvSpPr>
          <p:nvPr/>
        </p:nvSpPr>
        <p:spPr bwMode="auto">
          <a:xfrm>
            <a:off x="8942010" y="1571514"/>
            <a:ext cx="1937036" cy="3893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576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5pPr>
            <a:lvl6pPr marL="25146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6pPr>
            <a:lvl7pPr marL="29718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7pPr>
            <a:lvl8pPr marL="34290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8pPr>
            <a:lvl9pPr marL="3886200" indent="-228600" defTabSz="45720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itchFamily="34" charset="0"/>
                <a:ea typeface="Noto Sans CJK SC Regular" charset="0"/>
                <a:cs typeface="Noto Sans CJK SC Regular" charset="0"/>
              </a:defRPr>
            </a:lvl9pPr>
          </a:lstStyle>
          <a:p>
            <a:pPr algn="ctr" eaLnBrk="1" fontAlgn="auto" hangingPunct="1">
              <a:spcBef>
                <a:spcPts val="0"/>
              </a:spcBef>
              <a:spcAft>
                <a:spcPts val="0"/>
              </a:spcAft>
            </a:pPr>
            <a:r>
              <a:rPr lang="en-US" altLang="ru-RU" sz="2200" b="1" dirty="0">
                <a:solidFill>
                  <a:schemeClr val="tx1"/>
                </a:solidFill>
                <a:latin typeface="+mj-lt"/>
              </a:rPr>
              <a:t>MPD experiment</a:t>
            </a:r>
          </a:p>
        </p:txBody>
      </p:sp>
      <p:sp>
        <p:nvSpPr>
          <p:cNvPr id="26" name="AutoShape 14"/>
          <p:cNvSpPr>
            <a:spLocks noChangeArrowheads="1"/>
          </p:cNvSpPr>
          <p:nvPr/>
        </p:nvSpPr>
        <p:spPr bwMode="auto">
          <a:xfrm rot="6083556">
            <a:off x="3860064" y="2492877"/>
            <a:ext cx="457200" cy="1096962"/>
          </a:xfrm>
          <a:prstGeom prst="upArrow">
            <a:avLst>
              <a:gd name="adj1" fmla="val 50000"/>
              <a:gd name="adj2" fmla="val 59983"/>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eaLnBrk="1" fontAlgn="auto" hangingPunct="1">
              <a:spcBef>
                <a:spcPts val="0"/>
              </a:spcBef>
              <a:spcAft>
                <a:spcPts val="0"/>
              </a:spcAft>
            </a:pPr>
            <a:endParaRPr lang="ru-RU">
              <a:solidFill>
                <a:prstClr val="black"/>
              </a:solidFill>
              <a:latin typeface="Arial"/>
              <a:ea typeface="DejaVu Sans"/>
              <a:cs typeface="DejaVu Sans"/>
            </a:endParaRPr>
          </a:p>
        </p:txBody>
      </p:sp>
      <p:sp>
        <p:nvSpPr>
          <p:cNvPr id="25" name="AutoShape 13"/>
          <p:cNvSpPr>
            <a:spLocks noChangeArrowheads="1"/>
          </p:cNvSpPr>
          <p:nvPr/>
        </p:nvSpPr>
        <p:spPr bwMode="auto">
          <a:xfrm rot="4255477">
            <a:off x="3868185" y="4645461"/>
            <a:ext cx="457200" cy="1096962"/>
          </a:xfrm>
          <a:prstGeom prst="upArrow">
            <a:avLst>
              <a:gd name="adj1" fmla="val 50000"/>
              <a:gd name="adj2" fmla="val 59983"/>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eaLnBrk="1" fontAlgn="auto" hangingPunct="1">
              <a:spcBef>
                <a:spcPts val="0"/>
              </a:spcBef>
              <a:spcAft>
                <a:spcPts val="0"/>
              </a:spcAft>
            </a:pPr>
            <a:endParaRPr lang="ru-RU">
              <a:solidFill>
                <a:prstClr val="black"/>
              </a:solidFill>
              <a:latin typeface="Arial"/>
              <a:ea typeface="DejaVu Sans"/>
              <a:cs typeface="DejaVu Sans"/>
            </a:endParaRPr>
          </a:p>
        </p:txBody>
      </p:sp>
      <p:sp>
        <p:nvSpPr>
          <p:cNvPr id="27" name="AutoShape 15"/>
          <p:cNvSpPr>
            <a:spLocks noChangeArrowheads="1"/>
          </p:cNvSpPr>
          <p:nvPr/>
        </p:nvSpPr>
        <p:spPr bwMode="auto">
          <a:xfrm rot="15723314">
            <a:off x="7376318" y="2780976"/>
            <a:ext cx="457200" cy="1212630"/>
          </a:xfrm>
          <a:prstGeom prst="upArrow">
            <a:avLst>
              <a:gd name="adj1" fmla="val 50000"/>
              <a:gd name="adj2" fmla="val 59983"/>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eaLnBrk="1" fontAlgn="auto" hangingPunct="1">
              <a:spcBef>
                <a:spcPts val="0"/>
              </a:spcBef>
              <a:spcAft>
                <a:spcPts val="0"/>
              </a:spcAft>
            </a:pPr>
            <a:endParaRPr lang="ru-RU">
              <a:solidFill>
                <a:prstClr val="black"/>
              </a:solidFill>
              <a:latin typeface="Arial"/>
              <a:ea typeface="DejaVu Sans"/>
              <a:cs typeface="DejaVu Sans"/>
            </a:endParaRPr>
          </a:p>
        </p:txBody>
      </p:sp>
      <p:sp>
        <p:nvSpPr>
          <p:cNvPr id="28" name="AutoShape 16"/>
          <p:cNvSpPr>
            <a:spLocks noChangeArrowheads="1"/>
          </p:cNvSpPr>
          <p:nvPr/>
        </p:nvSpPr>
        <p:spPr bwMode="auto">
          <a:xfrm rot="17527300">
            <a:off x="7289433" y="4794809"/>
            <a:ext cx="457200" cy="1096962"/>
          </a:xfrm>
          <a:prstGeom prst="upArrow">
            <a:avLst>
              <a:gd name="adj1" fmla="val 50000"/>
              <a:gd name="adj2" fmla="val 59983"/>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eaLnBrk="1" fontAlgn="auto" hangingPunct="1">
              <a:spcBef>
                <a:spcPts val="0"/>
              </a:spcBef>
              <a:spcAft>
                <a:spcPts val="0"/>
              </a:spcAft>
            </a:pPr>
            <a:endParaRPr lang="ru-RU">
              <a:solidFill>
                <a:prstClr val="black"/>
              </a:solidFill>
              <a:latin typeface="Arial"/>
              <a:ea typeface="DejaVu Sans"/>
              <a:cs typeface="DejaVu Sans"/>
            </a:endParaRPr>
          </a:p>
        </p:txBody>
      </p:sp>
      <p:sp>
        <p:nvSpPr>
          <p:cNvPr id="31" name="TextBox 30"/>
          <p:cNvSpPr txBox="1"/>
          <p:nvPr/>
        </p:nvSpPr>
        <p:spPr>
          <a:xfrm>
            <a:off x="3647349" y="44624"/>
            <a:ext cx="4897303" cy="600164"/>
          </a:xfrm>
          <a:prstGeom prst="rect">
            <a:avLst/>
          </a:prstGeom>
          <a:noFill/>
        </p:spPr>
        <p:txBody>
          <a:bodyPr wrap="none" rtlCol="0">
            <a:spAutoFit/>
          </a:bodyPr>
          <a:lstStyle/>
          <a:p>
            <a:pPr algn="ctr"/>
            <a:r>
              <a:rPr lang="en-US" alt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cs typeface="Arial" panose="020B0604020202020204" pitchFamily="34" charset="0"/>
              </a:rPr>
              <a:t>NICA computing challenge</a:t>
            </a:r>
            <a:endPar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endParaRPr>
          </a:p>
        </p:txBody>
      </p:sp>
    </p:spTree>
    <p:extLst>
      <p:ext uri="{BB962C8B-B14F-4D97-AF65-F5344CB8AC3E}">
        <p14:creationId xmlns:p14="http://schemas.microsoft.com/office/powerpoint/2010/main" val="23042095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355157B-8E4E-449E-A288-FF900FEA97F6}"/>
              </a:ext>
            </a:extLst>
          </p:cNvPr>
          <p:cNvPicPr>
            <a:picLocks noChangeAspect="1"/>
          </p:cNvPicPr>
          <p:nvPr/>
        </p:nvPicPr>
        <p:blipFill rotWithShape="1">
          <a:blip r:embed="rId2">
            <a:extLst>
              <a:ext uri="{28A0092B-C50C-407E-A947-70E740481C1C}">
                <a14:useLocalDpi xmlns:a14="http://schemas.microsoft.com/office/drawing/2010/main" val="0"/>
              </a:ext>
            </a:extLst>
          </a:blip>
          <a:srcRect t="7854"/>
          <a:stretch/>
        </p:blipFill>
        <p:spPr>
          <a:xfrm>
            <a:off x="6352753" y="3762055"/>
            <a:ext cx="5688632" cy="3095944"/>
          </a:xfrm>
          <a:prstGeom prst="rect">
            <a:avLst/>
          </a:prstGeom>
        </p:spPr>
      </p:pic>
      <p:pic>
        <p:nvPicPr>
          <p:cNvPr id="11" name="Picture 5" descr="G:\MONGOLIA\FON_up.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
            <a:ext cx="12192000" cy="174440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G:\MONGOLIA\FON_down.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6AC84F0-CBF9-47E1-BBB1-BD30F7DBF194}"/>
              </a:ext>
            </a:extLst>
          </p:cNvPr>
          <p:cNvPicPr>
            <a:picLocks noChangeAspect="1"/>
          </p:cNvPicPr>
          <p:nvPr/>
        </p:nvPicPr>
        <p:blipFill rotWithShape="1">
          <a:blip r:embed="rId5">
            <a:extLst>
              <a:ext uri="{28A0092B-C50C-407E-A947-70E740481C1C}">
                <a14:useLocalDpi xmlns:a14="http://schemas.microsoft.com/office/drawing/2010/main" val="0"/>
              </a:ext>
            </a:extLst>
          </a:blip>
          <a:srcRect t="17191" b="6147"/>
          <a:stretch/>
        </p:blipFill>
        <p:spPr>
          <a:xfrm>
            <a:off x="40968" y="908720"/>
            <a:ext cx="7351176" cy="3168352"/>
          </a:xfrm>
          <a:prstGeom prst="rect">
            <a:avLst/>
          </a:prstGeom>
        </p:spPr>
      </p:pic>
      <p:sp>
        <p:nvSpPr>
          <p:cNvPr id="28" name="TextBox 27">
            <a:extLst>
              <a:ext uri="{FF2B5EF4-FFF2-40B4-BE49-F238E27FC236}">
                <a16:creationId xmlns:a16="http://schemas.microsoft.com/office/drawing/2014/main" id="{B87EEDA9-5D2D-4414-B695-8BA2237B4D95}"/>
              </a:ext>
            </a:extLst>
          </p:cNvPr>
          <p:cNvSpPr txBox="1"/>
          <p:nvPr/>
        </p:nvSpPr>
        <p:spPr>
          <a:xfrm>
            <a:off x="3911110" y="44624"/>
            <a:ext cx="4369786" cy="600164"/>
          </a:xfrm>
          <a:prstGeom prst="rect">
            <a:avLst/>
          </a:prstGeom>
          <a:noFill/>
        </p:spPr>
        <p:txBody>
          <a:bodyPr wrap="none" rtlCol="0">
            <a:spAutoFit/>
          </a:bodyPr>
          <a:lstStyle/>
          <a:p>
            <a:pPr algn="ctr"/>
            <a:r>
              <a:rPr lang="en-US" alt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cs typeface="Arial" panose="020B0604020202020204" pitchFamily="34" charset="0"/>
              </a:rPr>
              <a:t>GPU Performance trend</a:t>
            </a:r>
          </a:p>
        </p:txBody>
      </p:sp>
    </p:spTree>
    <p:extLst>
      <p:ext uri="{BB962C8B-B14F-4D97-AF65-F5344CB8AC3E}">
        <p14:creationId xmlns:p14="http://schemas.microsoft.com/office/powerpoint/2010/main" val="11809554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descr="G:\MONGOLIA\FON_up.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12192000" cy="174440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G:\MONGOLIA\FON_down.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204798" y="144803"/>
            <a:ext cx="1723850" cy="118486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14" name="Прямая соединительная линия 13"/>
          <p:cNvCxnSpPr/>
          <p:nvPr/>
        </p:nvCxnSpPr>
        <p:spPr bwMode="auto">
          <a:xfrm>
            <a:off x="6458461" y="5610545"/>
            <a:ext cx="623329" cy="0"/>
          </a:xfrm>
          <a:prstGeom prst="line">
            <a:avLst/>
          </a:prstGeom>
          <a:solidFill>
            <a:schemeClr val="accent1"/>
          </a:solidFill>
          <a:ln w="34925" cap="flat" cmpd="sng" algn="ctr">
            <a:solidFill>
              <a:srgbClr val="66FF3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Прямая соединительная линия 14"/>
          <p:cNvCxnSpPr/>
          <p:nvPr/>
        </p:nvCxnSpPr>
        <p:spPr bwMode="auto">
          <a:xfrm>
            <a:off x="6458461" y="5948157"/>
            <a:ext cx="623329" cy="0"/>
          </a:xfrm>
          <a:prstGeom prst="line">
            <a:avLst/>
          </a:prstGeom>
          <a:solidFill>
            <a:schemeClr val="accent1"/>
          </a:solidFill>
          <a:ln w="34925" cap="flat" cmpd="sng" algn="ctr">
            <a:solidFill>
              <a:srgbClr val="008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Прямая соединительная линия 15"/>
          <p:cNvCxnSpPr/>
          <p:nvPr/>
        </p:nvCxnSpPr>
        <p:spPr bwMode="auto">
          <a:xfrm>
            <a:off x="6458461" y="6266853"/>
            <a:ext cx="625289" cy="0"/>
          </a:xfrm>
          <a:prstGeom prst="line">
            <a:avLst/>
          </a:prstGeom>
          <a:solidFill>
            <a:schemeClr val="accent1"/>
          </a:solidFill>
          <a:ln w="34925" cap="flat" cmpd="sng" algn="ctr">
            <a:solidFill>
              <a:srgbClr val="CC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TextBox 16"/>
          <p:cNvSpPr txBox="1"/>
          <p:nvPr/>
        </p:nvSpPr>
        <p:spPr>
          <a:xfrm>
            <a:off x="7103145" y="5460184"/>
            <a:ext cx="1000787" cy="338554"/>
          </a:xfrm>
          <a:prstGeom prst="rect">
            <a:avLst/>
          </a:prstGeom>
          <a:noFill/>
        </p:spPr>
        <p:txBody>
          <a:bodyPr wrap="none" rtlCol="0">
            <a:spAutoFit/>
          </a:bodyPr>
          <a:lstStyle/>
          <a:p>
            <a:pPr eaLnBrk="1" fontAlgn="auto" hangingPunct="1">
              <a:spcBef>
                <a:spcPts val="0"/>
              </a:spcBef>
              <a:spcAft>
                <a:spcPts val="0"/>
              </a:spcAft>
            </a:pPr>
            <a:r>
              <a:rPr lang="en-US" sz="1600" dirty="0">
                <a:latin typeface="+mj-lt"/>
                <a:ea typeface="DejaVu Sans"/>
                <a:cs typeface="DejaVu Sans"/>
              </a:rPr>
              <a:t>Real track</a:t>
            </a:r>
            <a:endParaRPr lang="ru-RU" sz="1600" dirty="0">
              <a:latin typeface="+mj-lt"/>
              <a:ea typeface="DejaVu Sans"/>
              <a:cs typeface="DejaVu Sans"/>
            </a:endParaRPr>
          </a:p>
        </p:txBody>
      </p:sp>
      <p:sp>
        <p:nvSpPr>
          <p:cNvPr id="18" name="Прямоугольник 17"/>
          <p:cNvSpPr/>
          <p:nvPr/>
        </p:nvSpPr>
        <p:spPr>
          <a:xfrm>
            <a:off x="7103145" y="5778880"/>
            <a:ext cx="1550040" cy="338554"/>
          </a:xfrm>
          <a:prstGeom prst="rect">
            <a:avLst/>
          </a:prstGeom>
        </p:spPr>
        <p:txBody>
          <a:bodyPr wrap="none">
            <a:spAutoFit/>
          </a:bodyPr>
          <a:lstStyle/>
          <a:p>
            <a:pPr eaLnBrk="1" fontAlgn="auto" hangingPunct="1">
              <a:spcBef>
                <a:spcPts val="0"/>
              </a:spcBef>
              <a:spcAft>
                <a:spcPts val="0"/>
              </a:spcAft>
            </a:pPr>
            <a:r>
              <a:rPr lang="en-US" sz="1600" dirty="0">
                <a:latin typeface="+mj-lt"/>
                <a:ea typeface="DejaVu Sans"/>
                <a:cs typeface="DejaVu Sans"/>
              </a:rPr>
              <a:t>True found track</a:t>
            </a:r>
            <a:endParaRPr lang="ru-RU" sz="1600" dirty="0">
              <a:latin typeface="+mj-lt"/>
              <a:ea typeface="DejaVu Sans"/>
              <a:cs typeface="DejaVu Sans"/>
            </a:endParaRPr>
          </a:p>
        </p:txBody>
      </p:sp>
      <p:sp>
        <p:nvSpPr>
          <p:cNvPr id="19" name="Прямоугольник 18"/>
          <p:cNvSpPr/>
          <p:nvPr/>
        </p:nvSpPr>
        <p:spPr>
          <a:xfrm>
            <a:off x="7103145" y="6097576"/>
            <a:ext cx="1138325" cy="338554"/>
          </a:xfrm>
          <a:prstGeom prst="rect">
            <a:avLst/>
          </a:prstGeom>
        </p:spPr>
        <p:txBody>
          <a:bodyPr wrap="none">
            <a:spAutoFit/>
          </a:bodyPr>
          <a:lstStyle/>
          <a:p>
            <a:pPr eaLnBrk="1" fontAlgn="auto" hangingPunct="1">
              <a:spcBef>
                <a:spcPts val="0"/>
              </a:spcBef>
              <a:spcAft>
                <a:spcPts val="0"/>
              </a:spcAft>
            </a:pPr>
            <a:r>
              <a:rPr lang="en-US" sz="1600" dirty="0">
                <a:latin typeface="+mj-lt"/>
                <a:ea typeface="DejaVu Sans"/>
                <a:cs typeface="DejaVu Sans"/>
              </a:rPr>
              <a:t>Ghost track</a:t>
            </a:r>
            <a:endParaRPr lang="ru-RU" sz="1600" dirty="0">
              <a:latin typeface="+mj-lt"/>
              <a:ea typeface="DejaVu Sans"/>
              <a:cs typeface="DejaVu Sans"/>
            </a:endParaRPr>
          </a:p>
        </p:txBody>
      </p:sp>
      <p:sp>
        <p:nvSpPr>
          <p:cNvPr id="20" name="TextBox 19"/>
          <p:cNvSpPr txBox="1"/>
          <p:nvPr/>
        </p:nvSpPr>
        <p:spPr>
          <a:xfrm>
            <a:off x="8943326" y="5662635"/>
            <a:ext cx="2017796" cy="646331"/>
          </a:xfrm>
          <a:prstGeom prst="rect">
            <a:avLst/>
          </a:prstGeom>
          <a:noFill/>
        </p:spPr>
        <p:txBody>
          <a:bodyPr wrap="none" rtlCol="0">
            <a:spAutoFit/>
          </a:bodyPr>
          <a:lstStyle/>
          <a:p>
            <a:pPr eaLnBrk="1" fontAlgn="auto" hangingPunct="1">
              <a:spcBef>
                <a:spcPts val="0"/>
              </a:spcBef>
              <a:spcAft>
                <a:spcPts val="0"/>
              </a:spcAft>
            </a:pPr>
            <a:r>
              <a:rPr lang="en-US" dirty="0">
                <a:latin typeface="+mj-lt"/>
                <a:ea typeface="DejaVu Sans"/>
                <a:cs typeface="DejaVu Sans"/>
              </a:rPr>
              <a:t>White dots are</a:t>
            </a:r>
          </a:p>
          <a:p>
            <a:pPr eaLnBrk="1" fontAlgn="auto" hangingPunct="1">
              <a:spcBef>
                <a:spcPts val="0"/>
              </a:spcBef>
              <a:spcAft>
                <a:spcPts val="0"/>
              </a:spcAft>
            </a:pPr>
            <a:r>
              <a:rPr lang="en-US" dirty="0">
                <a:latin typeface="+mj-lt"/>
                <a:ea typeface="DejaVu Sans"/>
                <a:cs typeface="DejaVu Sans"/>
              </a:rPr>
              <a:t>both hits and fakes.</a:t>
            </a:r>
            <a:endParaRPr lang="ru-RU" dirty="0">
              <a:latin typeface="+mj-lt"/>
              <a:ea typeface="DejaVu Sans"/>
              <a:cs typeface="DejaVu Sans"/>
            </a:endParaRPr>
          </a:p>
        </p:txBody>
      </p:sp>
      <p:sp>
        <p:nvSpPr>
          <p:cNvPr id="21" name="TextBox 20"/>
          <p:cNvSpPr txBox="1"/>
          <p:nvPr/>
        </p:nvSpPr>
        <p:spPr>
          <a:xfrm>
            <a:off x="536572" y="5406315"/>
            <a:ext cx="4911356" cy="830997"/>
          </a:xfrm>
          <a:prstGeom prst="rect">
            <a:avLst/>
          </a:prstGeom>
          <a:noFill/>
        </p:spPr>
        <p:txBody>
          <a:bodyPr wrap="square" rtlCol="0">
            <a:spAutoFit/>
          </a:bodyPr>
          <a:lstStyle/>
          <a:p>
            <a:pPr eaLnBrk="1" fontAlgn="auto" hangingPunct="1">
              <a:spcBef>
                <a:spcPts val="0"/>
              </a:spcBef>
              <a:spcAft>
                <a:spcPts val="0"/>
              </a:spcAft>
            </a:pPr>
            <a:r>
              <a:rPr lang="en-US" sz="1600" dirty="0">
                <a:latin typeface="+mj-lt"/>
                <a:ea typeface="DejaVu Sans"/>
                <a:cs typeface="DejaVu Sans"/>
              </a:rPr>
              <a:t>Input data for the first step algorithm  were simulated by GEANT in </a:t>
            </a:r>
            <a:r>
              <a:rPr lang="en-US" sz="1600" dirty="0" err="1">
                <a:latin typeface="+mj-lt"/>
                <a:ea typeface="DejaVu Sans"/>
                <a:cs typeface="DejaVu Sans"/>
              </a:rPr>
              <a:t>MPDRoot</a:t>
            </a:r>
            <a:r>
              <a:rPr lang="en-US" sz="1600" dirty="0">
                <a:latin typeface="+mj-lt"/>
                <a:ea typeface="DejaVu Sans"/>
                <a:cs typeface="DejaVu Sans"/>
              </a:rPr>
              <a:t> framework for the real BM@N configuration.</a:t>
            </a:r>
            <a:endParaRPr lang="ru-RU" sz="1600" dirty="0">
              <a:latin typeface="+mj-lt"/>
              <a:ea typeface="DejaVu Sans"/>
              <a:cs typeface="DejaVu Sans"/>
            </a:endParaRPr>
          </a:p>
        </p:txBody>
      </p:sp>
      <p:pic>
        <p:nvPicPr>
          <p:cNvPr id="22" name="Рисунок 21"/>
          <p:cNvPicPr>
            <a:picLocks noChangeAspect="1"/>
          </p:cNvPicPr>
          <p:nvPr/>
        </p:nvPicPr>
        <p:blipFill>
          <a:blip r:embed="rId5"/>
          <a:stretch>
            <a:fillRect/>
          </a:stretch>
        </p:blipFill>
        <p:spPr>
          <a:xfrm>
            <a:off x="936319" y="3047677"/>
            <a:ext cx="4116543" cy="2340000"/>
          </a:xfrm>
          <a:prstGeom prst="rect">
            <a:avLst/>
          </a:prstGeom>
        </p:spPr>
      </p:pic>
      <p:sp>
        <p:nvSpPr>
          <p:cNvPr id="23" name="TextBox 22"/>
          <p:cNvSpPr txBox="1"/>
          <p:nvPr/>
        </p:nvSpPr>
        <p:spPr>
          <a:xfrm>
            <a:off x="1350878" y="1533094"/>
            <a:ext cx="9490244" cy="1015663"/>
          </a:xfrm>
          <a:prstGeom prst="rect">
            <a:avLst/>
          </a:prstGeom>
          <a:noFill/>
        </p:spPr>
        <p:txBody>
          <a:bodyPr wrap="square" rtlCol="0">
            <a:spAutoFit/>
          </a:bodyPr>
          <a:lstStyle/>
          <a:p>
            <a:pPr eaLnBrk="1" fontAlgn="auto" hangingPunct="1">
              <a:spcBef>
                <a:spcPts val="0"/>
              </a:spcBef>
              <a:spcAft>
                <a:spcPts val="0"/>
              </a:spcAft>
            </a:pPr>
            <a:r>
              <a:rPr lang="en-US" sz="2000" dirty="0">
                <a:latin typeface="+mj-lt"/>
                <a:ea typeface="DejaVu Sans"/>
                <a:cs typeface="DejaVu Sans"/>
              </a:rPr>
              <a:t>Machine learning algorithms bring a lot of potential to the tracks reconstruction problem due to their capability to learn effective representations of high-dimensional data through training, and to parallelize on HPC architectures.</a:t>
            </a:r>
            <a:endParaRPr lang="ru-RU" sz="2000" dirty="0">
              <a:latin typeface="+mj-lt"/>
              <a:ea typeface="DejaVu Sans"/>
              <a:cs typeface="DejaVu Sans"/>
            </a:endParaRPr>
          </a:p>
        </p:txBody>
      </p:sp>
      <p:sp>
        <p:nvSpPr>
          <p:cNvPr id="24" name="TextBox 23"/>
          <p:cNvSpPr txBox="1"/>
          <p:nvPr/>
        </p:nvSpPr>
        <p:spPr>
          <a:xfrm>
            <a:off x="7136156" y="6416272"/>
            <a:ext cx="2170226" cy="430887"/>
          </a:xfrm>
          <a:prstGeom prst="rect">
            <a:avLst/>
          </a:prstGeom>
          <a:noFill/>
        </p:spPr>
        <p:txBody>
          <a:bodyPr wrap="square" rtlCol="0">
            <a:spAutoFit/>
          </a:bodyPr>
          <a:lstStyle/>
          <a:p>
            <a:pPr algn="ctr" eaLnBrk="1" fontAlgn="auto" hangingPunct="1">
              <a:spcBef>
                <a:spcPts val="0"/>
              </a:spcBef>
              <a:spcAft>
                <a:spcPts val="0"/>
              </a:spcAft>
            </a:pPr>
            <a:r>
              <a:rPr lang="en-US" sz="2200" b="1" dirty="0">
                <a:solidFill>
                  <a:srgbClr val="C00000"/>
                </a:solidFill>
                <a:latin typeface="+mj-lt"/>
                <a:ea typeface="DejaVu Sans"/>
                <a:cs typeface="DejaVu Sans"/>
              </a:rPr>
              <a:t>Efficiency 97,5%</a:t>
            </a:r>
            <a:endParaRPr lang="ru-RU" sz="2200" b="1" dirty="0">
              <a:solidFill>
                <a:srgbClr val="C00000"/>
              </a:solidFill>
              <a:latin typeface="+mj-lt"/>
              <a:ea typeface="DejaVu Sans"/>
              <a:cs typeface="DejaVu Sans"/>
            </a:endParaRPr>
          </a:p>
        </p:txBody>
      </p:sp>
      <p:sp>
        <p:nvSpPr>
          <p:cNvPr id="25" name="TextBox 24"/>
          <p:cNvSpPr txBox="1"/>
          <p:nvPr/>
        </p:nvSpPr>
        <p:spPr>
          <a:xfrm>
            <a:off x="4958886" y="2492896"/>
            <a:ext cx="2274228" cy="430887"/>
          </a:xfrm>
          <a:prstGeom prst="rect">
            <a:avLst/>
          </a:prstGeom>
          <a:noFill/>
        </p:spPr>
        <p:txBody>
          <a:bodyPr wrap="square" rtlCol="0">
            <a:spAutoFit/>
          </a:bodyPr>
          <a:lstStyle/>
          <a:p>
            <a:pPr algn="ctr" eaLnBrk="1" fontAlgn="auto" hangingPunct="1">
              <a:spcBef>
                <a:spcPts val="0"/>
              </a:spcBef>
              <a:spcAft>
                <a:spcPts val="0"/>
              </a:spcAft>
            </a:pPr>
            <a:r>
              <a:rPr lang="en-US" sz="2200" b="1" dirty="0">
                <a:latin typeface="+mj-lt"/>
                <a:ea typeface="DejaVu Sans"/>
                <a:cs typeface="DejaVu Sans"/>
              </a:rPr>
              <a:t>Simulation data</a:t>
            </a:r>
            <a:endParaRPr lang="ru-RU" sz="2200" b="1" dirty="0">
              <a:latin typeface="+mj-lt"/>
              <a:ea typeface="DejaVu Sans"/>
              <a:cs typeface="DejaVu Sans"/>
            </a:endParaRPr>
          </a:p>
        </p:txBody>
      </p:sp>
      <p:pic>
        <p:nvPicPr>
          <p:cNvPr id="26" name="Picture 8">
            <a:extLst>
              <a:ext uri="{FF2B5EF4-FFF2-40B4-BE49-F238E27FC236}">
                <a16:creationId xmlns:a16="http://schemas.microsoft.com/office/drawing/2014/main" id="{DF30AC38-F25A-4091-9707-272F25B034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0016" y="2975171"/>
            <a:ext cx="4378459" cy="2485013"/>
          </a:xfrm>
          <a:prstGeom prst="rect">
            <a:avLst/>
          </a:prstGeom>
        </p:spPr>
      </p:pic>
      <p:sp>
        <p:nvSpPr>
          <p:cNvPr id="27" name="Прямоугольник 26"/>
          <p:cNvSpPr/>
          <p:nvPr/>
        </p:nvSpPr>
        <p:spPr>
          <a:xfrm>
            <a:off x="191345" y="6453337"/>
            <a:ext cx="3600399" cy="276999"/>
          </a:xfrm>
          <a:prstGeom prst="rect">
            <a:avLst/>
          </a:prstGeom>
          <a:solidFill>
            <a:schemeClr val="bg1"/>
          </a:solidFill>
          <a:ln>
            <a:noFill/>
          </a:ln>
        </p:spPr>
        <p:txBody>
          <a:bodyPr wrap="square">
            <a:spAutoFit/>
          </a:bodyPr>
          <a:lstStyle/>
          <a:p>
            <a:pPr eaLnBrk="1" fontAlgn="auto" hangingPunct="1">
              <a:spcBef>
                <a:spcPts val="0"/>
              </a:spcBef>
              <a:spcAft>
                <a:spcPts val="0"/>
              </a:spcAft>
              <a:defRPr/>
            </a:pPr>
            <a:r>
              <a:rPr lang="en-US" altLang="ru-RU" sz="1200" dirty="0" err="1">
                <a:ea typeface="DejaVu Sans"/>
                <a:cs typeface="DejaVu Sans"/>
              </a:rPr>
              <a:t>G.Ososkov</a:t>
            </a:r>
            <a:r>
              <a:rPr lang="en-US" altLang="ru-RU" sz="1200" dirty="0">
                <a:ea typeface="DejaVu Sans"/>
                <a:cs typeface="DejaVu Sans"/>
              </a:rPr>
              <a:t> et al.</a:t>
            </a:r>
            <a:r>
              <a:rPr lang="en-US" altLang="ru-RU" sz="1200" i="1" dirty="0">
                <a:ea typeface="DejaVu Sans"/>
                <a:cs typeface="DejaVu Sans"/>
              </a:rPr>
              <a:t> Deep learning for tracking NEC-2017</a:t>
            </a:r>
            <a:endParaRPr lang="en-US" sz="1200" b="1" dirty="0">
              <a:latin typeface="Consolas" panose="020B0609020204030204" pitchFamily="49" charset="0"/>
            </a:endParaRPr>
          </a:p>
        </p:txBody>
      </p:sp>
      <p:pic>
        <p:nvPicPr>
          <p:cNvPr id="29" name="Picture 4">
            <a:extLst>
              <a:ext uri="{FF2B5EF4-FFF2-40B4-BE49-F238E27FC236}">
                <a16:creationId xmlns:a16="http://schemas.microsoft.com/office/drawing/2014/main" id="{95A91060-8180-41F9-A4ED-21EE5013223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263352" y="133406"/>
            <a:ext cx="1724400" cy="8473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 name="TextBox 29">
            <a:extLst>
              <a:ext uri="{FF2B5EF4-FFF2-40B4-BE49-F238E27FC236}">
                <a16:creationId xmlns:a16="http://schemas.microsoft.com/office/drawing/2014/main" id="{6F1FAF52-0116-427F-A217-AD4C26026028}"/>
              </a:ext>
            </a:extLst>
          </p:cNvPr>
          <p:cNvSpPr txBox="1"/>
          <p:nvPr/>
        </p:nvSpPr>
        <p:spPr>
          <a:xfrm>
            <a:off x="3767189" y="44624"/>
            <a:ext cx="4657621" cy="1107996"/>
          </a:xfrm>
          <a:prstGeom prst="rect">
            <a:avLst/>
          </a:prstGeom>
          <a:noFill/>
        </p:spPr>
        <p:txBody>
          <a:bodyPr wrap="none" rtlCol="0">
            <a:spAutoFit/>
          </a:bodyPr>
          <a:lstStyle/>
          <a:p>
            <a:pPr algn="ctr"/>
            <a:r>
              <a:rPr lang="en-US" alt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cs typeface="Arial" panose="020B0604020202020204" pitchFamily="34" charset="0"/>
              </a:rPr>
              <a:t>ML Tracks Reconstruction</a:t>
            </a:r>
          </a:p>
          <a:p>
            <a:pPr algn="ctr"/>
            <a:r>
              <a:rPr lang="en-US" alt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cs typeface="Arial" panose="020B0604020202020204" pitchFamily="34" charset="0"/>
              </a:rPr>
              <a:t>BM@N</a:t>
            </a:r>
          </a:p>
        </p:txBody>
      </p:sp>
    </p:spTree>
    <p:extLst>
      <p:ext uri="{BB962C8B-B14F-4D97-AF65-F5344CB8AC3E}">
        <p14:creationId xmlns:p14="http://schemas.microsoft.com/office/powerpoint/2010/main" val="3410554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5" descr="G:\MONGOLIA\FON_up.png">
            <a:extLst>
              <a:ext uri="{FF2B5EF4-FFF2-40B4-BE49-F238E27FC236}">
                <a16:creationId xmlns:a16="http://schemas.microsoft.com/office/drawing/2014/main" id="{2B39362B-D7EA-5043-B8E7-859D8B01AF6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
            <a:ext cx="12192000" cy="174440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G:\MONGOLIA\FON_down.png">
            <a:extLst>
              <a:ext uri="{FF2B5EF4-FFF2-40B4-BE49-F238E27FC236}">
                <a16:creationId xmlns:a16="http://schemas.microsoft.com/office/drawing/2014/main" id="{28F04516-3C96-7741-BE61-B07115B66CB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
          <p:cNvSpPr txBox="1">
            <a:spLocks noChangeArrowheads="1"/>
          </p:cNvSpPr>
          <p:nvPr/>
        </p:nvSpPr>
        <p:spPr bwMode="auto">
          <a:xfrm>
            <a:off x="0" y="5"/>
            <a:ext cx="12191999" cy="534987"/>
          </a:xfrm>
          <a:prstGeom prst="rect">
            <a:avLst/>
          </a:prstGeom>
          <a:noFill/>
          <a:ln>
            <a:noFill/>
          </a:ln>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algn="ctr">
              <a:defRPr/>
            </a:pPr>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cs typeface="Arial" panose="020B0604020202020204" pitchFamily="34" charset="0"/>
              </a:rPr>
              <a:t>Optimization problem for the heat equation towards improvement of the “temperature valves”</a:t>
            </a:r>
            <a:r>
              <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cs typeface="Arial" panose="020B0604020202020204" pitchFamily="34" charset="0"/>
              </a:rPr>
              <a:t> </a:t>
            </a:r>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cs typeface="Arial" panose="020B0604020202020204" pitchFamily="34" charset="0"/>
              </a:rPr>
              <a:t>characteristics</a:t>
            </a:r>
          </a:p>
        </p:txBody>
      </p:sp>
      <p:grpSp>
        <p:nvGrpSpPr>
          <p:cNvPr id="22" name="Group 3">
            <a:extLst>
              <a:ext uri="{FF2B5EF4-FFF2-40B4-BE49-F238E27FC236}">
                <a16:creationId xmlns:a16="http://schemas.microsoft.com/office/drawing/2014/main" id="{1DDDB954-5BC0-954B-B249-AAE2A53A6729}"/>
              </a:ext>
            </a:extLst>
          </p:cNvPr>
          <p:cNvGrpSpPr/>
          <p:nvPr/>
        </p:nvGrpSpPr>
        <p:grpSpPr>
          <a:xfrm>
            <a:off x="582240" y="1317560"/>
            <a:ext cx="5491711" cy="4271680"/>
            <a:chOff x="-1473690" y="1236568"/>
            <a:chExt cx="7322282" cy="4939426"/>
          </a:xfrm>
          <a:solidFill>
            <a:schemeClr val="tx1"/>
          </a:solidFill>
        </p:grpSpPr>
        <p:pic>
          <p:nvPicPr>
            <p:cNvPr id="23" name="Picture 1">
              <a:extLst>
                <a:ext uri="{FF2B5EF4-FFF2-40B4-BE49-F238E27FC236}">
                  <a16:creationId xmlns:a16="http://schemas.microsoft.com/office/drawing/2014/main" id="{24EB3E10-1657-EC47-A985-83834BAC14A1}"/>
                </a:ext>
              </a:extLst>
            </p:cNvPr>
            <p:cNvPicPr>
              <a:picLocks noChangeAspect="1"/>
            </p:cNvPicPr>
            <p:nvPr/>
          </p:nvPicPr>
          <p:blipFill>
            <a:blip r:embed="rId5"/>
            <a:stretch>
              <a:fillRect/>
            </a:stretch>
          </p:blipFill>
          <p:spPr>
            <a:xfrm>
              <a:off x="-1130787" y="1236568"/>
              <a:ext cx="6979379" cy="4939426"/>
            </a:xfrm>
            <a:prstGeom prst="rect">
              <a:avLst/>
            </a:prstGeom>
          </p:spPr>
        </p:pic>
        <p:sp>
          <p:nvSpPr>
            <p:cNvPr id="25" name="Rectangle 23"/>
            <p:cNvSpPr>
              <a:spLocks noChangeArrowheads="1"/>
            </p:cNvSpPr>
            <p:nvPr/>
          </p:nvSpPr>
          <p:spPr bwMode="auto">
            <a:xfrm>
              <a:off x="-221185" y="2678896"/>
              <a:ext cx="1778695" cy="462655"/>
            </a:xfrm>
            <a:prstGeom prst="rect">
              <a:avLst/>
            </a:prstGeom>
            <a:noFill/>
            <a:ln w="9525">
              <a:noFill/>
              <a:miter lim="800000"/>
              <a:headEnd/>
              <a:tailEnd/>
            </a:ln>
          </p:spPr>
          <p:txBody>
            <a:bodyPr wrap="square">
              <a:spAutoFit/>
            </a:bodyPr>
            <a:lstStyle/>
            <a:p>
              <a:pPr fontAlgn="base">
                <a:spcBef>
                  <a:spcPct val="0"/>
                </a:spcBef>
                <a:spcAft>
                  <a:spcPct val="0"/>
                </a:spcAft>
              </a:pPr>
              <a:r>
                <a:rPr lang="en-US" sz="2000" b="1" dirty="0">
                  <a:solidFill>
                    <a:schemeClr val="bg1"/>
                  </a:solidFill>
                </a:rPr>
                <a:t>~ 1.5</a:t>
              </a:r>
              <a:r>
                <a:rPr lang="ru-RU" sz="2000" b="1" dirty="0">
                  <a:solidFill>
                    <a:schemeClr val="bg1"/>
                  </a:solidFill>
                </a:rPr>
                <a:t> </a:t>
              </a:r>
              <a:r>
                <a:rPr lang="ru-RU" sz="2000" b="1" dirty="0" err="1">
                  <a:solidFill>
                    <a:schemeClr val="bg1"/>
                  </a:solidFill>
                </a:rPr>
                <a:t>years</a:t>
              </a:r>
              <a:endParaRPr lang="ru-RU" sz="2000" b="1" dirty="0">
                <a:solidFill>
                  <a:schemeClr val="bg1"/>
                </a:solidFill>
              </a:endParaRPr>
            </a:p>
          </p:txBody>
        </p:sp>
        <p:sp>
          <p:nvSpPr>
            <p:cNvPr id="26" name="Rectangle 24"/>
            <p:cNvSpPr>
              <a:spLocks noChangeArrowheads="1"/>
            </p:cNvSpPr>
            <p:nvPr/>
          </p:nvSpPr>
          <p:spPr bwMode="auto">
            <a:xfrm>
              <a:off x="-1361695" y="2961957"/>
              <a:ext cx="902981" cy="427066"/>
            </a:xfrm>
            <a:prstGeom prst="rect">
              <a:avLst/>
            </a:prstGeom>
            <a:solidFill>
              <a:schemeClr val="bg1"/>
            </a:solidFill>
            <a:ln w="9525">
              <a:noFill/>
              <a:miter lim="800000"/>
              <a:headEnd/>
              <a:tailEnd/>
            </a:ln>
          </p:spPr>
          <p:txBody>
            <a:bodyPr wrap="square">
              <a:spAutoFit/>
            </a:bodyPr>
            <a:lstStyle/>
            <a:p>
              <a:pPr algn="r" fontAlgn="base">
                <a:spcBef>
                  <a:spcPct val="0"/>
                </a:spcBef>
                <a:spcAft>
                  <a:spcPct val="0"/>
                </a:spcAft>
              </a:pPr>
              <a:r>
                <a:rPr lang="en-US" dirty="0"/>
                <a:t>100</a:t>
              </a:r>
              <a:endParaRPr lang="ru-RU" dirty="0"/>
            </a:p>
          </p:txBody>
        </p:sp>
        <p:sp>
          <p:nvSpPr>
            <p:cNvPr id="27" name="Rectangle 25"/>
            <p:cNvSpPr>
              <a:spLocks noChangeArrowheads="1"/>
            </p:cNvSpPr>
            <p:nvPr/>
          </p:nvSpPr>
          <p:spPr bwMode="auto">
            <a:xfrm>
              <a:off x="-1473690" y="1609345"/>
              <a:ext cx="1014976" cy="427066"/>
            </a:xfrm>
            <a:prstGeom prst="rect">
              <a:avLst/>
            </a:prstGeom>
            <a:solidFill>
              <a:schemeClr val="bg1"/>
            </a:solidFill>
            <a:ln w="9525">
              <a:noFill/>
              <a:miter lim="800000"/>
              <a:headEnd/>
              <a:tailEnd/>
            </a:ln>
          </p:spPr>
          <p:txBody>
            <a:bodyPr wrap="square">
              <a:spAutoFit/>
            </a:bodyPr>
            <a:lstStyle/>
            <a:p>
              <a:pPr algn="r" fontAlgn="base">
                <a:spcBef>
                  <a:spcPct val="0"/>
                </a:spcBef>
                <a:spcAft>
                  <a:spcPct val="0"/>
                </a:spcAft>
              </a:pPr>
              <a:r>
                <a:rPr lang="en-US" dirty="0"/>
                <a:t>1000</a:t>
              </a:r>
              <a:endParaRPr lang="ru-RU" dirty="0"/>
            </a:p>
          </p:txBody>
        </p:sp>
        <p:sp>
          <p:nvSpPr>
            <p:cNvPr id="28" name="Rectangle 27"/>
            <p:cNvSpPr>
              <a:spLocks noChangeArrowheads="1"/>
            </p:cNvSpPr>
            <p:nvPr/>
          </p:nvSpPr>
          <p:spPr bwMode="auto">
            <a:xfrm>
              <a:off x="-758914" y="5483044"/>
              <a:ext cx="300200" cy="427066"/>
            </a:xfrm>
            <a:prstGeom prst="rect">
              <a:avLst/>
            </a:prstGeom>
            <a:solidFill>
              <a:schemeClr val="bg1"/>
            </a:solidFill>
            <a:ln w="9525">
              <a:noFill/>
              <a:miter lim="800000"/>
              <a:headEnd/>
              <a:tailEnd/>
            </a:ln>
          </p:spPr>
          <p:txBody>
            <a:bodyPr wrap="square">
              <a:spAutoFit/>
            </a:bodyPr>
            <a:lstStyle/>
            <a:p>
              <a:pPr algn="r" fontAlgn="base">
                <a:spcBef>
                  <a:spcPct val="0"/>
                </a:spcBef>
                <a:spcAft>
                  <a:spcPct val="0"/>
                </a:spcAft>
              </a:pPr>
              <a:r>
                <a:rPr lang="en-US" dirty="0"/>
                <a:t>1</a:t>
              </a:r>
              <a:endParaRPr lang="ru-RU" dirty="0"/>
            </a:p>
          </p:txBody>
        </p:sp>
        <p:sp>
          <p:nvSpPr>
            <p:cNvPr id="29" name="Rectangle 28"/>
            <p:cNvSpPr>
              <a:spLocks noChangeArrowheads="1"/>
            </p:cNvSpPr>
            <p:nvPr/>
          </p:nvSpPr>
          <p:spPr bwMode="auto">
            <a:xfrm>
              <a:off x="-1119169" y="4268193"/>
              <a:ext cx="660455" cy="427066"/>
            </a:xfrm>
            <a:prstGeom prst="rect">
              <a:avLst/>
            </a:prstGeom>
            <a:solidFill>
              <a:schemeClr val="bg1"/>
            </a:solidFill>
            <a:ln w="9525">
              <a:noFill/>
              <a:miter lim="800000"/>
              <a:headEnd/>
              <a:tailEnd/>
            </a:ln>
          </p:spPr>
          <p:txBody>
            <a:bodyPr wrap="square">
              <a:spAutoFit/>
            </a:bodyPr>
            <a:lstStyle/>
            <a:p>
              <a:pPr algn="r" fontAlgn="base">
                <a:spcBef>
                  <a:spcPct val="0"/>
                </a:spcBef>
                <a:spcAft>
                  <a:spcPct val="0"/>
                </a:spcAft>
              </a:pPr>
              <a:r>
                <a:rPr lang="en-US" dirty="0"/>
                <a:t>10</a:t>
              </a:r>
              <a:endParaRPr lang="ru-RU" dirty="0"/>
            </a:p>
          </p:txBody>
        </p:sp>
      </p:grpSp>
      <p:sp>
        <p:nvSpPr>
          <p:cNvPr id="2" name="Прямоугольник 1"/>
          <p:cNvSpPr/>
          <p:nvPr/>
        </p:nvSpPr>
        <p:spPr>
          <a:xfrm>
            <a:off x="1127356" y="5795972"/>
            <a:ext cx="9937289" cy="369332"/>
          </a:xfrm>
          <a:prstGeom prst="rect">
            <a:avLst/>
          </a:prstGeom>
        </p:spPr>
        <p:txBody>
          <a:bodyPr wrap="square">
            <a:spAutoFit/>
          </a:bodyPr>
          <a:lstStyle/>
          <a:p>
            <a:pPr algn="ctr" fontAlgn="base">
              <a:spcBef>
                <a:spcPct val="0"/>
              </a:spcBef>
              <a:spcAft>
                <a:spcPct val="0"/>
              </a:spcAft>
            </a:pPr>
            <a:r>
              <a:rPr lang="en-US" b="1" dirty="0">
                <a:cs typeface="Arial" charset="0"/>
              </a:rPr>
              <a:t>The work has been done in collaboration with colleagues from VBLHEP and IEP SAS (Kosice, Slovakia)</a:t>
            </a:r>
          </a:p>
        </p:txBody>
      </p:sp>
      <p:sp>
        <p:nvSpPr>
          <p:cNvPr id="5" name="Прямоугольник 4"/>
          <p:cNvSpPr/>
          <p:nvPr/>
        </p:nvSpPr>
        <p:spPr>
          <a:xfrm>
            <a:off x="6629400" y="2200796"/>
            <a:ext cx="5083224" cy="2304529"/>
          </a:xfrm>
          <a:prstGeom prst="rect">
            <a:avLst/>
          </a:prstGeom>
        </p:spPr>
        <p:txBody>
          <a:bodyPr wrap="square">
            <a:spAutoFit/>
          </a:bodyPr>
          <a:lstStyle/>
          <a:p>
            <a:pPr algn="just" fontAlgn="base">
              <a:spcBef>
                <a:spcPct val="0"/>
              </a:spcBef>
              <a:spcAft>
                <a:spcPct val="0"/>
              </a:spcAft>
            </a:pPr>
            <a:r>
              <a:rPr lang="en-US" b="1" dirty="0">
                <a:cs typeface="Arial" charset="0"/>
              </a:rPr>
              <a:t>A hybrid algorithm </a:t>
            </a:r>
            <a:r>
              <a:rPr lang="en-US" b="1" dirty="0" err="1">
                <a:cs typeface="Arial" charset="0"/>
              </a:rPr>
              <a:t>MPI+OpenMP</a:t>
            </a:r>
            <a:r>
              <a:rPr lang="en-US" b="1" dirty="0">
                <a:cs typeface="Arial" charset="0"/>
              </a:rPr>
              <a:t> has been developed for solving optimization problem for nonlinear unsteady heat equation. The optimization problem has been formulated in order to improve design of the so-called “temperature valves” technique for the pulse injection (in the millisecond range) of working gases into the multiply charged ion source ionization chamber.</a:t>
            </a:r>
            <a:endParaRPr lang="ru-RU" b="1" dirty="0">
              <a:cs typeface="Arial" charset="0"/>
            </a:endParaRPr>
          </a:p>
        </p:txBody>
      </p:sp>
      <p:sp>
        <p:nvSpPr>
          <p:cNvPr id="10" name="Прямоугольник 9"/>
          <p:cNvSpPr/>
          <p:nvPr/>
        </p:nvSpPr>
        <p:spPr>
          <a:xfrm>
            <a:off x="1710291" y="6279703"/>
            <a:ext cx="8816746" cy="461665"/>
          </a:xfrm>
          <a:prstGeom prst="rect">
            <a:avLst/>
          </a:prstGeom>
        </p:spPr>
        <p:txBody>
          <a:bodyPr wrap="square">
            <a:spAutoFit/>
          </a:bodyPr>
          <a:lstStyle/>
          <a:p>
            <a:pPr>
              <a:spcBef>
                <a:spcPts val="0"/>
              </a:spcBef>
              <a:spcAft>
                <a:spcPts val="0"/>
              </a:spcAft>
            </a:pPr>
            <a:r>
              <a:rPr lang="en-US" sz="1200" b="1" dirty="0">
                <a:cs typeface="Arial" charset="0"/>
              </a:rPr>
              <a:t> A. </a:t>
            </a:r>
            <a:r>
              <a:rPr lang="en-US" sz="1200" b="1" dirty="0" err="1">
                <a:cs typeface="Arial" charset="0"/>
              </a:rPr>
              <a:t>Ayriyan</a:t>
            </a:r>
            <a:r>
              <a:rPr lang="en-US" sz="1200" b="1" dirty="0">
                <a:cs typeface="Arial" charset="0"/>
              </a:rPr>
              <a:t>, J. </a:t>
            </a:r>
            <a:r>
              <a:rPr lang="en-US" sz="1200" b="1" dirty="0" err="1">
                <a:cs typeface="Arial" charset="0"/>
              </a:rPr>
              <a:t>Busa</a:t>
            </a:r>
            <a:r>
              <a:rPr lang="en-US" sz="1200" b="1" dirty="0">
                <a:cs typeface="Arial" charset="0"/>
              </a:rPr>
              <a:t> Jr., E. E. Donets, H. </a:t>
            </a:r>
            <a:r>
              <a:rPr lang="en-US" sz="1200" b="1" dirty="0" err="1">
                <a:cs typeface="Arial" charset="0"/>
              </a:rPr>
              <a:t>Grigorian</a:t>
            </a:r>
            <a:r>
              <a:rPr lang="en-US" sz="1200" b="1" dirty="0">
                <a:cs typeface="Arial" charset="0"/>
              </a:rPr>
              <a:t>, J. </a:t>
            </a:r>
            <a:r>
              <a:rPr lang="en-US" sz="1200" b="1" dirty="0" err="1">
                <a:cs typeface="Arial" charset="0"/>
              </a:rPr>
              <a:t>Pribis</a:t>
            </a:r>
            <a:r>
              <a:rPr lang="en-US" sz="1200" b="1" dirty="0">
                <a:cs typeface="Arial" charset="0"/>
              </a:rPr>
              <a:t>. Applied Thermal Engineering (2016), v. 94, pp. 151-158. </a:t>
            </a:r>
          </a:p>
          <a:p>
            <a:pPr>
              <a:spcBef>
                <a:spcPts val="0"/>
              </a:spcBef>
              <a:spcAft>
                <a:spcPts val="0"/>
              </a:spcAft>
            </a:pPr>
            <a:r>
              <a:rPr lang="en-US" sz="1200" b="1" dirty="0">
                <a:cs typeface="Arial" charset="0"/>
              </a:rPr>
              <a:t> A. </a:t>
            </a:r>
            <a:r>
              <a:rPr lang="en-US" sz="1200" b="1" dirty="0" err="1">
                <a:cs typeface="Arial" charset="0"/>
              </a:rPr>
              <a:t>Ayriyan</a:t>
            </a:r>
            <a:r>
              <a:rPr lang="en-US" sz="1200" b="1" dirty="0">
                <a:cs typeface="Arial" charset="0"/>
              </a:rPr>
              <a:t>, J. </a:t>
            </a:r>
            <a:r>
              <a:rPr lang="en-US" sz="1200" b="1" dirty="0" err="1">
                <a:cs typeface="Arial" charset="0"/>
              </a:rPr>
              <a:t>Busa</a:t>
            </a:r>
            <a:r>
              <a:rPr lang="en-US" sz="1200" b="1" dirty="0">
                <a:cs typeface="Arial" charset="0"/>
              </a:rPr>
              <a:t> Jr. et al. Hybrid algorithm for optimization problem. (in preparation)</a:t>
            </a:r>
          </a:p>
        </p:txBody>
      </p:sp>
      <p:sp>
        <p:nvSpPr>
          <p:cNvPr id="11" name="Стрелка вниз 10"/>
          <p:cNvSpPr/>
          <p:nvPr/>
        </p:nvSpPr>
        <p:spPr>
          <a:xfrm>
            <a:off x="5123818" y="4054017"/>
            <a:ext cx="324110" cy="4551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30" name="Rectangle 23"/>
          <p:cNvSpPr>
            <a:spLocks noChangeArrowheads="1"/>
          </p:cNvSpPr>
          <p:nvPr/>
        </p:nvSpPr>
        <p:spPr bwMode="auto">
          <a:xfrm>
            <a:off x="3071664" y="3717032"/>
            <a:ext cx="1350363" cy="369332"/>
          </a:xfrm>
          <a:prstGeom prst="rect">
            <a:avLst/>
          </a:prstGeom>
          <a:noFill/>
          <a:ln w="9525">
            <a:noFill/>
            <a:miter lim="800000"/>
            <a:headEnd/>
            <a:tailEnd/>
          </a:ln>
        </p:spPr>
        <p:txBody>
          <a:bodyPr wrap="square">
            <a:spAutoFit/>
          </a:bodyPr>
          <a:lstStyle/>
          <a:p>
            <a:pPr fontAlgn="base">
              <a:spcBef>
                <a:spcPct val="0"/>
              </a:spcBef>
              <a:spcAft>
                <a:spcPct val="0"/>
              </a:spcAft>
            </a:pPr>
            <a:r>
              <a:rPr lang="en-US" b="1" dirty="0">
                <a:solidFill>
                  <a:schemeClr val="bg1"/>
                </a:solidFill>
              </a:rPr>
              <a:t>~ 1.5</a:t>
            </a:r>
            <a:r>
              <a:rPr lang="ru-RU" b="1" dirty="0">
                <a:solidFill>
                  <a:schemeClr val="bg1"/>
                </a:solidFill>
              </a:rPr>
              <a:t> </a:t>
            </a:r>
            <a:r>
              <a:rPr lang="en-US" b="1" dirty="0">
                <a:solidFill>
                  <a:schemeClr val="bg1"/>
                </a:solidFill>
              </a:rPr>
              <a:t>month</a:t>
            </a:r>
            <a:endParaRPr lang="ru-RU" b="1" dirty="0">
              <a:solidFill>
                <a:schemeClr val="bg1"/>
              </a:solidFill>
            </a:endParaRPr>
          </a:p>
        </p:txBody>
      </p:sp>
      <p:sp>
        <p:nvSpPr>
          <p:cNvPr id="13" name="Прямоугольник 12"/>
          <p:cNvSpPr/>
          <p:nvPr/>
        </p:nvSpPr>
        <p:spPr>
          <a:xfrm>
            <a:off x="4376972" y="3140968"/>
            <a:ext cx="1863044" cy="923330"/>
          </a:xfrm>
          <a:prstGeom prst="rect">
            <a:avLst/>
          </a:prstGeom>
        </p:spPr>
        <p:txBody>
          <a:bodyPr wrap="square">
            <a:spAutoFit/>
          </a:bodyPr>
          <a:lstStyle/>
          <a:p>
            <a:pPr algn="ctr"/>
            <a:r>
              <a:rPr lang="en-US" b="1" dirty="0">
                <a:ln w="6600">
                  <a:solidFill>
                    <a:srgbClr val="C0504D"/>
                  </a:solidFill>
                  <a:prstDash val="solid"/>
                </a:ln>
                <a:solidFill>
                  <a:srgbClr val="FF0000"/>
                </a:solidFill>
                <a:cs typeface="Arial" panose="020B0604020202020204" pitchFamily="34" charset="0"/>
              </a:rPr>
              <a:t>A</a:t>
            </a:r>
            <a:r>
              <a:rPr lang="ru-RU" b="1" dirty="0" err="1">
                <a:ln w="6600">
                  <a:solidFill>
                    <a:srgbClr val="C0504D"/>
                  </a:solidFill>
                  <a:prstDash val="solid"/>
                </a:ln>
                <a:solidFill>
                  <a:srgbClr val="FF0000"/>
                </a:solidFill>
                <a:cs typeface="Arial" panose="020B0604020202020204" pitchFamily="34" charset="0"/>
              </a:rPr>
              <a:t>cceleration</a:t>
            </a:r>
            <a:endParaRPr lang="en-US" b="1" dirty="0">
              <a:ln w="6600">
                <a:solidFill>
                  <a:srgbClr val="C0504D"/>
                </a:solidFill>
                <a:prstDash val="solid"/>
              </a:ln>
              <a:solidFill>
                <a:srgbClr val="FF0000"/>
              </a:solidFill>
              <a:cs typeface="Arial" panose="020B0604020202020204" pitchFamily="34" charset="0"/>
            </a:endParaRPr>
          </a:p>
          <a:p>
            <a:pPr algn="ctr"/>
            <a:r>
              <a:rPr lang="en-US" b="1" dirty="0">
                <a:ln w="6600">
                  <a:solidFill>
                    <a:srgbClr val="C0504D"/>
                  </a:solidFill>
                  <a:prstDash val="solid"/>
                </a:ln>
                <a:solidFill>
                  <a:srgbClr val="FF0000"/>
                </a:solidFill>
                <a:cs typeface="Arial" panose="020B0604020202020204" pitchFamily="34" charset="0"/>
              </a:rPr>
              <a:t>on </a:t>
            </a:r>
            <a:r>
              <a:rPr lang="ru-RU" b="1" dirty="0" err="1">
                <a:ln w="6600">
                  <a:solidFill>
                    <a:srgbClr val="C0504D"/>
                  </a:solidFill>
                  <a:prstDash val="solid"/>
                </a:ln>
                <a:solidFill>
                  <a:srgbClr val="FF0000"/>
                </a:solidFill>
                <a:cs typeface="Arial" panose="020B0604020202020204" pitchFamily="34" charset="0"/>
              </a:rPr>
              <a:t>Govorun</a:t>
            </a:r>
            <a:r>
              <a:rPr lang="ru-RU" b="1" dirty="0">
                <a:ln w="6600">
                  <a:solidFill>
                    <a:srgbClr val="C0504D"/>
                  </a:solidFill>
                  <a:prstDash val="solid"/>
                </a:ln>
                <a:solidFill>
                  <a:srgbClr val="FF0000"/>
                </a:solidFill>
                <a:cs typeface="Arial" panose="020B0604020202020204" pitchFamily="34" charset="0"/>
              </a:rPr>
              <a:t>:</a:t>
            </a:r>
            <a:r>
              <a:rPr lang="en-US" b="1" dirty="0">
                <a:ln w="6600">
                  <a:solidFill>
                    <a:srgbClr val="C0504D"/>
                  </a:solidFill>
                  <a:prstDash val="solid"/>
                </a:ln>
                <a:solidFill>
                  <a:srgbClr val="FF0000"/>
                </a:solidFill>
                <a:cs typeface="Arial" panose="020B0604020202020204" pitchFamily="34" charset="0"/>
              </a:rPr>
              <a:t> </a:t>
            </a:r>
          </a:p>
          <a:p>
            <a:pPr algn="ctr"/>
            <a:r>
              <a:rPr lang="en-US" b="1" u="sng" dirty="0">
                <a:ln w="6600">
                  <a:solidFill>
                    <a:srgbClr val="C0504D"/>
                  </a:solidFill>
                  <a:prstDash val="solid"/>
                </a:ln>
                <a:solidFill>
                  <a:srgbClr val="FF0000"/>
                </a:solidFill>
                <a:cs typeface="Arial" panose="020B0604020202020204" pitchFamily="34" charset="0"/>
              </a:rPr>
              <a:t>142 times</a:t>
            </a:r>
            <a:endParaRPr lang="ru-RU" u="sng" dirty="0">
              <a:solidFill>
                <a:srgbClr val="FF0000"/>
              </a:solidFill>
            </a:endParaRPr>
          </a:p>
        </p:txBody>
      </p:sp>
    </p:spTree>
    <p:extLst>
      <p:ext uri="{BB962C8B-B14F-4D97-AF65-F5344CB8AC3E}">
        <p14:creationId xmlns:p14="http://schemas.microsoft.com/office/powerpoint/2010/main" val="669851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5" descr="G:\MONGOLIA\FON_up.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12192000" cy="174440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G:\MONGOLIA\FON_down.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2624665" y="44624"/>
            <a:ext cx="6942670" cy="600164"/>
          </a:xfrm>
          <a:prstGeom prst="rect">
            <a:avLst/>
          </a:prstGeom>
          <a:noFill/>
        </p:spPr>
        <p:txBody>
          <a:bodyPr wrap="none" rtlCol="0">
            <a:spAutoFit/>
          </a:bodyPr>
          <a:lstStyle/>
          <a:p>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rPr>
              <a:t>Proposed GOVORUN system extension</a:t>
            </a:r>
            <a:endPar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endParaRPr>
          </a:p>
        </p:txBody>
      </p:sp>
      <p:pic>
        <p:nvPicPr>
          <p:cNvPr id="45" name="Рисунок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0341" y="1070659"/>
            <a:ext cx="3307271" cy="4476650"/>
          </a:xfrm>
          <a:prstGeom prst="rect">
            <a:avLst/>
          </a:prstGeom>
        </p:spPr>
      </p:pic>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76382" y="850604"/>
            <a:ext cx="3839237" cy="5196173"/>
          </a:xfrm>
          <a:prstGeom prst="rect">
            <a:avLst/>
          </a:prstGeom>
        </p:spPr>
      </p:pic>
      <p:sp>
        <p:nvSpPr>
          <p:cNvPr id="33" name="Содержимое 2"/>
          <p:cNvSpPr txBox="1">
            <a:spLocks/>
          </p:cNvSpPr>
          <p:nvPr/>
        </p:nvSpPr>
        <p:spPr bwMode="auto">
          <a:xfrm>
            <a:off x="546328" y="5593200"/>
            <a:ext cx="11059077" cy="28753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25425" indent="-225425" algn="l" rtl="0" eaLnBrk="0" fontAlgn="base" hangingPunct="0">
              <a:spcBef>
                <a:spcPct val="20000"/>
              </a:spcBef>
              <a:spcAft>
                <a:spcPct val="0"/>
              </a:spcAft>
              <a:buChar char="•"/>
              <a:defRPr sz="2400">
                <a:solidFill>
                  <a:schemeClr val="tx1"/>
                </a:solidFill>
                <a:latin typeface="Calibri" pitchFamily="34" charset="0"/>
                <a:ea typeface="Calibri" pitchFamily="34" charset="0"/>
                <a:cs typeface="Calibri" pitchFamily="34" charset="0"/>
              </a:defRPr>
            </a:lvl1pPr>
            <a:lvl2pPr marL="576263" indent="-236538" algn="l" rtl="0" eaLnBrk="0" fontAlgn="base" hangingPunct="0">
              <a:spcBef>
                <a:spcPct val="20000"/>
              </a:spcBef>
              <a:spcAft>
                <a:spcPct val="0"/>
              </a:spcAft>
              <a:buFont typeface="Verdana" pitchFamily="34" charset="0"/>
              <a:buChar char="–"/>
              <a:defRPr sz="2000">
                <a:solidFill>
                  <a:schemeClr val="tx1"/>
                </a:solidFill>
                <a:latin typeface="Calibri" pitchFamily="34" charset="0"/>
                <a:ea typeface="Calibri" pitchFamily="34" charset="0"/>
                <a:cs typeface="Calibri" pitchFamily="34" charset="0"/>
              </a:defRPr>
            </a:lvl2pPr>
            <a:lvl3pPr marL="914400" indent="-223838" algn="l" rtl="0" eaLnBrk="0" fontAlgn="base" hangingPunct="0">
              <a:spcBef>
                <a:spcPct val="20000"/>
              </a:spcBef>
              <a:spcAft>
                <a:spcPct val="0"/>
              </a:spcAft>
              <a:buFont typeface="Verdana" pitchFamily="34" charset="0"/>
              <a:buChar char="–"/>
              <a:defRPr>
                <a:solidFill>
                  <a:schemeClr val="tx1"/>
                </a:solidFill>
                <a:latin typeface="Calibri" pitchFamily="34" charset="0"/>
                <a:ea typeface="Calibri" pitchFamily="34" charset="0"/>
                <a:cs typeface="Calibri" pitchFamily="34" charset="0"/>
              </a:defRPr>
            </a:lvl3pPr>
            <a:lvl4pPr marL="1265238" indent="-236538" algn="l" rtl="0" eaLnBrk="0" fontAlgn="base" hangingPunct="0">
              <a:spcBef>
                <a:spcPct val="20000"/>
              </a:spcBef>
              <a:spcAft>
                <a:spcPct val="0"/>
              </a:spcAft>
              <a:buFont typeface="Verdana" pitchFamily="34" charset="0"/>
              <a:buChar char="–"/>
              <a:defRPr sz="1600">
                <a:solidFill>
                  <a:schemeClr val="tx1"/>
                </a:solidFill>
                <a:latin typeface="Calibri" pitchFamily="34" charset="0"/>
                <a:ea typeface="Calibri" pitchFamily="34" charset="0"/>
                <a:cs typeface="Calibri" pitchFamily="34" charset="0"/>
              </a:defRPr>
            </a:lvl4pPr>
            <a:lvl5pPr marL="1660525" indent="-234950" algn="l" rtl="0" eaLnBrk="0" fontAlgn="base" hangingPunct="0">
              <a:spcBef>
                <a:spcPct val="20000"/>
              </a:spcBef>
              <a:spcAft>
                <a:spcPct val="0"/>
              </a:spcAft>
              <a:buFont typeface="Verdana" pitchFamily="34" charset="0"/>
              <a:buChar char="–"/>
              <a:defRPr sz="1400">
                <a:solidFill>
                  <a:schemeClr val="tx1"/>
                </a:solidFill>
                <a:latin typeface="Calibri" pitchFamily="34" charset="0"/>
                <a:ea typeface="Calibri" pitchFamily="34" charset="0"/>
                <a:cs typeface="Calibri" pitchFamily="34" charset="0"/>
              </a:defRPr>
            </a:lvl5pPr>
            <a:lvl6pPr marL="2117725" indent="-234950" algn="l" rtl="0" fontAlgn="base">
              <a:spcBef>
                <a:spcPct val="20000"/>
              </a:spcBef>
              <a:spcAft>
                <a:spcPct val="0"/>
              </a:spcAft>
              <a:buFont typeface="Verdana" pitchFamily="34" charset="0"/>
              <a:buChar char="–"/>
              <a:defRPr sz="1400">
                <a:solidFill>
                  <a:schemeClr val="tx1"/>
                </a:solidFill>
                <a:latin typeface="+mn-lt"/>
                <a:cs typeface="+mn-cs"/>
              </a:defRPr>
            </a:lvl6pPr>
            <a:lvl7pPr marL="2574925" indent="-234950" algn="l" rtl="0" fontAlgn="base">
              <a:spcBef>
                <a:spcPct val="20000"/>
              </a:spcBef>
              <a:spcAft>
                <a:spcPct val="0"/>
              </a:spcAft>
              <a:buFont typeface="Verdana" pitchFamily="34" charset="0"/>
              <a:buChar char="–"/>
              <a:defRPr sz="1400">
                <a:solidFill>
                  <a:schemeClr val="tx1"/>
                </a:solidFill>
                <a:latin typeface="+mn-lt"/>
                <a:cs typeface="+mn-cs"/>
              </a:defRPr>
            </a:lvl7pPr>
            <a:lvl8pPr marL="3032125" indent="-234950" algn="l" rtl="0" fontAlgn="base">
              <a:spcBef>
                <a:spcPct val="20000"/>
              </a:spcBef>
              <a:spcAft>
                <a:spcPct val="0"/>
              </a:spcAft>
              <a:buFont typeface="Verdana" pitchFamily="34" charset="0"/>
              <a:buChar char="–"/>
              <a:defRPr sz="1400">
                <a:solidFill>
                  <a:schemeClr val="tx1"/>
                </a:solidFill>
                <a:latin typeface="+mn-lt"/>
                <a:cs typeface="+mn-cs"/>
              </a:defRPr>
            </a:lvl8pPr>
            <a:lvl9pPr marL="3489325" indent="-234950" algn="l" rtl="0" fontAlgn="base">
              <a:spcBef>
                <a:spcPct val="20000"/>
              </a:spcBef>
              <a:spcAft>
                <a:spcPct val="0"/>
              </a:spcAft>
              <a:buFont typeface="Verdana" pitchFamily="34" charset="0"/>
              <a:buChar char="–"/>
              <a:defRPr sz="1400">
                <a:solidFill>
                  <a:schemeClr val="tx1"/>
                </a:solidFill>
                <a:latin typeface="+mn-lt"/>
                <a:cs typeface="+mn-cs"/>
              </a:defRPr>
            </a:lvl9pPr>
          </a:lstStyle>
          <a:p>
            <a:pPr marL="0" indent="0" algn="ctr">
              <a:spcBef>
                <a:spcPts val="0"/>
              </a:spcBef>
              <a:buClr>
                <a:srgbClr val="0860A8">
                  <a:lumMod val="75000"/>
                </a:srgbClr>
              </a:buClr>
              <a:buNone/>
            </a:pPr>
            <a:r>
              <a:rPr lang="en-US" sz="1800" b="1" spc="-20" dirty="0">
                <a:solidFill>
                  <a:srgbClr val="002060"/>
                </a:solidFill>
                <a:latin typeface="+mj-lt"/>
              </a:rPr>
              <a:t>RSC </a:t>
            </a:r>
            <a:r>
              <a:rPr lang="en-US" sz="1800" b="1" spc="-20" dirty="0" err="1">
                <a:solidFill>
                  <a:srgbClr val="002060"/>
                </a:solidFill>
                <a:latin typeface="+mj-lt"/>
              </a:rPr>
              <a:t>BasIS</a:t>
            </a:r>
            <a:r>
              <a:rPr lang="en-US" sz="1800" b="1" spc="-20" dirty="0">
                <a:solidFill>
                  <a:srgbClr val="002060"/>
                </a:solidFill>
                <a:latin typeface="+mj-lt"/>
              </a:rPr>
              <a:t> software to support Sof</a:t>
            </a:r>
            <a:r>
              <a:rPr lang="en-US" sz="1800" b="1" spc="-20" dirty="0">
                <a:solidFill>
                  <a:schemeClr val="bg1"/>
                </a:solidFill>
                <a:latin typeface="+mj-lt"/>
              </a:rPr>
              <a:t>tware Defined File System-on-Demand se</a:t>
            </a:r>
            <a:r>
              <a:rPr lang="en-US" sz="1800" b="1" spc="-20" dirty="0">
                <a:solidFill>
                  <a:srgbClr val="002060"/>
                </a:solidFill>
                <a:latin typeface="+mj-lt"/>
              </a:rPr>
              <a:t>rvice for hyper-converged system</a:t>
            </a:r>
          </a:p>
        </p:txBody>
      </p:sp>
      <p:grpSp>
        <p:nvGrpSpPr>
          <p:cNvPr id="2" name="Группа 1"/>
          <p:cNvGrpSpPr/>
          <p:nvPr/>
        </p:nvGrpSpPr>
        <p:grpSpPr>
          <a:xfrm>
            <a:off x="962732" y="1977170"/>
            <a:ext cx="5113134" cy="2675965"/>
            <a:chOff x="-703606" y="1975607"/>
            <a:chExt cx="6817512" cy="3567953"/>
          </a:xfrm>
        </p:grpSpPr>
        <p:grpSp>
          <p:nvGrpSpPr>
            <p:cNvPr id="36" name="Группа 35"/>
            <p:cNvGrpSpPr/>
            <p:nvPr/>
          </p:nvGrpSpPr>
          <p:grpSpPr>
            <a:xfrm>
              <a:off x="-703606" y="1975607"/>
              <a:ext cx="6817512" cy="3567953"/>
              <a:chOff x="-703606" y="1975607"/>
              <a:chExt cx="6817512" cy="3567953"/>
            </a:xfrm>
          </p:grpSpPr>
          <p:pic>
            <p:nvPicPr>
              <p:cNvPr id="5" name="Рисунок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3606" y="1975607"/>
                <a:ext cx="4652816" cy="2617209"/>
              </a:xfrm>
              <a:prstGeom prst="rect">
                <a:avLst/>
              </a:prstGeom>
            </p:spPr>
          </p:pic>
          <p:sp>
            <p:nvSpPr>
              <p:cNvPr id="9" name="TextBox 8"/>
              <p:cNvSpPr txBox="1"/>
              <p:nvPr/>
            </p:nvSpPr>
            <p:spPr>
              <a:xfrm>
                <a:off x="-72738" y="4215867"/>
                <a:ext cx="3824567" cy="738664"/>
              </a:xfrm>
              <a:prstGeom prst="rect">
                <a:avLst/>
              </a:prstGeom>
              <a:noFill/>
            </p:spPr>
            <p:txBody>
              <a:bodyPr wrap="square" rtlCol="0">
                <a:spAutoFit/>
              </a:bodyPr>
              <a:lstStyle/>
              <a:p>
                <a:r>
                  <a:rPr lang="en-US" sz="1500" dirty="0">
                    <a:solidFill>
                      <a:srgbClr val="0860A8">
                        <a:lumMod val="75000"/>
                      </a:srgbClr>
                    </a:solidFill>
                  </a:rPr>
                  <a:t>Modules of fast scalable parallel file system (</a:t>
                </a:r>
                <a:r>
                  <a:rPr lang="en-US" sz="1500" dirty="0" err="1">
                    <a:solidFill>
                      <a:srgbClr val="0860A8">
                        <a:lumMod val="75000"/>
                      </a:srgbClr>
                    </a:solidFill>
                  </a:rPr>
                  <a:t>Lustre</a:t>
                </a:r>
                <a:r>
                  <a:rPr lang="en-US" sz="1500" dirty="0">
                    <a:solidFill>
                      <a:srgbClr val="0860A8">
                        <a:lumMod val="75000"/>
                      </a:srgbClr>
                    </a:solidFill>
                  </a:rPr>
                  <a:t>, EOS etc.)</a:t>
                </a:r>
                <a:endParaRPr lang="ru-RU" sz="1500" dirty="0">
                  <a:solidFill>
                    <a:srgbClr val="0860A8">
                      <a:lumMod val="75000"/>
                    </a:srgbClr>
                  </a:solidFill>
                </a:endParaRPr>
              </a:p>
            </p:txBody>
          </p:sp>
          <p:grpSp>
            <p:nvGrpSpPr>
              <p:cNvPr id="35" name="Группа 34"/>
              <p:cNvGrpSpPr/>
              <p:nvPr/>
            </p:nvGrpSpPr>
            <p:grpSpPr>
              <a:xfrm>
                <a:off x="2063552" y="3140968"/>
                <a:ext cx="4050354" cy="2402592"/>
                <a:chOff x="2063552" y="3140968"/>
                <a:chExt cx="4050354" cy="2402592"/>
              </a:xfrm>
            </p:grpSpPr>
            <p:sp>
              <p:nvSpPr>
                <p:cNvPr id="3" name="Прямоугольник 2"/>
                <p:cNvSpPr/>
                <p:nvPr/>
              </p:nvSpPr>
              <p:spPr>
                <a:xfrm>
                  <a:off x="5538574" y="3356991"/>
                  <a:ext cx="575332" cy="21865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FFFFFF"/>
                    </a:solidFill>
                  </a:endParaRPr>
                </a:p>
              </p:txBody>
            </p:sp>
            <p:cxnSp>
              <p:nvCxnSpPr>
                <p:cNvPr id="11" name="Прямая соединительная линия 10"/>
                <p:cNvCxnSpPr/>
                <p:nvPr/>
              </p:nvCxnSpPr>
              <p:spPr>
                <a:xfrm>
                  <a:off x="2063552" y="3140968"/>
                  <a:ext cx="283302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a:off x="4896572" y="3140968"/>
                  <a:ext cx="22554" cy="158417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4919126" y="4725144"/>
                  <a:ext cx="619448" cy="0"/>
                </a:xfrm>
                <a:prstGeom prst="line">
                  <a:avLst/>
                </a:prstGeom>
                <a:ln w="19050"/>
              </p:spPr>
              <p:style>
                <a:lnRef idx="1">
                  <a:schemeClr val="accent1"/>
                </a:lnRef>
                <a:fillRef idx="0">
                  <a:schemeClr val="accent1"/>
                </a:fillRef>
                <a:effectRef idx="0">
                  <a:schemeClr val="accent1"/>
                </a:effectRef>
                <a:fontRef idx="minor">
                  <a:schemeClr val="tx1"/>
                </a:fontRef>
              </p:style>
            </p:cxnSp>
          </p:grpSp>
        </p:grpSp>
        <p:grpSp>
          <p:nvGrpSpPr>
            <p:cNvPr id="26" name="Группа 25"/>
            <p:cNvGrpSpPr/>
            <p:nvPr/>
          </p:nvGrpSpPr>
          <p:grpSpPr>
            <a:xfrm>
              <a:off x="1960719" y="3382444"/>
              <a:ext cx="864095" cy="816020"/>
              <a:chOff x="2264178" y="2290636"/>
              <a:chExt cx="864095" cy="816020"/>
            </a:xfrm>
          </p:grpSpPr>
          <p:sp>
            <p:nvSpPr>
              <p:cNvPr id="27" name="TextBox 26"/>
              <p:cNvSpPr txBox="1"/>
              <p:nvPr/>
            </p:nvSpPr>
            <p:spPr>
              <a:xfrm>
                <a:off x="2351613" y="2375163"/>
                <a:ext cx="720080" cy="636072"/>
              </a:xfrm>
              <a:prstGeom prst="rect">
                <a:avLst/>
              </a:prstGeom>
              <a:noFill/>
            </p:spPr>
            <p:txBody>
              <a:bodyPr wrap="square" rtlCol="0">
                <a:spAutoFit/>
              </a:bodyPr>
              <a:lstStyle/>
              <a:p>
                <a:r>
                  <a:rPr lang="en-US" sz="2500" b="1" dirty="0">
                    <a:solidFill>
                      <a:srgbClr val="002060"/>
                    </a:solidFill>
                    <a:latin typeface="+mj-lt"/>
                    <a:ea typeface="Calibri" pitchFamily="34" charset="0"/>
                    <a:cs typeface="Calibri" pitchFamily="34" charset="0"/>
                  </a:rPr>
                  <a:t>14</a:t>
                </a:r>
                <a:endParaRPr lang="ru-RU" sz="2500" b="1" dirty="0">
                  <a:solidFill>
                    <a:srgbClr val="002060"/>
                  </a:solidFill>
                  <a:latin typeface="+mj-lt"/>
                  <a:ea typeface="Calibri" pitchFamily="34" charset="0"/>
                  <a:cs typeface="Calibri" pitchFamily="34" charset="0"/>
                </a:endParaRPr>
              </a:p>
            </p:txBody>
          </p:sp>
          <p:sp>
            <p:nvSpPr>
              <p:cNvPr id="28" name="Овал 27"/>
              <p:cNvSpPr/>
              <p:nvPr/>
            </p:nvSpPr>
            <p:spPr>
              <a:xfrm>
                <a:off x="2264178" y="2290636"/>
                <a:ext cx="864095" cy="816020"/>
              </a:xfrm>
              <a:prstGeom prst="ellipse">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FFFFFF"/>
                  </a:solidFill>
                </a:endParaRPr>
              </a:p>
            </p:txBody>
          </p:sp>
        </p:grpSp>
      </p:grpSp>
      <p:grpSp>
        <p:nvGrpSpPr>
          <p:cNvPr id="7" name="Группа 6"/>
          <p:cNvGrpSpPr/>
          <p:nvPr/>
        </p:nvGrpSpPr>
        <p:grpSpPr>
          <a:xfrm>
            <a:off x="6521191" y="974799"/>
            <a:ext cx="4276311" cy="2265760"/>
            <a:chOff x="6465119" y="761320"/>
            <a:chExt cx="5701747" cy="3021014"/>
          </a:xfrm>
        </p:grpSpPr>
        <p:grpSp>
          <p:nvGrpSpPr>
            <p:cNvPr id="38" name="Группа 37"/>
            <p:cNvGrpSpPr/>
            <p:nvPr/>
          </p:nvGrpSpPr>
          <p:grpSpPr>
            <a:xfrm>
              <a:off x="6465119" y="761320"/>
              <a:ext cx="5701747" cy="3021014"/>
              <a:chOff x="6465119" y="761320"/>
              <a:chExt cx="5701747" cy="3021014"/>
            </a:xfrm>
          </p:grpSpPr>
          <p:pic>
            <p:nvPicPr>
              <p:cNvPr id="8" name="Рисунок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56268" y="761320"/>
                <a:ext cx="4510598" cy="2537211"/>
              </a:xfrm>
              <a:prstGeom prst="rect">
                <a:avLst/>
              </a:prstGeom>
            </p:spPr>
          </p:pic>
          <p:grpSp>
            <p:nvGrpSpPr>
              <p:cNvPr id="37" name="Группа 36"/>
              <p:cNvGrpSpPr/>
              <p:nvPr/>
            </p:nvGrpSpPr>
            <p:grpSpPr>
              <a:xfrm>
                <a:off x="6465119" y="1736132"/>
                <a:ext cx="2367185" cy="2046202"/>
                <a:chOff x="6465119" y="1736132"/>
                <a:chExt cx="2367185" cy="2046202"/>
              </a:xfrm>
            </p:grpSpPr>
            <p:sp>
              <p:nvSpPr>
                <p:cNvPr id="18" name="Прямоугольник 17"/>
                <p:cNvSpPr/>
                <p:nvPr/>
              </p:nvSpPr>
              <p:spPr>
                <a:xfrm>
                  <a:off x="6465119" y="1736132"/>
                  <a:ext cx="585213" cy="204620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FFFFFF"/>
                    </a:solidFill>
                  </a:endParaRPr>
                </a:p>
              </p:txBody>
            </p:sp>
            <p:cxnSp>
              <p:nvCxnSpPr>
                <p:cNvPr id="19" name="Прямая соединительная линия 18"/>
                <p:cNvCxnSpPr/>
                <p:nvPr/>
              </p:nvCxnSpPr>
              <p:spPr>
                <a:xfrm flipV="1">
                  <a:off x="7008668" y="2097814"/>
                  <a:ext cx="1823636" cy="35042"/>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9" name="TextBox 28"/>
              <p:cNvSpPr txBox="1"/>
              <p:nvPr/>
            </p:nvSpPr>
            <p:spPr>
              <a:xfrm>
                <a:off x="8682507" y="2755856"/>
                <a:ext cx="3270283" cy="738664"/>
              </a:xfrm>
              <a:prstGeom prst="rect">
                <a:avLst/>
              </a:prstGeom>
              <a:noFill/>
            </p:spPr>
            <p:txBody>
              <a:bodyPr wrap="square" rtlCol="0">
                <a:spAutoFit/>
              </a:bodyPr>
              <a:lstStyle/>
              <a:p>
                <a:r>
                  <a:rPr lang="en-US" sz="1500" dirty="0">
                    <a:solidFill>
                      <a:srgbClr val="0860A8">
                        <a:lumMod val="75000"/>
                      </a:srgbClr>
                    </a:solidFill>
                  </a:rPr>
                  <a:t>Modules of fast parallel data processing and analysis</a:t>
                </a:r>
                <a:endParaRPr lang="ru-RU" sz="1500" dirty="0">
                  <a:solidFill>
                    <a:srgbClr val="0860A8">
                      <a:lumMod val="75000"/>
                    </a:srgbClr>
                  </a:solidFill>
                </a:endParaRPr>
              </a:p>
            </p:txBody>
          </p:sp>
        </p:grpSp>
        <p:grpSp>
          <p:nvGrpSpPr>
            <p:cNvPr id="30" name="Группа 29"/>
            <p:cNvGrpSpPr/>
            <p:nvPr/>
          </p:nvGrpSpPr>
          <p:grpSpPr>
            <a:xfrm>
              <a:off x="10429746" y="1895143"/>
              <a:ext cx="864096" cy="816019"/>
              <a:chOff x="1415480" y="2973021"/>
              <a:chExt cx="864096" cy="816019"/>
            </a:xfrm>
          </p:grpSpPr>
          <p:sp>
            <p:nvSpPr>
              <p:cNvPr id="31" name="TextBox 30"/>
              <p:cNvSpPr txBox="1"/>
              <p:nvPr/>
            </p:nvSpPr>
            <p:spPr>
              <a:xfrm>
                <a:off x="1510583" y="3057548"/>
                <a:ext cx="720080" cy="636072"/>
              </a:xfrm>
              <a:prstGeom prst="rect">
                <a:avLst/>
              </a:prstGeom>
              <a:noFill/>
            </p:spPr>
            <p:txBody>
              <a:bodyPr wrap="square" rtlCol="0">
                <a:spAutoFit/>
              </a:bodyPr>
              <a:lstStyle/>
              <a:p>
                <a:r>
                  <a:rPr lang="en-US" sz="2500" b="1" dirty="0">
                    <a:solidFill>
                      <a:srgbClr val="002060"/>
                    </a:solidFill>
                    <a:latin typeface="+mj-lt"/>
                    <a:ea typeface="Calibri" pitchFamily="34" charset="0"/>
                    <a:cs typeface="Calibri" pitchFamily="34" charset="0"/>
                  </a:rPr>
                  <a:t>12</a:t>
                </a:r>
                <a:endParaRPr lang="ru-RU" sz="2500" b="1" dirty="0">
                  <a:solidFill>
                    <a:srgbClr val="002060"/>
                  </a:solidFill>
                  <a:latin typeface="+mj-lt"/>
                  <a:ea typeface="Calibri" pitchFamily="34" charset="0"/>
                  <a:cs typeface="Calibri" pitchFamily="34" charset="0"/>
                </a:endParaRPr>
              </a:p>
            </p:txBody>
          </p:sp>
          <p:sp>
            <p:nvSpPr>
              <p:cNvPr id="34" name="Овал 33"/>
              <p:cNvSpPr/>
              <p:nvPr/>
            </p:nvSpPr>
            <p:spPr>
              <a:xfrm>
                <a:off x="1415480" y="2973021"/>
                <a:ext cx="864096" cy="816019"/>
              </a:xfrm>
              <a:prstGeom prst="ellipse">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FFFFFF"/>
                  </a:solidFill>
                </a:endParaRPr>
              </a:p>
            </p:txBody>
          </p:sp>
        </p:grpSp>
      </p:grpSp>
      <p:grpSp>
        <p:nvGrpSpPr>
          <p:cNvPr id="13" name="Группа 12"/>
          <p:cNvGrpSpPr/>
          <p:nvPr/>
        </p:nvGrpSpPr>
        <p:grpSpPr>
          <a:xfrm>
            <a:off x="6142044" y="3287078"/>
            <a:ext cx="4969028" cy="2031367"/>
            <a:chOff x="5959593" y="3311005"/>
            <a:chExt cx="6625372" cy="2708490"/>
          </a:xfrm>
        </p:grpSpPr>
        <p:grpSp>
          <p:nvGrpSpPr>
            <p:cNvPr id="40" name="Группа 39"/>
            <p:cNvGrpSpPr/>
            <p:nvPr/>
          </p:nvGrpSpPr>
          <p:grpSpPr>
            <a:xfrm>
              <a:off x="5959593" y="3311005"/>
              <a:ext cx="6625372" cy="2708490"/>
              <a:chOff x="5959593" y="3311005"/>
              <a:chExt cx="6625372" cy="2708490"/>
            </a:xfrm>
          </p:grpSpPr>
          <p:pic>
            <p:nvPicPr>
              <p:cNvPr id="6" name="Рисунок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86272" y="3566137"/>
                <a:ext cx="2071687" cy="1561158"/>
              </a:xfrm>
              <a:prstGeom prst="rect">
                <a:avLst/>
              </a:prstGeom>
            </p:spPr>
          </p:pic>
          <p:grpSp>
            <p:nvGrpSpPr>
              <p:cNvPr id="39" name="Группа 38"/>
              <p:cNvGrpSpPr/>
              <p:nvPr/>
            </p:nvGrpSpPr>
            <p:grpSpPr>
              <a:xfrm>
                <a:off x="5959593" y="3311005"/>
                <a:ext cx="3592791" cy="1829250"/>
                <a:chOff x="5959593" y="3311005"/>
                <a:chExt cx="3592791" cy="1829250"/>
              </a:xfrm>
            </p:grpSpPr>
            <p:sp>
              <p:nvSpPr>
                <p:cNvPr id="21" name="Прямоугольник 20"/>
                <p:cNvSpPr/>
                <p:nvPr/>
              </p:nvSpPr>
              <p:spPr>
                <a:xfrm>
                  <a:off x="6465119" y="3311005"/>
                  <a:ext cx="585213" cy="18292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FFFFFF"/>
                    </a:solidFill>
                  </a:endParaRPr>
                </a:p>
              </p:txBody>
            </p:sp>
            <p:cxnSp>
              <p:nvCxnSpPr>
                <p:cNvPr id="22" name="Прямая соединительная линия 21"/>
                <p:cNvCxnSpPr/>
                <p:nvPr/>
              </p:nvCxnSpPr>
              <p:spPr>
                <a:xfrm flipV="1">
                  <a:off x="7050332" y="4329101"/>
                  <a:ext cx="2502052" cy="3522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4" name="Прямоугольник 43"/>
                <p:cNvSpPr/>
                <p:nvPr/>
              </p:nvSpPr>
              <p:spPr>
                <a:xfrm>
                  <a:off x="5959593" y="4460340"/>
                  <a:ext cx="505525" cy="67207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FFFFFF"/>
                    </a:solidFill>
                  </a:endParaRPr>
                </a:p>
              </p:txBody>
            </p:sp>
          </p:grpSp>
          <p:sp>
            <p:nvSpPr>
              <p:cNvPr id="32" name="TextBox 31"/>
              <p:cNvSpPr txBox="1"/>
              <p:nvPr/>
            </p:nvSpPr>
            <p:spPr>
              <a:xfrm>
                <a:off x="8738617" y="5280831"/>
                <a:ext cx="3846348" cy="738664"/>
              </a:xfrm>
              <a:prstGeom prst="rect">
                <a:avLst/>
              </a:prstGeom>
              <a:noFill/>
            </p:spPr>
            <p:txBody>
              <a:bodyPr wrap="square" rtlCol="0">
                <a:spAutoFit/>
              </a:bodyPr>
              <a:lstStyle/>
              <a:p>
                <a:r>
                  <a:rPr lang="en-US" sz="1500" dirty="0">
                    <a:solidFill>
                      <a:srgbClr val="0860A8">
                        <a:lumMod val="75000"/>
                      </a:srgbClr>
                    </a:solidFill>
                  </a:rPr>
                  <a:t>Modules for additional workload and data analysis</a:t>
                </a:r>
                <a:endParaRPr lang="ru-RU" sz="1500" dirty="0">
                  <a:solidFill>
                    <a:srgbClr val="0860A8">
                      <a:lumMod val="75000"/>
                    </a:srgbClr>
                  </a:solidFill>
                </a:endParaRPr>
              </a:p>
            </p:txBody>
          </p:sp>
        </p:grpSp>
        <p:grpSp>
          <p:nvGrpSpPr>
            <p:cNvPr id="41" name="Группа 40"/>
            <p:cNvGrpSpPr/>
            <p:nvPr/>
          </p:nvGrpSpPr>
          <p:grpSpPr>
            <a:xfrm>
              <a:off x="10874813" y="4358456"/>
              <a:ext cx="864096" cy="816019"/>
              <a:chOff x="1837453" y="2606333"/>
              <a:chExt cx="864096" cy="816019"/>
            </a:xfrm>
          </p:grpSpPr>
          <p:sp>
            <p:nvSpPr>
              <p:cNvPr id="42" name="TextBox 41"/>
              <p:cNvSpPr txBox="1"/>
              <p:nvPr/>
            </p:nvSpPr>
            <p:spPr>
              <a:xfrm>
                <a:off x="1932556" y="2690860"/>
                <a:ext cx="720080" cy="656591"/>
              </a:xfrm>
              <a:prstGeom prst="rect">
                <a:avLst/>
              </a:prstGeom>
              <a:noFill/>
            </p:spPr>
            <p:txBody>
              <a:bodyPr wrap="square" rtlCol="0">
                <a:spAutoFit/>
              </a:bodyPr>
              <a:lstStyle/>
              <a:p>
                <a:r>
                  <a:rPr lang="en-US" sz="2500" b="1" dirty="0">
                    <a:solidFill>
                      <a:srgbClr val="002060"/>
                    </a:solidFill>
                    <a:latin typeface="+mj-lt"/>
                    <a:ea typeface="Calibri" pitchFamily="34" charset="0"/>
                    <a:cs typeface="Calibri" pitchFamily="34" charset="0"/>
                  </a:rPr>
                  <a:t>40</a:t>
                </a:r>
                <a:endParaRPr lang="ru-RU" sz="2500" b="1" dirty="0">
                  <a:solidFill>
                    <a:srgbClr val="002060"/>
                  </a:solidFill>
                  <a:latin typeface="+mj-lt"/>
                  <a:ea typeface="Calibri" pitchFamily="34" charset="0"/>
                  <a:cs typeface="Calibri" pitchFamily="34" charset="0"/>
                </a:endParaRPr>
              </a:p>
            </p:txBody>
          </p:sp>
          <p:sp>
            <p:nvSpPr>
              <p:cNvPr id="43" name="Овал 42"/>
              <p:cNvSpPr/>
              <p:nvPr/>
            </p:nvSpPr>
            <p:spPr>
              <a:xfrm>
                <a:off x="1837453" y="2606333"/>
                <a:ext cx="864096" cy="816019"/>
              </a:xfrm>
              <a:prstGeom prst="ellipse">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FFFFFF"/>
                  </a:solidFill>
                </a:endParaRPr>
              </a:p>
            </p:txBody>
          </p:sp>
        </p:grpSp>
      </p:grpSp>
      <p:sp>
        <p:nvSpPr>
          <p:cNvPr id="14" name="Прямоугольник 13"/>
          <p:cNvSpPr/>
          <p:nvPr/>
        </p:nvSpPr>
        <p:spPr>
          <a:xfrm>
            <a:off x="335361" y="6093296"/>
            <a:ext cx="11521279" cy="70788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n-US" sz="2000" dirty="0">
                <a:solidFill>
                  <a:schemeClr val="tx2">
                    <a:lumMod val="75000"/>
                  </a:schemeClr>
                </a:solidFill>
                <a:latin typeface="+mj-lt"/>
              </a:rPr>
              <a:t>Hyper-converged system allows to use all Storage nodes as computing ones in parallel with store/retrieve data. This will add </a:t>
            </a:r>
            <a:r>
              <a:rPr lang="ru-RU" sz="2000" dirty="0">
                <a:solidFill>
                  <a:schemeClr val="tx2">
                    <a:lumMod val="75000"/>
                  </a:schemeClr>
                </a:solidFill>
                <a:latin typeface="+mj-lt"/>
              </a:rPr>
              <a:t>230</a:t>
            </a:r>
            <a:r>
              <a:rPr lang="en-US" sz="2000" dirty="0">
                <a:solidFill>
                  <a:schemeClr val="tx2">
                    <a:lumMod val="75000"/>
                  </a:schemeClr>
                </a:solidFill>
                <a:latin typeface="+mj-lt"/>
              </a:rPr>
              <a:t> </a:t>
            </a:r>
            <a:r>
              <a:rPr lang="en-US" sz="2000" dirty="0" err="1">
                <a:solidFill>
                  <a:schemeClr val="tx2">
                    <a:lumMod val="75000"/>
                  </a:schemeClr>
                </a:solidFill>
                <a:latin typeface="+mj-lt"/>
              </a:rPr>
              <a:t>TFlops</a:t>
            </a:r>
            <a:r>
              <a:rPr lang="en-US" sz="2000" dirty="0">
                <a:solidFill>
                  <a:schemeClr val="tx2">
                    <a:lumMod val="75000"/>
                  </a:schemeClr>
                </a:solidFill>
                <a:latin typeface="+mj-lt"/>
              </a:rPr>
              <a:t> to GOVORUN system, almost doubling the CPU part performance</a:t>
            </a:r>
            <a:r>
              <a:rPr lang="ru-RU" sz="2000" dirty="0">
                <a:solidFill>
                  <a:schemeClr val="tx2">
                    <a:lumMod val="75000"/>
                  </a:schemeClr>
                </a:solidFill>
                <a:latin typeface="+mj-lt"/>
              </a:rPr>
              <a:t>.</a:t>
            </a:r>
          </a:p>
        </p:txBody>
      </p:sp>
    </p:spTree>
    <p:extLst>
      <p:ext uri="{BB962C8B-B14F-4D97-AF65-F5344CB8AC3E}">
        <p14:creationId xmlns:p14="http://schemas.microsoft.com/office/powerpoint/2010/main" val="30381678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Рисунок 70">
            <a:extLst>
              <a:ext uri="{FF2B5EF4-FFF2-40B4-BE49-F238E27FC236}">
                <a16:creationId xmlns:a16="http://schemas.microsoft.com/office/drawing/2014/main" id="{FB2120CE-6785-4742-B5AC-838F251F5B71}"/>
              </a:ext>
            </a:extLst>
          </p:cNvPr>
          <p:cNvPicPr>
            <a:picLocks noChangeAspect="1"/>
          </p:cNvPicPr>
          <p:nvPr/>
        </p:nvPicPr>
        <p:blipFill>
          <a:blip r:embed="rId2"/>
          <a:stretch>
            <a:fillRect/>
          </a:stretch>
        </p:blipFill>
        <p:spPr>
          <a:xfrm flipH="1">
            <a:off x="2619380" y="3907325"/>
            <a:ext cx="2252484" cy="2257979"/>
          </a:xfrm>
          <a:prstGeom prst="rect">
            <a:avLst/>
          </a:prstGeom>
        </p:spPr>
      </p:pic>
      <p:pic>
        <p:nvPicPr>
          <p:cNvPr id="72" name="Рисунок 71">
            <a:extLst>
              <a:ext uri="{FF2B5EF4-FFF2-40B4-BE49-F238E27FC236}">
                <a16:creationId xmlns:a16="http://schemas.microsoft.com/office/drawing/2014/main" id="{D2CBCFB7-269E-4ACE-9570-EAE4FBCCC66D}"/>
              </a:ext>
            </a:extLst>
          </p:cNvPr>
          <p:cNvPicPr>
            <a:picLocks noChangeAspect="1"/>
          </p:cNvPicPr>
          <p:nvPr/>
        </p:nvPicPr>
        <p:blipFill>
          <a:blip r:embed="rId3"/>
          <a:stretch>
            <a:fillRect/>
          </a:stretch>
        </p:blipFill>
        <p:spPr>
          <a:xfrm>
            <a:off x="7162184" y="3907325"/>
            <a:ext cx="2344688" cy="2257979"/>
          </a:xfrm>
          <a:prstGeom prst="rect">
            <a:avLst/>
          </a:prstGeom>
        </p:spPr>
      </p:pic>
      <p:pic>
        <p:nvPicPr>
          <p:cNvPr id="47" name="Picture 4" descr="G:\MONGOLIA\FON_down.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5" descr="G:\MONGOLIA\FON_up.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498" y="-30694"/>
            <a:ext cx="12192000" cy="1744405"/>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3607979" y="30342"/>
            <a:ext cx="4976042" cy="600164"/>
          </a:xfrm>
          <a:prstGeom prst="rect">
            <a:avLst/>
          </a:prstGeom>
          <a:noFill/>
        </p:spPr>
        <p:txBody>
          <a:bodyPr wrap="none" rtlCol="0">
            <a:spAutoFit/>
          </a:bodyPr>
          <a:lstStyle/>
          <a:p>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rPr>
              <a:t>Some statistics for last year</a:t>
            </a:r>
            <a:endPar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endParaRPr>
          </a:p>
        </p:txBody>
      </p:sp>
      <p:pic>
        <p:nvPicPr>
          <p:cNvPr id="4" name="Рисунок 3">
            <a:extLst>
              <a:ext uri="{FF2B5EF4-FFF2-40B4-BE49-F238E27FC236}">
                <a16:creationId xmlns:a16="http://schemas.microsoft.com/office/drawing/2014/main" id="{B562CF79-8091-48E3-A4C5-09AED2D118C7}"/>
              </a:ext>
            </a:extLst>
          </p:cNvPr>
          <p:cNvPicPr>
            <a:picLocks noChangeAspect="1"/>
          </p:cNvPicPr>
          <p:nvPr/>
        </p:nvPicPr>
        <p:blipFill>
          <a:blip r:embed="rId6"/>
          <a:stretch>
            <a:fillRect/>
          </a:stretch>
        </p:blipFill>
        <p:spPr>
          <a:xfrm rot="5400000">
            <a:off x="408684" y="1496174"/>
            <a:ext cx="2147534" cy="2150165"/>
          </a:xfrm>
          <a:prstGeom prst="rect">
            <a:avLst/>
          </a:prstGeom>
        </p:spPr>
      </p:pic>
      <p:sp>
        <p:nvSpPr>
          <p:cNvPr id="16" name="TextBox 15">
            <a:extLst>
              <a:ext uri="{FF2B5EF4-FFF2-40B4-BE49-F238E27FC236}">
                <a16:creationId xmlns:a16="http://schemas.microsoft.com/office/drawing/2014/main" id="{E0F21874-7F1B-40D4-BD36-68800122035A}"/>
              </a:ext>
            </a:extLst>
          </p:cNvPr>
          <p:cNvSpPr txBox="1"/>
          <p:nvPr/>
        </p:nvSpPr>
        <p:spPr>
          <a:xfrm>
            <a:off x="1193242" y="1196752"/>
            <a:ext cx="593432" cy="369332"/>
          </a:xfrm>
          <a:prstGeom prst="rect">
            <a:avLst/>
          </a:prstGeom>
          <a:noFill/>
        </p:spPr>
        <p:txBody>
          <a:bodyPr wrap="none" rtlCol="0">
            <a:spAutoFit/>
          </a:bodyPr>
          <a:lstStyle/>
          <a:p>
            <a:r>
              <a:rPr lang="en-US" dirty="0"/>
              <a:t>DGX</a:t>
            </a:r>
            <a:endParaRPr lang="ru-RU" dirty="0"/>
          </a:p>
        </p:txBody>
      </p:sp>
      <p:sp>
        <p:nvSpPr>
          <p:cNvPr id="17" name="TextBox 16">
            <a:extLst>
              <a:ext uri="{FF2B5EF4-FFF2-40B4-BE49-F238E27FC236}">
                <a16:creationId xmlns:a16="http://schemas.microsoft.com/office/drawing/2014/main" id="{FF4CC610-7CFF-4AC3-A05A-18D442596C95}"/>
              </a:ext>
            </a:extLst>
          </p:cNvPr>
          <p:cNvSpPr txBox="1"/>
          <p:nvPr/>
        </p:nvSpPr>
        <p:spPr>
          <a:xfrm>
            <a:off x="697870" y="2396878"/>
            <a:ext cx="758541" cy="646331"/>
          </a:xfrm>
          <a:prstGeom prst="rect">
            <a:avLst/>
          </a:prstGeom>
          <a:noFill/>
        </p:spPr>
        <p:txBody>
          <a:bodyPr wrap="none" rtlCol="0">
            <a:spAutoFit/>
          </a:bodyPr>
          <a:lstStyle/>
          <a:p>
            <a:r>
              <a:rPr lang="en-US" dirty="0">
                <a:solidFill>
                  <a:schemeClr val="bg1"/>
                </a:solidFill>
              </a:rPr>
              <a:t>BLTP</a:t>
            </a:r>
            <a:endParaRPr lang="ru-RU" dirty="0">
              <a:solidFill>
                <a:schemeClr val="bg1"/>
              </a:solidFill>
            </a:endParaRPr>
          </a:p>
          <a:p>
            <a:r>
              <a:rPr lang="ru-RU" dirty="0">
                <a:solidFill>
                  <a:schemeClr val="bg1"/>
                </a:solidFill>
              </a:rPr>
              <a:t>97.7%</a:t>
            </a:r>
          </a:p>
        </p:txBody>
      </p:sp>
      <p:sp>
        <p:nvSpPr>
          <p:cNvPr id="20" name="TextBox 19">
            <a:extLst>
              <a:ext uri="{FF2B5EF4-FFF2-40B4-BE49-F238E27FC236}">
                <a16:creationId xmlns:a16="http://schemas.microsoft.com/office/drawing/2014/main" id="{F3A23BF8-70C9-48BC-B248-C37CC146360D}"/>
              </a:ext>
            </a:extLst>
          </p:cNvPr>
          <p:cNvSpPr txBox="1"/>
          <p:nvPr/>
        </p:nvSpPr>
        <p:spPr>
          <a:xfrm>
            <a:off x="2786101" y="1863191"/>
            <a:ext cx="1057311" cy="369332"/>
          </a:xfrm>
          <a:prstGeom prst="rect">
            <a:avLst/>
          </a:prstGeom>
          <a:noFill/>
        </p:spPr>
        <p:txBody>
          <a:bodyPr wrap="square" rtlCol="0">
            <a:spAutoFit/>
          </a:bodyPr>
          <a:lstStyle/>
          <a:p>
            <a:r>
              <a:rPr lang="en-US" dirty="0"/>
              <a:t>LIT</a:t>
            </a:r>
            <a:r>
              <a:rPr lang="ru-RU" dirty="0"/>
              <a:t> 1.</a:t>
            </a:r>
            <a:r>
              <a:rPr lang="en-US" dirty="0"/>
              <a:t>9</a:t>
            </a:r>
            <a:r>
              <a:rPr lang="ru-RU" dirty="0"/>
              <a:t>% </a:t>
            </a:r>
          </a:p>
        </p:txBody>
      </p:sp>
      <p:cxnSp>
        <p:nvCxnSpPr>
          <p:cNvPr id="49" name="Прямая соединительная линия 48">
            <a:extLst>
              <a:ext uri="{FF2B5EF4-FFF2-40B4-BE49-F238E27FC236}">
                <a16:creationId xmlns:a16="http://schemas.microsoft.com/office/drawing/2014/main" id="{DB125614-5144-4428-B70B-3DEB505006A2}"/>
              </a:ext>
            </a:extLst>
          </p:cNvPr>
          <p:cNvCxnSpPr>
            <a:cxnSpLocks/>
            <a:endCxn id="20" idx="1"/>
          </p:cNvCxnSpPr>
          <p:nvPr/>
        </p:nvCxnSpPr>
        <p:spPr>
          <a:xfrm flipV="1">
            <a:off x="2414577" y="2047857"/>
            <a:ext cx="371524" cy="438246"/>
          </a:xfrm>
          <a:prstGeom prst="line">
            <a:avLst/>
          </a:prstGeom>
        </p:spPr>
        <p:style>
          <a:lnRef idx="2">
            <a:schemeClr val="accent2"/>
          </a:lnRef>
          <a:fillRef idx="0">
            <a:schemeClr val="accent2"/>
          </a:fillRef>
          <a:effectRef idx="1">
            <a:schemeClr val="accent2"/>
          </a:effectRef>
          <a:fontRef idx="minor">
            <a:schemeClr val="tx1"/>
          </a:fontRef>
        </p:style>
      </p:cxnSp>
      <p:sp>
        <p:nvSpPr>
          <p:cNvPr id="53" name="TextBox 52">
            <a:extLst>
              <a:ext uri="{FF2B5EF4-FFF2-40B4-BE49-F238E27FC236}">
                <a16:creationId xmlns:a16="http://schemas.microsoft.com/office/drawing/2014/main" id="{054E11C1-582A-4894-A368-93D5837EB538}"/>
              </a:ext>
            </a:extLst>
          </p:cNvPr>
          <p:cNvSpPr txBox="1"/>
          <p:nvPr/>
        </p:nvSpPr>
        <p:spPr>
          <a:xfrm>
            <a:off x="2786102" y="2396878"/>
            <a:ext cx="1241149" cy="369332"/>
          </a:xfrm>
          <a:prstGeom prst="rect">
            <a:avLst/>
          </a:prstGeom>
          <a:noFill/>
        </p:spPr>
        <p:txBody>
          <a:bodyPr wrap="square" rtlCol="0">
            <a:spAutoFit/>
          </a:bodyPr>
          <a:lstStyle/>
          <a:p>
            <a:r>
              <a:rPr lang="en-US" dirty="0"/>
              <a:t>DLNP</a:t>
            </a:r>
            <a:r>
              <a:rPr lang="ru-RU" dirty="0"/>
              <a:t> 0.4%</a:t>
            </a:r>
          </a:p>
        </p:txBody>
      </p:sp>
      <p:cxnSp>
        <p:nvCxnSpPr>
          <p:cNvPr id="54" name="Прямая соединительная линия 53">
            <a:extLst>
              <a:ext uri="{FF2B5EF4-FFF2-40B4-BE49-F238E27FC236}">
                <a16:creationId xmlns:a16="http://schemas.microsoft.com/office/drawing/2014/main" id="{D29CBF46-72EF-4B71-9F46-C0097C2EFBD5}"/>
              </a:ext>
            </a:extLst>
          </p:cNvPr>
          <p:cNvCxnSpPr>
            <a:cxnSpLocks/>
            <a:stCxn id="4" idx="0"/>
            <a:endCxn id="53" idx="1"/>
          </p:cNvCxnSpPr>
          <p:nvPr/>
        </p:nvCxnSpPr>
        <p:spPr>
          <a:xfrm>
            <a:off x="2557534" y="2571257"/>
            <a:ext cx="228568" cy="10287"/>
          </a:xfrm>
          <a:prstGeom prst="line">
            <a:avLst/>
          </a:prstGeom>
        </p:spPr>
        <p:style>
          <a:lnRef idx="2">
            <a:schemeClr val="accent2"/>
          </a:lnRef>
          <a:fillRef idx="0">
            <a:schemeClr val="accent2"/>
          </a:fillRef>
          <a:effectRef idx="1">
            <a:schemeClr val="accent2"/>
          </a:effectRef>
          <a:fontRef idx="minor">
            <a:schemeClr val="tx1"/>
          </a:fontRef>
        </p:style>
      </p:cxnSp>
      <p:pic>
        <p:nvPicPr>
          <p:cNvPr id="58" name="Рисунок 57">
            <a:extLst>
              <a:ext uri="{FF2B5EF4-FFF2-40B4-BE49-F238E27FC236}">
                <a16:creationId xmlns:a16="http://schemas.microsoft.com/office/drawing/2014/main" id="{555982C9-02C6-4AD9-B652-AF6A4D3E74E4}"/>
              </a:ext>
            </a:extLst>
          </p:cNvPr>
          <p:cNvPicPr>
            <a:picLocks noChangeAspect="1"/>
          </p:cNvPicPr>
          <p:nvPr/>
        </p:nvPicPr>
        <p:blipFill>
          <a:blip r:embed="rId7"/>
          <a:stretch>
            <a:fillRect/>
          </a:stretch>
        </p:blipFill>
        <p:spPr>
          <a:xfrm rot="14064630" flipV="1">
            <a:off x="4825759" y="1537406"/>
            <a:ext cx="2088094" cy="2088094"/>
          </a:xfrm>
          <a:prstGeom prst="rect">
            <a:avLst/>
          </a:prstGeom>
        </p:spPr>
      </p:pic>
      <p:sp>
        <p:nvSpPr>
          <p:cNvPr id="59" name="TextBox 58">
            <a:extLst>
              <a:ext uri="{FF2B5EF4-FFF2-40B4-BE49-F238E27FC236}">
                <a16:creationId xmlns:a16="http://schemas.microsoft.com/office/drawing/2014/main" id="{D7903FC3-F6EE-4566-929D-24895A9A68BB}"/>
              </a:ext>
            </a:extLst>
          </p:cNvPr>
          <p:cNvSpPr txBox="1"/>
          <p:nvPr/>
        </p:nvSpPr>
        <p:spPr>
          <a:xfrm>
            <a:off x="4886764" y="2320467"/>
            <a:ext cx="758541" cy="646331"/>
          </a:xfrm>
          <a:prstGeom prst="rect">
            <a:avLst/>
          </a:prstGeom>
          <a:noFill/>
        </p:spPr>
        <p:txBody>
          <a:bodyPr wrap="none" rtlCol="0">
            <a:spAutoFit/>
          </a:bodyPr>
          <a:lstStyle/>
          <a:p>
            <a:r>
              <a:rPr lang="en-US" dirty="0">
                <a:solidFill>
                  <a:schemeClr val="bg1"/>
                </a:solidFill>
              </a:rPr>
              <a:t>BLTP</a:t>
            </a:r>
            <a:endParaRPr lang="ru-RU" dirty="0">
              <a:solidFill>
                <a:schemeClr val="bg1"/>
              </a:solidFill>
            </a:endParaRPr>
          </a:p>
          <a:p>
            <a:r>
              <a:rPr lang="ru-RU" dirty="0">
                <a:solidFill>
                  <a:schemeClr val="bg1"/>
                </a:solidFill>
              </a:rPr>
              <a:t>79.1%</a:t>
            </a:r>
          </a:p>
        </p:txBody>
      </p:sp>
      <p:sp>
        <p:nvSpPr>
          <p:cNvPr id="61" name="TextBox 60">
            <a:extLst>
              <a:ext uri="{FF2B5EF4-FFF2-40B4-BE49-F238E27FC236}">
                <a16:creationId xmlns:a16="http://schemas.microsoft.com/office/drawing/2014/main" id="{8A28D747-6419-4496-AB12-8E53FEB55CDA}"/>
              </a:ext>
            </a:extLst>
          </p:cNvPr>
          <p:cNvSpPr txBox="1"/>
          <p:nvPr/>
        </p:nvSpPr>
        <p:spPr>
          <a:xfrm>
            <a:off x="6167426" y="2193887"/>
            <a:ext cx="583814" cy="646331"/>
          </a:xfrm>
          <a:prstGeom prst="rect">
            <a:avLst/>
          </a:prstGeom>
          <a:noFill/>
        </p:spPr>
        <p:txBody>
          <a:bodyPr wrap="none" rtlCol="0">
            <a:spAutoFit/>
          </a:bodyPr>
          <a:lstStyle/>
          <a:p>
            <a:r>
              <a:rPr lang="en-US" dirty="0">
                <a:solidFill>
                  <a:schemeClr val="bg1"/>
                </a:solidFill>
              </a:rPr>
              <a:t>LIT</a:t>
            </a:r>
            <a:endParaRPr lang="ru-RU" dirty="0">
              <a:solidFill>
                <a:schemeClr val="bg1"/>
              </a:solidFill>
            </a:endParaRPr>
          </a:p>
          <a:p>
            <a:r>
              <a:rPr lang="ru-RU" dirty="0">
                <a:solidFill>
                  <a:schemeClr val="bg1"/>
                </a:solidFill>
              </a:rPr>
              <a:t>1</a:t>
            </a:r>
            <a:r>
              <a:rPr lang="en-US" dirty="0">
                <a:solidFill>
                  <a:schemeClr val="bg1"/>
                </a:solidFill>
              </a:rPr>
              <a:t>8</a:t>
            </a:r>
            <a:r>
              <a:rPr lang="ru-RU" dirty="0">
                <a:solidFill>
                  <a:schemeClr val="bg1"/>
                </a:solidFill>
              </a:rPr>
              <a:t>%</a:t>
            </a:r>
          </a:p>
        </p:txBody>
      </p:sp>
      <p:sp>
        <p:nvSpPr>
          <p:cNvPr id="62" name="TextBox 61">
            <a:extLst>
              <a:ext uri="{FF2B5EF4-FFF2-40B4-BE49-F238E27FC236}">
                <a16:creationId xmlns:a16="http://schemas.microsoft.com/office/drawing/2014/main" id="{63C91DC5-0EB9-4A1C-B063-DAA406D2CE21}"/>
              </a:ext>
            </a:extLst>
          </p:cNvPr>
          <p:cNvSpPr txBox="1"/>
          <p:nvPr/>
        </p:nvSpPr>
        <p:spPr>
          <a:xfrm>
            <a:off x="6984011" y="2921331"/>
            <a:ext cx="912189" cy="646331"/>
          </a:xfrm>
          <a:prstGeom prst="rect">
            <a:avLst/>
          </a:prstGeom>
          <a:noFill/>
        </p:spPr>
        <p:txBody>
          <a:bodyPr wrap="square" rtlCol="0">
            <a:spAutoFit/>
          </a:bodyPr>
          <a:lstStyle/>
          <a:p>
            <a:r>
              <a:rPr lang="en-US" dirty="0"/>
              <a:t>VBLHEP</a:t>
            </a:r>
            <a:r>
              <a:rPr lang="ru-RU" dirty="0"/>
              <a:t> 2.9%</a:t>
            </a:r>
          </a:p>
        </p:txBody>
      </p:sp>
      <p:cxnSp>
        <p:nvCxnSpPr>
          <p:cNvPr id="63" name="Прямая соединительная линия 62">
            <a:extLst>
              <a:ext uri="{FF2B5EF4-FFF2-40B4-BE49-F238E27FC236}">
                <a16:creationId xmlns:a16="http://schemas.microsoft.com/office/drawing/2014/main" id="{47C28289-B065-475F-B03C-20DC88778AFD}"/>
              </a:ext>
            </a:extLst>
          </p:cNvPr>
          <p:cNvCxnSpPr>
            <a:cxnSpLocks/>
            <a:endCxn id="62" idx="1"/>
          </p:cNvCxnSpPr>
          <p:nvPr/>
        </p:nvCxnSpPr>
        <p:spPr>
          <a:xfrm>
            <a:off x="6697214" y="3098649"/>
            <a:ext cx="286797" cy="145848"/>
          </a:xfrm>
          <a:prstGeom prst="line">
            <a:avLst/>
          </a:prstGeom>
        </p:spPr>
        <p:style>
          <a:lnRef idx="2">
            <a:schemeClr val="accent2"/>
          </a:lnRef>
          <a:fillRef idx="0">
            <a:schemeClr val="accent2"/>
          </a:fillRef>
          <a:effectRef idx="1">
            <a:schemeClr val="accent2"/>
          </a:effectRef>
          <a:fontRef idx="minor">
            <a:schemeClr val="tx1"/>
          </a:fontRef>
        </p:style>
      </p:cxnSp>
      <p:sp>
        <p:nvSpPr>
          <p:cNvPr id="64" name="TextBox 63">
            <a:extLst>
              <a:ext uri="{FF2B5EF4-FFF2-40B4-BE49-F238E27FC236}">
                <a16:creationId xmlns:a16="http://schemas.microsoft.com/office/drawing/2014/main" id="{DB2E4ECB-F566-4550-BB50-E795FCC3AFE2}"/>
              </a:ext>
            </a:extLst>
          </p:cNvPr>
          <p:cNvSpPr txBox="1"/>
          <p:nvPr/>
        </p:nvSpPr>
        <p:spPr>
          <a:xfrm>
            <a:off x="5544246" y="1196752"/>
            <a:ext cx="551754" cy="369332"/>
          </a:xfrm>
          <a:prstGeom prst="rect">
            <a:avLst/>
          </a:prstGeom>
          <a:noFill/>
        </p:spPr>
        <p:txBody>
          <a:bodyPr wrap="none" rtlCol="0">
            <a:spAutoFit/>
          </a:bodyPr>
          <a:lstStyle/>
          <a:p>
            <a:r>
              <a:rPr lang="en-US" dirty="0"/>
              <a:t>KNL</a:t>
            </a:r>
            <a:endParaRPr lang="ru-RU" dirty="0"/>
          </a:p>
        </p:txBody>
      </p:sp>
      <p:pic>
        <p:nvPicPr>
          <p:cNvPr id="65" name="Рисунок 64">
            <a:extLst>
              <a:ext uri="{FF2B5EF4-FFF2-40B4-BE49-F238E27FC236}">
                <a16:creationId xmlns:a16="http://schemas.microsoft.com/office/drawing/2014/main" id="{E340119A-AB06-4A21-8257-858555EAFF3A}"/>
              </a:ext>
            </a:extLst>
          </p:cNvPr>
          <p:cNvPicPr>
            <a:picLocks noChangeAspect="1"/>
          </p:cNvPicPr>
          <p:nvPr/>
        </p:nvPicPr>
        <p:blipFill>
          <a:blip r:embed="rId8"/>
          <a:stretch>
            <a:fillRect/>
          </a:stretch>
        </p:blipFill>
        <p:spPr>
          <a:xfrm rot="14256091">
            <a:off x="9286691" y="1545467"/>
            <a:ext cx="2115537" cy="2068865"/>
          </a:xfrm>
          <a:prstGeom prst="rect">
            <a:avLst/>
          </a:prstGeom>
        </p:spPr>
      </p:pic>
      <p:sp>
        <p:nvSpPr>
          <p:cNvPr id="67" name="TextBox 66">
            <a:extLst>
              <a:ext uri="{FF2B5EF4-FFF2-40B4-BE49-F238E27FC236}">
                <a16:creationId xmlns:a16="http://schemas.microsoft.com/office/drawing/2014/main" id="{2E46486B-A2B1-41AB-A296-1890586EC0D6}"/>
              </a:ext>
            </a:extLst>
          </p:cNvPr>
          <p:cNvSpPr txBox="1"/>
          <p:nvPr/>
        </p:nvSpPr>
        <p:spPr>
          <a:xfrm>
            <a:off x="9481504" y="2027546"/>
            <a:ext cx="758541" cy="646331"/>
          </a:xfrm>
          <a:prstGeom prst="rect">
            <a:avLst/>
          </a:prstGeom>
          <a:noFill/>
        </p:spPr>
        <p:txBody>
          <a:bodyPr wrap="none" rtlCol="0">
            <a:spAutoFit/>
          </a:bodyPr>
          <a:lstStyle/>
          <a:p>
            <a:r>
              <a:rPr lang="en-US" dirty="0">
                <a:solidFill>
                  <a:schemeClr val="bg1"/>
                </a:solidFill>
              </a:rPr>
              <a:t>BLTP</a:t>
            </a:r>
            <a:endParaRPr lang="ru-RU" dirty="0">
              <a:solidFill>
                <a:schemeClr val="bg1"/>
              </a:solidFill>
            </a:endParaRPr>
          </a:p>
          <a:p>
            <a:r>
              <a:rPr lang="ru-RU" dirty="0">
                <a:solidFill>
                  <a:schemeClr val="bg1"/>
                </a:solidFill>
              </a:rPr>
              <a:t>46.5%</a:t>
            </a:r>
          </a:p>
        </p:txBody>
      </p:sp>
      <p:sp>
        <p:nvSpPr>
          <p:cNvPr id="68" name="TextBox 67">
            <a:extLst>
              <a:ext uri="{FF2B5EF4-FFF2-40B4-BE49-F238E27FC236}">
                <a16:creationId xmlns:a16="http://schemas.microsoft.com/office/drawing/2014/main" id="{F3E8330B-BCC2-4DEE-8843-EF6E00558DDC}"/>
              </a:ext>
            </a:extLst>
          </p:cNvPr>
          <p:cNvSpPr txBox="1"/>
          <p:nvPr/>
        </p:nvSpPr>
        <p:spPr>
          <a:xfrm>
            <a:off x="10056440" y="3015932"/>
            <a:ext cx="1079142" cy="369332"/>
          </a:xfrm>
          <a:prstGeom prst="rect">
            <a:avLst/>
          </a:prstGeom>
          <a:noFill/>
        </p:spPr>
        <p:txBody>
          <a:bodyPr wrap="none" rtlCol="0">
            <a:spAutoFit/>
          </a:bodyPr>
          <a:lstStyle/>
          <a:p>
            <a:r>
              <a:rPr lang="en-US" dirty="0">
                <a:solidFill>
                  <a:schemeClr val="bg1"/>
                </a:solidFill>
              </a:rPr>
              <a:t>LIT</a:t>
            </a:r>
            <a:r>
              <a:rPr lang="ru-RU" dirty="0">
                <a:solidFill>
                  <a:schemeClr val="bg1"/>
                </a:solidFill>
              </a:rPr>
              <a:t> 42.</a:t>
            </a:r>
            <a:r>
              <a:rPr lang="en-US" dirty="0">
                <a:solidFill>
                  <a:schemeClr val="bg1"/>
                </a:solidFill>
              </a:rPr>
              <a:t>7</a:t>
            </a:r>
            <a:r>
              <a:rPr lang="ru-RU" dirty="0">
                <a:solidFill>
                  <a:schemeClr val="bg1"/>
                </a:solidFill>
              </a:rPr>
              <a:t>%</a:t>
            </a:r>
          </a:p>
        </p:txBody>
      </p:sp>
      <p:sp>
        <p:nvSpPr>
          <p:cNvPr id="69" name="TextBox 68">
            <a:extLst>
              <a:ext uri="{FF2B5EF4-FFF2-40B4-BE49-F238E27FC236}">
                <a16:creationId xmlns:a16="http://schemas.microsoft.com/office/drawing/2014/main" id="{E4F02F2B-06F0-4FBD-BB47-0BE985D475A5}"/>
              </a:ext>
            </a:extLst>
          </p:cNvPr>
          <p:cNvSpPr txBox="1"/>
          <p:nvPr/>
        </p:nvSpPr>
        <p:spPr>
          <a:xfrm>
            <a:off x="11255607" y="1711550"/>
            <a:ext cx="914033" cy="646331"/>
          </a:xfrm>
          <a:prstGeom prst="rect">
            <a:avLst/>
          </a:prstGeom>
          <a:noFill/>
        </p:spPr>
        <p:txBody>
          <a:bodyPr wrap="none" rtlCol="0">
            <a:spAutoFit/>
          </a:bodyPr>
          <a:lstStyle/>
          <a:p>
            <a:r>
              <a:rPr lang="ru-RU" dirty="0"/>
              <a:t>10.8%</a:t>
            </a:r>
          </a:p>
          <a:p>
            <a:r>
              <a:rPr lang="en-US" dirty="0"/>
              <a:t>VBLHEP</a:t>
            </a:r>
            <a:endParaRPr lang="ru-RU" dirty="0"/>
          </a:p>
        </p:txBody>
      </p:sp>
      <p:sp>
        <p:nvSpPr>
          <p:cNvPr id="70" name="TextBox 69">
            <a:extLst>
              <a:ext uri="{FF2B5EF4-FFF2-40B4-BE49-F238E27FC236}">
                <a16:creationId xmlns:a16="http://schemas.microsoft.com/office/drawing/2014/main" id="{F9D56AB8-C4A1-4F80-9C03-3C49F035846A}"/>
              </a:ext>
            </a:extLst>
          </p:cNvPr>
          <p:cNvSpPr txBox="1"/>
          <p:nvPr/>
        </p:nvSpPr>
        <p:spPr>
          <a:xfrm>
            <a:off x="9790353" y="1150530"/>
            <a:ext cx="986167" cy="369332"/>
          </a:xfrm>
          <a:prstGeom prst="rect">
            <a:avLst/>
          </a:prstGeom>
          <a:noFill/>
        </p:spPr>
        <p:txBody>
          <a:bodyPr wrap="none" rtlCol="0">
            <a:spAutoFit/>
          </a:bodyPr>
          <a:lstStyle/>
          <a:p>
            <a:r>
              <a:rPr lang="en-US" dirty="0"/>
              <a:t>SKYLAKE</a:t>
            </a:r>
            <a:endParaRPr lang="ru-RU" dirty="0"/>
          </a:p>
        </p:txBody>
      </p:sp>
      <p:sp>
        <p:nvSpPr>
          <p:cNvPr id="73" name="TextBox 72">
            <a:extLst>
              <a:ext uri="{FF2B5EF4-FFF2-40B4-BE49-F238E27FC236}">
                <a16:creationId xmlns:a16="http://schemas.microsoft.com/office/drawing/2014/main" id="{C11245D9-C10C-4BF4-B8F0-A4BB6B9411A5}"/>
              </a:ext>
            </a:extLst>
          </p:cNvPr>
          <p:cNvSpPr txBox="1"/>
          <p:nvPr/>
        </p:nvSpPr>
        <p:spPr>
          <a:xfrm>
            <a:off x="4024688" y="4381041"/>
            <a:ext cx="758541" cy="646331"/>
          </a:xfrm>
          <a:prstGeom prst="rect">
            <a:avLst/>
          </a:prstGeom>
          <a:noFill/>
        </p:spPr>
        <p:txBody>
          <a:bodyPr wrap="none" rtlCol="0">
            <a:spAutoFit/>
          </a:bodyPr>
          <a:lstStyle/>
          <a:p>
            <a:r>
              <a:rPr lang="en-US" dirty="0">
                <a:solidFill>
                  <a:schemeClr val="bg1"/>
                </a:solidFill>
              </a:rPr>
              <a:t>LIT</a:t>
            </a:r>
            <a:endParaRPr lang="ru-RU" dirty="0">
              <a:solidFill>
                <a:schemeClr val="bg1"/>
              </a:solidFill>
            </a:endParaRPr>
          </a:p>
          <a:p>
            <a:r>
              <a:rPr lang="ru-RU" dirty="0">
                <a:solidFill>
                  <a:schemeClr val="bg1"/>
                </a:solidFill>
              </a:rPr>
              <a:t>24.7%</a:t>
            </a:r>
          </a:p>
        </p:txBody>
      </p:sp>
      <p:sp>
        <p:nvSpPr>
          <p:cNvPr id="74" name="TextBox 73">
            <a:extLst>
              <a:ext uri="{FF2B5EF4-FFF2-40B4-BE49-F238E27FC236}">
                <a16:creationId xmlns:a16="http://schemas.microsoft.com/office/drawing/2014/main" id="{54D1422C-2437-48BA-9753-C568063CFE0B}"/>
              </a:ext>
            </a:extLst>
          </p:cNvPr>
          <p:cNvSpPr txBox="1"/>
          <p:nvPr/>
        </p:nvSpPr>
        <p:spPr>
          <a:xfrm>
            <a:off x="2855640" y="5004077"/>
            <a:ext cx="758541" cy="646331"/>
          </a:xfrm>
          <a:prstGeom prst="rect">
            <a:avLst/>
          </a:prstGeom>
          <a:noFill/>
        </p:spPr>
        <p:txBody>
          <a:bodyPr wrap="none" rtlCol="0">
            <a:spAutoFit/>
          </a:bodyPr>
          <a:lstStyle/>
          <a:p>
            <a:r>
              <a:rPr lang="en-US" dirty="0">
                <a:solidFill>
                  <a:schemeClr val="bg1"/>
                </a:solidFill>
              </a:rPr>
              <a:t>BLTP</a:t>
            </a:r>
            <a:endParaRPr lang="ru-RU" dirty="0">
              <a:solidFill>
                <a:schemeClr val="bg1"/>
              </a:solidFill>
            </a:endParaRPr>
          </a:p>
          <a:p>
            <a:r>
              <a:rPr lang="ru-RU" dirty="0">
                <a:solidFill>
                  <a:schemeClr val="bg1"/>
                </a:solidFill>
              </a:rPr>
              <a:t>66.4%</a:t>
            </a:r>
          </a:p>
        </p:txBody>
      </p:sp>
      <p:sp>
        <p:nvSpPr>
          <p:cNvPr id="76" name="TextBox 75">
            <a:extLst>
              <a:ext uri="{FF2B5EF4-FFF2-40B4-BE49-F238E27FC236}">
                <a16:creationId xmlns:a16="http://schemas.microsoft.com/office/drawing/2014/main" id="{B5338EFE-5C5F-4E26-BC23-20527DF8AFDC}"/>
              </a:ext>
            </a:extLst>
          </p:cNvPr>
          <p:cNvSpPr txBox="1"/>
          <p:nvPr/>
        </p:nvSpPr>
        <p:spPr>
          <a:xfrm>
            <a:off x="7824192" y="5377292"/>
            <a:ext cx="914033" cy="646331"/>
          </a:xfrm>
          <a:prstGeom prst="rect">
            <a:avLst/>
          </a:prstGeom>
          <a:noFill/>
        </p:spPr>
        <p:txBody>
          <a:bodyPr wrap="none" rtlCol="0">
            <a:spAutoFit/>
          </a:bodyPr>
          <a:lstStyle/>
          <a:p>
            <a:r>
              <a:rPr lang="en-US" dirty="0">
                <a:solidFill>
                  <a:schemeClr val="bg1"/>
                </a:solidFill>
              </a:rPr>
              <a:t>VBLHEP</a:t>
            </a:r>
            <a:endParaRPr lang="ru-RU" dirty="0">
              <a:solidFill>
                <a:schemeClr val="bg1"/>
              </a:solidFill>
            </a:endParaRPr>
          </a:p>
          <a:p>
            <a:r>
              <a:rPr lang="ru-RU" dirty="0">
                <a:solidFill>
                  <a:schemeClr val="bg1"/>
                </a:solidFill>
              </a:rPr>
              <a:t>65.5%</a:t>
            </a:r>
          </a:p>
        </p:txBody>
      </p:sp>
      <p:sp>
        <p:nvSpPr>
          <p:cNvPr id="77" name="TextBox 76">
            <a:extLst>
              <a:ext uri="{FF2B5EF4-FFF2-40B4-BE49-F238E27FC236}">
                <a16:creationId xmlns:a16="http://schemas.microsoft.com/office/drawing/2014/main" id="{C600B9D0-5278-457A-9547-E75DDB900663}"/>
              </a:ext>
            </a:extLst>
          </p:cNvPr>
          <p:cNvSpPr txBox="1"/>
          <p:nvPr/>
        </p:nvSpPr>
        <p:spPr>
          <a:xfrm>
            <a:off x="7636366" y="4030384"/>
            <a:ext cx="583814" cy="646331"/>
          </a:xfrm>
          <a:prstGeom prst="rect">
            <a:avLst/>
          </a:prstGeom>
          <a:noFill/>
        </p:spPr>
        <p:txBody>
          <a:bodyPr wrap="none" rtlCol="0">
            <a:spAutoFit/>
          </a:bodyPr>
          <a:lstStyle/>
          <a:p>
            <a:r>
              <a:rPr lang="en-US" dirty="0">
                <a:solidFill>
                  <a:schemeClr val="bg1"/>
                </a:solidFill>
              </a:rPr>
              <a:t>LIT</a:t>
            </a:r>
            <a:endParaRPr lang="ru-RU" dirty="0">
              <a:solidFill>
                <a:schemeClr val="bg1"/>
              </a:solidFill>
            </a:endParaRPr>
          </a:p>
          <a:p>
            <a:r>
              <a:rPr lang="ru-RU" dirty="0">
                <a:solidFill>
                  <a:schemeClr val="bg1"/>
                </a:solidFill>
              </a:rPr>
              <a:t>1</a:t>
            </a:r>
            <a:r>
              <a:rPr lang="en-US" dirty="0">
                <a:solidFill>
                  <a:schemeClr val="bg1"/>
                </a:solidFill>
              </a:rPr>
              <a:t>5</a:t>
            </a:r>
            <a:r>
              <a:rPr lang="ru-RU" dirty="0">
                <a:solidFill>
                  <a:schemeClr val="bg1"/>
                </a:solidFill>
              </a:rPr>
              <a:t>%</a:t>
            </a:r>
          </a:p>
        </p:txBody>
      </p:sp>
      <p:sp>
        <p:nvSpPr>
          <p:cNvPr id="78" name="TextBox 77">
            <a:extLst>
              <a:ext uri="{FF2B5EF4-FFF2-40B4-BE49-F238E27FC236}">
                <a16:creationId xmlns:a16="http://schemas.microsoft.com/office/drawing/2014/main" id="{969259E9-E701-442B-8CC8-3B5B65DBB4E0}"/>
              </a:ext>
            </a:extLst>
          </p:cNvPr>
          <p:cNvSpPr txBox="1"/>
          <p:nvPr/>
        </p:nvSpPr>
        <p:spPr>
          <a:xfrm>
            <a:off x="8489818" y="4098245"/>
            <a:ext cx="758541" cy="646331"/>
          </a:xfrm>
          <a:prstGeom prst="rect">
            <a:avLst/>
          </a:prstGeom>
          <a:noFill/>
        </p:spPr>
        <p:txBody>
          <a:bodyPr wrap="none" rtlCol="0">
            <a:spAutoFit/>
          </a:bodyPr>
          <a:lstStyle/>
          <a:p>
            <a:r>
              <a:rPr lang="en-US" dirty="0">
                <a:solidFill>
                  <a:schemeClr val="bg1"/>
                </a:solidFill>
              </a:rPr>
              <a:t>BLTP</a:t>
            </a:r>
            <a:endParaRPr lang="ru-RU" dirty="0">
              <a:solidFill>
                <a:schemeClr val="bg1"/>
              </a:solidFill>
            </a:endParaRPr>
          </a:p>
          <a:p>
            <a:r>
              <a:rPr lang="ru-RU" dirty="0">
                <a:solidFill>
                  <a:schemeClr val="bg1"/>
                </a:solidFill>
              </a:rPr>
              <a:t>19.5%</a:t>
            </a:r>
          </a:p>
        </p:txBody>
      </p:sp>
      <p:sp>
        <p:nvSpPr>
          <p:cNvPr id="79" name="TextBox 78">
            <a:extLst>
              <a:ext uri="{FF2B5EF4-FFF2-40B4-BE49-F238E27FC236}">
                <a16:creationId xmlns:a16="http://schemas.microsoft.com/office/drawing/2014/main" id="{710C005B-19FC-4E5E-BEFC-E586376153EB}"/>
              </a:ext>
            </a:extLst>
          </p:cNvPr>
          <p:cNvSpPr txBox="1"/>
          <p:nvPr/>
        </p:nvSpPr>
        <p:spPr>
          <a:xfrm>
            <a:off x="3107615" y="3533485"/>
            <a:ext cx="1287404" cy="369332"/>
          </a:xfrm>
          <a:prstGeom prst="rect">
            <a:avLst/>
          </a:prstGeom>
          <a:noFill/>
        </p:spPr>
        <p:txBody>
          <a:bodyPr wrap="none" rtlCol="0">
            <a:spAutoFit/>
          </a:bodyPr>
          <a:lstStyle/>
          <a:p>
            <a:r>
              <a:rPr lang="en-US" dirty="0"/>
              <a:t>RESOURCES</a:t>
            </a:r>
            <a:endParaRPr lang="ru-RU" dirty="0"/>
          </a:p>
        </p:txBody>
      </p:sp>
      <p:sp>
        <p:nvSpPr>
          <p:cNvPr id="80" name="TextBox 79">
            <a:extLst>
              <a:ext uri="{FF2B5EF4-FFF2-40B4-BE49-F238E27FC236}">
                <a16:creationId xmlns:a16="http://schemas.microsoft.com/office/drawing/2014/main" id="{469E41A2-DFA3-4DC4-9175-1C73354B6DDD}"/>
              </a:ext>
            </a:extLst>
          </p:cNvPr>
          <p:cNvSpPr txBox="1"/>
          <p:nvPr/>
        </p:nvSpPr>
        <p:spPr>
          <a:xfrm>
            <a:off x="7963689" y="3544185"/>
            <a:ext cx="741678" cy="369332"/>
          </a:xfrm>
          <a:prstGeom prst="rect">
            <a:avLst/>
          </a:prstGeom>
          <a:noFill/>
        </p:spPr>
        <p:txBody>
          <a:bodyPr wrap="none" rtlCol="0">
            <a:spAutoFit/>
          </a:bodyPr>
          <a:lstStyle/>
          <a:p>
            <a:r>
              <a:rPr lang="en-US" dirty="0"/>
              <a:t>TASKS</a:t>
            </a:r>
            <a:endParaRPr lang="ru-RU" dirty="0"/>
          </a:p>
        </p:txBody>
      </p:sp>
      <p:cxnSp>
        <p:nvCxnSpPr>
          <p:cNvPr id="36" name="Прямая соединительная линия 62">
            <a:extLst>
              <a:ext uri="{FF2B5EF4-FFF2-40B4-BE49-F238E27FC236}">
                <a16:creationId xmlns:a16="http://schemas.microsoft.com/office/drawing/2014/main" id="{58560756-32F7-4951-B5AE-9AAF75A5E236}"/>
              </a:ext>
            </a:extLst>
          </p:cNvPr>
          <p:cNvCxnSpPr>
            <a:cxnSpLocks/>
          </p:cNvCxnSpPr>
          <p:nvPr/>
        </p:nvCxnSpPr>
        <p:spPr>
          <a:xfrm flipV="1">
            <a:off x="11138768" y="2014761"/>
            <a:ext cx="233678" cy="144140"/>
          </a:xfrm>
          <a:prstGeom prst="line">
            <a:avLst/>
          </a:prstGeom>
        </p:spPr>
        <p:style>
          <a:lnRef idx="2">
            <a:schemeClr val="accent2"/>
          </a:lnRef>
          <a:fillRef idx="0">
            <a:schemeClr val="accent2"/>
          </a:fillRef>
          <a:effectRef idx="1">
            <a:schemeClr val="accent2"/>
          </a:effectRef>
          <a:fontRef idx="minor">
            <a:schemeClr val="tx1"/>
          </a:fontRef>
        </p:style>
      </p:cxnSp>
      <p:sp>
        <p:nvSpPr>
          <p:cNvPr id="38" name="TextBox 37">
            <a:extLst>
              <a:ext uri="{FF2B5EF4-FFF2-40B4-BE49-F238E27FC236}">
                <a16:creationId xmlns:a16="http://schemas.microsoft.com/office/drawing/2014/main" id="{82950802-3792-455B-A51C-676AC7B64CC9}"/>
              </a:ext>
            </a:extLst>
          </p:cNvPr>
          <p:cNvSpPr txBox="1"/>
          <p:nvPr/>
        </p:nvSpPr>
        <p:spPr>
          <a:xfrm>
            <a:off x="4883588" y="4854757"/>
            <a:ext cx="914033" cy="646331"/>
          </a:xfrm>
          <a:prstGeom prst="rect">
            <a:avLst/>
          </a:prstGeom>
          <a:noFill/>
        </p:spPr>
        <p:txBody>
          <a:bodyPr wrap="none" rtlCol="0">
            <a:spAutoFit/>
          </a:bodyPr>
          <a:lstStyle/>
          <a:p>
            <a:r>
              <a:rPr lang="ru-RU" dirty="0"/>
              <a:t>8</a:t>
            </a:r>
            <a:r>
              <a:rPr lang="en-US" dirty="0"/>
              <a:t>.9</a:t>
            </a:r>
            <a:r>
              <a:rPr lang="ru-RU" dirty="0"/>
              <a:t>%</a:t>
            </a:r>
          </a:p>
          <a:p>
            <a:r>
              <a:rPr lang="en-US" dirty="0"/>
              <a:t>VBLHEP</a:t>
            </a:r>
            <a:endParaRPr lang="ru-RU" dirty="0"/>
          </a:p>
        </p:txBody>
      </p:sp>
      <p:cxnSp>
        <p:nvCxnSpPr>
          <p:cNvPr id="39" name="Прямая соединительная линия 62">
            <a:extLst>
              <a:ext uri="{FF2B5EF4-FFF2-40B4-BE49-F238E27FC236}">
                <a16:creationId xmlns:a16="http://schemas.microsoft.com/office/drawing/2014/main" id="{BDF9F75B-1806-4811-B597-114F231EDF94}"/>
              </a:ext>
            </a:extLst>
          </p:cNvPr>
          <p:cNvCxnSpPr>
            <a:cxnSpLocks/>
          </p:cNvCxnSpPr>
          <p:nvPr/>
        </p:nvCxnSpPr>
        <p:spPr>
          <a:xfrm flipV="1">
            <a:off x="4766749" y="5157968"/>
            <a:ext cx="233678" cy="14414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93252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 descr="G:\MONGOLIA\FON_down.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5" descr="G:\MONGOLIA\FON_up.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498" y="-30694"/>
            <a:ext cx="12192000" cy="1744405"/>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4871947" y="22811"/>
            <a:ext cx="2268570" cy="600164"/>
          </a:xfrm>
          <a:prstGeom prst="rect">
            <a:avLst/>
          </a:prstGeom>
          <a:noFill/>
        </p:spPr>
        <p:txBody>
          <a:bodyPr wrap="none" rtlCol="0">
            <a:spAutoFit/>
          </a:bodyPr>
          <a:lstStyle/>
          <a:p>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rPr>
              <a:t>Conclusions</a:t>
            </a:r>
            <a:endPar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endParaRPr>
          </a:p>
        </p:txBody>
      </p:sp>
      <p:sp>
        <p:nvSpPr>
          <p:cNvPr id="17" name="TextBox 16">
            <a:extLst>
              <a:ext uri="{FF2B5EF4-FFF2-40B4-BE49-F238E27FC236}">
                <a16:creationId xmlns:a16="http://schemas.microsoft.com/office/drawing/2014/main" id="{FF4CC610-7CFF-4AC3-A05A-18D442596C95}"/>
              </a:ext>
            </a:extLst>
          </p:cNvPr>
          <p:cNvSpPr txBox="1"/>
          <p:nvPr/>
        </p:nvSpPr>
        <p:spPr>
          <a:xfrm>
            <a:off x="697870" y="2396878"/>
            <a:ext cx="758541" cy="646331"/>
          </a:xfrm>
          <a:prstGeom prst="rect">
            <a:avLst/>
          </a:prstGeom>
          <a:noFill/>
        </p:spPr>
        <p:txBody>
          <a:bodyPr wrap="none" rtlCol="0">
            <a:spAutoFit/>
          </a:bodyPr>
          <a:lstStyle/>
          <a:p>
            <a:r>
              <a:rPr lang="en-US" dirty="0">
                <a:solidFill>
                  <a:schemeClr val="bg1"/>
                </a:solidFill>
              </a:rPr>
              <a:t>BLTP</a:t>
            </a:r>
            <a:endParaRPr lang="ru-RU" dirty="0">
              <a:solidFill>
                <a:schemeClr val="bg1"/>
              </a:solidFill>
            </a:endParaRPr>
          </a:p>
          <a:p>
            <a:r>
              <a:rPr lang="ru-RU" dirty="0">
                <a:solidFill>
                  <a:schemeClr val="bg1"/>
                </a:solidFill>
              </a:rPr>
              <a:t>97.7%</a:t>
            </a:r>
          </a:p>
        </p:txBody>
      </p:sp>
      <p:sp>
        <p:nvSpPr>
          <p:cNvPr id="59" name="TextBox 58">
            <a:extLst>
              <a:ext uri="{FF2B5EF4-FFF2-40B4-BE49-F238E27FC236}">
                <a16:creationId xmlns:a16="http://schemas.microsoft.com/office/drawing/2014/main" id="{D7903FC3-F6EE-4566-929D-24895A9A68BB}"/>
              </a:ext>
            </a:extLst>
          </p:cNvPr>
          <p:cNvSpPr txBox="1"/>
          <p:nvPr/>
        </p:nvSpPr>
        <p:spPr>
          <a:xfrm>
            <a:off x="4886764" y="2320467"/>
            <a:ext cx="758541" cy="646331"/>
          </a:xfrm>
          <a:prstGeom prst="rect">
            <a:avLst/>
          </a:prstGeom>
          <a:noFill/>
        </p:spPr>
        <p:txBody>
          <a:bodyPr wrap="none" rtlCol="0">
            <a:spAutoFit/>
          </a:bodyPr>
          <a:lstStyle/>
          <a:p>
            <a:r>
              <a:rPr lang="en-US" dirty="0">
                <a:solidFill>
                  <a:schemeClr val="bg1"/>
                </a:solidFill>
              </a:rPr>
              <a:t>BLTP</a:t>
            </a:r>
            <a:endParaRPr lang="ru-RU" dirty="0">
              <a:solidFill>
                <a:schemeClr val="bg1"/>
              </a:solidFill>
            </a:endParaRPr>
          </a:p>
          <a:p>
            <a:r>
              <a:rPr lang="ru-RU" dirty="0">
                <a:solidFill>
                  <a:schemeClr val="bg1"/>
                </a:solidFill>
              </a:rPr>
              <a:t>79.1%</a:t>
            </a:r>
          </a:p>
        </p:txBody>
      </p:sp>
      <p:sp>
        <p:nvSpPr>
          <p:cNvPr id="61" name="TextBox 60">
            <a:extLst>
              <a:ext uri="{FF2B5EF4-FFF2-40B4-BE49-F238E27FC236}">
                <a16:creationId xmlns:a16="http://schemas.microsoft.com/office/drawing/2014/main" id="{8A28D747-6419-4496-AB12-8E53FEB55CDA}"/>
              </a:ext>
            </a:extLst>
          </p:cNvPr>
          <p:cNvSpPr txBox="1"/>
          <p:nvPr/>
        </p:nvSpPr>
        <p:spPr>
          <a:xfrm>
            <a:off x="6167426" y="2193887"/>
            <a:ext cx="583814" cy="646331"/>
          </a:xfrm>
          <a:prstGeom prst="rect">
            <a:avLst/>
          </a:prstGeom>
          <a:noFill/>
        </p:spPr>
        <p:txBody>
          <a:bodyPr wrap="none" rtlCol="0">
            <a:spAutoFit/>
          </a:bodyPr>
          <a:lstStyle/>
          <a:p>
            <a:r>
              <a:rPr lang="en-US" dirty="0">
                <a:solidFill>
                  <a:schemeClr val="bg1"/>
                </a:solidFill>
              </a:rPr>
              <a:t>LIT</a:t>
            </a:r>
            <a:endParaRPr lang="ru-RU" dirty="0">
              <a:solidFill>
                <a:schemeClr val="bg1"/>
              </a:solidFill>
            </a:endParaRPr>
          </a:p>
          <a:p>
            <a:r>
              <a:rPr lang="ru-RU" dirty="0">
                <a:solidFill>
                  <a:schemeClr val="bg1"/>
                </a:solidFill>
              </a:rPr>
              <a:t>1</a:t>
            </a:r>
            <a:r>
              <a:rPr lang="en-US" dirty="0">
                <a:solidFill>
                  <a:schemeClr val="bg1"/>
                </a:solidFill>
              </a:rPr>
              <a:t>8</a:t>
            </a:r>
            <a:r>
              <a:rPr lang="ru-RU" dirty="0">
                <a:solidFill>
                  <a:schemeClr val="bg1"/>
                </a:solidFill>
              </a:rPr>
              <a:t>%</a:t>
            </a:r>
          </a:p>
        </p:txBody>
      </p:sp>
      <p:sp>
        <p:nvSpPr>
          <p:cNvPr id="67" name="TextBox 66">
            <a:extLst>
              <a:ext uri="{FF2B5EF4-FFF2-40B4-BE49-F238E27FC236}">
                <a16:creationId xmlns:a16="http://schemas.microsoft.com/office/drawing/2014/main" id="{2E46486B-A2B1-41AB-A296-1890586EC0D6}"/>
              </a:ext>
            </a:extLst>
          </p:cNvPr>
          <p:cNvSpPr txBox="1"/>
          <p:nvPr/>
        </p:nvSpPr>
        <p:spPr>
          <a:xfrm>
            <a:off x="9481504" y="2027546"/>
            <a:ext cx="758541" cy="646331"/>
          </a:xfrm>
          <a:prstGeom prst="rect">
            <a:avLst/>
          </a:prstGeom>
          <a:noFill/>
        </p:spPr>
        <p:txBody>
          <a:bodyPr wrap="none" rtlCol="0">
            <a:spAutoFit/>
          </a:bodyPr>
          <a:lstStyle/>
          <a:p>
            <a:r>
              <a:rPr lang="en-US" dirty="0">
                <a:solidFill>
                  <a:schemeClr val="bg1"/>
                </a:solidFill>
              </a:rPr>
              <a:t>BLTP</a:t>
            </a:r>
            <a:endParaRPr lang="ru-RU" dirty="0">
              <a:solidFill>
                <a:schemeClr val="bg1"/>
              </a:solidFill>
            </a:endParaRPr>
          </a:p>
          <a:p>
            <a:r>
              <a:rPr lang="ru-RU" dirty="0">
                <a:solidFill>
                  <a:schemeClr val="bg1"/>
                </a:solidFill>
              </a:rPr>
              <a:t>46.5%</a:t>
            </a:r>
          </a:p>
        </p:txBody>
      </p:sp>
      <p:sp>
        <p:nvSpPr>
          <p:cNvPr id="68" name="TextBox 67">
            <a:extLst>
              <a:ext uri="{FF2B5EF4-FFF2-40B4-BE49-F238E27FC236}">
                <a16:creationId xmlns:a16="http://schemas.microsoft.com/office/drawing/2014/main" id="{F3E8330B-BCC2-4DEE-8843-EF6E00558DDC}"/>
              </a:ext>
            </a:extLst>
          </p:cNvPr>
          <p:cNvSpPr txBox="1"/>
          <p:nvPr/>
        </p:nvSpPr>
        <p:spPr>
          <a:xfrm>
            <a:off x="10056440" y="3015932"/>
            <a:ext cx="1079142" cy="369332"/>
          </a:xfrm>
          <a:prstGeom prst="rect">
            <a:avLst/>
          </a:prstGeom>
          <a:noFill/>
        </p:spPr>
        <p:txBody>
          <a:bodyPr wrap="none" rtlCol="0">
            <a:spAutoFit/>
          </a:bodyPr>
          <a:lstStyle/>
          <a:p>
            <a:r>
              <a:rPr lang="en-US" dirty="0">
                <a:solidFill>
                  <a:schemeClr val="bg1"/>
                </a:solidFill>
              </a:rPr>
              <a:t>LIT</a:t>
            </a:r>
            <a:r>
              <a:rPr lang="ru-RU" dirty="0">
                <a:solidFill>
                  <a:schemeClr val="bg1"/>
                </a:solidFill>
              </a:rPr>
              <a:t> 42.</a:t>
            </a:r>
            <a:r>
              <a:rPr lang="en-US" dirty="0">
                <a:solidFill>
                  <a:schemeClr val="bg1"/>
                </a:solidFill>
              </a:rPr>
              <a:t>7</a:t>
            </a:r>
            <a:r>
              <a:rPr lang="ru-RU" dirty="0">
                <a:solidFill>
                  <a:schemeClr val="bg1"/>
                </a:solidFill>
              </a:rPr>
              <a:t>%</a:t>
            </a:r>
          </a:p>
        </p:txBody>
      </p:sp>
      <p:sp>
        <p:nvSpPr>
          <p:cNvPr id="73" name="TextBox 72">
            <a:extLst>
              <a:ext uri="{FF2B5EF4-FFF2-40B4-BE49-F238E27FC236}">
                <a16:creationId xmlns:a16="http://schemas.microsoft.com/office/drawing/2014/main" id="{C11245D9-C10C-4BF4-B8F0-A4BB6B9411A5}"/>
              </a:ext>
            </a:extLst>
          </p:cNvPr>
          <p:cNvSpPr txBox="1"/>
          <p:nvPr/>
        </p:nvSpPr>
        <p:spPr>
          <a:xfrm>
            <a:off x="4024688" y="4381041"/>
            <a:ext cx="758541" cy="646331"/>
          </a:xfrm>
          <a:prstGeom prst="rect">
            <a:avLst/>
          </a:prstGeom>
          <a:noFill/>
        </p:spPr>
        <p:txBody>
          <a:bodyPr wrap="none" rtlCol="0">
            <a:spAutoFit/>
          </a:bodyPr>
          <a:lstStyle/>
          <a:p>
            <a:r>
              <a:rPr lang="en-US" dirty="0">
                <a:solidFill>
                  <a:schemeClr val="bg1"/>
                </a:solidFill>
              </a:rPr>
              <a:t>LIT</a:t>
            </a:r>
            <a:endParaRPr lang="ru-RU" dirty="0">
              <a:solidFill>
                <a:schemeClr val="bg1"/>
              </a:solidFill>
            </a:endParaRPr>
          </a:p>
          <a:p>
            <a:r>
              <a:rPr lang="ru-RU" dirty="0">
                <a:solidFill>
                  <a:schemeClr val="bg1"/>
                </a:solidFill>
              </a:rPr>
              <a:t>24.7%</a:t>
            </a:r>
          </a:p>
        </p:txBody>
      </p:sp>
      <p:sp>
        <p:nvSpPr>
          <p:cNvPr id="74" name="TextBox 73">
            <a:extLst>
              <a:ext uri="{FF2B5EF4-FFF2-40B4-BE49-F238E27FC236}">
                <a16:creationId xmlns:a16="http://schemas.microsoft.com/office/drawing/2014/main" id="{54D1422C-2437-48BA-9753-C568063CFE0B}"/>
              </a:ext>
            </a:extLst>
          </p:cNvPr>
          <p:cNvSpPr txBox="1"/>
          <p:nvPr/>
        </p:nvSpPr>
        <p:spPr>
          <a:xfrm>
            <a:off x="2855640" y="5004077"/>
            <a:ext cx="758541" cy="646331"/>
          </a:xfrm>
          <a:prstGeom prst="rect">
            <a:avLst/>
          </a:prstGeom>
          <a:noFill/>
        </p:spPr>
        <p:txBody>
          <a:bodyPr wrap="none" rtlCol="0">
            <a:spAutoFit/>
          </a:bodyPr>
          <a:lstStyle/>
          <a:p>
            <a:r>
              <a:rPr lang="en-US" dirty="0">
                <a:solidFill>
                  <a:schemeClr val="bg1"/>
                </a:solidFill>
              </a:rPr>
              <a:t>BLTP</a:t>
            </a:r>
            <a:endParaRPr lang="ru-RU" dirty="0">
              <a:solidFill>
                <a:schemeClr val="bg1"/>
              </a:solidFill>
            </a:endParaRPr>
          </a:p>
          <a:p>
            <a:r>
              <a:rPr lang="ru-RU" dirty="0">
                <a:solidFill>
                  <a:schemeClr val="bg1"/>
                </a:solidFill>
              </a:rPr>
              <a:t>66.4%</a:t>
            </a:r>
          </a:p>
        </p:txBody>
      </p:sp>
      <p:sp>
        <p:nvSpPr>
          <p:cNvPr id="76" name="TextBox 75">
            <a:extLst>
              <a:ext uri="{FF2B5EF4-FFF2-40B4-BE49-F238E27FC236}">
                <a16:creationId xmlns:a16="http://schemas.microsoft.com/office/drawing/2014/main" id="{B5338EFE-5C5F-4E26-BC23-20527DF8AFDC}"/>
              </a:ext>
            </a:extLst>
          </p:cNvPr>
          <p:cNvSpPr txBox="1"/>
          <p:nvPr/>
        </p:nvSpPr>
        <p:spPr>
          <a:xfrm>
            <a:off x="7824192" y="5377292"/>
            <a:ext cx="914033" cy="646331"/>
          </a:xfrm>
          <a:prstGeom prst="rect">
            <a:avLst/>
          </a:prstGeom>
          <a:noFill/>
        </p:spPr>
        <p:txBody>
          <a:bodyPr wrap="none" rtlCol="0">
            <a:spAutoFit/>
          </a:bodyPr>
          <a:lstStyle/>
          <a:p>
            <a:r>
              <a:rPr lang="en-US" dirty="0">
                <a:solidFill>
                  <a:schemeClr val="bg1"/>
                </a:solidFill>
              </a:rPr>
              <a:t>VBLHEP</a:t>
            </a:r>
            <a:endParaRPr lang="ru-RU" dirty="0">
              <a:solidFill>
                <a:schemeClr val="bg1"/>
              </a:solidFill>
            </a:endParaRPr>
          </a:p>
          <a:p>
            <a:r>
              <a:rPr lang="ru-RU" dirty="0">
                <a:solidFill>
                  <a:schemeClr val="bg1"/>
                </a:solidFill>
              </a:rPr>
              <a:t>65.5%</a:t>
            </a:r>
          </a:p>
        </p:txBody>
      </p:sp>
      <p:sp>
        <p:nvSpPr>
          <p:cNvPr id="77" name="TextBox 76">
            <a:extLst>
              <a:ext uri="{FF2B5EF4-FFF2-40B4-BE49-F238E27FC236}">
                <a16:creationId xmlns:a16="http://schemas.microsoft.com/office/drawing/2014/main" id="{C600B9D0-5278-457A-9547-E75DDB900663}"/>
              </a:ext>
            </a:extLst>
          </p:cNvPr>
          <p:cNvSpPr txBox="1"/>
          <p:nvPr/>
        </p:nvSpPr>
        <p:spPr>
          <a:xfrm>
            <a:off x="7636366" y="4030384"/>
            <a:ext cx="583814" cy="646331"/>
          </a:xfrm>
          <a:prstGeom prst="rect">
            <a:avLst/>
          </a:prstGeom>
          <a:noFill/>
        </p:spPr>
        <p:txBody>
          <a:bodyPr wrap="none" rtlCol="0">
            <a:spAutoFit/>
          </a:bodyPr>
          <a:lstStyle/>
          <a:p>
            <a:r>
              <a:rPr lang="en-US" dirty="0">
                <a:solidFill>
                  <a:schemeClr val="bg1"/>
                </a:solidFill>
              </a:rPr>
              <a:t>LIT</a:t>
            </a:r>
            <a:endParaRPr lang="ru-RU" dirty="0">
              <a:solidFill>
                <a:schemeClr val="bg1"/>
              </a:solidFill>
            </a:endParaRPr>
          </a:p>
          <a:p>
            <a:r>
              <a:rPr lang="ru-RU" dirty="0">
                <a:solidFill>
                  <a:schemeClr val="bg1"/>
                </a:solidFill>
              </a:rPr>
              <a:t>1</a:t>
            </a:r>
            <a:r>
              <a:rPr lang="en-US" dirty="0">
                <a:solidFill>
                  <a:schemeClr val="bg1"/>
                </a:solidFill>
              </a:rPr>
              <a:t>5</a:t>
            </a:r>
            <a:r>
              <a:rPr lang="ru-RU" dirty="0">
                <a:solidFill>
                  <a:schemeClr val="bg1"/>
                </a:solidFill>
              </a:rPr>
              <a:t>%</a:t>
            </a:r>
          </a:p>
        </p:txBody>
      </p:sp>
      <p:sp>
        <p:nvSpPr>
          <p:cNvPr id="78" name="TextBox 77">
            <a:extLst>
              <a:ext uri="{FF2B5EF4-FFF2-40B4-BE49-F238E27FC236}">
                <a16:creationId xmlns:a16="http://schemas.microsoft.com/office/drawing/2014/main" id="{969259E9-E701-442B-8CC8-3B5B65DBB4E0}"/>
              </a:ext>
            </a:extLst>
          </p:cNvPr>
          <p:cNvSpPr txBox="1"/>
          <p:nvPr/>
        </p:nvSpPr>
        <p:spPr>
          <a:xfrm>
            <a:off x="8489818" y="4098245"/>
            <a:ext cx="758541" cy="646331"/>
          </a:xfrm>
          <a:prstGeom prst="rect">
            <a:avLst/>
          </a:prstGeom>
          <a:noFill/>
        </p:spPr>
        <p:txBody>
          <a:bodyPr wrap="none" rtlCol="0">
            <a:spAutoFit/>
          </a:bodyPr>
          <a:lstStyle/>
          <a:p>
            <a:r>
              <a:rPr lang="en-US" dirty="0">
                <a:solidFill>
                  <a:schemeClr val="bg1"/>
                </a:solidFill>
              </a:rPr>
              <a:t>BLTP</a:t>
            </a:r>
            <a:endParaRPr lang="ru-RU" dirty="0">
              <a:solidFill>
                <a:schemeClr val="bg1"/>
              </a:solidFill>
            </a:endParaRPr>
          </a:p>
          <a:p>
            <a:r>
              <a:rPr lang="ru-RU" dirty="0">
                <a:solidFill>
                  <a:schemeClr val="bg1"/>
                </a:solidFill>
              </a:rPr>
              <a:t>19.5%</a:t>
            </a:r>
          </a:p>
        </p:txBody>
      </p:sp>
      <p:sp>
        <p:nvSpPr>
          <p:cNvPr id="35" name="Прямоугольник 34">
            <a:extLst>
              <a:ext uri="{FF2B5EF4-FFF2-40B4-BE49-F238E27FC236}">
                <a16:creationId xmlns:a16="http://schemas.microsoft.com/office/drawing/2014/main" id="{90C1F320-B62F-4824-A395-33C6F1AA65E7}"/>
              </a:ext>
            </a:extLst>
          </p:cNvPr>
          <p:cNvSpPr/>
          <p:nvPr/>
        </p:nvSpPr>
        <p:spPr>
          <a:xfrm>
            <a:off x="1811524" y="1903345"/>
            <a:ext cx="8568952" cy="2308324"/>
          </a:xfrm>
          <a:prstGeom prst="rect">
            <a:avLst/>
          </a:prstGeom>
        </p:spPr>
        <p:txBody>
          <a:bodyPr wrap="square">
            <a:spAutoFit/>
          </a:bodyPr>
          <a:lstStyle/>
          <a:p>
            <a:pPr marL="285750" indent="-285750" algn="just" fontAlgn="base">
              <a:spcBef>
                <a:spcPct val="0"/>
              </a:spcBef>
              <a:spcAft>
                <a:spcPct val="0"/>
              </a:spcAft>
              <a:buFont typeface="Arial" panose="020B0604020202020204" pitchFamily="34" charset="0"/>
              <a:buChar char="•"/>
            </a:pPr>
            <a:r>
              <a:rPr lang="en-US" b="1" dirty="0">
                <a:cs typeface="Arial" charset="0"/>
              </a:rPr>
              <a:t>Various computing models for the NICA megaproject require confirmation of operability, i.e. checking requirements for the temporal characteristics of receiving data and its further processing, analysis and storage, as well as requirements for the effectiveness of modeling and processing events in the experiment.</a:t>
            </a:r>
            <a:endParaRPr lang="ru-RU" b="1" dirty="0">
              <a:cs typeface="Arial" charset="0"/>
            </a:endParaRPr>
          </a:p>
          <a:p>
            <a:pPr marL="285750" indent="-285750" algn="just" fontAlgn="base">
              <a:spcBef>
                <a:spcPct val="0"/>
              </a:spcBef>
              <a:spcAft>
                <a:spcPct val="0"/>
              </a:spcAft>
              <a:buFont typeface="Arial" panose="020B0604020202020204" pitchFamily="34" charset="0"/>
              <a:buChar char="•"/>
            </a:pPr>
            <a:r>
              <a:rPr lang="en-US" b="1" dirty="0">
                <a:cs typeface="Arial" charset="0"/>
              </a:rPr>
              <a:t>For these purposes, it is necessary to carry out tests in a real software and computing environment, which should contain all the required components, taking into account physical characteristics of the experiment and development plans for computer technology.</a:t>
            </a:r>
            <a:endParaRPr lang="ru-RU" b="1" dirty="0">
              <a:cs typeface="Arial" charset="0"/>
            </a:endParaRPr>
          </a:p>
        </p:txBody>
      </p:sp>
    </p:spTree>
    <p:extLst>
      <p:ext uri="{BB962C8B-B14F-4D97-AF65-F5344CB8AC3E}">
        <p14:creationId xmlns:p14="http://schemas.microsoft.com/office/powerpoint/2010/main" val="1532830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 descr="G:\MONGOLIA\FON_down.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8311"/>
          <a:stretch/>
        </p:blipFill>
        <p:spPr bwMode="auto">
          <a:xfrm>
            <a:off x="0" y="5181450"/>
            <a:ext cx="12192000" cy="167655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5" descr="G:\MONGOLIA\FON_up.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498" y="-30694"/>
            <a:ext cx="12192000" cy="1744405"/>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4871947" y="22811"/>
            <a:ext cx="2268570" cy="600164"/>
          </a:xfrm>
          <a:prstGeom prst="rect">
            <a:avLst/>
          </a:prstGeom>
          <a:noFill/>
        </p:spPr>
        <p:txBody>
          <a:bodyPr wrap="none" rtlCol="0">
            <a:spAutoFit/>
          </a:bodyPr>
          <a:lstStyle/>
          <a:p>
            <a:r>
              <a:rPr lang="en-US"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rPr>
              <a:t>Conclusions</a:t>
            </a:r>
            <a:endParaRPr lang="ru-RU" sz="3300" b="1" dirty="0">
              <a:ln w="6600">
                <a:solidFill>
                  <a:schemeClr val="accent2">
                    <a:lumMod val="50000"/>
                  </a:schemeClr>
                </a:solidFill>
                <a:prstDash val="solid"/>
              </a:ln>
              <a:solidFill>
                <a:srgbClr val="FFFFFF"/>
              </a:solidFill>
              <a:effectLst>
                <a:outerShdw dist="38100" dir="2700000" algn="tl" rotWithShape="0">
                  <a:schemeClr val="accent2"/>
                </a:outerShdw>
              </a:effectLst>
              <a:latin typeface="+mj-lt"/>
              <a:cs typeface="Arial" panose="020B0604020202020204" pitchFamily="34" charset="0"/>
            </a:endParaRPr>
          </a:p>
        </p:txBody>
      </p:sp>
      <p:sp>
        <p:nvSpPr>
          <p:cNvPr id="17" name="TextBox 16">
            <a:extLst>
              <a:ext uri="{FF2B5EF4-FFF2-40B4-BE49-F238E27FC236}">
                <a16:creationId xmlns:a16="http://schemas.microsoft.com/office/drawing/2014/main" id="{FF4CC610-7CFF-4AC3-A05A-18D442596C95}"/>
              </a:ext>
            </a:extLst>
          </p:cNvPr>
          <p:cNvSpPr txBox="1"/>
          <p:nvPr/>
        </p:nvSpPr>
        <p:spPr>
          <a:xfrm>
            <a:off x="697870" y="2396878"/>
            <a:ext cx="758541" cy="646331"/>
          </a:xfrm>
          <a:prstGeom prst="rect">
            <a:avLst/>
          </a:prstGeom>
          <a:noFill/>
        </p:spPr>
        <p:txBody>
          <a:bodyPr wrap="none" rtlCol="0">
            <a:spAutoFit/>
          </a:bodyPr>
          <a:lstStyle/>
          <a:p>
            <a:r>
              <a:rPr lang="en-US" dirty="0">
                <a:solidFill>
                  <a:schemeClr val="bg1"/>
                </a:solidFill>
              </a:rPr>
              <a:t>BLTP</a:t>
            </a:r>
            <a:endParaRPr lang="ru-RU" dirty="0">
              <a:solidFill>
                <a:schemeClr val="bg1"/>
              </a:solidFill>
            </a:endParaRPr>
          </a:p>
          <a:p>
            <a:r>
              <a:rPr lang="ru-RU" dirty="0">
                <a:solidFill>
                  <a:schemeClr val="bg1"/>
                </a:solidFill>
              </a:rPr>
              <a:t>97.7%</a:t>
            </a:r>
          </a:p>
        </p:txBody>
      </p:sp>
      <p:sp>
        <p:nvSpPr>
          <p:cNvPr id="59" name="TextBox 58">
            <a:extLst>
              <a:ext uri="{FF2B5EF4-FFF2-40B4-BE49-F238E27FC236}">
                <a16:creationId xmlns:a16="http://schemas.microsoft.com/office/drawing/2014/main" id="{D7903FC3-F6EE-4566-929D-24895A9A68BB}"/>
              </a:ext>
            </a:extLst>
          </p:cNvPr>
          <p:cNvSpPr txBox="1"/>
          <p:nvPr/>
        </p:nvSpPr>
        <p:spPr>
          <a:xfrm>
            <a:off x="4886764" y="2320467"/>
            <a:ext cx="758541" cy="646331"/>
          </a:xfrm>
          <a:prstGeom prst="rect">
            <a:avLst/>
          </a:prstGeom>
          <a:noFill/>
        </p:spPr>
        <p:txBody>
          <a:bodyPr wrap="none" rtlCol="0">
            <a:spAutoFit/>
          </a:bodyPr>
          <a:lstStyle/>
          <a:p>
            <a:r>
              <a:rPr lang="en-US" dirty="0">
                <a:solidFill>
                  <a:schemeClr val="bg1"/>
                </a:solidFill>
              </a:rPr>
              <a:t>BLTP</a:t>
            </a:r>
            <a:endParaRPr lang="ru-RU" dirty="0">
              <a:solidFill>
                <a:schemeClr val="bg1"/>
              </a:solidFill>
            </a:endParaRPr>
          </a:p>
          <a:p>
            <a:r>
              <a:rPr lang="ru-RU" dirty="0">
                <a:solidFill>
                  <a:schemeClr val="bg1"/>
                </a:solidFill>
              </a:rPr>
              <a:t>79.1%</a:t>
            </a:r>
          </a:p>
        </p:txBody>
      </p:sp>
      <p:sp>
        <p:nvSpPr>
          <p:cNvPr id="61" name="TextBox 60">
            <a:extLst>
              <a:ext uri="{FF2B5EF4-FFF2-40B4-BE49-F238E27FC236}">
                <a16:creationId xmlns:a16="http://schemas.microsoft.com/office/drawing/2014/main" id="{8A28D747-6419-4496-AB12-8E53FEB55CDA}"/>
              </a:ext>
            </a:extLst>
          </p:cNvPr>
          <p:cNvSpPr txBox="1"/>
          <p:nvPr/>
        </p:nvSpPr>
        <p:spPr>
          <a:xfrm>
            <a:off x="6167426" y="2193887"/>
            <a:ext cx="583814" cy="646331"/>
          </a:xfrm>
          <a:prstGeom prst="rect">
            <a:avLst/>
          </a:prstGeom>
          <a:noFill/>
        </p:spPr>
        <p:txBody>
          <a:bodyPr wrap="none" rtlCol="0">
            <a:spAutoFit/>
          </a:bodyPr>
          <a:lstStyle/>
          <a:p>
            <a:r>
              <a:rPr lang="en-US" dirty="0">
                <a:solidFill>
                  <a:schemeClr val="bg1"/>
                </a:solidFill>
              </a:rPr>
              <a:t>LIT</a:t>
            </a:r>
            <a:endParaRPr lang="ru-RU" dirty="0">
              <a:solidFill>
                <a:schemeClr val="bg1"/>
              </a:solidFill>
            </a:endParaRPr>
          </a:p>
          <a:p>
            <a:r>
              <a:rPr lang="ru-RU" dirty="0">
                <a:solidFill>
                  <a:schemeClr val="bg1"/>
                </a:solidFill>
              </a:rPr>
              <a:t>1</a:t>
            </a:r>
            <a:r>
              <a:rPr lang="en-US" dirty="0">
                <a:solidFill>
                  <a:schemeClr val="bg1"/>
                </a:solidFill>
              </a:rPr>
              <a:t>8</a:t>
            </a:r>
            <a:r>
              <a:rPr lang="ru-RU" dirty="0">
                <a:solidFill>
                  <a:schemeClr val="bg1"/>
                </a:solidFill>
              </a:rPr>
              <a:t>%</a:t>
            </a:r>
          </a:p>
        </p:txBody>
      </p:sp>
      <p:sp>
        <p:nvSpPr>
          <p:cNvPr id="67" name="TextBox 66">
            <a:extLst>
              <a:ext uri="{FF2B5EF4-FFF2-40B4-BE49-F238E27FC236}">
                <a16:creationId xmlns:a16="http://schemas.microsoft.com/office/drawing/2014/main" id="{2E46486B-A2B1-41AB-A296-1890586EC0D6}"/>
              </a:ext>
            </a:extLst>
          </p:cNvPr>
          <p:cNvSpPr txBox="1"/>
          <p:nvPr/>
        </p:nvSpPr>
        <p:spPr>
          <a:xfrm>
            <a:off x="9481504" y="2027546"/>
            <a:ext cx="758541" cy="646331"/>
          </a:xfrm>
          <a:prstGeom prst="rect">
            <a:avLst/>
          </a:prstGeom>
          <a:noFill/>
        </p:spPr>
        <p:txBody>
          <a:bodyPr wrap="none" rtlCol="0">
            <a:spAutoFit/>
          </a:bodyPr>
          <a:lstStyle/>
          <a:p>
            <a:r>
              <a:rPr lang="en-US" dirty="0">
                <a:solidFill>
                  <a:schemeClr val="bg1"/>
                </a:solidFill>
              </a:rPr>
              <a:t>BLTP</a:t>
            </a:r>
            <a:endParaRPr lang="ru-RU" dirty="0">
              <a:solidFill>
                <a:schemeClr val="bg1"/>
              </a:solidFill>
            </a:endParaRPr>
          </a:p>
          <a:p>
            <a:r>
              <a:rPr lang="ru-RU" dirty="0">
                <a:solidFill>
                  <a:schemeClr val="bg1"/>
                </a:solidFill>
              </a:rPr>
              <a:t>46.5%</a:t>
            </a:r>
          </a:p>
        </p:txBody>
      </p:sp>
      <p:sp>
        <p:nvSpPr>
          <p:cNvPr id="68" name="TextBox 67">
            <a:extLst>
              <a:ext uri="{FF2B5EF4-FFF2-40B4-BE49-F238E27FC236}">
                <a16:creationId xmlns:a16="http://schemas.microsoft.com/office/drawing/2014/main" id="{F3E8330B-BCC2-4DEE-8843-EF6E00558DDC}"/>
              </a:ext>
            </a:extLst>
          </p:cNvPr>
          <p:cNvSpPr txBox="1"/>
          <p:nvPr/>
        </p:nvSpPr>
        <p:spPr>
          <a:xfrm>
            <a:off x="10056440" y="3015932"/>
            <a:ext cx="1079142" cy="369332"/>
          </a:xfrm>
          <a:prstGeom prst="rect">
            <a:avLst/>
          </a:prstGeom>
          <a:noFill/>
        </p:spPr>
        <p:txBody>
          <a:bodyPr wrap="none" rtlCol="0">
            <a:spAutoFit/>
          </a:bodyPr>
          <a:lstStyle/>
          <a:p>
            <a:r>
              <a:rPr lang="en-US" dirty="0">
                <a:solidFill>
                  <a:schemeClr val="bg1"/>
                </a:solidFill>
              </a:rPr>
              <a:t>LIT</a:t>
            </a:r>
            <a:r>
              <a:rPr lang="ru-RU" dirty="0">
                <a:solidFill>
                  <a:schemeClr val="bg1"/>
                </a:solidFill>
              </a:rPr>
              <a:t> 42.</a:t>
            </a:r>
            <a:r>
              <a:rPr lang="en-US" dirty="0">
                <a:solidFill>
                  <a:schemeClr val="bg1"/>
                </a:solidFill>
              </a:rPr>
              <a:t>7</a:t>
            </a:r>
            <a:r>
              <a:rPr lang="ru-RU" dirty="0">
                <a:solidFill>
                  <a:schemeClr val="bg1"/>
                </a:solidFill>
              </a:rPr>
              <a:t>%</a:t>
            </a:r>
          </a:p>
        </p:txBody>
      </p:sp>
      <p:sp>
        <p:nvSpPr>
          <p:cNvPr id="73" name="TextBox 72">
            <a:extLst>
              <a:ext uri="{FF2B5EF4-FFF2-40B4-BE49-F238E27FC236}">
                <a16:creationId xmlns:a16="http://schemas.microsoft.com/office/drawing/2014/main" id="{C11245D9-C10C-4BF4-B8F0-A4BB6B9411A5}"/>
              </a:ext>
            </a:extLst>
          </p:cNvPr>
          <p:cNvSpPr txBox="1"/>
          <p:nvPr/>
        </p:nvSpPr>
        <p:spPr>
          <a:xfrm>
            <a:off x="4024688" y="4381041"/>
            <a:ext cx="758541" cy="646331"/>
          </a:xfrm>
          <a:prstGeom prst="rect">
            <a:avLst/>
          </a:prstGeom>
          <a:noFill/>
        </p:spPr>
        <p:txBody>
          <a:bodyPr wrap="none" rtlCol="0">
            <a:spAutoFit/>
          </a:bodyPr>
          <a:lstStyle/>
          <a:p>
            <a:r>
              <a:rPr lang="en-US" dirty="0">
                <a:solidFill>
                  <a:schemeClr val="bg1"/>
                </a:solidFill>
              </a:rPr>
              <a:t>LIT</a:t>
            </a:r>
            <a:endParaRPr lang="ru-RU" dirty="0">
              <a:solidFill>
                <a:schemeClr val="bg1"/>
              </a:solidFill>
            </a:endParaRPr>
          </a:p>
          <a:p>
            <a:r>
              <a:rPr lang="ru-RU" dirty="0">
                <a:solidFill>
                  <a:schemeClr val="bg1"/>
                </a:solidFill>
              </a:rPr>
              <a:t>24.7%</a:t>
            </a:r>
          </a:p>
        </p:txBody>
      </p:sp>
      <p:sp>
        <p:nvSpPr>
          <p:cNvPr id="74" name="TextBox 73">
            <a:extLst>
              <a:ext uri="{FF2B5EF4-FFF2-40B4-BE49-F238E27FC236}">
                <a16:creationId xmlns:a16="http://schemas.microsoft.com/office/drawing/2014/main" id="{54D1422C-2437-48BA-9753-C568063CFE0B}"/>
              </a:ext>
            </a:extLst>
          </p:cNvPr>
          <p:cNvSpPr txBox="1"/>
          <p:nvPr/>
        </p:nvSpPr>
        <p:spPr>
          <a:xfrm>
            <a:off x="2855640" y="5004077"/>
            <a:ext cx="758541" cy="646331"/>
          </a:xfrm>
          <a:prstGeom prst="rect">
            <a:avLst/>
          </a:prstGeom>
          <a:noFill/>
        </p:spPr>
        <p:txBody>
          <a:bodyPr wrap="none" rtlCol="0">
            <a:spAutoFit/>
          </a:bodyPr>
          <a:lstStyle/>
          <a:p>
            <a:r>
              <a:rPr lang="en-US" dirty="0">
                <a:solidFill>
                  <a:schemeClr val="bg1"/>
                </a:solidFill>
              </a:rPr>
              <a:t>BLTP</a:t>
            </a:r>
            <a:endParaRPr lang="ru-RU" dirty="0">
              <a:solidFill>
                <a:schemeClr val="bg1"/>
              </a:solidFill>
            </a:endParaRPr>
          </a:p>
          <a:p>
            <a:r>
              <a:rPr lang="ru-RU" dirty="0">
                <a:solidFill>
                  <a:schemeClr val="bg1"/>
                </a:solidFill>
              </a:rPr>
              <a:t>66.4%</a:t>
            </a:r>
          </a:p>
        </p:txBody>
      </p:sp>
      <p:sp>
        <p:nvSpPr>
          <p:cNvPr id="76" name="TextBox 75">
            <a:extLst>
              <a:ext uri="{FF2B5EF4-FFF2-40B4-BE49-F238E27FC236}">
                <a16:creationId xmlns:a16="http://schemas.microsoft.com/office/drawing/2014/main" id="{B5338EFE-5C5F-4E26-BC23-20527DF8AFDC}"/>
              </a:ext>
            </a:extLst>
          </p:cNvPr>
          <p:cNvSpPr txBox="1"/>
          <p:nvPr/>
        </p:nvSpPr>
        <p:spPr>
          <a:xfrm>
            <a:off x="7824192" y="5377292"/>
            <a:ext cx="914033" cy="646331"/>
          </a:xfrm>
          <a:prstGeom prst="rect">
            <a:avLst/>
          </a:prstGeom>
          <a:noFill/>
        </p:spPr>
        <p:txBody>
          <a:bodyPr wrap="none" rtlCol="0">
            <a:spAutoFit/>
          </a:bodyPr>
          <a:lstStyle/>
          <a:p>
            <a:r>
              <a:rPr lang="en-US" dirty="0">
                <a:solidFill>
                  <a:schemeClr val="bg1"/>
                </a:solidFill>
              </a:rPr>
              <a:t>VBLHEP</a:t>
            </a:r>
            <a:endParaRPr lang="ru-RU" dirty="0">
              <a:solidFill>
                <a:schemeClr val="bg1"/>
              </a:solidFill>
            </a:endParaRPr>
          </a:p>
          <a:p>
            <a:r>
              <a:rPr lang="ru-RU" dirty="0">
                <a:solidFill>
                  <a:schemeClr val="bg1"/>
                </a:solidFill>
              </a:rPr>
              <a:t>65.5%</a:t>
            </a:r>
          </a:p>
        </p:txBody>
      </p:sp>
      <p:sp>
        <p:nvSpPr>
          <p:cNvPr id="77" name="TextBox 76">
            <a:extLst>
              <a:ext uri="{FF2B5EF4-FFF2-40B4-BE49-F238E27FC236}">
                <a16:creationId xmlns:a16="http://schemas.microsoft.com/office/drawing/2014/main" id="{C600B9D0-5278-457A-9547-E75DDB900663}"/>
              </a:ext>
            </a:extLst>
          </p:cNvPr>
          <p:cNvSpPr txBox="1"/>
          <p:nvPr/>
        </p:nvSpPr>
        <p:spPr>
          <a:xfrm>
            <a:off x="7636366" y="4030384"/>
            <a:ext cx="583814" cy="646331"/>
          </a:xfrm>
          <a:prstGeom prst="rect">
            <a:avLst/>
          </a:prstGeom>
          <a:noFill/>
        </p:spPr>
        <p:txBody>
          <a:bodyPr wrap="none" rtlCol="0">
            <a:spAutoFit/>
          </a:bodyPr>
          <a:lstStyle/>
          <a:p>
            <a:r>
              <a:rPr lang="en-US" dirty="0">
                <a:solidFill>
                  <a:schemeClr val="bg1"/>
                </a:solidFill>
              </a:rPr>
              <a:t>LIT</a:t>
            </a:r>
            <a:endParaRPr lang="ru-RU" dirty="0">
              <a:solidFill>
                <a:schemeClr val="bg1"/>
              </a:solidFill>
            </a:endParaRPr>
          </a:p>
          <a:p>
            <a:r>
              <a:rPr lang="ru-RU" dirty="0">
                <a:solidFill>
                  <a:schemeClr val="bg1"/>
                </a:solidFill>
              </a:rPr>
              <a:t>1</a:t>
            </a:r>
            <a:r>
              <a:rPr lang="en-US" dirty="0">
                <a:solidFill>
                  <a:schemeClr val="bg1"/>
                </a:solidFill>
              </a:rPr>
              <a:t>5</a:t>
            </a:r>
            <a:r>
              <a:rPr lang="ru-RU" dirty="0">
                <a:solidFill>
                  <a:schemeClr val="bg1"/>
                </a:solidFill>
              </a:rPr>
              <a:t>%</a:t>
            </a:r>
          </a:p>
        </p:txBody>
      </p:sp>
      <p:sp>
        <p:nvSpPr>
          <p:cNvPr id="78" name="TextBox 77">
            <a:extLst>
              <a:ext uri="{FF2B5EF4-FFF2-40B4-BE49-F238E27FC236}">
                <a16:creationId xmlns:a16="http://schemas.microsoft.com/office/drawing/2014/main" id="{969259E9-E701-442B-8CC8-3B5B65DBB4E0}"/>
              </a:ext>
            </a:extLst>
          </p:cNvPr>
          <p:cNvSpPr txBox="1"/>
          <p:nvPr/>
        </p:nvSpPr>
        <p:spPr>
          <a:xfrm>
            <a:off x="8489818" y="4098245"/>
            <a:ext cx="758541" cy="646331"/>
          </a:xfrm>
          <a:prstGeom prst="rect">
            <a:avLst/>
          </a:prstGeom>
          <a:noFill/>
        </p:spPr>
        <p:txBody>
          <a:bodyPr wrap="none" rtlCol="0">
            <a:spAutoFit/>
          </a:bodyPr>
          <a:lstStyle/>
          <a:p>
            <a:r>
              <a:rPr lang="en-US" dirty="0">
                <a:solidFill>
                  <a:schemeClr val="bg1"/>
                </a:solidFill>
              </a:rPr>
              <a:t>BLTP</a:t>
            </a:r>
            <a:endParaRPr lang="ru-RU" dirty="0">
              <a:solidFill>
                <a:schemeClr val="bg1"/>
              </a:solidFill>
            </a:endParaRPr>
          </a:p>
          <a:p>
            <a:r>
              <a:rPr lang="ru-RU" dirty="0">
                <a:solidFill>
                  <a:schemeClr val="bg1"/>
                </a:solidFill>
              </a:rPr>
              <a:t>19.5%</a:t>
            </a:r>
          </a:p>
        </p:txBody>
      </p:sp>
      <p:sp>
        <p:nvSpPr>
          <p:cNvPr id="35" name="Прямоугольник 34">
            <a:extLst>
              <a:ext uri="{FF2B5EF4-FFF2-40B4-BE49-F238E27FC236}">
                <a16:creationId xmlns:a16="http://schemas.microsoft.com/office/drawing/2014/main" id="{90C1F320-B62F-4824-A395-33C6F1AA65E7}"/>
              </a:ext>
            </a:extLst>
          </p:cNvPr>
          <p:cNvSpPr/>
          <p:nvPr/>
        </p:nvSpPr>
        <p:spPr>
          <a:xfrm>
            <a:off x="1846022" y="1537394"/>
            <a:ext cx="8568952" cy="3139321"/>
          </a:xfrm>
          <a:prstGeom prst="rect">
            <a:avLst/>
          </a:prstGeom>
        </p:spPr>
        <p:txBody>
          <a:bodyPr wrap="square">
            <a:spAutoFit/>
          </a:bodyPr>
          <a:lstStyle/>
          <a:p>
            <a:pPr algn="ctr" fontAlgn="base">
              <a:spcBef>
                <a:spcPct val="0"/>
              </a:spcBef>
              <a:spcAft>
                <a:spcPct val="0"/>
              </a:spcAft>
            </a:pPr>
            <a:r>
              <a:rPr lang="en-US" b="1" u="sng" dirty="0">
                <a:cs typeface="Arial" charset="0"/>
              </a:rPr>
              <a:t>Simulation results</a:t>
            </a:r>
            <a:endParaRPr lang="ru-RU" b="1" u="sng" dirty="0">
              <a:cs typeface="Arial" charset="0"/>
            </a:endParaRPr>
          </a:p>
          <a:p>
            <a:pPr marL="342900" indent="-342900" algn="just" fontAlgn="base">
              <a:spcBef>
                <a:spcPct val="0"/>
              </a:spcBef>
              <a:spcAft>
                <a:spcPct val="0"/>
              </a:spcAft>
              <a:buFont typeface="+mj-lt"/>
              <a:buAutoNum type="arabicPeriod"/>
            </a:pPr>
            <a:endParaRPr lang="ru-RU" b="1" dirty="0">
              <a:cs typeface="Arial" charset="0"/>
            </a:endParaRPr>
          </a:p>
          <a:p>
            <a:pPr marL="342900" indent="-342900" algn="just" fontAlgn="base">
              <a:spcBef>
                <a:spcPct val="0"/>
              </a:spcBef>
              <a:spcAft>
                <a:spcPct val="0"/>
              </a:spcAft>
              <a:buFont typeface="+mj-lt"/>
              <a:buAutoNum type="arabicPeriod"/>
            </a:pPr>
            <a:r>
              <a:rPr lang="en-US" b="1" dirty="0">
                <a:cs typeface="Arial" charset="0"/>
              </a:rPr>
              <a:t>Determining the throughput of the system for taking, storing, analyzing experimental data, choosing the optimal distributed file systems, selecting hardware and software components of the solution</a:t>
            </a:r>
            <a:endParaRPr lang="ru-RU" b="1" dirty="0">
              <a:cs typeface="Arial" charset="0"/>
            </a:endParaRPr>
          </a:p>
          <a:p>
            <a:pPr marL="342900" indent="-342900" algn="just" fontAlgn="base">
              <a:spcBef>
                <a:spcPct val="0"/>
              </a:spcBef>
              <a:spcAft>
                <a:spcPct val="0"/>
              </a:spcAft>
              <a:buFont typeface="+mj-lt"/>
              <a:buAutoNum type="arabicPeriod"/>
            </a:pPr>
            <a:endParaRPr lang="ru-RU" b="1" dirty="0">
              <a:cs typeface="Arial" charset="0"/>
            </a:endParaRPr>
          </a:p>
          <a:p>
            <a:pPr marL="342900" indent="-342900" algn="just" fontAlgn="base">
              <a:spcBef>
                <a:spcPct val="0"/>
              </a:spcBef>
              <a:spcAft>
                <a:spcPct val="0"/>
              </a:spcAft>
              <a:buFont typeface="+mj-lt"/>
              <a:buAutoNum type="arabicPeriod"/>
            </a:pPr>
            <a:r>
              <a:rPr lang="en-US" b="1" dirty="0">
                <a:cs typeface="Arial" charset="0"/>
              </a:rPr>
              <a:t>Search and elimination of potential bottlenecks in the hardware and software complex of the experiment computing infrastructure</a:t>
            </a:r>
            <a:endParaRPr lang="ru-RU" b="1" dirty="0">
              <a:cs typeface="Arial" charset="0"/>
            </a:endParaRPr>
          </a:p>
          <a:p>
            <a:pPr marL="342900" indent="-342900" algn="just" fontAlgn="base">
              <a:spcBef>
                <a:spcPct val="0"/>
              </a:spcBef>
              <a:spcAft>
                <a:spcPct val="0"/>
              </a:spcAft>
              <a:buFont typeface="+mj-lt"/>
              <a:buAutoNum type="arabicPeriod"/>
            </a:pPr>
            <a:endParaRPr lang="ru-RU" b="1" dirty="0">
              <a:cs typeface="Arial" charset="0"/>
            </a:endParaRPr>
          </a:p>
          <a:p>
            <a:pPr marL="342900" indent="-342900" algn="just" fontAlgn="base">
              <a:spcBef>
                <a:spcPct val="0"/>
              </a:spcBef>
              <a:spcAft>
                <a:spcPct val="0"/>
              </a:spcAft>
              <a:buFont typeface="+mj-lt"/>
              <a:buAutoNum type="arabicPeriod"/>
            </a:pPr>
            <a:r>
              <a:rPr lang="en-US" b="1" dirty="0">
                <a:cs typeface="Arial" charset="0"/>
              </a:rPr>
              <a:t>Defining the architecture of all components of the computing complex for the NICA megaproject</a:t>
            </a:r>
            <a:endParaRPr lang="ru-RU" b="1" dirty="0">
              <a:cs typeface="Arial" charset="0"/>
            </a:endParaRPr>
          </a:p>
        </p:txBody>
      </p:sp>
    </p:spTree>
    <p:extLst>
      <p:ext uri="{BB962C8B-B14F-4D97-AF65-F5344CB8AC3E}">
        <p14:creationId xmlns:p14="http://schemas.microsoft.com/office/powerpoint/2010/main" val="2603259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 descr="G:\MONGOLIA\FON_down.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4643" b="48311"/>
          <a:stretch/>
        </p:blipFill>
        <p:spPr bwMode="auto">
          <a:xfrm>
            <a:off x="1454151" y="5186366"/>
            <a:ext cx="9213851" cy="167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Рисунок 19"/>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bright="7000" contrast="-39000"/>
                    </a14:imgEffect>
                  </a14:imgLayer>
                </a14:imgProps>
              </a:ext>
            </a:extLst>
          </a:blip>
          <a:stretch>
            <a:fillRect/>
          </a:stretch>
        </p:blipFill>
        <p:spPr>
          <a:xfrm>
            <a:off x="1579441" y="5830756"/>
            <a:ext cx="2247103" cy="1027247"/>
          </a:xfrm>
          <a:prstGeom prst="ellipse">
            <a:avLst/>
          </a:prstGeom>
          <a:ln>
            <a:noFill/>
          </a:ln>
          <a:effectLst>
            <a:softEdge rad="112500"/>
          </a:effectLst>
        </p:spPr>
      </p:pic>
      <p:sp>
        <p:nvSpPr>
          <p:cNvPr id="9" name="Прямоугольник 8"/>
          <p:cNvSpPr/>
          <p:nvPr/>
        </p:nvSpPr>
        <p:spPr>
          <a:xfrm>
            <a:off x="2555018" y="93486"/>
            <a:ext cx="7985879" cy="492443"/>
          </a:xfrm>
          <a:prstGeom prst="rect">
            <a:avLst/>
          </a:prstGeom>
        </p:spPr>
        <p:txBody>
          <a:bodyPr wrap="square">
            <a:spAutoFit/>
          </a:bodyPr>
          <a:lstStyle/>
          <a:p>
            <a:pPr>
              <a:defRPr/>
            </a:pPr>
            <a:r>
              <a:rPr lang="en-US" sz="2600" b="1" dirty="0">
                <a:solidFill>
                  <a:srgbClr val="C00000"/>
                </a:solidFill>
                <a:latin typeface="Corbel" panose="020B0503020204020204" pitchFamily="34" charset="0"/>
                <a:cs typeface="Times New Roman" pitchFamily="18" charset="0"/>
              </a:rPr>
              <a:t>Educational program on the </a:t>
            </a:r>
            <a:r>
              <a:rPr lang="en-US" sz="2600" b="1" dirty="0" err="1">
                <a:solidFill>
                  <a:srgbClr val="C00000"/>
                </a:solidFill>
                <a:latin typeface="Corbel" panose="020B0503020204020204" pitchFamily="34" charset="0"/>
                <a:cs typeface="Times New Roman" pitchFamily="18" charset="0"/>
              </a:rPr>
              <a:t>HybriLIT</a:t>
            </a:r>
            <a:r>
              <a:rPr lang="en-US" sz="2600" b="1" dirty="0">
                <a:solidFill>
                  <a:srgbClr val="C00000"/>
                </a:solidFill>
                <a:latin typeface="Corbel" panose="020B0503020204020204" pitchFamily="34" charset="0"/>
                <a:cs typeface="Times New Roman" pitchFamily="18" charset="0"/>
              </a:rPr>
              <a:t> platform </a:t>
            </a:r>
          </a:p>
        </p:txBody>
      </p:sp>
      <p:pic>
        <p:nvPicPr>
          <p:cNvPr id="10" name="Picture 4" descr="G:\MONGOLIA\FON_down.png"/>
          <p:cNvPicPr>
            <a:picLocks noChangeAspect="1" noChangeArrowheads="1"/>
          </p:cNvPicPr>
          <p:nvPr/>
        </p:nvPicPr>
        <p:blipFill>
          <a:blip r:embed="rId2" cstate="print">
            <a:extLst>
              <a:ext uri="{28A0092B-C50C-407E-A947-70E740481C1C}">
                <a14:useLocalDpi xmlns:a14="http://schemas.microsoft.com/office/drawing/2010/main" val="0"/>
              </a:ext>
            </a:extLst>
          </a:blip>
          <a:srcRect b="48311"/>
          <a:stretch>
            <a:fillRect/>
          </a:stretch>
        </p:blipFill>
        <p:spPr bwMode="auto">
          <a:xfrm>
            <a:off x="1551283" y="6019800"/>
            <a:ext cx="919638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Прямоугольник 10"/>
          <p:cNvSpPr/>
          <p:nvPr/>
        </p:nvSpPr>
        <p:spPr bwMode="auto">
          <a:xfrm>
            <a:off x="3550326" y="6297046"/>
            <a:ext cx="5394362" cy="400110"/>
          </a:xfrm>
          <a:prstGeom prst="rect">
            <a:avLst/>
          </a:prstGeom>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r>
              <a:rPr lang="en-US" altLang="ru-RU" sz="2000" b="1" dirty="0">
                <a:solidFill>
                  <a:srgbClr val="254061"/>
                </a:solidFill>
                <a:effectLst>
                  <a:outerShdw blurRad="38100" dist="38100" dir="2700000" algn="tl">
                    <a:srgbClr val="C0C0C0"/>
                  </a:outerShdw>
                </a:effectLst>
                <a:latin typeface="Cambria" pitchFamily="18" charset="0"/>
                <a:ea typeface="Angsana New"/>
                <a:cs typeface="Angsana New"/>
              </a:rPr>
              <a:t>Heterogeneous Computation Team, </a:t>
            </a:r>
            <a:r>
              <a:rPr lang="en-US" altLang="ru-RU" sz="2000" b="1" i="1" dirty="0" err="1">
                <a:solidFill>
                  <a:srgbClr val="254061"/>
                </a:solidFill>
                <a:effectLst>
                  <a:outerShdw blurRad="38100" dist="38100" dir="2700000" algn="tl">
                    <a:srgbClr val="C0C0C0"/>
                  </a:outerShdw>
                </a:effectLst>
                <a:latin typeface="Cambria" pitchFamily="18" charset="0"/>
                <a:ea typeface="Angsana New"/>
                <a:cs typeface="Angsana New"/>
              </a:rPr>
              <a:t>HybriLIT</a:t>
            </a:r>
            <a:endParaRPr lang="en-US" altLang="ru-RU" sz="2000" b="1" i="1" dirty="0">
              <a:solidFill>
                <a:srgbClr val="254061"/>
              </a:solidFill>
              <a:latin typeface="Cambria" pitchFamily="18" charset="0"/>
            </a:endParaRPr>
          </a:p>
        </p:txBody>
      </p:sp>
      <p:pic>
        <p:nvPicPr>
          <p:cNvPr id="18" name="Picture 7" descr="G:\MONGOLIA\LIT_logo_rus_v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51283" y="23794"/>
            <a:ext cx="861060" cy="59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 descr="G:\MONGOLIA\logov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05894" y="6262364"/>
            <a:ext cx="1280664" cy="495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524002" y="2621097"/>
            <a:ext cx="8961457" cy="2926104"/>
            <a:chOff x="55439" y="2746508"/>
            <a:chExt cx="8961457" cy="2926104"/>
          </a:xfrm>
        </p:grpSpPr>
        <p:grpSp>
          <p:nvGrpSpPr>
            <p:cNvPr id="21" name="Группа 20"/>
            <p:cNvGrpSpPr/>
            <p:nvPr/>
          </p:nvGrpSpPr>
          <p:grpSpPr>
            <a:xfrm>
              <a:off x="55439" y="2800634"/>
              <a:ext cx="2716361" cy="2871978"/>
              <a:chOff x="623279" y="1252714"/>
              <a:chExt cx="2741353" cy="2871978"/>
            </a:xfrm>
          </p:grpSpPr>
          <p:sp>
            <p:nvSpPr>
              <p:cNvPr id="4" name="Скругленный прямоугольник 3"/>
              <p:cNvSpPr/>
              <p:nvPr/>
            </p:nvSpPr>
            <p:spPr>
              <a:xfrm>
                <a:off x="623279" y="1252714"/>
                <a:ext cx="2741353" cy="2871978"/>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solidFill>
                      <a:srgbClr val="002060"/>
                    </a:solidFill>
                    <a:latin typeface="Corbel" panose="020B0503020204020204" pitchFamily="34" charset="0"/>
                  </a:rPr>
                  <a:t>Parallel Programming Technologies</a:t>
                </a:r>
                <a:endParaRPr lang="ru-RU" sz="2000" b="1" dirty="0">
                  <a:solidFill>
                    <a:srgbClr val="002060"/>
                  </a:solidFill>
                  <a:latin typeface="Corbel" panose="020B0503020204020204" pitchFamily="34" charset="0"/>
                </a:endParaRPr>
              </a:p>
              <a:p>
                <a:pPr algn="ctr"/>
                <a:endParaRPr lang="ru-RU" sz="2000" b="1" dirty="0">
                  <a:solidFill>
                    <a:srgbClr val="002060"/>
                  </a:solidFill>
                  <a:latin typeface="Corbel" panose="020B0503020204020204" pitchFamily="34" charset="0"/>
                </a:endParaRPr>
              </a:p>
              <a:p>
                <a:pPr algn="ctr"/>
                <a:endParaRPr lang="ru-RU" sz="2000" b="1" dirty="0">
                  <a:solidFill>
                    <a:srgbClr val="002060"/>
                  </a:solidFill>
                  <a:latin typeface="Corbel" panose="020B0503020204020204" pitchFamily="34" charset="0"/>
                </a:endParaRPr>
              </a:p>
              <a:p>
                <a:pPr algn="ctr"/>
                <a:endParaRPr lang="ru-RU" sz="2000" b="1" dirty="0">
                  <a:solidFill>
                    <a:srgbClr val="002060"/>
                  </a:solidFill>
                  <a:latin typeface="Corbel" panose="020B0503020204020204" pitchFamily="34" charset="0"/>
                </a:endParaRPr>
              </a:p>
              <a:p>
                <a:pPr algn="ctr"/>
                <a:endParaRPr lang="ru-RU" sz="2000" b="1" dirty="0">
                  <a:solidFill>
                    <a:srgbClr val="002060"/>
                  </a:solidFill>
                  <a:latin typeface="Corbel" panose="020B0503020204020204" pitchFamily="34" charset="0"/>
                </a:endParaRPr>
              </a:p>
              <a:p>
                <a:pPr algn="ctr"/>
                <a:endParaRPr lang="ru-RU" sz="2000" b="1" dirty="0">
                  <a:solidFill>
                    <a:srgbClr val="002060"/>
                  </a:solidFill>
                  <a:latin typeface="Corbel" panose="020B0503020204020204" pitchFamily="34" charset="0"/>
                </a:endParaRPr>
              </a:p>
            </p:txBody>
          </p:sp>
          <p:pic>
            <p:nvPicPr>
              <p:cNvPr id="5" name="Рисунок 4" descr="logo_mpi"/>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38330" y="2927255"/>
                <a:ext cx="1241288" cy="333150"/>
              </a:xfrm>
              <a:prstGeom prst="rect">
                <a:avLst/>
              </a:prstGeom>
              <a:noFill/>
              <a:ln>
                <a:noFill/>
              </a:ln>
            </p:spPr>
          </p:pic>
          <p:pic>
            <p:nvPicPr>
              <p:cNvPr id="6" name="Рисунок 5" descr="logo_openmp"/>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8967" y="2524177"/>
                <a:ext cx="1237156" cy="329051"/>
              </a:xfrm>
              <a:prstGeom prst="rect">
                <a:avLst/>
              </a:prstGeom>
              <a:noFill/>
              <a:ln>
                <a:noFill/>
              </a:ln>
            </p:spPr>
          </p:pic>
          <p:pic>
            <p:nvPicPr>
              <p:cNvPr id="7" name="Рисунок 6" descr="logo_cuda"/>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32510" y="3524566"/>
                <a:ext cx="964274" cy="474715"/>
              </a:xfrm>
              <a:prstGeom prst="rect">
                <a:avLst/>
              </a:prstGeom>
              <a:noFill/>
              <a:ln>
                <a:noFill/>
              </a:ln>
            </p:spPr>
          </p:pic>
          <p:pic>
            <p:nvPicPr>
              <p:cNvPr id="8" name="Рисунок 7" descr="logo_opencl"/>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8431" y="3208453"/>
                <a:ext cx="610344" cy="589863"/>
              </a:xfrm>
              <a:prstGeom prst="rect">
                <a:avLst/>
              </a:prstGeom>
              <a:noFill/>
              <a:ln>
                <a:noFill/>
              </a:ln>
            </p:spPr>
          </p:pic>
        </p:grpSp>
        <p:grpSp>
          <p:nvGrpSpPr>
            <p:cNvPr id="24" name="Группа 23"/>
            <p:cNvGrpSpPr/>
            <p:nvPr/>
          </p:nvGrpSpPr>
          <p:grpSpPr>
            <a:xfrm>
              <a:off x="2829018" y="2800634"/>
              <a:ext cx="3312367" cy="1113817"/>
              <a:chOff x="2786997" y="1301946"/>
              <a:chExt cx="3139157" cy="1113817"/>
            </a:xfrm>
          </p:grpSpPr>
          <p:sp>
            <p:nvSpPr>
              <p:cNvPr id="22" name="Скругленный прямоугольник 21"/>
              <p:cNvSpPr/>
              <p:nvPr/>
            </p:nvSpPr>
            <p:spPr>
              <a:xfrm>
                <a:off x="2786997" y="1301946"/>
                <a:ext cx="3139157" cy="1113817"/>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sz="2000" b="1" dirty="0">
                  <a:solidFill>
                    <a:srgbClr val="002060"/>
                  </a:solidFill>
                  <a:latin typeface="Corbel" panose="020B0503020204020204" pitchFamily="34" charset="0"/>
                </a:endParaRPr>
              </a:p>
              <a:p>
                <a:pPr algn="ctr"/>
                <a:endParaRPr lang="ru-RU" sz="2000" b="1" dirty="0">
                  <a:solidFill>
                    <a:srgbClr val="002060"/>
                  </a:solidFill>
                  <a:latin typeface="Corbel" panose="020B0503020204020204" pitchFamily="34" charset="0"/>
                </a:endParaRPr>
              </a:p>
              <a:p>
                <a:pPr>
                  <a:spcBef>
                    <a:spcPts val="1200"/>
                  </a:spcBef>
                </a:pPr>
                <a:r>
                  <a:rPr lang="en-US" sz="1600" b="1" dirty="0">
                    <a:solidFill>
                      <a:srgbClr val="002060"/>
                    </a:solidFill>
                    <a:latin typeface="Corbel" panose="020B0503020204020204" pitchFamily="34" charset="0"/>
                  </a:rPr>
                  <a:t>Tools for for debugging and profiling applications</a:t>
                </a:r>
                <a:endParaRPr lang="ru-RU" sz="2000" b="1" dirty="0">
                  <a:solidFill>
                    <a:srgbClr val="002060"/>
                  </a:solidFill>
                  <a:latin typeface="Corbel" panose="020B0503020204020204" pitchFamily="34" charset="0"/>
                </a:endParaRPr>
              </a:p>
              <a:p>
                <a:pPr algn="ctr"/>
                <a:endParaRPr lang="ru-RU" sz="2000" b="1" dirty="0">
                  <a:solidFill>
                    <a:srgbClr val="002060"/>
                  </a:solidFill>
                  <a:latin typeface="Corbel" panose="020B0503020204020204" pitchFamily="34" charset="0"/>
                </a:endParaRPr>
              </a:p>
              <a:p>
                <a:pPr algn="ctr"/>
                <a:endParaRPr lang="ru-RU" sz="2000" b="1" dirty="0">
                  <a:solidFill>
                    <a:srgbClr val="002060"/>
                  </a:solidFill>
                  <a:latin typeface="Corbel" panose="020B0503020204020204" pitchFamily="34" charset="0"/>
                </a:endParaRPr>
              </a:p>
              <a:p>
                <a:pPr algn="ctr"/>
                <a:endParaRPr lang="ru-RU" sz="2000" b="1" dirty="0">
                  <a:solidFill>
                    <a:srgbClr val="002060"/>
                  </a:solidFill>
                  <a:latin typeface="Corbel" panose="020B0503020204020204" pitchFamily="34" charset="0"/>
                </a:endParaRPr>
              </a:p>
            </p:txBody>
          </p:sp>
          <p:pic>
            <p:nvPicPr>
              <p:cNvPr id="23" name="Рисунок 22" descr="logo_IntelClusterStudio"/>
              <p:cNvPicPr/>
              <p:nvPr/>
            </p:nvPicPr>
            <p:blipFill rotWithShape="1">
              <a:blip r:embed="rId11" cstate="print">
                <a:extLst>
                  <a:ext uri="{28A0092B-C50C-407E-A947-70E740481C1C}">
                    <a14:useLocalDpi xmlns:a14="http://schemas.microsoft.com/office/drawing/2010/main" val="0"/>
                  </a:ext>
                </a:extLst>
              </a:blip>
              <a:srcRect l="13935" r="11916"/>
              <a:stretch/>
            </p:blipFill>
            <p:spPr bwMode="auto">
              <a:xfrm>
                <a:off x="5011565" y="1407651"/>
                <a:ext cx="625045" cy="713881"/>
              </a:xfrm>
              <a:prstGeom prst="rect">
                <a:avLst/>
              </a:prstGeom>
              <a:ln>
                <a:noFill/>
              </a:ln>
            </p:spPr>
            <p:style>
              <a:lnRef idx="2">
                <a:schemeClr val="accent3"/>
              </a:lnRef>
              <a:fillRef idx="1">
                <a:schemeClr val="lt1"/>
              </a:fillRef>
              <a:effectRef idx="0">
                <a:schemeClr val="accent3"/>
              </a:effectRef>
              <a:fontRef idx="minor">
                <a:schemeClr val="dk1"/>
              </a:fontRef>
            </p:style>
          </p:pic>
        </p:grpSp>
        <p:grpSp>
          <p:nvGrpSpPr>
            <p:cNvPr id="30" name="Группа 29"/>
            <p:cNvGrpSpPr/>
            <p:nvPr/>
          </p:nvGrpSpPr>
          <p:grpSpPr>
            <a:xfrm>
              <a:off x="6298896" y="2746508"/>
              <a:ext cx="2718000" cy="2926103"/>
              <a:chOff x="5674089" y="2340850"/>
              <a:chExt cx="2868601" cy="2926103"/>
            </a:xfrm>
          </p:grpSpPr>
          <p:sp>
            <p:nvSpPr>
              <p:cNvPr id="27" name="Скругленный прямоугольник 26"/>
              <p:cNvSpPr/>
              <p:nvPr/>
            </p:nvSpPr>
            <p:spPr>
              <a:xfrm>
                <a:off x="5674089" y="2340850"/>
                <a:ext cx="2868601" cy="292610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rgbClr val="002060"/>
                    </a:solidFill>
                    <a:latin typeface="Corbel" panose="020B0503020204020204" pitchFamily="34" charset="0"/>
                  </a:rPr>
                  <a:t>Framework and tools for ML / DL tasks</a:t>
                </a:r>
                <a:endParaRPr lang="ru-RU" sz="2000" b="1" dirty="0">
                  <a:solidFill>
                    <a:srgbClr val="002060"/>
                  </a:solidFill>
                  <a:latin typeface="Corbel" panose="020B0503020204020204" pitchFamily="34" charset="0"/>
                </a:endParaRPr>
              </a:p>
              <a:p>
                <a:pPr algn="ctr"/>
                <a:endParaRPr lang="ru-RU" sz="2000" b="1" dirty="0">
                  <a:solidFill>
                    <a:srgbClr val="002060"/>
                  </a:solidFill>
                  <a:latin typeface="Corbel" panose="020B0503020204020204" pitchFamily="34" charset="0"/>
                </a:endParaRPr>
              </a:p>
              <a:p>
                <a:pPr algn="ctr"/>
                <a:endParaRPr lang="ru-RU" sz="2000" b="1" dirty="0">
                  <a:solidFill>
                    <a:srgbClr val="002060"/>
                  </a:solidFill>
                  <a:latin typeface="Corbel" panose="020B0503020204020204" pitchFamily="34" charset="0"/>
                </a:endParaRPr>
              </a:p>
              <a:p>
                <a:pPr algn="ctr"/>
                <a:endParaRPr lang="ru-RU" sz="2000" b="1" dirty="0">
                  <a:solidFill>
                    <a:srgbClr val="002060"/>
                  </a:solidFill>
                  <a:latin typeface="Corbel" panose="020B0503020204020204" pitchFamily="34" charset="0"/>
                </a:endParaRPr>
              </a:p>
              <a:p>
                <a:pPr algn="ctr"/>
                <a:endParaRPr lang="ru-RU" sz="2000" b="1" dirty="0">
                  <a:solidFill>
                    <a:srgbClr val="002060"/>
                  </a:solidFill>
                  <a:latin typeface="Corbel" panose="020B0503020204020204" pitchFamily="34" charset="0"/>
                </a:endParaRPr>
              </a:p>
            </p:txBody>
          </p:sp>
          <p:grpSp>
            <p:nvGrpSpPr>
              <p:cNvPr id="25" name="Группа 24"/>
              <p:cNvGrpSpPr/>
              <p:nvPr/>
            </p:nvGrpSpPr>
            <p:grpSpPr>
              <a:xfrm>
                <a:off x="6081434" y="3673602"/>
                <a:ext cx="2324785" cy="1276218"/>
                <a:chOff x="6081434" y="3673602"/>
                <a:chExt cx="2324785" cy="1276218"/>
              </a:xfrm>
            </p:grpSpPr>
            <p:pic>
              <p:nvPicPr>
                <p:cNvPr id="12" name="Picture 33"/>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13728" t="16199" r="13363" b="12325"/>
                <a:stretch/>
              </p:blipFill>
              <p:spPr bwMode="auto">
                <a:xfrm>
                  <a:off x="6081434" y="4147462"/>
                  <a:ext cx="654355" cy="359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3" descr="Log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773991" y="4242777"/>
                  <a:ext cx="668797" cy="24243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NumPy"/>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719007" y="4255184"/>
                  <a:ext cx="687212" cy="23288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5" descr="scipy"/>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37213" y="4584302"/>
                  <a:ext cx="365518" cy="36551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9" descr="matplotlib"/>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320113" y="4625840"/>
                  <a:ext cx="301287" cy="30128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1" descr="pandas badg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977640" y="4610247"/>
                  <a:ext cx="285561" cy="28556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3"/>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735790" y="3673602"/>
                  <a:ext cx="852064" cy="496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grpSp>
      <p:sp>
        <p:nvSpPr>
          <p:cNvPr id="2" name="Скругленный прямоугольник 1"/>
          <p:cNvSpPr/>
          <p:nvPr/>
        </p:nvSpPr>
        <p:spPr>
          <a:xfrm>
            <a:off x="1716751" y="1412776"/>
            <a:ext cx="4551377" cy="115212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b="1" dirty="0" err="1"/>
              <a:t>HybriLIT</a:t>
            </a:r>
            <a:r>
              <a:rPr lang="en-US" sz="2000" b="1" dirty="0"/>
              <a:t> team and  leading scientists from JINR and JINR Member States</a:t>
            </a:r>
            <a:endParaRPr lang="ru-RU" sz="2000" b="1" dirty="0"/>
          </a:p>
        </p:txBody>
      </p:sp>
      <p:sp>
        <p:nvSpPr>
          <p:cNvPr id="28" name="Скругленный прямоугольник 27"/>
          <p:cNvSpPr/>
          <p:nvPr/>
        </p:nvSpPr>
        <p:spPr>
          <a:xfrm>
            <a:off x="6644895" y="1412776"/>
            <a:ext cx="3896003"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Leading companies of advanced computing architectures and software</a:t>
            </a:r>
            <a:endParaRPr lang="ru-RU" sz="2000" b="1" dirty="0"/>
          </a:p>
        </p:txBody>
      </p:sp>
      <p:sp>
        <p:nvSpPr>
          <p:cNvPr id="3" name="Прямоугольник 2"/>
          <p:cNvSpPr/>
          <p:nvPr/>
        </p:nvSpPr>
        <p:spPr>
          <a:xfrm>
            <a:off x="2953244" y="806294"/>
            <a:ext cx="5157053" cy="523220"/>
          </a:xfrm>
          <a:prstGeom prst="rect">
            <a:avLst/>
          </a:prstGeom>
        </p:spPr>
        <p:txBody>
          <a:bodyPr wrap="none">
            <a:spAutoFit/>
          </a:bodyPr>
          <a:lstStyle/>
          <a:p>
            <a:r>
              <a:rPr lang="en-US" sz="2800" b="1" dirty="0">
                <a:solidFill>
                  <a:srgbClr val="002060"/>
                </a:solidFill>
              </a:rPr>
              <a:t>Tutorials, master classes, lectures</a:t>
            </a:r>
            <a:endParaRPr lang="ru-RU" sz="2800" dirty="0">
              <a:solidFill>
                <a:srgbClr val="002060"/>
              </a:solidFill>
            </a:endParaRPr>
          </a:p>
        </p:txBody>
      </p:sp>
      <p:sp>
        <p:nvSpPr>
          <p:cNvPr id="37" name="Скругленный прямоугольник 36"/>
          <p:cNvSpPr/>
          <p:nvPr/>
        </p:nvSpPr>
        <p:spPr>
          <a:xfrm>
            <a:off x="4297581" y="3946687"/>
            <a:ext cx="3312367" cy="1600514"/>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ru-RU" sz="2000" b="1" dirty="0">
              <a:solidFill>
                <a:srgbClr val="002060"/>
              </a:solidFill>
              <a:latin typeface="Corbel" panose="020B0503020204020204" pitchFamily="34" charset="0"/>
            </a:endParaRPr>
          </a:p>
          <a:p>
            <a:pPr algn="ctr"/>
            <a:r>
              <a:rPr lang="en-US" sz="1600" b="1" dirty="0">
                <a:solidFill>
                  <a:srgbClr val="002060"/>
                </a:solidFill>
                <a:latin typeface="Corbel" panose="020B0503020204020204" pitchFamily="34" charset="0"/>
              </a:rPr>
              <a:t>Work with application packages</a:t>
            </a:r>
            <a:endParaRPr lang="ru-RU" sz="1600" b="1" dirty="0">
              <a:solidFill>
                <a:srgbClr val="002060"/>
              </a:solidFill>
              <a:latin typeface="Corbel" panose="020B0503020204020204" pitchFamily="34" charset="0"/>
            </a:endParaRPr>
          </a:p>
          <a:p>
            <a:pPr algn="ctr"/>
            <a:endParaRPr lang="ru-RU" sz="1600" b="1" dirty="0">
              <a:solidFill>
                <a:srgbClr val="002060"/>
              </a:solidFill>
              <a:latin typeface="Corbel" panose="020B0503020204020204" pitchFamily="34" charset="0"/>
            </a:endParaRPr>
          </a:p>
          <a:p>
            <a:pPr algn="ctr"/>
            <a:endParaRPr lang="ru-RU" sz="2000" b="1" dirty="0">
              <a:solidFill>
                <a:srgbClr val="002060"/>
              </a:solidFill>
              <a:latin typeface="Corbel" panose="020B0503020204020204" pitchFamily="34" charset="0"/>
            </a:endParaRPr>
          </a:p>
          <a:p>
            <a:pPr algn="ctr"/>
            <a:endParaRPr lang="ru-RU" sz="2000" b="1" dirty="0">
              <a:solidFill>
                <a:srgbClr val="002060"/>
              </a:solidFill>
              <a:latin typeface="Corbel" panose="020B0503020204020204" pitchFamily="34" charset="0"/>
            </a:endParaRPr>
          </a:p>
          <a:p>
            <a:pPr algn="ctr"/>
            <a:endParaRPr lang="ru-RU" sz="2000" b="1" dirty="0">
              <a:solidFill>
                <a:srgbClr val="002060"/>
              </a:solidFill>
              <a:latin typeface="Corbel" panose="020B0503020204020204" pitchFamily="34" charset="0"/>
            </a:endParaRPr>
          </a:p>
        </p:txBody>
      </p:sp>
      <p:grpSp>
        <p:nvGrpSpPr>
          <p:cNvPr id="38" name="Группа 37"/>
          <p:cNvGrpSpPr/>
          <p:nvPr/>
        </p:nvGrpSpPr>
        <p:grpSpPr>
          <a:xfrm>
            <a:off x="4494256" y="4550997"/>
            <a:ext cx="3022079" cy="968571"/>
            <a:chOff x="3294021" y="4291036"/>
            <a:chExt cx="3245670" cy="1055660"/>
          </a:xfrm>
        </p:grpSpPr>
        <p:pic>
          <p:nvPicPr>
            <p:cNvPr id="39" name="Picture 2" descr="http://hlit.jinr.ru/wp-content/uploads/2016/12/Matlab.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040127" y="4291036"/>
              <a:ext cx="497338" cy="47373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http://hlit.jinr.ru/wp-content/uploads/2018/07/Maple_2015_logo-1.jp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5648390" y="5020875"/>
              <a:ext cx="891301" cy="28426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6" descr="http://hlit.jinr.ru/wp-content/uploads/2018/07/COMSOL-1.jp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294021" y="4449124"/>
              <a:ext cx="1205874" cy="28547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8" descr="http://hlit.jinr.ru/wp-content/uploads/2018/07/Wolfram-web-banner-1.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3294021" y="5042276"/>
              <a:ext cx="1217681" cy="30442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0" descr="http://hlit.jinr.ru/wp-content/uploads/2018/07/generic-logo-color-plustext-512-e1532076981908.pn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722884" y="4497419"/>
              <a:ext cx="952500" cy="266700"/>
            </a:xfrm>
            <a:prstGeom prst="rect">
              <a:avLst/>
            </a:prstGeom>
            <a:noFill/>
            <a:extLst>
              <a:ext uri="{909E8E84-426E-40DD-AFC4-6F175D3DCCD1}">
                <a14:hiddenFill xmlns:a14="http://schemas.microsoft.com/office/drawing/2010/main">
                  <a:solidFill>
                    <a:srgbClr val="FFFFFF"/>
                  </a:solidFill>
                </a14:hiddenFill>
              </a:ext>
            </a:extLst>
          </p:spPr>
        </p:pic>
      </p:grpSp>
      <p:pic>
        <p:nvPicPr>
          <p:cNvPr id="3074" name="Picture 2" descr="http://hlit.jinr.ru/wp-content/uploads/2018/07/43-Geant4-bannerV9-e1532077005464.pn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702048" y="5176054"/>
            <a:ext cx="819120" cy="24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334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525965" y="144871"/>
            <a:ext cx="6624736" cy="461665"/>
          </a:xfrm>
          <a:prstGeom prst="rect">
            <a:avLst/>
          </a:prstGeom>
          <a:noFill/>
        </p:spPr>
        <p:txBody>
          <a:bodyPr wrap="square" rtlCol="0">
            <a:spAutoFit/>
          </a:bodyPr>
          <a:lstStyle/>
          <a:p>
            <a:r>
              <a:rPr lang="en-US" sz="2400" b="1" dirty="0" err="1">
                <a:solidFill>
                  <a:srgbClr val="C00000"/>
                </a:solidFill>
                <a:latin typeface="Corbel" panose="020B0503020204020204" pitchFamily="34" charset="0"/>
              </a:rPr>
              <a:t>HybriLIT</a:t>
            </a:r>
            <a:r>
              <a:rPr lang="en-US" sz="2400" b="1" dirty="0">
                <a:solidFill>
                  <a:srgbClr val="C00000"/>
                </a:solidFill>
                <a:latin typeface="Corbel" panose="020B0503020204020204" pitchFamily="34" charset="0"/>
              </a:rPr>
              <a:t> based IT training</a:t>
            </a:r>
            <a:endParaRPr lang="ru-RU" sz="3200" b="1" dirty="0">
              <a:solidFill>
                <a:srgbClr val="C00000"/>
              </a:solidFill>
              <a:latin typeface="Corbel" panose="020B0503020204020204" pitchFamily="34" charset="0"/>
            </a:endParaRPr>
          </a:p>
        </p:txBody>
      </p:sp>
      <p:cxnSp>
        <p:nvCxnSpPr>
          <p:cNvPr id="7" name="Прямая соединительная линия 6"/>
          <p:cNvCxnSpPr/>
          <p:nvPr/>
        </p:nvCxnSpPr>
        <p:spPr>
          <a:xfrm flipV="1">
            <a:off x="2639616" y="636211"/>
            <a:ext cx="6264696" cy="0"/>
          </a:xfrm>
          <a:prstGeom prst="line">
            <a:avLst/>
          </a:prstGeom>
        </p:spPr>
        <p:style>
          <a:lnRef idx="3">
            <a:schemeClr val="accent1"/>
          </a:lnRef>
          <a:fillRef idx="0">
            <a:schemeClr val="accent1"/>
          </a:fillRef>
          <a:effectRef idx="2">
            <a:schemeClr val="accent1"/>
          </a:effectRef>
          <a:fontRef idx="minor">
            <a:schemeClr val="tx1"/>
          </a:fontRef>
        </p:style>
      </p:cxnSp>
      <p:pic>
        <p:nvPicPr>
          <p:cNvPr id="1031"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51948" y="144871"/>
            <a:ext cx="843653" cy="76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6" descr="G:\MONGOLIA\logov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20751" y="174547"/>
            <a:ext cx="1280664" cy="495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2495601" y="712570"/>
            <a:ext cx="7694635" cy="400110"/>
          </a:xfrm>
          <a:prstGeom prst="rect">
            <a:avLst/>
          </a:prstGeom>
        </p:spPr>
        <p:txBody>
          <a:bodyPr wrap="square">
            <a:spAutoFit/>
          </a:bodyPr>
          <a:lstStyle/>
          <a:p>
            <a:pPr algn="ctr"/>
            <a:r>
              <a:rPr lang="en-US" sz="2000" b="1" dirty="0">
                <a:solidFill>
                  <a:srgbClr val="C00000"/>
                </a:solidFill>
              </a:rPr>
              <a:t>Bachelor's and master's theses performed by students in JINR projects</a:t>
            </a:r>
            <a:endParaRPr lang="ru-RU" sz="2000" dirty="0">
              <a:solidFill>
                <a:srgbClr val="C00000"/>
              </a:solidFill>
              <a:latin typeface="Corbel" panose="020B0503020204020204" pitchFamily="34" charset="0"/>
            </a:endParaRPr>
          </a:p>
        </p:txBody>
      </p:sp>
      <p:sp>
        <p:nvSpPr>
          <p:cNvPr id="4" name="Прямоугольник 3"/>
          <p:cNvSpPr/>
          <p:nvPr/>
        </p:nvSpPr>
        <p:spPr>
          <a:xfrm>
            <a:off x="4007769" y="6381328"/>
            <a:ext cx="6593646" cy="40011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000" b="1" dirty="0">
                <a:latin typeface="Corbel" panose="020B0503020204020204" pitchFamily="34" charset="0"/>
                <a:hlinkClick r:id="rId4"/>
              </a:rPr>
              <a:t>http://hlit.jinr.ru/about_hybrilit/collaboration_dubna_uni/</a:t>
            </a:r>
            <a:endParaRPr lang="ru-RU" sz="2000" b="1" dirty="0">
              <a:latin typeface="Corbel" panose="020B0503020204020204" pitchFamily="34" charset="0"/>
            </a:endParaRPr>
          </a:p>
        </p:txBody>
      </p:sp>
      <p:sp>
        <p:nvSpPr>
          <p:cNvPr id="5" name="Прямоугольник 4"/>
          <p:cNvSpPr/>
          <p:nvPr/>
        </p:nvSpPr>
        <p:spPr>
          <a:xfrm>
            <a:off x="7512240" y="3826783"/>
            <a:ext cx="3355801" cy="2369880"/>
          </a:xfrm>
          <a:prstGeom prst="rect">
            <a:avLst/>
          </a:prstGeom>
        </p:spPr>
        <p:txBody>
          <a:bodyPr wrap="square">
            <a:spAutoFit/>
          </a:bodyPr>
          <a:lstStyle/>
          <a:p>
            <a:pPr algn="r"/>
            <a:r>
              <a:rPr lang="en-US" sz="1600" b="1" dirty="0">
                <a:solidFill>
                  <a:srgbClr val="002060"/>
                </a:solidFill>
              </a:rPr>
              <a:t>A. </a:t>
            </a:r>
            <a:r>
              <a:rPr lang="en-US" sz="1600" b="1" dirty="0" err="1">
                <a:solidFill>
                  <a:srgbClr val="002060"/>
                </a:solidFill>
              </a:rPr>
              <a:t>Chebotov</a:t>
            </a:r>
            <a:endParaRPr lang="ru-RU" sz="1600" b="1" dirty="0">
              <a:solidFill>
                <a:srgbClr val="002060"/>
              </a:solidFill>
            </a:endParaRPr>
          </a:p>
          <a:p>
            <a:pPr algn="r"/>
            <a:r>
              <a:rPr lang="en-US" sz="1600" dirty="0">
                <a:solidFill>
                  <a:srgbClr val="002060"/>
                </a:solidFill>
              </a:rPr>
              <a:t>Master’s thesis</a:t>
            </a:r>
            <a:endParaRPr lang="ru-RU" sz="1600" dirty="0">
              <a:solidFill>
                <a:srgbClr val="002060"/>
              </a:solidFill>
            </a:endParaRPr>
          </a:p>
          <a:p>
            <a:pPr algn="r"/>
            <a:r>
              <a:rPr lang="en-US" sz="1600" b="1" dirty="0">
                <a:solidFill>
                  <a:srgbClr val="C00000"/>
                </a:solidFill>
              </a:rPr>
              <a:t>BM@N Experiment Stored Data Visualization System</a:t>
            </a:r>
          </a:p>
          <a:p>
            <a:pPr algn="r"/>
            <a:r>
              <a:rPr lang="en-US" sz="1600" b="1" dirty="0">
                <a:solidFill>
                  <a:srgbClr val="002060"/>
                </a:solidFill>
              </a:rPr>
              <a:t>Supervisor</a:t>
            </a:r>
            <a:r>
              <a:rPr lang="ru-RU" sz="1600" dirty="0">
                <a:solidFill>
                  <a:srgbClr val="002060"/>
                </a:solidFill>
              </a:rPr>
              <a:t>: </a:t>
            </a:r>
            <a:r>
              <a:rPr lang="en-US" sz="1600" dirty="0" err="1">
                <a:solidFill>
                  <a:srgbClr val="002060"/>
                </a:solidFill>
              </a:rPr>
              <a:t>Korenkov</a:t>
            </a:r>
            <a:r>
              <a:rPr lang="en-US" sz="1600" dirty="0">
                <a:solidFill>
                  <a:srgbClr val="002060"/>
                </a:solidFill>
              </a:rPr>
              <a:t> V.V.</a:t>
            </a:r>
            <a:r>
              <a:rPr lang="ru-RU" sz="1600" dirty="0">
                <a:solidFill>
                  <a:srgbClr val="002060"/>
                </a:solidFill>
              </a:rPr>
              <a:t>.</a:t>
            </a:r>
          </a:p>
          <a:p>
            <a:pPr algn="r"/>
            <a:r>
              <a:rPr lang="en-US" altLang="en-US" sz="1600" b="1" dirty="0">
                <a:solidFill>
                  <a:srgbClr val="002060"/>
                </a:solidFill>
                <a:latin typeface="Calibri" panose="020F0502020204030204" pitchFamily="34" charset="0"/>
                <a:cs typeface="Calibri" panose="020F0502020204030204" pitchFamily="34" charset="0"/>
              </a:rPr>
              <a:t>Consultants:</a:t>
            </a:r>
            <a:r>
              <a:rPr lang="ru-RU" sz="1600" b="1" dirty="0">
                <a:solidFill>
                  <a:srgbClr val="002060"/>
                </a:solidFill>
              </a:rPr>
              <a:t> </a:t>
            </a:r>
          </a:p>
          <a:p>
            <a:pPr algn="r"/>
            <a:r>
              <a:rPr lang="en-US" sz="1600" dirty="0" err="1">
                <a:solidFill>
                  <a:srgbClr val="002060"/>
                </a:solidFill>
              </a:rPr>
              <a:t>Streltsova</a:t>
            </a:r>
            <a:r>
              <a:rPr lang="en-US" sz="1600" dirty="0">
                <a:solidFill>
                  <a:srgbClr val="002060"/>
                </a:solidFill>
              </a:rPr>
              <a:t> O. I.</a:t>
            </a:r>
            <a:r>
              <a:rPr lang="ru-RU" sz="1600" dirty="0">
                <a:solidFill>
                  <a:srgbClr val="002060"/>
                </a:solidFill>
              </a:rPr>
              <a:t>(</a:t>
            </a:r>
            <a:r>
              <a:rPr lang="en-US" sz="1600" dirty="0">
                <a:solidFill>
                  <a:srgbClr val="002060"/>
                </a:solidFill>
              </a:rPr>
              <a:t>LIT, </a:t>
            </a:r>
            <a:r>
              <a:rPr lang="en-US" sz="1600" dirty="0" err="1">
                <a:solidFill>
                  <a:srgbClr val="002060"/>
                </a:solidFill>
              </a:rPr>
              <a:t>Dubna</a:t>
            </a:r>
            <a:r>
              <a:rPr lang="en-US" sz="1600" dirty="0">
                <a:solidFill>
                  <a:srgbClr val="002060"/>
                </a:solidFill>
              </a:rPr>
              <a:t> University)</a:t>
            </a:r>
            <a:endParaRPr lang="ru-RU" sz="1600" dirty="0">
              <a:solidFill>
                <a:srgbClr val="002060"/>
              </a:solidFill>
            </a:endParaRPr>
          </a:p>
          <a:p>
            <a:pPr algn="r"/>
            <a:r>
              <a:rPr lang="ru-RU" sz="1600" dirty="0">
                <a:solidFill>
                  <a:srgbClr val="002060"/>
                </a:solidFill>
              </a:rPr>
              <a:t> </a:t>
            </a:r>
            <a:r>
              <a:rPr lang="en-US" sz="1600" dirty="0" err="1">
                <a:solidFill>
                  <a:srgbClr val="002060"/>
                </a:solidFill>
              </a:rPr>
              <a:t>Gertsenberger</a:t>
            </a:r>
            <a:r>
              <a:rPr lang="en-US" sz="1600" dirty="0">
                <a:solidFill>
                  <a:srgbClr val="002060"/>
                </a:solidFill>
              </a:rPr>
              <a:t> K.V. (VBLHEP),</a:t>
            </a:r>
          </a:p>
          <a:p>
            <a:pPr algn="r"/>
            <a:r>
              <a:rPr lang="ru-RU" sz="1600" dirty="0">
                <a:solidFill>
                  <a:srgbClr val="002060"/>
                </a:solidFill>
              </a:rPr>
              <a:t> </a:t>
            </a:r>
            <a:r>
              <a:rPr lang="en-US" sz="1600" dirty="0" err="1">
                <a:solidFill>
                  <a:srgbClr val="002060"/>
                </a:solidFill>
              </a:rPr>
              <a:t>Vala</a:t>
            </a:r>
            <a:r>
              <a:rPr lang="en-US" sz="1600" dirty="0">
                <a:solidFill>
                  <a:srgbClr val="002060"/>
                </a:solidFill>
              </a:rPr>
              <a:t> M. (Slovakia)</a:t>
            </a:r>
            <a:endParaRPr lang="ru-RU" sz="1600" dirty="0">
              <a:solidFill>
                <a:srgbClr val="002060"/>
              </a:solidFill>
            </a:endParaRPr>
          </a:p>
        </p:txBody>
      </p:sp>
      <p:pic>
        <p:nvPicPr>
          <p:cNvPr id="2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057" r="3061" b="43687"/>
          <a:stretch/>
        </p:blipFill>
        <p:spPr bwMode="auto">
          <a:xfrm>
            <a:off x="1535576" y="4293097"/>
            <a:ext cx="5976664" cy="185355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6816081" y="1363654"/>
            <a:ext cx="3886263" cy="2062103"/>
          </a:xfrm>
          <a:prstGeom prst="rect">
            <a:avLst/>
          </a:prstGeom>
        </p:spPr>
        <p:txBody>
          <a:bodyPr wrap="square">
            <a:spAutoFit/>
          </a:bodyPr>
          <a:lstStyle/>
          <a:p>
            <a:pPr algn="r">
              <a:spcBef>
                <a:spcPct val="0"/>
              </a:spcBef>
              <a:buNone/>
            </a:pPr>
            <a:r>
              <a:rPr lang="en-US" altLang="en-US" sz="1600" b="1" dirty="0">
                <a:solidFill>
                  <a:srgbClr val="002060"/>
                </a:solidFill>
                <a:latin typeface="Calibri" panose="020F0502020204030204" pitchFamily="34" charset="0"/>
                <a:cs typeface="Calibri" panose="020F0502020204030204" pitchFamily="34" charset="0"/>
              </a:rPr>
              <a:t>Yu. </a:t>
            </a:r>
            <a:r>
              <a:rPr lang="en-US" altLang="en-US" sz="1600" b="1" dirty="0" err="1">
                <a:solidFill>
                  <a:srgbClr val="002060"/>
                </a:solidFill>
                <a:latin typeface="Calibri" panose="020F0502020204030204" pitchFamily="34" charset="0"/>
                <a:cs typeface="Calibri" panose="020F0502020204030204" pitchFamily="34" charset="0"/>
              </a:rPr>
              <a:t>Butenko</a:t>
            </a:r>
            <a:endParaRPr lang="ru-RU" altLang="en-US" sz="1600" b="1" dirty="0">
              <a:solidFill>
                <a:srgbClr val="002060"/>
              </a:solidFill>
              <a:latin typeface="Calibri" panose="020F0502020204030204" pitchFamily="34" charset="0"/>
              <a:cs typeface="Calibri" panose="020F0502020204030204" pitchFamily="34" charset="0"/>
            </a:endParaRPr>
          </a:p>
          <a:p>
            <a:pPr algn="r">
              <a:spcBef>
                <a:spcPct val="0"/>
              </a:spcBef>
            </a:pPr>
            <a:r>
              <a:rPr lang="en-US" sz="1600" dirty="0">
                <a:solidFill>
                  <a:srgbClr val="002060"/>
                </a:solidFill>
              </a:rPr>
              <a:t>Master’s thesis</a:t>
            </a:r>
            <a:endParaRPr lang="ru-RU" sz="1600" dirty="0">
              <a:solidFill>
                <a:srgbClr val="002060"/>
              </a:solidFill>
            </a:endParaRPr>
          </a:p>
          <a:p>
            <a:pPr algn="r">
              <a:spcBef>
                <a:spcPct val="0"/>
              </a:spcBef>
              <a:buNone/>
            </a:pPr>
            <a:r>
              <a:rPr lang="en-US" altLang="en-US" sz="1600" b="1" dirty="0">
                <a:solidFill>
                  <a:srgbClr val="C00000"/>
                </a:solidFill>
                <a:latin typeface="Calibri" panose="020F0502020204030204" pitchFamily="34" charset="0"/>
                <a:cs typeface="Calibri" panose="020F0502020204030204" pitchFamily="34" charset="0"/>
              </a:rPr>
              <a:t>gamma-neutron separation problem for the DEMON spectrometer  using machine learning methods </a:t>
            </a:r>
          </a:p>
          <a:p>
            <a:pPr algn="r">
              <a:spcBef>
                <a:spcPct val="0"/>
              </a:spcBef>
              <a:buNone/>
            </a:pPr>
            <a:r>
              <a:rPr lang="en-US" altLang="en-US" sz="1600" b="1" dirty="0">
                <a:solidFill>
                  <a:srgbClr val="002060"/>
                </a:solidFill>
                <a:latin typeface="Calibri" panose="020F0502020204030204" pitchFamily="34" charset="0"/>
                <a:cs typeface="Calibri" panose="020F0502020204030204" pitchFamily="34" charset="0"/>
              </a:rPr>
              <a:t>Supervisor</a:t>
            </a:r>
            <a:r>
              <a:rPr lang="ru-RU" altLang="en-US" sz="1600" b="1" dirty="0">
                <a:solidFill>
                  <a:srgbClr val="002060"/>
                </a:solidFill>
                <a:latin typeface="Calibri" panose="020F0502020204030204" pitchFamily="34" charset="0"/>
                <a:cs typeface="Calibri" panose="020F0502020204030204" pitchFamily="34" charset="0"/>
              </a:rPr>
              <a:t>:</a:t>
            </a:r>
            <a:r>
              <a:rPr lang="en-US" altLang="en-US" sz="1600" b="1" dirty="0">
                <a:solidFill>
                  <a:srgbClr val="002060"/>
                </a:solidFill>
                <a:latin typeface="Calibri" panose="020F0502020204030204" pitchFamily="34" charset="0"/>
                <a:cs typeface="Calibri" panose="020F0502020204030204" pitchFamily="34" charset="0"/>
              </a:rPr>
              <a:t> </a:t>
            </a:r>
            <a:r>
              <a:rPr lang="en-US" altLang="en-US" sz="1600" dirty="0" err="1">
                <a:solidFill>
                  <a:srgbClr val="002060"/>
                </a:solidFill>
                <a:latin typeface="Calibri" panose="020F0502020204030204" pitchFamily="34" charset="0"/>
                <a:cs typeface="Calibri" panose="020F0502020204030204" pitchFamily="34" charset="0"/>
              </a:rPr>
              <a:t>Korenkov</a:t>
            </a:r>
            <a:r>
              <a:rPr lang="en-US" altLang="en-US" sz="1600" dirty="0">
                <a:solidFill>
                  <a:srgbClr val="002060"/>
                </a:solidFill>
                <a:latin typeface="Calibri" panose="020F0502020204030204" pitchFamily="34" charset="0"/>
                <a:cs typeface="Calibri" panose="020F0502020204030204" pitchFamily="34" charset="0"/>
              </a:rPr>
              <a:t> V. V.</a:t>
            </a:r>
            <a:r>
              <a:rPr lang="ru-RU" altLang="en-US" sz="1600" dirty="0">
                <a:solidFill>
                  <a:srgbClr val="002060"/>
                </a:solidFill>
                <a:latin typeface="Calibri" panose="020F0502020204030204" pitchFamily="34" charset="0"/>
                <a:cs typeface="Calibri" panose="020F0502020204030204" pitchFamily="34" charset="0"/>
              </a:rPr>
              <a:t> </a:t>
            </a:r>
          </a:p>
          <a:p>
            <a:pPr algn="r">
              <a:spcBef>
                <a:spcPct val="0"/>
              </a:spcBef>
              <a:buNone/>
            </a:pPr>
            <a:r>
              <a:rPr lang="en-US" altLang="en-US" sz="1600" b="1" dirty="0">
                <a:solidFill>
                  <a:srgbClr val="002060"/>
                </a:solidFill>
                <a:latin typeface="Calibri" panose="020F0502020204030204" pitchFamily="34" charset="0"/>
                <a:cs typeface="Calibri" panose="020F0502020204030204" pitchFamily="34" charset="0"/>
              </a:rPr>
              <a:t>Consultants: </a:t>
            </a:r>
            <a:r>
              <a:rPr lang="en-US" altLang="en-US" sz="1600" dirty="0" err="1">
                <a:solidFill>
                  <a:srgbClr val="002060"/>
                </a:solidFill>
                <a:latin typeface="Calibri" panose="020F0502020204030204" pitchFamily="34" charset="0"/>
                <a:cs typeface="Calibri" panose="020F0502020204030204" pitchFamily="34" charset="0"/>
              </a:rPr>
              <a:t>Streltsova</a:t>
            </a:r>
            <a:r>
              <a:rPr lang="en-US" altLang="en-US" sz="1600" dirty="0">
                <a:solidFill>
                  <a:srgbClr val="002060"/>
                </a:solidFill>
                <a:latin typeface="Calibri" panose="020F0502020204030204" pitchFamily="34" charset="0"/>
                <a:cs typeface="Calibri" panose="020F0502020204030204" pitchFamily="34" charset="0"/>
              </a:rPr>
              <a:t> O. I.,</a:t>
            </a:r>
            <a:br>
              <a:rPr lang="en-US" altLang="en-US" sz="1600" dirty="0">
                <a:solidFill>
                  <a:srgbClr val="002060"/>
                </a:solidFill>
                <a:latin typeface="Calibri" panose="020F0502020204030204" pitchFamily="34" charset="0"/>
                <a:cs typeface="Calibri" panose="020F0502020204030204" pitchFamily="34" charset="0"/>
              </a:rPr>
            </a:br>
            <a:r>
              <a:rPr lang="en-US" altLang="en-US" sz="1600" dirty="0" err="1">
                <a:solidFill>
                  <a:srgbClr val="002060"/>
                </a:solidFill>
                <a:latin typeface="Calibri" panose="020F0502020204030204" pitchFamily="34" charset="0"/>
                <a:cs typeface="Calibri" panose="020F0502020204030204" pitchFamily="34" charset="0"/>
              </a:rPr>
              <a:t>Streltsov</a:t>
            </a:r>
            <a:r>
              <a:rPr lang="en-US" altLang="en-US" sz="1600" dirty="0">
                <a:solidFill>
                  <a:srgbClr val="002060"/>
                </a:solidFill>
                <a:latin typeface="Calibri" panose="020F0502020204030204" pitchFamily="34" charset="0"/>
                <a:cs typeface="Calibri" panose="020F0502020204030204" pitchFamily="34" charset="0"/>
              </a:rPr>
              <a:t> A.I. (Germany)</a:t>
            </a:r>
            <a:endParaRPr lang="en-US" altLang="en-US" sz="1400" dirty="0">
              <a:solidFill>
                <a:srgbClr val="002060"/>
              </a:solidFill>
              <a:latin typeface="Calibri" panose="020F0502020204030204" pitchFamily="34" charset="0"/>
              <a:cs typeface="Calibri" panose="020F0502020204030204" pitchFamily="34" charset="0"/>
            </a:endParaRPr>
          </a:p>
        </p:txBody>
      </p:sp>
      <p:sp>
        <p:nvSpPr>
          <p:cNvPr id="23" name="Rectangle 2"/>
          <p:cNvSpPr txBox="1">
            <a:spLocks noChangeArrowheads="1"/>
          </p:cNvSpPr>
          <p:nvPr/>
        </p:nvSpPr>
        <p:spPr>
          <a:xfrm>
            <a:off x="1651948" y="1556792"/>
            <a:ext cx="5164133" cy="628868"/>
          </a:xfrm>
          <a:prstGeom prst="rect">
            <a:avLst/>
          </a:prstGeom>
          <a:solidFill>
            <a:srgbClr val="00206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1800" b="1" dirty="0">
                <a:solidFill>
                  <a:schemeClr val="bg1"/>
                </a:solidFill>
                <a:effectLst>
                  <a:outerShdw blurRad="38100" dist="38100" dir="2700000" algn="tl">
                    <a:srgbClr val="000000"/>
                  </a:outerShdw>
                </a:effectLst>
              </a:rPr>
              <a:t>S</a:t>
            </a:r>
            <a:r>
              <a:rPr lang="en-GB" sz="1800" b="1" dirty="0" err="1">
                <a:solidFill>
                  <a:schemeClr val="bg1"/>
                </a:solidFill>
                <a:effectLst>
                  <a:outerShdw blurRad="38100" dist="38100" dir="2700000" algn="tl">
                    <a:srgbClr val="000000"/>
                  </a:outerShdw>
                </a:effectLst>
              </a:rPr>
              <a:t>pectrometer</a:t>
            </a:r>
            <a:r>
              <a:rPr lang="en-GB" sz="1800" b="1" dirty="0">
                <a:solidFill>
                  <a:schemeClr val="bg1"/>
                </a:solidFill>
                <a:effectLst>
                  <a:outerShdw blurRad="38100" dist="38100" dir="2700000" algn="tl">
                    <a:srgbClr val="000000"/>
                  </a:outerShdw>
                </a:effectLst>
              </a:rPr>
              <a:t> DEMON </a:t>
            </a:r>
            <a:br>
              <a:rPr lang="en-GB" sz="1800" b="1" dirty="0">
                <a:solidFill>
                  <a:schemeClr val="bg1"/>
                </a:solidFill>
                <a:effectLst>
                  <a:outerShdw blurRad="38100" dist="38100" dir="2700000" algn="tl">
                    <a:srgbClr val="000000"/>
                  </a:outerShdw>
                </a:effectLst>
              </a:rPr>
            </a:br>
            <a:r>
              <a:rPr lang="en-GB" sz="1800" b="1" dirty="0">
                <a:solidFill>
                  <a:schemeClr val="bg1"/>
                </a:solidFill>
                <a:effectLst>
                  <a:outerShdw blurRad="38100" dist="38100" dir="2700000" algn="tl">
                    <a:srgbClr val="000000"/>
                  </a:outerShdw>
                </a:effectLst>
              </a:rPr>
              <a:t>(</a:t>
            </a:r>
            <a:r>
              <a:rPr lang="en-GB" sz="1800" b="1" dirty="0" err="1">
                <a:solidFill>
                  <a:schemeClr val="bg1"/>
                </a:solidFill>
                <a:effectLst>
                  <a:outerShdw blurRad="38100" dist="38100" dir="2700000" algn="tl">
                    <a:srgbClr val="000000"/>
                  </a:outerShdw>
                </a:effectLst>
              </a:rPr>
              <a:t>DEtecteur</a:t>
            </a:r>
            <a:r>
              <a:rPr lang="en-GB" sz="1800" b="1" dirty="0">
                <a:solidFill>
                  <a:schemeClr val="bg1"/>
                </a:solidFill>
                <a:effectLst>
                  <a:outerShdw blurRad="38100" dist="38100" dir="2700000" algn="tl">
                    <a:srgbClr val="000000"/>
                  </a:outerShdw>
                </a:effectLst>
              </a:rPr>
              <a:t> </a:t>
            </a:r>
            <a:r>
              <a:rPr lang="en-GB" sz="1800" b="1" dirty="0" err="1">
                <a:solidFill>
                  <a:schemeClr val="bg1"/>
                </a:solidFill>
                <a:effectLst>
                  <a:outerShdw blurRad="38100" dist="38100" dir="2700000" algn="tl">
                    <a:srgbClr val="000000"/>
                  </a:outerShdw>
                </a:effectLst>
              </a:rPr>
              <a:t>MOdulaire</a:t>
            </a:r>
            <a:r>
              <a:rPr lang="en-GB" sz="1800" b="1" dirty="0">
                <a:solidFill>
                  <a:schemeClr val="bg1"/>
                </a:solidFill>
                <a:effectLst>
                  <a:outerShdw blurRad="38100" dist="38100" dir="2700000" algn="tl">
                    <a:srgbClr val="000000"/>
                  </a:outerShdw>
                </a:effectLst>
              </a:rPr>
              <a:t> de Neutrons)</a:t>
            </a:r>
          </a:p>
        </p:txBody>
      </p:sp>
      <p:pic>
        <p:nvPicPr>
          <p:cNvPr id="24" name="Рисунок 23"/>
          <p:cNvPicPr/>
          <p:nvPr/>
        </p:nvPicPr>
        <p:blipFill>
          <a:blip r:embed="rId6">
            <a:extLst>
              <a:ext uri="{28A0092B-C50C-407E-A947-70E740481C1C}">
                <a14:useLocalDpi xmlns:a14="http://schemas.microsoft.com/office/drawing/2010/main" val="0"/>
              </a:ext>
            </a:extLst>
          </a:blip>
          <a:srcRect/>
          <a:stretch>
            <a:fillRect/>
          </a:stretch>
        </p:blipFill>
        <p:spPr bwMode="auto">
          <a:xfrm>
            <a:off x="1577486" y="2355888"/>
            <a:ext cx="2502290" cy="1283423"/>
          </a:xfrm>
          <a:prstGeom prst="rect">
            <a:avLst/>
          </a:prstGeom>
          <a:noFill/>
          <a:ln>
            <a:noFill/>
          </a:ln>
        </p:spPr>
      </p:pic>
      <p:pic>
        <p:nvPicPr>
          <p:cNvPr id="25" name="Рисунок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07770" y="2286847"/>
            <a:ext cx="2935353" cy="1421504"/>
          </a:xfrm>
          <a:prstGeom prst="rect">
            <a:avLst/>
          </a:prstGeom>
        </p:spPr>
      </p:pic>
      <p:sp>
        <p:nvSpPr>
          <p:cNvPr id="8" name="Прямоугольник 7"/>
          <p:cNvSpPr/>
          <p:nvPr/>
        </p:nvSpPr>
        <p:spPr>
          <a:xfrm>
            <a:off x="1847528" y="3639310"/>
            <a:ext cx="5095594"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spcBef>
                <a:spcPct val="0"/>
              </a:spcBef>
              <a:buNone/>
            </a:pPr>
            <a:r>
              <a:rPr lang="en-US" altLang="en-US" b="1" dirty="0">
                <a:solidFill>
                  <a:srgbClr val="002060"/>
                </a:solidFill>
              </a:rPr>
              <a:t>With collaboration group of  E.M. </a:t>
            </a:r>
            <a:r>
              <a:rPr lang="en-US" altLang="en-US" b="1" dirty="0" err="1">
                <a:solidFill>
                  <a:srgbClr val="002060"/>
                </a:solidFill>
              </a:rPr>
              <a:t>Kozulin</a:t>
            </a:r>
            <a:r>
              <a:rPr lang="en-US" altLang="en-US" b="1" dirty="0">
                <a:solidFill>
                  <a:srgbClr val="002060"/>
                </a:solidFill>
              </a:rPr>
              <a:t> </a:t>
            </a:r>
            <a:r>
              <a:rPr lang="ru-RU" altLang="en-US" b="1" dirty="0">
                <a:solidFill>
                  <a:srgbClr val="002060"/>
                </a:solidFill>
              </a:rPr>
              <a:t>(</a:t>
            </a:r>
            <a:r>
              <a:rPr lang="en-US" altLang="en-US" b="1" dirty="0">
                <a:solidFill>
                  <a:srgbClr val="002060"/>
                </a:solidFill>
              </a:rPr>
              <a:t>FLNR</a:t>
            </a:r>
            <a:r>
              <a:rPr lang="ru-RU" altLang="en-US" b="1" dirty="0">
                <a:solidFill>
                  <a:srgbClr val="002060"/>
                </a:solidFill>
              </a:rPr>
              <a:t>)</a:t>
            </a:r>
            <a:endParaRPr lang="ru-RU" dirty="0"/>
          </a:p>
        </p:txBody>
      </p:sp>
    </p:spTree>
    <p:extLst>
      <p:ext uri="{BB962C8B-B14F-4D97-AF65-F5344CB8AC3E}">
        <p14:creationId xmlns:p14="http://schemas.microsoft.com/office/powerpoint/2010/main" val="196911169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descr="G:\MONGOLIA\FON_up.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
            <a:ext cx="12192000" cy="174440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G:\MONGOLIA\FON_dow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614514"/>
            <a:ext cx="12192000" cy="3243486"/>
          </a:xfrm>
          <a:prstGeom prst="rect">
            <a:avLst/>
          </a:prstGeom>
          <a:noFill/>
          <a:extLst>
            <a:ext uri="{909E8E84-426E-40DD-AFC4-6F175D3DCCD1}">
              <a14:hiddenFill xmlns:a14="http://schemas.microsoft.com/office/drawing/2010/main">
                <a:solidFill>
                  <a:srgbClr val="FFFFFF"/>
                </a:solidFill>
              </a14:hiddenFill>
            </a:ext>
          </a:extLst>
        </p:spPr>
      </p:pic>
      <p:pic>
        <p:nvPicPr>
          <p:cNvPr id="6151" name="Picture 7" descr="G:\MONGOLIA\LIT_logo_rus_v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9336" y="908720"/>
            <a:ext cx="1235437" cy="849158"/>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66015" y="1027402"/>
            <a:ext cx="1649664" cy="611475"/>
          </a:xfrm>
          <a:prstGeom prst="rect">
            <a:avLst/>
          </a:prstGeom>
        </p:spPr>
      </p:pic>
      <p:sp>
        <p:nvSpPr>
          <p:cNvPr id="8" name="Прямоугольник 7"/>
          <p:cNvSpPr/>
          <p:nvPr/>
        </p:nvSpPr>
        <p:spPr>
          <a:xfrm>
            <a:off x="1811524" y="2736503"/>
            <a:ext cx="8568952" cy="1384995"/>
          </a:xfrm>
          <a:prstGeom prst="rect">
            <a:avLst/>
          </a:prstGeom>
        </p:spPr>
        <p:txBody>
          <a:bodyPr wrap="square">
            <a:spAutoFit/>
          </a:bodyPr>
          <a:lstStyle/>
          <a:p>
            <a:pPr algn="ctr"/>
            <a:r>
              <a:rPr lang="en-US" sz="4200" dirty="0">
                <a:ln w="17780" cmpd="sng">
                  <a:solidFill>
                    <a:srgbClr val="C00000"/>
                  </a:solidFill>
                  <a:prstDash val="solid"/>
                  <a:miter lim="800000"/>
                </a:ln>
                <a:solidFill>
                  <a:srgbClr val="C00000"/>
                </a:solidFill>
              </a:rPr>
              <a:t>Thanks for your attention</a:t>
            </a:r>
            <a:r>
              <a:rPr lang="ru-RU" sz="4200" dirty="0">
                <a:ln w="17780" cmpd="sng">
                  <a:solidFill>
                    <a:srgbClr val="C00000"/>
                  </a:solidFill>
                  <a:prstDash val="solid"/>
                  <a:miter lim="800000"/>
                </a:ln>
                <a:solidFill>
                  <a:srgbClr val="C00000"/>
                </a:solidFill>
              </a:rPr>
              <a:t>!</a:t>
            </a:r>
          </a:p>
          <a:p>
            <a:pPr algn="ctr"/>
            <a:r>
              <a:rPr lang="en-US" sz="4200" dirty="0">
                <a:ln w="17780" cmpd="sng">
                  <a:solidFill>
                    <a:srgbClr val="C00000"/>
                  </a:solidFill>
                  <a:prstDash val="solid"/>
                  <a:miter lim="800000"/>
                </a:ln>
                <a:solidFill>
                  <a:srgbClr val="C00000"/>
                </a:solidFill>
              </a:rPr>
              <a:t>Please</a:t>
            </a:r>
            <a:r>
              <a:rPr lang="ru-RU" sz="4200" dirty="0">
                <a:ln w="17780" cmpd="sng">
                  <a:solidFill>
                    <a:srgbClr val="C00000"/>
                  </a:solidFill>
                  <a:prstDash val="solid"/>
                  <a:miter lim="800000"/>
                </a:ln>
                <a:solidFill>
                  <a:srgbClr val="C00000"/>
                </a:solidFill>
              </a:rPr>
              <a:t>, </a:t>
            </a:r>
            <a:r>
              <a:rPr lang="en-US" sz="4200" dirty="0">
                <a:ln w="17780" cmpd="sng">
                  <a:solidFill>
                    <a:srgbClr val="C00000"/>
                  </a:solidFill>
                  <a:prstDash val="solid"/>
                  <a:miter lim="800000"/>
                </a:ln>
                <a:solidFill>
                  <a:srgbClr val="C00000"/>
                </a:solidFill>
              </a:rPr>
              <a:t>your questions </a:t>
            </a:r>
            <a:r>
              <a:rPr lang="ru-RU" sz="4200" dirty="0">
                <a:ln w="17780" cmpd="sng">
                  <a:solidFill>
                    <a:srgbClr val="C00000"/>
                  </a:solidFill>
                  <a:prstDash val="solid"/>
                  <a:miter lim="800000"/>
                </a:ln>
                <a:solidFill>
                  <a:srgbClr val="C00000"/>
                </a:solidFill>
              </a:rPr>
              <a:t>…</a:t>
            </a:r>
          </a:p>
        </p:txBody>
      </p:sp>
      <p:sp>
        <p:nvSpPr>
          <p:cNvPr id="7" name="Прямоугольник 3">
            <a:extLst>
              <a:ext uri="{FF2B5EF4-FFF2-40B4-BE49-F238E27FC236}">
                <a16:creationId xmlns:a16="http://schemas.microsoft.com/office/drawing/2014/main" id="{1DAF3F7A-78E3-42FD-9C8D-C6853DBDCC03}"/>
              </a:ext>
            </a:extLst>
          </p:cNvPr>
          <p:cNvSpPr/>
          <p:nvPr/>
        </p:nvSpPr>
        <p:spPr>
          <a:xfrm>
            <a:off x="5095660" y="6237312"/>
            <a:ext cx="2000679" cy="40011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000" b="1" dirty="0">
                <a:latin typeface="Corbel" panose="020B0503020204020204" pitchFamily="34" charset="0"/>
                <a:hlinkClick r:id="rId7"/>
              </a:rPr>
              <a:t>http://hlit.jinr.ru</a:t>
            </a:r>
            <a:endParaRPr lang="ru-RU" sz="2000" b="1" dirty="0">
              <a:latin typeface="Corbel" panose="020B0503020204020204" pitchFamily="34" charset="0"/>
            </a:endParaRPr>
          </a:p>
        </p:txBody>
      </p:sp>
    </p:spTree>
    <p:extLst>
      <p:ext uri="{BB962C8B-B14F-4D97-AF65-F5344CB8AC3E}">
        <p14:creationId xmlns:p14="http://schemas.microsoft.com/office/powerpoint/2010/main" val="3855880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27645</TotalTime>
  <Words>1507</Words>
  <Application>Microsoft Office PowerPoint</Application>
  <PresentationFormat>Widescreen</PresentationFormat>
  <Paragraphs>346</Paragraphs>
  <Slides>23</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Cambria</vt:lpstr>
      <vt:lpstr>Consolas</vt:lpstr>
      <vt:lpstr>Corbel</vt:lpstr>
      <vt:lpstr>Myriad Pro</vt:lpstr>
      <vt:lpstr>Wingdings</vt:lpstr>
      <vt:lpstr>Тема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ittmm2019</dc:title>
  <dc:creator>Maxim</dc:creator>
  <cp:lastModifiedBy>Yuri Butenko</cp:lastModifiedBy>
  <cp:revision>1632</cp:revision>
  <cp:lastPrinted>2016-03-16T07:58:49Z</cp:lastPrinted>
  <dcterms:created xsi:type="dcterms:W3CDTF">2011-05-09T06:01:23Z</dcterms:created>
  <dcterms:modified xsi:type="dcterms:W3CDTF">2019-10-23T05:59:15Z</dcterms:modified>
</cp:coreProperties>
</file>