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0" r:id="rId3"/>
    <p:sldId id="279" r:id="rId4"/>
    <p:sldId id="258" r:id="rId5"/>
    <p:sldId id="260" r:id="rId6"/>
    <p:sldId id="261" r:id="rId7"/>
    <p:sldId id="262" r:id="rId8"/>
    <p:sldId id="263" r:id="rId9"/>
    <p:sldId id="264" r:id="rId10"/>
    <p:sldId id="274" r:id="rId11"/>
    <p:sldId id="275" r:id="rId12"/>
    <p:sldId id="276" r:id="rId13"/>
    <p:sldId id="277" r:id="rId14"/>
    <p:sldId id="286" r:id="rId15"/>
    <p:sldId id="265" r:id="rId16"/>
    <p:sldId id="266" r:id="rId17"/>
    <p:sldId id="281" r:id="rId18"/>
    <p:sldId id="278" r:id="rId19"/>
    <p:sldId id="283" r:id="rId20"/>
    <p:sldId id="282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6" autoAdjust="0"/>
    <p:restoredTop sz="94677"/>
  </p:normalViewPr>
  <p:slideViewPr>
    <p:cSldViewPr>
      <p:cViewPr>
        <p:scale>
          <a:sx n="220" d="100"/>
          <a:sy n="220" d="100"/>
        </p:scale>
        <p:origin x="824" y="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943AC-B10C-4E88-A68B-E3725F184514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7FE08-4AB1-4BE4-A371-3A7EA5BF0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230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7FE08-4AB1-4BE4-A371-3A7EA5BF011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845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810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88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364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89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33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7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53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68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46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2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6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37810-80B1-400A-8DAC-EE5E8DCCA308}" type="datetimeFigureOut">
              <a:rPr lang="ru-RU" smtClean="0"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4E05E-D8D9-48D7-AD27-71ECF8B51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41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50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1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20.png"/><Relationship Id="rId7" Type="http://schemas.openxmlformats.org/officeDocument/2006/relationships/image" Target="../media/image36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jpeg"/><Relationship Id="rId7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380.png"/><Relationship Id="rId10" Type="http://schemas.openxmlformats.org/officeDocument/2006/relationships/image" Target="../media/image47.png"/><Relationship Id="rId4" Type="http://schemas.openxmlformats.org/officeDocument/2006/relationships/image" Target="../media/image45.jpe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0.png"/><Relationship Id="rId4" Type="http://schemas.openxmlformats.org/officeDocument/2006/relationships/image" Target="../media/image49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3D anisotropic heat transfer simulations in outer layers of neutron stars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924944"/>
            <a:ext cx="8136904" cy="3672408"/>
          </a:xfrm>
        </p:spPr>
        <p:txBody>
          <a:bodyPr>
            <a:normAutofit fontScale="92500"/>
          </a:bodyPr>
          <a:lstStyle/>
          <a:p>
            <a:r>
              <a:rPr lang="en-US" sz="5100" u="sng" dirty="0" err="1">
                <a:solidFill>
                  <a:schemeClr val="accent3"/>
                </a:solidFill>
              </a:rPr>
              <a:t>Moiseenko</a:t>
            </a:r>
            <a:r>
              <a:rPr lang="en-US" sz="5100" u="sng" dirty="0">
                <a:solidFill>
                  <a:schemeClr val="accent3"/>
                </a:solidFill>
              </a:rPr>
              <a:t> S.G.</a:t>
            </a:r>
            <a:r>
              <a:rPr lang="en-US" sz="5100" dirty="0">
                <a:solidFill>
                  <a:schemeClr val="accent3"/>
                </a:solidFill>
              </a:rPr>
              <a:t>, </a:t>
            </a:r>
            <a:r>
              <a:rPr lang="en-US" sz="5100" dirty="0" err="1">
                <a:solidFill>
                  <a:schemeClr val="accent3"/>
                </a:solidFill>
              </a:rPr>
              <a:t>Kondratyev</a:t>
            </a:r>
            <a:r>
              <a:rPr lang="en-US" sz="5100" dirty="0">
                <a:solidFill>
                  <a:schemeClr val="accent3"/>
                </a:solidFill>
              </a:rPr>
              <a:t> I.A., </a:t>
            </a:r>
          </a:p>
          <a:p>
            <a:r>
              <a:rPr lang="en-US" sz="5100" dirty="0" err="1">
                <a:solidFill>
                  <a:schemeClr val="accent3"/>
                </a:solidFill>
              </a:rPr>
              <a:t>Bisnovatyi-Kogan</a:t>
            </a:r>
            <a:r>
              <a:rPr lang="en-US" sz="5100" dirty="0">
                <a:solidFill>
                  <a:schemeClr val="accent3"/>
                </a:solidFill>
              </a:rPr>
              <a:t> G.S., </a:t>
            </a:r>
            <a:r>
              <a:rPr lang="en-US" sz="5100" dirty="0" err="1">
                <a:solidFill>
                  <a:schemeClr val="accent3"/>
                </a:solidFill>
              </a:rPr>
              <a:t>Glushikhina</a:t>
            </a:r>
            <a:r>
              <a:rPr lang="en-US" sz="5100" dirty="0">
                <a:solidFill>
                  <a:schemeClr val="accent3"/>
                </a:solidFill>
              </a:rPr>
              <a:t> M.V. </a:t>
            </a:r>
          </a:p>
          <a:p>
            <a:endParaRPr lang="en-US" dirty="0"/>
          </a:p>
          <a:p>
            <a:r>
              <a:rPr lang="en-US" dirty="0"/>
              <a:t>Space Research Institute RAS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5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5266928" cy="5544616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The NS core is considered to be isothermal</a:t>
                </a:r>
                <a:endParaRPr lang="ru-RU" sz="2000" dirty="0">
                  <a:latin typeface="+mj-lt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A  crustal matter is in a state of a coulomb crystal, a thermal conductivity is determined mostly by strongly degenerate </a:t>
                </a:r>
                <a:r>
                  <a:rPr lang="en-US" sz="2000" dirty="0" err="1">
                    <a:latin typeface="+mj-lt"/>
                    <a:cs typeface="Times New Roman" panose="02020603050405020304" pitchFamily="18" charset="0"/>
                  </a:rPr>
                  <a:t>ultrarelativistic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electrons </a:t>
                </a:r>
              </a:p>
              <a:p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In the envelope the heat transfer is determined by the electrons (and by a radiation in region near the surface)</a:t>
                </a:r>
              </a:p>
              <a:p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We separate outer layers into the </a:t>
                </a:r>
                <a:r>
                  <a:rPr lang="en-US" sz="2000" u="sng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crust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with densities </a:t>
                </a:r>
                <a14:m>
                  <m:oMath xmlns:m="http://schemas.openxmlformats.org/officeDocument/2006/math">
                    <m:r>
                      <a:rPr lang="ru-RU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𝜌</m:t>
                    </m:r>
                    <m:r>
                      <a:rPr lang="ru-RU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ru-RU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sup>
                    </m:sSup>
                    <m:r>
                      <a:rPr lang="ru-RU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÷2∙</m:t>
                    </m:r>
                    <m:sSup>
                      <m:sSupPr>
                        <m:ctrlPr>
                          <a:rPr lang="ru-RU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14</m:t>
                        </m:r>
                      </m:sup>
                    </m:sSup>
                  </m:oMath>
                </a14:m>
                <a:r>
                  <a:rPr lang="en-US" sz="20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/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𝑐𝑚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and the </a:t>
                </a:r>
                <a:r>
                  <a:rPr lang="en-US" sz="2000" u="sng" dirty="0">
                    <a:solidFill>
                      <a:schemeClr val="accent3"/>
                    </a:solidFill>
                    <a:latin typeface="+mj-lt"/>
                    <a:cs typeface="Times New Roman" panose="02020603050405020304" pitchFamily="18" charset="0"/>
                  </a:rPr>
                  <a:t>envelope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ru-RU" sz="2000" i="1">
                        <a:solidFill>
                          <a:schemeClr val="accent3"/>
                        </a:solidFill>
                        <a:latin typeface="Cambria Math"/>
                        <a:ea typeface="Cambria Math"/>
                      </a:rPr>
                      <m:t>𝜌</m:t>
                    </m:r>
                    <m:r>
                      <a:rPr lang="ru-RU" sz="2000" i="1">
                        <a:solidFill>
                          <a:schemeClr val="accent3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ru-RU" sz="2000" i="1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ru-RU" sz="2000" i="1">
                                <a:solidFill>
                                  <a:schemeClr val="accent3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accent3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ru-RU" sz="2000" i="1">
                            <a:solidFill>
                              <a:schemeClr val="accent3"/>
                            </a:solidFill>
                            <a:latin typeface="Cambria Math"/>
                            <a:ea typeface="Cambria Math"/>
                          </a:rPr>
                          <m:t>÷10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accent3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/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𝑐𝑚</m:t>
                        </m:r>
                      </m:e>
                      <m:sup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, 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where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~</m:t>
                    </m:r>
                    <m:r>
                      <a:rPr lang="ru-RU" sz="2000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  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is the density on a NS photosphere</a:t>
                </a:r>
                <a:endParaRPr lang="ru-RU" sz="2000" dirty="0">
                  <a:latin typeface="+mj-lt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Crust – 3D heat transfer equation</a:t>
                </a:r>
              </a:p>
              <a:p>
                <a:r>
                  <a:rPr lang="en-US" sz="2000" b="1" dirty="0">
                    <a:solidFill>
                      <a:schemeClr val="accent5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Envelope – 1D local plane-parallel model</a:t>
                </a:r>
              </a:p>
              <a:p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during a problem solving we make a T-distribution self-consistent</a:t>
                </a:r>
                <a:endPara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5266928" cy="5544616"/>
              </a:xfrm>
              <a:blipFill>
                <a:blip r:embed="rId3"/>
                <a:stretch>
                  <a:fillRect l="-964" t="-457" r="-19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Heat transfer in NSs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6216" y="4582869"/>
            <a:ext cx="2224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Image: W.G. Newton, </a:t>
            </a:r>
          </a:p>
          <a:p>
            <a:pPr algn="ctr"/>
            <a:r>
              <a:rPr lang="en-US" dirty="0"/>
              <a:t>Nature physics, 2013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62F02E-D4EF-6042-A1D4-4661D7D75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1124744"/>
            <a:ext cx="3217879" cy="293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0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573016"/>
            <a:ext cx="8496944" cy="316835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Periodic changes on thermal X-ray light curves of some single neutron stars (NSs) indicate its non-uniform surface temperature distribution</a:t>
            </a:r>
          </a:p>
          <a:p>
            <a:pPr algn="just"/>
            <a:endParaRPr lang="ru-RU" sz="1400" dirty="0"/>
          </a:p>
          <a:p>
            <a:pPr algn="just"/>
            <a:r>
              <a:rPr lang="en-US" dirty="0"/>
              <a:t>A possible cause of this phenomenon is a heat conductivity suppression across a magnetic field in outer layers of a magnetized NS</a:t>
            </a:r>
          </a:p>
          <a:p>
            <a:pPr algn="just"/>
            <a:endParaRPr lang="en-US" sz="1400" dirty="0"/>
          </a:p>
          <a:p>
            <a:pPr algn="just"/>
            <a:r>
              <a:rPr lang="en-US" dirty="0"/>
              <a:t>On the table – observational data from 7 thermally emitting NSs (“magnificent seven”) </a:t>
            </a:r>
          </a:p>
          <a:p>
            <a:pPr algn="just"/>
            <a:endParaRPr lang="en-US" sz="1400" dirty="0"/>
          </a:p>
          <a:p>
            <a:pPr algn="just"/>
            <a:r>
              <a:rPr lang="en-US" dirty="0"/>
              <a:t> </a:t>
            </a:r>
            <a:r>
              <a:rPr lang="en-US" strike="sngStrike" dirty="0"/>
              <a:t>MAGNIFICENT SEVEN</a:t>
            </a:r>
            <a:r>
              <a:rPr lang="en-US" dirty="0"/>
              <a:t>   --&gt;  MAGNIFICENT EIGHT!!! Due to discovery of a thermal component in PSR J0726-2612 (*)</a:t>
            </a:r>
            <a:r>
              <a:rPr lang="ru-RU" dirty="0"/>
              <a:t> </a:t>
            </a:r>
            <a:r>
              <a:rPr lang="en-US" dirty="0"/>
              <a:t> </a:t>
            </a:r>
          </a:p>
          <a:p>
            <a:pPr algn="just"/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Observational data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751" y="897615"/>
            <a:ext cx="6382601" cy="188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2780928"/>
            <a:ext cx="604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Perez-</a:t>
            </a:r>
            <a:r>
              <a:rPr lang="en-US" sz="14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Azorin</a:t>
            </a:r>
            <a:r>
              <a:rPr lang="en-US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, J. F., </a:t>
            </a:r>
            <a:r>
              <a:rPr lang="en-US" sz="14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Miralles</a:t>
            </a:r>
            <a:r>
              <a:rPr lang="en-US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, J. A., &amp; Pons, J. A. 2006, A&amp;A, 451, 1009</a:t>
            </a:r>
            <a:endParaRPr lang="ru-RU" sz="14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140968"/>
            <a:ext cx="468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Yakovlev, D. G. &amp; </a:t>
            </a:r>
            <a:r>
              <a:rPr lang="en-US" sz="14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Pethick</a:t>
            </a:r>
            <a:r>
              <a:rPr lang="en-US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, C. J. 2004, ARA&amp;A, 42, 169</a:t>
            </a:r>
            <a:endParaRPr lang="ru-RU" sz="14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645333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(*)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Rigoselli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et al., 2019</a:t>
            </a:r>
            <a:endParaRPr lang="ru-RU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79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An aim of this work is to study 3D effects in the NS temperature, which may arise due to existence of </a:t>
            </a:r>
            <a:r>
              <a:rPr lang="en-US" u="sng" dirty="0"/>
              <a:t>non-axisymmetric</a:t>
            </a:r>
            <a:r>
              <a:rPr lang="en-US" dirty="0"/>
              <a:t> magnetic field configurations (e.g. </a:t>
            </a:r>
            <a:r>
              <a:rPr lang="en-US" u="sng" dirty="0"/>
              <a:t>non-coaxial</a:t>
            </a:r>
            <a:r>
              <a:rPr lang="en-US" dirty="0"/>
              <a:t> superposition of dipolar and quadrupolar fields)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For obtained T-distributions we have synthesized thermal light curves to look for some features on them, which may correspond to a presence of a quadrupolar component in a magnetic field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Aim of this study</a:t>
            </a:r>
            <a:endParaRPr lang="ru-RU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353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rm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In the crust a temperature satisfies the heat transfer equation</a:t>
            </a:r>
            <a:endParaRPr lang="ru-RU" sz="2000" dirty="0">
              <a:cs typeface="Times New Roman" panose="02020603050405020304" pitchFamily="18" charset="0"/>
            </a:endParaRP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cs typeface="Times New Roman" panose="02020603050405020304" pitchFamily="18" charset="0"/>
              </a:rPr>
              <a:t>With a </a:t>
            </a:r>
            <a:r>
              <a:rPr lang="en-US" sz="2000" b="1" dirty="0">
                <a:cs typeface="Times New Roman" panose="02020603050405020304" pitchFamily="18" charset="0"/>
              </a:rPr>
              <a:t>thermal conductivity tensor </a:t>
            </a:r>
            <a:r>
              <a:rPr lang="en-US" sz="2000" dirty="0">
                <a:cs typeface="Times New Roman" panose="02020603050405020304" pitchFamily="18" charset="0"/>
              </a:rPr>
              <a:t>(*)</a:t>
            </a: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>
                <a:cs typeface="Times New Roman" panose="02020603050405020304" pitchFamily="18" charset="0"/>
              </a:rPr>
              <a:t>Which was derived as a Boltzmann equation solution with a Chapman-</a:t>
            </a:r>
            <a:r>
              <a:rPr lang="en-US" sz="2000" dirty="0" err="1">
                <a:cs typeface="Times New Roman" panose="02020603050405020304" pitchFamily="18" charset="0"/>
              </a:rPr>
              <a:t>Enskog</a:t>
            </a:r>
            <a:r>
              <a:rPr lang="en-US" sz="2000" dirty="0">
                <a:cs typeface="Times New Roman" panose="02020603050405020304" pitchFamily="18" charset="0"/>
              </a:rPr>
              <a:t> method in a Lorentz approximation</a:t>
            </a:r>
            <a:r>
              <a:rPr lang="ru-RU" sz="2000" dirty="0">
                <a:cs typeface="Times New Roman" panose="02020603050405020304" pitchFamily="18" charset="0"/>
              </a:rPr>
              <a:t>. </a:t>
            </a:r>
            <a:r>
              <a:rPr lang="en-US" sz="2000" dirty="0">
                <a:cs typeface="Times New Roman" panose="02020603050405020304" pitchFamily="18" charset="0"/>
              </a:rPr>
              <a:t>This tensor has a much more complicated dependence on the magnetic field than in previous works, where the heat flux suppression is taken into account </a:t>
            </a:r>
            <a:r>
              <a:rPr lang="en-US" sz="2000" dirty="0" err="1">
                <a:cs typeface="Times New Roman" panose="02020603050405020304" pitchFamily="18" charset="0"/>
              </a:rPr>
              <a:t>phenomenologically</a:t>
            </a:r>
            <a:r>
              <a:rPr lang="en-US" sz="2000" dirty="0"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endParaRPr lang="ru-RU" sz="2000" dirty="0"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25443"/>
            <a:ext cx="2879599" cy="73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10415"/>
            <a:ext cx="4536504" cy="197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6156593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(*) G. S. </a:t>
            </a:r>
            <a:r>
              <a:rPr lang="en-US" sz="1600" i="1" dirty="0" err="1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Bisnovatyi-Kogan</a:t>
            </a:r>
            <a:r>
              <a:rPr lang="en-US" sz="1600" i="1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M. V. </a:t>
            </a:r>
            <a:r>
              <a:rPr lang="en-US" sz="1600" i="1" dirty="0" err="1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Glushikhina</a:t>
            </a:r>
            <a:r>
              <a:rPr lang="en-US" sz="1600" i="1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Plasma Physics Reports, 2018, Vol. 44, No. 4, pp. 405-423 </a:t>
            </a:r>
            <a:endParaRPr lang="ru-RU" sz="1600" dirty="0">
              <a:solidFill>
                <a:srgbClr val="00B0F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Anisotropic heat transfer in the NS crust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997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</p:spPr>
            <p:txBody>
              <a:bodyPr>
                <a:normAutofit/>
              </a:bodyPr>
              <a:lstStyle/>
              <a:p>
                <a:r>
                  <a:rPr lang="en-US" sz="2000" b="1" dirty="0">
                    <a:latin typeface="+mj-lt"/>
                    <a:cs typeface="Times New Roman" panose="02020603050405020304" pitchFamily="18" charset="0"/>
                  </a:rPr>
                  <a:t>The outer NS envelope 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– 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is a thin layer near the surface, which consists from plasma with </a:t>
                </a:r>
                <a:r>
                  <a:rPr lang="en-US" sz="2000" b="1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degenerate relativistic electrons 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and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non-degenerate non-relativistic ions 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cons. Fe56)</a:t>
                </a:r>
              </a:p>
              <a:p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In the first approximation, radial heat flux of the envelope is much stronger, than the flux along the envelope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ru-RU" sz="2000" i="1">
                        <a:latin typeface="Cambria Math"/>
                        <a:ea typeface="Cambria Math"/>
                      </a:rPr>
                      <m:t>≫</m:t>
                    </m:r>
                    <m:sSub>
                      <m:sSubPr>
                        <m:ctrlPr>
                          <a:rPr lang="ru-RU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/>
                            <a:ea typeface="Cambria Math"/>
                          </a:rPr>
                          <m:t>τ</m:t>
                        </m:r>
                      </m:sub>
                    </m:sSub>
                  </m:oMath>
                </a14:m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. Under this assumption a thermal structure equation can be written in a</a:t>
                </a:r>
                <a:r>
                  <a:rPr lang="en-US" sz="2000" b="1" dirty="0">
                    <a:latin typeface="+mj-lt"/>
                    <a:cs typeface="Times New Roman" panose="02020603050405020304" pitchFamily="18" charset="0"/>
                  </a:rPr>
                  <a:t> local, one-dimensional, plane-parallel approximation</a:t>
                </a:r>
                <a:endParaRPr lang="en-US" sz="1000" dirty="0">
                  <a:latin typeface="+mj-lt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Heat transfer and hydrostatic equilibrium equations lead to</a:t>
                </a:r>
                <a:endParaRPr lang="ru-RU" sz="20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ru-RU" sz="20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ru-RU" sz="20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ru-RU" sz="2000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Here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2000" b="1" i="1" dirty="0">
                    <a:latin typeface="+mj-lt"/>
                    <a:cs typeface="Times New Roman" panose="02020603050405020304" pitchFamily="18" charset="0"/>
                  </a:rPr>
                  <a:t>P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– pressure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, </a:t>
                </a:r>
                <a:r>
                  <a:rPr lang="en-US" sz="2000" b="1" i="1" dirty="0">
                    <a:latin typeface="+mj-lt"/>
                    <a:cs typeface="Times New Roman" panose="02020603050405020304" pitchFamily="18" charset="0"/>
                  </a:rPr>
                  <a:t>g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– NS surface gravity acceleration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,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2000" b="1" i="1" dirty="0">
                    <a:latin typeface="+mj-lt"/>
                    <a:cs typeface="Times New Roman" panose="02020603050405020304" pitchFamily="18" charset="0"/>
                  </a:rPr>
                  <a:t>K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– opacity</a:t>
                </a:r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000" b="1" i="1" smtClean="0">
                            <a:latin typeface="Cambria Math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ru-RU" sz="2000" dirty="0">
                    <a:latin typeface="+mj-lt"/>
                    <a:cs typeface="Times New Roman" panose="02020603050405020304" pitchFamily="18" charset="0"/>
                  </a:rPr>
                  <a:t> - 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local surface temperature</a:t>
                </a:r>
              </a:p>
              <a:p>
                <a:pPr marL="0" indent="0" algn="ctr">
                  <a:buNone/>
                </a:pP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Integration of this equation from the surface to the bottom of the envelope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ru-RU" sz="20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𝑏</m:t>
                        </m:r>
                      </m:sub>
                    </m:sSub>
                    <m:r>
                      <a:rPr lang="ru-RU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ru-RU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/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𝑐𝑚</m:t>
                        </m:r>
                      </m:e>
                      <m:sup>
                        <m:r>
                          <a:rPr lang="ru-RU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gives the local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srgbClr val="C00000"/>
                    </a:solidFill>
                    <a:latin typeface="+mj-lt"/>
                    <a:cs typeface="Times New Roman" panose="02020603050405020304" pitchFamily="18" charset="0"/>
                  </a:rPr>
                  <a:t>on  the crust-envelope interface </a:t>
                </a:r>
                <a:endParaRPr lang="ru-RU" sz="2000" dirty="0">
                  <a:solidFill>
                    <a:srgbClr val="C00000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760640"/>
              </a:xfrm>
              <a:blipFill>
                <a:blip r:embed="rId2"/>
                <a:stretch>
                  <a:fillRect l="-772" t="-662" r="-4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Comic Sans MS" panose="030F0702030302020204" pitchFamily="66" charset="0"/>
              </a:rPr>
              <a:t>Thermal structure equation for the NS envelope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945" y="3638153"/>
            <a:ext cx="21621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27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8326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ru-RU" sz="1100" b="1" i="1" dirty="0">
                  <a:latin typeface="+mj-lt"/>
                </a:endParaRPr>
              </a:p>
              <a:p>
                <a:pPr marL="0" indent="0">
                  <a:buNone/>
                </a:pPr>
                <a:r>
                  <a:rPr lang="en-US" b="1" dirty="0">
                    <a:latin typeface="+mj-lt"/>
                  </a:rPr>
                  <a:t>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/>
                          </a:rPr>
                          <m:t>𝑲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𝒆</m:t>
                        </m:r>
                      </m:sub>
                      <m:sup>
                        <m:r>
                          <a:rPr lang="en-US" b="1" i="1" smtClean="0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p>
                    </m:sSubSup>
                    <m:r>
                      <a:rPr lang="en-US" b="1" i="1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/>
                          </a:rPr>
                          <m:t>𝑲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𝒓</m:t>
                        </m:r>
                      </m:sub>
                      <m:sup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b="1" dirty="0">
                    <a:latin typeface="+mj-lt"/>
                    <a:cs typeface="Times New Roman" panose="02020603050405020304" pitchFamily="18" charset="0"/>
                  </a:rPr>
                  <a:t>;   </a:t>
                </a:r>
                <a:endParaRPr lang="ru-RU" b="1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en-US" sz="2400" i="1" dirty="0">
                  <a:latin typeface="+mj-lt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l-GR" sz="2400" b="1" i="1" smtClean="0">
                        <a:latin typeface="Cambria Math"/>
                      </a:rPr>
                      <m:t>𝜿</m:t>
                    </m:r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b="1" i="1" smtClean="0">
                            <a:latin typeface="Cambria Math"/>
                          </a:rPr>
                          <m:t>𝜿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∥</m:t>
                        </m:r>
                      </m:sub>
                    </m:sSub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/>
                          </a:rPr>
                          <m:t>𝐜𝐨𝐬</m:t>
                        </m:r>
                      </m:e>
                      <m:sup>
                        <m:r>
                          <a:rPr lang="en-US" sz="2400" b="1" i="0" smtClean="0">
                            <a:latin typeface="Cambria Math"/>
                          </a:rPr>
                          <m:t>𝟐</m:t>
                        </m:r>
                      </m:sup>
                    </m:sSup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𝜽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𝑩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b="1" i="1" smtClean="0">
                            <a:latin typeface="Cambria Math"/>
                          </a:rPr>
                          <m:t>𝜿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⊥</m:t>
                        </m:r>
                      </m:sub>
                    </m:sSub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/>
                          </a:rPr>
                          <m:t>𝐬𝐢𝐧</m:t>
                        </m:r>
                      </m:e>
                      <m:sup>
                        <m:r>
                          <a:rPr lang="en-US" sz="2400" b="1" i="0" smtClean="0">
                            <a:latin typeface="Cambria Math"/>
                          </a:rPr>
                          <m:t>𝟐</m:t>
                        </m:r>
                      </m:sup>
                    </m:sSup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𝜽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ru-RU" sz="2400" b="1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+mj-lt"/>
                    <a:cs typeface="Times New Roman" panose="02020603050405020304" pitchFamily="18" charset="0"/>
                  </a:rPr>
                  <a:t>- </a:t>
                </a: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thermal conductivity coefficient (electron and radiative</a:t>
                </a:r>
                <a:r>
                  <a:rPr lang="ru-RU" sz="2400" dirty="0">
                    <a:latin typeface="+mj-lt"/>
                    <a:cs typeface="Times New Roman" panose="02020603050405020304" pitchFamily="18" charset="0"/>
                  </a:rPr>
                  <a:t>) </a:t>
                </a: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in the magnetic field</a:t>
                </a:r>
                <a:r>
                  <a:rPr lang="ru-RU" sz="2400" dirty="0">
                    <a:latin typeface="+mj-lt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 is a field inclination angle</a:t>
                </a:r>
                <a:r>
                  <a:rPr lang="ru-RU" sz="2400" dirty="0">
                    <a:latin typeface="+mj-lt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sz="3600" dirty="0">
                    <a:latin typeface="+mj-lt"/>
                    <a:cs typeface="Times New Roman" panose="02020603050405020304" pitchFamily="18" charset="0"/>
                  </a:rPr>
                  <a:t>Corresponding opacities are as follows:</a:t>
                </a:r>
              </a:p>
              <a:p>
                <a:endParaRPr lang="en-US" sz="36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ru-RU" sz="3600" dirty="0"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832648"/>
              </a:xfrm>
              <a:blipFill rotWithShape="1"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Effective opacity</a:t>
            </a:r>
            <a:endParaRPr lang="ru-RU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46960" y="1145364"/>
                <a:ext cx="27363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200" b="1" i="1" smtClean="0">
                          <a:latin typeface="Cambria Math"/>
                        </a:rPr>
                        <m:t>𝜿</m:t>
                      </m:r>
                      <m:r>
                        <a:rPr lang="en-US" sz="32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3200" b="1" i="1" smtClean="0">
                              <a:latin typeface="Cambria Math"/>
                            </a:rPr>
                            <m:t>𝜿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/>
                            </a:rPr>
                            <m:t>𝒆</m:t>
                          </m:r>
                        </m:sub>
                      </m:sSub>
                      <m:r>
                        <a:rPr lang="en-US" sz="32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3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3200" b="1" i="1">
                              <a:latin typeface="Cambria Math"/>
                            </a:rPr>
                            <m:t>𝜿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lang="ru-RU" sz="32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960" y="1145364"/>
                <a:ext cx="2736304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123728" y="5435354"/>
                <a:ext cx="4678653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Radiative: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𝑓𝑓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𝑏𝑓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𝑇h</m:t>
                        </m:r>
                      </m:sub>
                    </m:sSub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5435354"/>
                <a:ext cx="4678653" cy="491288"/>
              </a:xfrm>
              <a:prstGeom prst="rect">
                <a:avLst/>
              </a:prstGeom>
              <a:blipFill rotWithShape="1">
                <a:blip r:embed="rId4"/>
                <a:stretch>
                  <a:fillRect l="-1953" t="-10000" b="-2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55776" y="4437112"/>
                <a:ext cx="3610545" cy="714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Electron:</a:t>
                </a:r>
                <a:r>
                  <a:rPr lang="en-US" sz="24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16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/>
                              </a:rPr>
                              <m:t>κ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437112"/>
                <a:ext cx="3610545" cy="714106"/>
              </a:xfrm>
              <a:prstGeom prst="rect">
                <a:avLst/>
              </a:prstGeom>
              <a:blipFill rotWithShape="1">
                <a:blip r:embed="rId5"/>
                <a:stretch>
                  <a:fillRect l="-2530" b="-8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67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59" y="1350226"/>
            <a:ext cx="8138729" cy="346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Thermal structure of the magnetized envelope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5334" y="5013176"/>
            <a:ext cx="72008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4076" y="1736150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Lg</a:t>
            </a:r>
            <a:r>
              <a:rPr lang="en-US" dirty="0"/>
              <a:t>(T)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9998" y="4464546"/>
                <a:ext cx="665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ea typeface="Cambria Math"/>
                  </a:rPr>
                  <a:t>Lg</a:t>
                </a:r>
                <a:r>
                  <a:rPr lang="en-US" dirty="0">
                    <a:ea typeface="Cambria Math"/>
                  </a:rPr>
                  <a:t>(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𝜌</m:t>
                    </m:r>
                  </m:oMath>
                </a14:m>
                <a:r>
                  <a:rPr lang="en-US" dirty="0"/>
                  <a:t>)</a:t>
                </a:r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98" y="4464546"/>
                <a:ext cx="665182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7273" t="-8197" r="-818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11560" y="3995772"/>
            <a:ext cx="92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equator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35896" y="40050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equator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853514" y="389229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equator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95042" y="2276872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pole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254113" y="2105482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pole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853515" y="2474814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pole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69484" y="954540"/>
                <a:ext cx="1401025" cy="395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11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484" y="954540"/>
                <a:ext cx="1401025" cy="395686"/>
              </a:xfrm>
              <a:prstGeom prst="rect">
                <a:avLst/>
              </a:prstGeom>
              <a:blipFill rotWithShape="1"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71487" y="953964"/>
                <a:ext cx="1401025" cy="396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487" y="953964"/>
                <a:ext cx="1401025" cy="396262"/>
              </a:xfrm>
              <a:prstGeom prst="rect">
                <a:avLst/>
              </a:prstGeom>
              <a:blipFill rotWithShape="1"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49640" y="953964"/>
                <a:ext cx="1401025" cy="396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9640" y="953964"/>
                <a:ext cx="1401025" cy="396262"/>
              </a:xfrm>
              <a:prstGeom prst="rect">
                <a:avLst/>
              </a:prstGeom>
              <a:blipFill rotWithShape="1">
                <a:blip r:embed="rId6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63" y="4942488"/>
            <a:ext cx="4497865" cy="170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5474803" y="4833878"/>
                <a:ext cx="1362745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𝑻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𝒃</m:t>
                          </m:r>
                        </m:sub>
                      </m:sSub>
                      <m:r>
                        <a:rPr lang="ru-RU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ru-RU" b="1" i="1">
                              <a:latin typeface="Cambria Math"/>
                            </a:rPr>
                            <m:t>𝟖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𝑲</m:t>
                      </m:r>
                    </m:oMath>
                  </m:oMathPara>
                </a14:m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803" y="4833878"/>
                <a:ext cx="1362745" cy="375552"/>
              </a:xfrm>
              <a:prstGeom prst="rect">
                <a:avLst/>
              </a:prstGeom>
              <a:blipFill rotWithShape="1">
                <a:blip r:embed="rId8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4850751" y="5294301"/>
                <a:ext cx="4185745" cy="1231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+mj-lt"/>
                    <a:cs typeface="Times New Roman" panose="02020603050405020304" pitchFamily="18" charset="0"/>
                  </a:rPr>
                  <a:t>By varying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ru-RU" sz="1600" i="1">
                        <a:latin typeface="Cambria Math"/>
                      </a:rPr>
                      <m:t>,</m:t>
                    </m:r>
                    <m:r>
                      <a:rPr lang="ru-RU" i="1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ru-RU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+mj-lt"/>
                    <a:cs typeface="Times New Roman" panose="02020603050405020304" pitchFamily="18" charset="0"/>
                  </a:rPr>
                  <a:t>and</a:t>
                </a:r>
                <a:r>
                  <a:rPr lang="ru-RU" dirty="0"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+mj-lt"/>
                    <a:cs typeface="Times New Roman" panose="02020603050405020304" pitchFamily="18" charset="0"/>
                  </a:rPr>
                  <a:t>B</a:t>
                </a:r>
                <a:r>
                  <a:rPr lang="ru-RU" dirty="0">
                    <a:latin typeface="+mj-lt"/>
                    <a:cs typeface="Times New Roman" panose="02020603050405020304" pitchFamily="18" charset="0"/>
                  </a:rPr>
                  <a:t>, </a:t>
                </a:r>
                <a:r>
                  <a:rPr lang="en-US" dirty="0">
                    <a:latin typeface="+mj-lt"/>
                    <a:cs typeface="Times New Roman" panose="02020603050405020304" pitchFamily="18" charset="0"/>
                  </a:rPr>
                  <a:t>the </a:t>
                </a:r>
                <a:r>
                  <a:rPr lang="en-US" b="1" dirty="0">
                    <a:latin typeface="+mj-lt"/>
                    <a:cs typeface="Times New Roman" panose="02020603050405020304" pitchFamily="18" charset="0"/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𝒔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en-US" b="1" dirty="0">
                    <a:latin typeface="+mj-lt"/>
                    <a:cs typeface="Times New Roman" panose="02020603050405020304" pitchFamily="18" charset="0"/>
                  </a:rPr>
                  <a:t>” relationship</a:t>
                </a:r>
                <a:r>
                  <a:rPr lang="en-US" dirty="0">
                    <a:latin typeface="+mj-lt"/>
                    <a:cs typeface="Times New Roman" panose="02020603050405020304" pitchFamily="18" charset="0"/>
                  </a:rPr>
                  <a:t> can be obtained. It is a dependendce of surface temperature on the crust-envelope one,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𝒔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en-US" b="1" i="1">
                                <a:latin typeface="Cambria Math"/>
                              </a:rPr>
                              <m:t>𝒔</m:t>
                            </m:r>
                          </m:sub>
                        </m:sSub>
                        <m:r>
                          <a:rPr lang="ru-RU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𝒃</m:t>
                        </m:r>
                      </m:sub>
                    </m:sSub>
                    <m:r>
                      <a:rPr lang="ru-RU" b="1" i="1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>
                    <a:latin typeface="+mj-lt"/>
                    <a:cs typeface="Times New Roman" panose="02020603050405020304" pitchFamily="18" charset="0"/>
                  </a:rPr>
                  <a:t>.</a:t>
                </a:r>
                <a:endParaRPr lang="ru-RU" b="1" dirty="0"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751" y="5294301"/>
                <a:ext cx="4185745" cy="1231043"/>
              </a:xfrm>
              <a:prstGeom prst="rect">
                <a:avLst/>
              </a:prstGeom>
              <a:blipFill rotWithShape="1">
                <a:blip r:embed="rId9"/>
                <a:stretch>
                  <a:fillRect l="-1312" t="-2475" b="-49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47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6"/>
                <a:ext cx="8229600" cy="576064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We look for a stationary solution due to the slow cooling</a:t>
                </a:r>
                <a:endParaRPr lang="ru-RU" sz="2400" dirty="0">
                  <a:latin typeface="+mj-lt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The heat flux in the envelope is assumed to be radial</a:t>
                </a:r>
                <a:endParaRPr lang="ru-RU" sz="2400" dirty="0">
                  <a:latin typeface="+mj-lt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Isothermal NS core with the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𝑐𝑜𝑟𝑒</m:t>
                        </m:r>
                      </m:sub>
                    </m:sSub>
                  </m:oMath>
                </a14:m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		    The boundary value problem</a:t>
                </a:r>
                <a:r>
                  <a:rPr lang="ru-RU" sz="2400" dirty="0">
                    <a:latin typeface="+mj-lt"/>
                    <a:cs typeface="Times New Roman" panose="02020603050405020304" pitchFamily="18" charset="0"/>
                  </a:rPr>
                  <a:t>:</a:t>
                </a:r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400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Additionally</a:t>
                </a:r>
              </a:p>
              <a:p>
                <a:endParaRPr lang="ru-RU" sz="2400" dirty="0"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6"/>
                <a:ext cx="8229600" cy="5760640"/>
              </a:xfrm>
              <a:blipFill rotWithShape="1">
                <a:blip r:embed="rId2"/>
                <a:stretch>
                  <a:fillRect l="-963" t="-8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Comic Sans MS" panose="030F0702030302020204" pitchFamily="66" charset="0"/>
              </a:rPr>
              <a:t>A boundary-value problem for the heat transfer equation in the NS crust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40520" y="5877272"/>
                <a:ext cx="29011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,B,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sz="2400" b="0" i="1" dirty="0" smtClean="0"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520" y="5877272"/>
                <a:ext cx="290117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20" t="-10526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580112" y="5650653"/>
                <a:ext cx="2264214" cy="765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cos(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8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</a:rPr>
                          <m:t>𝑩</m:t>
                        </m:r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𝒓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  <m:t>|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2800" b="1" i="1">
                            <a:latin typeface="Cambria Math"/>
                            <a:ea typeface="Cambria Math"/>
                          </a:rPr>
                          <m:t>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  <m:t>|</m:t>
                        </m:r>
                      </m:den>
                    </m:f>
                  </m:oMath>
                </a14:m>
                <a:endParaRPr lang="ru-RU" sz="2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650653"/>
                <a:ext cx="2264214" cy="765659"/>
              </a:xfrm>
              <a:prstGeom prst="rect">
                <a:avLst/>
              </a:prstGeom>
              <a:blipFill>
                <a:blip r:embed="rId4"/>
                <a:stretch>
                  <a:fillRect l="-5000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37" y="4367609"/>
            <a:ext cx="7893325" cy="7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779" y="3296221"/>
            <a:ext cx="4612469" cy="78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58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latin typeface="Comic Sans MS" panose="030F0702030302020204" pitchFamily="66" charset="0"/>
              </a:rPr>
              <a:t>Numerical technique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b="1" dirty="0">
                <a:latin typeface="Comic Sans MS" panose="030F0702030302020204" pitchFamily="66" charset="0"/>
              </a:rPr>
              <a:t>(Basic operators method)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9909"/>
            <a:ext cx="8229600" cy="4857403"/>
          </a:xfrm>
        </p:spPr>
        <p:txBody>
          <a:bodyPr>
            <a:no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Difference analogues of differential operators satisfy the same identities as the continuous ones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en-US" dirty="0">
                <a:cs typeface="Times New Roman" panose="02020603050405020304" pitchFamily="18" charset="0"/>
              </a:rPr>
              <a:t>Completely conservative finite-difference schemes 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en-US" dirty="0">
                <a:cs typeface="Times New Roman" panose="02020603050405020304" pitchFamily="18" charset="0"/>
              </a:rPr>
              <a:t>Unstructured meshes </a:t>
            </a:r>
            <a:r>
              <a:rPr lang="ru-RU" dirty="0">
                <a:cs typeface="Times New Roman" panose="02020603050405020304" pitchFamily="18" charset="0"/>
              </a:rPr>
              <a:t>(</a:t>
            </a:r>
            <a:r>
              <a:rPr lang="en-US" dirty="0">
                <a:cs typeface="Times New Roman" panose="02020603050405020304" pitchFamily="18" charset="0"/>
              </a:rPr>
              <a:t>no allocated directions</a:t>
            </a:r>
            <a:r>
              <a:rPr lang="ru-RU" dirty="0"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cs typeface="Times New Roman" panose="02020603050405020304" pitchFamily="18" charset="0"/>
              </a:rPr>
              <a:t>Mesh refinement can be included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en-US" dirty="0">
                <a:cs typeface="Times New Roman" panose="02020603050405020304" pitchFamily="18" charset="0"/>
              </a:rPr>
              <a:t>Approximation of order </a:t>
            </a:r>
            <a:r>
              <a:rPr lang="en-US" i="1" dirty="0">
                <a:cs typeface="Times New Roman" panose="02020603050405020304" pitchFamily="18" charset="0"/>
              </a:rPr>
              <a:t>O(h)</a:t>
            </a:r>
            <a:r>
              <a:rPr lang="ru-RU" dirty="0">
                <a:cs typeface="Times New Roman" panose="02020603050405020304" pitchFamily="18" charset="0"/>
              </a:rPr>
              <a:t>,</a:t>
            </a:r>
            <a:r>
              <a:rPr lang="en-US" i="1" dirty="0">
                <a:cs typeface="Times New Roman" panose="02020603050405020304" pitchFamily="18" charset="0"/>
              </a:rPr>
              <a:t> h </a:t>
            </a:r>
            <a:r>
              <a:rPr lang="ru-RU" dirty="0">
                <a:cs typeface="Times New Roman" panose="02020603050405020304" pitchFamily="18" charset="0"/>
              </a:rPr>
              <a:t>– </a:t>
            </a:r>
            <a:r>
              <a:rPr lang="en-US" dirty="0">
                <a:cs typeface="Times New Roman" panose="02020603050405020304" pitchFamily="18" charset="0"/>
              </a:rPr>
              <a:t>characteristic cell size</a:t>
            </a:r>
            <a:endParaRPr lang="ru-RU" i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5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latin typeface="Comic Sans MS" panose="030F0702030302020204" pitchFamily="66" charset="0"/>
              </a:rPr>
              <a:t>Difference GRAD operator </a:t>
            </a:r>
            <a:r>
              <a:rPr lang="ru-RU" b="1" dirty="0">
                <a:latin typeface="Comic Sans MS" panose="030F0702030302020204" pitchFamily="66" charset="0"/>
              </a:rPr>
              <a:t>(</a:t>
            </a:r>
            <a:r>
              <a:rPr lang="en-US" b="1" dirty="0">
                <a:latin typeface="Comic Sans MS" panose="030F0702030302020204" pitchFamily="66" charset="0"/>
              </a:rPr>
              <a:t>nodes</a:t>
            </a:r>
            <a:r>
              <a:rPr lang="ru-RU" b="1" dirty="0">
                <a:latin typeface="Comic Sans MS" panose="030F0702030302020204" pitchFamily="66" charset="0"/>
              </a:rPr>
              <a:t> → </a:t>
            </a:r>
            <a:r>
              <a:rPr lang="en-US" b="1" dirty="0">
                <a:latin typeface="Comic Sans MS" panose="030F0702030302020204" pitchFamily="66" charset="0"/>
              </a:rPr>
              <a:t>cells</a:t>
            </a:r>
            <a:r>
              <a:rPr lang="ru-RU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7" y="1412776"/>
            <a:ext cx="6527071" cy="514116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Invariant definition of a </a:t>
            </a:r>
            <a:r>
              <a:rPr lang="en-US" sz="2800" u="sng" dirty="0"/>
              <a:t>GRAD operator</a:t>
            </a:r>
            <a:r>
              <a:rPr lang="ru-RU" sz="2800" dirty="0"/>
              <a:t>:</a:t>
            </a:r>
          </a:p>
          <a:p>
            <a:pPr marL="0" indent="0">
              <a:buNone/>
            </a:pPr>
            <a:endParaRPr lang="ru-RU" dirty="0"/>
          </a:p>
          <a:p>
            <a:endParaRPr lang="en-US" sz="2800" dirty="0"/>
          </a:p>
          <a:p>
            <a:r>
              <a:rPr lang="en-US" sz="2800" dirty="0"/>
              <a:t>Integration of a node function over the boundary of the cell with a </a:t>
            </a:r>
            <a:r>
              <a:rPr lang="en-US" sz="2800" u="sng" dirty="0"/>
              <a:t>mean theorem</a:t>
            </a:r>
            <a:endParaRPr lang="ru-RU" sz="2800" u="sng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r>
              <a:rPr lang="ru-RU" sz="2400" dirty="0"/>
              <a:t>         </a:t>
            </a:r>
            <a:r>
              <a:rPr lang="en-US" sz="2400" dirty="0"/>
              <a:t>      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      - average value of the function in the k-</a:t>
            </a:r>
            <a:r>
              <a:rPr lang="en-US" sz="2400" dirty="0" err="1"/>
              <a:t>th</a:t>
            </a:r>
            <a:r>
              <a:rPr lang="en-US" sz="2400" dirty="0"/>
              <a:t> face of the tetrahedron</a:t>
            </a:r>
            <a:endParaRPr lang="ru-RU" sz="2400" dirty="0"/>
          </a:p>
          <a:p>
            <a:r>
              <a:rPr lang="en-US" sz="2400" dirty="0"/>
              <a:t>It also can be obtained with the linear interpolation of the node function and L-coordinates </a:t>
            </a:r>
            <a:endParaRPr lang="ru-RU" sz="24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7092280" y="2060848"/>
            <a:ext cx="1080120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092280" y="3501008"/>
            <a:ext cx="108012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172400" y="2060848"/>
            <a:ext cx="0" cy="1944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7092280" y="3284984"/>
            <a:ext cx="1512168" cy="216024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172400" y="2060848"/>
            <a:ext cx="432048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8172400" y="3284984"/>
            <a:ext cx="432048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195889" y="2852936"/>
            <a:ext cx="616471" cy="1800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8316416" y="2672916"/>
            <a:ext cx="648072" cy="3240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6894203" y="334518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8021557" y="177281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024186" y="393305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522767" y="315263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</a:t>
            </a:r>
          </a:p>
        </p:txBody>
      </p:sp>
      <p:graphicFrame>
        <p:nvGraphicFramePr>
          <p:cNvPr id="40" name="Объект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86800"/>
              </p:ext>
            </p:extLst>
          </p:nvPr>
        </p:nvGraphicFramePr>
        <p:xfrm>
          <a:off x="442195" y="5044570"/>
          <a:ext cx="1321493" cy="54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tion" r:id="rId3" imgW="1104840" imgH="393480" progId="Equation.DSMT4">
                  <p:embed/>
                </p:oleObj>
              </mc:Choice>
              <mc:Fallback>
                <p:oleObj name="Equation" r:id="rId3" imgW="11048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195" y="5044570"/>
                        <a:ext cx="1321493" cy="544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97" name="Picture 7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42" y="1988840"/>
            <a:ext cx="2458990" cy="80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876256" y="5062026"/>
            <a:ext cx="1975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B0F0"/>
                </a:solidFill>
                <a:latin typeface="Comic Sans MS" panose="030F0702030302020204" pitchFamily="66" charset="0"/>
              </a:rPr>
              <a:t>Kondratyev I.A., </a:t>
            </a:r>
            <a:r>
              <a:rPr lang="en-US" i="1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Moiseenko</a:t>
            </a:r>
            <a:r>
              <a:rPr lang="en-US" i="1" dirty="0">
                <a:solidFill>
                  <a:srgbClr val="00B0F0"/>
                </a:solidFill>
                <a:latin typeface="Comic Sans MS" panose="030F0702030302020204" pitchFamily="66" charset="0"/>
              </a:rPr>
              <a:t> S.G. 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2019,JPhCS,1163 012069</a:t>
            </a:r>
            <a:endParaRPr lang="ru-RU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397" y="3645024"/>
            <a:ext cx="4318819" cy="133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598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41168"/>
          </a:xfrm>
        </p:spPr>
        <p:txBody>
          <a:bodyPr>
            <a:normAutofit/>
          </a:bodyPr>
          <a:lstStyle/>
          <a:p>
            <a:r>
              <a:rPr lang="en-US" sz="2400" dirty="0"/>
              <a:t>The Green formula in the infinite space and its grid analogue</a:t>
            </a:r>
          </a:p>
          <a:p>
            <a:pPr marL="2743200" lvl="6" indent="0">
              <a:buNone/>
            </a:pPr>
            <a:endParaRPr lang="en-US" sz="2400" dirty="0"/>
          </a:p>
          <a:p>
            <a:pPr marL="2743200" lvl="6" indent="0">
              <a:buNone/>
            </a:pPr>
            <a:r>
              <a:rPr lang="en-US" sz="2400" dirty="0"/>
              <a:t>    </a:t>
            </a:r>
            <a:endParaRPr lang="en-US" sz="12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By writing down the     </a:t>
            </a:r>
            <a:r>
              <a:rPr lang="ru-RU" sz="2400" dirty="0"/>
              <a:t>  </a:t>
            </a:r>
            <a:r>
              <a:rPr lang="en-US" sz="2400" dirty="0"/>
              <a:t>  in the grid analogue, the</a:t>
            </a:r>
            <a:r>
              <a:rPr lang="ru-RU" sz="2400" dirty="0"/>
              <a:t> </a:t>
            </a:r>
            <a:r>
              <a:rPr lang="en-US" sz="2400" dirty="0"/>
              <a:t>following DIV approximation may be derived </a:t>
            </a:r>
            <a:endParaRPr lang="ru-RU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Indexes</a:t>
            </a:r>
            <a:r>
              <a:rPr lang="ru-RU" sz="2400" dirty="0"/>
              <a:t> 1, 2 </a:t>
            </a:r>
            <a:r>
              <a:rPr lang="en-US" sz="2400" dirty="0"/>
              <a:t>and</a:t>
            </a:r>
            <a:r>
              <a:rPr lang="ru-RU" sz="2400" dirty="0"/>
              <a:t> 3 </a:t>
            </a:r>
            <a:r>
              <a:rPr lang="en-US" sz="2400" dirty="0"/>
              <a:t>correspond only to faces which are adjoin to the sought for j-</a:t>
            </a:r>
            <a:r>
              <a:rPr lang="en-US" sz="2400" dirty="0" err="1"/>
              <a:t>th</a:t>
            </a:r>
            <a:r>
              <a:rPr lang="en-US" sz="2400" dirty="0"/>
              <a:t>  node</a:t>
            </a:r>
            <a:endParaRPr lang="ru-RU" sz="24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latin typeface="Comic Sans MS" panose="030F0702030302020204" pitchFamily="66" charset="0"/>
              </a:rPr>
              <a:t>Difference DIV operator </a:t>
            </a:r>
            <a:r>
              <a:rPr lang="ru-RU" b="1" dirty="0">
                <a:latin typeface="Comic Sans MS" panose="030F0702030302020204" pitchFamily="66" charset="0"/>
              </a:rPr>
              <a:t>(</a:t>
            </a:r>
            <a:r>
              <a:rPr lang="en-US" b="1" dirty="0">
                <a:latin typeface="Comic Sans MS" panose="030F0702030302020204" pitchFamily="66" charset="0"/>
              </a:rPr>
              <a:t>cells</a:t>
            </a:r>
            <a:r>
              <a:rPr lang="ru-RU" b="1" dirty="0">
                <a:latin typeface="Comic Sans MS" panose="030F0702030302020204" pitchFamily="66" charset="0"/>
              </a:rPr>
              <a:t> → </a:t>
            </a:r>
            <a:r>
              <a:rPr lang="en-US" b="1" dirty="0">
                <a:latin typeface="Comic Sans MS" panose="030F0702030302020204" pitchFamily="66" charset="0"/>
              </a:rPr>
              <a:t>interior nodes</a:t>
            </a:r>
            <a:r>
              <a:rPr lang="ru-RU" b="1" dirty="0"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479070"/>
              </p:ext>
            </p:extLst>
          </p:nvPr>
        </p:nvGraphicFramePr>
        <p:xfrm>
          <a:off x="539552" y="3067197"/>
          <a:ext cx="785812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Equation" r:id="rId3" imgW="812520" imgH="431640" progId="Equation.DSMT4">
                  <p:embed/>
                </p:oleObj>
              </mc:Choice>
              <mc:Fallback>
                <p:oleObj name="Equation" r:id="rId3" imgW="8125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3067197"/>
                        <a:ext cx="785812" cy="41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03648" y="3104221"/>
            <a:ext cx="1926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6"/>
            <a:r>
              <a:rPr lang="en-US" sz="2000" dirty="0"/>
              <a:t>- “Node volume”</a:t>
            </a:r>
          </a:p>
        </p:txBody>
      </p:sp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808"/>
            <a:ext cx="4098925" cy="143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756" y="3573016"/>
            <a:ext cx="369124" cy="24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88065"/>
            <a:ext cx="6878994" cy="108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237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Boundary operator 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857403"/>
          </a:xfrm>
        </p:spPr>
        <p:txBody>
          <a:bodyPr>
            <a:normAutofit/>
          </a:bodyPr>
          <a:lstStyle/>
          <a:p>
            <a:r>
              <a:rPr lang="en-US" sz="2400" dirty="0"/>
              <a:t>Derivative in boundary nodes</a:t>
            </a:r>
          </a:p>
          <a:p>
            <a:r>
              <a:rPr lang="en-US" sz="2400" dirty="0"/>
              <a:t>Allows to take boundary conditions of 2</a:t>
            </a:r>
            <a:r>
              <a:rPr lang="en-US" sz="2400" baseline="30000" dirty="0"/>
              <a:t>nd</a:t>
            </a:r>
            <a:r>
              <a:rPr lang="en-US" sz="2400" dirty="0"/>
              <a:t> and 3</a:t>
            </a:r>
            <a:r>
              <a:rPr lang="en-US" sz="2400" baseline="30000" dirty="0"/>
              <a:t>rd</a:t>
            </a:r>
            <a:r>
              <a:rPr lang="en-US" sz="2400" dirty="0"/>
              <a:t> type into account </a:t>
            </a:r>
          </a:p>
          <a:p>
            <a:r>
              <a:rPr lang="en-US" sz="2400" dirty="0"/>
              <a:t>Satisfies to the Green formula in the region with bound</a:t>
            </a:r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r>
              <a:rPr lang="en-US" sz="2400" dirty="0"/>
              <a:t>Numerical integration gives</a:t>
            </a:r>
            <a:endParaRPr lang="ru-RU" sz="2000" dirty="0"/>
          </a:p>
          <a:p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090"/>
            <a:ext cx="4701158" cy="132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11709"/>
            <a:ext cx="3230885" cy="104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445224"/>
            <a:ext cx="4936728" cy="10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394F94-382F-1A48-9A43-249D2E1482A5}"/>
                  </a:ext>
                </a:extLst>
              </p:cNvPr>
              <p:cNvSpPr txBox="1"/>
              <p:nvPr/>
            </p:nvSpPr>
            <p:spPr>
              <a:xfrm>
                <a:off x="7380312" y="246792"/>
                <a:ext cx="623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4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ru-RU" sz="4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394F94-382F-1A48-9A43-249D2E148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246792"/>
                <a:ext cx="623569" cy="738664"/>
              </a:xfrm>
              <a:prstGeom prst="rect">
                <a:avLst/>
              </a:prstGeom>
              <a:blipFill>
                <a:blip r:embed="rId5"/>
                <a:stretch>
                  <a:fillRect l="-20000" r="-20000" b="-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7668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r>
              <a:rPr lang="en-US" sz="3000" dirty="0"/>
              <a:t>We solve the </a:t>
            </a:r>
            <a:r>
              <a:rPr lang="en-US" sz="3000" u="sng" dirty="0"/>
              <a:t>only</a:t>
            </a:r>
            <a:r>
              <a:rPr lang="en-US" sz="3000" dirty="0"/>
              <a:t> operator-difference equation, which takes into account both boundary conditions and the heat transfer equation itself:</a:t>
            </a:r>
          </a:p>
          <a:p>
            <a:endParaRPr lang="en-US" sz="3000" u="sng" dirty="0"/>
          </a:p>
          <a:p>
            <a:pPr marL="0" indent="0">
              <a:buNone/>
            </a:pPr>
            <a:endParaRPr lang="en-US" sz="3000" u="sng" dirty="0"/>
          </a:p>
          <a:p>
            <a:r>
              <a:rPr lang="en-US" sz="3000" dirty="0"/>
              <a:t>Non-linear problem is solved with a Newton method for a system of non-linear equations</a:t>
            </a:r>
          </a:p>
          <a:p>
            <a:r>
              <a:rPr lang="en-US" sz="3000" dirty="0"/>
              <a:t>We solve the problem iteratively, until inequality </a:t>
            </a:r>
            <a:r>
              <a:rPr lang="en-US" sz="3000" b="1" dirty="0"/>
              <a:t>|T_s^(n-1)-T_s^(n)|/T_s^(n) &lt; </a:t>
            </a:r>
            <a:r>
              <a:rPr lang="en-US" sz="3000" b="1" dirty="0" err="1"/>
              <a:t>eps</a:t>
            </a:r>
            <a:r>
              <a:rPr lang="en-US" sz="3000" dirty="0"/>
              <a:t> is not satisfied </a:t>
            </a:r>
            <a:r>
              <a:rPr lang="en-US" sz="3000" i="1" dirty="0"/>
              <a:t>(in some sense it is treated as a “time”-dependent heat transfer equation)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Application of the Basic operator method to the solving problem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89644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856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700" y="1898316"/>
            <a:ext cx="2872252" cy="268281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289451"/>
              </a:xfrm>
            </p:spPr>
            <p:txBody>
              <a:bodyPr/>
              <a:lstStyle/>
              <a:p>
                <a:pPr algn="ctr"/>
                <a:r>
                  <a:rPr lang="en-US" dirty="0">
                    <a:latin typeface="+mj-lt"/>
                    <a:cs typeface="Times New Roman" panose="02020603050405020304" pitchFamily="18" charset="0"/>
                  </a:rPr>
                  <a:t>The NS core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𝑐𝑜𝑟𝑒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ru-RU" i="1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𝐾</m:t>
                    </m:r>
                  </m:oMath>
                </a14:m>
                <a:endParaRPr lang="ru-RU" dirty="0">
                  <a:latin typeface="+mj-lt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289451"/>
              </a:xfrm>
              <a:blipFill rotWithShape="1">
                <a:blip r:embed="rId3"/>
                <a:stretch>
                  <a:fillRect t="-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Computation results (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crust</a:t>
            </a:r>
            <a:r>
              <a:rPr lang="en-US" b="1" dirty="0">
                <a:latin typeface="Comic Sans MS" panose="030F0702030302020204" pitchFamily="66" charset="0"/>
              </a:rPr>
              <a:t>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5733256"/>
            <a:ext cx="65841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492" y="4202572"/>
            <a:ext cx="2736304" cy="253879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59295" y="1436185"/>
                <a:ext cx="1416413" cy="673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+mj-lt"/>
                  </a:rPr>
                  <a:t>Dipole</a:t>
                </a:r>
                <a:r>
                  <a:rPr lang="ru-RU" dirty="0">
                    <a:solidFill>
                      <a:srgbClr val="FF0000"/>
                    </a:solidFill>
                    <a:latin typeface="+mj-lt"/>
                  </a:rPr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13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295" y="1436185"/>
                <a:ext cx="1416413" cy="673261"/>
              </a:xfrm>
              <a:prstGeom prst="rect">
                <a:avLst/>
              </a:prstGeom>
              <a:blipFill rotWithShape="1">
                <a:blip r:embed="rId5"/>
                <a:stretch>
                  <a:fillRect t="-4545" b="-1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547" y="1700808"/>
            <a:ext cx="288032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21088"/>
            <a:ext cx="2808311" cy="259228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18164" y="1436185"/>
                <a:ext cx="1433918" cy="673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err="1">
                    <a:solidFill>
                      <a:srgbClr val="FF0000"/>
                    </a:solidFill>
                    <a:latin typeface="+mj-lt"/>
                  </a:rPr>
                  <a:t>Quadrupole</a:t>
                </a:r>
                <a:endParaRPr lang="ru-RU" dirty="0">
                  <a:solidFill>
                    <a:srgbClr val="FF0000"/>
                  </a:solidFill>
                  <a:latin typeface="+mj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13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8164" y="1436185"/>
                <a:ext cx="1433918" cy="673261"/>
              </a:xfrm>
              <a:prstGeom prst="rect">
                <a:avLst/>
              </a:prstGeom>
              <a:blipFill rotWithShape="1">
                <a:blip r:embed="rId8"/>
                <a:stretch>
                  <a:fillRect t="-4545" b="-1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2611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Surface temperature distribution</a:t>
            </a:r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  <a:p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Computation results </a:t>
            </a:r>
            <a:r>
              <a:rPr lang="ru-RU" b="1" dirty="0">
                <a:latin typeface="Comic Sans MS" panose="030F0702030302020204" pitchFamily="66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surface</a:t>
            </a:r>
            <a:r>
              <a:rPr lang="ru-RU" b="1" dirty="0">
                <a:latin typeface="Comic Sans MS" panose="030F0702030302020204" pitchFamily="66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563888" y="5763784"/>
                <a:ext cx="2210477" cy="4015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𝑚𝑖𝑛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ru-RU" i="1" dirty="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0.3</m:t>
                          </m:r>
                          <m:r>
                            <a:rPr lang="ru-RU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</a:rPr>
                        <m:t>𝐾</m:t>
                      </m:r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763784"/>
                <a:ext cx="2210477" cy="401520"/>
              </a:xfrm>
              <a:prstGeom prst="rect">
                <a:avLst/>
              </a:prstGeom>
              <a:blipFill rotWithShape="1">
                <a:blip r:embed="rId2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563888" y="5187720"/>
                <a:ext cx="2248949" cy="4015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𝑚𝑎𝑥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ru-RU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1.6</m:t>
                          </m:r>
                          <m:r>
                            <a:rPr lang="ru-RU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en-US" i="1">
                          <a:solidFill>
                            <a:srgbClr val="C00000"/>
                          </a:solidFill>
                          <a:latin typeface="Cambria Math"/>
                        </a:rPr>
                        <m:t>𝐾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187720"/>
                <a:ext cx="2248949" cy="401520"/>
              </a:xfrm>
              <a:prstGeom prst="rect">
                <a:avLst/>
              </a:prstGeom>
              <a:blipFill rotWithShape="1"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 descr="C:\Users\Илья\Downloads\Ts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628800"/>
            <a:ext cx="2867023" cy="215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лья\Downloads\ts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20" y="1628800"/>
            <a:ext cx="2968240" cy="222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03648" y="6093296"/>
                <a:ext cx="1512337" cy="673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rgbClr val="FF0000"/>
                    </a:solidFill>
                  </a:rPr>
                  <a:t>     </a:t>
                </a:r>
                <a:r>
                  <a:rPr lang="en-US" dirty="0">
                    <a:solidFill>
                      <a:srgbClr val="FF0000"/>
                    </a:solidFill>
                  </a:rPr>
                  <a:t>Dipole</a:t>
                </a:r>
                <a:endParaRPr lang="ru-RU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13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6093296"/>
                <a:ext cx="1512337" cy="673261"/>
              </a:xfrm>
              <a:prstGeom prst="rect">
                <a:avLst/>
              </a:prstGeom>
              <a:blipFill rotWithShape="1">
                <a:blip r:embed="rId6"/>
                <a:stretch>
                  <a:fillRect t="-4545" b="-1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91690" y="6093296"/>
                <a:ext cx="1567096" cy="673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rgbClr val="FF0000"/>
                    </a:solidFill>
                  </a:rPr>
                  <a:t>   </a:t>
                </a:r>
                <a:r>
                  <a:rPr lang="en-US" dirty="0" err="1">
                    <a:solidFill>
                      <a:srgbClr val="FF0000"/>
                    </a:solidFill>
                  </a:rPr>
                  <a:t>Quadrupole</a:t>
                </a:r>
                <a:r>
                  <a:rPr lang="ru-RU" dirty="0">
                    <a:solidFill>
                      <a:srgbClr val="FF0000"/>
                    </a:solidFill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13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690" y="6093296"/>
                <a:ext cx="1567096" cy="673261"/>
              </a:xfrm>
              <a:prstGeom prst="rect">
                <a:avLst/>
              </a:prstGeom>
              <a:blipFill rotWithShape="1">
                <a:blip r:embed="rId7"/>
                <a:stretch>
                  <a:fillRect t="-4545" b="-18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5" descr="C:\Users\Илья\Pictures\dipol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79068"/>
            <a:ext cx="2691674" cy="238623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Илья\Pictures\quadrupol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79069"/>
            <a:ext cx="2682082" cy="238623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407707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T-distribution =</a:t>
            </a:r>
          </a:p>
          <a:p>
            <a:pPr algn="ctr"/>
            <a:r>
              <a:rPr lang="en-US" dirty="0"/>
              <a:t>Hot polar caps + cold belt(s)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039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Computation results </a:t>
            </a:r>
            <a:r>
              <a:rPr lang="ru-RU" b="1" dirty="0">
                <a:latin typeface="Comic Sans MS" panose="030F0702030302020204" pitchFamily="66" charset="0"/>
              </a:rPr>
              <a:t>(</a:t>
            </a:r>
            <a:r>
              <a:rPr lang="en-US" b="1" dirty="0">
                <a:latin typeface="Comic Sans MS" panose="030F0702030302020204" pitchFamily="66" charset="0"/>
              </a:rPr>
              <a:t>+</a:t>
            </a:r>
            <a:r>
              <a:rPr lang="en-US" b="1" dirty="0" err="1">
                <a:latin typeface="Comic Sans MS" panose="030F0702030302020204" pitchFamily="66" charset="0"/>
              </a:rPr>
              <a:t>quadrupole</a:t>
            </a:r>
            <a:r>
              <a:rPr lang="ru-RU" b="1" dirty="0">
                <a:latin typeface="Comic Sans MS" panose="030F0702030302020204" pitchFamily="66" charset="0"/>
              </a:rPr>
              <a:t>)</a:t>
            </a:r>
          </a:p>
        </p:txBody>
      </p:sp>
      <p:pic>
        <p:nvPicPr>
          <p:cNvPr id="3076" name="Picture 4" descr="C:\Users\Илья\Documents\diplom magistr\Шаблон_диплома\ts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47033"/>
            <a:ext cx="3203848" cy="284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Илья\Documents\diplom magistr\Шаблон_диплома\t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3213155" cy="285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rkon\OneDrive\Рабочий стол\old laptop\heat_tr_NS\ts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3068960"/>
            <a:ext cx="332895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Объект 2"/>
              <p:cNvSpPr txBox="1">
                <a:spLocks/>
              </p:cNvSpPr>
              <p:nvPr/>
            </p:nvSpPr>
            <p:spPr>
              <a:xfrm>
                <a:off x="251520" y="836712"/>
                <a:ext cx="8640960" cy="5289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cs typeface="Times New Roman" panose="02020603050405020304" pitchFamily="18" charset="0"/>
                  </a:rPr>
                  <a:t>Now we “switch on” a quadrupolar field!</a:t>
                </a:r>
              </a:p>
              <a:p>
                <a:pPr marL="0" indent="0">
                  <a:buNone/>
                </a:pPr>
                <a:endPara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/>
                  <a:t>Physical parameters: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/>
                          </a:rPr>
                          <m:t>Θ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l-GR" sz="24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l-GR" sz="2400" i="1">
                            <a:latin typeface="Cambria Math"/>
                            <a:ea typeface="Cambria Math"/>
                          </a:rPr>
                          <m:t>∠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𝑑𝑖𝑝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𝑞𝑢𝑎𝑑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);     </m:t>
                    </m:r>
                    <m:r>
                      <m:rPr>
                        <m:sty m:val="p"/>
                      </m:rPr>
                      <a:rPr lang="el-GR" sz="2400" i="1">
                        <a:latin typeface="Cambria Math"/>
                        <a:ea typeface="Cambria Math"/>
                      </a:rPr>
                      <m:t>β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𝑞𝑢𝑎𝑑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𝑑𝑖𝑝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/>
                      </a:rPr>
                      <m:t>;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836712"/>
                <a:ext cx="8640960" cy="5289451"/>
              </a:xfrm>
              <a:prstGeom prst="rect">
                <a:avLst/>
              </a:prstGeom>
              <a:blipFill rotWithShape="1">
                <a:blip r:embed="rId5"/>
                <a:stretch>
                  <a:fillRect l="-1551" t="-14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1560" y="5772961"/>
                <a:ext cx="2058192" cy="929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𝑐𝑜𝑟𝑒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ru-RU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𝐾</m:t>
                    </m:r>
                  </m:oMath>
                </a14:m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60</m:t>
                          </m:r>
                        </m:e>
                        <m:sup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β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.75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60" y="5772961"/>
                <a:ext cx="2058192" cy="929550"/>
              </a:xfrm>
              <a:prstGeom prst="rect">
                <a:avLst/>
              </a:prstGeom>
              <a:blipFill rotWithShape="1">
                <a:blip r:embed="rId6"/>
                <a:stretch>
                  <a:fillRect b="-46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74647" y="5718394"/>
                <a:ext cx="2058192" cy="929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𝑐𝑜𝑟𝑒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ru-RU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𝐾</m:t>
                    </m:r>
                  </m:oMath>
                </a14:m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45</m:t>
                          </m:r>
                        </m:e>
                        <m:sup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      </m:t>
                    </m:r>
                    <m:r>
                      <m:rPr>
                        <m:sty m:val="p"/>
                      </m:rPr>
                      <a:rPr lang="el-GR" i="1">
                        <a:latin typeface="Cambria Math"/>
                        <a:ea typeface="Cambria Math"/>
                      </a:rPr>
                      <m:t>β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/>
                  <a:t>5</a:t>
                </a:r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647" y="5718394"/>
                <a:ext cx="2058192" cy="929550"/>
              </a:xfrm>
              <a:prstGeom prst="rect">
                <a:avLst/>
              </a:prstGeom>
              <a:blipFill rotWithShape="1">
                <a:blip r:embed="rId7"/>
                <a:stretch>
                  <a:fillRect b="-9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28608" y="5718394"/>
                <a:ext cx="2053383" cy="929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𝑐𝑜𝑟𝑒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ru-RU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𝐾</m:t>
                    </m:r>
                  </m:oMath>
                </a14:m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l-GR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30</m:t>
                          </m:r>
                        </m:e>
                        <m:sup>
                          <m:r>
                            <a:rPr lang="el-GR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β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608" y="5718394"/>
                <a:ext cx="2053383" cy="929550"/>
              </a:xfrm>
              <a:prstGeom prst="rect">
                <a:avLst/>
              </a:prstGeom>
              <a:blipFill rotWithShape="1">
                <a:blip r:embed="rId8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50158" y="3085431"/>
                <a:ext cx="2170594" cy="3960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𝑚𝑎𝑥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/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𝑚𝑖𝑛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ru-RU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58" y="3085431"/>
                <a:ext cx="2170594" cy="396006"/>
              </a:xfrm>
              <a:prstGeom prst="rect">
                <a:avLst/>
              </a:prstGeom>
              <a:blipFill rotWithShape="1">
                <a:blip r:embed="rId9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3362245" y="3068960"/>
                <a:ext cx="2170594" cy="3960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𝑚𝑎𝑥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/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𝑚𝑖𝑛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ru-RU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245" y="3068960"/>
                <a:ext cx="2170594" cy="396006"/>
              </a:xfrm>
              <a:prstGeom prst="rect">
                <a:avLst/>
              </a:prstGeom>
              <a:blipFill rotWithShape="1">
                <a:blip r:embed="rId1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6335066" y="3096934"/>
                <a:ext cx="2346925" cy="3960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𝑚𝑎𝑥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/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𝑚𝑖𝑛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ru-RU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2.5</m:t>
                      </m:r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066" y="3096934"/>
                <a:ext cx="2346925" cy="396006"/>
              </a:xfrm>
              <a:prstGeom prst="rect">
                <a:avLst/>
              </a:prstGeom>
              <a:blipFill rotWithShape="1">
                <a:blip r:embed="rId11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091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091877"/>
                <a:ext cx="8352928" cy="557748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l-GR" b="1" i="1" smtClean="0">
                        <a:latin typeface="Cambria Math"/>
                        <a:ea typeface="Cambria Math"/>
                      </a:rPr>
                      <m:t>𝜷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≫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r>
                  <a:rPr lang="en-US" b="1" dirty="0"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l-GR" b="1" i="1" smtClean="0">
                        <a:latin typeface="Cambria Math"/>
                        <a:ea typeface="Cambria Math"/>
                      </a:rPr>
                      <m:t>𝜷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≪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r>
                  <a:rPr lang="en-US" b="1" dirty="0"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cs typeface="Times New Roman" panose="02020603050405020304" pitchFamily="18" charset="0"/>
                  </a:rPr>
                  <a:t>the temperature distribution approaches to the </a:t>
                </a:r>
                <a:r>
                  <a:rPr lang="en-US" u="sng" dirty="0">
                    <a:cs typeface="Times New Roman" panose="02020603050405020304" pitchFamily="18" charset="0"/>
                  </a:rPr>
                  <a:t>pure-quadrupolar</a:t>
                </a:r>
                <a:r>
                  <a:rPr lang="en-US" dirty="0">
                    <a:cs typeface="Times New Roman" panose="02020603050405020304" pitchFamily="18" charset="0"/>
                  </a:rPr>
                  <a:t> and </a:t>
                </a:r>
                <a:r>
                  <a:rPr lang="en-US" u="sng" dirty="0">
                    <a:cs typeface="Times New Roman" panose="02020603050405020304" pitchFamily="18" charset="0"/>
                  </a:rPr>
                  <a:t>dipolar</a:t>
                </a:r>
                <a:r>
                  <a:rPr lang="en-US" dirty="0">
                    <a:cs typeface="Times New Roman" panose="02020603050405020304" pitchFamily="18" charset="0"/>
                  </a:rPr>
                  <a:t> ones correspondingly</a:t>
                </a:r>
              </a:p>
              <a:p>
                <a:r>
                  <a:rPr lang="en-US" dirty="0">
                    <a:cs typeface="Times New Roman" panose="02020603050405020304" pitchFamily="18" charset="0"/>
                  </a:rPr>
                  <a:t>The presence of the non-coaxial quadrupolar field makes the </a:t>
                </a:r>
                <a:r>
                  <a:rPr lang="en-US" u="sng" dirty="0">
                    <a:cs typeface="Times New Roman" panose="02020603050405020304" pitchFamily="18" charset="0"/>
                  </a:rPr>
                  <a:t>cold belt take an irregular shape </a:t>
                </a:r>
                <a:r>
                  <a:rPr lang="en-US" dirty="0">
                    <a:cs typeface="Times New Roman" panose="02020603050405020304" pitchFamily="18" charset="0"/>
                  </a:rPr>
                  <a:t>(“jaw”)</a:t>
                </a:r>
              </a:p>
              <a:p>
                <a:r>
                  <a:rPr lang="en-US" dirty="0">
                    <a:cs typeface="Times New Roman" panose="02020603050405020304" pitchFamily="18" charset="0"/>
                  </a:rPr>
                  <a:t>At moderate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>
                            <a:latin typeface="Cambria Math"/>
                          </a:rPr>
                          <m:t>𝜣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𝒃</m:t>
                        </m:r>
                      </m:sub>
                    </m:sSub>
                    <m:r>
                      <a:rPr lang="el-GR" b="1" i="1" smtClean="0">
                        <a:latin typeface="Cambria Math"/>
                        <a:ea typeface="Cambria Math"/>
                      </a:rPr>
                      <m:t>~</m:t>
                    </m:r>
                    <m:sSup>
                      <m:sSupPr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𝟒𝟓</m:t>
                        </m:r>
                      </m:e>
                      <m:sup>
                        <m:r>
                          <a:rPr lang="el-GR" b="1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b="1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l-GR" b="1" i="1">
                        <a:latin typeface="Cambria Math"/>
                        <a:ea typeface="Cambria Math"/>
                      </a:rPr>
                      <m:t>𝜷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US" b="1" i="1" smtClean="0">
                        <a:latin typeface="Cambria Math"/>
                      </a:rPr>
                      <m:t>𝟎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/>
                  <a:t>5</a:t>
                </a:r>
                <a:r>
                  <a:rPr lang="en-US" dirty="0">
                    <a:cs typeface="Times New Roman" panose="02020603050405020304" pitchFamily="18" charset="0"/>
                  </a:rPr>
                  <a:t>) the </a:t>
                </a:r>
                <a:r>
                  <a:rPr lang="en-US" u="sng" dirty="0">
                    <a:cs typeface="Times New Roman" panose="02020603050405020304" pitchFamily="18" charset="0"/>
                  </a:rPr>
                  <a:t>belt broadens</a:t>
                </a:r>
                <a:r>
                  <a:rPr lang="en-US" dirty="0">
                    <a:cs typeface="Times New Roman" panose="02020603050405020304" pitchFamily="18" charset="0"/>
                  </a:rPr>
                  <a:t>, and the </a:t>
                </a:r>
                <a:r>
                  <a:rPr lang="en-US" u="sng" dirty="0">
                    <a:cs typeface="Times New Roman" panose="02020603050405020304" pitchFamily="18" charset="0"/>
                  </a:rPr>
                  <a:t>cold region becomes larger</a:t>
                </a:r>
              </a:p>
              <a:p>
                <a:r>
                  <a:rPr lang="en-US" dirty="0">
                    <a:cs typeface="Times New Roman" panose="02020603050405020304" pitchFamily="18" charset="0"/>
                  </a:rPr>
                  <a:t>For the strong quadrupolar fields the </a:t>
                </a:r>
                <a:r>
                  <a:rPr lang="en-US" u="sng" dirty="0">
                    <a:cs typeface="Times New Roman" panose="02020603050405020304" pitchFamily="18" charset="0"/>
                  </a:rPr>
                  <a:t>second belt appears</a:t>
                </a:r>
                <a:r>
                  <a:rPr lang="en-US" dirty="0">
                    <a:cs typeface="Times New Roman" panose="020206030504050203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l-GR" b="1" i="1" smtClean="0">
                        <a:latin typeface="Cambria Math"/>
                        <a:ea typeface="Cambria Math"/>
                      </a:rPr>
                      <m:t>𝜷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r>
                  <a:rPr lang="en-US" b="1" dirty="0"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cs typeface="Times New Roman" panose="02020603050405020304" pitchFamily="18" charset="0"/>
                  </a:rPr>
                  <a:t>at moderate angles and at </a:t>
                </a:r>
                <a14:m>
                  <m:oMath xmlns:m="http://schemas.openxmlformats.org/officeDocument/2006/math">
                    <m:r>
                      <a:rPr lang="el-GR" b="1" i="1" smtClean="0">
                        <a:latin typeface="Cambria Math"/>
                        <a:ea typeface="Cambria Math"/>
                      </a:rPr>
                      <m:t>𝜷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≳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𝟏</m:t>
                    </m:r>
                    <m:r>
                      <a:rPr lang="el-GR" b="1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𝟓</m:t>
                    </m:r>
                  </m:oMath>
                </a14:m>
                <a:r>
                  <a:rPr lang="en-US" b="1" dirty="0"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>
                            <a:latin typeface="Cambria Math"/>
                          </a:rPr>
                          <m:t>𝜣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𝒃</m:t>
                        </m:r>
                      </m:sub>
                    </m:sSub>
                    <m:r>
                      <a:rPr lang="el-GR" b="1" i="1" smtClean="0">
                        <a:latin typeface="Cambria Math"/>
                        <a:ea typeface="Cambria Math"/>
                      </a:rPr>
                      <m:t>≲</m:t>
                    </m:r>
                    <m:sSup>
                      <m:sSupPr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𝟗𝟎</m:t>
                        </m:r>
                      </m:e>
                      <m:sup>
                        <m:r>
                          <a:rPr lang="el-GR" b="1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</m:oMath>
                </a14:m>
                <a:endParaRPr lang="en-US" b="1" dirty="0"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091877"/>
                <a:ext cx="8352928" cy="5577483"/>
              </a:xfrm>
              <a:blipFill rotWithShape="1">
                <a:blip r:embed="rId2"/>
                <a:stretch>
                  <a:fillRect l="-1533" t="-1311" r="-16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Main results for the NS surface temperature</a:t>
            </a:r>
            <a:endParaRPr lang="ru-RU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07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Composite black-body model (locally equilibrium)</a:t>
            </a:r>
            <a:endParaRPr lang="ru-RU" sz="1800" dirty="0">
              <a:cs typeface="Times New Roman" panose="02020603050405020304" pitchFamily="18" charset="0"/>
            </a:endParaRPr>
          </a:p>
          <a:p>
            <a:r>
              <a:rPr lang="en-US" sz="1800" dirty="0">
                <a:cs typeface="Times New Roman" panose="02020603050405020304" pitchFamily="18" charset="0"/>
              </a:rPr>
              <a:t>General relativity effects, taken into account</a:t>
            </a:r>
            <a:r>
              <a:rPr lang="ru-RU" sz="1800" dirty="0"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	1. </a:t>
            </a:r>
            <a:r>
              <a:rPr lang="en-US" sz="1800" b="1" dirty="0">
                <a:cs typeface="Times New Roman" panose="02020603050405020304" pitchFamily="18" charset="0"/>
              </a:rPr>
              <a:t>Gravitational redshift</a:t>
            </a:r>
            <a:endParaRPr lang="ru-RU" sz="18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	2. </a:t>
            </a:r>
            <a:r>
              <a:rPr lang="en-US" sz="1800" b="1" dirty="0">
                <a:cs typeface="Times New Roman" panose="02020603050405020304" pitchFamily="18" charset="0"/>
              </a:rPr>
              <a:t>Light bending </a:t>
            </a:r>
            <a:r>
              <a:rPr lang="ru-RU" sz="1800" dirty="0">
                <a:cs typeface="Times New Roman" panose="02020603050405020304" pitchFamily="18" charset="0"/>
              </a:rPr>
              <a:t>=</a:t>
            </a:r>
            <a:r>
              <a:rPr lang="en-US" sz="1800" dirty="0">
                <a:cs typeface="Times New Roman" panose="02020603050405020304" pitchFamily="18" charset="0"/>
              </a:rPr>
              <a:t>&gt; </a:t>
            </a:r>
            <a:endParaRPr lang="ru-RU" sz="18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	     </a:t>
            </a:r>
            <a:r>
              <a:rPr lang="en-US" sz="1800" dirty="0">
                <a:cs typeface="Times New Roman" panose="02020603050405020304" pitchFamily="18" charset="0"/>
              </a:rPr>
              <a:t>an effective NS radius and a body angle increase for</a:t>
            </a:r>
          </a:p>
          <a:p>
            <a:pPr marL="0" indent="0">
              <a:buNone/>
            </a:pPr>
            <a:r>
              <a:rPr lang="en-US" sz="1800" dirty="0">
                <a:cs typeface="Times New Roman" panose="02020603050405020304" pitchFamily="18" charset="0"/>
              </a:rPr>
              <a:t>	     an observer at the infinite distance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Synthetic light curves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13" y="3356992"/>
            <a:ext cx="570136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764704"/>
            <a:ext cx="2120277" cy="251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59586" y="1697840"/>
            <a:ext cx="247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ζ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7753225" y="1571525"/>
            <a:ext cx="226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α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796136" y="3718773"/>
            <a:ext cx="3467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(*) Greenstein G., </a:t>
            </a:r>
            <a:r>
              <a:rPr lang="en-US" i="1" dirty="0" err="1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Hartke</a:t>
            </a:r>
            <a:r>
              <a:rPr lang="en-US" i="1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G.J. </a:t>
            </a:r>
          </a:p>
          <a:p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1983,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ApJ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271, 283</a:t>
            </a:r>
            <a:endParaRPr lang="ru-RU" dirty="0">
              <a:solidFill>
                <a:srgbClr val="00B0F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71800" y="3690685"/>
                <a:ext cx="988219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ru-RU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ζ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3690685"/>
                <a:ext cx="988219" cy="4583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43808" y="5661248"/>
                <a:ext cx="988219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ru-RU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ζ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5661248"/>
                <a:ext cx="988219" cy="458395"/>
              </a:xfrm>
              <a:prstGeom prst="rect">
                <a:avLst/>
              </a:prstGeom>
              <a:blipFill rotWithShape="1">
                <a:blip r:embed="rId5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2843808" y="3110069"/>
            <a:ext cx="916211" cy="246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53093" y="3048864"/>
            <a:ext cx="2102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  <a:cs typeface="Times New Roman" panose="02020603050405020304" pitchFamily="18" charset="0"/>
              </a:rPr>
              <a:t>Light curve (dipolar)</a:t>
            </a:r>
            <a:endParaRPr lang="ru-RU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8" y="2208346"/>
            <a:ext cx="17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B0F0"/>
                </a:solidFill>
                <a:latin typeface="Comic Sans MS" panose="030F0702030302020204" pitchFamily="66" charset="0"/>
              </a:rPr>
              <a:t>D.Page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1995, </a:t>
            </a:r>
          </a:p>
          <a:p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ApJ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, 442, 273</a:t>
            </a:r>
            <a:endParaRPr lang="ru-RU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11333" y="4986829"/>
                <a:ext cx="2881147" cy="1690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ea typeface="Cambria Math"/>
                  </a:rPr>
                  <a:t>No GR (*):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ru-RU" sz="24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l-GR" sz="2400" b="0" i="1" smtClean="0">
                        <a:latin typeface="Cambria Math"/>
                        <a:ea typeface="Cambria Math"/>
                      </a:rPr>
                      <m:t>ζ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– 1peaked</a:t>
                </a:r>
              </a:p>
              <a:p>
                <a:pPr algn="ctr"/>
                <a:r>
                  <a:rPr lang="en-US" sz="2400" dirty="0"/>
                  <a:t>Else – 2peaked</a:t>
                </a:r>
              </a:p>
              <a:p>
                <a:pPr algn="ctr"/>
                <a:r>
                  <a:rPr lang="en-US" sz="2400" dirty="0"/>
                  <a:t>Light curves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333" y="4986829"/>
                <a:ext cx="2881147" cy="1690271"/>
              </a:xfrm>
              <a:prstGeom prst="rect">
                <a:avLst/>
              </a:prstGeom>
              <a:blipFill rotWithShape="1">
                <a:blip r:embed="rId8"/>
                <a:stretch>
                  <a:fillRect t="-2888" r="-846" b="-7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936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3538736" cy="568863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Two limits for positions of </a:t>
            </a:r>
            <a:r>
              <a:rPr lang="en-US" sz="2800" b="1" dirty="0"/>
              <a:t>rotational</a:t>
            </a:r>
            <a:r>
              <a:rPr lang="en-US" sz="2800" dirty="0"/>
              <a:t>, </a:t>
            </a:r>
            <a:r>
              <a:rPr lang="en-US" sz="2800" b="1" dirty="0"/>
              <a:t>quadrupolar</a:t>
            </a:r>
            <a:r>
              <a:rPr lang="en-US" sz="2800" dirty="0"/>
              <a:t> and </a:t>
            </a:r>
            <a:r>
              <a:rPr lang="en-US" sz="2800" b="1" dirty="0"/>
              <a:t>dipolar</a:t>
            </a:r>
            <a:r>
              <a:rPr lang="en-US" sz="2800" dirty="0"/>
              <a:t> axes</a:t>
            </a:r>
          </a:p>
          <a:p>
            <a:endParaRPr lang="en-US" sz="1000" dirty="0"/>
          </a:p>
          <a:p>
            <a:r>
              <a:rPr lang="en-US" sz="2800" dirty="0"/>
              <a:t>Pulsations can be increased sufficiently!</a:t>
            </a:r>
          </a:p>
          <a:p>
            <a:endParaRPr lang="en-US" sz="1000" dirty="0"/>
          </a:p>
          <a:p>
            <a:r>
              <a:rPr lang="en-US" sz="2800" dirty="0"/>
              <a:t>Peak symmetry is broken, if all three axes are not in the same plane</a:t>
            </a:r>
          </a:p>
          <a:p>
            <a:r>
              <a:rPr lang="en-US" sz="2800" dirty="0"/>
              <a:t>Pulse shape may change due to GR effects (2p-&gt;1p)</a:t>
            </a:r>
            <a:endParaRPr lang="ru-RU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Observational manifestations (preliminary)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116" descr="C:\Users\Илья\Documents\sim_compared_to_obs\sim_compared_to_obs\lightcurv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55014"/>
            <a:ext cx="424847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5" descr="C:\Users\Илья\Documents\sim_compared_to_obs\sim_compared_to_obs\lightcurv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76080"/>
            <a:ext cx="4209301" cy="315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76069" y="1052736"/>
                <a:ext cx="988219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ru-RU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ζ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069" y="1052736"/>
                <a:ext cx="988219" cy="458395"/>
              </a:xfrm>
              <a:prstGeom prst="rect">
                <a:avLst/>
              </a:prstGeom>
              <a:blipFill rotWithShape="1"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28184" y="5536546"/>
                <a:ext cx="988219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ru-RU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ζ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5536546"/>
                <a:ext cx="988219" cy="458395"/>
              </a:xfrm>
              <a:prstGeom prst="rect">
                <a:avLst/>
              </a:prstGeom>
              <a:blipFill rotWithShape="1">
                <a:blip r:embed="rId5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6336" y="2625576"/>
                <a:ext cx="1605078" cy="861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200" i="1">
                            <a:latin typeface="Cambria Math"/>
                          </a:rPr>
                          <m:t>𝑐𝑜𝑟𝑒</m:t>
                        </m:r>
                      </m:sub>
                    </m:sSub>
                    <m:r>
                      <a:rPr lang="ru-RU" sz="1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/>
                          </a:rPr>
                          <m:t>2</m:t>
                        </m:r>
                        <m:r>
                          <a:rPr lang="ru-RU" sz="1200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12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sz="1200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en-US" sz="1200" i="1">
                        <a:latin typeface="Cambria Math"/>
                      </a:rPr>
                      <m:t>𝐾</m:t>
                    </m:r>
                  </m:oMath>
                </a14:m>
                <a:endPara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200" i="1">
                              <a:latin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l-GR" sz="120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l-GR" sz="1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45</m:t>
                          </m:r>
                        </m:e>
                        <m:sup>
                          <m:r>
                            <a:rPr lang="el-GR" sz="120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200" i="1">
                          <a:latin typeface="Cambria Math"/>
                          <a:ea typeface="Cambria Math"/>
                        </a:rPr>
                        <m:t>β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=0.5</m:t>
                      </m:r>
                    </m:oMath>
                  </m:oMathPara>
                </a14:m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1200" b="1" i="1" smtClean="0">
                            <a:latin typeface="Cambria Math"/>
                          </a:rPr>
                          <m:t>𝒆𝒇𝒇</m:t>
                        </m:r>
                      </m:sub>
                    </m:sSub>
                    <m:r>
                      <a:rPr lang="ru-RU" sz="1200" b="1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1200" b="1" i="1" smtClean="0">
                            <a:latin typeface="Cambria Math"/>
                          </a:rPr>
                          <m:t>.</m:t>
                        </m:r>
                        <m:r>
                          <a:rPr lang="en-US" sz="1200" b="1" i="1" smtClean="0">
                            <a:latin typeface="Cambria Math"/>
                          </a:rPr>
                          <m:t>𝟒</m:t>
                        </m:r>
                        <m:r>
                          <a:rPr lang="ru-RU" sz="1200" b="1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1200" b="1" i="1"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en-US" sz="1200" b="1" i="1" smtClean="0">
                            <a:latin typeface="Cambria Math"/>
                          </a:rPr>
                          <m:t>𝟔</m:t>
                        </m:r>
                      </m:sup>
                    </m:sSup>
                    <m:r>
                      <a:rPr lang="en-US" sz="1200" b="1" i="1">
                        <a:latin typeface="Cambria Math"/>
                      </a:rPr>
                      <m:t>𝑲</m:t>
                    </m:r>
                  </m:oMath>
                </a14:m>
                <a:endParaRPr lang="en-US" sz="1200" b="1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625576"/>
                <a:ext cx="1605078" cy="8611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5958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680520"/>
          </a:xfrm>
        </p:spPr>
        <p:txBody>
          <a:bodyPr>
            <a:normAutofit/>
          </a:bodyPr>
          <a:lstStyle/>
          <a:p>
            <a:r>
              <a:rPr lang="en-US" dirty="0"/>
              <a:t>We have studied 3D effects in the heat transfer in the magnetized neutron stars using the </a:t>
            </a:r>
            <a:r>
              <a:rPr lang="en-US" u="sng" dirty="0"/>
              <a:t>Basic operators numerical method</a:t>
            </a:r>
          </a:p>
          <a:p>
            <a:r>
              <a:rPr lang="en-US" dirty="0"/>
              <a:t>Surface temperature distributions with inclusion of a </a:t>
            </a:r>
            <a:r>
              <a:rPr lang="en-US" u="sng" dirty="0"/>
              <a:t>quadrupolar</a:t>
            </a:r>
            <a:r>
              <a:rPr lang="en-US" dirty="0"/>
              <a:t> field </a:t>
            </a:r>
            <a:r>
              <a:rPr lang="en-US" u="sng" dirty="0"/>
              <a:t>change sufficiently</a:t>
            </a:r>
            <a:r>
              <a:rPr lang="en-US" dirty="0"/>
              <a:t> from the </a:t>
            </a:r>
            <a:r>
              <a:rPr lang="en-US" u="sng" dirty="0"/>
              <a:t>pure-dipolar</a:t>
            </a:r>
            <a:r>
              <a:rPr lang="en-US" dirty="0"/>
              <a:t> ones</a:t>
            </a:r>
          </a:p>
          <a:p>
            <a:r>
              <a:rPr lang="en-US" dirty="0"/>
              <a:t>A presence of the </a:t>
            </a:r>
            <a:r>
              <a:rPr lang="en-US" u="sng" dirty="0"/>
              <a:t>magnetic fields with no axial symmetry</a:t>
            </a:r>
            <a:r>
              <a:rPr lang="en-US" dirty="0"/>
              <a:t>, in principle, can be </a:t>
            </a:r>
            <a:r>
              <a:rPr lang="en-US" u="sng" dirty="0"/>
              <a:t>detectable</a:t>
            </a:r>
            <a:r>
              <a:rPr lang="en-US" dirty="0"/>
              <a:t> due to special features on the thermal light curves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5800" y="530120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omic Sans MS" panose="030F0702030302020204" pitchFamily="66" charset="0"/>
              </a:rPr>
              <a:t>Summary</a:t>
            </a:r>
            <a:endParaRPr lang="ru-RU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946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1537</Words>
  <Application>Microsoft Macintosh PowerPoint</Application>
  <PresentationFormat>Экран (4:3)</PresentationFormat>
  <Paragraphs>218</Paragraphs>
  <Slides>21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Comic Sans MS</vt:lpstr>
      <vt:lpstr>Times New Roman</vt:lpstr>
      <vt:lpstr>Тема Office</vt:lpstr>
      <vt:lpstr>Equation</vt:lpstr>
      <vt:lpstr>3D anisotropic heat transfer simulations in outer layers of neutron stars</vt:lpstr>
      <vt:lpstr>Heat transfer in NSs</vt:lpstr>
      <vt:lpstr>Observational data</vt:lpstr>
      <vt:lpstr>Aim of this study</vt:lpstr>
      <vt:lpstr>Anisotropic heat transfer in the NS crust</vt:lpstr>
      <vt:lpstr>Презентация PowerPoint</vt:lpstr>
      <vt:lpstr>Презентация PowerPoint</vt:lpstr>
      <vt:lpstr>Презентация PowerPoint</vt:lpstr>
      <vt:lpstr>Презентация PowerPoint</vt:lpstr>
      <vt:lpstr>Numerical technique (Basic operators method)</vt:lpstr>
      <vt:lpstr>Difference GRAD operator (nodes → cells)</vt:lpstr>
      <vt:lpstr>Difference DIV operator (cells → interior nodes)</vt:lpstr>
      <vt:lpstr>Boundary operator </vt:lpstr>
      <vt:lpstr>Application of the Basic operator method to the solving problem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anisotropic heat transfer simulations in outer layers of neutron stars</dc:title>
  <dc:creator>Ilya Kondratyev</dc:creator>
  <cp:lastModifiedBy>Microsoft Office User</cp:lastModifiedBy>
  <cp:revision>34</cp:revision>
  <dcterms:created xsi:type="dcterms:W3CDTF">2019-09-06T13:30:36Z</dcterms:created>
  <dcterms:modified xsi:type="dcterms:W3CDTF">2019-09-27T11:20:53Z</dcterms:modified>
</cp:coreProperties>
</file>