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87" r:id="rId4"/>
    <p:sldId id="269" r:id="rId5"/>
    <p:sldId id="261" r:id="rId6"/>
    <p:sldId id="270" r:id="rId7"/>
    <p:sldId id="263" r:id="rId8"/>
    <p:sldId id="265" r:id="rId9"/>
    <p:sldId id="264" r:id="rId10"/>
    <p:sldId id="267" r:id="rId11"/>
    <p:sldId id="266" r:id="rId12"/>
    <p:sldId id="276" r:id="rId13"/>
    <p:sldId id="273" r:id="rId14"/>
    <p:sldId id="274" r:id="rId15"/>
    <p:sldId id="277" r:id="rId16"/>
    <p:sldId id="278" r:id="rId17"/>
    <p:sldId id="280" r:id="rId18"/>
    <p:sldId id="279" r:id="rId19"/>
    <p:sldId id="275" r:id="rId20"/>
    <p:sldId id="271" r:id="rId21"/>
    <p:sldId id="284" r:id="rId22"/>
    <p:sldId id="286" r:id="rId23"/>
    <p:sldId id="285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9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1C092-4AA2-40A6-8D78-A249FBA2C61B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98AFD-70C7-424E-B030-13F77D84DC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 txBox="1">
            <a:spLocks noGrp="1"/>
          </p:cNvSpPr>
          <p:nvPr/>
        </p:nvSpPr>
        <p:spPr bwMode="auto">
          <a:xfrm>
            <a:off x="3884363" y="8684880"/>
            <a:ext cx="2972535" cy="4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A12B99-F996-4825-BB6C-60693158820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 txBox="1">
            <a:spLocks noGrp="1"/>
          </p:cNvSpPr>
          <p:nvPr/>
        </p:nvSpPr>
        <p:spPr bwMode="auto">
          <a:xfrm>
            <a:off x="3884363" y="8684880"/>
            <a:ext cx="2972535" cy="4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B407AEB-FCF7-440F-98E0-DC71FBCBABC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430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 txBox="1">
            <a:spLocks noGrp="1"/>
          </p:cNvSpPr>
          <p:nvPr/>
        </p:nvSpPr>
        <p:spPr bwMode="auto">
          <a:xfrm>
            <a:off x="3884363" y="8684880"/>
            <a:ext cx="2972535" cy="4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B407AEB-FCF7-440F-98E0-DC71FBCBABC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430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 txBox="1">
            <a:spLocks noGrp="1"/>
          </p:cNvSpPr>
          <p:nvPr/>
        </p:nvSpPr>
        <p:spPr bwMode="auto">
          <a:xfrm>
            <a:off x="3884363" y="8684880"/>
            <a:ext cx="2972535" cy="4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45BE7D-B5F6-4474-9839-E1500672E01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9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60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35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8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3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38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8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9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0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01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790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B69D0-6BDE-47DC-B6DB-AA3C21745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38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629F3-852C-4910-8027-046177ECD3B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B664-4810-4B03-8723-928E07D3E7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83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980728"/>
            <a:ext cx="8424936" cy="2259682"/>
          </a:xfrm>
        </p:spPr>
        <p:txBody>
          <a:bodyPr>
            <a:noAutofit/>
          </a:bodyPr>
          <a:lstStyle/>
          <a:p>
            <a:r>
              <a:rPr lang="ru-RU" b="1" i="1" cap="all" dirty="0" smtClean="0">
                <a:solidFill>
                  <a:schemeClr val="accent1">
                    <a:lumMod val="75000"/>
                  </a:schemeClr>
                </a:solidFill>
              </a:rPr>
              <a:t>Прогнозирование потоков релятивистских электронов на геостационарной орбите</a:t>
            </a:r>
            <a:endParaRPr lang="ru-RU" b="1" i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Мягкова И.Н., </a:t>
            </a:r>
            <a:r>
              <a:rPr lang="ru-RU" dirty="0" err="1" smtClean="0">
                <a:solidFill>
                  <a:srgbClr val="002060"/>
                </a:solidFill>
              </a:rPr>
              <a:t>Ефиторов</a:t>
            </a:r>
            <a:r>
              <a:rPr lang="ru-RU" dirty="0" smtClean="0">
                <a:solidFill>
                  <a:srgbClr val="002060"/>
                </a:solidFill>
              </a:rPr>
              <a:t> А.О., Широкий В.Р., Доленко С.А.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НИИЯФ МГУ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57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539552" y="260648"/>
            <a:ext cx="8591994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7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Магнитосфера Земли как динамическая система</a:t>
            </a:r>
            <a:endParaRPr lang="en-US" altLang="ru-RU" sz="27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179388" y="765175"/>
            <a:ext cx="86407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388" y="871836"/>
            <a:ext cx="8785100" cy="581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dirty="0" smtClean="0">
                <a:solidFill>
                  <a:srgbClr val="000066"/>
                </a:solidFill>
              </a:rPr>
              <a:t>      </a:t>
            </a:r>
            <a:r>
              <a:rPr lang="ru-RU" sz="2000" dirty="0">
                <a:solidFill>
                  <a:srgbClr val="000066"/>
                </a:solidFill>
              </a:rPr>
              <a:t>В</a:t>
            </a:r>
            <a:r>
              <a:rPr lang="ru-RU" sz="2000" dirty="0" smtClean="0">
                <a:solidFill>
                  <a:srgbClr val="000066"/>
                </a:solidFill>
              </a:rPr>
              <a:t>заимодействие  магнитосферы Земли 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и внешнее воздействие на неё 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</a:t>
            </a:r>
            <a:r>
              <a:rPr lang="ru-RU" sz="2000" i="1" dirty="0" smtClean="0">
                <a:solidFill>
                  <a:srgbClr val="C00000"/>
                </a:solidFill>
              </a:rPr>
              <a:t>могут</a:t>
            </a:r>
            <a:r>
              <a:rPr lang="ru-RU" sz="2000" i="1" dirty="0" smtClean="0">
                <a:solidFill>
                  <a:srgbClr val="000066"/>
                </a:solidFill>
              </a:rPr>
              <a:t> быть описаны </a:t>
            </a:r>
            <a:r>
              <a:rPr lang="ru-RU" sz="2000" dirty="0" smtClean="0">
                <a:solidFill>
                  <a:srgbClr val="000066"/>
                </a:solidFill>
              </a:rPr>
              <a:t>следующими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физическими величинами:</a:t>
            </a:r>
          </a:p>
          <a:p>
            <a:pPr>
              <a:lnSpc>
                <a:spcPct val="110000"/>
              </a:lnSpc>
            </a:pPr>
            <a:endParaRPr lang="ru-RU" sz="2000" dirty="0">
              <a:solidFill>
                <a:srgbClr val="000066"/>
              </a:solidFill>
            </a:endParaRPr>
          </a:p>
          <a:p>
            <a:pPr>
              <a:lnSpc>
                <a:spcPct val="110000"/>
              </a:lnSpc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lnSpc>
                <a:spcPct val="110000"/>
              </a:lnSpc>
            </a:pPr>
            <a:endParaRPr lang="ru-RU" sz="2000" dirty="0" smtClean="0">
              <a:solidFill>
                <a:srgbClr val="000066"/>
              </a:solidFill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Параметры солнечного ветра (СВ): скорость </a:t>
            </a:r>
            <a:r>
              <a:rPr lang="en-US" dirty="0" smtClean="0">
                <a:solidFill>
                  <a:srgbClr val="000066"/>
                </a:solidFill>
              </a:rPr>
              <a:t>V, </a:t>
            </a:r>
            <a:r>
              <a:rPr lang="ru-RU" dirty="0" smtClean="0">
                <a:solidFill>
                  <a:srgbClr val="000066"/>
                </a:solidFill>
              </a:rPr>
              <a:t>плотность </a:t>
            </a:r>
            <a:r>
              <a:rPr lang="en-US" dirty="0" err="1" smtClean="0">
                <a:solidFill>
                  <a:srgbClr val="000066"/>
                </a:solidFill>
              </a:rPr>
              <a:t>n</a:t>
            </a:r>
            <a:r>
              <a:rPr lang="en-US" baseline="-25000" dirty="0" err="1" smtClean="0">
                <a:solidFill>
                  <a:srgbClr val="000066"/>
                </a:solidFill>
              </a:rPr>
              <a:t>P</a:t>
            </a:r>
            <a:r>
              <a:rPr lang="en-US" dirty="0" smtClean="0">
                <a:solidFill>
                  <a:srgbClr val="000066"/>
                </a:solidFill>
              </a:rPr>
              <a:t>,</a:t>
            </a:r>
            <a:r>
              <a:rPr lang="ru-RU" dirty="0" smtClean="0">
                <a:solidFill>
                  <a:srgbClr val="000066"/>
                </a:solidFill>
              </a:rPr>
              <a:t> температура </a:t>
            </a:r>
            <a:r>
              <a:rPr lang="en-US" dirty="0" smtClean="0">
                <a:solidFill>
                  <a:srgbClr val="000066"/>
                </a:solidFill>
              </a:rPr>
              <a:t>T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Параметры межпланетного магнитного поля (ММП): </a:t>
            </a:r>
            <a:r>
              <a:rPr lang="en-US" dirty="0" err="1" smtClean="0">
                <a:solidFill>
                  <a:srgbClr val="000066"/>
                </a:solidFill>
              </a:rPr>
              <a:t>Bx</a:t>
            </a:r>
            <a:r>
              <a:rPr lang="en-US" dirty="0" smtClean="0">
                <a:solidFill>
                  <a:srgbClr val="000066"/>
                </a:solidFill>
              </a:rPr>
              <a:t>, By, </a:t>
            </a:r>
            <a:r>
              <a:rPr lang="en-US" dirty="0" err="1" smtClean="0">
                <a:solidFill>
                  <a:srgbClr val="000066"/>
                </a:solidFill>
              </a:rPr>
              <a:t>Bz</a:t>
            </a:r>
            <a:r>
              <a:rPr lang="en-US" dirty="0" smtClean="0">
                <a:solidFill>
                  <a:srgbClr val="000066"/>
                </a:solidFill>
              </a:rPr>
              <a:t>, |B|</a:t>
            </a:r>
            <a:endParaRPr lang="ru-RU" dirty="0" smtClean="0">
              <a:solidFill>
                <a:srgbClr val="000066"/>
              </a:solidFill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Геомагнитные индексы: </a:t>
            </a:r>
            <a:r>
              <a:rPr lang="en-US" dirty="0" err="1" smtClean="0">
                <a:solidFill>
                  <a:srgbClr val="000066"/>
                </a:solidFill>
              </a:rPr>
              <a:t>Dst</a:t>
            </a:r>
            <a:r>
              <a:rPr lang="en-US" dirty="0" smtClean="0">
                <a:solidFill>
                  <a:srgbClr val="000066"/>
                </a:solidFill>
              </a:rPr>
              <a:t>, </a:t>
            </a:r>
            <a:r>
              <a:rPr lang="en-US" dirty="0" err="1" smtClean="0">
                <a:solidFill>
                  <a:srgbClr val="000066"/>
                </a:solidFill>
              </a:rPr>
              <a:t>Kp</a:t>
            </a:r>
            <a:r>
              <a:rPr lang="en-US" dirty="0" smtClean="0">
                <a:solidFill>
                  <a:srgbClr val="000066"/>
                </a:solidFill>
              </a:rPr>
              <a:t>, </a:t>
            </a:r>
            <a:r>
              <a:rPr lang="en-US" dirty="0" err="1" smtClean="0">
                <a:solidFill>
                  <a:srgbClr val="000066"/>
                </a:solidFill>
              </a:rPr>
              <a:t>Ap</a:t>
            </a:r>
            <a:r>
              <a:rPr lang="en-US" dirty="0" smtClean="0">
                <a:solidFill>
                  <a:srgbClr val="000066"/>
                </a:solidFill>
              </a:rPr>
              <a:t>, AE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Потоки релятивистских электронов внешнего радиационного пояса Земли (ВРПЗ)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Фазы вращения Земли вокруг своей оси и вокруг Солнца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Прогноз скорости СВ по площади корональных дыр на изображениях Солнца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Информация о наличии коронального выброса массы (КВМ)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Физически обоснованные комбинации перечисленных параметров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66"/>
                </a:solidFill>
              </a:rPr>
              <a:t>ULF-</a:t>
            </a:r>
            <a:r>
              <a:rPr lang="ru-RU" dirty="0" smtClean="0">
                <a:solidFill>
                  <a:srgbClr val="000066"/>
                </a:solidFill>
              </a:rPr>
              <a:t>индексы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Специальные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физически обоснованные функции, эффективно описывающие передачу энергии от СВ в магнитосферу (</a:t>
            </a:r>
            <a:r>
              <a:rPr lang="en-US" dirty="0" smtClean="0">
                <a:solidFill>
                  <a:srgbClr val="000066"/>
                </a:solidFill>
              </a:rPr>
              <a:t>coupling functions)</a:t>
            </a:r>
            <a:endParaRPr lang="ru-RU" dirty="0">
              <a:solidFill>
                <a:srgbClr val="000066"/>
              </a:solidFill>
            </a:endParaRPr>
          </a:p>
        </p:txBody>
      </p:sp>
      <p:pic>
        <p:nvPicPr>
          <p:cNvPr id="8" name="Picture 2" descr="http://healyourselfathome.com/SUPPORTING_INFORMATION/BODY_ELECTRIC/BODY_ELECTRIC_IMAGES/magnetosphe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49" y="1212607"/>
            <a:ext cx="4295997" cy="20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6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Радиационные пояса Земли</a:t>
            </a:r>
            <a:endParaRPr lang="ru-RU" dirty="0"/>
          </a:p>
        </p:txBody>
      </p:sp>
      <p:pic>
        <p:nvPicPr>
          <p:cNvPr id="5125" name="Picture 5" descr="vernovcy (79K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70043"/>
            <a:ext cx="5004048" cy="443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441007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22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333375"/>
            <a:ext cx="8686800" cy="576263"/>
          </a:xfrm>
        </p:spPr>
        <p:txBody>
          <a:bodyPr/>
          <a:lstStyle/>
          <a:p>
            <a:pPr algn="ctr"/>
            <a:r>
              <a:rPr lang="en-US" altLang="ru-RU" sz="2800" b="1" smtClean="0">
                <a:solidFill>
                  <a:srgbClr val="000099"/>
                </a:solidFill>
              </a:rPr>
              <a:t>Outer Radiation Belt of the Earth </a:t>
            </a:r>
            <a:endParaRPr lang="ru-RU" altLang="ru-RU" sz="2800" smtClean="0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 descr="http://www.insidegnss.com/auto/popupimage/Van%20Allen%20Belts%20&amp;%20GPS%20S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10" y="182845"/>
            <a:ext cx="8330878" cy="576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6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Grp="1" noChangeArrowheads="1"/>
          </p:cNvSpPr>
          <p:nvPr>
            <p:ph type="title"/>
          </p:nvPr>
        </p:nvSpPr>
        <p:spPr>
          <a:xfrm>
            <a:off x="1043608" y="169193"/>
            <a:ext cx="7921005" cy="1171575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rgbClr val="000099"/>
                </a:solidFill>
              </a:rPr>
              <a:t>Релятивистские электроны </a:t>
            </a:r>
            <a:br>
              <a:rPr lang="ru-RU" altLang="ru-RU" sz="2800" b="1" dirty="0" smtClean="0">
                <a:solidFill>
                  <a:srgbClr val="000099"/>
                </a:solidFill>
              </a:rPr>
            </a:br>
            <a:r>
              <a:rPr lang="ru-RU" altLang="ru-RU" sz="2800" b="1" dirty="0" smtClean="0">
                <a:solidFill>
                  <a:srgbClr val="000099"/>
                </a:solidFill>
              </a:rPr>
              <a:t> внешнего радиационного пояса Земли</a:t>
            </a:r>
            <a:endParaRPr lang="ru-RU" altLang="ru-RU" sz="2800" b="1" u="sng" dirty="0" smtClean="0">
              <a:solidFill>
                <a:srgbClr val="000099"/>
              </a:solidFill>
            </a:endParaRPr>
          </a:p>
        </p:txBody>
      </p:sp>
      <p:sp>
        <p:nvSpPr>
          <p:cNvPr id="6147" name="Text Box 99"/>
          <p:cNvSpPr txBox="1">
            <a:spLocks noChangeArrowheads="1"/>
          </p:cNvSpPr>
          <p:nvPr/>
        </p:nvSpPr>
        <p:spPr bwMode="auto">
          <a:xfrm>
            <a:off x="5004048" y="1219856"/>
            <a:ext cx="4048953" cy="552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u="sng" dirty="0" smtClean="0">
                <a:solidFill>
                  <a:srgbClr val="000099"/>
                </a:solidFill>
              </a:rPr>
              <a:t>Основные требования к прогнозу</a:t>
            </a:r>
            <a:r>
              <a:rPr lang="en-US" altLang="ru-RU" sz="2400" u="sng" dirty="0" smtClean="0">
                <a:solidFill>
                  <a:srgbClr val="000099"/>
                </a:solidFill>
              </a:rPr>
              <a:t>:</a:t>
            </a:r>
            <a:endParaRPr lang="en-US" altLang="ru-RU" sz="2400" u="sng" dirty="0">
              <a:solidFill>
                <a:srgbClr val="000099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 dirty="0" smtClean="0">
                <a:solidFill>
                  <a:srgbClr val="000099"/>
                </a:solidFill>
              </a:rPr>
              <a:t> Работает в режиме, близком к реальному времени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 dirty="0" smtClean="0">
                <a:solidFill>
                  <a:srgbClr val="000099"/>
                </a:solidFill>
              </a:rPr>
              <a:t>  Прогноз на несколько часов (суток)  вперед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lang="ru-RU" altLang="ru-RU" sz="2400" dirty="0" smtClean="0">
                <a:solidFill>
                  <a:srgbClr val="000099"/>
                </a:solidFill>
              </a:rPr>
              <a:t>  Способность оперативно контролировать изменения состояния внешнего РПЗ</a:t>
            </a:r>
            <a:endParaRPr lang="en-US" altLang="ru-RU" sz="2400" dirty="0">
              <a:solidFill>
                <a:srgbClr val="000099"/>
              </a:solidFill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4797425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 descr="C:\Users\Ирина\Downloads\chart (9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4117975"/>
            <a:ext cx="459105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332656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Box 4"/>
          <p:cNvSpPr txBox="1">
            <a:spLocks noChangeArrowheads="1"/>
          </p:cNvSpPr>
          <p:nvPr/>
        </p:nvSpPr>
        <p:spPr bwMode="auto">
          <a:xfrm>
            <a:off x="74613" y="6453188"/>
            <a:ext cx="4764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i="1">
                <a:latin typeface="Calibri" pitchFamily="34" charset="0"/>
              </a:rPr>
              <a:t>      Electrons &gt;2 MeV  August – September 2014</a:t>
            </a:r>
            <a:endParaRPr lang="ru-RU" altLang="ru-RU" sz="1600" i="1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7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144000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2238"/>
            <a:ext cx="9144000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886200" y="1447800"/>
            <a:ext cx="576263" cy="4953000"/>
          </a:xfrm>
          <a:prstGeom prst="rect">
            <a:avLst/>
          </a:prstGeom>
          <a:noFill/>
          <a:ln w="25400" algn="ctr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53200" y="1447800"/>
            <a:ext cx="576263" cy="495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87900" y="1447800"/>
            <a:ext cx="576263" cy="495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993" name="Прямоугольник 1"/>
          <p:cNvSpPr>
            <a:spLocks noChangeArrowheads="1"/>
          </p:cNvSpPr>
          <p:nvPr/>
        </p:nvSpPr>
        <p:spPr bwMode="auto">
          <a:xfrm>
            <a:off x="3349625" y="6397625"/>
            <a:ext cx="4625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>
                <a:solidFill>
                  <a:srgbClr val="C00000"/>
                </a:solidFill>
                <a:latin typeface="Calibri" pitchFamily="34" charset="0"/>
              </a:rPr>
              <a:t>http://swx.sinp.msu.ru/current.php</a:t>
            </a:r>
            <a:endParaRPr lang="ru-RU" altLang="ru-RU" sz="24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Прямоугольник 1"/>
          <p:cNvSpPr/>
          <p:nvPr/>
        </p:nvSpPr>
        <p:spPr>
          <a:xfrm>
            <a:off x="1600200" y="1447800"/>
            <a:ext cx="576263" cy="495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995" name="Прямоугольник 2"/>
          <p:cNvSpPr>
            <a:spLocks noChangeArrowheads="1"/>
          </p:cNvSpPr>
          <p:nvPr/>
        </p:nvSpPr>
        <p:spPr bwMode="auto">
          <a:xfrm>
            <a:off x="372740" y="44624"/>
            <a:ext cx="87357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/>
              <a:t>Поток электронов с энергией&gt; 2 МэВ на GEO </a:t>
            </a:r>
            <a:r>
              <a:rPr lang="en-US" altLang="ru-RU" sz="2400" dirty="0" smtClean="0"/>
              <a:t/>
            </a:r>
            <a:br>
              <a:rPr lang="en-US" altLang="ru-RU" sz="2400" dirty="0" smtClean="0"/>
            </a:br>
            <a:r>
              <a:rPr lang="ru-RU" altLang="ru-RU" sz="2400" dirty="0" smtClean="0"/>
              <a:t>очень </a:t>
            </a:r>
            <a:r>
              <a:rPr lang="ru-RU" altLang="ru-RU" sz="2400" dirty="0" smtClean="0"/>
              <a:t>нестабилен в течение интервалов времени, </a:t>
            </a:r>
            <a:r>
              <a:rPr lang="en-US" altLang="ru-RU" sz="2400" dirty="0" smtClean="0"/>
              <a:t/>
            </a:r>
            <a:br>
              <a:rPr lang="en-US" altLang="ru-RU" sz="2400" dirty="0" smtClean="0"/>
            </a:br>
            <a:r>
              <a:rPr lang="ru-RU" altLang="ru-RU" sz="2400" dirty="0" smtClean="0"/>
              <a:t>равных </a:t>
            </a:r>
            <a:r>
              <a:rPr lang="ru-RU" altLang="ru-RU" sz="2400" dirty="0" smtClean="0"/>
              <a:t>дням и даже нескольким часам</a:t>
            </a:r>
            <a:endParaRPr lang="ru-RU" altLang="ru-RU" sz="2400" dirty="0"/>
          </a:p>
        </p:txBody>
      </p:sp>
      <p:sp>
        <p:nvSpPr>
          <p:cNvPr id="4" name="Прямоугольник 1"/>
          <p:cNvSpPr/>
          <p:nvPr/>
        </p:nvSpPr>
        <p:spPr>
          <a:xfrm>
            <a:off x="2667000" y="1447800"/>
            <a:ext cx="576263" cy="495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97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613" cy="6597352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200" b="1" dirty="0" smtClean="0"/>
              <a:t>			</a:t>
            </a:r>
            <a:r>
              <a:rPr lang="ru-RU" sz="3600" b="1" dirty="0" smtClean="0"/>
              <a:t>Входные данные </a:t>
            </a:r>
            <a:br>
              <a:rPr lang="ru-RU" sz="3600" b="1" dirty="0" smtClean="0"/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) Параметры солнечного ветра в точке Лагранжа L1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между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Землей и Солнцем: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 СВ v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плотность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CB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Np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СВ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Trr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АСЕ,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SWEPAM);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араметры  межпланетного магнитного поля (ММП)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системе GSM: модуль вектора поля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Bx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Bz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MAG);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геомагнитны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индексы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Dst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МЦД  - Киото).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4) логарифм среднечасовых значений потока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релятивистских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электронов (&gt; 2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МэВ)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измеряется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геостационарной орбите  спутниками серии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GOES,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 данных - с 1998 по март 2018 года.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Производилось  погружение временного ряда  на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24 часа.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Кроме того,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в качестве входных использовались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 синуса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косинуса с суточным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годовым периодами, 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учета суточных и годовых вариаций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прогнозируемой величины</a:t>
            </a:r>
            <a:r>
              <a:rPr lang="ru-RU" sz="2700" dirty="0" smtClean="0"/>
              <a:t>.</a:t>
            </a:r>
            <a:endParaRPr lang="ru-RU" sz="27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52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/>
              <a:t>Разбиение данных на наборы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/>
              <a:t>Обучающая выборка  данных</a:t>
            </a:r>
            <a:r>
              <a:rPr lang="ru-RU" sz="2800" dirty="0" smtClean="0"/>
              <a:t>  </a:t>
            </a:r>
            <a:r>
              <a:rPr lang="ru-RU" sz="2800" dirty="0" smtClean="0"/>
              <a:t>-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 </a:t>
            </a:r>
            <a:r>
              <a:rPr lang="ru-RU" sz="2800" dirty="0"/>
              <a:t>22 октября 1997 года до 31 декабря 2009 года (около одного полного солнечного </a:t>
            </a:r>
            <a:r>
              <a:rPr lang="ru-RU" sz="2800" dirty="0" smtClean="0"/>
              <a:t>цикла).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После </a:t>
            </a:r>
            <a:r>
              <a:rPr lang="ru-RU" sz="2800" dirty="0" smtClean="0"/>
              <a:t>погружения обучающая </a:t>
            </a:r>
            <a:r>
              <a:rPr lang="ru-RU" sz="2800" dirty="0"/>
              <a:t>выборка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была </a:t>
            </a:r>
            <a:r>
              <a:rPr lang="ru-RU" sz="2800" dirty="0"/>
              <a:t>разделена на </a:t>
            </a:r>
            <a:r>
              <a:rPr lang="ru-RU" sz="2800" dirty="0" smtClean="0"/>
              <a:t>тренировочный набор </a:t>
            </a:r>
            <a:br>
              <a:rPr lang="ru-RU" sz="2800" dirty="0" smtClean="0"/>
            </a:br>
            <a:r>
              <a:rPr lang="ru-RU" sz="2800" dirty="0" smtClean="0"/>
              <a:t>и </a:t>
            </a:r>
            <a:r>
              <a:rPr lang="ru-RU" sz="2800" dirty="0" err="1" smtClean="0"/>
              <a:t>валидационный</a:t>
            </a:r>
            <a:r>
              <a:rPr lang="ru-RU" sz="2800" dirty="0" smtClean="0"/>
              <a:t> набор в </a:t>
            </a:r>
            <a:r>
              <a:rPr lang="ru-RU" sz="2800" dirty="0"/>
              <a:t>соотношении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75/25 </a:t>
            </a:r>
            <a:r>
              <a:rPr lang="ru-RU" sz="2800" dirty="0"/>
              <a:t>методом случайного </a:t>
            </a:r>
            <a:r>
              <a:rPr lang="ru-RU" sz="2800" dirty="0" smtClean="0"/>
              <a:t>отбора. </a:t>
            </a:r>
            <a:endParaRPr lang="ru-RU" sz="2800" b="1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800" b="1" dirty="0" smtClean="0"/>
              <a:t>Тестовый  набор  данных</a:t>
            </a:r>
            <a:r>
              <a:rPr lang="ru-RU" sz="2800" dirty="0" smtClean="0"/>
              <a:t> -  </a:t>
            </a:r>
            <a:br>
              <a:rPr lang="ru-RU" sz="2800" dirty="0" smtClean="0"/>
            </a:br>
            <a:r>
              <a:rPr lang="ru-RU" sz="2800" dirty="0" smtClean="0"/>
              <a:t>с </a:t>
            </a:r>
            <a:r>
              <a:rPr lang="ru-RU" sz="2800" dirty="0"/>
              <a:t>1 января 2010 по 31 марта </a:t>
            </a:r>
            <a:r>
              <a:rPr lang="ru-RU" sz="2800" dirty="0" smtClean="0"/>
              <a:t>2018 </a:t>
            </a:r>
            <a:r>
              <a:rPr lang="ru-RU" sz="2800" dirty="0"/>
              <a:t>года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был </a:t>
            </a:r>
            <a:r>
              <a:rPr lang="ru-RU" sz="2800" dirty="0"/>
              <a:t>использован для тестирования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полученных </a:t>
            </a:r>
            <a:r>
              <a:rPr lang="ru-RU" sz="2800" dirty="0" smtClean="0"/>
              <a:t>прогнозов</a:t>
            </a:r>
            <a:endParaRPr lang="ru-RU" sz="2800" dirty="0"/>
          </a:p>
          <a:p>
            <a:pPr marL="182880" indent="-182880" fontAlgn="auto">
              <a:spcAft>
                <a:spcPts val="0"/>
              </a:spcAft>
              <a:defRPr/>
            </a:pPr>
            <a:endParaRPr lang="ru-RU" sz="2800" dirty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study.net/htm/img/21/10356/4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5246"/>
            <a:ext cx="50863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704137" cy="548829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/>
              <a:t>Архитектура и параметры </a:t>
            </a:r>
            <a:r>
              <a:rPr lang="ru-RU" sz="3200" dirty="0" smtClean="0"/>
              <a:t>ИНС</a:t>
            </a:r>
            <a:endParaRPr lang="ru-RU" sz="3200" dirty="0"/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35496" y="4156918"/>
            <a:ext cx="507131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latin typeface="Calibri" panose="020F0502020204030204" pitchFamily="34" charset="0"/>
              </a:rPr>
              <a:t>Простейший комитет </a:t>
            </a:r>
            <a:r>
              <a:rPr lang="ru-RU" altLang="ru-RU" sz="2400" dirty="0">
                <a:latin typeface="Calibri" panose="020F0502020204030204" pitchFamily="34" charset="0"/>
              </a:rPr>
              <a:t>однородных прогнозирующих </a:t>
            </a:r>
            <a:r>
              <a:rPr lang="ru-RU" altLang="ru-RU" sz="2400" dirty="0" smtClean="0">
                <a:latin typeface="Calibri" panose="020F0502020204030204" pitchFamily="34" charset="0"/>
              </a:rPr>
              <a:t>моделей</a:t>
            </a:r>
            <a:br>
              <a:rPr lang="ru-RU" altLang="ru-RU" sz="2400" dirty="0" smtClean="0">
                <a:latin typeface="Calibri" panose="020F0502020204030204" pitchFamily="34" charset="0"/>
              </a:rPr>
            </a:br>
            <a:r>
              <a:rPr lang="ru-RU" altLang="ru-RU" sz="2400" dirty="0" smtClean="0">
                <a:latin typeface="Calibri" panose="020F0502020204030204" pitchFamily="34" charset="0"/>
              </a:rPr>
              <a:t>(</a:t>
            </a:r>
            <a:r>
              <a:rPr lang="ru-RU" altLang="ru-RU" sz="2400" dirty="0" smtClean="0">
                <a:latin typeface="Calibri" panose="020F0502020204030204" pitchFamily="34" charset="0"/>
              </a:rPr>
              <a:t>5 </a:t>
            </a:r>
            <a:r>
              <a:rPr lang="ru-RU" altLang="ru-RU" sz="2400" dirty="0">
                <a:latin typeface="Calibri" panose="020F0502020204030204" pitchFamily="34" charset="0"/>
              </a:rPr>
              <a:t>сетей с различными </a:t>
            </a:r>
            <a:r>
              <a:rPr lang="ru-RU" altLang="ru-RU" sz="2400" dirty="0" smtClean="0">
                <a:latin typeface="Calibri" panose="020F0502020204030204" pitchFamily="34" charset="0"/>
              </a:rPr>
              <a:t/>
            </a:r>
            <a:br>
              <a:rPr lang="ru-RU" altLang="ru-RU" sz="2400" dirty="0" smtClean="0">
                <a:latin typeface="Calibri" panose="020F0502020204030204" pitchFamily="34" charset="0"/>
              </a:rPr>
            </a:br>
            <a:r>
              <a:rPr lang="ru-RU" altLang="ru-RU" sz="2400" dirty="0" smtClean="0">
                <a:latin typeface="Calibri" panose="020F0502020204030204" pitchFamily="34" charset="0"/>
              </a:rPr>
              <a:t>наборами </a:t>
            </a:r>
            <a:r>
              <a:rPr lang="ru-RU" altLang="ru-RU" sz="2400" dirty="0">
                <a:latin typeface="Calibri" panose="020F0502020204030204" pitchFamily="34" charset="0"/>
              </a:rPr>
              <a:t>начальных весов, </a:t>
            </a:r>
            <a:r>
              <a:rPr lang="ru-RU" altLang="ru-RU" sz="2400" dirty="0" smtClean="0">
                <a:latin typeface="Calibri" panose="020F0502020204030204" pitchFamily="34" charset="0"/>
              </a:rPr>
              <a:t/>
            </a:r>
            <a:br>
              <a:rPr lang="ru-RU" altLang="ru-RU" sz="2400" dirty="0" smtClean="0">
                <a:latin typeface="Calibri" panose="020F0502020204030204" pitchFamily="34" charset="0"/>
              </a:rPr>
            </a:br>
            <a:r>
              <a:rPr lang="ru-RU" altLang="ru-RU" sz="2400" dirty="0" smtClean="0">
                <a:latin typeface="Calibri" panose="020F0502020204030204" pitchFamily="34" charset="0"/>
              </a:rPr>
              <a:t>ответы усреднялись)</a:t>
            </a:r>
            <a:endParaRPr lang="ru-RU" altLang="ru-RU" sz="2400" dirty="0">
              <a:latin typeface="Calibri" panose="020F0502020204030204" pitchFamily="34" charset="0"/>
            </a:endParaRPr>
          </a:p>
        </p:txBody>
      </p:sp>
      <p:sp>
        <p:nvSpPr>
          <p:cNvPr id="12291" name="Текст 3"/>
          <p:cNvSpPr>
            <a:spLocks noGrp="1"/>
          </p:cNvSpPr>
          <p:nvPr>
            <p:ph type="body" sz="half" idx="2"/>
          </p:nvPr>
        </p:nvSpPr>
        <p:spPr>
          <a:xfrm>
            <a:off x="5004420" y="548680"/>
            <a:ext cx="4139580" cy="548151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Многослойный </a:t>
            </a:r>
            <a:r>
              <a:rPr lang="ru-RU" altLang="ru-RU" sz="2400" dirty="0" smtClean="0"/>
              <a:t>персептрон </a:t>
            </a:r>
            <a:endParaRPr lang="ru-RU" alt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1 скрытый слой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32 нейрона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Передаточной функция: логистическая</a:t>
            </a:r>
            <a:r>
              <a:rPr lang="ru-RU" altLang="ru-RU" sz="2400" dirty="0" smtClean="0"/>
              <a:t>.  </a:t>
            </a:r>
            <a:endParaRPr lang="ru-RU" alt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Алгоритм </a:t>
            </a:r>
            <a:r>
              <a:rPr lang="ru-RU" altLang="ru-RU" sz="2400" dirty="0" smtClean="0"/>
              <a:t>обратного распространения ошибки </a:t>
            </a:r>
            <a:endParaRPr lang="ru-RU" alt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Скоростью 0.01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Моментом 0.5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Остановка через 500 </a:t>
            </a:r>
            <a:r>
              <a:rPr lang="ru-RU" altLang="ru-RU" sz="2400" dirty="0" smtClean="0"/>
              <a:t>эпох </a:t>
            </a: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r>
              <a:rPr lang="ru-RU" altLang="ru-RU" sz="2400" dirty="0" smtClean="0"/>
              <a:t>после минимума ошибки</a:t>
            </a:r>
            <a:br>
              <a:rPr lang="ru-RU" altLang="ru-RU" sz="2400" dirty="0" smtClean="0"/>
            </a:br>
            <a:r>
              <a:rPr lang="ru-RU" altLang="ru-RU" sz="2400" dirty="0" smtClean="0"/>
              <a:t>на </a:t>
            </a:r>
            <a:r>
              <a:rPr lang="ru-RU" altLang="ru-RU" sz="2400" dirty="0" err="1" smtClean="0"/>
              <a:t>валидационном</a:t>
            </a:r>
            <a:r>
              <a:rPr lang="ru-RU" altLang="ru-RU" sz="2400" dirty="0" smtClean="0"/>
              <a:t> </a:t>
            </a:r>
            <a:r>
              <a:rPr lang="ru-RU" altLang="ru-RU" sz="2400" dirty="0" smtClean="0"/>
              <a:t>наборе.</a:t>
            </a: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7288"/>
            <a:ext cx="26939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40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7800" y="137319"/>
            <a:ext cx="8936038" cy="987425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rgbClr val="000099"/>
                </a:solidFill>
              </a:rPr>
              <a:t>Сравнение измеренных и прогнозируемых временных рядов для десятичных логарифмов потока электронов ВРПЗ 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/>
            </a:r>
            <a:br>
              <a:rPr lang="ru-RU" altLang="ru-RU" sz="2400" b="1" dirty="0" smtClean="0">
                <a:solidFill>
                  <a:srgbClr val="000099"/>
                </a:solidFill>
              </a:rPr>
            </a:br>
            <a:r>
              <a:rPr lang="ru-RU" altLang="ru-RU" sz="2400" b="1" dirty="0" smtClean="0">
                <a:solidFill>
                  <a:srgbClr val="000099"/>
                </a:solidFill>
              </a:rPr>
              <a:t>(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за период с 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54-го 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дня по 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68-й </a:t>
            </a:r>
            <a:r>
              <a:rPr lang="ru-RU" altLang="ru-RU" sz="2400" b="1" dirty="0" smtClean="0">
                <a:solidFill>
                  <a:srgbClr val="000099"/>
                </a:solidFill>
              </a:rPr>
              <a:t>день 2013 года)</a:t>
            </a:r>
            <a:endParaRPr lang="ru-RU" altLang="ru-RU" sz="2400" b="1" u="sng" dirty="0" smtClean="0">
              <a:solidFill>
                <a:srgbClr val="000099"/>
              </a:solidFill>
            </a:endParaRP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11907"/>
            <a:ext cx="8459787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4509120"/>
            <a:ext cx="91440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3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5751"/>
            <a:ext cx="8964612" cy="1829073"/>
          </a:xfrm>
        </p:spPr>
        <p:txBody>
          <a:bodyPr>
            <a:normAutofit fontScale="90000"/>
          </a:bodyPr>
          <a:lstStyle/>
          <a:p>
            <a:r>
              <a:rPr lang="en-US" altLang="ru-RU" sz="2800" b="1" dirty="0" smtClean="0"/>
              <a:t> </a:t>
            </a:r>
            <a:r>
              <a:rPr lang="ru-RU" altLang="ru-RU" sz="3100" b="1" dirty="0" smtClean="0"/>
              <a:t>Индексы </a:t>
            </a:r>
            <a:r>
              <a:rPr lang="ru-RU" altLang="ru-RU" sz="3100" b="1" dirty="0" smtClean="0"/>
              <a:t>качества </a:t>
            </a:r>
            <a:r>
              <a:rPr lang="ru-RU" altLang="ru-RU" sz="3100" b="1" dirty="0" smtClean="0"/>
              <a:t>предсказания </a:t>
            </a:r>
            <a:r>
              <a:rPr lang="ru-RU" altLang="ru-RU" sz="3100" b="1" dirty="0" smtClean="0"/>
              <a:t/>
            </a:r>
            <a:br>
              <a:rPr lang="ru-RU" altLang="ru-RU" sz="3100" b="1" dirty="0" smtClean="0"/>
            </a:br>
            <a:r>
              <a:rPr lang="ru-RU" altLang="ru-RU" sz="3100" b="1" dirty="0" smtClean="0"/>
              <a:t>для </a:t>
            </a:r>
            <a:r>
              <a:rPr lang="ru-RU" altLang="ru-RU" sz="3100" b="1" dirty="0" smtClean="0"/>
              <a:t>логарифма потока электронов </a:t>
            </a:r>
            <a:r>
              <a:rPr lang="ru-RU" altLang="ru-RU" sz="3100" b="1" dirty="0" smtClean="0"/>
              <a:t>(</a:t>
            </a:r>
            <a:r>
              <a:rPr lang="en-US" altLang="ru-RU" sz="3100" b="1" dirty="0" smtClean="0"/>
              <a:t>E</a:t>
            </a:r>
            <a:r>
              <a:rPr lang="ru-RU" altLang="ru-RU" sz="3100" b="1" dirty="0" smtClean="0"/>
              <a:t>&gt; </a:t>
            </a:r>
            <a:r>
              <a:rPr lang="ru-RU" altLang="ru-RU" sz="3100" b="1" dirty="0" smtClean="0"/>
              <a:t>2 МэВ) </a:t>
            </a:r>
            <a:r>
              <a:rPr lang="en-US" altLang="ru-RU" sz="3100" b="1" dirty="0" smtClean="0"/>
              <a:t/>
            </a:r>
            <a:br>
              <a:rPr lang="en-US" altLang="ru-RU" sz="3100" b="1" dirty="0" smtClean="0"/>
            </a:br>
            <a:r>
              <a:rPr lang="ru-RU" altLang="ru-RU" sz="3100" b="1" dirty="0" smtClean="0"/>
              <a:t>Среднее </a:t>
            </a:r>
            <a:r>
              <a:rPr lang="ru-RU" altLang="ru-RU" sz="3100" b="1" dirty="0" smtClean="0"/>
              <a:t>из предсказаний 5 </a:t>
            </a:r>
            <a:r>
              <a:rPr lang="ru-RU" altLang="ru-RU" sz="3100" b="1" dirty="0" smtClean="0"/>
              <a:t>ИНС</a:t>
            </a:r>
            <a:r>
              <a:rPr lang="ru-RU" altLang="ru-RU" sz="3100" b="1" dirty="0" smtClean="0"/>
              <a:t> </a:t>
            </a:r>
            <a:br>
              <a:rPr lang="ru-RU" altLang="ru-RU" sz="3100" b="1" dirty="0" smtClean="0"/>
            </a:br>
            <a:r>
              <a:rPr lang="ru-RU" altLang="ru-RU" sz="3100" b="1" dirty="0" smtClean="0"/>
              <a:t>с </a:t>
            </a:r>
            <a:r>
              <a:rPr lang="ru-RU" altLang="ru-RU" sz="3100" b="1" dirty="0" smtClean="0"/>
              <a:t>различными наборами начальных </a:t>
            </a:r>
            <a:r>
              <a:rPr lang="ru-RU" altLang="ru-RU" sz="3100" b="1" dirty="0" smtClean="0"/>
              <a:t>весов</a:t>
            </a:r>
            <a:endParaRPr lang="ru-RU" altLang="ru-RU" sz="3100" b="1" u="sng" dirty="0" smtClean="0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pic>
        <p:nvPicPr>
          <p:cNvPr id="1229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2033588"/>
            <a:ext cx="4103687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017713"/>
            <a:ext cx="4283075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179388" y="6021388"/>
            <a:ext cx="4248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 smtClean="0"/>
              <a:t>Коэффициент множественной детерминации </a:t>
            </a:r>
            <a:r>
              <a:rPr lang="en-US" altLang="ru-RU" sz="1800" b="1" dirty="0" smtClean="0"/>
              <a:t>R</a:t>
            </a:r>
            <a:r>
              <a:rPr lang="en-US" altLang="ru-RU" sz="1800" b="1" baseline="30000" dirty="0" smtClean="0"/>
              <a:t>2</a:t>
            </a:r>
            <a:r>
              <a:rPr lang="en-US" altLang="ru-RU" sz="1800" b="1" dirty="0" smtClean="0"/>
              <a:t> </a:t>
            </a:r>
            <a:endParaRPr lang="en-US" altLang="ru-RU" sz="1800" b="1" dirty="0"/>
          </a:p>
        </p:txBody>
      </p:sp>
      <p:sp>
        <p:nvSpPr>
          <p:cNvPr id="12296" name="TextBox 2"/>
          <p:cNvSpPr txBox="1">
            <a:spLocks noChangeArrowheads="1"/>
          </p:cNvSpPr>
          <p:nvPr/>
        </p:nvSpPr>
        <p:spPr bwMode="auto">
          <a:xfrm>
            <a:off x="4788024" y="6021388"/>
            <a:ext cx="40261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 smtClean="0"/>
              <a:t>Среднеквадратичное отклонение</a:t>
            </a:r>
            <a:br>
              <a:rPr lang="ru-RU" altLang="ru-RU" sz="1800" b="1" dirty="0" smtClean="0"/>
            </a:br>
            <a:r>
              <a:rPr lang="ru-RU" altLang="ru-RU" sz="1800" b="1" dirty="0" smtClean="0"/>
              <a:t>логарифма потока электронов</a:t>
            </a:r>
            <a:endParaRPr lang="ru-RU" altLang="ru-RU" sz="1800" dirty="0"/>
          </a:p>
        </p:txBody>
      </p:sp>
      <p:pic>
        <p:nvPicPr>
          <p:cNvPr id="122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6453188"/>
            <a:ext cx="20447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45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64881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Другие  модели прогнозирования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811485"/>
            <a:ext cx="8218488" cy="5857875"/>
          </a:xfrm>
        </p:spPr>
        <p:txBody>
          <a:bodyPr rtlCol="0">
            <a:normAutofit/>
          </a:bodyPr>
          <a:lstStyle/>
          <a:p>
            <a:pPr marL="182880" indent="-182880" algn="just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dirty="0" smtClean="0"/>
              <a:t>Метод </a:t>
            </a:r>
            <a:r>
              <a:rPr lang="ru-RU" sz="2400" b="1" dirty="0"/>
              <a:t>группового учёта аргументов</a:t>
            </a:r>
            <a:r>
              <a:rPr lang="ru-RU" sz="2400" dirty="0"/>
              <a:t> (</a:t>
            </a:r>
            <a:r>
              <a:rPr lang="ru-RU" sz="2400" b="1" dirty="0"/>
              <a:t>МГУА</a:t>
            </a:r>
            <a:r>
              <a:rPr lang="ru-RU" sz="2400" dirty="0"/>
              <a:t>) — </a:t>
            </a:r>
            <a:r>
              <a:rPr lang="ru-RU" sz="2400" dirty="0" smtClean="0"/>
              <a:t>метод </a:t>
            </a:r>
            <a:r>
              <a:rPr lang="ru-RU" sz="2400" dirty="0" smtClean="0"/>
              <a:t>математического </a:t>
            </a:r>
            <a:r>
              <a:rPr lang="ru-RU" sz="2400" dirty="0" smtClean="0"/>
              <a:t>моделирования,</a:t>
            </a:r>
            <a:r>
              <a:rPr lang="ru-RU" sz="2400" dirty="0"/>
              <a:t> </a:t>
            </a:r>
            <a:r>
              <a:rPr lang="ru-RU" sz="2400" dirty="0" smtClean="0"/>
              <a:t>основан </a:t>
            </a:r>
            <a:r>
              <a:rPr lang="ru-RU" sz="2400" dirty="0"/>
              <a:t>на рекурсивном селективном отборе моделей, на основе которых строятся более сложные модели. </a:t>
            </a:r>
            <a:r>
              <a:rPr lang="ru-RU" sz="2400" dirty="0" smtClean="0"/>
              <a:t>Использовался в </a:t>
            </a:r>
            <a:r>
              <a:rPr lang="ru-RU" sz="2400" dirty="0" smtClean="0"/>
              <a:t>рамках программного пакета </a:t>
            </a:r>
            <a:r>
              <a:rPr lang="en-US" sz="2400" dirty="0" smtClean="0"/>
              <a:t>GMDH</a:t>
            </a:r>
            <a:r>
              <a:rPr lang="ru-RU" sz="2400" dirty="0" smtClean="0"/>
              <a:t> </a:t>
            </a:r>
            <a:r>
              <a:rPr lang="ru-RU" sz="2400" dirty="0" err="1" smtClean="0"/>
              <a:t>Shell</a:t>
            </a:r>
            <a:r>
              <a:rPr lang="ru-RU" sz="2400" dirty="0" smtClean="0"/>
              <a:t>, </a:t>
            </a:r>
            <a:r>
              <a:rPr lang="ru-RU" sz="2400" dirty="0"/>
              <a:t>в двух режимах - </a:t>
            </a:r>
            <a:r>
              <a:rPr lang="ru-RU" sz="2400" dirty="0" smtClean="0"/>
              <a:t>комбинаторно</a:t>
            </a:r>
            <a:r>
              <a:rPr lang="ru-RU" sz="2400" dirty="0"/>
              <a:t>м</a:t>
            </a:r>
            <a:r>
              <a:rPr lang="ru-RU" sz="2400" dirty="0" smtClean="0"/>
              <a:t> </a:t>
            </a:r>
            <a:r>
              <a:rPr lang="ru-RU" sz="2400" dirty="0"/>
              <a:t>и МГУА нейронной сети. </a:t>
            </a:r>
            <a:r>
              <a:rPr lang="ru-RU" sz="2400" dirty="0" smtClean="0"/>
              <a:t>Комбинаторный режим  </a:t>
            </a:r>
            <a:r>
              <a:rPr lang="ru-RU" sz="2400" dirty="0"/>
              <a:t>МГУА </a:t>
            </a:r>
            <a:r>
              <a:rPr lang="ru-RU" sz="2400" dirty="0" smtClean="0"/>
              <a:t> дал лучший </a:t>
            </a:r>
            <a:r>
              <a:rPr lang="ru-RU" sz="2400" dirty="0" smtClean="0"/>
              <a:t>результат, </a:t>
            </a:r>
            <a:r>
              <a:rPr lang="ru-RU" sz="2400" dirty="0" smtClean="0"/>
              <a:t>он и показан далее.</a:t>
            </a:r>
            <a:endParaRPr lang="ru-RU" sz="2400" dirty="0"/>
          </a:p>
          <a:p>
            <a:pPr marL="182880" indent="-182880" algn="just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dirty="0" smtClean="0"/>
              <a:t>Метод </a:t>
            </a:r>
            <a:r>
              <a:rPr lang="ru-RU" sz="2400" b="1" dirty="0" smtClean="0"/>
              <a:t>PLS </a:t>
            </a:r>
            <a:r>
              <a:rPr lang="ru-RU" sz="2400" dirty="0" smtClean="0"/>
              <a:t>[согласованное разложение </a:t>
            </a:r>
            <a:r>
              <a:rPr lang="ru-RU" sz="2400" dirty="0"/>
              <a:t>матриц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Х </a:t>
            </a:r>
            <a:r>
              <a:rPr lang="ru-RU" sz="2400" dirty="0"/>
              <a:t>(матрица входов) и Y (матрица </a:t>
            </a:r>
            <a:r>
              <a:rPr lang="ru-RU" sz="2400" dirty="0" smtClean="0"/>
              <a:t>выходов</a:t>
            </a:r>
            <a:r>
              <a:rPr lang="ru-RU" sz="2400" dirty="0" smtClean="0"/>
              <a:t>)</a:t>
            </a:r>
            <a:r>
              <a:rPr lang="en-US" sz="2400" dirty="0" smtClean="0"/>
              <a:t>] </a:t>
            </a:r>
            <a:r>
              <a:rPr lang="ru-RU" sz="2400" dirty="0" smtClean="0"/>
              <a:t>основан на принципе  </a:t>
            </a:r>
            <a:r>
              <a:rPr lang="ru-RU" sz="2400" dirty="0"/>
              <a:t>анализа главных </a:t>
            </a:r>
            <a:r>
              <a:rPr lang="ru-RU" sz="2400" dirty="0" smtClean="0"/>
              <a:t>компонент. </a:t>
            </a:r>
            <a:r>
              <a:rPr lang="ru-RU" sz="2400" dirty="0" smtClean="0"/>
              <a:t>На </a:t>
            </a:r>
            <a:r>
              <a:rPr lang="ru-RU" sz="2400" dirty="0"/>
              <a:t>основании </a:t>
            </a:r>
            <a:r>
              <a:rPr lang="ru-RU" sz="2400" dirty="0" smtClean="0"/>
              <a:t>последнего </a:t>
            </a:r>
            <a:r>
              <a:rPr lang="ru-RU" sz="2400" dirty="0" smtClean="0"/>
              <a:t>создается  </a:t>
            </a:r>
            <a:r>
              <a:rPr lang="ru-RU" sz="2400" dirty="0"/>
              <a:t>матрица </a:t>
            </a:r>
            <a:r>
              <a:rPr lang="en-US" sz="2400" dirty="0" smtClean="0"/>
              <a:t>B </a:t>
            </a:r>
            <a:r>
              <a:rPr lang="ru-RU" sz="2400" dirty="0" smtClean="0"/>
              <a:t>коэффициентов </a:t>
            </a:r>
            <a:r>
              <a:rPr lang="ru-RU" sz="2400" dirty="0"/>
              <a:t>регрессии Y = </a:t>
            </a:r>
            <a:r>
              <a:rPr lang="ru-RU" sz="2400" dirty="0"/>
              <a:t>BX, </a:t>
            </a:r>
            <a:r>
              <a:rPr lang="ru-RU" sz="2400" dirty="0"/>
              <a:t>которая обеспечивает решение </a:t>
            </a:r>
            <a:r>
              <a:rPr lang="ru-RU" sz="2400" dirty="0" smtClean="0"/>
              <a:t>задачи. </a:t>
            </a:r>
            <a:endParaRPr lang="ru-RU" sz="2400" dirty="0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31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88" y="184622"/>
            <a:ext cx="8501508" cy="94012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Пример сравнения результатов прогнозирования разными методами </a:t>
            </a:r>
            <a:r>
              <a:rPr lang="ru-RU" sz="2800" b="1" dirty="0" smtClean="0"/>
              <a:t>для десяти </a:t>
            </a:r>
            <a:r>
              <a:rPr lang="ru-RU" sz="2800" b="1" dirty="0" smtClean="0"/>
              <a:t>дней февраля </a:t>
            </a:r>
            <a:r>
              <a:rPr lang="ru-RU" sz="2800" b="1" dirty="0" smtClean="0"/>
              <a:t>2015</a:t>
            </a:r>
            <a:r>
              <a:rPr lang="en-US" sz="2800" b="1" dirty="0" smtClean="0"/>
              <a:t> </a:t>
            </a:r>
            <a:r>
              <a:rPr lang="ru-RU" sz="2800" b="1" dirty="0" smtClean="0"/>
              <a:t>г.</a:t>
            </a:r>
            <a:endParaRPr lang="ru-RU" sz="2800" b="1" dirty="0"/>
          </a:p>
        </p:txBody>
      </p:sp>
      <p:pic>
        <p:nvPicPr>
          <p:cNvPr id="19459" name="Рисунок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268760"/>
            <a:ext cx="8497888" cy="2327275"/>
          </a:xfrm>
          <a:noFill/>
        </p:spPr>
      </p:pic>
      <p:pic>
        <p:nvPicPr>
          <p:cNvPr id="19460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18396"/>
            <a:ext cx="850423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33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-27384"/>
            <a:ext cx="8785225" cy="21605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/>
              <a:t>Значения коэффициента множественной детерминации </a:t>
            </a:r>
            <a:r>
              <a:rPr lang="en-US" sz="2800" b="1" dirty="0"/>
              <a:t>R</a:t>
            </a:r>
            <a:r>
              <a:rPr lang="ru-RU" sz="2800" b="1" baseline="30000" dirty="0"/>
              <a:t>2 </a:t>
            </a:r>
            <a:r>
              <a:rPr lang="ru-RU" sz="2800" b="1" baseline="30000" dirty="0" smtClean="0"/>
              <a:t> </a:t>
            </a:r>
            <a:r>
              <a:rPr lang="ru-RU" sz="2800" b="1" dirty="0" smtClean="0"/>
              <a:t> и среднего квадратичного отклонения СКО (</a:t>
            </a:r>
            <a:r>
              <a:rPr lang="en-US" sz="2800" b="1" dirty="0" smtClean="0"/>
              <a:t>RMSE)</a:t>
            </a:r>
            <a:r>
              <a:rPr lang="ru-RU" sz="2800" b="1" dirty="0" smtClean="0"/>
              <a:t> на </a:t>
            </a:r>
            <a:r>
              <a:rPr lang="ru-RU" sz="2800" b="1" dirty="0" smtClean="0"/>
              <a:t>тестовом </a:t>
            </a:r>
            <a:r>
              <a:rPr lang="ru-RU" sz="2800" b="1" dirty="0"/>
              <a:t>наборе </a:t>
            </a:r>
            <a:r>
              <a:rPr lang="ru-RU" sz="2800" b="1" dirty="0" smtClean="0"/>
              <a:t>для </a:t>
            </a:r>
            <a:r>
              <a:rPr lang="ru-RU" sz="2800" b="1" dirty="0"/>
              <a:t>разных </a:t>
            </a:r>
            <a:r>
              <a:rPr lang="ru-RU" sz="2800" b="1" dirty="0" smtClean="0"/>
              <a:t>методов </a:t>
            </a:r>
            <a:r>
              <a:rPr lang="ru-RU" sz="2800" b="1" dirty="0" smtClean="0"/>
              <a:t>и сравнение </a:t>
            </a:r>
            <a:r>
              <a:rPr lang="ru-RU" sz="2800" b="1" dirty="0"/>
              <a:t>их с результатами прогноза тривиальных моделей</a:t>
            </a:r>
          </a:p>
        </p:txBody>
      </p:sp>
      <p:pic>
        <p:nvPicPr>
          <p:cNvPr id="18435" name="Рисунок 10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204864"/>
            <a:ext cx="4061460" cy="3889851"/>
          </a:xfrm>
          <a:noFill/>
        </p:spPr>
      </p:pic>
      <p:pic>
        <p:nvPicPr>
          <p:cNvPr id="18436" name="Рисунок 1"/>
          <p:cNvPicPr>
            <a:picLocks noGrp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024" y="2276872"/>
            <a:ext cx="4069840" cy="3816424"/>
          </a:xfrm>
          <a:noFill/>
        </p:spPr>
      </p:pic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179512" y="6309320"/>
            <a:ext cx="576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dirty="0"/>
              <a:t>А</a:t>
            </a:r>
            <a:r>
              <a:rPr lang="en-US" altLang="ru-RU" dirty="0"/>
              <a:t>NN-1  - </a:t>
            </a:r>
            <a:r>
              <a:rPr lang="ru-RU" altLang="ru-RU" dirty="0"/>
              <a:t>задержки </a:t>
            </a:r>
            <a:r>
              <a:rPr lang="en-US" altLang="ru-RU" dirty="0"/>
              <a:t>1, 2, 3, 4, 6, </a:t>
            </a:r>
            <a:r>
              <a:rPr lang="en-US" altLang="ru-RU" dirty="0" smtClean="0"/>
              <a:t>9</a:t>
            </a:r>
            <a:r>
              <a:rPr lang="en-US" altLang="ru-RU" dirty="0"/>
              <a:t>, </a:t>
            </a:r>
            <a:r>
              <a:rPr lang="en-US" altLang="ru-RU" dirty="0" smtClean="0"/>
              <a:t>12,</a:t>
            </a:r>
            <a:r>
              <a:rPr lang="ru-RU" altLang="ru-RU" dirty="0" smtClean="0"/>
              <a:t> </a:t>
            </a:r>
            <a:r>
              <a:rPr lang="en-US" altLang="ru-RU" dirty="0" smtClean="0"/>
              <a:t>16</a:t>
            </a:r>
            <a:r>
              <a:rPr lang="en-US" altLang="ru-RU" dirty="0"/>
              <a:t>, 20, 24 </a:t>
            </a:r>
            <a:r>
              <a:rPr lang="ru-RU" altLang="ru-RU" dirty="0"/>
              <a:t> </a:t>
            </a:r>
            <a:r>
              <a:rPr lang="ru-RU" altLang="ru-RU" dirty="0" smtClean="0"/>
              <a:t>часа </a:t>
            </a:r>
            <a:endParaRPr lang="ru-RU" altLang="ru-RU" dirty="0"/>
          </a:p>
        </p:txBody>
      </p:sp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8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48072"/>
            <a:ext cx="8713092" cy="6093296"/>
          </a:xfrm>
        </p:spPr>
        <p:txBody>
          <a:bodyPr>
            <a:noAutofit/>
          </a:bodyPr>
          <a:lstStyle/>
          <a:p>
            <a:pPr algn="l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2400" dirty="0" smtClean="0"/>
              <a:t>	Лучший результат продемонстрировало </a:t>
            </a:r>
            <a:r>
              <a:rPr lang="ru-RU" sz="2400" b="1" u="sng" dirty="0" smtClean="0"/>
              <a:t>среднее значение ответов трёх </a:t>
            </a:r>
            <a:r>
              <a:rPr lang="ru-RU" sz="2400" b="1" u="sng" dirty="0" smtClean="0"/>
              <a:t>ИНС (</a:t>
            </a:r>
            <a:r>
              <a:rPr lang="en-US" sz="2400" b="1" u="sng" dirty="0" smtClean="0"/>
              <a:t>ANN-2)</a:t>
            </a:r>
            <a:r>
              <a:rPr lang="ru-RU" sz="2400" b="1" u="sng" dirty="0" smtClean="0"/>
              <a:t>,</a:t>
            </a:r>
            <a:r>
              <a:rPr lang="ru-RU" sz="2400" dirty="0" smtClean="0"/>
              <a:t> </a:t>
            </a:r>
            <a:r>
              <a:rPr lang="ru-RU" sz="2400" dirty="0" smtClean="0"/>
              <a:t>тренировка которых производилась с различными наборами начальных весов.   	Результат прогноза с использованием метода группового учёта аргументов близок к результату ИНС, а прогноз методом проекций на латентные </a:t>
            </a:r>
            <a:r>
              <a:rPr lang="ru-RU" sz="2400" dirty="0" smtClean="0"/>
              <a:t>структуры значительно </a:t>
            </a:r>
            <a:r>
              <a:rPr lang="ru-RU" sz="2400" dirty="0" smtClean="0"/>
              <a:t>хуже</a:t>
            </a:r>
            <a:r>
              <a:rPr lang="ru-RU" sz="2400" dirty="0" smtClean="0"/>
              <a:t>.	 </a:t>
            </a:r>
            <a:br>
              <a:rPr lang="ru-RU" sz="2400" dirty="0" smtClean="0"/>
            </a:br>
            <a:r>
              <a:rPr lang="ru-RU" sz="2400" dirty="0" smtClean="0"/>
              <a:t>	Показано</a:t>
            </a:r>
            <a:r>
              <a:rPr lang="ru-RU" sz="2400" dirty="0" smtClean="0"/>
              <a:t>, что с увеличением горизонта прогноза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от </a:t>
            </a:r>
            <a:r>
              <a:rPr lang="ru-RU" sz="2400" dirty="0" smtClean="0"/>
              <a:t>1 до 12 </a:t>
            </a:r>
            <a:r>
              <a:rPr lang="ru-RU" sz="2400" dirty="0" smtClean="0"/>
              <a:t>часов </a:t>
            </a:r>
            <a:r>
              <a:rPr lang="ru-RU" sz="2400" dirty="0" smtClean="0"/>
              <a:t>качество его снижается, но не радикально.  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Это </a:t>
            </a:r>
            <a:r>
              <a:rPr lang="ru-RU" sz="2400" dirty="0" smtClean="0"/>
              <a:t>дает возможность рассматривать вопрос о дальнейшем увеличении горизонта прогноза.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	</a:t>
            </a:r>
            <a:r>
              <a:rPr lang="ru-RU" sz="2400" dirty="0" smtClean="0"/>
              <a:t>Направления </a:t>
            </a:r>
            <a:r>
              <a:rPr lang="ru-RU" sz="2400" dirty="0" smtClean="0"/>
              <a:t>дальнейшего улучшения качества прогноза включают отбор существенных входных признаков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 </a:t>
            </a:r>
            <a:r>
              <a:rPr lang="ru-RU" sz="2400" dirty="0" smtClean="0"/>
              <a:t>использование комитета статистически независимых </a:t>
            </a:r>
            <a:r>
              <a:rPr lang="ru-RU" sz="2400" dirty="0" smtClean="0"/>
              <a:t>предикторов.	</a:t>
            </a:r>
            <a:endParaRPr lang="ru-RU" sz="24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95288" y="115888"/>
            <a:ext cx="8229600" cy="648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/>
              <a:t>Анализ результатов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2366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6237288"/>
            <a:ext cx="26939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8991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7800" y="137319"/>
            <a:ext cx="8936038" cy="987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solidFill>
                  <a:srgbClr val="000099"/>
                </a:solidFill>
              </a:rPr>
              <a:t>Сравнение измеренных и прогнозируемых временных рядов для десятичных логарифмов потока электронов ВРПЗ </a:t>
            </a:r>
            <a:br>
              <a:rPr lang="ru-RU" altLang="ru-RU" sz="2400" b="1" dirty="0" smtClean="0">
                <a:solidFill>
                  <a:srgbClr val="000099"/>
                </a:solidFill>
              </a:rPr>
            </a:br>
            <a:r>
              <a:rPr lang="ru-RU" altLang="ru-RU" sz="2400" b="1" dirty="0" smtClean="0">
                <a:solidFill>
                  <a:srgbClr val="000099"/>
                </a:solidFill>
              </a:rPr>
              <a:t>(за период с 80-го дня по 105-й день 2010 года)</a:t>
            </a:r>
            <a:endParaRPr lang="ru-RU" altLang="ru-RU" sz="2400" b="1" u="sng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4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260350"/>
            <a:ext cx="867568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максимальных за сутки среднечасовых потоков РЭ ВРПЗ </a:t>
            </a:r>
            <a:endParaRPr lang="en-US" altLang="ru-RU" sz="20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584044"/>
              </p:ext>
            </p:extLst>
          </p:nvPr>
        </p:nvGraphicFramePr>
        <p:xfrm>
          <a:off x="539552" y="1712218"/>
          <a:ext cx="8208910" cy="1428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271"/>
                <a:gridCol w="1642123"/>
                <a:gridCol w="1641271"/>
                <a:gridCol w="1474333"/>
                <a:gridCol w="1809912"/>
              </a:tblGrid>
              <a:tr h="6772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Горизонт прогноза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Результаты </a:t>
                      </a:r>
                      <a:r>
                        <a:rPr lang="ru-RU" sz="2000" kern="50" dirty="0" smtClean="0">
                          <a:effectLst/>
                        </a:rPr>
                        <a:t>[1] за </a:t>
                      </a:r>
                      <a:r>
                        <a:rPr lang="ru-RU" sz="2000" kern="50" dirty="0">
                          <a:effectLst/>
                        </a:rPr>
                        <a:t>2002 г.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АРМ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ИНС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КДР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1 сутки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0.76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0.61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0.62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0.60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  <a:tr h="3454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3 </a:t>
                      </a:r>
                      <a:r>
                        <a:rPr lang="en-US" sz="2000" kern="50">
                          <a:effectLst/>
                        </a:rPr>
                        <a:t>c</a:t>
                      </a:r>
                      <a:r>
                        <a:rPr lang="ru-RU" sz="2000" kern="50">
                          <a:effectLst/>
                        </a:rPr>
                        <a:t>уток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0.46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0.44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0.42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0.51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364209"/>
              </p:ext>
            </p:extLst>
          </p:nvPr>
        </p:nvGraphicFramePr>
        <p:xfrm>
          <a:off x="539552" y="4335884"/>
          <a:ext cx="8280919" cy="1469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5668"/>
                <a:gridCol w="1656528"/>
                <a:gridCol w="1655668"/>
                <a:gridCol w="1487266"/>
                <a:gridCol w="1825789"/>
              </a:tblGrid>
              <a:tr h="7200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Горизонт прогноза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Результаты </a:t>
                      </a:r>
                      <a:r>
                        <a:rPr lang="ru-RU" sz="2000" kern="50" dirty="0" smtClean="0">
                          <a:effectLst/>
                        </a:rPr>
                        <a:t>[</a:t>
                      </a:r>
                      <a:r>
                        <a:rPr lang="en-US" sz="2000" kern="50" dirty="0" smtClean="0">
                          <a:effectLst/>
                        </a:rPr>
                        <a:t>1</a:t>
                      </a:r>
                      <a:r>
                        <a:rPr lang="ru-RU" sz="2000" kern="50" dirty="0" smtClean="0">
                          <a:effectLst/>
                        </a:rPr>
                        <a:t>] за </a:t>
                      </a:r>
                      <a:r>
                        <a:rPr lang="ru-RU" sz="2000" kern="50" dirty="0">
                          <a:effectLst/>
                        </a:rPr>
                        <a:t>2002 г.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</a:rPr>
                        <a:t>АРМ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ИНС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</a:rPr>
                        <a:t>КДР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1 </a:t>
                      </a:r>
                      <a:r>
                        <a:rPr lang="ru-RU" sz="2000" kern="50">
                          <a:effectLst/>
                        </a:rPr>
                        <a:t>сутки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0.76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0.70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0.71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0.76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  <a:tr h="3454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3</a:t>
                      </a:r>
                      <a:r>
                        <a:rPr lang="ru-RU" sz="2000" kern="50">
                          <a:effectLst/>
                        </a:rPr>
                        <a:t> суток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0.46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0.34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>
                          <a:effectLst/>
                        </a:rPr>
                        <a:t>0.36</a:t>
                      </a:r>
                      <a:endParaRPr lang="ru-RU" sz="2000" kern="5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0.47</a:t>
                      </a:r>
                      <a:endParaRPr lang="ru-RU" sz="2000" kern="50" dirty="0">
                        <a:solidFill>
                          <a:srgbClr val="000000"/>
                        </a:solidFill>
                        <a:effectLst/>
                        <a:latin typeface="Liberation Serif"/>
                        <a:ea typeface="FreeSans"/>
                        <a:cs typeface="Liberation Serif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764704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Коэффициент корреляции между предсказанными и реальными </a:t>
            </a:r>
            <a:r>
              <a:rPr lang="ru-RU" dirty="0" smtClean="0">
                <a:solidFill>
                  <a:srgbClr val="000066"/>
                </a:solidFill>
              </a:rPr>
              <a:t>данными </a:t>
            </a:r>
            <a:r>
              <a:rPr lang="ru-RU" dirty="0">
                <a:solidFill>
                  <a:srgbClr val="000066"/>
                </a:solidFill>
              </a:rPr>
              <a:t>за 2002-2003 гг. для моделей, построенных на усредненных суточных данных с погружением на одни </a:t>
            </a:r>
            <a:r>
              <a:rPr lang="ru-RU" dirty="0" smtClean="0">
                <a:solidFill>
                  <a:srgbClr val="000066"/>
                </a:solidFill>
              </a:rPr>
              <a:t>сутки 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3140968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Коэффициент корреляции между предсказанными и реальными данными на тестовом наборе за 2002-2003 гг. для моделей,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построенных на </a:t>
            </a:r>
            <a:r>
              <a:rPr lang="ru-RU" dirty="0">
                <a:solidFill>
                  <a:srgbClr val="000066"/>
                </a:solidFill>
              </a:rPr>
              <a:t>среднечасовых данных с погружением,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выбранным </a:t>
            </a:r>
            <a:r>
              <a:rPr lang="ru-RU" dirty="0">
                <a:solidFill>
                  <a:srgbClr val="000066"/>
                </a:solidFill>
              </a:rPr>
              <a:t>на основе расчета спада функции автокорреляции.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5879013"/>
            <a:ext cx="8604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66"/>
                </a:solidFill>
              </a:rPr>
              <a:t>АРМ – многомерная </a:t>
            </a:r>
            <a:r>
              <a:rPr lang="ru-RU" dirty="0" err="1" smtClean="0">
                <a:solidFill>
                  <a:srgbClr val="000066"/>
                </a:solidFill>
              </a:rPr>
              <a:t>авторегрессионная</a:t>
            </a:r>
            <a:r>
              <a:rPr lang="ru-RU" dirty="0" smtClean="0">
                <a:solidFill>
                  <a:srgbClr val="000066"/>
                </a:solidFill>
              </a:rPr>
              <a:t> модель, ИНС – многослойный персептрон, КДР – комитет деревьев решений в рамках </a:t>
            </a:r>
            <a:r>
              <a:rPr lang="en-US" dirty="0" smtClean="0">
                <a:solidFill>
                  <a:srgbClr val="000066"/>
                </a:solidFill>
              </a:rPr>
              <a:t>bagging-</a:t>
            </a:r>
            <a:r>
              <a:rPr lang="ru-RU" dirty="0" smtClean="0">
                <a:solidFill>
                  <a:srgbClr val="000066"/>
                </a:solidFill>
              </a:rPr>
              <a:t>подхода.</a:t>
            </a:r>
          </a:p>
          <a:p>
            <a:r>
              <a:rPr lang="en-US" dirty="0" smtClean="0">
                <a:solidFill>
                  <a:srgbClr val="000066"/>
                </a:solidFill>
              </a:rPr>
              <a:t>[1] Simms et al. JGR Space Physics, 121, 3181-3197 (2016) – </a:t>
            </a:r>
            <a:r>
              <a:rPr lang="ru-RU" dirty="0" smtClean="0">
                <a:solidFill>
                  <a:srgbClr val="0000FF"/>
                </a:solidFill>
              </a:rPr>
              <a:t>АРМ с УНЧ и ОНЧ</a:t>
            </a: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4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260350"/>
            <a:ext cx="867568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максимальных за сутки среднечасовых потоков РЭ ВРПЗ </a:t>
            </a:r>
            <a:endParaRPr lang="en-US" altLang="ru-RU" sz="20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2290" name="Picture 2" descr="Рис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84570"/>
            <a:ext cx="8551149" cy="401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4869160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Пример сравнения результатов прогнозирования временного ряда десятичного логарифма потоков РЭ ВРПЗ (&gt; 2 МэВ) (в (см</a:t>
            </a:r>
            <a:r>
              <a:rPr lang="ru-RU" baseline="30000" dirty="0">
                <a:solidFill>
                  <a:srgbClr val="000066"/>
                </a:solidFill>
              </a:rPr>
              <a:t>2</a:t>
            </a:r>
            <a:r>
              <a:rPr lang="ru-RU" dirty="0">
                <a:solidFill>
                  <a:srgbClr val="000066"/>
                </a:solidFill>
              </a:rPr>
              <a:t>·с·ср)</a:t>
            </a:r>
            <a:r>
              <a:rPr lang="ru-RU" baseline="30000" dirty="0">
                <a:solidFill>
                  <a:srgbClr val="000066"/>
                </a:solidFill>
              </a:rPr>
              <a:t>-1</a:t>
            </a:r>
            <a:r>
              <a:rPr lang="ru-RU" dirty="0">
                <a:solidFill>
                  <a:srgbClr val="000066"/>
                </a:solidFill>
              </a:rPr>
              <a:t>)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методом комитета деревьев решений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на </a:t>
            </a:r>
            <a:r>
              <a:rPr lang="ru-RU" dirty="0">
                <a:solidFill>
                  <a:srgbClr val="000066"/>
                </a:solidFill>
              </a:rPr>
              <a:t>сутки (красная линия) </a:t>
            </a:r>
            <a:r>
              <a:rPr lang="ru-RU" dirty="0" smtClean="0">
                <a:solidFill>
                  <a:srgbClr val="000066"/>
                </a:solidFill>
              </a:rPr>
              <a:t>и </a:t>
            </a:r>
            <a:r>
              <a:rPr lang="ru-RU" dirty="0">
                <a:solidFill>
                  <a:srgbClr val="000066"/>
                </a:solidFill>
              </a:rPr>
              <a:t>на трое суток вперед (синяя линия)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с </a:t>
            </a:r>
            <a:r>
              <a:rPr lang="ru-RU" dirty="0">
                <a:solidFill>
                  <a:srgbClr val="000066"/>
                </a:solidFill>
              </a:rPr>
              <a:t>результатами наблюдений (черная линия)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с </a:t>
            </a:r>
            <a:r>
              <a:rPr lang="ru-RU" dirty="0">
                <a:solidFill>
                  <a:srgbClr val="000066"/>
                </a:solidFill>
              </a:rPr>
              <a:t>25 августа 2002 по 8 апреля 2003 года. </a:t>
            </a:r>
          </a:p>
        </p:txBody>
      </p:sp>
    </p:spTree>
    <p:extLst>
      <p:ext uri="{BB962C8B-B14F-4D97-AF65-F5344CB8AC3E}">
        <p14:creationId xmlns:p14="http://schemas.microsoft.com/office/powerpoint/2010/main" val="17410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0" y="406400"/>
            <a:ext cx="9096375" cy="136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10000"/>
              </a:lnSpc>
              <a:buClrTx/>
              <a:buSzTx/>
              <a:buFontTx/>
              <a:buNone/>
            </a:pPr>
            <a:r>
              <a:rPr lang="ru-RU" altLang="ru-RU" sz="1800" dirty="0" smtClean="0"/>
              <a:t>Модель краткосрочного прогнозирования  потока электронов (&gt; 2 МэВ) в реальном времени на геостационарной орбите на основе искусственных нейронных сетей находится по адресу </a:t>
            </a:r>
            <a:r>
              <a:rPr lang="ru-RU" altLang="ru-RU" sz="1800" b="1" u="sng" dirty="0" smtClean="0">
                <a:solidFill>
                  <a:srgbClr val="FF0000"/>
                </a:solidFill>
              </a:rPr>
              <a:t>http://swx.sinp.msu.ru/radiastatus/forecast.php.</a:t>
            </a:r>
          </a:p>
          <a:p>
            <a:pPr>
              <a:lnSpc>
                <a:spcPct val="110000"/>
              </a:lnSpc>
              <a:buClrTx/>
              <a:buSzTx/>
              <a:buFontTx/>
              <a:buNone/>
            </a:pPr>
            <a:r>
              <a:rPr lang="ru-RU" altLang="ru-RU" sz="1800" dirty="0" smtClean="0"/>
              <a:t>Спутник GOES-13 в течение июня 2014 года и сентября 2014 года</a:t>
            </a:r>
            <a:r>
              <a:rPr lang="en-US" altLang="ru-RU" sz="1800" dirty="0" smtClean="0"/>
              <a:t>.</a:t>
            </a:r>
            <a:endParaRPr lang="en-US" altLang="ru-RU" sz="1800" dirty="0"/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4437063"/>
            <a:ext cx="9050337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989138"/>
            <a:ext cx="9012237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0"/>
            <a:ext cx="23606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6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Arial" charset="0"/>
              </a:rPr>
              <a:t>https://www.swpc.noaa.gov/</a:t>
            </a:r>
            <a:endParaRPr lang="ru-RU" b="1" dirty="0" smtClean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en-US" b="1" cap="all" dirty="0" smtClean="0">
                <a:latin typeface="Arial" charset="0"/>
              </a:rPr>
              <a:t>RELATIVISTIC </a:t>
            </a:r>
            <a:r>
              <a:rPr lang="en-US" b="1" cap="all" dirty="0">
                <a:latin typeface="Arial" charset="0"/>
              </a:rPr>
              <a:t>ELECTRON FORECAST </a:t>
            </a:r>
            <a:r>
              <a:rPr lang="en-US" b="1" cap="all" dirty="0" smtClean="0">
                <a:latin typeface="Arial" charset="0"/>
              </a:rPr>
              <a:t>MODEL</a:t>
            </a:r>
            <a:r>
              <a:rPr lang="ru-RU" b="1" cap="all" dirty="0" smtClean="0">
                <a:latin typeface="Arial" charset="0"/>
              </a:rPr>
              <a:t> - </a:t>
            </a:r>
            <a:endParaRPr lang="en-US" b="1" cap="all" dirty="0">
              <a:latin typeface="Arial" charset="0"/>
            </a:endParaRPr>
          </a:p>
          <a:p>
            <a:pPr>
              <a:defRPr/>
            </a:pPr>
            <a:r>
              <a:rPr lang="en-US" i="1" dirty="0">
                <a:latin typeface="Arial" charset="0"/>
              </a:rPr>
              <a:t>Baker, D.N., </a:t>
            </a:r>
            <a:r>
              <a:rPr lang="en-US" i="1" dirty="0" err="1">
                <a:latin typeface="Arial" charset="0"/>
              </a:rPr>
              <a:t>McPherron</a:t>
            </a:r>
            <a:r>
              <a:rPr lang="en-US" i="1" dirty="0">
                <a:latin typeface="Arial" charset="0"/>
              </a:rPr>
              <a:t>, R.L. et al. Linear prediction filter analysis of relativistic electron properties at 6.6 RE. J. </a:t>
            </a:r>
            <a:r>
              <a:rPr lang="en-US" i="1" dirty="0" err="1">
                <a:latin typeface="Arial" charset="0"/>
              </a:rPr>
              <a:t>Geophys</a:t>
            </a:r>
            <a:r>
              <a:rPr lang="en-US" i="1" dirty="0">
                <a:latin typeface="Arial" charset="0"/>
              </a:rPr>
              <a:t>. Res. 95 (A9), 15133-15140 (1990)</a:t>
            </a:r>
          </a:p>
          <a:p>
            <a:pPr>
              <a:defRPr/>
            </a:pPr>
            <a:endParaRPr lang="en-US" b="1" i="1" cap="all" dirty="0">
              <a:latin typeface="Arial" charset="0"/>
            </a:endParaRPr>
          </a:p>
          <a:p>
            <a:pPr>
              <a:defRPr/>
            </a:pPr>
            <a:endParaRPr lang="en-US" b="1" i="1" cap="all" dirty="0">
              <a:latin typeface="Arial" charset="0"/>
            </a:endParaRPr>
          </a:p>
          <a:p>
            <a:pPr>
              <a:defRPr/>
            </a:pPr>
            <a:endParaRPr lang="en-US" b="1" i="1" cap="all" dirty="0">
              <a:latin typeface="Arial" charset="0"/>
            </a:endParaRPr>
          </a:p>
        </p:txBody>
      </p:sp>
      <p:pic>
        <p:nvPicPr>
          <p:cNvPr id="40967" name="Picture 5" descr="Relativistic Electron Forecast Model pl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2056" descr="Relativistic Electron Forecast Model pl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5863"/>
            <a:ext cx="9144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693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" y="27816"/>
            <a:ext cx="9012111" cy="17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5" y="1790699"/>
            <a:ext cx="8929410" cy="473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03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040" y="4509120"/>
            <a:ext cx="8316416" cy="1440160"/>
          </a:xfrm>
        </p:spPr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chemeClr val="tx1"/>
                </a:solidFill>
              </a:rPr>
              <a:t>Для онлайн прогноза в настоящее время используется метод </a:t>
            </a:r>
            <a:r>
              <a:rPr lang="en-US" altLang="ru-RU" sz="2400" dirty="0" smtClean="0">
                <a:solidFill>
                  <a:schemeClr val="tx1"/>
                </a:solidFill>
              </a:rPr>
              <a:t>Gradient </a:t>
            </a:r>
            <a:r>
              <a:rPr lang="en-US" altLang="ru-RU" sz="2400" dirty="0">
                <a:solidFill>
                  <a:schemeClr val="tx1"/>
                </a:solidFill>
              </a:rPr>
              <a:t>Boosted Regression Trees (GBRT) </a:t>
            </a:r>
            <a:r>
              <a:rPr lang="ru-RU" altLang="ru-RU" sz="2400" dirty="0" smtClean="0">
                <a:solidFill>
                  <a:schemeClr val="tx1"/>
                </a:solidFill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</a:rPr>
            </a:br>
            <a:r>
              <a:rPr lang="ru-RU" altLang="ru-RU" sz="2400" dirty="0" smtClean="0">
                <a:solidFill>
                  <a:schemeClr val="tx1"/>
                </a:solidFill>
              </a:rPr>
              <a:t>на основе деревьев решений, представляющий собой обобщение метода </a:t>
            </a:r>
            <a:r>
              <a:rPr lang="ru-RU" altLang="ru-RU" sz="2400" dirty="0" err="1" smtClean="0">
                <a:solidFill>
                  <a:schemeClr val="tx1"/>
                </a:solidFill>
              </a:rPr>
              <a:t>бустинга</a:t>
            </a:r>
            <a:r>
              <a:rPr lang="ru-RU" altLang="ru-RU" sz="2400" dirty="0" smtClean="0">
                <a:solidFill>
                  <a:schemeClr val="tx1"/>
                </a:solidFill>
              </a:rPr>
              <a:t> на произвольные дифференцируемые функции потерь</a:t>
            </a:r>
            <a:r>
              <a:rPr lang="en-US" altLang="ru-RU" sz="2400" dirty="0" smtClean="0">
                <a:solidFill>
                  <a:schemeClr val="tx1"/>
                </a:solidFill>
              </a:rPr>
              <a:t>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38912"/>
            <a:ext cx="4965329" cy="204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1" b="2607"/>
          <a:stretch/>
        </p:blipFill>
        <p:spPr bwMode="auto">
          <a:xfrm>
            <a:off x="395288" y="1521064"/>
            <a:ext cx="8522518" cy="24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15888"/>
            <a:ext cx="8641208" cy="14051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/>
              <a:t>Онлайн прогноз </a:t>
            </a:r>
            <a:r>
              <a:rPr lang="ru-RU" sz="2800" b="1" dirty="0"/>
              <a:t>суточных </a:t>
            </a:r>
            <a:r>
              <a:rPr lang="ru-RU" sz="2800" b="1" dirty="0" err="1"/>
              <a:t>флюенсов</a:t>
            </a:r>
            <a:r>
              <a:rPr lang="ru-RU" sz="2800" b="1" dirty="0"/>
              <a:t> релятивистских электронов внешнего радиационного пояса Земли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на </a:t>
            </a:r>
            <a:r>
              <a:rPr lang="ru-RU" sz="2800" b="1" dirty="0"/>
              <a:t>геостационарной орбите</a:t>
            </a:r>
          </a:p>
        </p:txBody>
      </p:sp>
    </p:spTree>
    <p:extLst>
      <p:ext uri="{BB962C8B-B14F-4D97-AF65-F5344CB8AC3E}">
        <p14:creationId xmlns:p14="http://schemas.microsoft.com/office/powerpoint/2010/main" val="15814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06116"/>
            <a:ext cx="5400600" cy="570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95288" y="115888"/>
            <a:ext cx="8229600" cy="9368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/>
              <a:t>Прогнозирование скорости солнечного ветра по изображениям Солнца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5964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611188" y="260350"/>
            <a:ext cx="73072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+mj-lt"/>
              </a:rPr>
              <a:t>Прогноз суточных </a:t>
            </a:r>
            <a:r>
              <a:rPr lang="ru-RU" altLang="ru-RU" sz="2800" b="1" dirty="0" err="1" smtClean="0">
                <a:solidFill>
                  <a:srgbClr val="000066"/>
                </a:solidFill>
                <a:latin typeface="+mj-lt"/>
              </a:rPr>
              <a:t>флюенсов</a:t>
            </a:r>
            <a:r>
              <a:rPr lang="ru-RU" altLang="ru-RU" sz="2800" b="1" dirty="0" smtClean="0">
                <a:solidFill>
                  <a:srgbClr val="000066"/>
                </a:solidFill>
                <a:latin typeface="+mj-lt"/>
              </a:rPr>
              <a:t> РЭ ВРПЗ</a:t>
            </a:r>
            <a:endParaRPr lang="en-US" altLang="ru-RU" sz="2800" b="1" dirty="0">
              <a:solidFill>
                <a:srgbClr val="00006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36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7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9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1124744"/>
            <a:ext cx="439261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448419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653136"/>
            <a:ext cx="8588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0066"/>
                </a:solidFill>
              </a:rPr>
              <a:t>Сравнение качества прогнозов суточных </a:t>
            </a:r>
            <a:r>
              <a:rPr lang="ru-RU" sz="2400" dirty="0" err="1" smtClean="0">
                <a:solidFill>
                  <a:srgbClr val="000066"/>
                </a:solidFill>
              </a:rPr>
              <a:t>флюенсов</a:t>
            </a:r>
            <a:r>
              <a:rPr lang="ru-RU" sz="2400" dirty="0" smtClean="0">
                <a:solidFill>
                  <a:srgbClr val="000066"/>
                </a:solidFill>
              </a:rPr>
              <a:t> РЭ ВРПЗ, сделанных без учёта и с учётом прогноза скорости СВ </a:t>
            </a:r>
            <a:br>
              <a:rPr lang="ru-RU" sz="2400" dirty="0" smtClean="0">
                <a:solidFill>
                  <a:srgbClr val="000066"/>
                </a:solidFill>
              </a:rPr>
            </a:br>
            <a:r>
              <a:rPr lang="ru-RU" sz="2400" dirty="0" smtClean="0">
                <a:solidFill>
                  <a:srgbClr val="000066"/>
                </a:solidFill>
              </a:rPr>
              <a:t>по площадям корональных дыр на изображениях Солнца </a:t>
            </a:r>
            <a:endParaRPr lang="ru-RU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5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"/>
            <a:ext cx="871296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1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11"/>
          <p:cNvSpPr>
            <a:spLocks noChangeArrowheads="1" noChangeShapeType="1" noTextEdit="1"/>
          </p:cNvSpPr>
          <p:nvPr/>
        </p:nvSpPr>
        <p:spPr bwMode="auto">
          <a:xfrm>
            <a:off x="2514601" y="836712"/>
            <a:ext cx="4505672" cy="6480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593"/>
              </a:avLst>
            </a:prstTxWarp>
          </a:bodyPr>
          <a:lstStyle/>
          <a:p>
            <a:pPr algn="ctr"/>
            <a:r>
              <a:rPr lang="ru-RU" sz="36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Спасибо за внимание !</a:t>
            </a:r>
          </a:p>
        </p:txBody>
      </p:sp>
      <p:pic>
        <p:nvPicPr>
          <p:cNvPr id="20483" name="Picture 15" descr="НИИЯФ МГ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1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6" descr="moscow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96" y="1628800"/>
            <a:ext cx="7248062" cy="479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94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540</Words>
  <Application>Microsoft Office PowerPoint</Application>
  <PresentationFormat>Экран (4:3)</PresentationFormat>
  <Paragraphs>108</Paragraphs>
  <Slides>26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Прогнозирование потоков релятивистских электронов на геостационарной орбите</vt:lpstr>
      <vt:lpstr>Презентация PowerPoint</vt:lpstr>
      <vt:lpstr>Радиационные пояса Земли</vt:lpstr>
      <vt:lpstr>Outer Radiation Belt of the Earth </vt:lpstr>
      <vt:lpstr>Релятивистские электроны   внешнего радиационного пояса Земли</vt:lpstr>
      <vt:lpstr>Презентация PowerPoint</vt:lpstr>
      <vt:lpstr>   Входные данные  1) Параметры солнечного ветра в точке Лагранжа L1  между Землей и Солнцем: скорость СВ v , плотность CB Np, температура  СВ Trr  (АСЕ, SWEPAM); 2) Параметры  межпланетного магнитного поля (ММП)  в системе GSM: модуль вектора поля |В|, Bx, By, Bz (MAG); 3) геомагнитные индексы Dst и Кр (МЦД  - Киото). 4) логарифм среднечасовых значений потока  релятивистских электронов (&gt; 2 МэВ), измеряется  на геостационарной орбите  спутниками серии GOES, период данных - с 1998 по март 2018 года. Производилось  погружение временного ряда  на 24 часа.  Кроме того, в качестве входных использовались значения синуса и косинуса с суточным и годовым периодами,  для учета суточных и годовых вариаций  прогнозируемой величины.</vt:lpstr>
      <vt:lpstr>Разбиение данных на наборы</vt:lpstr>
      <vt:lpstr>Архитектура и параметры ИНС</vt:lpstr>
      <vt:lpstr>Сравнение измеренных и прогнозируемых временных рядов для десятичных логарифмов потока электронов ВРПЗ  (за период с 54-го дня по 68-й день 2013 года)</vt:lpstr>
      <vt:lpstr> Индексы качества предсказания  для логарифма потока электронов (E&gt; 2 МэВ)  Среднее из предсказаний 5 ИНС  с различными наборами начальных весов</vt:lpstr>
      <vt:lpstr>Другие  модели прогнозирования</vt:lpstr>
      <vt:lpstr>Пример сравнения результатов прогнозирования разными методами для десяти дней февраля 2015 г.</vt:lpstr>
      <vt:lpstr>Значения коэффициента множественной детерминации R2   и среднего квадратичного отклонения СКО (RMSE) на тестовом наборе для разных методов и сравнение их с результатами прогноза тривиальных моделей</vt:lpstr>
      <vt:lpstr> Лучший результат продемонстрировало среднее значение ответов трёх ИНС (ANN-2), тренировка которых производилась с различными наборами начальных весов.    Результат прогноза с использованием метода группового учёта аргументов близок к результату ИНС, а прогноз методом проекций на латентные структуры значительно хуже.    Показано, что с увеличением горизонта прогноза  от 1 до 12 часов качество его снижается, но не радикально.    Это дает возможность рассматривать вопрос о дальнейшем увеличении горизонта прогноза.   Направления дальнейшего улучшения качества прогноза включают отбор существенных входных признаков  и использование комитета статистически независимых предикторов.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Прогнозирование потоков релятивистских электронов на геостационарной орбите</dc:title>
  <dc:creator>Ирина</dc:creator>
  <cp:lastModifiedBy>Доленко</cp:lastModifiedBy>
  <cp:revision>34</cp:revision>
  <dcterms:created xsi:type="dcterms:W3CDTF">2019-02-18T11:23:06Z</dcterms:created>
  <dcterms:modified xsi:type="dcterms:W3CDTF">2019-02-19T22:15:28Z</dcterms:modified>
</cp:coreProperties>
</file>