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89" r:id="rId3"/>
    <p:sldId id="290" r:id="rId4"/>
    <p:sldId id="291" r:id="rId5"/>
    <p:sldId id="293" r:id="rId6"/>
    <p:sldId id="292" r:id="rId7"/>
    <p:sldId id="281" r:id="rId8"/>
    <p:sldId id="282" r:id="rId9"/>
    <p:sldId id="270" r:id="rId10"/>
    <p:sldId id="288" r:id="rId11"/>
    <p:sldId id="286" r:id="rId12"/>
    <p:sldId id="271" r:id="rId13"/>
    <p:sldId id="276" r:id="rId14"/>
    <p:sldId id="280" r:id="rId15"/>
    <p:sldId id="294" r:id="rId16"/>
    <p:sldId id="296" r:id="rId17"/>
    <p:sldId id="297" r:id="rId18"/>
    <p:sldId id="298" r:id="rId19"/>
    <p:sldId id="299" r:id="rId20"/>
    <p:sldId id="295" r:id="rId21"/>
    <p:sldId id="283" r:id="rId22"/>
    <p:sldId id="275" r:id="rId23"/>
  </p:sldIdLst>
  <p:sldSz cx="9144000" cy="6858000" type="screen4x3"/>
  <p:notesSz cx="6858000" cy="9144000"/>
  <p:custDataLst>
    <p:tags r:id="rId2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0830"/>
    <a:srgbClr val="66FF99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5332" autoAdjust="0"/>
  </p:normalViewPr>
  <p:slideViewPr>
    <p:cSldViewPr>
      <p:cViewPr>
        <p:scale>
          <a:sx n="106" d="100"/>
          <a:sy n="106" d="100"/>
        </p:scale>
        <p:origin x="568" y="3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tags" Target="tags/tag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BAC9A521-0648-4C8D-A1B2-62E709644A17}" type="datetimeFigureOut">
              <a:rPr lang="ru-RU"/>
              <a:pPr>
                <a:defRPr/>
              </a:pPr>
              <a:t>19.02.2019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57B09458-E614-431B-A2ED-0D7DC6997A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5449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6BCC0E-42D3-469B-B2D7-64A5FBA5E491}" type="datetimeFigureOut">
              <a:rPr lang="en-US"/>
              <a:pPr>
                <a:defRPr/>
              </a:pPr>
              <a:t>2/19/19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1637BF-96BD-4283-B2B0-6966F8BDB6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503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FB555F-726F-4071-AE26-F03B8009476E}" type="datetimeFigureOut">
              <a:rPr lang="en-US"/>
              <a:pPr>
                <a:defRPr/>
              </a:pPr>
              <a:t>2/19/19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ACC137-EF1F-4795-B34A-5B64B0F99B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495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C91006-DF34-49D9-8D32-584656EE65FD}" type="datetimeFigureOut">
              <a:rPr lang="en-US"/>
              <a:pPr>
                <a:defRPr/>
              </a:pPr>
              <a:t>2/19/19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024AF8-8C61-44F2-9B3E-9377C40E7D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153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60F353-E5FF-4048-84DB-47FA92384F49}" type="datetimeFigureOut">
              <a:rPr lang="en-US"/>
              <a:pPr>
                <a:defRPr/>
              </a:pPr>
              <a:t>2/19/19</a:t>
            </a:fld>
            <a:endParaRPr 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B7FBD8-CA30-4AD8-8E2C-6C0195F23B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869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0C518C-7EB1-44F6-9737-90A069D4334C}" type="datetimeFigureOut">
              <a:rPr lang="en-US"/>
              <a:pPr>
                <a:defRPr/>
              </a:pPr>
              <a:t>2/19/19</a:t>
            </a:fld>
            <a:endParaRPr lang="en-US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554175-45C1-4DD6-80DE-48E8C8E793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246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30D107-3840-4E5D-B0C8-D5C0C05BD2CD}" type="datetimeFigureOut">
              <a:rPr lang="en-US"/>
              <a:pPr>
                <a:defRPr/>
              </a:pPr>
              <a:t>2/19/19</a:t>
            </a:fld>
            <a:endParaRPr lang="en-US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281DF-2233-42D6-9265-D5043A7B86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308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C1C59-1C84-4463-A784-27C57E9B0C12}" type="datetimeFigureOut">
              <a:rPr lang="en-US"/>
              <a:pPr>
                <a:defRPr/>
              </a:pPr>
              <a:t>2/19/19</a:t>
            </a:fld>
            <a:endParaRPr lang="en-US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AC4B98-D467-43BF-A264-A68E35B11E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671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EE4BD7-E36B-4575-B5DE-07196CDE1AB4}" type="datetimeFigureOut">
              <a:rPr lang="en-US"/>
              <a:pPr>
                <a:defRPr/>
              </a:pPr>
              <a:t>2/19/19</a:t>
            </a:fld>
            <a:endParaRPr 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612D7D-AF68-41F4-B16E-66770964C9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804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73518-3004-4F8F-8298-5DE4DAE3E006}" type="datetimeFigureOut">
              <a:rPr lang="en-US"/>
              <a:pPr>
                <a:defRPr/>
              </a:pPr>
              <a:t>2/19/19</a:t>
            </a:fld>
            <a:endParaRPr 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1D6AEA-FB42-4A69-9BBB-111E668735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602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7402A9-75F3-46B1-A825-19F63CEC7A2E}" type="datetimeFigureOut">
              <a:rPr lang="en-US"/>
              <a:pPr>
                <a:defRPr/>
              </a:pPr>
              <a:t>2/19/19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65BB5-F22A-4C9E-A784-AB0596B6F4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96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5F0E13-2E3B-4493-8371-0FCD1A731A78}" type="datetimeFigureOut">
              <a:rPr lang="en-US"/>
              <a:pPr>
                <a:defRPr/>
              </a:pPr>
              <a:t>2/19/19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A129AA-AF6B-42DD-9F03-DBC68FB7A2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087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D7AFC42-3DCF-4B5F-B73F-81618F01E8A3}" type="datetimeFigureOut">
              <a:rPr lang="en-US"/>
              <a:pPr>
                <a:defRPr/>
              </a:pPr>
              <a:t>2/19/19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B998EFB-CE7B-4C03-A5F6-AC15260A04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hel@cos.ru" TargetMode="External"/><Relationship Id="rId3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2924944"/>
            <a:ext cx="6264696" cy="1368152"/>
          </a:xfrm>
        </p:spPr>
        <p:txBody>
          <a:bodyPr rtlCol="0">
            <a:normAutofit fontScale="90000"/>
          </a:bodyPr>
          <a:lstStyle/>
          <a:p>
            <a:pPr algn="l"/>
            <a:r>
              <a:rPr lang="ru-RU" sz="2800" b="1" dirty="0" smtClean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Элементы искусственного интеллекта в программном обеспечении перспективных ситуационных центров</a:t>
            </a:r>
            <a:endParaRPr lang="en-US" sz="2000" b="1" dirty="0" smtClean="0">
              <a:solidFill>
                <a:srgbClr val="0070C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080" y="1268760"/>
            <a:ext cx="1225668" cy="1296144"/>
          </a:xfrm>
          <a:prstGeom prst="rect">
            <a:avLst/>
          </a:prstGeom>
        </p:spPr>
      </p:pic>
      <p:pic>
        <p:nvPicPr>
          <p:cNvPr id="5" name="Picture 4" descr="logo-MIP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988840"/>
            <a:ext cx="2555776" cy="8627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251520" y="260648"/>
            <a:ext cx="374441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defRPr/>
            </a:pPr>
            <a:r>
              <a:rPr lang="ru-RU" sz="2800" b="1" dirty="0" smtClean="0">
                <a:solidFill>
                  <a:srgbClr val="0070C0"/>
                </a:solidFill>
              </a:rPr>
              <a:t>Что такое ситуационный центр</a:t>
            </a:r>
            <a:endParaRPr lang="ru-RU" sz="2800" dirty="0"/>
          </a:p>
        </p:txBody>
      </p:sp>
      <p:sp>
        <p:nvSpPr>
          <p:cNvPr id="2" name="Rectangle 1"/>
          <p:cNvSpPr/>
          <p:nvPr/>
        </p:nvSpPr>
        <p:spPr>
          <a:xfrm>
            <a:off x="251520" y="1196752"/>
            <a:ext cx="878497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Ситуационный/диспетчерский центр — это помещение (зал, комната, кабинет), оснащённое средствами коммуникаций (видеоконференцсвязь, конференц-связь и другими средствами интерактивного представления информации), предназначенное для оперативного принятия управленческих решений, контроля и мониторинга объектов различной природы, ситуаций и других функций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endParaRPr lang="en-US" sz="2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3" y="3356992"/>
            <a:ext cx="9144000" cy="232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517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251520" y="260648"/>
            <a:ext cx="374441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defRPr/>
            </a:pPr>
            <a:r>
              <a:rPr lang="ru-RU" sz="2800" b="1" dirty="0" smtClean="0">
                <a:solidFill>
                  <a:srgbClr val="0070C0"/>
                </a:solidFill>
              </a:rPr>
              <a:t>Задачи ситуационного центра</a:t>
            </a:r>
            <a:endParaRPr lang="ru-RU" sz="2800" dirty="0"/>
          </a:p>
        </p:txBody>
      </p:sp>
      <p:sp>
        <p:nvSpPr>
          <p:cNvPr id="3" name="Rectangle 2"/>
          <p:cNvSpPr/>
          <p:nvPr/>
        </p:nvSpPr>
        <p:spPr>
          <a:xfrm>
            <a:off x="251520" y="1268760"/>
            <a:ext cx="86409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Основными задачами ситуационных/диспетчерских центров являются:</a:t>
            </a:r>
          </a:p>
          <a:p>
            <a:endParaRPr lang="ru-RU" sz="2400" dirty="0"/>
          </a:p>
          <a:p>
            <a:pPr marL="285750" indent="-285750">
              <a:buFont typeface="Wingdings" charset="2"/>
              <a:buChar char="ü"/>
            </a:pPr>
            <a:r>
              <a:rPr lang="ru-RU" sz="2400" dirty="0"/>
              <a:t>мониторинг состояния объекта управления с прогнозированием развития ситуации на основе анализа поступающей информации;</a:t>
            </a:r>
          </a:p>
          <a:p>
            <a:pPr marL="285750" indent="-285750">
              <a:buFont typeface="Wingdings" charset="2"/>
              <a:buChar char="ü"/>
            </a:pPr>
            <a:r>
              <a:rPr lang="ru-RU" sz="2400" dirty="0"/>
              <a:t>моделирование последствий управленческих решений, на базе использования информационно-аналитических систем;</a:t>
            </a:r>
          </a:p>
          <a:p>
            <a:pPr marL="285750" indent="-285750">
              <a:buFont typeface="Wingdings" charset="2"/>
              <a:buChar char="ü"/>
            </a:pPr>
            <a:r>
              <a:rPr lang="ru-RU" sz="2400" dirty="0"/>
              <a:t>экспертная оценка принимаемых решений и их оптимизация;</a:t>
            </a:r>
          </a:p>
          <a:p>
            <a:pPr marL="285750" indent="-285750">
              <a:buFont typeface="Wingdings" charset="2"/>
              <a:buChar char="ü"/>
            </a:pPr>
            <a:r>
              <a:rPr lang="ru-RU" sz="2400" dirty="0"/>
              <a:t>управление в кризисной ситуации.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60194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251520" y="260648"/>
            <a:ext cx="374441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defRPr/>
            </a:pPr>
            <a:r>
              <a:rPr lang="ru-RU" sz="2800" b="1" dirty="0" smtClean="0">
                <a:solidFill>
                  <a:srgbClr val="0070C0"/>
                </a:solidFill>
              </a:rPr>
              <a:t>Виды данных ситуационного центра</a:t>
            </a:r>
            <a:endParaRPr lang="ru-RU" sz="2800" dirty="0"/>
          </a:p>
        </p:txBody>
      </p:sp>
      <p:sp>
        <p:nvSpPr>
          <p:cNvPr id="3" name="Rectangle 2"/>
          <p:cNvSpPr/>
          <p:nvPr/>
        </p:nvSpPr>
        <p:spPr>
          <a:xfrm>
            <a:off x="539552" y="1196752"/>
            <a:ext cx="777686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dirty="0" err="1" smtClean="0"/>
              <a:t>С</a:t>
            </a:r>
            <a:r>
              <a:rPr lang="ru-RU" dirty="0" err="1" smtClean="0"/>
              <a:t>труктурированные</a:t>
            </a:r>
            <a:r>
              <a:rPr lang="ru-RU" dirty="0" smtClean="0"/>
              <a:t> данные, сформированные людьми</a:t>
            </a:r>
          </a:p>
          <a:p>
            <a:pPr marL="285750" indent="-285750">
              <a:buFont typeface="Wingdings" charset="2"/>
              <a:buChar char="ü"/>
            </a:pPr>
            <a:r>
              <a:rPr lang="ru-RU" dirty="0" smtClean="0"/>
              <a:t>Неструктурированные данные, </a:t>
            </a:r>
            <a:r>
              <a:rPr lang="ru-RU" dirty="0"/>
              <a:t>сформированные </a:t>
            </a:r>
            <a:r>
              <a:rPr lang="ru-RU" dirty="0" smtClean="0"/>
              <a:t>людьми</a:t>
            </a:r>
          </a:p>
          <a:p>
            <a:pPr marL="285750" indent="-285750">
              <a:buFont typeface="Wingdings" charset="2"/>
              <a:buChar char="ü"/>
            </a:pPr>
            <a:r>
              <a:rPr lang="en-US" dirty="0" err="1"/>
              <a:t>С</a:t>
            </a:r>
            <a:r>
              <a:rPr lang="ru-RU" dirty="0" err="1"/>
              <a:t>труктурированные</a:t>
            </a:r>
            <a:r>
              <a:rPr lang="ru-RU" dirty="0"/>
              <a:t> данные сформированные </a:t>
            </a:r>
            <a:r>
              <a:rPr lang="ru-RU" dirty="0" smtClean="0"/>
              <a:t>датчиками </a:t>
            </a:r>
          </a:p>
          <a:p>
            <a:pPr marL="285750" indent="-285750">
              <a:buFont typeface="Wingdings" charset="2"/>
              <a:buChar char="ü"/>
            </a:pPr>
            <a:r>
              <a:rPr lang="ru-RU" dirty="0" smtClean="0"/>
              <a:t>Данные </a:t>
            </a:r>
            <a:r>
              <a:rPr lang="uk-UA" dirty="0"/>
              <a:t>ДЗЗ </a:t>
            </a:r>
            <a:r>
              <a:rPr lang="ru-RU" dirty="0" smtClean="0"/>
              <a:t>и аэрофотосъемки </a:t>
            </a:r>
          </a:p>
          <a:p>
            <a:pPr marL="285750" indent="-285750">
              <a:buFont typeface="Wingdings" charset="2"/>
              <a:buChar char="ü"/>
            </a:pPr>
            <a:r>
              <a:rPr lang="ru-RU" dirty="0" smtClean="0"/>
              <a:t>Данные </a:t>
            </a:r>
            <a:r>
              <a:rPr lang="ru-RU" dirty="0" smtClean="0"/>
              <a:t>видеонаблюдения</a:t>
            </a:r>
          </a:p>
          <a:p>
            <a:pPr marL="285750" indent="-285750">
              <a:buFont typeface="Wingdings" charset="2"/>
              <a:buChar char="ü"/>
            </a:pPr>
            <a:r>
              <a:rPr lang="ru-RU" dirty="0" smtClean="0"/>
              <a:t>Информация о действиях сил и средств по данным </a:t>
            </a:r>
            <a:r>
              <a:rPr lang="ru-RU" dirty="0" err="1" smtClean="0"/>
              <a:t>геопозиционирования</a:t>
            </a:r>
            <a:endParaRPr lang="ru-RU" dirty="0" smtClean="0"/>
          </a:p>
          <a:p>
            <a:pPr marL="285750" indent="-285750">
              <a:buFont typeface="Wingdings" charset="2"/>
              <a:buChar char="ü"/>
            </a:pPr>
            <a:endParaRPr lang="ru-RU" dirty="0"/>
          </a:p>
          <a:p>
            <a:pPr marL="285750" indent="-285750">
              <a:buFont typeface="Wingdings" charset="2"/>
              <a:buChar char="ü"/>
            </a:pPr>
            <a:endParaRPr lang="ru-RU" dirty="0"/>
          </a:p>
          <a:p>
            <a:pPr marL="285750" indent="-285750">
              <a:buFont typeface="Wingdings" charset="2"/>
              <a:buChar char="ü"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3122" y="3212976"/>
            <a:ext cx="4499992" cy="26411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846" y="3235769"/>
            <a:ext cx="3963570" cy="261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239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83568" y="2132856"/>
            <a:ext cx="7776864" cy="115212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Неструктурированные данные, </a:t>
            </a:r>
            <a:r>
              <a:rPr lang="ru-RU" sz="28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сформированные </a:t>
            </a:r>
            <a:r>
              <a:rPr lang="ru-RU" sz="28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людьми </a:t>
            </a:r>
            <a:r>
              <a:rPr lang="mr-IN" sz="28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–</a:t>
            </a:r>
            <a:r>
              <a:rPr lang="ru-RU" sz="28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речь и тексты</a:t>
            </a:r>
            <a:endParaRPr lang="ru-RU" sz="28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25269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251520" y="260648"/>
            <a:ext cx="374441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defRPr/>
            </a:pPr>
            <a:r>
              <a:rPr lang="ru-RU" sz="2800" b="1" dirty="0" smtClean="0">
                <a:solidFill>
                  <a:srgbClr val="0070C0"/>
                </a:solidFill>
              </a:rPr>
              <a:t>Летают ли крокодилы</a:t>
            </a:r>
            <a:endParaRPr lang="ru-RU" sz="28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124744"/>
            <a:ext cx="4106734" cy="454446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60040" y="1484784"/>
            <a:ext cx="4572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dirty="0" smtClean="0"/>
              <a:t>История о том как мы подружились с </a:t>
            </a:r>
            <a:r>
              <a:rPr lang="en-US" dirty="0" err="1" smtClean="0"/>
              <a:t>iPavlov</a:t>
            </a:r>
            <a:r>
              <a:rPr lang="en-US" dirty="0" smtClean="0"/>
              <a:t> </a:t>
            </a:r>
            <a:r>
              <a:rPr lang="ru-RU" dirty="0" smtClean="0"/>
              <a:t>и какую роль в этом сыграли крокодилы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dirty="0"/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ru-RU" dirty="0" smtClean="0"/>
              <a:t>Морфологический анализ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ru-RU" dirty="0" smtClean="0"/>
              <a:t>Построение графа по предложению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ru-RU" dirty="0" smtClean="0"/>
              <a:t>Построение графа по тексту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dirty="0" smtClean="0"/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dirty="0" smtClean="0"/>
              <a:t>Альтернатива </a:t>
            </a:r>
            <a:r>
              <a:rPr lang="mr-IN" dirty="0" smtClean="0"/>
              <a:t>–</a:t>
            </a:r>
            <a:r>
              <a:rPr lang="ru-RU" dirty="0" smtClean="0"/>
              <a:t> все время искать самое подходящее продолжение 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4122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107504" y="260648"/>
            <a:ext cx="5328592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defRPr/>
            </a:pPr>
            <a:r>
              <a:rPr lang="en-US" sz="2800" b="1" dirty="0">
                <a:solidFill>
                  <a:srgbClr val="0070C0"/>
                </a:solidFill>
              </a:rPr>
              <a:t>AI </a:t>
            </a:r>
            <a:r>
              <a:rPr lang="ru-RU" sz="2800" b="1" dirty="0" smtClean="0">
                <a:solidFill>
                  <a:srgbClr val="0070C0"/>
                </a:solidFill>
              </a:rPr>
              <a:t>для работы с документами</a:t>
            </a:r>
            <a:endParaRPr lang="ru-RU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5816" y="2348880"/>
            <a:ext cx="1723279" cy="113449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1" y="1340768"/>
            <a:ext cx="2486189" cy="1656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71800" y="1340768"/>
            <a:ext cx="5976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Основу информации о ситуации по </a:t>
            </a:r>
            <a:r>
              <a:rPr lang="en-US" dirty="0" smtClean="0"/>
              <a:t>–</a:t>
            </a:r>
            <a:r>
              <a:rPr lang="ru-RU" dirty="0" smtClean="0"/>
              <a:t> прежнему представляет собой текст или речь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16016" y="2276872"/>
            <a:ext cx="4248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Все сообщения классифицируются и распределяются для реагирования 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3356992"/>
            <a:ext cx="1944216" cy="129644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195736" y="3717032"/>
            <a:ext cx="4320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Но люди ошибаются. При этом возникают ошибки и задержки.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6097" y="4247710"/>
            <a:ext cx="1656184" cy="124213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707904" y="5373216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Иногда такие ошибки могут дорого стоить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699792" y="5805264"/>
            <a:ext cx="34339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ЧТО ДЕЛАТЬ?</a:t>
            </a:r>
            <a:endParaRPr lang="en-US" sz="36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92280" y="4365104"/>
            <a:ext cx="1713296" cy="97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10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251520" y="260648"/>
            <a:ext cx="374441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defRPr/>
            </a:pPr>
            <a:r>
              <a:rPr lang="ru-RU" sz="2800" b="1" dirty="0">
                <a:solidFill>
                  <a:srgbClr val="0070C0"/>
                </a:solidFill>
              </a:rPr>
              <a:t>Описание </a:t>
            </a:r>
            <a:r>
              <a:rPr lang="ru-RU" sz="2800" b="1" dirty="0" smtClean="0">
                <a:solidFill>
                  <a:srgbClr val="0070C0"/>
                </a:solidFill>
              </a:rPr>
              <a:t>решения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059833" y="1340768"/>
            <a:ext cx="5616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Все просто </a:t>
            </a:r>
            <a:r>
              <a:rPr lang="en-US" dirty="0" smtClean="0"/>
              <a:t>–</a:t>
            </a:r>
            <a:r>
              <a:rPr lang="ru-RU" dirty="0" smtClean="0"/>
              <a:t> поставить и обучить нейронную сеть</a:t>
            </a:r>
          </a:p>
          <a:p>
            <a:pPr algn="ctr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2329" y="4455519"/>
            <a:ext cx="2841959" cy="192621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499992" y="1772816"/>
            <a:ext cx="4392488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ru-RU" dirty="0" smtClean="0"/>
              <a:t>Количество ошибок снижается на порядок.</a:t>
            </a:r>
          </a:p>
          <a:p>
            <a:pPr marL="285750" indent="-285750">
              <a:buFont typeface="Arial"/>
              <a:buChar char="•"/>
            </a:pPr>
            <a:r>
              <a:rPr lang="ru-RU" dirty="0" smtClean="0"/>
              <a:t>Время обработки входящего письма уменьшается до нескольких секунд</a:t>
            </a:r>
          </a:p>
          <a:p>
            <a:pPr marL="285750" indent="-285750">
              <a:buFont typeface="Arial"/>
              <a:buChar char="•"/>
            </a:pPr>
            <a:r>
              <a:rPr lang="ru-RU" dirty="0" smtClean="0"/>
              <a:t>Сотрудники канцелярии получают возможность избавиться от рутины и занимаются решением действительно важных задач по обработке корреспонденции 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980728"/>
            <a:ext cx="885205" cy="93610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115616" y="1124744"/>
            <a:ext cx="1512168" cy="720080"/>
          </a:xfrm>
        </p:spPr>
        <p:txBody>
          <a:bodyPr/>
          <a:lstStyle/>
          <a:p>
            <a:pPr algn="l">
              <a:defRPr/>
            </a:pPr>
            <a:r>
              <a:rPr lang="en-US" sz="2800" b="1" dirty="0" smtClean="0">
                <a:solidFill>
                  <a:srgbClr val="0070C0"/>
                </a:solidFill>
                <a:latin typeface="DIN Condensed" charset="0"/>
                <a:ea typeface="DIN Condensed" charset="0"/>
                <a:cs typeface="DIN Condensed" charset="0"/>
              </a:rPr>
              <a:t>COS.AIDOC</a:t>
            </a:r>
            <a:br>
              <a:rPr lang="en-US" sz="2800" b="1" dirty="0" smtClean="0">
                <a:solidFill>
                  <a:srgbClr val="0070C0"/>
                </a:solidFill>
                <a:latin typeface="DIN Condensed" charset="0"/>
                <a:ea typeface="DIN Condensed" charset="0"/>
                <a:cs typeface="DIN Condensed" charset="0"/>
              </a:rPr>
            </a:br>
            <a:r>
              <a:rPr lang="en-US" sz="2800" b="1" dirty="0" err="1" smtClean="0">
                <a:solidFill>
                  <a:srgbClr val="0070C0"/>
                </a:solidFill>
                <a:latin typeface="DIN Condensed" charset="0"/>
                <a:ea typeface="DIN Condensed" charset="0"/>
                <a:cs typeface="DIN Condensed" charset="0"/>
              </a:rPr>
              <a:t>iPavlov</a:t>
            </a:r>
            <a:endParaRPr lang="ru-RU" sz="2800" dirty="0"/>
          </a:p>
        </p:txBody>
      </p:sp>
      <p:sp>
        <p:nvSpPr>
          <p:cNvPr id="11" name="Rectangle 2"/>
          <p:cNvSpPr/>
          <p:nvPr/>
        </p:nvSpPr>
        <p:spPr>
          <a:xfrm>
            <a:off x="1115616" y="3724067"/>
            <a:ext cx="864096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OCR  </a:t>
            </a:r>
            <a:endParaRPr lang="en-US" dirty="0"/>
          </a:p>
        </p:txBody>
      </p:sp>
      <p:pic>
        <p:nvPicPr>
          <p:cNvPr id="12" name="Рисунок 4">
            <a:extLst>
              <a:ext uri="{FF2B5EF4-FFF2-40B4-BE49-F238E27FC236}">
                <a16:creationId xmlns="" xmlns:a16="http://schemas.microsoft.com/office/drawing/2014/main" id="{755F6C1F-BF88-4C91-9CAC-3E1DB730CF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0648" y="1998941"/>
            <a:ext cx="1071289" cy="1071289"/>
          </a:xfrm>
          <a:prstGeom prst="rect">
            <a:avLst/>
          </a:prstGeom>
        </p:spPr>
      </p:pic>
      <p:sp>
        <p:nvSpPr>
          <p:cNvPr id="13" name="Left-Right Arrow 4"/>
          <p:cNvSpPr/>
          <p:nvPr/>
        </p:nvSpPr>
        <p:spPr>
          <a:xfrm rot="5400000">
            <a:off x="2203036" y="3229569"/>
            <a:ext cx="576064" cy="288032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eft-Right Arrow 11"/>
          <p:cNvSpPr/>
          <p:nvPr/>
        </p:nvSpPr>
        <p:spPr>
          <a:xfrm rot="10800000">
            <a:off x="2020559" y="3787866"/>
            <a:ext cx="652987" cy="322398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2"/>
          <p:cNvSpPr/>
          <p:nvPr/>
        </p:nvSpPr>
        <p:spPr>
          <a:xfrm>
            <a:off x="2771800" y="3733041"/>
            <a:ext cx="1224135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smtClean="0"/>
              <a:t>Классификация</a:t>
            </a:r>
            <a:endParaRPr lang="en-US" sz="1200" dirty="0"/>
          </a:p>
        </p:txBody>
      </p:sp>
      <p:sp>
        <p:nvSpPr>
          <p:cNvPr id="16" name="Rectangle 2"/>
          <p:cNvSpPr/>
          <p:nvPr/>
        </p:nvSpPr>
        <p:spPr>
          <a:xfrm>
            <a:off x="2771799" y="4371415"/>
            <a:ext cx="1224135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smtClean="0"/>
              <a:t>Аннотирование</a:t>
            </a:r>
            <a:endParaRPr lang="en-US" sz="1200" dirty="0"/>
          </a:p>
        </p:txBody>
      </p:sp>
      <p:sp>
        <p:nvSpPr>
          <p:cNvPr id="17" name="Rectangle 2"/>
          <p:cNvSpPr/>
          <p:nvPr/>
        </p:nvSpPr>
        <p:spPr>
          <a:xfrm>
            <a:off x="2771798" y="5009788"/>
            <a:ext cx="1224135" cy="79547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smtClean="0"/>
              <a:t>Формирование реакций и поручений</a:t>
            </a:r>
            <a:endParaRPr lang="en-US" sz="1200" dirty="0"/>
          </a:p>
        </p:txBody>
      </p:sp>
      <p:sp>
        <p:nvSpPr>
          <p:cNvPr id="18" name="Rectangle 2"/>
          <p:cNvSpPr/>
          <p:nvPr/>
        </p:nvSpPr>
        <p:spPr>
          <a:xfrm>
            <a:off x="895937" y="4312031"/>
            <a:ext cx="1371803" cy="103174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Формальные  логические правила</a:t>
            </a:r>
            <a:endParaRPr lang="en-US" sz="1200" dirty="0"/>
          </a:p>
        </p:txBody>
      </p:sp>
      <p:sp>
        <p:nvSpPr>
          <p:cNvPr id="19" name="Left-Right Arrow 11"/>
          <p:cNvSpPr/>
          <p:nvPr/>
        </p:nvSpPr>
        <p:spPr>
          <a:xfrm rot="10800000">
            <a:off x="2308589" y="4745427"/>
            <a:ext cx="395921" cy="322398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3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3744416" cy="720080"/>
          </a:xfrm>
        </p:spPr>
        <p:txBody>
          <a:bodyPr/>
          <a:lstStyle/>
          <a:p>
            <a:pPr algn="l">
              <a:defRPr/>
            </a:pPr>
            <a:r>
              <a:rPr lang="ru-RU" sz="2800" b="1" dirty="0">
                <a:solidFill>
                  <a:srgbClr val="0070C0"/>
                </a:solidFill>
              </a:rPr>
              <a:t>Что умеет  </a:t>
            </a:r>
            <a:r>
              <a:rPr lang="en-US" sz="2800" b="1" dirty="0">
                <a:solidFill>
                  <a:srgbClr val="0070C0"/>
                </a:solidFill>
                <a:latin typeface="DIN Condensed" charset="0"/>
                <a:ea typeface="DIN Condensed" charset="0"/>
                <a:cs typeface="DIN Condensed" charset="0"/>
              </a:rPr>
              <a:t>COS.AIDOC</a:t>
            </a:r>
            <a:endParaRPr lang="ru-RU" sz="2800" dirty="0"/>
          </a:p>
        </p:txBody>
      </p:sp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4067944" y="1268760"/>
            <a:ext cx="4968552" cy="3312368"/>
          </a:xfrm>
        </p:spPr>
        <p:txBody>
          <a:bodyPr/>
          <a:lstStyle/>
          <a:p>
            <a:r>
              <a:rPr lang="ru-RU" sz="2000" dirty="0" smtClean="0"/>
              <a:t>Определить ответственного исполнителя</a:t>
            </a:r>
          </a:p>
          <a:p>
            <a:r>
              <a:rPr lang="ru-RU" sz="2000" dirty="0" smtClean="0"/>
              <a:t>Сформировать краткую аннотацию документа</a:t>
            </a:r>
          </a:p>
          <a:p>
            <a:r>
              <a:rPr lang="ru-RU" sz="2000" dirty="0" smtClean="0"/>
              <a:t>Подготовить проект резолюции</a:t>
            </a:r>
          </a:p>
          <a:p>
            <a:r>
              <a:rPr lang="ru-RU" sz="2000" dirty="0" smtClean="0"/>
              <a:t>Определить перечень сотрудников, которые должны получить копию документа</a:t>
            </a:r>
          </a:p>
          <a:p>
            <a:r>
              <a:rPr lang="ru-RU" sz="2000" dirty="0" smtClean="0"/>
              <a:t>Добавить необходимые метаданные в карточку документа</a:t>
            </a:r>
          </a:p>
          <a:p>
            <a:r>
              <a:rPr lang="ru-RU" sz="2000" dirty="0" smtClean="0"/>
              <a:t>Выбрать регламент обработки документа  </a:t>
            </a:r>
          </a:p>
          <a:p>
            <a:endParaRPr lang="en-GB" sz="2000" dirty="0"/>
          </a:p>
          <a:p>
            <a:endParaRPr lang="ru-RU" sz="2000" dirty="0" smtClean="0"/>
          </a:p>
          <a:p>
            <a:endParaRPr lang="en-US" sz="2000" dirty="0"/>
          </a:p>
        </p:txBody>
      </p:sp>
      <p:pic>
        <p:nvPicPr>
          <p:cNvPr id="3" name="Picture 2" descr="docflow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1196752"/>
            <a:ext cx="3960440" cy="30963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251520" y="260648"/>
            <a:ext cx="4608512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defRPr/>
            </a:pPr>
            <a:r>
              <a:rPr lang="ru-RU" sz="2800" b="1" dirty="0">
                <a:solidFill>
                  <a:srgbClr val="0070C0"/>
                </a:solidFill>
              </a:rPr>
              <a:t>Ч</a:t>
            </a:r>
            <a:r>
              <a:rPr lang="ru-RU" sz="2800" b="1" dirty="0" smtClean="0">
                <a:solidFill>
                  <a:srgbClr val="0070C0"/>
                </a:solidFill>
              </a:rPr>
              <a:t>ему мы его продолжаем учить</a:t>
            </a:r>
            <a:endParaRPr lang="ru-RU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79512" y="1196752"/>
            <a:ext cx="4392488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ru-RU" dirty="0" smtClean="0"/>
              <a:t>Строить умные аннотации больших документов, содержащих несколько тематических блоков.</a:t>
            </a:r>
          </a:p>
          <a:p>
            <a:pPr marL="285750" indent="-285750">
              <a:buFont typeface="Arial"/>
              <a:buChar char="•"/>
            </a:pPr>
            <a:endParaRPr lang="ru-RU" dirty="0" smtClean="0"/>
          </a:p>
          <a:p>
            <a:pPr marL="285750" indent="-285750">
              <a:buFont typeface="Arial"/>
              <a:buChar char="•"/>
            </a:pPr>
            <a:r>
              <a:rPr lang="ru-RU" dirty="0" smtClean="0"/>
              <a:t>Готовить резолюции для обработки документов в организационных структурах высокой сложности.</a:t>
            </a:r>
          </a:p>
          <a:p>
            <a:pPr marL="285750" indent="-285750">
              <a:buFont typeface="Arial"/>
              <a:buChar char="•"/>
            </a:pPr>
            <a:endParaRPr lang="ru-RU" dirty="0" smtClean="0"/>
          </a:p>
          <a:p>
            <a:pPr marL="285750" indent="-285750">
              <a:buFont typeface="Arial"/>
              <a:buChar char="•"/>
            </a:pPr>
            <a:r>
              <a:rPr lang="ru-RU" dirty="0" smtClean="0"/>
              <a:t>Передавать, при необходимости, управление модулю поддержки принятия решений на основе формальной логики.</a:t>
            </a:r>
          </a:p>
          <a:p>
            <a:pPr marL="285750" indent="-285750">
              <a:buFont typeface="Arial"/>
              <a:buChar char="•"/>
            </a:pPr>
            <a:endParaRPr lang="ru-RU" dirty="0" smtClean="0"/>
          </a:p>
          <a:p>
            <a:pPr marL="285750" indent="-285750">
              <a:buFont typeface="Arial"/>
              <a:buChar char="•"/>
            </a:pPr>
            <a:r>
              <a:rPr lang="ru-RU" dirty="0" smtClean="0"/>
              <a:t>Работать с системами регистрации речевой информации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9991" y="1700808"/>
            <a:ext cx="4483353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6875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4824536" cy="720080"/>
          </a:xfrm>
        </p:spPr>
        <p:txBody>
          <a:bodyPr/>
          <a:lstStyle/>
          <a:p>
            <a:pPr algn="l">
              <a:defRPr/>
            </a:pPr>
            <a:r>
              <a:rPr lang="en-US" sz="2800" b="1" dirty="0" smtClean="0">
                <a:solidFill>
                  <a:srgbClr val="0070C0"/>
                </a:solidFill>
                <a:latin typeface="DIN Condensed" charset="0"/>
                <a:ea typeface="DIN Condensed" charset="0"/>
                <a:cs typeface="DIN Condensed" charset="0"/>
              </a:rPr>
              <a:t>COS.AIDOC</a:t>
            </a:r>
            <a:r>
              <a:rPr lang="ru-RU" sz="2800" b="1" dirty="0" smtClean="0">
                <a:solidFill>
                  <a:srgbClr val="0070C0"/>
                </a:solidFill>
                <a:latin typeface="DIN Condensed" charset="0"/>
                <a:ea typeface="DIN Condensed" charset="0"/>
                <a:cs typeface="DIN Condensed" charset="0"/>
              </a:rPr>
              <a:t> </a:t>
            </a:r>
            <a:r>
              <a:rPr lang="ru-RU" sz="1600" b="1" dirty="0" smtClean="0">
                <a:solidFill>
                  <a:srgbClr val="0070C0"/>
                </a:solidFill>
                <a:latin typeface="DIN Condensed" charset="0"/>
                <a:ea typeface="DIN Condensed" charset="0"/>
                <a:cs typeface="DIN Condensed" charset="0"/>
              </a:rPr>
              <a:t>обрабатывает обращения граждан </a:t>
            </a:r>
            <a:endParaRPr lang="ru-RU" sz="1600" dirty="0"/>
          </a:p>
        </p:txBody>
      </p:sp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4067944" y="1268760"/>
            <a:ext cx="4968552" cy="3312368"/>
          </a:xfrm>
        </p:spPr>
        <p:txBody>
          <a:bodyPr/>
          <a:lstStyle/>
          <a:p>
            <a:r>
              <a:rPr lang="ru-RU" sz="2000" dirty="0" smtClean="0"/>
              <a:t>Определить код классификатора</a:t>
            </a:r>
          </a:p>
          <a:p>
            <a:r>
              <a:rPr lang="ru-RU" sz="2000" dirty="0" smtClean="0"/>
              <a:t>Определить ответственного исполнителя</a:t>
            </a:r>
          </a:p>
          <a:p>
            <a:r>
              <a:rPr lang="ru-RU" sz="2000" dirty="0" smtClean="0"/>
              <a:t>Сформировать или подгрузить краткую аннотацию входящего документа</a:t>
            </a:r>
          </a:p>
          <a:p>
            <a:r>
              <a:rPr lang="ru-RU" sz="2000" dirty="0" smtClean="0"/>
              <a:t> Извлечь из текста ключевые артефакты (наименования юридических лиц, территорий, природных объектов) </a:t>
            </a:r>
          </a:p>
          <a:p>
            <a:endParaRPr lang="en-GB" sz="2000" dirty="0"/>
          </a:p>
          <a:p>
            <a:endParaRPr lang="ru-RU" sz="2000" dirty="0" smtClean="0"/>
          </a:p>
          <a:p>
            <a:endParaRPr lang="en-US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0768"/>
            <a:ext cx="3779912" cy="28349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9832" y="4221088"/>
            <a:ext cx="6012160" cy="1554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97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4176464" cy="648072"/>
          </a:xfrm>
        </p:spPr>
        <p:txBody>
          <a:bodyPr/>
          <a:lstStyle/>
          <a:p>
            <a:pPr algn="l">
              <a:defRPr/>
            </a:pPr>
            <a:r>
              <a:rPr lang="ru-RU" sz="2800" b="1" dirty="0" smtClean="0">
                <a:solidFill>
                  <a:srgbClr val="0070C0"/>
                </a:solidFill>
              </a:rPr>
              <a:t>Где это уже работает</a:t>
            </a:r>
            <a:endParaRPr lang="ru-RU" sz="2800" dirty="0"/>
          </a:p>
        </p:txBody>
      </p:sp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251520" y="1988840"/>
            <a:ext cx="5184576" cy="1584176"/>
          </a:xfrm>
        </p:spPr>
        <p:txBody>
          <a:bodyPr/>
          <a:lstStyle/>
          <a:p>
            <a:r>
              <a:rPr lang="ru-RU" sz="2000" dirty="0" smtClean="0"/>
              <a:t>автоматическое </a:t>
            </a:r>
            <a:r>
              <a:rPr lang="ru-RU" sz="2000" dirty="0"/>
              <a:t>аннотирование входящих документов;</a:t>
            </a:r>
            <a:endParaRPr lang="en-GB" sz="2000" dirty="0"/>
          </a:p>
          <a:p>
            <a:r>
              <a:rPr lang="ru-RU" sz="2000" dirty="0" smtClean="0"/>
              <a:t>автоматическое определение  </a:t>
            </a:r>
          </a:p>
          <a:p>
            <a:pPr lvl="1"/>
            <a:r>
              <a:rPr lang="ru-RU" sz="1600" dirty="0" smtClean="0"/>
              <a:t>кода номенклатуры,  </a:t>
            </a:r>
          </a:p>
          <a:p>
            <a:pPr lvl="1"/>
            <a:r>
              <a:rPr lang="ru-RU" sz="1600" dirty="0" smtClean="0"/>
              <a:t>назначаемых </a:t>
            </a:r>
            <a:r>
              <a:rPr lang="ru-RU" sz="1600" dirty="0"/>
              <a:t>исполнителей по входящему письму;</a:t>
            </a:r>
            <a:endParaRPr lang="en-GB" sz="1600" dirty="0"/>
          </a:p>
          <a:p>
            <a:r>
              <a:rPr lang="ru-RU" sz="2000" dirty="0" smtClean="0"/>
              <a:t>автоматическая </a:t>
            </a:r>
            <a:r>
              <a:rPr lang="ru-RU" sz="2000" dirty="0"/>
              <a:t>подготовка проекта </a:t>
            </a:r>
            <a:r>
              <a:rPr lang="ru-RU" sz="2000" dirty="0" smtClean="0"/>
              <a:t>резолюции;</a:t>
            </a:r>
          </a:p>
          <a:p>
            <a:r>
              <a:rPr lang="ru-RU" sz="2000" dirty="0"/>
              <a:t>автоматическая классификация обращений </a:t>
            </a:r>
            <a:r>
              <a:rPr lang="ru-RU" sz="2000" dirty="0" smtClean="0"/>
              <a:t>граждан.</a:t>
            </a:r>
            <a:endParaRPr lang="ru-RU" sz="2000" dirty="0"/>
          </a:p>
          <a:p>
            <a:endParaRPr lang="en-US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117848" y="6093296"/>
            <a:ext cx="2995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До</a:t>
            </a:r>
            <a:r>
              <a:rPr lang="en-US" dirty="0" smtClean="0"/>
              <a:t> 500</a:t>
            </a:r>
            <a:r>
              <a:rPr lang="ru-RU" dirty="0" smtClean="0"/>
              <a:t> документов в день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51520" y="1196752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Заказчик:  Федеральное агентство по </a:t>
            </a:r>
            <a:r>
              <a:rPr lang="ru-RU" b="1" dirty="0">
                <a:solidFill>
                  <a:srgbClr val="0070C0"/>
                </a:solidFill>
              </a:rPr>
              <a:t>печати и массовым </a:t>
            </a:r>
            <a:br>
              <a:rPr lang="ru-RU" b="1" dirty="0">
                <a:solidFill>
                  <a:srgbClr val="0070C0"/>
                </a:solidFill>
              </a:rPr>
            </a:br>
            <a:r>
              <a:rPr lang="ru-RU" b="1" dirty="0">
                <a:solidFill>
                  <a:srgbClr val="0070C0"/>
                </a:solidFill>
              </a:rPr>
              <a:t>коммуникациям (Роспечать)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328" y="1137938"/>
            <a:ext cx="1512168" cy="1512168"/>
          </a:xfrm>
          <a:prstGeom prst="rect">
            <a:avLst/>
          </a:prstGeom>
        </p:spPr>
      </p:pic>
      <p:pic>
        <p:nvPicPr>
          <p:cNvPr id="7" name="Google Shape;205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2040" y="3068960"/>
            <a:ext cx="4244788" cy="28140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3692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4104456" cy="1008112"/>
          </a:xfrm>
        </p:spPr>
        <p:txBody>
          <a:bodyPr/>
          <a:lstStyle/>
          <a:p>
            <a:pPr algn="l">
              <a:defRPr/>
            </a:pPr>
            <a:r>
              <a:rPr lang="ru-RU" sz="2800" b="1" dirty="0" smtClean="0">
                <a:solidFill>
                  <a:srgbClr val="0070C0"/>
                </a:solidFill>
              </a:rPr>
              <a:t>Как это устроено</a:t>
            </a:r>
            <a:endParaRPr lang="ru-RU" sz="2800" dirty="0"/>
          </a:p>
        </p:txBody>
      </p:sp>
      <p:sp>
        <p:nvSpPr>
          <p:cNvPr id="3" name="Rectangle 2"/>
          <p:cNvSpPr/>
          <p:nvPr/>
        </p:nvSpPr>
        <p:spPr>
          <a:xfrm>
            <a:off x="1043608" y="3140968"/>
            <a:ext cx="1512168" cy="86409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OCR 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347864" y="3140968"/>
            <a:ext cx="1512168" cy="86409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iPavlov</a:t>
            </a:r>
            <a:endParaRPr lang="en-US" dirty="0"/>
          </a:p>
        </p:txBody>
      </p:sp>
      <p:pic>
        <p:nvPicPr>
          <p:cNvPr id="7" name="Рисунок 4">
            <a:extLst>
              <a:ext uri="{FF2B5EF4-FFF2-40B4-BE49-F238E27FC236}">
                <a16:creationId xmlns="" xmlns:a16="http://schemas.microsoft.com/office/drawing/2014/main" id="{755F6C1F-BF88-4C91-9CAC-3E1DB730CF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0192" y="1052736"/>
            <a:ext cx="2005652" cy="200565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043608" y="1484784"/>
            <a:ext cx="3816424" cy="86409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COS.AIDOC</a:t>
            </a:r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179512" y="1700808"/>
            <a:ext cx="792088" cy="57606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Left-Right Arrow 4"/>
          <p:cNvSpPr/>
          <p:nvPr/>
        </p:nvSpPr>
        <p:spPr>
          <a:xfrm rot="5400000">
            <a:off x="1619672" y="2636913"/>
            <a:ext cx="576064" cy="288032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-Right Arrow 10"/>
          <p:cNvSpPr/>
          <p:nvPr/>
        </p:nvSpPr>
        <p:spPr>
          <a:xfrm rot="5400000">
            <a:off x="3779912" y="2636912"/>
            <a:ext cx="576064" cy="288032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-Right Arrow 11"/>
          <p:cNvSpPr/>
          <p:nvPr/>
        </p:nvSpPr>
        <p:spPr>
          <a:xfrm rot="10800000">
            <a:off x="4932040" y="1628800"/>
            <a:ext cx="1305971" cy="612171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228184" y="2996952"/>
            <a:ext cx="25709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Хранилище данных </a:t>
            </a:r>
            <a:endParaRPr lang="ru-RU" dirty="0" smtClean="0"/>
          </a:p>
          <a:p>
            <a:r>
              <a:rPr lang="ru-RU" dirty="0" smtClean="0"/>
              <a:t>ситуационного центра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3347864" y="4725144"/>
            <a:ext cx="1512168" cy="864096"/>
          </a:xfrm>
          <a:prstGeom prst="rect">
            <a:avLst/>
          </a:prstGeom>
          <a:solidFill>
            <a:srgbClr val="D5083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bg1"/>
                </a:solidFill>
              </a:rPr>
              <a:t>iPavlov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Left-Right Arrow 14"/>
          <p:cNvSpPr/>
          <p:nvPr/>
        </p:nvSpPr>
        <p:spPr>
          <a:xfrm rot="5400000">
            <a:off x="3779912" y="4221088"/>
            <a:ext cx="576064" cy="288032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004048" y="3717032"/>
            <a:ext cx="29282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К</a:t>
            </a:r>
            <a:r>
              <a:rPr lang="ru-RU" dirty="0" err="1" smtClean="0"/>
              <a:t>омпонент</a:t>
            </a:r>
            <a:r>
              <a:rPr lang="ru-RU" dirty="0" smtClean="0"/>
              <a:t> в режиме «распознавание»</a:t>
            </a:r>
          </a:p>
        </p:txBody>
      </p:sp>
      <p:sp>
        <p:nvSpPr>
          <p:cNvPr id="10" name="Rectangle 9"/>
          <p:cNvSpPr/>
          <p:nvPr/>
        </p:nvSpPr>
        <p:spPr>
          <a:xfrm>
            <a:off x="4932040" y="4725144"/>
            <a:ext cx="25202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К</a:t>
            </a:r>
            <a:r>
              <a:rPr lang="ru-RU" dirty="0" err="1"/>
              <a:t>омпонент</a:t>
            </a:r>
            <a:r>
              <a:rPr lang="ru-RU" dirty="0"/>
              <a:t> в режиме «обучение»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251520" y="4077072"/>
            <a:ext cx="29282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К</a:t>
            </a:r>
            <a:r>
              <a:rPr lang="ru-RU" dirty="0" err="1" smtClean="0"/>
              <a:t>омпонент</a:t>
            </a:r>
            <a:r>
              <a:rPr lang="ru-RU" dirty="0" smtClean="0"/>
              <a:t> в режиме «распознавание»</a:t>
            </a:r>
          </a:p>
        </p:txBody>
      </p:sp>
    </p:spTree>
    <p:extLst>
      <p:ext uri="{BB962C8B-B14F-4D97-AF65-F5344CB8AC3E}">
        <p14:creationId xmlns:p14="http://schemas.microsoft.com/office/powerpoint/2010/main" val="2325652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idx="4294967295"/>
          </p:nvPr>
        </p:nvSpPr>
        <p:spPr>
          <a:xfrm>
            <a:off x="395536" y="0"/>
            <a:ext cx="8748464" cy="1167336"/>
          </a:xfr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ru-RU" sz="2800" b="1" dirty="0">
                <a:solidFill>
                  <a:srgbClr val="0070C0"/>
                </a:solidFill>
              </a:rPr>
              <a:t>Какая математика </a:t>
            </a:r>
            <a:r>
              <a:rPr lang="ru-RU" sz="2800" b="1" dirty="0" smtClean="0">
                <a:solidFill>
                  <a:srgbClr val="0070C0"/>
                </a:solidFill>
              </a:rPr>
              <a:t/>
            </a:r>
            <a:br>
              <a:rPr lang="ru-RU" sz="2800" b="1" dirty="0" smtClean="0">
                <a:solidFill>
                  <a:srgbClr val="0070C0"/>
                </a:solidFill>
              </a:rPr>
            </a:br>
            <a:r>
              <a:rPr lang="ru-RU" sz="2800" b="1" dirty="0" smtClean="0">
                <a:solidFill>
                  <a:srgbClr val="0070C0"/>
                </a:solidFill>
              </a:rPr>
              <a:t>используется</a:t>
            </a:r>
            <a:r>
              <a:rPr lang="ru-RU" sz="2800" b="1" dirty="0">
                <a:solidFill>
                  <a:srgbClr val="0070C0"/>
                </a:solidFill>
              </a:rPr>
              <a:t>? </a:t>
            </a:r>
            <a:r>
              <a:rPr lang="ru-RU" sz="2800" b="1" dirty="0" smtClean="0">
                <a:solidFill>
                  <a:srgbClr val="0070C0"/>
                </a:solidFill>
              </a:rPr>
              <a:t> 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6" name="Прямоугольник 9">
            <a:extLst>
              <a:ext uri="{FF2B5EF4-FFF2-40B4-BE49-F238E27FC236}">
                <a16:creationId xmlns="" xmlns:a16="http://schemas.microsoft.com/office/drawing/2014/main" id="{E71AAA72-BD88-490D-92DF-50F76DEF7786}"/>
              </a:ext>
            </a:extLst>
          </p:cNvPr>
          <p:cNvSpPr/>
          <p:nvPr/>
        </p:nvSpPr>
        <p:spPr>
          <a:xfrm>
            <a:off x="3435750" y="1196752"/>
            <a:ext cx="561662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1600" dirty="0">
                <a:solidFill>
                  <a:srgbClr val="787878"/>
                </a:solidFill>
              </a:rPr>
              <a:t>Превращение </a:t>
            </a:r>
            <a:r>
              <a:rPr lang="ru-RU" sz="1600" dirty="0" smtClean="0">
                <a:solidFill>
                  <a:srgbClr val="787878"/>
                </a:solidFill>
              </a:rPr>
              <a:t>текстов в семантические графы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787878"/>
                </a:solidFill>
              </a:rPr>
              <a:t>И</a:t>
            </a:r>
            <a:r>
              <a:rPr lang="en-US" sz="1600" dirty="0" err="1" smtClean="0">
                <a:solidFill>
                  <a:srgbClr val="787878"/>
                </a:solidFill>
              </a:rPr>
              <a:t>звлечение</a:t>
            </a:r>
            <a:r>
              <a:rPr lang="en-US" sz="1600" dirty="0" smtClean="0">
                <a:solidFill>
                  <a:srgbClr val="787878"/>
                </a:solidFill>
              </a:rPr>
              <a:t> </a:t>
            </a:r>
            <a:r>
              <a:rPr lang="en-US" sz="1600" dirty="0" err="1" smtClean="0">
                <a:solidFill>
                  <a:srgbClr val="787878"/>
                </a:solidFill>
              </a:rPr>
              <a:t>фактов</a:t>
            </a:r>
            <a:r>
              <a:rPr lang="en-US" sz="1600" dirty="0" smtClean="0">
                <a:solidFill>
                  <a:srgbClr val="787878"/>
                </a:solidFill>
              </a:rPr>
              <a:t> </a:t>
            </a:r>
            <a:r>
              <a:rPr lang="en-US" sz="1600" dirty="0" err="1" smtClean="0">
                <a:solidFill>
                  <a:srgbClr val="787878"/>
                </a:solidFill>
              </a:rPr>
              <a:t>из</a:t>
            </a:r>
            <a:r>
              <a:rPr lang="en-US" sz="1600" dirty="0" smtClean="0">
                <a:solidFill>
                  <a:srgbClr val="787878"/>
                </a:solidFill>
              </a:rPr>
              <a:t> </a:t>
            </a:r>
            <a:r>
              <a:rPr lang="en-US" sz="1600" dirty="0" err="1" smtClean="0">
                <a:solidFill>
                  <a:srgbClr val="787878"/>
                </a:solidFill>
              </a:rPr>
              <a:t>текстов</a:t>
            </a:r>
            <a:endParaRPr lang="en-US" sz="1600" dirty="0" smtClean="0">
              <a:solidFill>
                <a:srgbClr val="787878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 smtClean="0">
                <a:solidFill>
                  <a:srgbClr val="787878"/>
                </a:solidFill>
              </a:rPr>
              <a:t>Анализ</a:t>
            </a:r>
            <a:r>
              <a:rPr lang="en-US" sz="1600" dirty="0" smtClean="0">
                <a:solidFill>
                  <a:srgbClr val="787878"/>
                </a:solidFill>
              </a:rPr>
              <a:t> </a:t>
            </a:r>
            <a:r>
              <a:rPr lang="en-US" sz="1600" dirty="0" err="1" smtClean="0">
                <a:solidFill>
                  <a:srgbClr val="787878"/>
                </a:solidFill>
              </a:rPr>
              <a:t>множества</a:t>
            </a:r>
            <a:r>
              <a:rPr lang="en-US" sz="1600" dirty="0" smtClean="0">
                <a:solidFill>
                  <a:srgbClr val="787878"/>
                </a:solidFill>
              </a:rPr>
              <a:t> </a:t>
            </a:r>
            <a:r>
              <a:rPr lang="en-US" sz="1600" dirty="0" err="1" smtClean="0">
                <a:solidFill>
                  <a:srgbClr val="787878"/>
                </a:solidFill>
              </a:rPr>
              <a:t>фактов</a:t>
            </a:r>
            <a:r>
              <a:rPr lang="en-US" sz="1600" dirty="0" smtClean="0">
                <a:solidFill>
                  <a:srgbClr val="787878"/>
                </a:solidFill>
              </a:rPr>
              <a:t> </a:t>
            </a:r>
            <a:r>
              <a:rPr lang="en-US" sz="1600" dirty="0" err="1" smtClean="0">
                <a:solidFill>
                  <a:srgbClr val="787878"/>
                </a:solidFill>
              </a:rPr>
              <a:t>средствами</a:t>
            </a:r>
            <a:r>
              <a:rPr lang="en-US" sz="1600" dirty="0" smtClean="0">
                <a:solidFill>
                  <a:srgbClr val="787878"/>
                </a:solidFill>
              </a:rPr>
              <a:t> </a:t>
            </a:r>
            <a:r>
              <a:rPr lang="en-US" sz="1600" dirty="0" err="1" smtClean="0">
                <a:solidFill>
                  <a:srgbClr val="787878"/>
                </a:solidFill>
              </a:rPr>
              <a:t>формальной</a:t>
            </a:r>
            <a:r>
              <a:rPr lang="en-US" sz="1600" dirty="0" smtClean="0">
                <a:solidFill>
                  <a:srgbClr val="787878"/>
                </a:solidFill>
              </a:rPr>
              <a:t> </a:t>
            </a:r>
            <a:r>
              <a:rPr lang="en-US" sz="1600" dirty="0" err="1" smtClean="0">
                <a:solidFill>
                  <a:srgbClr val="787878"/>
                </a:solidFill>
              </a:rPr>
              <a:t>логики</a:t>
            </a:r>
            <a:r>
              <a:rPr lang="en-US" sz="1600" dirty="0" smtClean="0">
                <a:solidFill>
                  <a:srgbClr val="787878"/>
                </a:solidFill>
              </a:rPr>
              <a:t>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 smtClean="0">
                <a:solidFill>
                  <a:srgbClr val="787878"/>
                </a:solidFill>
              </a:rPr>
              <a:t>Поиск</a:t>
            </a:r>
            <a:r>
              <a:rPr lang="en-US" sz="1600" dirty="0" smtClean="0">
                <a:solidFill>
                  <a:srgbClr val="787878"/>
                </a:solidFill>
              </a:rPr>
              <a:t> </a:t>
            </a:r>
            <a:r>
              <a:rPr lang="en-US" sz="1600" dirty="0" err="1" smtClean="0">
                <a:solidFill>
                  <a:srgbClr val="787878"/>
                </a:solidFill>
              </a:rPr>
              <a:t>прецедентов</a:t>
            </a:r>
            <a:r>
              <a:rPr lang="en-US" sz="1600" dirty="0" smtClean="0">
                <a:solidFill>
                  <a:srgbClr val="787878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 smtClean="0">
                <a:solidFill>
                  <a:srgbClr val="787878"/>
                </a:solidFill>
              </a:rPr>
              <a:t>Синтез</a:t>
            </a:r>
            <a:r>
              <a:rPr lang="en-US" sz="1600" dirty="0">
                <a:solidFill>
                  <a:srgbClr val="787878"/>
                </a:solidFill>
              </a:rPr>
              <a:t> </a:t>
            </a:r>
            <a:r>
              <a:rPr lang="en-US" sz="1600" dirty="0" err="1" smtClean="0">
                <a:solidFill>
                  <a:srgbClr val="787878"/>
                </a:solidFill>
              </a:rPr>
              <a:t>проектов</a:t>
            </a:r>
            <a:r>
              <a:rPr lang="en-US" sz="1600" dirty="0" smtClean="0">
                <a:solidFill>
                  <a:srgbClr val="787878"/>
                </a:solidFill>
              </a:rPr>
              <a:t> </a:t>
            </a:r>
            <a:r>
              <a:rPr lang="en-US" sz="1600" dirty="0" err="1" smtClean="0">
                <a:solidFill>
                  <a:srgbClr val="787878"/>
                </a:solidFill>
              </a:rPr>
              <a:t>решений</a:t>
            </a:r>
            <a:endParaRPr lang="en-US" sz="1600" dirty="0" smtClean="0">
              <a:solidFill>
                <a:srgbClr val="787878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 smtClean="0">
                <a:solidFill>
                  <a:srgbClr val="787878"/>
                </a:solidFill>
              </a:rPr>
              <a:t>Нейробиблиотеки</a:t>
            </a:r>
            <a:r>
              <a:rPr lang="en-US" sz="1600" dirty="0" smtClean="0">
                <a:solidFill>
                  <a:srgbClr val="787878"/>
                </a:solidFill>
              </a:rPr>
              <a:t> </a:t>
            </a:r>
            <a:r>
              <a:rPr lang="en-US" sz="1600" dirty="0" err="1" smtClean="0">
                <a:solidFill>
                  <a:srgbClr val="787878"/>
                </a:solidFill>
              </a:rPr>
              <a:t>для</a:t>
            </a:r>
            <a:r>
              <a:rPr lang="en-US" sz="1600" dirty="0" smtClean="0">
                <a:solidFill>
                  <a:srgbClr val="787878"/>
                </a:solidFill>
              </a:rPr>
              <a:t> </a:t>
            </a:r>
            <a:r>
              <a:rPr lang="en-US" sz="1600" dirty="0" err="1" smtClean="0">
                <a:solidFill>
                  <a:srgbClr val="787878"/>
                </a:solidFill>
              </a:rPr>
              <a:t>анализа</a:t>
            </a:r>
            <a:r>
              <a:rPr lang="en-US" sz="1600" dirty="0" smtClean="0">
                <a:solidFill>
                  <a:srgbClr val="787878"/>
                </a:solidFill>
              </a:rPr>
              <a:t> </a:t>
            </a:r>
            <a:r>
              <a:rPr lang="en-US" sz="1600" dirty="0" err="1" smtClean="0">
                <a:solidFill>
                  <a:srgbClr val="787878"/>
                </a:solidFill>
              </a:rPr>
              <a:t>изображений</a:t>
            </a:r>
            <a:r>
              <a:rPr lang="en-US" sz="1600" dirty="0" smtClean="0">
                <a:solidFill>
                  <a:srgbClr val="787878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 smtClean="0">
                <a:solidFill>
                  <a:srgbClr val="787878"/>
                </a:solidFill>
              </a:rPr>
              <a:t>Анализ</a:t>
            </a:r>
            <a:r>
              <a:rPr lang="en-US" sz="1600" dirty="0" smtClean="0">
                <a:solidFill>
                  <a:srgbClr val="787878"/>
                </a:solidFill>
              </a:rPr>
              <a:t> </a:t>
            </a:r>
            <a:r>
              <a:rPr lang="en-US" sz="1600" dirty="0" err="1" smtClean="0">
                <a:solidFill>
                  <a:srgbClr val="787878"/>
                </a:solidFill>
              </a:rPr>
              <a:t>временных</a:t>
            </a:r>
            <a:r>
              <a:rPr lang="en-US" sz="1600" dirty="0" smtClean="0">
                <a:solidFill>
                  <a:srgbClr val="787878"/>
                </a:solidFill>
              </a:rPr>
              <a:t> </a:t>
            </a:r>
            <a:r>
              <a:rPr lang="en-US" sz="1600" dirty="0" err="1" smtClean="0">
                <a:solidFill>
                  <a:srgbClr val="787878"/>
                </a:solidFill>
              </a:rPr>
              <a:t>рядов</a:t>
            </a:r>
            <a:endParaRPr lang="en-US" sz="1600" dirty="0" smtClean="0">
              <a:solidFill>
                <a:srgbClr val="787878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 smtClean="0">
                <a:solidFill>
                  <a:srgbClr val="787878"/>
                </a:solidFill>
              </a:rPr>
              <a:t>Анализ</a:t>
            </a:r>
            <a:r>
              <a:rPr lang="en-US" sz="1600" dirty="0" smtClean="0">
                <a:solidFill>
                  <a:srgbClr val="787878"/>
                </a:solidFill>
              </a:rPr>
              <a:t> </a:t>
            </a:r>
            <a:r>
              <a:rPr lang="en-US" sz="1600" dirty="0" err="1" smtClean="0">
                <a:solidFill>
                  <a:srgbClr val="787878"/>
                </a:solidFill>
              </a:rPr>
              <a:t>состояния</a:t>
            </a:r>
            <a:r>
              <a:rPr lang="en-US" sz="1600" dirty="0" smtClean="0">
                <a:solidFill>
                  <a:srgbClr val="787878"/>
                </a:solidFill>
              </a:rPr>
              <a:t> </a:t>
            </a:r>
            <a:r>
              <a:rPr lang="en-US" sz="1600" dirty="0" err="1" smtClean="0">
                <a:solidFill>
                  <a:srgbClr val="787878"/>
                </a:solidFill>
              </a:rPr>
              <a:t>лиц</a:t>
            </a:r>
            <a:r>
              <a:rPr lang="en-US" sz="1600" dirty="0" smtClean="0">
                <a:solidFill>
                  <a:srgbClr val="787878"/>
                </a:solidFill>
              </a:rPr>
              <a:t> </a:t>
            </a:r>
            <a:r>
              <a:rPr lang="en-US" sz="1600" dirty="0" err="1" smtClean="0">
                <a:solidFill>
                  <a:srgbClr val="787878"/>
                </a:solidFill>
              </a:rPr>
              <a:t>принимающих</a:t>
            </a:r>
            <a:r>
              <a:rPr lang="en-US" sz="1600" dirty="0" smtClean="0">
                <a:solidFill>
                  <a:srgbClr val="787878"/>
                </a:solidFill>
              </a:rPr>
              <a:t> </a:t>
            </a:r>
            <a:r>
              <a:rPr lang="en-US" sz="1600" dirty="0" err="1" smtClean="0">
                <a:solidFill>
                  <a:srgbClr val="787878"/>
                </a:solidFill>
              </a:rPr>
              <a:t>решения</a:t>
            </a:r>
            <a:r>
              <a:rPr lang="en-US" sz="1600" dirty="0" smtClean="0">
                <a:solidFill>
                  <a:srgbClr val="787878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 smtClean="0">
              <a:solidFill>
                <a:srgbClr val="787878"/>
              </a:solidFill>
            </a:endParaRPr>
          </a:p>
        </p:txBody>
      </p:sp>
      <p:pic>
        <p:nvPicPr>
          <p:cNvPr id="8" name="Рисунок 2">
            <a:extLst>
              <a:ext uri="{FF2B5EF4-FFF2-40B4-BE49-F238E27FC236}">
                <a16:creationId xmlns="" xmlns:a16="http://schemas.microsoft.com/office/drawing/2014/main" id="{3220AFB7-B771-4C15-B609-5A0A82EE74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1340768"/>
            <a:ext cx="2896198" cy="230425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3717032"/>
            <a:ext cx="4968552" cy="150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4259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83568" y="2132856"/>
            <a:ext cx="7776864" cy="115212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С</a:t>
            </a:r>
            <a:r>
              <a:rPr lang="ru-RU" sz="28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труктурированные </a:t>
            </a:r>
            <a:r>
              <a:rPr lang="ru-RU" sz="28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данные, </a:t>
            </a:r>
            <a:r>
              <a:rPr lang="ru-RU" sz="28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сформированные </a:t>
            </a:r>
            <a:r>
              <a:rPr lang="ru-RU" sz="28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людьми </a:t>
            </a:r>
            <a:r>
              <a:rPr lang="mr-IN" sz="28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–</a:t>
            </a:r>
            <a:r>
              <a:rPr lang="ru-RU" sz="28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в мире больших и малых форм</a:t>
            </a:r>
            <a:endParaRPr lang="ru-RU" sz="28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964342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CustomShape 2"/>
          <p:cNvSpPr/>
          <p:nvPr/>
        </p:nvSpPr>
        <p:spPr>
          <a:xfrm>
            <a:off x="3505321" y="2204864"/>
            <a:ext cx="1962000" cy="509220"/>
          </a:xfrm>
          <a:prstGeom prst="rect">
            <a:avLst/>
          </a:prstGeom>
          <a:solidFill>
            <a:srgbClr val="FFC000"/>
          </a:solidFill>
          <a:ln w="12600">
            <a:solidFill>
              <a:srgbClr val="10243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4260" tIns="32130" rIns="64260" bIns="32130" anchor="ctr"/>
          <a:lstStyle/>
          <a:p>
            <a:pPr algn="ctr">
              <a:lnSpc>
                <a:spcPct val="100000"/>
              </a:lnSpc>
            </a:pPr>
            <a:r>
              <a:rPr lang="ru-RU" sz="1200" spc="-1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Модель</a:t>
            </a:r>
            <a:endParaRPr lang="ru-RU" sz="1200" spc="-1">
              <a:latin typeface="GT Walsheim v2 Manual Black" panose="00000900000000000000" pitchFamily="50" charset="-52"/>
            </a:endParaRPr>
          </a:p>
        </p:txBody>
      </p:sp>
      <p:sp>
        <p:nvSpPr>
          <p:cNvPr id="634" name="CustomShape 3"/>
          <p:cNvSpPr/>
          <p:nvPr/>
        </p:nvSpPr>
        <p:spPr>
          <a:xfrm>
            <a:off x="234361" y="1817414"/>
            <a:ext cx="1888200" cy="253800"/>
          </a:xfrm>
          <a:prstGeom prst="rect">
            <a:avLst/>
          </a:prstGeom>
          <a:solidFill>
            <a:srgbClr val="D9D9D9"/>
          </a:solidFill>
          <a:ln w="12600">
            <a:solidFill>
              <a:srgbClr val="0D0D0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4260" tIns="32130" rIns="64260" bIns="32130" anchor="ctr"/>
          <a:lstStyle/>
          <a:p>
            <a:pPr algn="ctr">
              <a:lnSpc>
                <a:spcPct val="100000"/>
              </a:lnSpc>
            </a:pPr>
            <a:r>
              <a:rPr lang="ru-RU" sz="1200" spc="-1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Типы событий </a:t>
            </a:r>
            <a:endParaRPr lang="ru-RU" sz="1200" spc="-1">
              <a:latin typeface="GT Walsheim v2 Manual Black" panose="00000900000000000000" pitchFamily="50" charset="-52"/>
            </a:endParaRPr>
          </a:p>
        </p:txBody>
      </p:sp>
      <p:sp>
        <p:nvSpPr>
          <p:cNvPr id="635" name="CustomShape 4"/>
          <p:cNvSpPr/>
          <p:nvPr/>
        </p:nvSpPr>
        <p:spPr>
          <a:xfrm>
            <a:off x="3515761" y="1429964"/>
            <a:ext cx="1962000" cy="509220"/>
          </a:xfrm>
          <a:prstGeom prst="rect">
            <a:avLst/>
          </a:prstGeom>
          <a:solidFill>
            <a:srgbClr val="D9D9D9"/>
          </a:solidFill>
          <a:ln w="12600">
            <a:solidFill>
              <a:srgbClr val="0D0D0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4260" tIns="32130" rIns="64260" bIns="32130" anchor="ctr"/>
          <a:lstStyle/>
          <a:p>
            <a:pPr algn="ctr">
              <a:lnSpc>
                <a:spcPct val="100000"/>
              </a:lnSpc>
            </a:pPr>
            <a:r>
              <a:rPr lang="ru-RU" sz="1200" spc="-1" dirty="0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Типы ключевых показателей</a:t>
            </a:r>
            <a:endParaRPr lang="ru-RU" sz="1200" spc="-1" dirty="0">
              <a:latin typeface="GT Walsheim v2 Manual Black" panose="00000900000000000000" pitchFamily="50" charset="-52"/>
            </a:endParaRPr>
          </a:p>
        </p:txBody>
      </p:sp>
      <p:sp>
        <p:nvSpPr>
          <p:cNvPr id="636" name="CustomShape 5"/>
          <p:cNvSpPr/>
          <p:nvPr/>
        </p:nvSpPr>
        <p:spPr>
          <a:xfrm>
            <a:off x="5924521" y="1561994"/>
            <a:ext cx="3044520" cy="509220"/>
          </a:xfrm>
          <a:prstGeom prst="rect">
            <a:avLst/>
          </a:prstGeom>
          <a:solidFill>
            <a:srgbClr val="D9D9D9"/>
          </a:solidFill>
          <a:ln w="12600">
            <a:solidFill>
              <a:srgbClr val="0D0D0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4260" tIns="32130" rIns="64260" bIns="32130" anchor="ctr"/>
          <a:lstStyle/>
          <a:p>
            <a:pPr algn="ctr"/>
            <a:r>
              <a:rPr lang="ru-RU" sz="1200" spc="-1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Типы объектов критической инфраструктуры</a:t>
            </a:r>
          </a:p>
        </p:txBody>
      </p:sp>
      <p:sp>
        <p:nvSpPr>
          <p:cNvPr id="637" name="CustomShape 6"/>
          <p:cNvSpPr/>
          <p:nvPr/>
        </p:nvSpPr>
        <p:spPr>
          <a:xfrm>
            <a:off x="6022801" y="2269664"/>
            <a:ext cx="1962000" cy="509220"/>
          </a:xfrm>
          <a:prstGeom prst="rect">
            <a:avLst/>
          </a:prstGeom>
          <a:solidFill>
            <a:srgbClr val="D9D9D9"/>
          </a:solidFill>
          <a:ln w="12600">
            <a:solidFill>
              <a:srgbClr val="0D0D0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4260" tIns="32130" rIns="64260" bIns="32130" anchor="ctr"/>
          <a:lstStyle/>
          <a:p>
            <a:pPr algn="ctr">
              <a:lnSpc>
                <a:spcPct val="100000"/>
              </a:lnSpc>
            </a:pPr>
            <a:r>
              <a:rPr lang="ru-RU" sz="1200" spc="-1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Типы тактических ситуаций</a:t>
            </a:r>
            <a:endParaRPr lang="ru-RU" sz="1200" spc="-1">
              <a:latin typeface="GT Walsheim v2 Manual Black" panose="00000900000000000000" pitchFamily="50" charset="-52"/>
            </a:endParaRPr>
          </a:p>
        </p:txBody>
      </p:sp>
      <p:sp>
        <p:nvSpPr>
          <p:cNvPr id="638" name="CustomShape 7"/>
          <p:cNvSpPr/>
          <p:nvPr/>
        </p:nvSpPr>
        <p:spPr>
          <a:xfrm>
            <a:off x="989281" y="2269664"/>
            <a:ext cx="1962000" cy="509220"/>
          </a:xfrm>
          <a:prstGeom prst="rect">
            <a:avLst/>
          </a:prstGeom>
          <a:solidFill>
            <a:srgbClr val="D9D9D9"/>
          </a:solidFill>
          <a:ln w="12600">
            <a:solidFill>
              <a:srgbClr val="0D0D0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4260" tIns="32130" rIns="64260" bIns="32130" anchor="ctr"/>
          <a:lstStyle/>
          <a:p>
            <a:pPr algn="ctr">
              <a:lnSpc>
                <a:spcPct val="100000"/>
              </a:lnSpc>
            </a:pPr>
            <a:r>
              <a:rPr lang="ru-RU" sz="1200" spc="-1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Типы ресурсов</a:t>
            </a:r>
            <a:endParaRPr lang="ru-RU" sz="1200" spc="-1">
              <a:latin typeface="GT Walsheim v2 Manual Black" panose="00000900000000000000" pitchFamily="50" charset="-52"/>
            </a:endParaRPr>
          </a:p>
        </p:txBody>
      </p:sp>
      <p:sp>
        <p:nvSpPr>
          <p:cNvPr id="639" name="CustomShape 8"/>
          <p:cNvSpPr/>
          <p:nvPr/>
        </p:nvSpPr>
        <p:spPr>
          <a:xfrm>
            <a:off x="2124361" y="1945124"/>
            <a:ext cx="1378800" cy="5135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0D0D0D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0" name="CustomShape 9"/>
          <p:cNvSpPr/>
          <p:nvPr/>
        </p:nvSpPr>
        <p:spPr>
          <a:xfrm flipH="1">
            <a:off x="4483801" y="1940804"/>
            <a:ext cx="8280" cy="26271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0D0D0D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1" name="CustomShape 10"/>
          <p:cNvSpPr/>
          <p:nvPr/>
        </p:nvSpPr>
        <p:spPr>
          <a:xfrm flipH="1">
            <a:off x="5253841" y="1817414"/>
            <a:ext cx="666000" cy="38583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0D0D0D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2" name="CustomShape 11"/>
          <p:cNvSpPr/>
          <p:nvPr/>
        </p:nvSpPr>
        <p:spPr>
          <a:xfrm flipH="1">
            <a:off x="5477761" y="2525084"/>
            <a:ext cx="540720" cy="27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0D0D0D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3" name="CustomShape 12"/>
          <p:cNvSpPr/>
          <p:nvPr/>
        </p:nvSpPr>
        <p:spPr>
          <a:xfrm>
            <a:off x="2953441" y="2525084"/>
            <a:ext cx="537480" cy="3051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0D0D0D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4" name="CustomShape 13"/>
          <p:cNvSpPr/>
          <p:nvPr/>
        </p:nvSpPr>
        <p:spPr>
          <a:xfrm>
            <a:off x="336450" y="3300402"/>
            <a:ext cx="3858480" cy="17058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4260" tIns="32130" rIns="64260" bIns="32130"/>
          <a:lstStyle/>
          <a:p>
            <a:pPr>
              <a:lnSpc>
                <a:spcPct val="100000"/>
              </a:lnSpc>
            </a:pPr>
            <a:r>
              <a:rPr lang="ru-RU" sz="1600" spc="-1" dirty="0">
                <a:solidFill>
                  <a:srgbClr val="0D0D0D"/>
                </a:solidFill>
                <a:latin typeface="GT Walsheim v2 Manual Black" panose="00000900000000000000" pitchFamily="50" charset="-52"/>
                <a:ea typeface="DejaVu Sans"/>
              </a:rPr>
              <a:t>Модель включает полный перечень типов сообщений о событиях и угрозах безопасности и определяет параметры для каждого типа события.</a:t>
            </a:r>
            <a:endParaRPr lang="ru-RU" sz="1600" spc="-1" dirty="0">
              <a:latin typeface="GT Walsheim v2 Manual Black" panose="00000900000000000000" pitchFamily="50" charset="-52"/>
            </a:endParaRPr>
          </a:p>
          <a:p>
            <a:pPr>
              <a:lnSpc>
                <a:spcPct val="100000"/>
              </a:lnSpc>
            </a:pPr>
            <a:endParaRPr lang="ru-RU" sz="1600" spc="-1" dirty="0">
              <a:latin typeface="GT Walsheim v2 Manual Black" panose="00000900000000000000" pitchFamily="50" charset="-52"/>
            </a:endParaRPr>
          </a:p>
          <a:p>
            <a:pPr>
              <a:lnSpc>
                <a:spcPct val="100000"/>
              </a:lnSpc>
            </a:pPr>
            <a:r>
              <a:rPr lang="ru-RU" sz="1600" spc="-1" dirty="0">
                <a:solidFill>
                  <a:srgbClr val="0D0D0D"/>
                </a:solidFill>
                <a:latin typeface="GT Walsheim v2 Manual Black" panose="00000900000000000000" pitchFamily="50" charset="-52"/>
                <a:ea typeface="DejaVu Sans"/>
              </a:rPr>
              <a:t>Модель включает множество ключевых показателей и метрик, описывающих уровень благополучности описываемых моделью процессов. </a:t>
            </a:r>
            <a:endParaRPr lang="ru-RU" sz="1600" spc="-1" dirty="0">
              <a:latin typeface="GT Walsheim v2 Manual Black" panose="00000900000000000000" pitchFamily="50" charset="-52"/>
            </a:endParaRPr>
          </a:p>
        </p:txBody>
      </p:sp>
      <p:sp>
        <p:nvSpPr>
          <p:cNvPr id="645" name="Line 14"/>
          <p:cNvSpPr/>
          <p:nvPr/>
        </p:nvSpPr>
        <p:spPr>
          <a:xfrm flipH="1">
            <a:off x="4327050" y="3291762"/>
            <a:ext cx="10440" cy="1896480"/>
          </a:xfrm>
          <a:prstGeom prst="line">
            <a:avLst/>
          </a:prstGeom>
          <a:ln w="28440">
            <a:solidFill>
              <a:srgbClr val="9A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6" name="CustomShape 15"/>
          <p:cNvSpPr/>
          <p:nvPr/>
        </p:nvSpPr>
        <p:spPr>
          <a:xfrm>
            <a:off x="4543410" y="3304452"/>
            <a:ext cx="4053960" cy="15233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4260" tIns="32130" rIns="64260" bIns="32130"/>
          <a:lstStyle/>
          <a:p>
            <a:pPr>
              <a:lnSpc>
                <a:spcPct val="100000"/>
              </a:lnSpc>
            </a:pPr>
            <a:r>
              <a:rPr lang="ru-RU" sz="1600" spc="-1" dirty="0">
                <a:solidFill>
                  <a:srgbClr val="0D0D0D"/>
                </a:solidFill>
                <a:latin typeface="GT Walsheim v2 Manual Black" panose="00000900000000000000" pitchFamily="50" charset="-52"/>
                <a:ea typeface="DejaVu Sans"/>
              </a:rPr>
              <a:t>В рамках модели перечисляются и описываются свойства типовых объектов критической инфраструктуры.</a:t>
            </a:r>
            <a:endParaRPr lang="ru-RU" sz="1600" spc="-1" dirty="0">
              <a:latin typeface="GT Walsheim v2 Manual Black" panose="00000900000000000000" pitchFamily="50" charset="-52"/>
            </a:endParaRPr>
          </a:p>
          <a:p>
            <a:pPr>
              <a:lnSpc>
                <a:spcPct val="100000"/>
              </a:lnSpc>
            </a:pPr>
            <a:endParaRPr lang="ru-RU" sz="1600" spc="-1" dirty="0">
              <a:latin typeface="GT Walsheim v2 Manual Black" panose="00000900000000000000" pitchFamily="50" charset="-52"/>
            </a:endParaRPr>
          </a:p>
          <a:p>
            <a:pPr>
              <a:lnSpc>
                <a:spcPct val="100000"/>
              </a:lnSpc>
            </a:pPr>
            <a:endParaRPr lang="ru-RU" sz="1600" spc="-1" dirty="0">
              <a:latin typeface="GT Walsheim v2 Manual Black" panose="00000900000000000000" pitchFamily="50" charset="-52"/>
            </a:endParaRPr>
          </a:p>
          <a:p>
            <a:pPr>
              <a:lnSpc>
                <a:spcPct val="100000"/>
              </a:lnSpc>
            </a:pPr>
            <a:r>
              <a:rPr lang="ru-RU" sz="1600" spc="-1" dirty="0">
                <a:solidFill>
                  <a:srgbClr val="0D0D0D"/>
                </a:solidFill>
                <a:latin typeface="GT Walsheim v2 Manual Black" panose="00000900000000000000" pitchFamily="50" charset="-52"/>
                <a:ea typeface="DejaVu Sans"/>
              </a:rPr>
              <a:t>В рамках модели описываются типы сил и средств, участвующих в ликвидации ЧС в рамках данной модели.</a:t>
            </a:r>
            <a:endParaRPr lang="ru-RU" sz="1600" spc="-1" dirty="0">
              <a:latin typeface="GT Walsheim v2 Manual Black" panose="00000900000000000000" pitchFamily="50" charset="-52"/>
            </a:endParaRPr>
          </a:p>
        </p:txBody>
      </p:sp>
      <p:sp>
        <p:nvSpPr>
          <p:cNvPr id="647" name="CustomShape 16"/>
          <p:cNvSpPr/>
          <p:nvPr/>
        </p:nvSpPr>
        <p:spPr>
          <a:xfrm>
            <a:off x="940321" y="1356524"/>
            <a:ext cx="2232720" cy="253800"/>
          </a:xfrm>
          <a:prstGeom prst="rect">
            <a:avLst/>
          </a:prstGeom>
          <a:solidFill>
            <a:srgbClr val="D9D9D9"/>
          </a:solidFill>
          <a:ln w="12600">
            <a:solidFill>
              <a:srgbClr val="0D0D0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4260" tIns="32130" rIns="64260" bIns="32130" anchor="ctr"/>
          <a:lstStyle/>
          <a:p>
            <a:pPr algn="ctr">
              <a:lnSpc>
                <a:spcPct val="100000"/>
              </a:lnSpc>
            </a:pPr>
            <a:r>
              <a:rPr lang="ru-RU" sz="1200" spc="-1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Типы сил и средств</a:t>
            </a:r>
            <a:endParaRPr lang="ru-RU" sz="1200" spc="-1">
              <a:latin typeface="GT Walsheim v2 Manual Black" panose="00000900000000000000" pitchFamily="50" charset="-52"/>
            </a:endParaRPr>
          </a:p>
        </p:txBody>
      </p:sp>
      <p:sp>
        <p:nvSpPr>
          <p:cNvPr id="648" name="CustomShape 17"/>
          <p:cNvSpPr/>
          <p:nvPr/>
        </p:nvSpPr>
        <p:spPr>
          <a:xfrm>
            <a:off x="2057761" y="1612214"/>
            <a:ext cx="1415160" cy="7365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0D0D0D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9" name="CustomShape 18"/>
          <p:cNvSpPr/>
          <p:nvPr/>
        </p:nvSpPr>
        <p:spPr>
          <a:xfrm>
            <a:off x="-35790" y="5007612"/>
            <a:ext cx="430200" cy="57375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" name="Title 1"/>
          <p:cNvSpPr txBox="1">
            <a:spLocks/>
          </p:cNvSpPr>
          <p:nvPr/>
        </p:nvSpPr>
        <p:spPr>
          <a:xfrm>
            <a:off x="1" y="145229"/>
            <a:ext cx="4486320" cy="95410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>
              <a:defRPr sz="2800" b="1">
                <a:solidFill>
                  <a:srgbClr val="0070C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Модель </a:t>
            </a:r>
            <a:r>
              <a:rPr lang="ru-RU" dirty="0"/>
              <a:t>деятельности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4935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CustomShape 1"/>
          <p:cNvSpPr/>
          <p:nvPr/>
        </p:nvSpPr>
        <p:spPr>
          <a:xfrm>
            <a:off x="314280" y="1155735"/>
            <a:ext cx="8227440" cy="7327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ctr"/>
          <a:lstStyle/>
          <a:p>
            <a:pPr>
              <a:lnSpc>
                <a:spcPct val="100000"/>
              </a:lnSpc>
            </a:pPr>
            <a:endParaRPr lang="ru-RU" sz="2100" spc="-1" dirty="0">
              <a:solidFill>
                <a:srgbClr val="5F19AA"/>
              </a:solidFill>
              <a:latin typeface="GT Walsheim v2 Manual Black" panose="00000900000000000000" pitchFamily="50" charset="-52"/>
            </a:endParaRPr>
          </a:p>
        </p:txBody>
      </p:sp>
      <p:sp>
        <p:nvSpPr>
          <p:cNvPr id="652" name="CustomShape 2"/>
          <p:cNvSpPr/>
          <p:nvPr/>
        </p:nvSpPr>
        <p:spPr>
          <a:xfrm>
            <a:off x="4504320" y="4031100"/>
            <a:ext cx="1087560" cy="223020"/>
          </a:xfrm>
          <a:prstGeom prst="rect">
            <a:avLst/>
          </a:prstGeom>
          <a:solidFill>
            <a:srgbClr val="FFF6CE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4260" tIns="32130" rIns="64260" bIns="32130"/>
          <a:lstStyle/>
          <a:p>
            <a:pPr>
              <a:lnSpc>
                <a:spcPct val="100000"/>
              </a:lnSpc>
            </a:pPr>
            <a:r>
              <a:rPr lang="ru-RU" sz="1050" spc="-1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Ситуация</a:t>
            </a:r>
            <a:endParaRPr lang="ru-RU" sz="1050" spc="-1">
              <a:latin typeface="GT Walsheim v2 Manual Black" panose="00000900000000000000" pitchFamily="50" charset="-52"/>
            </a:endParaRPr>
          </a:p>
        </p:txBody>
      </p:sp>
      <p:sp>
        <p:nvSpPr>
          <p:cNvPr id="653" name="CustomShape 3"/>
          <p:cNvSpPr/>
          <p:nvPr/>
        </p:nvSpPr>
        <p:spPr>
          <a:xfrm>
            <a:off x="6468480" y="4606740"/>
            <a:ext cx="2274480" cy="223020"/>
          </a:xfrm>
          <a:prstGeom prst="rect">
            <a:avLst/>
          </a:prstGeom>
          <a:solidFill>
            <a:srgbClr val="FFF6CE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4260" tIns="32130" rIns="64260" bIns="32130"/>
          <a:lstStyle/>
          <a:p>
            <a:pPr>
              <a:lnSpc>
                <a:spcPct val="100000"/>
              </a:lnSpc>
            </a:pPr>
            <a:r>
              <a:rPr lang="ru-RU" sz="1050" spc="-1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Тактическая ситуация</a:t>
            </a:r>
            <a:endParaRPr lang="ru-RU" sz="1050" spc="-1">
              <a:latin typeface="GT Walsheim v2 Manual Black" panose="00000900000000000000" pitchFamily="50" charset="-52"/>
            </a:endParaRPr>
          </a:p>
        </p:txBody>
      </p:sp>
      <p:sp>
        <p:nvSpPr>
          <p:cNvPr id="654" name="CustomShape 4"/>
          <p:cNvSpPr/>
          <p:nvPr/>
        </p:nvSpPr>
        <p:spPr>
          <a:xfrm>
            <a:off x="6468480" y="4907790"/>
            <a:ext cx="2485800" cy="223020"/>
          </a:xfrm>
          <a:prstGeom prst="rect">
            <a:avLst/>
          </a:prstGeom>
          <a:solidFill>
            <a:srgbClr val="FFF6CE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4260" tIns="32130" rIns="64260" bIns="32130"/>
          <a:lstStyle/>
          <a:p>
            <a:pPr>
              <a:lnSpc>
                <a:spcPct val="100000"/>
              </a:lnSpc>
            </a:pPr>
            <a:r>
              <a:rPr lang="ru-RU" sz="1050" spc="-1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Чрезвычайная ситуация</a:t>
            </a:r>
            <a:endParaRPr lang="ru-RU" sz="1050" spc="-1">
              <a:latin typeface="GT Walsheim v2 Manual Black" panose="00000900000000000000" pitchFamily="50" charset="-52"/>
            </a:endParaRPr>
          </a:p>
        </p:txBody>
      </p:sp>
      <p:sp>
        <p:nvSpPr>
          <p:cNvPr id="655" name="CustomShape 5"/>
          <p:cNvSpPr/>
          <p:nvPr/>
        </p:nvSpPr>
        <p:spPr>
          <a:xfrm>
            <a:off x="3798360" y="4907790"/>
            <a:ext cx="2043720" cy="223020"/>
          </a:xfrm>
          <a:prstGeom prst="rect">
            <a:avLst/>
          </a:prstGeom>
          <a:solidFill>
            <a:srgbClr val="FFF6CE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4260" tIns="32130" rIns="64260" bIns="32130"/>
          <a:lstStyle/>
          <a:p>
            <a:pPr>
              <a:lnSpc>
                <a:spcPct val="100000"/>
              </a:lnSpc>
            </a:pPr>
            <a:r>
              <a:rPr lang="ru-RU" sz="1050" spc="-1" dirty="0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План реагирования</a:t>
            </a:r>
            <a:endParaRPr lang="ru-RU" sz="1050" spc="-1" dirty="0">
              <a:latin typeface="GT Walsheim v2 Manual Black" panose="00000900000000000000" pitchFamily="50" charset="-52"/>
            </a:endParaRPr>
          </a:p>
        </p:txBody>
      </p:sp>
      <p:sp>
        <p:nvSpPr>
          <p:cNvPr id="656" name="CustomShape 6"/>
          <p:cNvSpPr/>
          <p:nvPr/>
        </p:nvSpPr>
        <p:spPr>
          <a:xfrm>
            <a:off x="3798360" y="5263650"/>
            <a:ext cx="3802680" cy="223020"/>
          </a:xfrm>
          <a:prstGeom prst="rect">
            <a:avLst/>
          </a:prstGeom>
          <a:solidFill>
            <a:srgbClr val="FFF6CE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4260" tIns="32130" rIns="64260" bIns="32130"/>
          <a:lstStyle/>
          <a:p>
            <a:pPr>
              <a:lnSpc>
                <a:spcPct val="100000"/>
              </a:lnSpc>
            </a:pPr>
            <a:r>
              <a:rPr lang="ru-RU" sz="1050" spc="-1" dirty="0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План информирования и оповещения</a:t>
            </a:r>
            <a:endParaRPr lang="ru-RU" sz="1050" spc="-1" dirty="0">
              <a:latin typeface="GT Walsheim v2 Manual Black" panose="00000900000000000000" pitchFamily="50" charset="-52"/>
            </a:endParaRPr>
          </a:p>
        </p:txBody>
      </p:sp>
      <p:sp>
        <p:nvSpPr>
          <p:cNvPr id="657" name="CustomShape 7"/>
          <p:cNvSpPr/>
          <p:nvPr/>
        </p:nvSpPr>
        <p:spPr>
          <a:xfrm>
            <a:off x="196200" y="1848690"/>
            <a:ext cx="3926160" cy="1355940"/>
          </a:xfrm>
          <a:prstGeom prst="rect">
            <a:avLst/>
          </a:prstGeom>
          <a:solidFill>
            <a:srgbClr val="FFC000"/>
          </a:solidFill>
          <a:ln w="12600">
            <a:solidFill>
              <a:srgbClr val="10243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4260" tIns="32130" rIns="64260" bIns="32130" anchor="ctr"/>
          <a:lstStyle/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C00000"/>
                </a:solidFill>
                <a:latin typeface="GT Walsheim v2 Manual Black" panose="00000900000000000000" pitchFamily="50" charset="-52"/>
                <a:ea typeface="DejaVu Sans"/>
              </a:rPr>
              <a:t>Тип деятельности</a:t>
            </a:r>
            <a:endParaRPr lang="ru-RU" spc="-1" dirty="0">
              <a:latin typeface="GT Walsheim v2 Manual Black" panose="00000900000000000000" pitchFamily="50" charset="-52"/>
            </a:endParaRPr>
          </a:p>
          <a:p>
            <a:pPr algn="ctr">
              <a:lnSpc>
                <a:spcPct val="100000"/>
              </a:lnSpc>
            </a:pPr>
            <a:endParaRPr lang="ru-RU" sz="1200" spc="-1" dirty="0">
              <a:latin typeface="GT Walsheim v2 Manual Black" panose="00000900000000000000" pitchFamily="50" charset="-52"/>
            </a:endParaRPr>
          </a:p>
          <a:p>
            <a:pPr algn="ctr">
              <a:lnSpc>
                <a:spcPct val="100000"/>
              </a:lnSpc>
            </a:pPr>
            <a:endParaRPr lang="ru-RU" sz="1200" spc="-1" dirty="0">
              <a:latin typeface="GT Walsheim v2 Manual Black" panose="00000900000000000000" pitchFamily="50" charset="-52"/>
            </a:endParaRPr>
          </a:p>
          <a:p>
            <a:pPr algn="ctr">
              <a:lnSpc>
                <a:spcPct val="100000"/>
              </a:lnSpc>
            </a:pPr>
            <a:endParaRPr lang="ru-RU" sz="1200" spc="-1" dirty="0">
              <a:latin typeface="GT Walsheim v2 Manual Black" panose="00000900000000000000" pitchFamily="50" charset="-52"/>
            </a:endParaRPr>
          </a:p>
          <a:p>
            <a:pPr algn="ctr">
              <a:lnSpc>
                <a:spcPct val="100000"/>
              </a:lnSpc>
            </a:pPr>
            <a:endParaRPr lang="ru-RU" sz="1200" spc="-1" dirty="0">
              <a:latin typeface="GT Walsheim v2 Manual Black" panose="00000900000000000000" pitchFamily="50" charset="-52"/>
            </a:endParaRPr>
          </a:p>
          <a:p>
            <a:pPr algn="ctr">
              <a:lnSpc>
                <a:spcPct val="100000"/>
              </a:lnSpc>
            </a:pPr>
            <a:endParaRPr lang="ru-RU" sz="1200" spc="-1" dirty="0">
              <a:latin typeface="GT Walsheim v2 Manual Black" panose="00000900000000000000" pitchFamily="50" charset="-52"/>
            </a:endParaRPr>
          </a:p>
          <a:p>
            <a:pPr algn="ctr">
              <a:lnSpc>
                <a:spcPct val="100000"/>
              </a:lnSpc>
            </a:pPr>
            <a:endParaRPr lang="ru-RU" sz="1200" spc="-1" dirty="0">
              <a:latin typeface="GT Walsheim v2 Manual Black" panose="00000900000000000000" pitchFamily="50" charset="-52"/>
            </a:endParaRPr>
          </a:p>
        </p:txBody>
      </p:sp>
      <p:sp>
        <p:nvSpPr>
          <p:cNvPr id="658" name="CustomShape 8"/>
          <p:cNvSpPr/>
          <p:nvPr/>
        </p:nvSpPr>
        <p:spPr>
          <a:xfrm>
            <a:off x="460080" y="2138400"/>
            <a:ext cx="2706840" cy="793260"/>
          </a:xfrm>
          <a:prstGeom prst="rect">
            <a:avLst/>
          </a:prstGeom>
          <a:solidFill>
            <a:srgbClr val="FFF6CE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4260" tIns="32130" rIns="64260" bIns="32130"/>
          <a:lstStyle/>
          <a:p>
            <a:pPr>
              <a:lnSpc>
                <a:spcPct val="100000"/>
              </a:lnSpc>
            </a:pPr>
            <a:endParaRPr lang="ru-RU" sz="1350" spc="-1">
              <a:latin typeface="GT Walsheim v2 Manual Black" panose="00000900000000000000" pitchFamily="50" charset="-52"/>
            </a:endParaRPr>
          </a:p>
          <a:p>
            <a:pPr>
              <a:lnSpc>
                <a:spcPct val="100000"/>
              </a:lnSpc>
            </a:pPr>
            <a:endParaRPr lang="ru-RU" sz="1350" spc="-1">
              <a:latin typeface="GT Walsheim v2 Manual Black" panose="00000900000000000000" pitchFamily="50" charset="-52"/>
            </a:endParaRPr>
          </a:p>
          <a:p>
            <a:pPr>
              <a:lnSpc>
                <a:spcPct val="100000"/>
              </a:lnSpc>
            </a:pPr>
            <a:endParaRPr lang="ru-RU" sz="1350" spc="-1">
              <a:latin typeface="GT Walsheim v2 Manual Black" panose="00000900000000000000" pitchFamily="50" charset="-52"/>
            </a:endParaRPr>
          </a:p>
          <a:p>
            <a:pPr>
              <a:lnSpc>
                <a:spcPct val="100000"/>
              </a:lnSpc>
            </a:pPr>
            <a:endParaRPr lang="ru-RU" sz="1350" spc="-1">
              <a:latin typeface="GT Walsheim v2 Manual Black" panose="00000900000000000000" pitchFamily="50" charset="-52"/>
            </a:endParaRPr>
          </a:p>
        </p:txBody>
      </p:sp>
      <p:sp>
        <p:nvSpPr>
          <p:cNvPr id="659" name="CustomShape 9"/>
          <p:cNvSpPr/>
          <p:nvPr/>
        </p:nvSpPr>
        <p:spPr>
          <a:xfrm>
            <a:off x="314280" y="2231280"/>
            <a:ext cx="2706840" cy="793260"/>
          </a:xfrm>
          <a:prstGeom prst="rect">
            <a:avLst/>
          </a:prstGeom>
          <a:solidFill>
            <a:srgbClr val="FFF6CE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4260" tIns="32130" rIns="64260" bIns="32130"/>
          <a:lstStyle/>
          <a:p>
            <a:pPr>
              <a:lnSpc>
                <a:spcPct val="100000"/>
              </a:lnSpc>
            </a:pPr>
            <a:r>
              <a:rPr lang="ru-RU" sz="1200" spc="-1" dirty="0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Подтип деятельности</a:t>
            </a:r>
            <a:endParaRPr lang="ru-RU" sz="1200" spc="-1" dirty="0">
              <a:latin typeface="GT Walsheim v2 Manual Black" panose="00000900000000000000" pitchFamily="50" charset="-52"/>
            </a:endParaRPr>
          </a:p>
          <a:p>
            <a:pPr>
              <a:lnSpc>
                <a:spcPct val="100000"/>
              </a:lnSpc>
            </a:pPr>
            <a:endParaRPr lang="ru-RU" sz="1050" spc="-1" dirty="0">
              <a:latin typeface="GT Walsheim v2 Manual Black" panose="00000900000000000000" pitchFamily="50" charset="-52"/>
            </a:endParaRPr>
          </a:p>
          <a:p>
            <a:pPr>
              <a:lnSpc>
                <a:spcPct val="100000"/>
              </a:lnSpc>
            </a:pPr>
            <a:endParaRPr lang="ru-RU" sz="1050" spc="-1" dirty="0">
              <a:latin typeface="GT Walsheim v2 Manual Black" panose="00000900000000000000" pitchFamily="50" charset="-52"/>
            </a:endParaRPr>
          </a:p>
          <a:p>
            <a:pPr>
              <a:lnSpc>
                <a:spcPct val="100000"/>
              </a:lnSpc>
            </a:pPr>
            <a:endParaRPr lang="ru-RU" sz="1050" spc="-1" dirty="0">
              <a:latin typeface="GT Walsheim v2 Manual Black" panose="00000900000000000000" pitchFamily="50" charset="-52"/>
            </a:endParaRPr>
          </a:p>
        </p:txBody>
      </p:sp>
      <p:sp>
        <p:nvSpPr>
          <p:cNvPr id="660" name="CustomShape 10"/>
          <p:cNvSpPr/>
          <p:nvPr/>
        </p:nvSpPr>
        <p:spPr>
          <a:xfrm>
            <a:off x="510480" y="2619540"/>
            <a:ext cx="908640" cy="247860"/>
          </a:xfrm>
          <a:prstGeom prst="rect">
            <a:avLst/>
          </a:prstGeom>
          <a:solidFill>
            <a:srgbClr val="FFC000"/>
          </a:solidFill>
          <a:ln w="12600">
            <a:solidFill>
              <a:srgbClr val="10243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4260" tIns="32130" rIns="64260" bIns="32130" anchor="ctr"/>
          <a:lstStyle/>
          <a:p>
            <a:pPr algn="ctr">
              <a:lnSpc>
                <a:spcPct val="100000"/>
              </a:lnSpc>
            </a:pPr>
            <a:r>
              <a:rPr lang="ru-RU" sz="1200" spc="-1">
                <a:solidFill>
                  <a:srgbClr val="FFFFFF"/>
                </a:solidFill>
                <a:latin typeface="GT Walsheim v2 Manual Black" panose="00000900000000000000" pitchFamily="50" charset="-52"/>
                <a:ea typeface="DejaVu Sans"/>
              </a:rPr>
              <a:t>Модель</a:t>
            </a:r>
            <a:endParaRPr lang="ru-RU" sz="1200" spc="-1">
              <a:latin typeface="GT Walsheim v2 Manual Black" panose="00000900000000000000" pitchFamily="50" charset="-52"/>
            </a:endParaRPr>
          </a:p>
        </p:txBody>
      </p:sp>
      <p:sp>
        <p:nvSpPr>
          <p:cNvPr id="661" name="CustomShape 11"/>
          <p:cNvSpPr/>
          <p:nvPr/>
        </p:nvSpPr>
        <p:spPr>
          <a:xfrm>
            <a:off x="578520" y="2585250"/>
            <a:ext cx="908640" cy="247860"/>
          </a:xfrm>
          <a:prstGeom prst="rect">
            <a:avLst/>
          </a:prstGeom>
          <a:solidFill>
            <a:srgbClr val="FFC000"/>
          </a:solidFill>
          <a:ln w="12600">
            <a:solidFill>
              <a:srgbClr val="10243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4260" tIns="32130" rIns="64260" bIns="32130" anchor="ctr"/>
          <a:lstStyle/>
          <a:p>
            <a:pPr algn="ctr">
              <a:lnSpc>
                <a:spcPct val="100000"/>
              </a:lnSpc>
            </a:pPr>
            <a:r>
              <a:rPr lang="ru-RU" sz="1200" spc="-1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Модель</a:t>
            </a:r>
            <a:endParaRPr lang="ru-RU" sz="1200" spc="-1">
              <a:latin typeface="GT Walsheim v2 Manual Black" panose="00000900000000000000" pitchFamily="50" charset="-52"/>
            </a:endParaRPr>
          </a:p>
        </p:txBody>
      </p:sp>
      <p:sp>
        <p:nvSpPr>
          <p:cNvPr id="662" name="CustomShape 12"/>
          <p:cNvSpPr/>
          <p:nvPr/>
        </p:nvSpPr>
        <p:spPr>
          <a:xfrm>
            <a:off x="4513320" y="2138400"/>
            <a:ext cx="3893760" cy="223020"/>
          </a:xfrm>
          <a:prstGeom prst="rect">
            <a:avLst/>
          </a:prstGeom>
          <a:solidFill>
            <a:srgbClr val="FFF6CE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4260" tIns="32130" rIns="64260" bIns="32130"/>
          <a:lstStyle/>
          <a:p>
            <a:pPr>
              <a:lnSpc>
                <a:spcPct val="100000"/>
              </a:lnSpc>
            </a:pPr>
            <a:r>
              <a:rPr lang="ru-RU" sz="1050" spc="-1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Объекты критической инфраструктуры</a:t>
            </a:r>
            <a:endParaRPr lang="ru-RU" sz="1050" spc="-1">
              <a:latin typeface="GT Walsheim v2 Manual Black" panose="00000900000000000000" pitchFamily="50" charset="-52"/>
            </a:endParaRPr>
          </a:p>
        </p:txBody>
      </p:sp>
      <p:sp>
        <p:nvSpPr>
          <p:cNvPr id="663" name="CustomShape 13"/>
          <p:cNvSpPr/>
          <p:nvPr/>
        </p:nvSpPr>
        <p:spPr>
          <a:xfrm>
            <a:off x="4886280" y="2649510"/>
            <a:ext cx="1586880" cy="223020"/>
          </a:xfrm>
          <a:prstGeom prst="rect">
            <a:avLst/>
          </a:prstGeom>
          <a:solidFill>
            <a:srgbClr val="FFF6CE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4260" tIns="32130" rIns="64260" bIns="32130"/>
          <a:lstStyle/>
          <a:p>
            <a:pPr>
              <a:lnSpc>
                <a:spcPct val="100000"/>
              </a:lnSpc>
            </a:pPr>
            <a:r>
              <a:rPr lang="ru-RU" sz="1050" spc="-1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Стационарные</a:t>
            </a:r>
            <a:endParaRPr lang="ru-RU" sz="1050" spc="-1">
              <a:latin typeface="GT Walsheim v2 Manual Black" panose="00000900000000000000" pitchFamily="50" charset="-52"/>
            </a:endParaRPr>
          </a:p>
        </p:txBody>
      </p:sp>
      <p:sp>
        <p:nvSpPr>
          <p:cNvPr id="664" name="CustomShape 14"/>
          <p:cNvSpPr/>
          <p:nvPr/>
        </p:nvSpPr>
        <p:spPr>
          <a:xfrm>
            <a:off x="6806880" y="2649510"/>
            <a:ext cx="1466640" cy="223020"/>
          </a:xfrm>
          <a:prstGeom prst="rect">
            <a:avLst/>
          </a:prstGeom>
          <a:solidFill>
            <a:srgbClr val="FFF6CE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4260" tIns="32130" rIns="64260" bIns="32130"/>
          <a:lstStyle/>
          <a:p>
            <a:pPr>
              <a:lnSpc>
                <a:spcPct val="100000"/>
              </a:lnSpc>
            </a:pPr>
            <a:r>
              <a:rPr lang="ru-RU" sz="1050" spc="-1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Мобильные   </a:t>
            </a:r>
            <a:endParaRPr lang="ru-RU" sz="1050" spc="-1">
              <a:latin typeface="GT Walsheim v2 Manual Black" panose="00000900000000000000" pitchFamily="50" charset="-52"/>
            </a:endParaRPr>
          </a:p>
        </p:txBody>
      </p:sp>
      <p:sp>
        <p:nvSpPr>
          <p:cNvPr id="665" name="CustomShape 15"/>
          <p:cNvSpPr/>
          <p:nvPr/>
        </p:nvSpPr>
        <p:spPr>
          <a:xfrm>
            <a:off x="1489320" y="2709990"/>
            <a:ext cx="2809800" cy="5794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10243E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6" name="CustomShape 16"/>
          <p:cNvSpPr/>
          <p:nvPr/>
        </p:nvSpPr>
        <p:spPr>
          <a:xfrm flipV="1">
            <a:off x="1489320" y="1848690"/>
            <a:ext cx="3015000" cy="8613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10243E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7" name="CustomShape 17"/>
          <p:cNvSpPr/>
          <p:nvPr/>
        </p:nvSpPr>
        <p:spPr>
          <a:xfrm>
            <a:off x="5323320" y="3291300"/>
            <a:ext cx="939600" cy="19899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10243E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8" name="CustomShape 18"/>
          <p:cNvSpPr/>
          <p:nvPr/>
        </p:nvSpPr>
        <p:spPr>
          <a:xfrm>
            <a:off x="5323320" y="3291300"/>
            <a:ext cx="1007280" cy="5810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10243E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9" name="CustomShape 19"/>
          <p:cNvSpPr/>
          <p:nvPr/>
        </p:nvSpPr>
        <p:spPr>
          <a:xfrm>
            <a:off x="5594040" y="4144500"/>
            <a:ext cx="872280" cy="57375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10243E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0" name="CustomShape 20"/>
          <p:cNvSpPr/>
          <p:nvPr/>
        </p:nvSpPr>
        <p:spPr>
          <a:xfrm>
            <a:off x="5594040" y="4144500"/>
            <a:ext cx="872280" cy="8748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10243E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1" name="CustomShape 21"/>
          <p:cNvSpPr/>
          <p:nvPr/>
        </p:nvSpPr>
        <p:spPr>
          <a:xfrm flipH="1">
            <a:off x="5677200" y="2364660"/>
            <a:ext cx="777960" cy="28323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10243E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2" name="CustomShape 22"/>
          <p:cNvSpPr/>
          <p:nvPr/>
        </p:nvSpPr>
        <p:spPr>
          <a:xfrm>
            <a:off x="6461280" y="2364660"/>
            <a:ext cx="1077840" cy="28323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10243E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3" name="CustomShape 23"/>
          <p:cNvSpPr/>
          <p:nvPr/>
        </p:nvSpPr>
        <p:spPr>
          <a:xfrm flipV="1">
            <a:off x="1489320" y="2231280"/>
            <a:ext cx="3024000" cy="47871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10243E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4" name="CustomShape 24"/>
          <p:cNvSpPr/>
          <p:nvPr/>
        </p:nvSpPr>
        <p:spPr>
          <a:xfrm>
            <a:off x="1489320" y="2709990"/>
            <a:ext cx="2309040" cy="189675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10243E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5" name="CustomShape 25"/>
          <p:cNvSpPr/>
          <p:nvPr/>
        </p:nvSpPr>
        <p:spPr>
          <a:xfrm>
            <a:off x="1489320" y="2709990"/>
            <a:ext cx="2309040" cy="230931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10243E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6" name="CustomShape 26"/>
          <p:cNvSpPr/>
          <p:nvPr/>
        </p:nvSpPr>
        <p:spPr>
          <a:xfrm>
            <a:off x="1489320" y="2709990"/>
            <a:ext cx="2309040" cy="2669254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10243E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7" name="CustomShape 27"/>
          <p:cNvSpPr/>
          <p:nvPr/>
        </p:nvSpPr>
        <p:spPr>
          <a:xfrm>
            <a:off x="4300920" y="3178170"/>
            <a:ext cx="1020240" cy="223020"/>
          </a:xfrm>
          <a:prstGeom prst="rect">
            <a:avLst/>
          </a:prstGeom>
          <a:solidFill>
            <a:srgbClr val="FFF6CE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4260" tIns="32130" rIns="64260" bIns="32130"/>
          <a:lstStyle/>
          <a:p>
            <a:pPr>
              <a:lnSpc>
                <a:spcPct val="100000"/>
              </a:lnSpc>
            </a:pPr>
            <a:r>
              <a:rPr lang="ru-RU" sz="1050" spc="-1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Событие</a:t>
            </a:r>
            <a:endParaRPr lang="ru-RU" sz="1050" spc="-1">
              <a:latin typeface="GT Walsheim v2 Manual Black" panose="00000900000000000000" pitchFamily="50" charset="-52"/>
            </a:endParaRPr>
          </a:p>
        </p:txBody>
      </p:sp>
      <p:sp>
        <p:nvSpPr>
          <p:cNvPr id="678" name="CustomShape 28"/>
          <p:cNvSpPr/>
          <p:nvPr/>
        </p:nvSpPr>
        <p:spPr>
          <a:xfrm>
            <a:off x="6468480" y="4305420"/>
            <a:ext cx="1887480" cy="223020"/>
          </a:xfrm>
          <a:prstGeom prst="rect">
            <a:avLst/>
          </a:prstGeom>
          <a:solidFill>
            <a:srgbClr val="FFF6CE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4260" tIns="32130" rIns="64260" bIns="32130"/>
          <a:lstStyle/>
          <a:p>
            <a:pPr>
              <a:lnSpc>
                <a:spcPct val="100000"/>
              </a:lnSpc>
            </a:pPr>
            <a:r>
              <a:rPr lang="ru-RU" sz="1050" spc="-1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Типовая ситуация</a:t>
            </a:r>
            <a:endParaRPr lang="ru-RU" sz="1050" spc="-1">
              <a:latin typeface="GT Walsheim v2 Manual Black" panose="00000900000000000000" pitchFamily="50" charset="-52"/>
            </a:endParaRPr>
          </a:p>
        </p:txBody>
      </p:sp>
      <p:sp>
        <p:nvSpPr>
          <p:cNvPr id="679" name="CustomShape 29"/>
          <p:cNvSpPr/>
          <p:nvPr/>
        </p:nvSpPr>
        <p:spPr>
          <a:xfrm>
            <a:off x="5594040" y="4144500"/>
            <a:ext cx="872280" cy="2727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10243E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0" name="CustomShape 30"/>
          <p:cNvSpPr/>
          <p:nvPr/>
        </p:nvSpPr>
        <p:spPr>
          <a:xfrm>
            <a:off x="6197400" y="3077730"/>
            <a:ext cx="800280" cy="223020"/>
          </a:xfrm>
          <a:prstGeom prst="rect">
            <a:avLst/>
          </a:prstGeom>
          <a:solidFill>
            <a:srgbClr val="FFF6CE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4260" tIns="32130" rIns="64260" bIns="32130"/>
          <a:lstStyle/>
          <a:p>
            <a:pPr>
              <a:lnSpc>
                <a:spcPct val="100000"/>
              </a:lnSpc>
            </a:pPr>
            <a:r>
              <a:rPr lang="ru-RU" sz="1050" spc="-1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Угроза</a:t>
            </a:r>
            <a:endParaRPr lang="ru-RU" sz="1050" spc="-1">
              <a:latin typeface="GT Walsheim v2 Manual Black" panose="00000900000000000000" pitchFamily="50" charset="-52"/>
            </a:endParaRPr>
          </a:p>
        </p:txBody>
      </p:sp>
      <p:sp>
        <p:nvSpPr>
          <p:cNvPr id="681" name="CustomShape 31"/>
          <p:cNvSpPr/>
          <p:nvPr/>
        </p:nvSpPr>
        <p:spPr>
          <a:xfrm>
            <a:off x="6265080" y="3378780"/>
            <a:ext cx="2250360" cy="223020"/>
          </a:xfrm>
          <a:prstGeom prst="rect">
            <a:avLst/>
          </a:prstGeom>
          <a:solidFill>
            <a:srgbClr val="FFF6CE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4260" tIns="32130" rIns="64260" bIns="32130"/>
          <a:lstStyle/>
          <a:p>
            <a:pPr>
              <a:lnSpc>
                <a:spcPct val="100000"/>
              </a:lnSpc>
            </a:pPr>
            <a:r>
              <a:rPr lang="ru-RU" sz="1050" spc="-1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Фактическое событие</a:t>
            </a:r>
            <a:endParaRPr lang="ru-RU" sz="1050" spc="-1">
              <a:latin typeface="GT Walsheim v2 Manual Black" panose="00000900000000000000" pitchFamily="50" charset="-52"/>
            </a:endParaRPr>
          </a:p>
        </p:txBody>
      </p:sp>
      <p:sp>
        <p:nvSpPr>
          <p:cNvPr id="682" name="CustomShape 32"/>
          <p:cNvSpPr/>
          <p:nvPr/>
        </p:nvSpPr>
        <p:spPr>
          <a:xfrm>
            <a:off x="6332760" y="3679830"/>
            <a:ext cx="2309760" cy="382860"/>
          </a:xfrm>
          <a:prstGeom prst="rect">
            <a:avLst/>
          </a:prstGeom>
          <a:solidFill>
            <a:srgbClr val="FFF6CE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4260" tIns="32130" rIns="64260" bIns="32130"/>
          <a:lstStyle/>
          <a:p>
            <a:pPr>
              <a:lnSpc>
                <a:spcPct val="100000"/>
              </a:lnSpc>
            </a:pPr>
            <a:r>
              <a:rPr lang="ru-RU" sz="1050" spc="-1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Донесение о действиях сил и средств</a:t>
            </a:r>
            <a:endParaRPr lang="ru-RU" sz="1050" spc="-1">
              <a:latin typeface="GT Walsheim v2 Manual Black" panose="00000900000000000000" pitchFamily="50" charset="-52"/>
            </a:endParaRPr>
          </a:p>
        </p:txBody>
      </p:sp>
      <p:sp>
        <p:nvSpPr>
          <p:cNvPr id="683" name="CustomShape 33"/>
          <p:cNvSpPr/>
          <p:nvPr/>
        </p:nvSpPr>
        <p:spPr>
          <a:xfrm>
            <a:off x="4505400" y="1775250"/>
            <a:ext cx="2334600" cy="223020"/>
          </a:xfrm>
          <a:prstGeom prst="rect">
            <a:avLst/>
          </a:prstGeom>
          <a:solidFill>
            <a:srgbClr val="FFF6CE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4260" tIns="32130" rIns="64260" bIns="32130"/>
          <a:lstStyle/>
          <a:p>
            <a:pPr>
              <a:lnSpc>
                <a:spcPct val="100000"/>
              </a:lnSpc>
            </a:pPr>
            <a:r>
              <a:rPr lang="ru-RU" sz="1050" spc="-1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Показатель (Метрика) </a:t>
            </a:r>
            <a:endParaRPr lang="ru-RU" sz="1050" spc="-1">
              <a:latin typeface="GT Walsheim v2 Manual Black" panose="00000900000000000000" pitchFamily="50" charset="-52"/>
            </a:endParaRPr>
          </a:p>
        </p:txBody>
      </p:sp>
      <p:sp>
        <p:nvSpPr>
          <p:cNvPr id="685" name="CustomShape 35"/>
          <p:cNvSpPr/>
          <p:nvPr/>
        </p:nvSpPr>
        <p:spPr>
          <a:xfrm>
            <a:off x="3798360" y="4471740"/>
            <a:ext cx="1795680" cy="223020"/>
          </a:xfrm>
          <a:prstGeom prst="rect">
            <a:avLst/>
          </a:prstGeom>
          <a:solidFill>
            <a:srgbClr val="FFF6CE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4260" tIns="32130" rIns="64260" bIns="32130"/>
          <a:lstStyle/>
          <a:p>
            <a:pPr>
              <a:lnSpc>
                <a:spcPct val="100000"/>
              </a:lnSpc>
            </a:pPr>
            <a:r>
              <a:rPr lang="ru-RU" sz="1050" spc="-1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Силы и средства</a:t>
            </a:r>
            <a:endParaRPr lang="ru-RU" sz="1050" spc="-1">
              <a:latin typeface="GT Walsheim v2 Manual Black" panose="00000900000000000000" pitchFamily="50" charset="-52"/>
            </a:endParaRPr>
          </a:p>
        </p:txBody>
      </p:sp>
      <p:sp>
        <p:nvSpPr>
          <p:cNvPr id="686" name="CustomShape 36"/>
          <p:cNvSpPr/>
          <p:nvPr/>
        </p:nvSpPr>
        <p:spPr>
          <a:xfrm>
            <a:off x="4812120" y="3404430"/>
            <a:ext cx="234720" cy="62505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10243E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7" name="CustomShape 37"/>
          <p:cNvSpPr/>
          <p:nvPr/>
        </p:nvSpPr>
        <p:spPr>
          <a:xfrm>
            <a:off x="93060" y="3981264"/>
            <a:ext cx="2732040" cy="207607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ctr"/>
          <a:lstStyle/>
          <a:p>
            <a:pPr>
              <a:spcBef>
                <a:spcPts val="211"/>
              </a:spcBef>
            </a:pPr>
            <a:r>
              <a:rPr lang="ru-RU" sz="1600" spc="-1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Под моделью деятельности следует понимать совокупность информации, правил и алгоритмов, описывающих автономный функционал, относящийся к некоторому типу и подтипу деятельности. </a:t>
            </a:r>
            <a:endParaRPr lang="ru-RU" sz="1600" spc="-1">
              <a:latin typeface="GT Walsheim v2 Manual Black" panose="00000900000000000000" pitchFamily="50" charset="-52"/>
            </a:endParaRPr>
          </a:p>
        </p:txBody>
      </p:sp>
      <p:sp>
        <p:nvSpPr>
          <p:cNvPr id="688" name="CustomShape 38"/>
          <p:cNvSpPr/>
          <p:nvPr/>
        </p:nvSpPr>
        <p:spPr>
          <a:xfrm flipV="1">
            <a:off x="5323320" y="3177360"/>
            <a:ext cx="876240" cy="11205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10243E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" name="Title 1"/>
          <p:cNvSpPr txBox="1">
            <a:spLocks/>
          </p:cNvSpPr>
          <p:nvPr/>
        </p:nvSpPr>
        <p:spPr>
          <a:xfrm>
            <a:off x="70740" y="139360"/>
            <a:ext cx="4228380" cy="95410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>
              <a:defRPr sz="2800" b="1">
                <a:solidFill>
                  <a:srgbClr val="0070C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Модель </a:t>
            </a:r>
            <a:r>
              <a:rPr lang="ru-RU" dirty="0"/>
              <a:t>деятельности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2387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0" name="Picture 4"/>
          <p:cNvPicPr/>
          <p:nvPr/>
        </p:nvPicPr>
        <p:blipFill>
          <a:blip r:embed="rId2" cstate="print"/>
          <a:stretch/>
        </p:blipFill>
        <p:spPr>
          <a:xfrm>
            <a:off x="1692720" y="2004750"/>
            <a:ext cx="6694560" cy="3076650"/>
          </a:xfrm>
          <a:prstGeom prst="rect">
            <a:avLst/>
          </a:prstGeom>
          <a:ln>
            <a:noFill/>
          </a:ln>
        </p:spPr>
      </p:pic>
      <p:sp>
        <p:nvSpPr>
          <p:cNvPr id="691" name="CustomShape 2"/>
          <p:cNvSpPr/>
          <p:nvPr/>
        </p:nvSpPr>
        <p:spPr>
          <a:xfrm>
            <a:off x="2376000" y="1832220"/>
            <a:ext cx="1008000" cy="32103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4F6228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2" name="CustomShape 3"/>
          <p:cNvSpPr/>
          <p:nvPr/>
        </p:nvSpPr>
        <p:spPr>
          <a:xfrm>
            <a:off x="289806" y="1558980"/>
            <a:ext cx="2446200" cy="273240"/>
          </a:xfrm>
          <a:prstGeom prst="rect">
            <a:avLst/>
          </a:prstGeom>
          <a:solidFill>
            <a:srgbClr val="CCC1DA">
              <a:alpha val="39000"/>
            </a:srgbClr>
          </a:solidFill>
          <a:ln w="19080">
            <a:solidFill>
              <a:srgbClr val="4F622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/>
          <a:lstStyle/>
          <a:p>
            <a:pPr algn="ctr">
              <a:lnSpc>
                <a:spcPct val="100000"/>
              </a:lnSpc>
            </a:pPr>
            <a:r>
              <a:rPr lang="ru-RU" sz="1350" spc="-1">
                <a:solidFill>
                  <a:srgbClr val="0D0D0D"/>
                </a:solidFill>
                <a:latin typeface="GT Walsheim v2 Manual Black" panose="00000900000000000000" pitchFamily="50" charset="-52"/>
                <a:ea typeface="DejaVu Sans"/>
              </a:rPr>
              <a:t>n-й тип деятельности</a:t>
            </a:r>
            <a:endParaRPr lang="ru-RU" sz="1350" spc="-1">
              <a:latin typeface="GT Walsheim v2 Manual Black" panose="00000900000000000000" pitchFamily="50" charset="-52"/>
            </a:endParaRPr>
          </a:p>
        </p:txBody>
      </p:sp>
      <p:sp>
        <p:nvSpPr>
          <p:cNvPr id="693" name="CustomShape 4"/>
          <p:cNvSpPr/>
          <p:nvPr/>
        </p:nvSpPr>
        <p:spPr>
          <a:xfrm>
            <a:off x="5906677" y="1609647"/>
            <a:ext cx="2836440" cy="273240"/>
          </a:xfrm>
          <a:prstGeom prst="rect">
            <a:avLst/>
          </a:prstGeom>
          <a:solidFill>
            <a:srgbClr val="B7DEE8">
              <a:alpha val="36000"/>
            </a:srgbClr>
          </a:solidFill>
          <a:ln w="19080">
            <a:solidFill>
              <a:srgbClr val="10243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/>
          <a:lstStyle/>
          <a:p>
            <a:pPr algn="ctr">
              <a:lnSpc>
                <a:spcPct val="100000"/>
              </a:lnSpc>
            </a:pPr>
            <a:r>
              <a:rPr lang="en-US" sz="1350" spc="-1" dirty="0" err="1">
                <a:solidFill>
                  <a:srgbClr val="0D0D0D"/>
                </a:solidFill>
                <a:latin typeface="GT Walsheim v2 Manual Black" panose="00000900000000000000" pitchFamily="50" charset="-52"/>
                <a:ea typeface="DejaVu Sans"/>
              </a:rPr>
              <a:t>i</a:t>
            </a:r>
            <a:r>
              <a:rPr lang="ru-RU" sz="1350" spc="-1" dirty="0">
                <a:solidFill>
                  <a:srgbClr val="0D0D0D"/>
                </a:solidFill>
                <a:latin typeface="GT Walsheim v2 Manual Black" panose="00000900000000000000" pitchFamily="50" charset="-52"/>
                <a:ea typeface="DejaVu Sans"/>
              </a:rPr>
              <a:t>-</a:t>
            </a:r>
            <a:r>
              <a:rPr lang="ru-RU" sz="1350" spc="-1" dirty="0" err="1">
                <a:solidFill>
                  <a:srgbClr val="0D0D0D"/>
                </a:solidFill>
                <a:latin typeface="GT Walsheim v2 Manual Black" panose="00000900000000000000" pitchFamily="50" charset="-52"/>
                <a:ea typeface="DejaVu Sans"/>
              </a:rPr>
              <a:t>й</a:t>
            </a:r>
            <a:r>
              <a:rPr lang="ru-RU" sz="1350" spc="-1" dirty="0">
                <a:solidFill>
                  <a:srgbClr val="0D0D0D"/>
                </a:solidFill>
                <a:latin typeface="GT Walsheim v2 Manual Black" panose="00000900000000000000" pitchFamily="50" charset="-52"/>
                <a:ea typeface="DejaVu Sans"/>
              </a:rPr>
              <a:t> </a:t>
            </a:r>
            <a:r>
              <a:rPr lang="ru-RU" sz="1350" spc="-1" dirty="0">
                <a:solidFill>
                  <a:srgbClr val="0D0D0D"/>
                </a:solidFill>
                <a:latin typeface="GT Walsheim v2 Manual Black" panose="00000900000000000000" pitchFamily="50" charset="-52"/>
                <a:ea typeface="DejaVu Sans"/>
              </a:rPr>
              <a:t>подтип деятельности</a:t>
            </a:r>
            <a:endParaRPr lang="ru-RU" sz="1350" spc="-1" dirty="0">
              <a:latin typeface="GT Walsheim v2 Manual Black" panose="00000900000000000000" pitchFamily="50" charset="-52"/>
            </a:endParaRPr>
          </a:p>
        </p:txBody>
      </p:sp>
      <p:sp>
        <p:nvSpPr>
          <p:cNvPr id="694" name="CustomShape 5"/>
          <p:cNvSpPr/>
          <p:nvPr/>
        </p:nvSpPr>
        <p:spPr>
          <a:xfrm>
            <a:off x="216000" y="4147200"/>
            <a:ext cx="1365840" cy="273240"/>
          </a:xfrm>
          <a:prstGeom prst="rect">
            <a:avLst/>
          </a:prstGeom>
          <a:solidFill>
            <a:srgbClr val="FCD5B5">
              <a:alpha val="44000"/>
            </a:srgbClr>
          </a:solidFill>
          <a:ln w="19080">
            <a:solidFill>
              <a:srgbClr val="C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/>
          <a:lstStyle/>
          <a:p>
            <a:pPr algn="ctr">
              <a:lnSpc>
                <a:spcPct val="100000"/>
              </a:lnSpc>
            </a:pPr>
            <a:r>
              <a:rPr lang="ru-RU" sz="1350" spc="-1">
                <a:solidFill>
                  <a:srgbClr val="0D0D0D"/>
                </a:solidFill>
                <a:latin typeface="GT Walsheim v2 Manual Black" panose="00000900000000000000" pitchFamily="50" charset="-52"/>
                <a:ea typeface="DejaVu Sans"/>
              </a:rPr>
              <a:t>i –я модель</a:t>
            </a:r>
            <a:endParaRPr lang="ru-RU" sz="1350" spc="-1">
              <a:latin typeface="GT Walsheim v2 Manual Black" panose="00000900000000000000" pitchFamily="50" charset="-52"/>
            </a:endParaRPr>
          </a:p>
        </p:txBody>
      </p:sp>
      <p:sp>
        <p:nvSpPr>
          <p:cNvPr id="696" name="CustomShape 7"/>
          <p:cNvSpPr/>
          <p:nvPr/>
        </p:nvSpPr>
        <p:spPr>
          <a:xfrm rot="32400">
            <a:off x="1592919" y="2523142"/>
            <a:ext cx="1793464" cy="497368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FFC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7" name="CustomShape 8"/>
          <p:cNvSpPr/>
          <p:nvPr/>
        </p:nvSpPr>
        <p:spPr>
          <a:xfrm flipV="1">
            <a:off x="1584000" y="3464718"/>
            <a:ext cx="1800000" cy="814387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C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8" name="CustomShape 9"/>
          <p:cNvSpPr/>
          <p:nvPr/>
        </p:nvSpPr>
        <p:spPr>
          <a:xfrm flipH="1">
            <a:off x="4950619" y="1900800"/>
            <a:ext cx="1525421" cy="970988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10243E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9" name="CustomShape 10"/>
          <p:cNvSpPr/>
          <p:nvPr/>
        </p:nvSpPr>
        <p:spPr>
          <a:xfrm>
            <a:off x="216000" y="5200650"/>
            <a:ext cx="7427160" cy="6150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7500" tIns="33750" rIns="67500" bIns="33750"/>
          <a:lstStyle/>
          <a:p>
            <a:pPr>
              <a:lnSpc>
                <a:spcPct val="100000"/>
              </a:lnSpc>
            </a:pPr>
            <a:r>
              <a:rPr lang="ru-RU" spc="-1" dirty="0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Компонентная модель состоит из типов и подтипов деятельности и уровней </a:t>
            </a:r>
            <a:endParaRPr lang="ru-RU" spc="-1" dirty="0">
              <a:latin typeface="GT Walsheim v2 Manual Black" panose="00000900000000000000" pitchFamily="50" charset="-52"/>
            </a:endParaRPr>
          </a:p>
          <a:p>
            <a:pPr>
              <a:lnSpc>
                <a:spcPct val="100000"/>
              </a:lnSpc>
            </a:pPr>
            <a:r>
              <a:rPr lang="ru-RU" spc="-1" dirty="0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Каждому подтипу и уровню соответствует множество моделей</a:t>
            </a:r>
            <a:endParaRPr lang="ru-RU" spc="-1" dirty="0">
              <a:latin typeface="GT Walsheim v2 Manual Black" panose="00000900000000000000" pitchFamily="50" charset="-52"/>
            </a:endParaRPr>
          </a:p>
          <a:p>
            <a:pPr>
              <a:lnSpc>
                <a:spcPct val="100000"/>
              </a:lnSpc>
            </a:pPr>
            <a:r>
              <a:rPr lang="ru-RU" spc="-1" dirty="0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Модель – основной «кубик» в декомпозиции деятельности</a:t>
            </a:r>
            <a:endParaRPr lang="ru-RU" spc="-1" dirty="0">
              <a:latin typeface="GT Walsheim v2 Manual Black" panose="00000900000000000000" pitchFamily="50" charset="-52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-108520" y="158884"/>
            <a:ext cx="4427984" cy="52322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>
              <a:defRPr sz="2800" b="1">
                <a:solidFill>
                  <a:srgbClr val="0070C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Модель деятельности</a:t>
            </a:r>
            <a:r>
              <a:rPr lang="en-US" dirty="0"/>
              <a:t>. </a:t>
            </a:r>
            <a:endParaRPr lang="ru-RU" dirty="0" smtClean="0"/>
          </a:p>
          <a:p>
            <a:r>
              <a:rPr lang="ru-RU" dirty="0" smtClean="0"/>
              <a:t>Компонентная </a:t>
            </a:r>
            <a:r>
              <a:rPr lang="ru-RU" dirty="0"/>
              <a:t>модель</a:t>
            </a:r>
            <a:endParaRPr lang="ru-RU" dirty="0"/>
          </a:p>
        </p:txBody>
      </p:sp>
      <p:sp>
        <p:nvSpPr>
          <p:cNvPr id="14" name="CustomShape 6"/>
          <p:cNvSpPr/>
          <p:nvPr/>
        </p:nvSpPr>
        <p:spPr>
          <a:xfrm>
            <a:off x="46583" y="1951578"/>
            <a:ext cx="1548720" cy="664538"/>
          </a:xfrm>
          <a:prstGeom prst="rect">
            <a:avLst/>
          </a:prstGeom>
          <a:solidFill>
            <a:srgbClr val="FCD5B5">
              <a:alpha val="44000"/>
            </a:srgbClr>
          </a:solidFill>
          <a:ln w="19080">
            <a:solidFill>
              <a:srgbClr val="C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/>
          <a:lstStyle/>
          <a:p>
            <a:pPr algn="ctr"/>
            <a:r>
              <a:rPr lang="ru-RU" spc="-1">
                <a:solidFill>
                  <a:srgbClr val="0D0D0D"/>
                </a:solidFill>
                <a:latin typeface="GT Walsheim v2 Manual Black" panose="00000900000000000000" pitchFamily="50" charset="-52"/>
                <a:ea typeface="DejaVu Sans"/>
              </a:rPr>
              <a:t>Сi – номер цвета модели  </a:t>
            </a:r>
          </a:p>
        </p:txBody>
      </p:sp>
    </p:spTree>
    <p:extLst>
      <p:ext uri="{BB962C8B-B14F-4D97-AF65-F5344CB8AC3E}">
        <p14:creationId xmlns:p14="http://schemas.microsoft.com/office/powerpoint/2010/main" val="57888717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CustomShape 1"/>
          <p:cNvSpPr/>
          <p:nvPr/>
        </p:nvSpPr>
        <p:spPr>
          <a:xfrm>
            <a:off x="-31558" y="130600"/>
            <a:ext cx="4806982" cy="90742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Событие как </a:t>
            </a:r>
            <a:r>
              <a:rPr lang="ru-RU" sz="28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основа процесса принятия </a:t>
            </a:r>
            <a:r>
              <a:rPr lang="ru-RU" sz="28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решений</a:t>
            </a:r>
          </a:p>
        </p:txBody>
      </p:sp>
      <p:sp>
        <p:nvSpPr>
          <p:cNvPr id="701" name="CustomShape 2"/>
          <p:cNvSpPr/>
          <p:nvPr/>
        </p:nvSpPr>
        <p:spPr>
          <a:xfrm>
            <a:off x="4566960" y="2913166"/>
            <a:ext cx="3874838" cy="1745438"/>
          </a:xfrm>
          <a:prstGeom prst="roundRect">
            <a:avLst>
              <a:gd name="adj" fmla="val 7166"/>
            </a:avLst>
          </a:prstGeom>
          <a:solidFill>
            <a:srgbClr val="FFFF99">
              <a:alpha val="33000"/>
            </a:srgbClr>
          </a:solidFill>
          <a:ln w="25560">
            <a:solidFill>
              <a:srgbClr val="80808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02" name="CustomShape 3"/>
          <p:cNvSpPr/>
          <p:nvPr/>
        </p:nvSpPr>
        <p:spPr>
          <a:xfrm>
            <a:off x="897499" y="3299266"/>
            <a:ext cx="2329901" cy="871289"/>
          </a:xfrm>
          <a:prstGeom prst="roundRect">
            <a:avLst>
              <a:gd name="adj" fmla="val 16667"/>
            </a:avLst>
          </a:prstGeom>
          <a:solidFill>
            <a:srgbClr val="4BACC6"/>
          </a:solidFill>
          <a:ln w="25560">
            <a:solidFill>
              <a:srgbClr val="80808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03" name="CustomShape 4"/>
          <p:cNvSpPr/>
          <p:nvPr/>
        </p:nvSpPr>
        <p:spPr>
          <a:xfrm flipV="1">
            <a:off x="869212" y="2368711"/>
            <a:ext cx="2298788" cy="822818"/>
          </a:xfrm>
          <a:prstGeom prst="roundRect">
            <a:avLst>
              <a:gd name="adj" fmla="val 16667"/>
            </a:avLst>
          </a:prstGeom>
          <a:solidFill>
            <a:srgbClr val="4BACC6">
              <a:alpha val="98000"/>
            </a:srgbClr>
          </a:solidFill>
          <a:ln w="25560">
            <a:solidFill>
              <a:srgbClr val="80808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04" name="CustomShape 5"/>
          <p:cNvSpPr/>
          <p:nvPr/>
        </p:nvSpPr>
        <p:spPr>
          <a:xfrm>
            <a:off x="569385" y="1991656"/>
            <a:ext cx="2872575" cy="2331191"/>
          </a:xfrm>
          <a:prstGeom prst="roundRect">
            <a:avLst>
              <a:gd name="adj" fmla="val 5957"/>
            </a:avLst>
          </a:prstGeom>
          <a:solidFill>
            <a:srgbClr val="FFFF99">
              <a:alpha val="34000"/>
            </a:srgbClr>
          </a:solidFill>
          <a:ln w="25560">
            <a:solidFill>
              <a:srgbClr val="80808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05" name="CustomShape 6"/>
          <p:cNvSpPr/>
          <p:nvPr/>
        </p:nvSpPr>
        <p:spPr>
          <a:xfrm>
            <a:off x="305269" y="4673037"/>
            <a:ext cx="6361560" cy="2457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4260" tIns="32130" rIns="64260" bIns="32130"/>
          <a:lstStyle/>
          <a:p>
            <a:pPr>
              <a:lnSpc>
                <a:spcPct val="100000"/>
              </a:lnSpc>
            </a:pPr>
            <a:r>
              <a:rPr lang="ru-RU" sz="1500" b="1" i="1" spc="-1" dirty="0">
                <a:solidFill>
                  <a:srgbClr val="660066"/>
                </a:solidFill>
                <a:latin typeface="GT Walsheim v2 Manual Black" panose="00000900000000000000" pitchFamily="50" charset="-52"/>
                <a:ea typeface="DejaVu Sans"/>
              </a:rPr>
              <a:t>Формат CAP v.1.2 (</a:t>
            </a:r>
            <a:r>
              <a:rPr lang="ru-RU" sz="1500" b="1" i="1" spc="-1" dirty="0" err="1">
                <a:solidFill>
                  <a:srgbClr val="660066"/>
                </a:solidFill>
                <a:latin typeface="GT Walsheim v2 Manual Black" panose="00000900000000000000" pitchFamily="50" charset="-52"/>
                <a:ea typeface="DejaVu Sans"/>
              </a:rPr>
              <a:t>Common</a:t>
            </a:r>
            <a:r>
              <a:rPr lang="ru-RU" sz="1500" b="1" i="1" spc="-1" dirty="0">
                <a:solidFill>
                  <a:srgbClr val="660066"/>
                </a:solidFill>
                <a:latin typeface="GT Walsheim v2 Manual Black" panose="00000900000000000000" pitchFamily="50" charset="-52"/>
                <a:ea typeface="DejaVu Sans"/>
              </a:rPr>
              <a:t> </a:t>
            </a:r>
            <a:r>
              <a:rPr lang="ru-RU" sz="1500" b="1" i="1" spc="-1" dirty="0" err="1">
                <a:solidFill>
                  <a:srgbClr val="660066"/>
                </a:solidFill>
                <a:latin typeface="GT Walsheim v2 Manual Black" panose="00000900000000000000" pitchFamily="50" charset="-52"/>
                <a:ea typeface="DejaVu Sans"/>
              </a:rPr>
              <a:t>Alerting</a:t>
            </a:r>
            <a:r>
              <a:rPr lang="ru-RU" sz="1500" b="1" i="1" spc="-1" dirty="0">
                <a:solidFill>
                  <a:srgbClr val="660066"/>
                </a:solidFill>
                <a:latin typeface="GT Walsheim v2 Manual Black" panose="00000900000000000000" pitchFamily="50" charset="-52"/>
                <a:ea typeface="DejaVu Sans"/>
              </a:rPr>
              <a:t> </a:t>
            </a:r>
            <a:r>
              <a:rPr lang="ru-RU" sz="1500" b="1" i="1" spc="-1" dirty="0" err="1">
                <a:solidFill>
                  <a:srgbClr val="660066"/>
                </a:solidFill>
                <a:latin typeface="GT Walsheim v2 Manual Black" panose="00000900000000000000" pitchFamily="50" charset="-52"/>
                <a:ea typeface="DejaVu Sans"/>
              </a:rPr>
              <a:t>Protocol</a:t>
            </a:r>
            <a:r>
              <a:rPr lang="ru-RU" sz="1500" b="1" i="1" spc="-1" dirty="0">
                <a:solidFill>
                  <a:srgbClr val="660066"/>
                </a:solidFill>
                <a:latin typeface="GT Walsheim v2 Manual Black" panose="00000900000000000000" pitchFamily="50" charset="-52"/>
                <a:ea typeface="DejaVu Sans"/>
              </a:rPr>
              <a:t>)*</a:t>
            </a:r>
            <a:endParaRPr lang="ru-RU" sz="1500" spc="-1" dirty="0">
              <a:latin typeface="GT Walsheim v2 Manual Black" panose="00000900000000000000" pitchFamily="50" charset="-52"/>
            </a:endParaRPr>
          </a:p>
        </p:txBody>
      </p:sp>
      <p:sp>
        <p:nvSpPr>
          <p:cNvPr id="706" name="CustomShape 7"/>
          <p:cNvSpPr/>
          <p:nvPr/>
        </p:nvSpPr>
        <p:spPr>
          <a:xfrm>
            <a:off x="305269" y="4914946"/>
            <a:ext cx="5757863" cy="2457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4260" tIns="32130" rIns="64260" bIns="32130"/>
          <a:lstStyle/>
          <a:p>
            <a:pPr>
              <a:lnSpc>
                <a:spcPct val="100000"/>
              </a:lnSpc>
            </a:pPr>
            <a:r>
              <a:rPr lang="ru-RU" sz="1200" spc="-1" dirty="0">
                <a:solidFill>
                  <a:srgbClr val="0D0D0D"/>
                </a:solidFill>
                <a:latin typeface="GT Walsheim v2 Manual Black" panose="00000900000000000000" pitchFamily="50" charset="-52"/>
                <a:ea typeface="DejaVu Sans"/>
              </a:rPr>
              <a:t>* Стандарт OASIS, утвержденный FEMA (</a:t>
            </a:r>
            <a:r>
              <a:rPr lang="ru-RU" sz="1200" spc="-1" dirty="0" err="1">
                <a:solidFill>
                  <a:srgbClr val="0D0D0D"/>
                </a:solidFill>
                <a:latin typeface="GT Walsheim v2 Manual Black" panose="00000900000000000000" pitchFamily="50" charset="-52"/>
                <a:ea typeface="DejaVu Sans"/>
              </a:rPr>
              <a:t>Federal</a:t>
            </a:r>
            <a:r>
              <a:rPr lang="ru-RU" sz="1200" spc="-1" dirty="0">
                <a:solidFill>
                  <a:srgbClr val="0D0D0D"/>
                </a:solidFill>
                <a:latin typeface="GT Walsheim v2 Manual Black" panose="00000900000000000000" pitchFamily="50" charset="-52"/>
                <a:ea typeface="DejaVu Sans"/>
              </a:rPr>
              <a:t> </a:t>
            </a:r>
            <a:r>
              <a:rPr lang="ru-RU" sz="1200" spc="-1" dirty="0" err="1">
                <a:solidFill>
                  <a:srgbClr val="0D0D0D"/>
                </a:solidFill>
                <a:latin typeface="GT Walsheim v2 Manual Black" panose="00000900000000000000" pitchFamily="50" charset="-52"/>
                <a:ea typeface="DejaVu Sans"/>
              </a:rPr>
              <a:t>Emergency</a:t>
            </a:r>
            <a:r>
              <a:rPr lang="ru-RU" sz="1200" spc="-1" dirty="0">
                <a:solidFill>
                  <a:srgbClr val="0D0D0D"/>
                </a:solidFill>
                <a:latin typeface="GT Walsheim v2 Manual Black" panose="00000900000000000000" pitchFamily="50" charset="-52"/>
                <a:ea typeface="DejaVu Sans"/>
              </a:rPr>
              <a:t> </a:t>
            </a:r>
            <a:r>
              <a:rPr lang="ru-RU" sz="1200" spc="-1" dirty="0" err="1">
                <a:solidFill>
                  <a:srgbClr val="0D0D0D"/>
                </a:solidFill>
                <a:latin typeface="GT Walsheim v2 Manual Black" panose="00000900000000000000" pitchFamily="50" charset="-52"/>
                <a:ea typeface="DejaVu Sans"/>
              </a:rPr>
              <a:t>Management</a:t>
            </a:r>
            <a:r>
              <a:rPr lang="ru-RU" sz="1200" spc="-1" dirty="0">
                <a:solidFill>
                  <a:srgbClr val="0D0D0D"/>
                </a:solidFill>
                <a:latin typeface="GT Walsheim v2 Manual Black" panose="00000900000000000000" pitchFamily="50" charset="-52"/>
                <a:ea typeface="DejaVu Sans"/>
              </a:rPr>
              <a:t> </a:t>
            </a:r>
            <a:r>
              <a:rPr lang="ru-RU" sz="1200" spc="-1" dirty="0" err="1">
                <a:solidFill>
                  <a:srgbClr val="0D0D0D"/>
                </a:solidFill>
                <a:latin typeface="GT Walsheim v2 Manual Black" panose="00000900000000000000" pitchFamily="50" charset="-52"/>
                <a:ea typeface="DejaVu Sans"/>
              </a:rPr>
              <a:t>Agency</a:t>
            </a:r>
            <a:r>
              <a:rPr lang="ru-RU" sz="1200" spc="-1" dirty="0">
                <a:solidFill>
                  <a:srgbClr val="0D0D0D"/>
                </a:solidFill>
                <a:latin typeface="GT Walsheim v2 Manual Black" panose="00000900000000000000" pitchFamily="50" charset="-52"/>
                <a:ea typeface="DejaVu Sans"/>
              </a:rPr>
              <a:t>)</a:t>
            </a:r>
            <a:endParaRPr lang="ru-RU" sz="1200" spc="-1" dirty="0">
              <a:latin typeface="GT Walsheim v2 Manual Black" panose="00000900000000000000" pitchFamily="50" charset="-52"/>
            </a:endParaRPr>
          </a:p>
        </p:txBody>
      </p:sp>
      <p:sp>
        <p:nvSpPr>
          <p:cNvPr id="707" name="CustomShape 8"/>
          <p:cNvSpPr/>
          <p:nvPr/>
        </p:nvSpPr>
        <p:spPr>
          <a:xfrm>
            <a:off x="599896" y="1412776"/>
            <a:ext cx="2794184" cy="297810"/>
          </a:xfrm>
          <a:prstGeom prst="roundRect">
            <a:avLst>
              <a:gd name="adj" fmla="val 16667"/>
            </a:avLst>
          </a:prstGeom>
          <a:solidFill>
            <a:srgbClr val="FFFF99">
              <a:alpha val="33000"/>
            </a:srgbClr>
          </a:solidFill>
          <a:ln w="25560">
            <a:solidFill>
              <a:srgbClr val="80808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08" name="CustomShape 9"/>
          <p:cNvSpPr/>
          <p:nvPr/>
        </p:nvSpPr>
        <p:spPr>
          <a:xfrm>
            <a:off x="4564440" y="1883926"/>
            <a:ext cx="3877358" cy="485460"/>
          </a:xfrm>
          <a:prstGeom prst="roundRect">
            <a:avLst>
              <a:gd name="adj" fmla="val 16667"/>
            </a:avLst>
          </a:prstGeom>
          <a:solidFill>
            <a:srgbClr val="FFFF99">
              <a:alpha val="33000"/>
            </a:srgbClr>
          </a:solidFill>
          <a:ln w="25560">
            <a:solidFill>
              <a:srgbClr val="80808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4260" tIns="32130" rIns="64260" bIns="32130" anchor="ctr"/>
          <a:lstStyle/>
          <a:p>
            <a:pPr algn="ctr">
              <a:lnSpc>
                <a:spcPct val="100000"/>
              </a:lnSpc>
            </a:pPr>
            <a:r>
              <a:rPr lang="ru-RU" sz="1050" b="1" spc="-1" dirty="0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Информация  о месте события </a:t>
            </a:r>
            <a:endParaRPr lang="ru-RU" sz="1050" b="1" spc="-1" dirty="0">
              <a:solidFill>
                <a:srgbClr val="000000"/>
              </a:solidFill>
              <a:latin typeface="GT Walsheim v2 Manual Black" panose="00000900000000000000" pitchFamily="50" charset="-52"/>
              <a:ea typeface="DejaVu Sans"/>
            </a:endParaRPr>
          </a:p>
          <a:p>
            <a:pPr algn="ctr">
              <a:lnSpc>
                <a:spcPct val="100000"/>
              </a:lnSpc>
            </a:pPr>
            <a:r>
              <a:rPr lang="ru-RU" sz="1050" b="1" spc="-1" dirty="0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(</a:t>
            </a:r>
            <a:r>
              <a:rPr lang="ru-RU" sz="1050" b="1" spc="-1" dirty="0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координаты точки или области + описание</a:t>
            </a:r>
            <a:r>
              <a:rPr lang="ru-RU" sz="1050" spc="-1" dirty="0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)</a:t>
            </a:r>
            <a:endParaRPr lang="ru-RU" sz="1050" spc="-1" dirty="0">
              <a:latin typeface="GT Walsheim v2 Manual Black" panose="00000900000000000000" pitchFamily="50" charset="-52"/>
            </a:endParaRPr>
          </a:p>
        </p:txBody>
      </p:sp>
      <p:sp>
        <p:nvSpPr>
          <p:cNvPr id="709" name="CustomShape 10"/>
          <p:cNvSpPr/>
          <p:nvPr/>
        </p:nvSpPr>
        <p:spPr>
          <a:xfrm>
            <a:off x="4714920" y="3191529"/>
            <a:ext cx="3583528" cy="366135"/>
          </a:xfrm>
          <a:prstGeom prst="roundRect">
            <a:avLst>
              <a:gd name="adj" fmla="val 16667"/>
            </a:avLst>
          </a:prstGeom>
          <a:solidFill>
            <a:srgbClr val="4BACC6"/>
          </a:solidFill>
          <a:ln w="25560">
            <a:solidFill>
              <a:srgbClr val="80808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4260" tIns="32130" rIns="64260" bIns="32130" anchor="ctr"/>
          <a:lstStyle/>
          <a:p>
            <a:pPr>
              <a:lnSpc>
                <a:spcPct val="100000"/>
              </a:lnSpc>
            </a:pPr>
            <a:r>
              <a:rPr lang="ru-RU" sz="1050" spc="-1" dirty="0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Наименование параметра</a:t>
            </a:r>
            <a:endParaRPr lang="ru-RU" sz="1050" spc="-1" dirty="0">
              <a:latin typeface="GT Walsheim v2 Manual Black" panose="00000900000000000000" pitchFamily="50" charset="-52"/>
            </a:endParaRPr>
          </a:p>
          <a:p>
            <a:pPr>
              <a:lnSpc>
                <a:spcPct val="100000"/>
              </a:lnSpc>
            </a:pPr>
            <a:r>
              <a:rPr lang="ru-RU" sz="1050" spc="-1" dirty="0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Значение параметра</a:t>
            </a:r>
            <a:endParaRPr lang="ru-RU" sz="1050" spc="-1" dirty="0">
              <a:latin typeface="GT Walsheim v2 Manual Black" panose="00000900000000000000" pitchFamily="50" charset="-52"/>
            </a:endParaRPr>
          </a:p>
        </p:txBody>
      </p:sp>
      <p:sp>
        <p:nvSpPr>
          <p:cNvPr id="711" name="CustomShape 12"/>
          <p:cNvSpPr/>
          <p:nvPr/>
        </p:nvSpPr>
        <p:spPr>
          <a:xfrm>
            <a:off x="4564440" y="2460646"/>
            <a:ext cx="3877358" cy="318060"/>
          </a:xfrm>
          <a:prstGeom prst="roundRect">
            <a:avLst>
              <a:gd name="adj" fmla="val 16667"/>
            </a:avLst>
          </a:prstGeom>
          <a:solidFill>
            <a:srgbClr val="FFFF99">
              <a:alpha val="33000"/>
            </a:srgbClr>
          </a:solidFill>
          <a:ln w="25560">
            <a:solidFill>
              <a:srgbClr val="80808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4260" tIns="32130" rIns="64260" bIns="32130" anchor="ctr"/>
          <a:lstStyle/>
          <a:p>
            <a:pPr algn="ctr">
              <a:lnSpc>
                <a:spcPct val="100000"/>
              </a:lnSpc>
            </a:pPr>
            <a:r>
              <a:rPr lang="ru-RU" sz="1050" b="1" spc="-1" dirty="0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  Информация </a:t>
            </a:r>
            <a:r>
              <a:rPr lang="ru-RU" sz="1050" b="1" spc="-1" dirty="0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о времени события</a:t>
            </a:r>
            <a:endParaRPr lang="ru-RU" sz="1050" spc="-1" dirty="0">
              <a:latin typeface="GT Walsheim v2 Manual Black" panose="00000900000000000000" pitchFamily="50" charset="-52"/>
            </a:endParaRPr>
          </a:p>
        </p:txBody>
      </p:sp>
      <p:sp>
        <p:nvSpPr>
          <p:cNvPr id="712" name="CustomShape 13"/>
          <p:cNvSpPr/>
          <p:nvPr/>
        </p:nvSpPr>
        <p:spPr>
          <a:xfrm>
            <a:off x="4714920" y="3667006"/>
            <a:ext cx="3583528" cy="380701"/>
          </a:xfrm>
          <a:prstGeom prst="roundRect">
            <a:avLst>
              <a:gd name="adj" fmla="val 16667"/>
            </a:avLst>
          </a:prstGeom>
          <a:solidFill>
            <a:srgbClr val="4BACC6"/>
          </a:solidFill>
          <a:ln w="25560">
            <a:solidFill>
              <a:srgbClr val="80808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4260" tIns="32130" rIns="64260" bIns="32130" anchor="ctr"/>
          <a:lstStyle/>
          <a:p>
            <a:pPr>
              <a:lnSpc>
                <a:spcPct val="100000"/>
              </a:lnSpc>
            </a:pPr>
            <a:r>
              <a:rPr lang="ru-RU" sz="1050" spc="-1" dirty="0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Наименование параметра</a:t>
            </a:r>
            <a:endParaRPr lang="ru-RU" sz="1050" spc="-1" dirty="0">
              <a:latin typeface="GT Walsheim v2 Manual Black" panose="00000900000000000000" pitchFamily="50" charset="-52"/>
            </a:endParaRPr>
          </a:p>
          <a:p>
            <a:pPr>
              <a:lnSpc>
                <a:spcPct val="100000"/>
              </a:lnSpc>
            </a:pPr>
            <a:r>
              <a:rPr lang="ru-RU" sz="1050" spc="-1" dirty="0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Значение параметра</a:t>
            </a:r>
            <a:endParaRPr lang="ru-RU" sz="1050" spc="-1" dirty="0">
              <a:latin typeface="GT Walsheim v2 Manual Black" panose="00000900000000000000" pitchFamily="50" charset="-52"/>
            </a:endParaRPr>
          </a:p>
        </p:txBody>
      </p:sp>
      <p:sp>
        <p:nvSpPr>
          <p:cNvPr id="713" name="CustomShape 14"/>
          <p:cNvSpPr/>
          <p:nvPr/>
        </p:nvSpPr>
        <p:spPr>
          <a:xfrm>
            <a:off x="4572000" y="1412776"/>
            <a:ext cx="3869798" cy="346950"/>
          </a:xfrm>
          <a:prstGeom prst="roundRect">
            <a:avLst>
              <a:gd name="adj" fmla="val 16667"/>
            </a:avLst>
          </a:prstGeom>
          <a:solidFill>
            <a:srgbClr val="FFFF99">
              <a:alpha val="33000"/>
            </a:srgbClr>
          </a:solidFill>
          <a:ln w="25560">
            <a:solidFill>
              <a:srgbClr val="80808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4260" tIns="32130" rIns="64260" bIns="32130" anchor="ctr"/>
          <a:lstStyle/>
          <a:p>
            <a:pPr algn="ctr">
              <a:lnSpc>
                <a:spcPct val="100000"/>
              </a:lnSpc>
            </a:pPr>
            <a:r>
              <a:rPr lang="ru-RU" sz="1050" b="1" spc="-1" dirty="0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Информация об </a:t>
            </a:r>
            <a:r>
              <a:rPr lang="ru-RU" sz="1050" b="1" spc="-1" dirty="0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источнике сообщения</a:t>
            </a:r>
            <a:endParaRPr lang="ru-RU" sz="1050" spc="-1" dirty="0">
              <a:latin typeface="GT Walsheim v2 Manual Black" panose="00000900000000000000" pitchFamily="50" charset="-52"/>
            </a:endParaRPr>
          </a:p>
        </p:txBody>
      </p:sp>
      <p:sp>
        <p:nvSpPr>
          <p:cNvPr id="714" name="CustomShape 15"/>
          <p:cNvSpPr/>
          <p:nvPr/>
        </p:nvSpPr>
        <p:spPr>
          <a:xfrm>
            <a:off x="1230771" y="2514376"/>
            <a:ext cx="1799350" cy="2023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15" name="CustomShape 16"/>
          <p:cNvSpPr/>
          <p:nvPr/>
        </p:nvSpPr>
        <p:spPr>
          <a:xfrm>
            <a:off x="840475" y="1412776"/>
            <a:ext cx="2562245" cy="24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4260" tIns="32130" rIns="64260" bIns="32130"/>
          <a:lstStyle/>
          <a:p>
            <a:pPr algn="ctr">
              <a:lnSpc>
                <a:spcPct val="100000"/>
              </a:lnSpc>
            </a:pPr>
            <a:r>
              <a:rPr lang="ru-RU" sz="1350" b="1" spc="-1" dirty="0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Метаданные сообщения</a:t>
            </a:r>
            <a:endParaRPr lang="ru-RU" sz="1350" spc="-1" dirty="0">
              <a:latin typeface="GT Walsheim v2 Manual Black" panose="00000900000000000000" pitchFamily="50" charset="-52"/>
            </a:endParaRPr>
          </a:p>
        </p:txBody>
      </p:sp>
      <p:sp>
        <p:nvSpPr>
          <p:cNvPr id="716" name="CustomShape 17"/>
          <p:cNvSpPr/>
          <p:nvPr/>
        </p:nvSpPr>
        <p:spPr>
          <a:xfrm>
            <a:off x="3396240" y="1586656"/>
            <a:ext cx="747000" cy="1786320"/>
          </a:xfrm>
          <a:prstGeom prst="bentConnector2">
            <a:avLst/>
          </a:prstGeom>
          <a:noFill/>
          <a:ln w="25400">
            <a:solidFill>
              <a:schemeClr val="tx1">
                <a:lumMod val="50000"/>
                <a:lumOff val="5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17" name="CustomShape 18"/>
          <p:cNvSpPr/>
          <p:nvPr/>
        </p:nvSpPr>
        <p:spPr>
          <a:xfrm>
            <a:off x="4145400" y="3374596"/>
            <a:ext cx="419040" cy="176040"/>
          </a:xfrm>
          <a:prstGeom prst="bentConnector3">
            <a:avLst>
              <a:gd name="adj1" fmla="val -328"/>
            </a:avLst>
          </a:prstGeom>
          <a:noFill/>
          <a:ln w="25400">
            <a:solidFill>
              <a:schemeClr val="tx1">
                <a:lumMod val="50000"/>
                <a:lumOff val="5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18" name="CustomShape 19"/>
          <p:cNvSpPr/>
          <p:nvPr/>
        </p:nvSpPr>
        <p:spPr>
          <a:xfrm flipV="1">
            <a:off x="4145400" y="2614006"/>
            <a:ext cx="416880" cy="270"/>
          </a:xfrm>
          <a:prstGeom prst="bentConnector3">
            <a:avLst>
              <a:gd name="adj1" fmla="val 50000"/>
            </a:avLst>
          </a:prstGeom>
          <a:noFill/>
          <a:ln w="25400">
            <a:solidFill>
              <a:schemeClr val="tx1">
                <a:lumMod val="50000"/>
                <a:lumOff val="5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19" name="CustomShape 20"/>
          <p:cNvSpPr/>
          <p:nvPr/>
        </p:nvSpPr>
        <p:spPr>
          <a:xfrm>
            <a:off x="3396240" y="1586656"/>
            <a:ext cx="1166040" cy="539190"/>
          </a:xfrm>
          <a:prstGeom prst="bentConnector3">
            <a:avLst>
              <a:gd name="adj1" fmla="val 64475"/>
            </a:avLst>
          </a:prstGeom>
          <a:noFill/>
          <a:ln w="25400">
            <a:solidFill>
              <a:schemeClr val="tx1">
                <a:lumMod val="50000"/>
                <a:lumOff val="5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20" name="CustomShape 21"/>
          <p:cNvSpPr/>
          <p:nvPr/>
        </p:nvSpPr>
        <p:spPr>
          <a:xfrm>
            <a:off x="668419" y="1998406"/>
            <a:ext cx="2670941" cy="336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4260" tIns="32130" rIns="64260" bIns="32130"/>
          <a:lstStyle/>
          <a:p>
            <a:pPr algn="ctr">
              <a:lnSpc>
                <a:spcPct val="100000"/>
              </a:lnSpc>
            </a:pPr>
            <a:r>
              <a:rPr lang="ru-RU" sz="1200" b="1" spc="-1" dirty="0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Информация о </a:t>
            </a:r>
            <a:r>
              <a:rPr lang="ru-RU" sz="1200" b="1" spc="-1" dirty="0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событии или </a:t>
            </a:r>
            <a:r>
              <a:rPr lang="ru-RU" sz="1200" b="1" spc="-1" dirty="0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угрозе</a:t>
            </a:r>
            <a:endParaRPr lang="ru-RU" sz="1200" spc="-1" dirty="0">
              <a:latin typeface="GT Walsheim v2 Manual Black" panose="00000900000000000000" pitchFamily="50" charset="-52"/>
            </a:endParaRPr>
          </a:p>
        </p:txBody>
      </p:sp>
      <p:sp>
        <p:nvSpPr>
          <p:cNvPr id="721" name="CustomShape 22"/>
          <p:cNvSpPr/>
          <p:nvPr/>
        </p:nvSpPr>
        <p:spPr>
          <a:xfrm>
            <a:off x="4604400" y="2922076"/>
            <a:ext cx="3689797" cy="21815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4260" tIns="32130" rIns="64260" bIns="32130"/>
          <a:lstStyle/>
          <a:p>
            <a:pPr algn="ctr">
              <a:lnSpc>
                <a:spcPct val="100000"/>
              </a:lnSpc>
            </a:pPr>
            <a:r>
              <a:rPr lang="ru-RU" sz="1050" b="1" spc="-1" dirty="0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Дополнительные параметры</a:t>
            </a:r>
            <a:endParaRPr lang="ru-RU" sz="1050" spc="-1" dirty="0">
              <a:latin typeface="GT Walsheim v2 Manual Black" panose="00000900000000000000" pitchFamily="50" charset="-52"/>
            </a:endParaRPr>
          </a:p>
        </p:txBody>
      </p:sp>
      <p:sp>
        <p:nvSpPr>
          <p:cNvPr id="722" name="CustomShape 23"/>
          <p:cNvSpPr/>
          <p:nvPr/>
        </p:nvSpPr>
        <p:spPr>
          <a:xfrm>
            <a:off x="1039366" y="2372896"/>
            <a:ext cx="2144834" cy="75020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4260" tIns="32130" rIns="64260" bIns="32130"/>
          <a:lstStyle/>
          <a:p>
            <a:pPr marL="200610" indent="-198990">
              <a:buClr>
                <a:srgbClr val="000000"/>
              </a:buClr>
              <a:buFont typeface="Arial"/>
              <a:buChar char="•"/>
            </a:pPr>
            <a:r>
              <a:rPr lang="ru-RU" sz="1050" spc="-1" dirty="0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Тип события</a:t>
            </a:r>
            <a:endParaRPr lang="ru-RU" sz="1050" spc="-1" dirty="0">
              <a:latin typeface="GT Walsheim v2 Manual Black" panose="00000900000000000000" pitchFamily="50" charset="-52"/>
            </a:endParaRPr>
          </a:p>
          <a:p>
            <a:pPr marL="200610" indent="-198990">
              <a:buClr>
                <a:srgbClr val="000000"/>
              </a:buClr>
              <a:buFont typeface="Arial"/>
              <a:buChar char="•"/>
            </a:pPr>
            <a:r>
              <a:rPr lang="ru-RU" sz="1050" spc="-1" dirty="0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Достоверность</a:t>
            </a:r>
            <a:endParaRPr lang="ru-RU" sz="1050" spc="-1" dirty="0">
              <a:latin typeface="GT Walsheim v2 Manual Black" panose="00000900000000000000" pitchFamily="50" charset="-52"/>
            </a:endParaRPr>
          </a:p>
          <a:p>
            <a:pPr marL="200610" indent="-198990">
              <a:buClr>
                <a:srgbClr val="000000"/>
              </a:buClr>
              <a:buFont typeface="Arial"/>
              <a:buChar char="•"/>
            </a:pPr>
            <a:r>
              <a:rPr lang="ru-RU" sz="1050" spc="-1" dirty="0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Уровень угрозы</a:t>
            </a:r>
            <a:endParaRPr lang="ru-RU" sz="1050" spc="-1" dirty="0">
              <a:latin typeface="GT Walsheim v2 Manual Black" panose="00000900000000000000" pitchFamily="50" charset="-52"/>
            </a:endParaRPr>
          </a:p>
          <a:p>
            <a:pPr marL="200610" indent="-198990">
              <a:buClr>
                <a:srgbClr val="000000"/>
              </a:buClr>
              <a:buFont typeface="Arial"/>
              <a:buChar char="•"/>
            </a:pPr>
            <a:r>
              <a:rPr lang="ru-RU" sz="1050" spc="-1" dirty="0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Ожидаемое время</a:t>
            </a:r>
            <a:endParaRPr lang="ru-RU" sz="1050" spc="-1" dirty="0">
              <a:latin typeface="GT Walsheim v2 Manual Black" panose="00000900000000000000" pitchFamily="50" charset="-52"/>
            </a:endParaRPr>
          </a:p>
          <a:p>
            <a:pPr marL="200610" indent="-198990">
              <a:buClr>
                <a:srgbClr val="000000"/>
              </a:buClr>
              <a:buFont typeface="Arial"/>
              <a:buChar char="•"/>
            </a:pPr>
            <a:r>
              <a:rPr lang="ru-RU" sz="1050" spc="-1" dirty="0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Текущий статус</a:t>
            </a:r>
            <a:endParaRPr lang="ru-RU" sz="1050" spc="-1" dirty="0">
              <a:latin typeface="GT Walsheim v2 Manual Black" panose="00000900000000000000" pitchFamily="50" charset="-52"/>
            </a:endParaRPr>
          </a:p>
        </p:txBody>
      </p:sp>
      <p:sp>
        <p:nvSpPr>
          <p:cNvPr id="723" name="CustomShape 24"/>
          <p:cNvSpPr/>
          <p:nvPr/>
        </p:nvSpPr>
        <p:spPr>
          <a:xfrm>
            <a:off x="1025790" y="3299265"/>
            <a:ext cx="2269290" cy="8040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4260" tIns="32130" rIns="64260" bIns="32130"/>
          <a:lstStyle/>
          <a:p>
            <a:pPr marL="200610" indent="-198990">
              <a:buClr>
                <a:srgbClr val="000000"/>
              </a:buClr>
              <a:buFont typeface="Arial"/>
              <a:buChar char="•"/>
            </a:pPr>
            <a:r>
              <a:rPr lang="ru-RU" sz="1200" spc="-1" dirty="0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Заголовок для </a:t>
            </a:r>
            <a:endParaRPr lang="ru-RU" sz="1200" spc="-1" dirty="0">
              <a:latin typeface="GT Walsheim v2 Manual Black" panose="00000900000000000000" pitchFamily="50" charset="-52"/>
            </a:endParaRPr>
          </a:p>
          <a:p>
            <a:pPr marL="200610" indent="-198990">
              <a:buClr>
                <a:srgbClr val="000000"/>
              </a:buClr>
              <a:buFont typeface="Arial"/>
              <a:buChar char="•"/>
            </a:pPr>
            <a:r>
              <a:rPr lang="ru-RU" sz="1200" spc="-1" dirty="0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ленты событий</a:t>
            </a:r>
            <a:endParaRPr lang="ru-RU" sz="1200" spc="-1" dirty="0">
              <a:latin typeface="GT Walsheim v2 Manual Black" panose="00000900000000000000" pitchFamily="50" charset="-52"/>
            </a:endParaRPr>
          </a:p>
          <a:p>
            <a:pPr marL="200610" indent="-198990">
              <a:buClr>
                <a:srgbClr val="000000"/>
              </a:buClr>
              <a:buFont typeface="Arial"/>
              <a:buChar char="•"/>
            </a:pPr>
            <a:r>
              <a:rPr lang="ru-RU" sz="1200" spc="-1" dirty="0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Информация </a:t>
            </a:r>
            <a:endParaRPr lang="ru-RU" sz="1200" spc="-1" dirty="0">
              <a:latin typeface="GT Walsheim v2 Manual Black" panose="00000900000000000000" pitchFamily="50" charset="-52"/>
            </a:endParaRPr>
          </a:p>
          <a:p>
            <a:pPr marL="200610" indent="-198990">
              <a:buClr>
                <a:srgbClr val="000000"/>
              </a:buClr>
              <a:buFont typeface="Arial"/>
              <a:buChar char="•"/>
            </a:pPr>
            <a:r>
              <a:rPr lang="ru-RU" sz="1200" spc="-1" dirty="0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о событии</a:t>
            </a:r>
            <a:endParaRPr lang="ru-RU" sz="1200" spc="-1" dirty="0">
              <a:latin typeface="GT Walsheim v2 Manual Black" panose="00000900000000000000" pitchFamily="50" charset="-52"/>
            </a:endParaRPr>
          </a:p>
        </p:txBody>
      </p:sp>
      <p:sp>
        <p:nvSpPr>
          <p:cNvPr id="724" name="CustomShape 25"/>
          <p:cNvSpPr/>
          <p:nvPr/>
        </p:nvSpPr>
        <p:spPr>
          <a:xfrm rot="10800000">
            <a:off x="3446280" y="3022246"/>
            <a:ext cx="699120" cy="1080"/>
          </a:xfrm>
          <a:prstGeom prst="bentConnector3">
            <a:avLst>
              <a:gd name="adj1" fmla="val 50000"/>
            </a:avLst>
          </a:prstGeom>
          <a:noFill/>
          <a:ln w="25400">
            <a:solidFill>
              <a:schemeClr val="tx1">
                <a:lumMod val="50000"/>
                <a:lumOff val="5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25" name="CustomShape 26"/>
          <p:cNvSpPr/>
          <p:nvPr/>
        </p:nvSpPr>
        <p:spPr>
          <a:xfrm>
            <a:off x="3396240" y="1586656"/>
            <a:ext cx="1173600" cy="270"/>
          </a:xfrm>
          <a:prstGeom prst="bentConnector3">
            <a:avLst>
              <a:gd name="adj1" fmla="val 50000"/>
            </a:avLst>
          </a:prstGeom>
          <a:noFill/>
          <a:ln w="25400">
            <a:solidFill>
              <a:schemeClr val="tx1">
                <a:lumMod val="50000"/>
                <a:lumOff val="5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26" name="CustomShape 27"/>
          <p:cNvSpPr/>
          <p:nvPr/>
        </p:nvSpPr>
        <p:spPr>
          <a:xfrm>
            <a:off x="7436880" y="5194396"/>
            <a:ext cx="1366200" cy="1614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" name="CustomShape 13"/>
          <p:cNvSpPr/>
          <p:nvPr/>
        </p:nvSpPr>
        <p:spPr>
          <a:xfrm>
            <a:off x="4714920" y="4170556"/>
            <a:ext cx="3583528" cy="380701"/>
          </a:xfrm>
          <a:prstGeom prst="roundRect">
            <a:avLst>
              <a:gd name="adj" fmla="val 16667"/>
            </a:avLst>
          </a:prstGeom>
          <a:solidFill>
            <a:srgbClr val="4BACC6"/>
          </a:solidFill>
          <a:ln w="25560">
            <a:solidFill>
              <a:srgbClr val="80808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4260" tIns="32130" rIns="64260" bIns="32130" anchor="ctr"/>
          <a:lstStyle/>
          <a:p>
            <a:pPr>
              <a:lnSpc>
                <a:spcPct val="100000"/>
              </a:lnSpc>
            </a:pPr>
            <a:r>
              <a:rPr lang="ru-RU" sz="1050" spc="-1" dirty="0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Наименование параметра</a:t>
            </a:r>
            <a:endParaRPr lang="ru-RU" sz="1050" spc="-1" dirty="0">
              <a:latin typeface="GT Walsheim v2 Manual Black" panose="00000900000000000000" pitchFamily="50" charset="-52"/>
            </a:endParaRPr>
          </a:p>
          <a:p>
            <a:pPr>
              <a:lnSpc>
                <a:spcPct val="100000"/>
              </a:lnSpc>
            </a:pPr>
            <a:r>
              <a:rPr lang="ru-RU" sz="1050" spc="-1" dirty="0">
                <a:solidFill>
                  <a:srgbClr val="000000"/>
                </a:solidFill>
                <a:latin typeface="GT Walsheim v2 Manual Black" panose="00000900000000000000" pitchFamily="50" charset="-52"/>
                <a:ea typeface="DejaVu Sans"/>
              </a:rPr>
              <a:t>Значение параметра</a:t>
            </a:r>
            <a:endParaRPr lang="ru-RU" sz="1050" spc="-1" dirty="0">
              <a:latin typeface="GT Walsheim v2 Manual Black" panose="00000900000000000000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25584612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idx="4294967295"/>
          </p:nvPr>
        </p:nvSpPr>
        <p:spPr>
          <a:xfrm>
            <a:off x="395536" y="0"/>
            <a:ext cx="8748464" cy="1167336"/>
          </a:xfr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ru-RU" sz="2800" b="1" dirty="0">
                <a:solidFill>
                  <a:srgbClr val="0070C0"/>
                </a:solidFill>
              </a:rPr>
              <a:t>Какая математика </a:t>
            </a:r>
            <a:r>
              <a:rPr lang="ru-RU" sz="2800" b="1" dirty="0" smtClean="0">
                <a:solidFill>
                  <a:srgbClr val="0070C0"/>
                </a:solidFill>
              </a:rPr>
              <a:t/>
            </a:r>
            <a:br>
              <a:rPr lang="ru-RU" sz="2800" b="1" dirty="0" smtClean="0">
                <a:solidFill>
                  <a:srgbClr val="0070C0"/>
                </a:solidFill>
              </a:rPr>
            </a:br>
            <a:r>
              <a:rPr lang="ru-RU" sz="2800" b="1" dirty="0" smtClean="0">
                <a:solidFill>
                  <a:srgbClr val="0070C0"/>
                </a:solidFill>
              </a:rPr>
              <a:t>используется</a:t>
            </a:r>
            <a:r>
              <a:rPr lang="ru-RU" sz="2800" b="1" dirty="0">
                <a:solidFill>
                  <a:srgbClr val="0070C0"/>
                </a:solidFill>
              </a:rPr>
              <a:t>? </a:t>
            </a:r>
            <a:r>
              <a:rPr lang="ru-RU" sz="2800" b="1" dirty="0" smtClean="0">
                <a:solidFill>
                  <a:srgbClr val="0070C0"/>
                </a:solidFill>
              </a:rPr>
              <a:t> 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6" name="Прямоугольник 9">
            <a:extLst>
              <a:ext uri="{FF2B5EF4-FFF2-40B4-BE49-F238E27FC236}">
                <a16:creationId xmlns="" xmlns:a16="http://schemas.microsoft.com/office/drawing/2014/main" id="{E71AAA72-BD88-490D-92DF-50F76DEF7786}"/>
              </a:ext>
            </a:extLst>
          </p:cNvPr>
          <p:cNvSpPr/>
          <p:nvPr/>
        </p:nvSpPr>
        <p:spPr>
          <a:xfrm>
            <a:off x="3435750" y="1196752"/>
            <a:ext cx="56166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787878"/>
                </a:solidFill>
              </a:rPr>
              <a:t>Используем форматы структурированных данных</a:t>
            </a:r>
          </a:p>
          <a:p>
            <a:endParaRPr lang="ru-RU" sz="1600" dirty="0">
              <a:solidFill>
                <a:srgbClr val="787878"/>
              </a:solidFill>
            </a:endParaRPr>
          </a:p>
          <a:p>
            <a:r>
              <a:rPr lang="ru-RU" sz="1600" dirty="0" smtClean="0">
                <a:solidFill>
                  <a:srgbClr val="787878"/>
                </a:solidFill>
              </a:rPr>
              <a:t>Для сообщений о событиях и угрозах </a:t>
            </a:r>
            <a:r>
              <a:rPr lang="mr-IN" sz="1600" dirty="0" smtClean="0">
                <a:solidFill>
                  <a:srgbClr val="787878"/>
                </a:solidFill>
              </a:rPr>
              <a:t>–</a:t>
            </a:r>
            <a:r>
              <a:rPr lang="ru-RU" sz="1600" dirty="0" smtClean="0">
                <a:solidFill>
                  <a:srgbClr val="787878"/>
                </a:solidFill>
              </a:rPr>
              <a:t> </a:t>
            </a:r>
            <a:r>
              <a:rPr lang="en-US" sz="1600" dirty="0" smtClean="0">
                <a:solidFill>
                  <a:srgbClr val="787878"/>
                </a:solidFill>
              </a:rPr>
              <a:t>Common Alerting Protocol</a:t>
            </a:r>
          </a:p>
          <a:p>
            <a:endParaRPr lang="en-US" sz="1600" dirty="0">
              <a:solidFill>
                <a:srgbClr val="787878"/>
              </a:solidFill>
            </a:endParaRPr>
          </a:p>
          <a:p>
            <a:r>
              <a:rPr lang="ru-RU" sz="1600" dirty="0" smtClean="0">
                <a:solidFill>
                  <a:srgbClr val="787878"/>
                </a:solidFill>
              </a:rPr>
              <a:t>Для более сложной семантики </a:t>
            </a:r>
            <a:r>
              <a:rPr lang="mr-IN" sz="1600" dirty="0" smtClean="0">
                <a:solidFill>
                  <a:srgbClr val="787878"/>
                </a:solidFill>
              </a:rPr>
              <a:t>–</a:t>
            </a:r>
            <a:r>
              <a:rPr lang="ru-RU" sz="1600" dirty="0" smtClean="0">
                <a:solidFill>
                  <a:srgbClr val="787878"/>
                </a:solidFill>
              </a:rPr>
              <a:t> </a:t>
            </a:r>
            <a:r>
              <a:rPr lang="en-US" sz="1600" dirty="0" smtClean="0">
                <a:solidFill>
                  <a:srgbClr val="787878"/>
                </a:solidFill>
              </a:rPr>
              <a:t>EDXL</a:t>
            </a:r>
          </a:p>
          <a:p>
            <a:endParaRPr lang="en-US" sz="1600" dirty="0">
              <a:solidFill>
                <a:srgbClr val="787878"/>
              </a:solidFill>
            </a:endParaRPr>
          </a:p>
          <a:p>
            <a:endParaRPr lang="en-US" sz="1600" dirty="0" smtClean="0">
              <a:solidFill>
                <a:srgbClr val="787878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 smtClean="0">
              <a:solidFill>
                <a:srgbClr val="787878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83968" y="2924944"/>
            <a:ext cx="51125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Задача нейронной сетки </a:t>
            </a:r>
            <a:r>
              <a:rPr lang="mr-IN" dirty="0" smtClean="0"/>
              <a:t>–</a:t>
            </a:r>
            <a:r>
              <a:rPr lang="ru-RU" dirty="0" smtClean="0"/>
              <a:t> обнаружение тактических ситуаций на основе обработки потока структурированных сообщений</a:t>
            </a:r>
          </a:p>
          <a:p>
            <a:endParaRPr lang="ru-RU" dirty="0"/>
          </a:p>
          <a:p>
            <a:r>
              <a:rPr lang="ru-RU" dirty="0" smtClean="0"/>
              <a:t>Задача решается с одновременным обнаружением фактов и их последующим анализом решениями для формального анализа</a:t>
            </a: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5C28831E-AE59-4C12-B088-A7607E0265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28" y="2636912"/>
            <a:ext cx="3329022" cy="290555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4B10E7AC-397E-404C-B398-4CB99A5769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1195" y="4675960"/>
            <a:ext cx="2408106" cy="1733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1732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idx="4294967295"/>
          </p:nvPr>
        </p:nvSpPr>
        <p:spPr>
          <a:xfrm>
            <a:off x="107504" y="44624"/>
            <a:ext cx="4536504" cy="1167336"/>
          </a:xfr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ru-RU" sz="2800" b="1" dirty="0" smtClean="0">
                <a:solidFill>
                  <a:srgbClr val="0070C0"/>
                </a:solidFill>
              </a:rPr>
              <a:t>А если документов очень много?</a:t>
            </a:r>
            <a:endParaRPr lang="en-US" sz="2800" b="1" dirty="0">
              <a:solidFill>
                <a:srgbClr val="0070C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1" y="2060848"/>
            <a:ext cx="3627403" cy="187220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51520" y="3933056"/>
            <a:ext cx="38884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IBM® Power Systems™ Accelerated Compute Server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95936" y="2852936"/>
            <a:ext cx="43204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Развернуть решение на специализированном компьютере для AI вычислений</a:t>
            </a:r>
          </a:p>
          <a:p>
            <a:endParaRPr lang="ru-RU" dirty="0"/>
          </a:p>
          <a:p>
            <a:r>
              <a:rPr lang="ru-RU" dirty="0" smtClean="0"/>
              <a:t>Хотя скорее всего вам хватит просто графической карты</a:t>
            </a:r>
          </a:p>
          <a:p>
            <a:endParaRPr lang="ru-RU" dirty="0"/>
          </a:p>
          <a:p>
            <a:r>
              <a:rPr lang="is-IS" dirty="0" smtClean="0"/>
              <a:t>…</a:t>
            </a:r>
            <a:r>
              <a:rPr lang="ru-RU" dirty="0" smtClean="0"/>
              <a:t> или виртуальной машины в облаке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008" y="1124744"/>
            <a:ext cx="2413000" cy="135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169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716016" y="1124744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 typeface="Arial" pitchFamily="34" charset="0"/>
              <a:buNone/>
              <a:defRPr/>
            </a:pP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Александр 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</a:rPr>
              <a:t>Хельвас</a:t>
            </a:r>
            <a:endParaRPr lang="ru-RU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  <a:buFont typeface="Arial" pitchFamily="34" charset="0"/>
              <a:buNone/>
              <a:defRPr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+7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(903) 1304688</a:t>
            </a:r>
          </a:p>
          <a:p>
            <a:pPr>
              <a:lnSpc>
                <a:spcPct val="80000"/>
              </a:lnSpc>
              <a:buFont typeface="Arial" pitchFamily="34" charset="0"/>
              <a:buNone/>
              <a:defRPr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hlinkClick r:id="rId2"/>
              </a:rPr>
              <a:t>hel@cos.ru</a:t>
            </a:r>
            <a:endParaRPr lang="ru-RU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  <a:buFont typeface="Arial" pitchFamily="34" charset="0"/>
              <a:buNone/>
              <a:defRPr/>
            </a:pP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  <a:buFont typeface="Arial" pitchFamily="34" charset="0"/>
              <a:buNone/>
              <a:defRPr/>
            </a:pPr>
            <a:endParaRPr lang="ru-RU" sz="20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Picture 2" descr="logoFastLaw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5373216"/>
            <a:ext cx="1612345" cy="450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12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8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Adobe Connect&amp;#x0D;&amp;#x0A;организация экспресс-тренингов и обучения онлайн&amp;quot;&quot;/&gt;&lt;property id=&quot;20307&quot; value=&quot;256&quot;/&gt;&lt;/object&gt;&lt;object type=&quot;3&quot; unique_id=&quot;109345&quot;&gt;&lt;property id=&quot;20148&quot; value=&quot;5&quot;/&gt;&lt;property id=&quot;20300&quot; value=&quot;Slide 2 - &amp;quot;Современная система дистанционного обучения&amp;quot;&quot;/&gt;&lt;property id=&quot;20307&quot; value=&quot;270&quot;/&gt;&lt;/object&gt;&lt;object type=&quot;3&quot; unique_id=&quot;109346&quot;&gt;&lt;property id=&quot;20148&quot; value=&quot;5&quot;/&gt;&lt;property id=&quot;20300&quot; value=&quot;Slide 3 - &amp;quot;Интегрированная платформа проведения дистанционного обучения&amp;quot;&quot;/&gt;&lt;property id=&quot;20307&quot; value=&quot;278&quot;/&gt;&lt;/object&gt;&lt;object type=&quot;3&quot; unique_id=&quot;109347&quot;&gt;&lt;property id=&quot;20148&quot; value=&quot;5&quot;/&gt;&lt;property id=&quot;20300&quot; value=&quot;Slide 4 - &amp;quot;Средства подготовки контента:&amp;quot;&quot;/&gt;&lt;property id=&quot;20307&quot; value=&quot;277&quot;/&gt;&lt;/object&gt;&lt;object type=&quot;3&quot; unique_id=&quot;109382&quot;&gt;&lt;property id=&quot;20148&quot; value=&quot;5&quot;/&gt;&lt;property id=&quot;20300&quot; value=&quot;Slide 6 - &amp;quot;Adobe Presenter:&amp;quot;&quot;/&gt;&lt;property id=&quot;20307&quot; value=&quot;280&quot;/&gt;&lt;/object&gt;&lt;object type=&quot;3&quot; unique_id=&quot;109503&quot;&gt;&lt;property id=&quot;20148&quot; value=&quot;5&quot;/&gt;&lt;property id=&quot;20300&quot; value=&quot;Slide 5 - &amp;quot;Adobe Presenter:&amp;quot;&quot;/&gt;&lt;property id=&quot;20307&quot; value=&quot;281&quot;/&gt;&lt;/object&gt;&lt;object type=&quot;3&quot; unique_id=&quot;109504&quot;&gt;&lt;property id=&quot;20148&quot; value=&quot;5&quot;/&gt;&lt;property id=&quot;20300&quot; value=&quot;Slide 7 - &amp;quot;Adobe Presenter:&amp;quot;&quot;/&gt;&lt;property id=&quot;20307&quot; value=&quot;282&quot;/&gt;&lt;/object&gt;&lt;object type=&quot;3&quot; unique_id=&quot;109562&quot;&gt;&lt;property id=&quot;20148&quot; value=&quot;5&quot;/&gt;&lt;property id=&quot;20300&quot; value=&quot;Slide 9 - &amp;quot;Модуль TRAINING:&amp;quot;&quot;/&gt;&lt;property id=&quot;20307&quot; value=&quot;283&quot;/&gt;&lt;/object&gt;&lt;object type=&quot;3&quot; unique_id=&quot;109617&quot;&gt;&lt;property id=&quot;20148&quot; value=&quot;5&quot;/&gt;&lt;property id=&quot;20300&quot; value=&quot;Slide 10&quot;/&gt;&lt;property id=&quot;20307&quot; value=&quot;284&quot;/&gt;&lt;/object&gt;&lt;object type=&quot;3&quot; unique_id=&quot;109688&quot;&gt;&lt;property id=&quot;20148&quot; value=&quot;5&quot;/&gt;&lt;property id=&quot;20300&quot; value=&quot;Slide 8 - &amp;quot;Средства проведения дистанционного обучения:&amp;quot;&quot;/&gt;&lt;property id=&quot;20307&quot; value=&quot;285&quot;/&gt;&lt;/object&gt;&lt;object type=&quot;3&quot; unique_id=&quot;109797&quot;&gt;&lt;property id=&quot;20148&quot; value=&quot;5&quot;/&gt;&lt;property id=&quot;20300&quot; value=&quot;Slide 11 - &amp;quot;Средства расширения функциональности:&amp;quot;&quot;/&gt;&lt;property id=&quot;20307&quot; value=&quot;287&quot;/&gt;&lt;/object&gt;&lt;object type=&quot;3&quot; unique_id=&quot;109798&quot;&gt;&lt;property id=&quot;20148&quot; value=&quot;5&quot;/&gt;&lt;property id=&quot;20300&quot; value=&quot;Slide 12&quot;/&gt;&lt;property id=&quot;20307&quot; value=&quot;286&quot;/&gt;&lt;/object&gt;&lt;object type=&quot;3&quot; unique_id=&quot;109859&quot;&gt;&lt;property id=&quot;20148&quot; value=&quot;5&quot;/&gt;&lt;property id=&quot;20300&quot; value=&quot;Slide 13&quot;/&gt;&lt;property id=&quot;20307&quot; value=&quot;288&quot;/&gt;&lt;/object&gt;&lt;object type=&quot;3&quot; unique_id=&quot;109944&quot;&gt;&lt;property id=&quot;20148&quot; value=&quot;5&quot;/&gt;&lt;property id=&quot;20300&quot; value=&quot;Slide 14&quot;/&gt;&lt;property id=&quot;20307&quot; value=&quot;289&quot;/&gt;&lt;/object&gt;&lt;object type=&quot;3&quot; unique_id=&quot;109945&quot;&gt;&lt;property id=&quot;20148&quot; value=&quot;5&quot;/&gt;&lt;property id=&quot;20300&quot; value=&quot;Slide 16&quot;/&gt;&lt;property id=&quot;20307&quot; value=&quot;290&quot;/&gt;&lt;/object&gt;&lt;object type=&quot;3&quot; unique_id=&quot;110003&quot;&gt;&lt;property id=&quot;20148&quot; value=&quot;5&quot;/&gt;&lt;property id=&quot;20300&quot; value=&quot;Slide 15&quot;/&gt;&lt;property id=&quot;20307&quot; value=&quot;291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COS_HT_2010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COS_HT_2010</Template>
  <TotalTime>1034</TotalTime>
  <Words>892</Words>
  <Application>Microsoft Macintosh PowerPoint</Application>
  <PresentationFormat>Экран (4:3)</PresentationFormat>
  <Paragraphs>192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0" baseType="lpstr">
      <vt:lpstr>Calibri</vt:lpstr>
      <vt:lpstr>DejaVu Sans</vt:lpstr>
      <vt:lpstr>DIN Condensed</vt:lpstr>
      <vt:lpstr>GT Walsheim v2 Manual Black</vt:lpstr>
      <vt:lpstr>Mangal</vt:lpstr>
      <vt:lpstr>Wingdings</vt:lpstr>
      <vt:lpstr>Arial</vt:lpstr>
      <vt:lpstr>COS_HT_2010</vt:lpstr>
      <vt:lpstr>Элементы искусственного интеллекта в программном обеспечении перспективных ситуационных центров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COS.AIDOC iPavlov</vt:lpstr>
      <vt:lpstr>Что умеет  COS.AIDOC</vt:lpstr>
      <vt:lpstr>Презентация PowerPoint</vt:lpstr>
      <vt:lpstr>COS.AIDOC обрабатывает обращения граждан </vt:lpstr>
      <vt:lpstr>Где это уже работает</vt:lpstr>
      <vt:lpstr>Как это устроено</vt:lpstr>
      <vt:lpstr>Какая математика  используется?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Какая математика  используется?  </vt:lpstr>
      <vt:lpstr>А если документов очень много?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Adobe Connect организация экспресс-тренингов и обучения онлайн</dc:title>
  <dc:creator>Mila</dc:creator>
  <cp:lastModifiedBy>пользователь Microsoft Office</cp:lastModifiedBy>
  <cp:revision>50</cp:revision>
  <cp:lastPrinted>2019-02-19T13:50:35Z</cp:lastPrinted>
  <dcterms:created xsi:type="dcterms:W3CDTF">2013-05-23T13:12:42Z</dcterms:created>
  <dcterms:modified xsi:type="dcterms:W3CDTF">2019-02-19T21:02:37Z</dcterms:modified>
</cp:coreProperties>
</file>