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79" r:id="rId7"/>
    <p:sldId id="280" r:id="rId8"/>
    <p:sldId id="278" r:id="rId9"/>
    <p:sldId id="260" r:id="rId10"/>
    <p:sldId id="261" r:id="rId11"/>
    <p:sldId id="262" r:id="rId12"/>
    <p:sldId id="263" r:id="rId13"/>
    <p:sldId id="264" r:id="rId14"/>
    <p:sldId id="265" r:id="rId15"/>
    <p:sldId id="271" r:id="rId16"/>
    <p:sldId id="273" r:id="rId17"/>
    <p:sldId id="274" r:id="rId18"/>
    <p:sldId id="266" r:id="rId19"/>
    <p:sldId id="267" r:id="rId20"/>
    <p:sldId id="269" r:id="rId21"/>
    <p:sldId id="270" r:id="rId22"/>
    <p:sldId id="276" r:id="rId23"/>
    <p:sldId id="281" r:id="rId24"/>
    <p:sldId id="277" r:id="rId25"/>
  </p:sldIdLst>
  <p:sldSz cx="10080625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1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10"/>
    <p:restoredTop sz="78725"/>
  </p:normalViewPr>
  <p:slideViewPr>
    <p:cSldViewPr snapToGrid="0" snapToObjects="1" showGuides="1">
      <p:cViewPr varScale="1">
        <p:scale>
          <a:sx n="117" d="100"/>
          <a:sy n="117" d="100"/>
        </p:scale>
        <p:origin x="3036" y="80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1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&lt;заголовок&gt;</a:t>
            </a:r>
          </a:p>
        </p:txBody>
      </p:sp>
      <p:sp>
        <p:nvSpPr>
          <p:cNvPr id="119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&lt;дата/время&gt;</a:t>
            </a:r>
          </a:p>
        </p:txBody>
      </p:sp>
      <p:sp>
        <p:nvSpPr>
          <p:cNvPr id="120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&lt;нижний колонтитул&gt;</a:t>
            </a:r>
          </a:p>
        </p:txBody>
      </p:sp>
      <p:sp>
        <p:nvSpPr>
          <p:cNvPr id="121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E6CB1F1E-31E6-4D5F-BB24-DB317B2FD9C4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081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huggingface/state-of-the-art-neural-coreference-resolution-for-chatbots-3302365dcf30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8467FD8F-8AF7-4CD2-8559-0DB0DD979AA1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5640" algn="ctr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Здравствуйте, я Власлов Данила, представляю коллектив из Курчатовского института с темой доклада: «Стек технологий интеллектуального анализа текстов»</a:t>
            </a:r>
          </a:p>
        </p:txBody>
      </p:sp>
    </p:spTree>
    <p:extLst>
      <p:ext uri="{BB962C8B-B14F-4D97-AF65-F5344CB8AC3E}">
        <p14:creationId xmlns:p14="http://schemas.microsoft.com/office/powerpoint/2010/main" val="3821180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 каждым днём объём текстовой информации в цифровом виде становится всё больше – это и записи в архивах, отчёты, сообщения, научные статьи, новости, блоги и т.д. Соответственно растёт и сложность найти и представить в сжатом виде нужную информацию. Данная задача охватывает очень обширный круг потребителей от простых пользователей сети Интернет до больших организаций.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E6CB1F1E-31E6-4D5F-BB24-DB317B2FD9C4}" type="slidenum">
              <a:rPr lang="ru-RU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09239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950246C2-0611-4271-B963-61B9DC4F4679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3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 err="1"/>
              <a:t>Соотвественно</a:t>
            </a:r>
            <a:r>
              <a:rPr lang="ru-RU" sz="2000" dirty="0"/>
              <a:t>, возникает ряд </a:t>
            </a:r>
            <a:r>
              <a:rPr lang="ru-RU" sz="2000" dirty="0" err="1"/>
              <a:t>выскоуровневых</a:t>
            </a:r>
            <a:r>
              <a:rPr lang="ru-RU" sz="2000" dirty="0"/>
              <a:t> задач таких как: обеспечение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информационного поиска документов на заданную тему в больших коллекциях документов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;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Формирования информационных подборок по теме</a:t>
            </a:r>
            <a:r>
              <a:rPr lang="en-US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;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Аннотации результатов поиска в архиве технической документации. В этих задачах хорошие краткие аннотации текста могут сильно сэкономить время пользователей. Многие документы не имеют вручную написанных кратких аннотация, тогда на помощь приходит стек интеллектуальных технологий анализа текста.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 научных учреждениях часто возникает задача анализа большого объёма текстовой информации. Распространённым сценарием является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оргнизация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архива предприятия или поиск нужных научной информации в большой коллекции документов. В этих задачах хорошие краткие аннотации текста могут сильно сэкономить время поиска. Многие документы не имеют вручную написанных кратких аннотация, тогда на помощь приходит стек интеллектуальных технологий анализа текста.</a:t>
            </a:r>
          </a:p>
        </p:txBody>
      </p:sp>
    </p:spTree>
    <p:extLst>
      <p:ext uri="{BB962C8B-B14F-4D97-AF65-F5344CB8AC3E}">
        <p14:creationId xmlns:p14="http://schemas.microsoft.com/office/powerpoint/2010/main" val="3868503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Основой стека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явлются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методы машинного обучения. Вкратце такой метод состоит из 3-х частей: размеченные данные, процесс обучения и сама модель.</a:t>
            </a:r>
          </a:p>
          <a:p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Размеченные данные представляются в виде большого списка пар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XY,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где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X –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входной вектор, описывающий в числовом виде характеристики примера, а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выход модели – это может быть тема новости для документа, морфологический тэг для слова и т.д.,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соотвествующий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условиям из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X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 Саму модель схематично можно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предствить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в виде функции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Y=F(X)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где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– это и есть модель. У модели обычно есть набор параметров, требующих настройки. Процесс настройки этих параметров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называтся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обучением.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Обучени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проихводится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на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изветсных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размеченных парах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XY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 Для разных моделей процесс обучения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различаетя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для нейронных сетей он основан на методе обратного распространения ошибки и градиентном спуске, в деревьях решений используются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энтропийный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подход.</a:t>
            </a:r>
          </a:p>
        </p:txBody>
      </p:sp>
      <p:sp>
        <p:nvSpPr>
          <p:cNvPr id="198" name="TextShape 2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35153702-1F1E-4313-91CE-2767D15CB4AA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4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61867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основе описываемого стека лежит рекуррентная нейронная сеть.</a:t>
            </a:r>
            <a:r>
              <a:rPr lang="en-US" dirty="0"/>
              <a:t> </a:t>
            </a:r>
            <a:r>
              <a:rPr lang="ru-RU" dirty="0"/>
              <a:t>Данные сети предназначены для работы с последовательностями переменной длины, такими как текст. Схематично её можно </a:t>
            </a:r>
            <a:r>
              <a:rPr lang="ru-RU" dirty="0" err="1"/>
              <a:t>предствавить</a:t>
            </a:r>
            <a:r>
              <a:rPr lang="ru-RU" dirty="0"/>
              <a:t> следующим образом (показать на слайд). На вход нейронной сети приходит входной вектор </a:t>
            </a:r>
            <a:r>
              <a:rPr lang="en-US" dirty="0"/>
              <a:t>X</a:t>
            </a:r>
            <a:r>
              <a:rPr lang="ru-RU" dirty="0"/>
              <a:t>, </a:t>
            </a:r>
            <a:r>
              <a:rPr lang="ru-RU" dirty="0" err="1"/>
              <a:t>характеризующй</a:t>
            </a:r>
            <a:r>
              <a:rPr lang="ru-RU" dirty="0"/>
              <a:t> элемент последовательности </a:t>
            </a:r>
            <a:r>
              <a:rPr lang="en-US" dirty="0"/>
              <a:t>t</a:t>
            </a:r>
            <a:r>
              <a:rPr lang="ru-RU" dirty="0"/>
              <a:t> и значение </a:t>
            </a:r>
            <a:r>
              <a:rPr lang="en-US" dirty="0"/>
              <a:t>Y </a:t>
            </a:r>
            <a:r>
              <a:rPr lang="ru-RU" dirty="0"/>
              <a:t>от предыдущего элемента последовательности </a:t>
            </a:r>
            <a:r>
              <a:rPr lang="en-US" dirty="0"/>
              <a:t>t-1</a:t>
            </a:r>
            <a:r>
              <a:rPr lang="ru-RU" dirty="0"/>
              <a:t>. Данное значение может быть представлено как выход нейронной сети или скрытое состояние. На рисунке представлено два эквивалентных обозначения рекуррентной нейронной сети, я буду использовать </a:t>
            </a:r>
            <a:r>
              <a:rPr lang="ru-RU" dirty="0" err="1"/>
              <a:t>прваое</a:t>
            </a:r>
            <a:r>
              <a:rPr lang="ru-RU" dirty="0"/>
              <a:t>, т.к. оно нагляднее показывает, что на каждый элемент</a:t>
            </a:r>
            <a:r>
              <a:rPr lang="en-US" dirty="0"/>
              <a:t> X </a:t>
            </a:r>
            <a:r>
              <a:rPr lang="ru-RU" dirty="0"/>
              <a:t>из входной последовательности сеть выдаёт </a:t>
            </a:r>
            <a:r>
              <a:rPr lang="ru-RU" dirty="0" err="1"/>
              <a:t>соотвествющую</a:t>
            </a:r>
            <a:r>
              <a:rPr lang="ru-RU" dirty="0"/>
              <a:t> метку </a:t>
            </a:r>
            <a:r>
              <a:rPr lang="en-US" dirty="0"/>
              <a:t>Y</a:t>
            </a:r>
            <a:r>
              <a:rPr lang="ru-RU" dirty="0"/>
              <a:t>. Особенностью такой модели является, что при предсказании </a:t>
            </a:r>
            <a:r>
              <a:rPr lang="ru-RU" dirty="0" err="1"/>
              <a:t>последующийх</a:t>
            </a:r>
            <a:r>
              <a:rPr lang="ru-RU" dirty="0"/>
              <a:t> меток, </a:t>
            </a:r>
            <a:r>
              <a:rPr lang="ru-RU" dirty="0" err="1"/>
              <a:t>учитвыются</a:t>
            </a:r>
            <a:r>
              <a:rPr lang="ru-RU" dirty="0"/>
              <a:t> предыдущие элементы последовательности. Пример на метку </a:t>
            </a:r>
            <a:r>
              <a:rPr lang="en-US" dirty="0"/>
              <a:t>Y2 </a:t>
            </a:r>
            <a:r>
              <a:rPr lang="ru-RU" dirty="0" err="1"/>
              <a:t>будту</a:t>
            </a:r>
            <a:r>
              <a:rPr lang="ru-RU" dirty="0"/>
              <a:t> </a:t>
            </a:r>
            <a:r>
              <a:rPr lang="ru-RU" dirty="0" err="1"/>
              <a:t>вляють</a:t>
            </a:r>
            <a:r>
              <a:rPr lang="ru-RU" dirty="0"/>
              <a:t> элементы </a:t>
            </a:r>
            <a:r>
              <a:rPr lang="en-US" dirty="0"/>
              <a:t>X0, X1 </a:t>
            </a:r>
            <a:r>
              <a:rPr lang="ru-RU" dirty="0"/>
              <a:t>и </a:t>
            </a:r>
            <a:r>
              <a:rPr lang="en-US" dirty="0"/>
              <a:t>X2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E6CB1F1E-31E6-4D5F-BB24-DB317B2FD9C4}" type="slidenum">
              <a:rPr lang="ru-RU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54017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 анализе текста необходимо учитывать полный контекст вокруг слова, как предыдущие элементы так и последующие. Для этого существуют двунаправленные сети. Они </a:t>
            </a:r>
            <a:r>
              <a:rPr lang="ru-RU" dirty="0" err="1"/>
              <a:t>представлюяют</a:t>
            </a:r>
            <a:r>
              <a:rPr lang="ru-RU" dirty="0"/>
              <a:t> собой две независимых </a:t>
            </a:r>
            <a:r>
              <a:rPr lang="ru-RU" dirty="0" err="1"/>
              <a:t>рекуррентынх</a:t>
            </a:r>
            <a:r>
              <a:rPr lang="ru-RU" dirty="0"/>
              <a:t> сети. В первую подаётся прямая последовательность  </a:t>
            </a:r>
            <a:r>
              <a:rPr lang="en-US" dirty="0"/>
              <a:t>X1, X2, X3 </a:t>
            </a:r>
            <a:r>
              <a:rPr lang="ru-RU" dirty="0"/>
              <a:t>и т.д., а во вторую обратная </a:t>
            </a:r>
            <a:r>
              <a:rPr lang="en-US" dirty="0"/>
              <a:t>X3, X2, X1</a:t>
            </a:r>
            <a:r>
              <a:rPr lang="ru-RU" dirty="0"/>
              <a:t>. Выходы данных нейронных сетей конкатенируются. Такой объединённых выход отражает сразу как предыдущие слова так и последующие.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E6CB1F1E-31E6-4D5F-BB24-DB317B2FD9C4}" type="slidenum">
              <a:rPr lang="ru-RU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23779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работе будет использоваться модификация классической рекуррентной нейронной сети -- сеть </a:t>
            </a:r>
            <a:r>
              <a:rPr lang="en-US" dirty="0"/>
              <a:t>LSTM</a:t>
            </a:r>
            <a:r>
              <a:rPr lang="ru-RU" dirty="0"/>
              <a:t>.</a:t>
            </a:r>
            <a:r>
              <a:rPr lang="en-US" dirty="0"/>
              <a:t> </a:t>
            </a:r>
            <a:r>
              <a:rPr lang="ru-RU" dirty="0"/>
              <a:t>Она отличается от обычной наличием ячейки памяти, что позволяет эффективнее работать с длинными последовательностями и хорошо сказывается на сходимости весов во время обучения.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E6CB1F1E-31E6-4D5F-BB24-DB317B2FD9C4}" type="slidenum">
              <a:rPr lang="ru-RU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43074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C2C7719F-D864-4113-AC77-B294BFB4A3CD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8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Перейдём к составу стека – это два больших раздела. Первый – это базовый анализ текста. Он представляет собой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нейобходимый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стандартный набор методов, таких как сегментация на слова и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предлоежния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морфологический и синтаксический анализ, а так же разрешение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кореферентных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связей. Результаты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рыботы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этих базовых методов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явлюятся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основй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для кодирования текста во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вторм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блоке – блоке формирования аннотаций к тексту. Аннотации представлены в виде выделенных ключевых слов и сгенерированных кратких аннотации.</a:t>
            </a:r>
          </a:p>
        </p:txBody>
      </p:sp>
    </p:spTree>
    <p:extLst>
      <p:ext uri="{BB962C8B-B14F-4D97-AF65-F5344CB8AC3E}">
        <p14:creationId xmlns:p14="http://schemas.microsoft.com/office/powerpoint/2010/main" val="2065137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4ECCAFDD-E9F3-4047-9ADE-0D2D4C1E20D6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9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Перейдём к детализации стека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текхнолоки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 Первый этап базового анализа это сегментация текста на слова и предложения. Обычно это простой процесс, если есть разделители, как в русском языке пробел. Но при анализе тэгов из социальных медиа, где нет разделителей сегментация на слова может быть сложной задачей.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Для её решения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используют методы машинного обучения основанные на нейронных сетях LSTM. В этом случае элементном последовательности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X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является символ, и для каждого символа предсказывается метка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Y,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означающая является ли буква началом или концом слова. Аналогичные же сети используются и для сегментации текста на предложения, только там делается предсказание для слова. Точность решения задачи сегментации на слова для русского языка около 99%, сегментация на предложения 87-99% для русского.</a:t>
            </a:r>
          </a:p>
          <a:p>
            <a:pPr marL="216000" indent="-216000">
              <a:lnSpc>
                <a:spcPct val="100000"/>
              </a:lnSpc>
            </a:pP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6736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710049DF-57E3-4F8B-865A-B00EEEB366C7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10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этап – морфологический анализ выделенных слов в рамках предложений. Для каждого слова,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представлюящего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элемент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X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нейронная сеть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LSTM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предсказывается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выходную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метк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представленную в виде бинарного вектора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характерзующего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часть речи, падеж и другие морфологические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признакими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для слов. Слова в этом случае кодируются как последовательность символов. Такой подход позволяет учитывать как последовательность слов так и само написание слов, т.к. суффиксы и окончания могут о многом рассказать. При использовании таких сетей точность предсказания части речи для русского языка составляет около 94-98%, а полный морф разбор 90-97%.</a:t>
            </a:r>
          </a:p>
        </p:txBody>
      </p:sp>
    </p:spTree>
    <p:extLst>
      <p:ext uri="{BB962C8B-B14F-4D97-AF65-F5344CB8AC3E}">
        <p14:creationId xmlns:p14="http://schemas.microsoft.com/office/powerpoint/2010/main" val="9816190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354A350B-ACC7-47AF-8A4F-237B388904AE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11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этап – это нормализация или лемматизация словоформ, т.е. приведение слов к единому нормальному виду, для существительных это именительный падеж, единственное число. Пример слово стали. В зависимости от части речи, полученной в предыдущем шаге, может лемматизироваться как сталь в случае существительного и стать в случае глагола. Для решения задачи лемматизации используется рекуррентная сеть на основе LSTM, на вход сети подаётся последовательность символов словоформы + часть речи на выходе сеть генерирует последовательность символов для леммы. Для русского языка точность лемматизации составляет около 91-98%.</a:t>
            </a:r>
          </a:p>
        </p:txBody>
      </p:sp>
    </p:spTree>
    <p:extLst>
      <p:ext uri="{BB962C8B-B14F-4D97-AF65-F5344CB8AC3E}">
        <p14:creationId xmlns:p14="http://schemas.microsoft.com/office/powerpoint/2010/main" val="39710217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DAADA37F-A5E4-467C-8AF8-C13E2CD29C16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12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Следующий этап это выделение структуры предложения – синтаксического дерева. Для русского эта задача решается с точностью 75-92% в зависимости от корпуса. В этом случае элементом входной последовательности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ялвется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слов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X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а на выходе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нейронна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сеть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LSTM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предсказывает вектор фиксированной длины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где каждый компонент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соотвествует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слову в предложении. Вектор состоит почти из всех 0 и одной единицы в том компоненте слов, которого является родителем для текущего слова 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Xt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 Синтаксический разбор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произваодится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в рамках одного предложения и отражает его смысловую структуру.</a:t>
            </a:r>
          </a:p>
        </p:txBody>
      </p:sp>
    </p:spTree>
    <p:extLst>
      <p:ext uri="{BB962C8B-B14F-4D97-AF65-F5344CB8AC3E}">
        <p14:creationId xmlns:p14="http://schemas.microsoft.com/office/powerpoint/2010/main" val="3354026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46484851-0183-4D32-AB83-BF74D125BF0E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13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Следующий этап так же относится к выделения структуры – это определение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корефернтных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связей в документе. Пример такой связи в фразе: «На складе есть новые типы стали. Они повышенной твёрдости»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будте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связь между словом Они и Типы, по синтаксической связи можем достроить до тройки Они –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Типы_Стали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 Решение данной задачи аналогично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синтаксиу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только выходной вектор захватывает слов из разных соседних предложений.</a:t>
            </a:r>
          </a:p>
          <a:p>
            <a:pPr marL="216000" indent="-216000">
              <a:lnSpc>
                <a:spcPct val="100000"/>
              </a:lnSpc>
            </a:pP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себя:</a:t>
            </a:r>
          </a:p>
          <a:p>
            <a:pPr marL="216000" indent="-21600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Одна из реализаций:</a:t>
            </a:r>
          </a:p>
          <a:p>
            <a:pPr marL="216000" indent="-216000">
              <a:lnSpc>
                <a:spcPct val="100000"/>
              </a:lnSpc>
            </a:pPr>
            <a:r>
              <a:rPr lang="ru-RU" sz="2000" b="0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3"/>
              </a:rPr>
              <a:t>https://medium.com/huggingface/state-of-the-art-neural-coreference-resolution-for-chatbots-3302365dcf30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Кратко суть:</a:t>
            </a:r>
          </a:p>
          <a:p>
            <a:pPr marL="216000" indent="-21600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1. текст разделяется на элементы (одно или несколько слов), выбираются наиболее вероятные кандидаты для поиска связей (по части речи и морфологическим признакам);</a:t>
            </a:r>
          </a:p>
          <a:p>
            <a:pPr marL="216000" indent="-21600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2. Каждый кандидат оценивается, является ли он одиночным;</a:t>
            </a:r>
          </a:p>
          <a:p>
            <a:pPr marL="216000" indent="-21600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3. Оценивается сила связи между двумя элементами, если сила связи максимальна и оценка, что антецедент является одиночным минимальна, то ставится связь.</a:t>
            </a:r>
          </a:p>
        </p:txBody>
      </p:sp>
    </p:spTree>
    <p:extLst>
      <p:ext uri="{BB962C8B-B14F-4D97-AF65-F5344CB8AC3E}">
        <p14:creationId xmlns:p14="http://schemas.microsoft.com/office/powerpoint/2010/main" val="26066387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0F2A31AB-48FA-495B-8FBE-32C18A986E2E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14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Получив базовый анализ перейдём к более сложной задаче формированию аннотаций. Одним из видов аннотации является выделение ключевых слов из текста. Для этого можно применять статистические методы и методы машинного обучения. К статистическим методам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отностятся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: первое вероятностно-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энтропийные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подходы, основанные на анализе распределения частоты встречаемости слова в документе и сравнении с теоретическими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распределенями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а так же в этих методах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используетя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большой словарь стоп слов – общеупотребительных слов, несущих минимальный смысл. Второе это метод 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TextRank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–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он основан на построении графа встречаемости слов и последующего вычисления по данному графу ранка слова. Третий это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метдо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RAKE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он основан на подсчёте встречаемости слов со стоп словами, заданными словарём, чем меньше таких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встречаний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тем вероятнее, что слова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явлется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ключевым.</a:t>
            </a:r>
          </a:p>
          <a:p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Данные методы работают достаточно быстро и требуют минимальных настроек некоторых ограничивающих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коэфициентов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и главное хорошего словаря стоп слов. Они дают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приемлимый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результат, но в специфических предметных областях, при наличии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обучающе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выборки проигрывают методам на основе машинного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284055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4A971ECC-A127-4669-B826-3714BC125F58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15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 методе на основе нейронных сетей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LSTM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на вход элементом последовательности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являетс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слов, закодированное с учётом полного базового разбора. Т.е. в коде отражена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инфорамция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о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морфолгоическом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разборе слова,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синтаксичеком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полежении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в дереве, наличии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корферентных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связей и т.д. На выходе нейронная сеть для каждого слова предсказывает метку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 –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является ли данное слово ключевым словом или нет. Данный метод позволяет выделить как ключевые слова только те слова, что есть в тексте и они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будт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предсталять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собой несвязанный набор слов.</a:t>
            </a:r>
          </a:p>
        </p:txBody>
      </p:sp>
    </p:spTree>
    <p:extLst>
      <p:ext uri="{BB962C8B-B14F-4D97-AF65-F5344CB8AC3E}">
        <p14:creationId xmlns:p14="http://schemas.microsoft.com/office/powerpoint/2010/main" val="32069218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E3CF66BB-9BAB-4C62-85A4-E6E08C4AA61B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16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генерации кратких аннотаций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представленныех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в виде связанного текста с возможностью использовать новые слова используется следующая модель сети. Она состоит из двух элементов кодировщика и декодера. Кодировщик является двунаправленной сетью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LSTM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он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пораждает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скрытое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сосотяние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в виде вектора для всего документа. Декодер тоже состоит из сети на основе 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LSTM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входом для декодера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являетс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вектор из кодировщика, на выходе кодировщик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последовательнос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одно слов за другим формирует краткую аннотацию. Кратка аннотация заканчивается специальным словом Конец.</a:t>
            </a:r>
          </a:p>
        </p:txBody>
      </p:sp>
    </p:spTree>
    <p:extLst>
      <p:ext uri="{BB962C8B-B14F-4D97-AF65-F5344CB8AC3E}">
        <p14:creationId xmlns:p14="http://schemas.microsoft.com/office/powerpoint/2010/main" val="21617058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A12E6312-663E-4F5A-BB61-BF9B7E7A4888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17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На слайде приведён пример идеальной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аннаотации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для новости.</a:t>
            </a:r>
          </a:p>
        </p:txBody>
      </p:sp>
    </p:spTree>
    <p:extLst>
      <p:ext uri="{BB962C8B-B14F-4D97-AF65-F5344CB8AC3E}">
        <p14:creationId xmlns:p14="http://schemas.microsoft.com/office/powerpoint/2010/main" val="25381143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DAE76284-3B7A-47F7-9360-A76E18753B9C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18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Аннотация может быть представлена выделенными ключевыми словами, присутствующими в тексте. Они позволяют акцентрировать внимание на определённых моментах экономя время на анализ документа.</a:t>
            </a:r>
          </a:p>
        </p:txBody>
      </p:sp>
    </p:spTree>
    <p:extLst>
      <p:ext uri="{BB962C8B-B14F-4D97-AF65-F5344CB8AC3E}">
        <p14:creationId xmlns:p14="http://schemas.microsoft.com/office/powerpoint/2010/main" val="13959201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CCA907A1-BC66-46A6-A4E4-D3FB7BA26080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19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Примером такой аннотации является заголовок новости, обычно в нём отражена основная суть, но обычно там есть определённые стилистические правила, влияющие на восприятие.</a:t>
            </a:r>
          </a:p>
        </p:txBody>
      </p:sp>
    </p:spTree>
    <p:extLst>
      <p:ext uri="{BB962C8B-B14F-4D97-AF65-F5344CB8AC3E}">
        <p14:creationId xmlns:p14="http://schemas.microsoft.com/office/powerpoint/2010/main" val="11321614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D128A3B1-0674-4B09-9329-A7CD875BAC50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20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По этому лучше делать краткую аннотацию отдельно, максимально сухо и кратко.</a:t>
            </a:r>
          </a:p>
        </p:txBody>
      </p:sp>
    </p:spTree>
    <p:extLst>
      <p:ext uri="{BB962C8B-B14F-4D97-AF65-F5344CB8AC3E}">
        <p14:creationId xmlns:p14="http://schemas.microsoft.com/office/powerpoint/2010/main" val="3318025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995D4229-0CCD-44C9-AC3B-02C95B52AAC5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21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Таким образом представлен стек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текхнологий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интеллектуального анализа текстов позволяющий решать различные задачи для широкого круга пользователей. Данный стек позволяет 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создавать аннотации коллекций документов; автоматических формировать краткие аннотации к результатам поиска; позволяет организовывать интеллектуальный поиска информации в архивах.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n-lt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Может и не надо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В работе представлен лишь один вариант данного стека, наиболее оптимальный с точки зрения простоты реализации и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соотвествия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 современному состоянию развития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текхнолгий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 машинного обучения. Конечно существует большое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чило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 различных по сложности и точности подходов для решения отдельных задач, но здесь представлен с моей точки зрения наиболее понятный и оптимальный набор.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61115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Shape 1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FC73FBC6-34DA-4632-B5E9-B970A6F3CDD6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23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8106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7" name="Рисунок 36"/>
          <p:cNvPicPr/>
          <p:nvPr/>
        </p:nvPicPr>
        <p:blipFill>
          <a:blip r:embed="rId2"/>
          <a:stretch/>
        </p:blipFill>
        <p:spPr>
          <a:xfrm>
            <a:off x="2292480" y="1768680"/>
            <a:ext cx="5495040" cy="4384080"/>
          </a:xfrm>
          <a:prstGeom prst="rect">
            <a:avLst/>
          </a:prstGeom>
          <a:ln>
            <a:noFill/>
          </a:ln>
        </p:spPr>
      </p:pic>
      <p:pic>
        <p:nvPicPr>
          <p:cNvPr id="38" name="Рисунок 37"/>
          <p:cNvPicPr/>
          <p:nvPr/>
        </p:nvPicPr>
        <p:blipFill>
          <a:blip r:embed="rId2"/>
          <a:stretch/>
        </p:blipFill>
        <p:spPr>
          <a:xfrm>
            <a:off x="2292480" y="1768680"/>
            <a:ext cx="549504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6" name="Рисунок 75"/>
          <p:cNvPicPr/>
          <p:nvPr/>
        </p:nvPicPr>
        <p:blipFill>
          <a:blip r:embed="rId2"/>
          <a:stretch/>
        </p:blipFill>
        <p:spPr>
          <a:xfrm>
            <a:off x="2292480" y="1768680"/>
            <a:ext cx="5495040" cy="4384080"/>
          </a:xfrm>
          <a:prstGeom prst="rect">
            <a:avLst/>
          </a:prstGeom>
          <a:ln>
            <a:noFill/>
          </a:ln>
        </p:spPr>
      </p:pic>
      <p:pic>
        <p:nvPicPr>
          <p:cNvPr id="77" name="Рисунок 76"/>
          <p:cNvPicPr/>
          <p:nvPr/>
        </p:nvPicPr>
        <p:blipFill>
          <a:blip r:embed="rId2"/>
          <a:stretch/>
        </p:blipFill>
        <p:spPr>
          <a:xfrm>
            <a:off x="2292480" y="1768680"/>
            <a:ext cx="549504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7920" cy="520920"/>
          </a:xfrm>
          <a:prstGeom prst="rect">
            <a:avLst/>
          </a:prstGeom>
        </p:spPr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C4F88A55-B822-4253-99C6-8B94EA775285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правки текста заголовка щёлкните мышью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Образец заголовка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структурыОбразец текста</a:t>
            </a: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143000" lvl="2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600200" lvl="3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Четвертый уровень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057400" lvl="4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7920" cy="520920"/>
          </a:xfrm>
          <a:prstGeom prst="rect">
            <a:avLst/>
          </a:prstGeom>
        </p:spPr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936D6D96-949D-443F-A47D-4D52FE12831E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sag111@mail.ru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504000" y="438840"/>
            <a:ext cx="9072360" cy="6681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36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Стек технологий интеллектуального анализа текстов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НИЦ «Курчатовский институт»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Власов Д.С.</a:t>
            </a: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Молошников И.А.,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Грязнов А.В.,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Сбоев А.Г.,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Грибов Н.А.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2133720" y="504720"/>
            <a:ext cx="5061240" cy="143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Актуальность   задачи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864360" y="2823120"/>
            <a:ext cx="8614080" cy="312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685800" lvl="1" indent="-228240">
              <a:lnSpc>
                <a:spcPct val="9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Документов все больше- выделить нужное все сложнее.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85800" lvl="1" indent="-228240">
              <a:lnSpc>
                <a:spcPct val="9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 то что выделил надо представить в сжатом виде не теряя смысла.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85800" lvl="1" indent="-228240">
              <a:lnSpc>
                <a:spcPct val="9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 нужно это всем: юр. лицам  и физ. лицам для больших коллекций данных.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504000" y="631100"/>
            <a:ext cx="907236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ru-RU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Задачи</a:t>
            </a:r>
            <a:r>
              <a:rPr lang="en-US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ru-RU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стека интеллектуальных технологий</a:t>
            </a:r>
          </a:p>
          <a:p>
            <a:pPr algn="ctr"/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6" name="TextShape 2"/>
          <p:cNvSpPr txBox="1"/>
          <p:nvPr/>
        </p:nvSpPr>
        <p:spPr>
          <a:xfrm>
            <a:off x="504000" y="2098100"/>
            <a:ext cx="907236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685800" lvl="1" indent="-228240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Информационный поиск документов на заданную тему в больших коллекциях документов</a:t>
            </a: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;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Формирования информационных подборок по теме</a:t>
            </a:r>
            <a:r>
              <a:rPr lang="en-US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;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Аннотации результатов поиска в архиве технической документации.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Машинное обучение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8" name="TextShape 2"/>
          <p:cNvSpPr txBox="1"/>
          <p:nvPr/>
        </p:nvSpPr>
        <p:spPr>
          <a:xfrm>
            <a:off x="504000" y="1769040"/>
            <a:ext cx="9071280" cy="55161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Данные представлены в виде пары:</a:t>
            </a:r>
          </a:p>
          <a:p>
            <a:pPr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На входе: </a:t>
            </a: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X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-- вектор, выход </a:t>
            </a: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</a:p>
          <a:p>
            <a:pPr>
              <a:lnSpc>
                <a:spcPct val="100000"/>
              </a:lnSpc>
            </a:pPr>
            <a:r>
              <a:rPr lang="ru-RU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 процессе обучения 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настраивается функция </a:t>
            </a:r>
          </a:p>
          <a:p>
            <a:pPr algn="ctr"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=</a:t>
            </a: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(</a:t>
            </a: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X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оптимизируя весовые коэффициенты модели для решения задачи. </a:t>
            </a:r>
          </a:p>
          <a:p>
            <a:pPr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Методы:</a:t>
            </a:r>
          </a:p>
          <a:p>
            <a:pPr marL="1428750" indent="-444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Нейронные сети,</a:t>
            </a:r>
          </a:p>
          <a:p>
            <a:pPr marL="1428750" indent="-444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SVM,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428750" indent="-444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Деревья решений</a:t>
            </a:r>
          </a:p>
          <a:p>
            <a:pPr marL="1428750" indent="-444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F6DE22-4587-0744-A281-D0321EE23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Рекуррентные нейронные сети</a:t>
            </a:r>
          </a:p>
        </p:txBody>
      </p:sp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xmlns="" id="{C6B233AA-5485-EB4C-81FB-1B110E317A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80DFBEF-171F-C046-B7BF-E0459C7D62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91" y="1964429"/>
            <a:ext cx="7980234" cy="363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0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F6DE22-4587-0744-A281-D0321EE23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Рекуррентные нейронные сети</a:t>
            </a:r>
          </a:p>
        </p:txBody>
      </p:sp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xmlns="" id="{C6B233AA-5485-EB4C-81FB-1B110E317A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E5700F4-543F-1546-91AD-F6903464B8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116" y="2033027"/>
            <a:ext cx="8136195" cy="3726089"/>
          </a:xfrm>
          <a:prstGeom prst="rect">
            <a:avLst/>
          </a:prstGeom>
        </p:spPr>
      </p:pic>
      <p:sp>
        <p:nvSpPr>
          <p:cNvPr id="8" name="CustomShape 3">
            <a:extLst>
              <a:ext uri="{FF2B5EF4-FFF2-40B4-BE49-F238E27FC236}">
                <a16:creationId xmlns:a16="http://schemas.microsoft.com/office/drawing/2014/main" xmlns="" id="{494D0683-9027-D240-BE33-141D58CBA342}"/>
              </a:ext>
            </a:extLst>
          </p:cNvPr>
          <p:cNvSpPr/>
          <p:nvPr/>
        </p:nvSpPr>
        <p:spPr>
          <a:xfrm>
            <a:off x="1187116" y="6254914"/>
            <a:ext cx="7864809" cy="5521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Noto Sans CJK SC Regular"/>
              </a:rPr>
              <a:t>Двунаправленная сеть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899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F6DE22-4587-0744-A281-D0321EE23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Рекуррентные нейронные сети</a:t>
            </a:r>
          </a:p>
        </p:txBody>
      </p:sp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xmlns="" id="{C6B233AA-5485-EB4C-81FB-1B110E317A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B8C00DB-4088-844C-B7DE-64480584C5F4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504000" y="1955474"/>
            <a:ext cx="9111018" cy="36487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ustomShape 3">
            <a:extLst>
              <a:ext uri="{FF2B5EF4-FFF2-40B4-BE49-F238E27FC236}">
                <a16:creationId xmlns:a16="http://schemas.microsoft.com/office/drawing/2014/main" xmlns="" id="{BD0DE0E5-1F23-0E46-A317-B38CE1D4CDE6}"/>
              </a:ext>
            </a:extLst>
          </p:cNvPr>
          <p:cNvSpPr/>
          <p:nvPr/>
        </p:nvSpPr>
        <p:spPr>
          <a:xfrm>
            <a:off x="4397541" y="6254914"/>
            <a:ext cx="1285544" cy="5521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Noto Sans CJK SC Regular"/>
              </a:rPr>
              <a:t>LSTM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920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434710" y="301320"/>
            <a:ext cx="907236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Составные части анализа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0" name="TextShape 2"/>
          <p:cNvSpPr txBox="1"/>
          <p:nvPr/>
        </p:nvSpPr>
        <p:spPr>
          <a:xfrm>
            <a:off x="483910" y="1768320"/>
            <a:ext cx="4427280" cy="5246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ru-RU" sz="3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Базовый анализ текста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Сегментация на слова и предложения;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Морфологический анализ;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Нормализация;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Синтаксический анализ;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Кореференция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1" name="TextShape 3"/>
          <p:cNvSpPr txBox="1"/>
          <p:nvPr/>
        </p:nvSpPr>
        <p:spPr>
          <a:xfrm>
            <a:off x="5320510" y="1768320"/>
            <a:ext cx="4425480" cy="5246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ru-RU" sz="3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Аннотация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Выделение ключевых слов;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Формирование кратких описаний.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xmlns="" id="{3D31845E-37A8-ED4B-BC1F-5F18B5EA30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Shape 1"/>
          <p:cNvSpPr txBox="1"/>
          <p:nvPr/>
        </p:nvSpPr>
        <p:spPr>
          <a:xfrm>
            <a:off x="504000" y="301320"/>
            <a:ext cx="907236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Базовый анализ текста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3" name="TextShape 2"/>
          <p:cNvSpPr txBox="1"/>
          <p:nvPr/>
        </p:nvSpPr>
        <p:spPr>
          <a:xfrm>
            <a:off x="0" y="1768320"/>
            <a:ext cx="442728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Сегментация на слова и предложения;</a:t>
            </a: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Морфологический анализ;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Нормализация;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Синтаксический анализ;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Кореференция.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7" name="Рисунок 7"/>
          <p:cNvPicPr/>
          <p:nvPr/>
        </p:nvPicPr>
        <p:blipFill>
          <a:blip r:embed="rId5"/>
          <a:stretch/>
        </p:blipFill>
        <p:spPr>
          <a:xfrm>
            <a:off x="3669056" y="4989095"/>
            <a:ext cx="6297803" cy="1541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xmlns="" id="{F5515C68-28B1-3140-B035-073756CF38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AEFC2E0-8970-1144-8277-7F86A7673A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513" y="1459161"/>
            <a:ext cx="3661431" cy="3001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0" y="301320"/>
            <a:ext cx="907236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Базовый анализ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9" name="TextShape 2"/>
          <p:cNvSpPr txBox="1"/>
          <p:nvPr/>
        </p:nvSpPr>
        <p:spPr>
          <a:xfrm>
            <a:off x="0" y="1768320"/>
            <a:ext cx="442728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Сегментация на слова и предложения;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uFill>
                  <a:solidFill>
                    <a:srgbClr val="FFFFFF"/>
                  </a:solidFill>
                </a:uFill>
                <a:latin typeface="Arial"/>
              </a:rPr>
              <a:t>Морфологический анализ;</a:t>
            </a: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Нормализация;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Синтаксический анализ;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 err="1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Кореференция</a:t>
            </a: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xmlns="" id="{AF1DC5AB-5017-774D-BC5E-535D4DA77F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2262B63-7B56-9644-88FC-05457741FA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650" y="2875440"/>
            <a:ext cx="6542975" cy="32773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0" y="301320"/>
            <a:ext cx="907236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Базовый анализ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3" name="TextShape 2"/>
          <p:cNvSpPr txBox="1"/>
          <p:nvPr/>
        </p:nvSpPr>
        <p:spPr>
          <a:xfrm>
            <a:off x="0" y="1768320"/>
            <a:ext cx="442728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Сегментация на слова и предложения;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Морфологический анализ;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uFill>
                  <a:solidFill>
                    <a:srgbClr val="FFFFFF"/>
                  </a:solidFill>
                </a:uFill>
                <a:latin typeface="Arial"/>
              </a:rPr>
              <a:t>Нормализация;</a:t>
            </a: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Синтаксический анализ;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 err="1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Кореференция</a:t>
            </a: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4" name="Рисунок 13"/>
          <p:cNvPicPr/>
          <p:nvPr/>
        </p:nvPicPr>
        <p:blipFill>
          <a:blip r:embed="rId5"/>
          <a:stretch/>
        </p:blipFill>
        <p:spPr>
          <a:xfrm>
            <a:off x="4043520" y="3651120"/>
            <a:ext cx="2679480" cy="3085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5" name="Рисунок 15"/>
          <p:cNvPicPr/>
          <p:nvPr/>
        </p:nvPicPr>
        <p:blipFill>
          <a:blip r:embed="rId6"/>
          <a:stretch/>
        </p:blipFill>
        <p:spPr>
          <a:xfrm>
            <a:off x="7130520" y="3651120"/>
            <a:ext cx="2679480" cy="3085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xmlns="" id="{283C2ADB-4174-E34D-98C1-92D45BA243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Shape 1"/>
          <p:cNvSpPr txBox="1"/>
          <p:nvPr/>
        </p:nvSpPr>
        <p:spPr>
          <a:xfrm>
            <a:off x="0" y="301320"/>
            <a:ext cx="907236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Базовый анализ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7" name="TextShape 2"/>
          <p:cNvSpPr txBox="1"/>
          <p:nvPr/>
        </p:nvSpPr>
        <p:spPr>
          <a:xfrm>
            <a:off x="0" y="1768320"/>
            <a:ext cx="442728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Сегментация на слова и предложения;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Морфологический анализ;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Нормализация;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uFill>
                  <a:solidFill>
                    <a:srgbClr val="FFFFFF"/>
                  </a:solidFill>
                </a:uFill>
                <a:latin typeface="Arial"/>
              </a:rPr>
              <a:t>Синтаксический анализ;</a:t>
            </a: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 err="1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Кореференция</a:t>
            </a: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xmlns="" id="{00A02360-4FCE-BE47-AE85-9CA6040547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5454EBF-9051-A24F-9F6A-C37EA9DE3E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339" y="2630906"/>
            <a:ext cx="5912386" cy="35218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 txBox="1"/>
          <p:nvPr/>
        </p:nvSpPr>
        <p:spPr>
          <a:xfrm>
            <a:off x="0" y="301320"/>
            <a:ext cx="907236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Базовый анализ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0" name="TextShape 2"/>
          <p:cNvSpPr txBox="1"/>
          <p:nvPr/>
        </p:nvSpPr>
        <p:spPr>
          <a:xfrm>
            <a:off x="0" y="1768320"/>
            <a:ext cx="442728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Сегментация на слова и предложения;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Морфологический анализ;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Нормализация;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Синтаксический анализ;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 err="1">
                <a:uFill>
                  <a:solidFill>
                    <a:srgbClr val="FFFFFF"/>
                  </a:solidFill>
                </a:uFill>
                <a:latin typeface="Arial"/>
              </a:rPr>
              <a:t>Кореференция</a:t>
            </a:r>
            <a:r>
              <a:rPr lang="ru-RU" sz="3200" b="0" strike="noStrike" spc="-1" dirty="0">
                <a:uFill>
                  <a:solidFill>
                    <a:srgbClr val="FFFFFF"/>
                  </a:solidFill>
                </a:uFill>
                <a:latin typeface="Arial"/>
              </a:rPr>
              <a:t>.</a:t>
            </a:r>
          </a:p>
        </p:txBody>
      </p:sp>
      <p:pic>
        <p:nvPicPr>
          <p:cNvPr id="151" name="Рисунок 3"/>
          <p:cNvPicPr/>
          <p:nvPr/>
        </p:nvPicPr>
        <p:blipFill>
          <a:blip r:embed="rId5"/>
          <a:stretch/>
        </p:blipFill>
        <p:spPr>
          <a:xfrm>
            <a:off x="5040000" y="1563480"/>
            <a:ext cx="4760280" cy="1177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xmlns="" id="{A4751C22-A6CF-AE41-B283-56123E0F5E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61BC59B-6C28-6042-9DEA-A69683F110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715" y="2875441"/>
            <a:ext cx="5554610" cy="32773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0" y="262080"/>
            <a:ext cx="9072360" cy="134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Аннотация, методы выделения ключевых слов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0" name="TextShape 2"/>
          <p:cNvSpPr txBox="1"/>
          <p:nvPr/>
        </p:nvSpPr>
        <p:spPr>
          <a:xfrm>
            <a:off x="106560" y="1768320"/>
            <a:ext cx="4571640" cy="5360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Выделение </a:t>
            </a: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ключевых</a:t>
            </a: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слов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Статистические методы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685800" lvl="1" indent="-22824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Методы на основе нейронных сетей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Краткие аннотации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1" name="TextShape 3"/>
          <p:cNvSpPr txBox="1"/>
          <p:nvPr/>
        </p:nvSpPr>
        <p:spPr>
          <a:xfrm>
            <a:off x="5290920" y="1768320"/>
            <a:ext cx="4682880" cy="46321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Вероятностно-</a:t>
            </a: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энтропийные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подходы</a:t>
            </a: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TextRank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– граф совместной встречаемости</a:t>
            </a: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RAKE – совместная встречаемость со стоп словами</a:t>
            </a: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xmlns="" id="{C72A2737-75E5-1247-8F7A-BE173C0050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Shape 1"/>
          <p:cNvSpPr txBox="1"/>
          <p:nvPr/>
        </p:nvSpPr>
        <p:spPr>
          <a:xfrm>
            <a:off x="0" y="261720"/>
            <a:ext cx="9072360" cy="134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Аннотация, методы выделения ключевых слов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6" name="TextShape 2"/>
          <p:cNvSpPr txBox="1"/>
          <p:nvPr/>
        </p:nvSpPr>
        <p:spPr>
          <a:xfrm>
            <a:off x="106560" y="1768320"/>
            <a:ext cx="4571640" cy="5360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Выделение </a:t>
            </a: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ключевых</a:t>
            </a: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слов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85800" lvl="1" indent="-22824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Статистические методы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Метод на основе нейронных сетей</a:t>
            </a:r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Краткие аннотации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7" name="Рисунок 176"/>
          <p:cNvPicPr/>
          <p:nvPr/>
        </p:nvPicPr>
        <p:blipFill>
          <a:blip r:embed="rId5"/>
          <a:stretch/>
        </p:blipFill>
        <p:spPr>
          <a:xfrm>
            <a:off x="4536181" y="1754082"/>
            <a:ext cx="5297392" cy="4485353"/>
          </a:xfrm>
          <a:prstGeom prst="rect">
            <a:avLst/>
          </a:prstGeom>
          <a:ln>
            <a:noFill/>
          </a:ln>
        </p:spPr>
      </p:pic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xmlns="" id="{55603C15-11C3-3B46-B32E-BDEB89617F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Shape 1"/>
          <p:cNvSpPr txBox="1"/>
          <p:nvPr/>
        </p:nvSpPr>
        <p:spPr>
          <a:xfrm>
            <a:off x="504000" y="261720"/>
            <a:ext cx="9072000" cy="134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Аннотация, методы формирования кратких аннотаций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9" name="TextShape 2"/>
          <p:cNvSpPr txBox="1"/>
          <p:nvPr/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Выделение ключевых слов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Краткие аннотации</a:t>
            </a: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xmlns="" id="{62F3C45C-2C5A-D64B-AE46-409BBD7460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803CBFB-6D60-E24A-B4A2-00AA8CD86E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920" y="1768680"/>
            <a:ext cx="4514421" cy="5727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0" y="301320"/>
            <a:ext cx="907236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Аннотация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5" name="TextShape 2"/>
          <p:cNvSpPr txBox="1"/>
          <p:nvPr/>
        </p:nvSpPr>
        <p:spPr>
          <a:xfrm>
            <a:off x="0" y="1783310"/>
            <a:ext cx="410508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Выделение ключевых слов</a:t>
            </a: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Формирование кратких аннотаций</a:t>
            </a:r>
          </a:p>
        </p:txBody>
      </p:sp>
      <p:sp>
        <p:nvSpPr>
          <p:cNvPr id="156" name="TextShape 3"/>
          <p:cNvSpPr txBox="1"/>
          <p:nvPr/>
        </p:nvSpPr>
        <p:spPr>
          <a:xfrm>
            <a:off x="5397480" y="1768320"/>
            <a:ext cx="4682880" cy="537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«Ахмат» упустил победу в гостевом матче с «Енисеем».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В матче 16-го тура </a:t>
            </a:r>
            <a:r>
              <a:rPr lang="ru-RU" sz="2400" u="sng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Российской Премьер-Лиги</a:t>
            </a:r>
            <a:r>
              <a:rPr lang="ru-RU" sz="2400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 красноярский </a:t>
            </a:r>
            <a:r>
              <a:rPr lang="ru-RU" sz="2400" u="sng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«Енисей»</a:t>
            </a:r>
            <a:r>
              <a:rPr lang="ru-RU" sz="2400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 принимал грозненский </a:t>
            </a:r>
            <a:r>
              <a:rPr lang="ru-RU" sz="2400" u="sng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«Ахмат»</a:t>
            </a:r>
            <a:r>
              <a:rPr lang="ru-RU" sz="2400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. Встреча команд состоялась на стадионе «Центральный» в Красноярске и завершилась </a:t>
            </a:r>
            <a:r>
              <a:rPr lang="ru-RU" sz="2400" u="sng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вничью</a:t>
            </a:r>
            <a:r>
              <a:rPr lang="ru-RU" sz="2400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 со сч</a:t>
            </a:r>
            <a:r>
              <a:rPr lang="ru-RU" sz="2400" b="0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ётом 1:1.</a:t>
            </a:r>
            <a:endParaRPr lang="ru-RU" sz="32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Краткая аннотация: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«Енисей» сыграл вничью с «</a:t>
            </a:r>
            <a:r>
              <a:rPr lang="ru-RU" sz="2400" b="0" strike="noStrike" spc="-1" dirty="0" err="1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Ахматом</a:t>
            </a:r>
            <a:r>
              <a:rPr lang="ru-RU" sz="24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».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xmlns="" id="{20EAFA83-FFC5-5B40-9743-B88EB01B12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Shape 1"/>
          <p:cNvSpPr txBox="1"/>
          <p:nvPr/>
        </p:nvSpPr>
        <p:spPr>
          <a:xfrm>
            <a:off x="0" y="301320"/>
            <a:ext cx="907236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Аннотация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8" name="TextShape 2"/>
          <p:cNvSpPr txBox="1"/>
          <p:nvPr/>
        </p:nvSpPr>
        <p:spPr>
          <a:xfrm>
            <a:off x="0" y="1768320"/>
            <a:ext cx="410508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Выделение </a:t>
            </a:r>
            <a:r>
              <a:rPr lang="ru-RU" sz="3200" b="1" strike="noStrike" spc="-1" dirty="0">
                <a:uFill>
                  <a:solidFill>
                    <a:srgbClr val="FFFFFF"/>
                  </a:solidFill>
                </a:uFill>
                <a:latin typeface="Arial"/>
              </a:rPr>
              <a:t>ключевых</a:t>
            </a:r>
            <a:r>
              <a:rPr lang="ru-RU" sz="3200" b="0" strike="noStrike" spc="-1" dirty="0">
                <a:uFill>
                  <a:solidFill>
                    <a:srgbClr val="FFFFFF"/>
                  </a:solidFill>
                </a:uFill>
                <a:latin typeface="Arial"/>
              </a:rPr>
              <a:t> слов</a:t>
            </a:r>
          </a:p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Краткие аннотации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TextShape 3"/>
          <p:cNvSpPr txBox="1"/>
          <p:nvPr/>
        </p:nvSpPr>
        <p:spPr>
          <a:xfrm>
            <a:off x="5397480" y="1768320"/>
            <a:ext cx="4682880" cy="5360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«Ахмат» упустил победу в гостевом матче с «Енисеем».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В матче 16-го тура</a:t>
            </a:r>
            <a:r>
              <a:rPr lang="ru-RU" sz="24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r>
              <a:rPr lang="ru-RU" sz="2400" b="1" u="sng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Российской Премьер-Лиги</a:t>
            </a:r>
            <a:r>
              <a:rPr lang="ru-RU" sz="2400" b="0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 красноярский </a:t>
            </a:r>
            <a:r>
              <a:rPr lang="ru-RU" sz="2400" b="1" u="sng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«Енисей»</a:t>
            </a:r>
            <a:r>
              <a:rPr lang="ru-RU" sz="2400" b="0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 принимал грозненский </a:t>
            </a:r>
            <a:r>
              <a:rPr lang="ru-RU" sz="2400" b="1" u="sng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«Ахмат»</a:t>
            </a:r>
            <a:r>
              <a:rPr lang="ru-RU" sz="2400" b="0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. Встреча команд состоялась на стадионе «Центральный» в Красноярске и завершилась </a:t>
            </a:r>
            <a:r>
              <a:rPr lang="ru-RU" sz="2400" b="1" u="sng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вничью</a:t>
            </a:r>
            <a:r>
              <a:rPr lang="ru-RU" sz="2400" b="0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 со счётом 1:1.</a:t>
            </a:r>
            <a:endParaRPr lang="ru-RU" sz="32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Краткая аннотация: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«Енисей» сыграл вничью с «</a:t>
            </a:r>
            <a:r>
              <a:rPr lang="ru-RU" sz="2400" b="0" strike="noStrike" spc="-1" dirty="0" err="1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Ахматом</a:t>
            </a:r>
            <a:r>
              <a:rPr lang="ru-RU" sz="24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».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xmlns="" id="{FF2204B1-0763-FB41-81C9-96452D1541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Shape 1"/>
          <p:cNvSpPr txBox="1"/>
          <p:nvPr/>
        </p:nvSpPr>
        <p:spPr>
          <a:xfrm>
            <a:off x="0" y="301320"/>
            <a:ext cx="907236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Аннотация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4" name="TextShape 2"/>
          <p:cNvSpPr txBox="1"/>
          <p:nvPr/>
        </p:nvSpPr>
        <p:spPr>
          <a:xfrm>
            <a:off x="0" y="1768320"/>
            <a:ext cx="410508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Выделение ключевых слов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uFill>
                  <a:solidFill>
                    <a:srgbClr val="FFFFFF"/>
                  </a:solidFill>
                </a:uFill>
                <a:latin typeface="Arial"/>
              </a:rPr>
              <a:t>Краткие аннотации</a:t>
            </a: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Заголовок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685800" lvl="1" indent="-228240">
              <a:lnSpc>
                <a:spcPct val="100000"/>
              </a:lnSpc>
              <a:buClr>
                <a:srgbClr val="CCCCCC"/>
              </a:buClr>
              <a:buSzPct val="75000"/>
              <a:buFont typeface="Symbol" charset="2"/>
              <a:buChar char="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Сгенерированная краткая аннотация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5" name="TextShape 3"/>
          <p:cNvSpPr txBox="1"/>
          <p:nvPr/>
        </p:nvSpPr>
        <p:spPr>
          <a:xfrm>
            <a:off x="5397480" y="1768320"/>
            <a:ext cx="4682880" cy="5360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«Ахмат» упустил победу в гостевом матче с «Енисеем».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В матче 16-го тура Российской Премьер-Лиги красноярский «Енисей» принимал грозненский «Ахмат». Встреча команд состоялась на стадионе «Центральный» в Красноярске и завершилась вничью со счётом 1:1.</a:t>
            </a:r>
            <a:endParaRPr lang="ru-RU" sz="32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Краткая аннотация: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«Енисей» сыграл вничью с «</a:t>
            </a:r>
            <a:r>
              <a:rPr lang="ru-RU" sz="2400" b="0" strike="noStrike" spc="-1" dirty="0" err="1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Ахматом</a:t>
            </a:r>
            <a:r>
              <a:rPr lang="ru-RU" sz="24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».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xmlns="" id="{6D459558-CBF8-A040-8BD2-77F8A7EC88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Shape 1"/>
          <p:cNvSpPr txBox="1"/>
          <p:nvPr/>
        </p:nvSpPr>
        <p:spPr>
          <a:xfrm>
            <a:off x="0" y="301320"/>
            <a:ext cx="907236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Аннотация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7" name="TextShape 2"/>
          <p:cNvSpPr txBox="1"/>
          <p:nvPr/>
        </p:nvSpPr>
        <p:spPr>
          <a:xfrm>
            <a:off x="0" y="1768320"/>
            <a:ext cx="410508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lnSpc>
                <a:spcPct val="100000"/>
              </a:lnSpc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Выделение ключевых слов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 dirty="0">
                <a:uFill>
                  <a:solidFill>
                    <a:srgbClr val="FFFFFF"/>
                  </a:solidFill>
                </a:uFill>
                <a:latin typeface="Arial"/>
              </a:rPr>
              <a:t>Краткие аннотации</a:t>
            </a:r>
          </a:p>
          <a:p>
            <a:pPr marL="685800" lvl="1" indent="-228240">
              <a:lnSpc>
                <a:spcPct val="100000"/>
              </a:lnSpc>
              <a:buClr>
                <a:srgbClr val="CCCCCC"/>
              </a:buClr>
              <a:buSzPct val="75000"/>
              <a:buFont typeface="Symbol" charset="2"/>
              <a:buChar char=""/>
            </a:pPr>
            <a:r>
              <a:rPr lang="ru-RU" sz="3200" b="0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Заголовок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685800" lvl="1" indent="-228240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spc="-1" dirty="0">
                <a:uFill>
                  <a:solidFill>
                    <a:srgbClr val="FFFFFF"/>
                  </a:solidFill>
                </a:uFill>
              </a:rPr>
              <a:t>Сгенерированная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краткая аннотация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8" name="TextShape 3"/>
          <p:cNvSpPr txBox="1"/>
          <p:nvPr/>
        </p:nvSpPr>
        <p:spPr>
          <a:xfrm>
            <a:off x="5397480" y="1768320"/>
            <a:ext cx="4682880" cy="5360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«Ахмат» упустил победу в гостевом матче с «Енисеем».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В матче 16-го тура Российской Премьер-Лиги красноярский «Енисей» принимал грозненский «Ахмат». Встреча команд состоялась на стадионе «Центральный» в Красноярске и завершилась вничью со счётом 1:1.</a:t>
            </a:r>
            <a:endParaRPr lang="ru-RU" sz="32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Краткая аннотация:</a:t>
            </a:r>
            <a:endParaRPr lang="ru-RU" sz="32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«Енисей» сыграл вничью с «</a:t>
            </a:r>
            <a:r>
              <a:rPr lang="ru-RU" sz="2400" b="0" strike="noStrike" spc="-1" dirty="0" err="1">
                <a:uFill>
                  <a:solidFill>
                    <a:srgbClr val="FFFFFF"/>
                  </a:solidFill>
                </a:uFill>
                <a:latin typeface="Times New Roman"/>
              </a:rPr>
              <a:t>Ахматом</a:t>
            </a:r>
            <a:r>
              <a:rPr lang="ru-RU" sz="2400" b="0" strike="noStrike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».</a:t>
            </a:r>
            <a:endParaRPr lang="ru-RU" sz="32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xmlns="" id="{ED65AB46-6901-8947-BA3A-8DB17EFA62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Shape 1"/>
          <p:cNvSpPr txBox="1"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Заключение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1" name="TextShape 2"/>
          <p:cNvSpPr txBox="1"/>
          <p:nvPr/>
        </p:nvSpPr>
        <p:spPr>
          <a:xfrm>
            <a:off x="504000" y="1769040"/>
            <a:ext cx="9071280" cy="4384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Используя представленный стек можно реализовать систему интеллектуального анализа текста для задач </a:t>
            </a:r>
            <a:r>
              <a:rPr lang="ru-RU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широкого круга пользователей:</a:t>
            </a:r>
          </a:p>
          <a:p>
            <a:pPr marL="457200" indent="-457200">
              <a:buFontTx/>
              <a:buChar char="-"/>
            </a:pPr>
            <a:r>
              <a:rPr lang="ru-RU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Аннотацией коллекций документов</a:t>
            </a:r>
            <a:r>
              <a:rPr lang="en-US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;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r>
              <a:rPr lang="ru-RU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Ф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ормирование автоматических кратких аннотаций к результатам поиска</a:t>
            </a: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;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Организация интеллектуального поиска информации в архивах</a:t>
            </a:r>
            <a:r>
              <a:rPr lang="ru-RU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</a:t>
            </a: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xmlns="" id="{DE04FCAD-059C-3345-BDC1-A73D1C1500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51925" y="65309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B1C448-1766-AE47-A911-825DDBC97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Благодарности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96583F7-06C1-2E49-98A4-090FA449DA4D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04000" y="1398814"/>
            <a:ext cx="9072000" cy="6030686"/>
          </a:xfrm>
        </p:spPr>
        <p:txBody>
          <a:bodyPr/>
          <a:lstStyle/>
          <a:p>
            <a:pPr marL="0" indent="0" algn="ctr">
              <a:buNone/>
            </a:pP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Исследование выполнено при финансовой поддержке Российского фонда фундаментальных исследований, в рамках 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проект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а</a:t>
            </a:r>
            <a:b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</a:b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ru-RU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мол_а</a:t>
            </a: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№18-37-00331</a:t>
            </a:r>
          </a:p>
        </p:txBody>
      </p:sp>
    </p:spTree>
    <p:extLst>
      <p:ext uri="{BB962C8B-B14F-4D97-AF65-F5344CB8AC3E}">
        <p14:creationId xmlns:p14="http://schemas.microsoft.com/office/powerpoint/2010/main" val="2467725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Shape 1"/>
          <p:cNvSpPr txBox="1"/>
          <p:nvPr/>
        </p:nvSpPr>
        <p:spPr>
          <a:xfrm>
            <a:off x="504000" y="1587600"/>
            <a:ext cx="907236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36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Спасибо за внимание!</a:t>
            </a:r>
          </a:p>
          <a:p>
            <a:pPr algn="ctr">
              <a:lnSpc>
                <a:spcPct val="100000"/>
              </a:lnSpc>
            </a:pPr>
            <a:endParaRPr lang="ru-RU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Вопросы можно задать на почту </a:t>
            </a:r>
            <a:r>
              <a:rPr lang="ru-RU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3"/>
              </a:rPr>
              <a:t>sag111@mail.ru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1255</TotalTime>
  <Words>2406</Words>
  <Application>Microsoft Office PowerPoint</Application>
  <PresentationFormat>Произвольный</PresentationFormat>
  <Paragraphs>195</Paragraphs>
  <Slides>23</Slides>
  <Notes>22</Notes>
  <HiddenSlides>0</HiddenSlides>
  <MMClips>17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</vt:lpstr>
      <vt:lpstr>Calibri</vt:lpstr>
      <vt:lpstr>DejaVu Sans</vt:lpstr>
      <vt:lpstr>Noto Sans CJK SC Regular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Рекуррентные нейронные сети</vt:lpstr>
      <vt:lpstr>Рекуррентные нейронные сети</vt:lpstr>
      <vt:lpstr>Рекуррентные нейронные сети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Благодарности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Александр</dc:creator>
  <dc:description/>
  <cp:lastModifiedBy>Danila Vlasov</cp:lastModifiedBy>
  <cp:revision>99</cp:revision>
  <dcterms:created xsi:type="dcterms:W3CDTF">2019-02-08T09:39:30Z</dcterms:created>
  <dcterms:modified xsi:type="dcterms:W3CDTF">2019-02-20T02:50:48Z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21</vt:i4>
  </property>
</Properties>
</file>