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7" r:id="rId2"/>
    <p:sldId id="339" r:id="rId3"/>
    <p:sldId id="319" r:id="rId4"/>
    <p:sldId id="320" r:id="rId5"/>
    <p:sldId id="322" r:id="rId6"/>
    <p:sldId id="350" r:id="rId7"/>
    <p:sldId id="351" r:id="rId8"/>
    <p:sldId id="352" r:id="rId9"/>
    <p:sldId id="345" r:id="rId10"/>
    <p:sldId id="346" r:id="rId11"/>
    <p:sldId id="347" r:id="rId12"/>
    <p:sldId id="353" r:id="rId13"/>
    <p:sldId id="354" r:id="rId14"/>
    <p:sldId id="349" r:id="rId15"/>
    <p:sldId id="314" r:id="rId16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380DB3"/>
    <a:srgbClr val="66FFFF"/>
    <a:srgbClr val="FFFF99"/>
    <a:srgbClr val="CCFFFF"/>
    <a:srgbClr val="FF9900"/>
    <a:srgbClr val="FF0000"/>
    <a:srgbClr val="FF3300"/>
    <a:srgbClr val="E6EFFE"/>
    <a:srgbClr val="DAE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12"/>
    <p:restoredTop sz="94586"/>
  </p:normalViewPr>
  <p:slideViewPr>
    <p:cSldViewPr snapToGrid="0">
      <p:cViewPr>
        <p:scale>
          <a:sx n="110" d="100"/>
          <a:sy n="110" d="100"/>
        </p:scale>
        <p:origin x="14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5811997-A173-47F1-B34F-EDB2C004F49B}" type="datetimeFigureOut">
              <a:rPr lang="ru-RU"/>
              <a:pPr>
                <a:defRPr/>
              </a:pPr>
              <a:t>20.02.19</a:t>
            </a:fld>
            <a:endParaRPr lang="ru-RU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DE6CBB-C222-4FFF-8ADE-85C4AAB18C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3953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E0AC8A8-D6A8-4EB7-AE40-CF8951836B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5528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5626A2-763B-4FF8-A149-8B415C8A21C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P;5hn0jygo jr5vn</a:t>
            </a: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03597" y="953759"/>
            <a:ext cx="4990481" cy="343618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686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03597" y="953759"/>
            <a:ext cx="4990481" cy="343618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686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8075" y="954088"/>
            <a:ext cx="4581525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8075" y="954088"/>
            <a:ext cx="4581525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263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8075" y="954088"/>
            <a:ext cx="4581525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340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8075" y="954088"/>
            <a:ext cx="4581525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179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8075" y="954088"/>
            <a:ext cx="4581525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513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8075" y="954088"/>
            <a:ext cx="4581525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087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8075" y="954088"/>
            <a:ext cx="4581525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59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8075" y="954088"/>
            <a:ext cx="4581525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317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8075" y="954088"/>
            <a:ext cx="4581525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0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8075" y="954088"/>
            <a:ext cx="4581525" cy="34353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052055" y="4723093"/>
            <a:ext cx="4699275" cy="3813559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6636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5626A2-763B-4FF8-A149-8B415C8A21C8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P;5hn0jygo jr5vn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FCA73-842F-49DC-A3D7-DEF940ED1F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98501-7A52-40F9-B12D-90A317C4A0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C35D3-5AB4-4534-9A7D-37817BDA3C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3425F-2A30-4DEF-9A36-C57AB10FA6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2F505-5DEB-4710-BB26-1766E499F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9964F-6982-4F89-90A0-98452D1C62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9B349-8604-43A1-A08F-8A2D4BD991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B6736-B312-41C3-A1AC-AD8B7F1D00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04648-90AD-4F17-827F-8D2056DCE0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5DD94-7BBA-4451-B5B1-3A99EF8CC6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C4580-CAD4-45B6-838D-FF0D90106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23" y="504018"/>
            <a:ext cx="7801446" cy="1137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7980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20F66C2-8B4D-4235-9CB6-71B0E4E04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1475" y="5819775"/>
            <a:ext cx="1152525" cy="1038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2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320675" y="1869281"/>
            <a:ext cx="8937180" cy="306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Суперкомпьютерное моделирование </a:t>
            </a:r>
          </a:p>
          <a:p>
            <a:pPr algn="ctr"/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науке и инженерии</a:t>
            </a:r>
          </a:p>
          <a:p>
            <a:pPr algn="ctr">
              <a:defRPr/>
            </a:pPr>
            <a:endParaRPr lang="en-US" sz="28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ru-RU" sz="28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Щур Лев Николаевич</a:t>
            </a:r>
          </a:p>
          <a:p>
            <a:pPr algn="ctr">
              <a:defRPr/>
            </a:pPr>
            <a:endParaRPr lang="ru-RU" sz="28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ru-RU" sz="2800" b="1" baseline="30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научный руководитель магистерской программы</a:t>
            </a:r>
          </a:p>
          <a:p>
            <a:pPr algn="ctr">
              <a:defRPr/>
            </a:pPr>
            <a:r>
              <a:rPr lang="ru-RU" sz="2800" b="1" baseline="30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МИЭМ НИУ ВШЭ</a:t>
            </a:r>
          </a:p>
        </p:txBody>
      </p:sp>
      <p:pic>
        <p:nvPicPr>
          <p:cNvPr id="2056" name="Picture 12" descr="imgp60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675" y="0"/>
            <a:ext cx="2541588" cy="170973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05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11433" y="40999"/>
            <a:ext cx="2504446" cy="166915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" name="Picture 68" descr="v-wal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62096" y="53181"/>
            <a:ext cx="2863850" cy="1616075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2" descr="http://www.hse.ru/images/miem/hse_miem_logo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80228" y="6404991"/>
            <a:ext cx="3850566" cy="453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10"/>
          <p:cNvSpPr>
            <a:spLocks noChangeShapeType="1"/>
          </p:cNvSpPr>
          <p:nvPr/>
        </p:nvSpPr>
        <p:spPr bwMode="auto">
          <a:xfrm>
            <a:off x="0" y="1154113"/>
            <a:ext cx="91440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099" name="Group 6"/>
          <p:cNvGrpSpPr>
            <a:grpSpLocks/>
          </p:cNvGrpSpPr>
          <p:nvPr/>
        </p:nvGrpSpPr>
        <p:grpSpPr bwMode="auto">
          <a:xfrm>
            <a:off x="0" y="0"/>
            <a:ext cx="185738" cy="6858000"/>
            <a:chOff x="0" y="0"/>
            <a:chExt cx="117" cy="4320"/>
          </a:xfrm>
        </p:grpSpPr>
        <p:sp>
          <p:nvSpPr>
            <p:cNvPr id="410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17" cy="210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52" cy="4320"/>
            </a:xfrm>
            <a:prstGeom prst="rect">
              <a:avLst/>
            </a:prstGeom>
            <a:solidFill>
              <a:srgbClr val="00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476375" y="188913"/>
            <a:ext cx="7272338" cy="9239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b="1" dirty="0">
                <a:solidFill>
                  <a:srgbClr val="96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ЭВМ и суперкомпьютеры</a:t>
            </a:r>
          </a:p>
          <a:p>
            <a:pPr eaLnBrk="1" hangingPunct="1"/>
            <a:endParaRPr lang="ru-RU" dirty="0"/>
          </a:p>
        </p:txBody>
      </p:sp>
      <p:sp>
        <p:nvSpPr>
          <p:cNvPr id="4101" name="TextBox 8"/>
          <p:cNvSpPr txBox="1">
            <a:spLocks noChangeArrowheads="1"/>
          </p:cNvSpPr>
          <p:nvPr/>
        </p:nvSpPr>
        <p:spPr bwMode="auto">
          <a:xfrm>
            <a:off x="179388" y="832962"/>
            <a:ext cx="624959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 dirty="0"/>
              <a:t>конец 40-х – начало 50-х годов:</a:t>
            </a:r>
            <a:r>
              <a:rPr lang="ru-RU" dirty="0"/>
              <a:t> </a:t>
            </a:r>
            <a:endParaRPr lang="en-US" dirty="0"/>
          </a:p>
          <a:p>
            <a:pPr eaLnBrk="1" hangingPunct="1">
              <a:buFont typeface="Arial" charset="0"/>
              <a:buChar char="•"/>
            </a:pPr>
            <a:r>
              <a:rPr lang="en-US" dirty="0"/>
              <a:t> </a:t>
            </a:r>
            <a:r>
              <a:rPr lang="ru-RU" dirty="0"/>
              <a:t>атомный проект</a:t>
            </a:r>
            <a:r>
              <a:rPr lang="en-US" dirty="0"/>
              <a:t> (</a:t>
            </a:r>
            <a:r>
              <a:rPr lang="ru-RU" dirty="0"/>
              <a:t>гидродинамика)</a:t>
            </a:r>
          </a:p>
          <a:p>
            <a:pPr eaLnBrk="1" hangingPunct="1">
              <a:buFont typeface="Arial" charset="0"/>
              <a:buChar char="•"/>
            </a:pPr>
            <a:r>
              <a:rPr lang="en-US" dirty="0"/>
              <a:t> </a:t>
            </a:r>
            <a:r>
              <a:rPr lang="ru-RU" dirty="0"/>
              <a:t>метод Монте-Карло  - Нейман-</a:t>
            </a:r>
            <a:r>
              <a:rPr lang="ru-RU" dirty="0" err="1"/>
              <a:t>Улам</a:t>
            </a:r>
            <a:r>
              <a:rPr lang="ru-RU" dirty="0"/>
              <a:t>-Метрополис;</a:t>
            </a:r>
          </a:p>
          <a:p>
            <a:pPr eaLnBrk="1" hangingPunct="1"/>
            <a:r>
              <a:rPr lang="ru-RU" dirty="0"/>
              <a:t>  Метрополис-Розенблют</a:t>
            </a:r>
            <a:r>
              <a:rPr lang="ru-RU" baseline="30000" dirty="0"/>
              <a:t>2</a:t>
            </a:r>
            <a:r>
              <a:rPr lang="ru-RU" dirty="0"/>
              <a:t>-Теллер</a:t>
            </a:r>
            <a:r>
              <a:rPr lang="ru-RU" baseline="30000" dirty="0"/>
              <a:t>2</a:t>
            </a:r>
            <a:endParaRPr lang="ru-RU" dirty="0"/>
          </a:p>
          <a:p>
            <a:pPr eaLnBrk="1" hangingPunct="1">
              <a:buFont typeface="Arial" charset="0"/>
              <a:buChar char="•"/>
            </a:pPr>
            <a:r>
              <a:rPr lang="en-US" dirty="0"/>
              <a:t> </a:t>
            </a:r>
            <a:r>
              <a:rPr lang="ru-RU" dirty="0"/>
              <a:t>проблема Ферми-Паста-</a:t>
            </a:r>
            <a:r>
              <a:rPr lang="ru-RU" dirty="0" err="1"/>
              <a:t>Улама</a:t>
            </a:r>
            <a:r>
              <a:rPr lang="ru-RU" dirty="0"/>
              <a:t> (нелинейные пружинки)</a:t>
            </a:r>
          </a:p>
        </p:txBody>
      </p:sp>
      <p:pic>
        <p:nvPicPr>
          <p:cNvPr id="4102" name="Рисунок 8" descr="785px-Enia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565400"/>
            <a:ext cx="5219700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TextBox 10"/>
          <p:cNvSpPr txBox="1">
            <a:spLocks noChangeArrowheads="1"/>
          </p:cNvSpPr>
          <p:nvPr/>
        </p:nvSpPr>
        <p:spPr bwMode="auto">
          <a:xfrm>
            <a:off x="6534150" y="2122489"/>
            <a:ext cx="1681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rgbClr val="960000"/>
                </a:solidFill>
              </a:rPr>
              <a:t>ENIAC, 1944</a:t>
            </a:r>
            <a:endParaRPr lang="ru-RU" sz="2000" b="1" dirty="0">
              <a:solidFill>
                <a:srgbClr val="960000"/>
              </a:solidFill>
            </a:endParaRPr>
          </a:p>
        </p:txBody>
      </p:sp>
      <p:pic>
        <p:nvPicPr>
          <p:cNvPr id="12" name="Рисунок 11" descr="me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89363"/>
            <a:ext cx="3744912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0"/>
          <p:cNvSpPr txBox="1">
            <a:spLocks noChangeArrowheads="1"/>
          </p:cNvSpPr>
          <p:nvPr/>
        </p:nvSpPr>
        <p:spPr bwMode="auto">
          <a:xfrm>
            <a:off x="1042988" y="3141663"/>
            <a:ext cx="1689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>
                <a:solidFill>
                  <a:srgbClr val="960000"/>
                </a:solidFill>
              </a:rPr>
              <a:t>МЭСМ</a:t>
            </a:r>
            <a:r>
              <a:rPr lang="en-US" sz="2000" b="1">
                <a:solidFill>
                  <a:srgbClr val="960000"/>
                </a:solidFill>
              </a:rPr>
              <a:t>, 1950</a:t>
            </a:r>
            <a:endParaRPr lang="ru-RU" sz="2000" b="1">
              <a:solidFill>
                <a:srgbClr val="9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531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10852" y="1"/>
            <a:ext cx="7808913" cy="1145800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Moore’s law –</a:t>
            </a: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saturation?</a:t>
            </a:r>
            <a:b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 something new happens?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87129" y="2017751"/>
            <a:ext cx="7689442" cy="4321111"/>
          </a:xfrm>
        </p:spPr>
        <p:txBody>
          <a:bodyPr tIns="23040" anchor="ctr"/>
          <a:lstStyle/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</p:txBody>
      </p:sp>
      <p:pic>
        <p:nvPicPr>
          <p:cNvPr id="2253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" y="1448211"/>
            <a:ext cx="9143999" cy="509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5659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10852" y="1"/>
            <a:ext cx="7808913" cy="1145800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Moore’s law –</a:t>
            </a: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saturaion</a:t>
            </a: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07751" y="5791163"/>
            <a:ext cx="7689443" cy="4321111"/>
          </a:xfrm>
        </p:spPr>
        <p:txBody>
          <a:bodyPr tIns="23040" anchor="ctr"/>
          <a:lstStyle/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" y="0"/>
            <a:ext cx="9144000" cy="5794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1252952" y="6096934"/>
            <a:ext cx="54488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From J. Messina, 31 July, 2016 (ECP director, ANL)</a:t>
            </a:r>
          </a:p>
        </p:txBody>
      </p:sp>
    </p:spTree>
    <p:extLst>
      <p:ext uri="{BB962C8B-B14F-4D97-AF65-F5344CB8AC3E}">
        <p14:creationId xmlns:p14="http://schemas.microsoft.com/office/powerpoint/2010/main" val="13530419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72024" y="0"/>
            <a:ext cx="7808913" cy="1219723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Магистерская программа основана на статистической механике и квантовой механике</a:t>
            </a:r>
            <a:endParaRPr lang="en-US" sz="2800" dirty="0">
              <a:solidFill>
                <a:srgbClr val="00808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51962" y="2943616"/>
            <a:ext cx="7689442" cy="3560045"/>
          </a:xfrm>
        </p:spPr>
        <p:txBody>
          <a:bodyPr tIns="23040" anchor="ctr"/>
          <a:lstStyle/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явления описываются одними и теме же уравнениями</a:t>
            </a: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Универсальность уравнений, методов и подходов</a:t>
            </a: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 dirty="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 dirty="0">
              <a:latin typeface="Times New Roman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51962" y="1611943"/>
            <a:ext cx="8770653" cy="1331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9800" rIns="0" bIns="0"/>
          <a:lstStyle>
            <a:lvl1pPr marL="425450" indent="-320675"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1pPr>
            <a:lvl2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2pPr>
            <a:lvl3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3pPr>
            <a:lvl4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4pPr>
            <a:lvl5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9pPr>
          </a:lstStyle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явлений много</a:t>
            </a: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Хороших уравнений мало</a:t>
            </a: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solidFill>
                <a:schemeClr val="accent1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4775" indent="0">
              <a:lnSpc>
                <a:spcPct val="94000"/>
              </a:lnSpc>
              <a:buClr>
                <a:srgbClr val="0E594D"/>
              </a:buClr>
              <a:buSzPct val="45000"/>
              <a:defRPr/>
            </a:pP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en-US" sz="1800" dirty="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525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/>
      <p:bldP spid="112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72024" y="0"/>
            <a:ext cx="7808913" cy="1219723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Пример – новый подход к технологии конструирования кораблей 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778055" y="1370929"/>
            <a:ext cx="7689442" cy="3560045"/>
          </a:xfrm>
        </p:spPr>
        <p:txBody>
          <a:bodyPr tIns="23040" anchor="ctr"/>
          <a:lstStyle/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 dirty="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 dirty="0">
              <a:latin typeface="Times New Roman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91153" y="1611943"/>
            <a:ext cx="8770653" cy="4383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9800" rIns="0" bIns="0"/>
          <a:lstStyle>
            <a:lvl1pPr marL="425450" indent="-320675"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1pPr>
            <a:lvl2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2pPr>
            <a:lvl3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3pPr>
            <a:lvl4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4pPr>
            <a:lvl5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9pPr>
          </a:lstStyle>
          <a:p>
            <a:pPr marL="104775" indent="0">
              <a:lnSpc>
                <a:spcPct val="94000"/>
              </a:lnSpc>
              <a:buClr>
                <a:srgbClr val="0E594D"/>
              </a:buClr>
              <a:buSzPct val="45000"/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“Statistical physics of design” (New Journal of Physics)</a:t>
            </a:r>
          </a:p>
          <a:p>
            <a:pPr marL="104775" indent="0">
              <a:lnSpc>
                <a:spcPct val="94000"/>
              </a:lnSpc>
              <a:buClr>
                <a:srgbClr val="0E594D"/>
              </a:buClr>
              <a:buSzPct val="45000"/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of prof. van Anders, University  of Michigan</a:t>
            </a: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en-US" sz="1800" dirty="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C7E0A3-A748-A54C-9EF3-483212CDB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51" y="3363063"/>
            <a:ext cx="4237825" cy="31358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C19575-10CC-CD4D-8DDD-58836F1BD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574" y="4150068"/>
            <a:ext cx="2900677" cy="9321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3CC4EE-2B8B-D144-BA9E-AAD788E97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722" y="2387370"/>
            <a:ext cx="5983066" cy="116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778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72024" y="0"/>
            <a:ext cx="7808913" cy="1219723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Пример – анализ доходов граждан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778055" y="1370929"/>
            <a:ext cx="7689442" cy="3560045"/>
          </a:xfrm>
        </p:spPr>
        <p:txBody>
          <a:bodyPr tIns="23040" anchor="ctr"/>
          <a:lstStyle/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 dirty="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 dirty="0">
              <a:latin typeface="Times New Roman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91153" y="1611943"/>
            <a:ext cx="8770653" cy="4383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9800" rIns="0" bIns="0"/>
          <a:lstStyle>
            <a:lvl1pPr marL="425450" indent="-320675"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1pPr>
            <a:lvl2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2pPr>
            <a:lvl3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3pPr>
            <a:lvl4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4pPr>
            <a:lvl5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9pPr>
          </a:lstStyle>
          <a:p>
            <a:pPr marL="104775" indent="0">
              <a:lnSpc>
                <a:spcPct val="94000"/>
              </a:lnSpc>
              <a:buClr>
                <a:srgbClr val="0E594D"/>
              </a:buClr>
              <a:buSzPct val="45000"/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“Statistical mechanics of money” (Eur. Physical Journal)</a:t>
            </a:r>
          </a:p>
          <a:p>
            <a:pPr marL="104775" indent="0">
              <a:lnSpc>
                <a:spcPct val="94000"/>
              </a:lnSpc>
              <a:buClr>
                <a:srgbClr val="0E594D"/>
              </a:buClr>
              <a:buSzPct val="45000"/>
              <a:defRPr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of prof. V.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Yakovenko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University  of Maryland</a:t>
            </a: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en-US" sz="1800" dirty="0">
              <a:solidFill>
                <a:srgbClr val="000000"/>
              </a:solidFill>
              <a:latin typeface="Courier New" charset="0"/>
              <a:cs typeface="Courier New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34C28A-D921-524E-91C1-7347B8D90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807" y="2608644"/>
            <a:ext cx="41148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0884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72024" y="1"/>
            <a:ext cx="7808913" cy="844952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Программа</a:t>
            </a:r>
            <a:endParaRPr lang="en-US" sz="2800" dirty="0">
              <a:solidFill>
                <a:srgbClr val="00808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367709" y="1392609"/>
            <a:ext cx="7931339" cy="4429457"/>
          </a:xfrm>
        </p:spPr>
        <p:txBody>
          <a:bodyPr tIns="23040" anchor="ctr"/>
          <a:lstStyle/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 вычислительных систем</a:t>
            </a:r>
            <a:endParaRPr lang="en-US" sz="2800" dirty="0">
              <a:solidFill>
                <a:schemeClr val="accent1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chemeClr val="accent1">
                    <a:lumMod val="25000"/>
                  </a:schemeClr>
                </a:solidFill>
                <a:latin typeface="Times New Roman" charset="0"/>
              </a:rPr>
              <a:t>Методы извлечения нового знания из данных большого объема</a:t>
            </a:r>
            <a:endParaRPr lang="en-US" sz="2600" dirty="0">
              <a:solidFill>
                <a:schemeClr val="accent1">
                  <a:lumMod val="25000"/>
                </a:schemeClr>
              </a:solidFill>
              <a:latin typeface="Times New Roman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Times New Roman" charset="0"/>
              </a:rPr>
              <a:t>Deep Learning in Computer Vision</a:t>
            </a: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chemeClr val="accent1">
                    <a:lumMod val="25000"/>
                  </a:schemeClr>
                </a:solidFill>
                <a:latin typeface="Times New Roman" charset="0"/>
              </a:rPr>
              <a:t>Избранные главы квантовой механики</a:t>
            </a:r>
            <a:endParaRPr lang="en-US" sz="2600" dirty="0">
              <a:solidFill>
                <a:schemeClr val="accent1">
                  <a:lumMod val="25000"/>
                </a:schemeClr>
              </a:solidFill>
              <a:latin typeface="Times New Roman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chemeClr val="accent1">
                    <a:lumMod val="25000"/>
                  </a:schemeClr>
                </a:solidFill>
                <a:latin typeface="Times New Roman" charset="0"/>
              </a:rPr>
              <a:t>Избранные главы статистической механики</a:t>
            </a:r>
            <a:endParaRPr lang="en-US" sz="2600" dirty="0">
              <a:solidFill>
                <a:schemeClr val="accent1">
                  <a:lumMod val="25000"/>
                </a:schemeClr>
              </a:solidFill>
              <a:latin typeface="Times New Roman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Times New Roman" charset="0"/>
              </a:rPr>
              <a:t>Neural Networks for Machine Learning</a:t>
            </a: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chemeClr val="accent1">
                    <a:lumMod val="25000"/>
                  </a:schemeClr>
                </a:solidFill>
                <a:latin typeface="Times New Roman" charset="0"/>
              </a:rPr>
              <a:t>Принципы построения математических моделей</a:t>
            </a:r>
            <a:endParaRPr lang="en-US" sz="2600" dirty="0">
              <a:solidFill>
                <a:schemeClr val="accent1">
                  <a:lumMod val="25000"/>
                </a:schemeClr>
              </a:solidFill>
              <a:latin typeface="Times New Roman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chemeClr val="accent1">
                    <a:lumMod val="25000"/>
                  </a:schemeClr>
                </a:solidFill>
                <a:latin typeface="Times New Roman" charset="0"/>
              </a:rPr>
              <a:t>Стохастические методы в инженерных приложениях</a:t>
            </a:r>
            <a:endParaRPr lang="en-US" sz="2600" dirty="0">
              <a:solidFill>
                <a:schemeClr val="accent1">
                  <a:lumMod val="25000"/>
                </a:schemeClr>
              </a:solidFill>
              <a:latin typeface="Times New Roman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chemeClr val="accent1">
                    <a:lumMod val="25000"/>
                  </a:schemeClr>
                </a:solidFill>
                <a:latin typeface="Times New Roman" charset="0"/>
              </a:rPr>
              <a:t>Распределенные вычисления и параллельное программирование</a:t>
            </a:r>
            <a:endParaRPr lang="en-US" sz="2600" dirty="0">
              <a:solidFill>
                <a:schemeClr val="accent1">
                  <a:lumMod val="25000"/>
                </a:schemeClr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56336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84667" y="504018"/>
            <a:ext cx="9059333" cy="1145800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Примеры активности на магистерской программе </a:t>
            </a:r>
            <a:endParaRPr lang="en-US" sz="2800" dirty="0">
              <a:solidFill>
                <a:srgbClr val="00808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87129" y="2017751"/>
            <a:ext cx="7689442" cy="4321111"/>
          </a:xfrm>
        </p:spPr>
        <p:txBody>
          <a:bodyPr tIns="23040" anchor="ctr"/>
          <a:lstStyle/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73346" y="2017751"/>
            <a:ext cx="8770654" cy="438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9800" rIns="0" bIns="0"/>
          <a:lstStyle>
            <a:lvl1pPr marL="425450" indent="-320675"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1pPr>
            <a:lvl2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2pPr>
            <a:lvl3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3pPr>
            <a:lvl4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4pPr>
            <a:lvl5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9pPr>
          </a:lstStyle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Проект ”</a:t>
            </a:r>
            <a:r>
              <a:rPr lang="en-US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Synchronization in the Parallel Discrete Event Simulation”</a:t>
            </a:r>
          </a:p>
          <a:p>
            <a:pPr>
              <a:lnSpc>
                <a:spcPct val="94000"/>
              </a:lnSpc>
              <a:buClrTx/>
              <a:buSzPct val="45000"/>
              <a:buFontTx/>
              <a:buNone/>
              <a:defRPr/>
            </a:pP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проект РФФИ «Исследование </a:t>
            </a:r>
            <a:r>
              <a:rPr lang="ru-RU" sz="2600" dirty="0" err="1">
                <a:solidFill>
                  <a:srgbClr val="000080"/>
                </a:solidFill>
                <a:latin typeface="Courier New" charset="0"/>
                <a:cs typeface="Courier New" charset="0"/>
              </a:rPr>
              <a:t>конформаций</a:t>
            </a: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 белков на квантовых адиабатических компьютерах» (С.Ю. Артамонов, В.Л. Щур)</a:t>
            </a: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Tx/>
              <a:buSzPct val="45000"/>
              <a:buFontTx/>
              <a:buNone/>
              <a:defRPr/>
            </a:pP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проект РФФИ «Разработка на основе скрытых </a:t>
            </a:r>
            <a:r>
              <a:rPr lang="ru-RU" sz="2600" dirty="0" err="1">
                <a:solidFill>
                  <a:srgbClr val="000080"/>
                </a:solidFill>
                <a:latin typeface="Courier New" charset="0"/>
                <a:cs typeface="Courier New" charset="0"/>
              </a:rPr>
              <a:t>марковских</a:t>
            </a: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 цепей метода и алгоритма для оценки локального происхождения при адаптационной </a:t>
            </a:r>
            <a:r>
              <a:rPr lang="ru-RU" sz="2600" dirty="0" err="1">
                <a:solidFill>
                  <a:srgbClr val="000080"/>
                </a:solidFill>
                <a:latin typeface="Courier New" charset="0"/>
                <a:cs typeface="Courier New" charset="0"/>
              </a:rPr>
              <a:t>интрогрессии</a:t>
            </a: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» (</a:t>
            </a:r>
            <a:r>
              <a:rPr lang="ru-RU" sz="2600" dirty="0" err="1">
                <a:solidFill>
                  <a:srgbClr val="000080"/>
                </a:solidFill>
                <a:latin typeface="Courier New" charset="0"/>
                <a:cs typeface="Courier New" charset="0"/>
              </a:rPr>
              <a:t>В.Л.Щур</a:t>
            </a: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)</a:t>
            </a: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ru-RU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Tx/>
              <a:buSzPct val="45000"/>
              <a:buFontTx/>
              <a:buNone/>
              <a:defRPr/>
            </a:pP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546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84667" y="504018"/>
            <a:ext cx="9059333" cy="1145800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Примеры активности </a:t>
            </a:r>
            <a:endParaRPr lang="en-US" sz="2800" dirty="0">
              <a:solidFill>
                <a:srgbClr val="00808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87129" y="2017751"/>
            <a:ext cx="7689442" cy="4321111"/>
          </a:xfrm>
        </p:spPr>
        <p:txBody>
          <a:bodyPr tIns="23040" anchor="ctr"/>
          <a:lstStyle/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29006" y="1246647"/>
            <a:ext cx="8770654" cy="438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9800" rIns="0" bIns="0"/>
          <a:lstStyle>
            <a:lvl1pPr marL="425450" indent="-320675"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1pPr>
            <a:lvl2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2pPr>
            <a:lvl3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3pPr>
            <a:lvl4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4pPr>
            <a:lvl5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9pPr>
          </a:lstStyle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ru-RU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en-US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Event-Chain </a:t>
            </a: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и </a:t>
            </a:r>
            <a:r>
              <a:rPr lang="en-US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Cell-Veto – </a:t>
            </a: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новые методы молекулярной динамики (проект РФФИ «Разработка параллельных событийно-цепочечных алгоритмов для суперкомпьютерного моделирования динамики сложных процессов и их реализация») (Л. </a:t>
            </a:r>
            <a:r>
              <a:rPr lang="ru-RU" sz="2600" dirty="0" err="1">
                <a:solidFill>
                  <a:srgbClr val="000080"/>
                </a:solidFill>
                <a:latin typeface="Courier New" charset="0"/>
                <a:cs typeface="Courier New" charset="0"/>
              </a:rPr>
              <a:t>Зиганурова</a:t>
            </a: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, Л.Н. Щур)</a:t>
            </a: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Tx/>
              <a:buSzPct val="45000"/>
              <a:buFontTx/>
              <a:buNone/>
              <a:defRPr/>
            </a:pP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Проект РФФИ «Фазовый переход растворителя в растворах электролитов, заключенных в нано-размерные поры: теория и моделирование» (Ю.А. </a:t>
            </a:r>
            <a:r>
              <a:rPr lang="ru-RU" sz="2600" dirty="0" err="1">
                <a:solidFill>
                  <a:srgbClr val="000080"/>
                </a:solidFill>
                <a:latin typeface="Courier New" charset="0"/>
                <a:cs typeface="Courier New" charset="0"/>
              </a:rPr>
              <a:t>Будков</a:t>
            </a: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)</a:t>
            </a: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Tx/>
              <a:buFontTx/>
              <a:buNone/>
              <a:defRPr/>
            </a:pPr>
            <a:r>
              <a:rPr lang="en-US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 </a:t>
            </a:r>
          </a:p>
          <a:p>
            <a:pPr>
              <a:lnSpc>
                <a:spcPct val="94000"/>
              </a:lnSpc>
              <a:buClrTx/>
              <a:buSzPct val="45000"/>
              <a:buFontTx/>
              <a:buNone/>
              <a:defRPr/>
            </a:pP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3299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84667" y="504018"/>
            <a:ext cx="9059333" cy="1145800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Примеры активности </a:t>
            </a:r>
            <a:endParaRPr lang="en-US" sz="2800" dirty="0">
              <a:solidFill>
                <a:srgbClr val="00808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87129" y="2017751"/>
            <a:ext cx="7689442" cy="4321111"/>
          </a:xfrm>
        </p:spPr>
        <p:txBody>
          <a:bodyPr tIns="23040" anchor="ctr"/>
          <a:lstStyle/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73346" y="1409485"/>
            <a:ext cx="8770654" cy="438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9800" rIns="0" bIns="0"/>
          <a:lstStyle>
            <a:lvl1pPr marL="425450" indent="-320675"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1pPr>
            <a:lvl2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2pPr>
            <a:lvl3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3pPr>
            <a:lvl4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4pPr>
            <a:lvl5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9pPr>
          </a:lstStyle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ru-RU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проект РФФИ «Разработка методов компьютерного анализа и </a:t>
            </a:r>
            <a:r>
              <a:rPr lang="ru-RU" sz="2600" dirty="0" err="1">
                <a:solidFill>
                  <a:srgbClr val="000080"/>
                </a:solidFill>
                <a:latin typeface="Courier New" charset="0"/>
                <a:cs typeface="Courier New" charset="0"/>
              </a:rPr>
              <a:t>характеризации</a:t>
            </a: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 систем с динамически изменяемой геометрией») (Е.А. </a:t>
            </a:r>
            <a:r>
              <a:rPr lang="ru-RU" sz="2600" dirty="0" err="1">
                <a:solidFill>
                  <a:srgbClr val="000080"/>
                </a:solidFill>
                <a:latin typeface="Courier New" charset="0"/>
                <a:cs typeface="Courier New" charset="0"/>
              </a:rPr>
              <a:t>Буровский</a:t>
            </a: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)</a:t>
            </a: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Tx/>
              <a:buSzPct val="45000"/>
              <a:buFontTx/>
              <a:buNone/>
              <a:defRPr/>
            </a:pP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заявка РНФ «Моделирование течения жидкостей в сложной геометрии модифицированным методом решеточных уравнений Больцмана» (Л.Н. Щур и Ко)</a:t>
            </a: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Tx/>
              <a:buFontTx/>
              <a:buNone/>
              <a:defRPr/>
            </a:pPr>
            <a:r>
              <a:rPr lang="en-US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 </a:t>
            </a:r>
          </a:p>
          <a:p>
            <a:pPr>
              <a:lnSpc>
                <a:spcPct val="94000"/>
              </a:lnSpc>
              <a:buClrTx/>
              <a:buSzPct val="45000"/>
              <a:buFontTx/>
              <a:buNone/>
              <a:defRPr/>
            </a:pP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7494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84667" y="504018"/>
            <a:ext cx="9059333" cy="1145800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Computing Facilities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87129" y="2017751"/>
            <a:ext cx="7689442" cy="4321111"/>
          </a:xfrm>
        </p:spPr>
        <p:txBody>
          <a:bodyPr tIns="23040" anchor="ctr"/>
          <a:lstStyle/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73346" y="1409485"/>
            <a:ext cx="8770654" cy="438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19800" rIns="0" bIns="0"/>
          <a:lstStyle>
            <a:lvl1pPr marL="425450" indent="-320675"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1pPr>
            <a:lvl2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2pPr>
            <a:lvl3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3pPr>
            <a:lvl4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4pPr>
            <a:lvl5pPr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25450" algn="l"/>
                <a:tab pos="882650" algn="l"/>
                <a:tab pos="1339850" algn="l"/>
                <a:tab pos="1797050" algn="l"/>
                <a:tab pos="2254250" algn="l"/>
                <a:tab pos="2711450" algn="l"/>
                <a:tab pos="3168650" algn="l"/>
                <a:tab pos="3625850" algn="l"/>
                <a:tab pos="4083050" algn="l"/>
                <a:tab pos="4540250" algn="l"/>
                <a:tab pos="4997450" algn="l"/>
                <a:tab pos="5454650" algn="l"/>
                <a:tab pos="5911850" algn="l"/>
                <a:tab pos="6369050" algn="l"/>
                <a:tab pos="6826250" algn="l"/>
                <a:tab pos="7283450" algn="l"/>
                <a:tab pos="7740650" algn="l"/>
                <a:tab pos="8197850" algn="l"/>
                <a:tab pos="8655050" algn="l"/>
                <a:tab pos="9112250" algn="l"/>
                <a:tab pos="956945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msmincho" charset="0"/>
              </a:defRPr>
            </a:lvl9pPr>
          </a:lstStyle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endParaRPr lang="ru-RU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>
                <a:srgbClr val="0E594D"/>
              </a:buClr>
              <a:buSzPct val="45000"/>
              <a:buFont typeface="Wingdings" charset="0"/>
              <a:buChar char=""/>
              <a:defRPr/>
            </a:pPr>
            <a:r>
              <a:rPr lang="ru-RU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Кластер 16 узлов</a:t>
            </a:r>
            <a:endParaRPr lang="en-US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 marL="104775" indent="0">
              <a:lnSpc>
                <a:spcPct val="94000"/>
              </a:lnSpc>
              <a:buClr>
                <a:srgbClr val="0E594D"/>
              </a:buClr>
              <a:buSzPct val="45000"/>
              <a:defRPr/>
            </a:pPr>
            <a:r>
              <a:rPr lang="ru-RU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Узел - 2 </a:t>
            </a:r>
            <a:r>
              <a:rPr lang="en-US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Intel Gold, 1.5 TB RAM</a:t>
            </a:r>
            <a:r>
              <a:rPr lang="ru-RU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, 4 </a:t>
            </a:r>
            <a:r>
              <a:rPr lang="en-US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Volta100</a:t>
            </a:r>
          </a:p>
          <a:p>
            <a:pPr marL="104775" indent="0">
              <a:lnSpc>
                <a:spcPct val="94000"/>
              </a:lnSpc>
              <a:buClr>
                <a:srgbClr val="0E594D"/>
              </a:buClr>
              <a:buSzPct val="45000"/>
              <a:defRPr/>
            </a:pPr>
            <a:endParaRPr lang="en-US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 marL="561975" indent="-457200">
              <a:lnSpc>
                <a:spcPct val="94000"/>
              </a:lnSpc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 </a:t>
            </a:r>
            <a:r>
              <a:rPr lang="ru-RU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Кластер 1</a:t>
            </a:r>
            <a:r>
              <a:rPr lang="en-US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0</a:t>
            </a:r>
            <a:r>
              <a:rPr lang="ru-RU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 узлов</a:t>
            </a:r>
          </a:p>
          <a:p>
            <a:pPr marL="104775" indent="0">
              <a:lnSpc>
                <a:spcPct val="94000"/>
              </a:lnSpc>
              <a:defRPr/>
            </a:pPr>
            <a:r>
              <a:rPr lang="ru-RU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Узел - 2 </a:t>
            </a:r>
            <a:r>
              <a:rPr lang="en-US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Intel Gold, 768 GB RAM, 4 Volta100</a:t>
            </a:r>
          </a:p>
          <a:p>
            <a:pPr marL="447675" indent="-342900">
              <a:lnSpc>
                <a:spcPct val="94000"/>
              </a:lnSpc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 marL="447675" indent="-342900">
              <a:lnSpc>
                <a:spcPct val="94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Кластер виртуализации 8 узлов, 400 </a:t>
            </a:r>
            <a:r>
              <a:rPr lang="en-US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TB Disk</a:t>
            </a:r>
          </a:p>
          <a:p>
            <a:pPr>
              <a:lnSpc>
                <a:spcPct val="94000"/>
              </a:lnSpc>
              <a:buClrTx/>
              <a:buSzPct val="45000"/>
              <a:buFontTx/>
              <a:buNone/>
              <a:defRPr/>
            </a:pPr>
            <a:endParaRPr lang="en-US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  <a:p>
            <a:pPr>
              <a:lnSpc>
                <a:spcPct val="94000"/>
              </a:lnSpc>
              <a:buClrTx/>
              <a:buSzPct val="45000"/>
              <a:buFontTx/>
              <a:buNone/>
              <a:defRPr/>
            </a:pPr>
            <a:r>
              <a:rPr lang="en-US" sz="2600" dirty="0">
                <a:solidFill>
                  <a:srgbClr val="000080"/>
                </a:solidFill>
                <a:latin typeface="Courier New" charset="0"/>
                <a:cs typeface="Courier New" charset="0"/>
              </a:rPr>
              <a:t>Intel Scalable, AVX-512, CUDA, TensorFlow, …</a:t>
            </a:r>
            <a:endParaRPr lang="ru-RU" sz="2600" dirty="0">
              <a:solidFill>
                <a:srgbClr val="000080"/>
              </a:solidFill>
              <a:latin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974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84667" y="504018"/>
            <a:ext cx="9059333" cy="1145800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Intel Scalable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87129" y="2017751"/>
            <a:ext cx="7689442" cy="4321111"/>
          </a:xfrm>
        </p:spPr>
        <p:txBody>
          <a:bodyPr tIns="23040" anchor="ctr"/>
          <a:lstStyle/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>
              <a:latin typeface="Times New Roman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99EFDA-09D2-DF4F-951F-4FC4A6CBD140}"/>
              </a:ext>
            </a:extLst>
          </p:cNvPr>
          <p:cNvSpPr txBox="1"/>
          <p:nvPr/>
        </p:nvSpPr>
        <p:spPr>
          <a:xfrm>
            <a:off x="987129" y="1468057"/>
            <a:ext cx="56733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</a:rPr>
              <a:t>R2D26</a:t>
            </a:r>
          </a:p>
          <a:p>
            <a:r>
              <a:rPr lang="en-US" dirty="0">
                <a:solidFill>
                  <a:schemeClr val="accent1">
                    <a:lumMod val="25000"/>
                  </a:schemeClr>
                </a:solidFill>
              </a:rPr>
              <a:t>two Intel(R) Xeon Platinum 8164 2.0 GHz processors </a:t>
            </a:r>
          </a:p>
          <a:p>
            <a:r>
              <a:rPr lang="en-US" dirty="0">
                <a:solidFill>
                  <a:schemeClr val="accent1">
                    <a:lumMod val="25000"/>
                  </a:schemeClr>
                </a:solidFill>
              </a:rPr>
              <a:t>with 2x768 GB 2666MHz DDR4 onboard memory.</a:t>
            </a:r>
          </a:p>
          <a:p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72989F-D79E-7A48-84A6-9F24E77D7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876" y="2706862"/>
            <a:ext cx="55245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311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84667" y="631339"/>
            <a:ext cx="9059333" cy="1243759"/>
          </a:xfrm>
        </p:spPr>
        <p:txBody>
          <a:bodyPr tIns="24840"/>
          <a:lstStyle/>
          <a:p>
            <a:pPr eaLnBrk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Конференции </a:t>
            </a:r>
            <a:b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</a:t>
            </a: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Computer Simulations in Physics and beyond</a:t>
            </a:r>
            <a:r>
              <a:rPr lang="ru-RU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»</a:t>
            </a: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2015, 2017, 2018</a:t>
            </a:r>
            <a:b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http://csp2018.ac.ru/</a:t>
            </a:r>
            <a:b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Conference papers published by </a:t>
            </a:r>
            <a:r>
              <a:rPr lang="en-US" sz="2800" dirty="0" err="1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IoP</a:t>
            </a: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UK</a:t>
            </a:r>
            <a:b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----------------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87129" y="2017751"/>
            <a:ext cx="7689442" cy="4321111"/>
          </a:xfrm>
        </p:spPr>
        <p:txBody>
          <a:bodyPr tIns="23040" anchor="ctr"/>
          <a:lstStyle/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 dirty="0">
              <a:latin typeface="Times New Roman" charset="0"/>
            </a:endParaRPr>
          </a:p>
          <a:p>
            <a:pPr indent="-336550" algn="ctr" eaLnBrk="1"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  <a:defRPr/>
            </a:pPr>
            <a:endParaRPr lang="en-US" sz="2600" dirty="0">
              <a:latin typeface="Times New Roman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9A3A1A4-A41C-DB4A-B5BE-302052D09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7" y="3945348"/>
            <a:ext cx="9144000" cy="114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2484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Научный семинар </a:t>
            </a:r>
          </a:p>
          <a:p>
            <a:pPr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«Суперкомпьютерное моделирование </a:t>
            </a:r>
          </a:p>
          <a:p>
            <a:pPr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науке и инженерии </a:t>
            </a:r>
          </a:p>
          <a:p>
            <a:pPr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или</a:t>
            </a:r>
          </a:p>
          <a:p>
            <a:pPr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Вычислительные среды»</a:t>
            </a:r>
          </a:p>
          <a:p>
            <a:pPr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ru-RU" sz="2800" kern="0" dirty="0">
              <a:solidFill>
                <a:srgbClr val="00808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ru-RU" sz="2800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Среда 15</a:t>
            </a:r>
            <a:r>
              <a:rPr lang="en-US" sz="2800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ru-RU" sz="2800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10, </a:t>
            </a:r>
            <a:r>
              <a:rPr lang="ru-RU" sz="2800" kern="0" dirty="0" err="1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Таллинская</a:t>
            </a:r>
            <a:r>
              <a:rPr lang="ru-RU" sz="2800" kern="0" dirty="0">
                <a:solidFill>
                  <a:srgbClr val="0080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34 , Строгино</a:t>
            </a:r>
          </a:p>
          <a:p>
            <a:pPr eaLnBrk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US" sz="2800" kern="0" dirty="0">
              <a:solidFill>
                <a:srgbClr val="00808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21360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"/>
          <p:cNvSpPr>
            <a:spLocks noChangeArrowheads="1"/>
          </p:cNvSpPr>
          <p:nvPr/>
        </p:nvSpPr>
        <p:spPr bwMode="auto">
          <a:xfrm>
            <a:off x="0" y="0"/>
            <a:ext cx="185738" cy="3338513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1475" y="5819775"/>
            <a:ext cx="1152525" cy="1038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2" name="Rectangle 9"/>
          <p:cNvSpPr>
            <a:spLocks noChangeArrowheads="1"/>
          </p:cNvSpPr>
          <p:nvPr/>
        </p:nvSpPr>
        <p:spPr bwMode="auto">
          <a:xfrm>
            <a:off x="0" y="0"/>
            <a:ext cx="8255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56" name="Picture 12" descr="imgp60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675" y="0"/>
            <a:ext cx="2541588" cy="170973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05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9513" y="649288"/>
            <a:ext cx="2770187" cy="1846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" name="Picture 68" descr="v-wal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89288" y="477838"/>
            <a:ext cx="2863850" cy="1616075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01108" y="2485628"/>
            <a:ext cx="128494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380D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>
                <a:solidFill>
                  <a:srgbClr val="380D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Магистерская программа </a:t>
            </a:r>
          </a:p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«Суперкомпьютерное моделирование в науке и инженерии»</a:t>
            </a:r>
          </a:p>
          <a:p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</a:t>
            </a:r>
            <a:r>
              <a:rPr lang="en-US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www.hse.ru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/ma/</a:t>
            </a:r>
            <a:r>
              <a:rPr lang="en-US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supmod</a:t>
            </a:r>
            <a:r>
              <a:rPr lang="en-US" sz="24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srgbClr val="380D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2" descr="http://www.hse.ru/images/miem/hse_miem_logo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4069" y="4986039"/>
            <a:ext cx="3850566" cy="453009"/>
          </a:xfrm>
          <a:prstGeom prst="rect">
            <a:avLst/>
          </a:prstGeom>
          <a:noFill/>
        </p:spPr>
      </p:pic>
      <p:pic>
        <p:nvPicPr>
          <p:cNvPr id="17" name="Picture 6" descr="http://www.hse.ru/images/miem/hse_logo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2907654" y="6309742"/>
            <a:ext cx="4605367" cy="548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6590</TotalTime>
  <Words>521</Words>
  <Application>Microsoft Macintosh PowerPoint</Application>
  <PresentationFormat>On-screen Show (4:3)</PresentationFormat>
  <Paragraphs>96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ＭＳ Ｐゴシック</vt:lpstr>
      <vt:lpstr>Arial</vt:lpstr>
      <vt:lpstr>Courier New</vt:lpstr>
      <vt:lpstr>Times New Roman</vt:lpstr>
      <vt:lpstr>Wingdings</vt:lpstr>
      <vt:lpstr>Оформление по умолчанию</vt:lpstr>
      <vt:lpstr>PowerPoint Presentation</vt:lpstr>
      <vt:lpstr>PowerPoint Presentation</vt:lpstr>
      <vt:lpstr>Moore’s law – saturation? Or something new happens?</vt:lpstr>
      <vt:lpstr>Moore’s law – saturaion?</vt:lpstr>
      <vt:lpstr>Магистерская программа основана на статистической механике и квантовой механике</vt:lpstr>
      <vt:lpstr>Пример – новый подход к технологии конструирования кораблей </vt:lpstr>
      <vt:lpstr>Пример – анализ доходов граждан</vt:lpstr>
      <vt:lpstr>Программа</vt:lpstr>
      <vt:lpstr>Примеры активности на магистерской программе </vt:lpstr>
      <vt:lpstr>Примеры активности </vt:lpstr>
      <vt:lpstr>Примеры активности </vt:lpstr>
      <vt:lpstr>Computing Facilities</vt:lpstr>
      <vt:lpstr>Intel Scalable</vt:lpstr>
      <vt:lpstr>Конференции  «Computer Simulations in Physics and beyond»  2015, 2017, 2018 http://csp2018.ac.ru/ Conference papers published by IoP, UK ----------------</vt:lpstr>
      <vt:lpstr>PowerPoint Presentation</vt:lpstr>
    </vt:vector>
  </TitlesOfParts>
  <Company>НЦЧ РАН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Svetlana</dc:creator>
  <cp:lastModifiedBy>Microsoft Office User</cp:lastModifiedBy>
  <cp:revision>344</cp:revision>
  <dcterms:created xsi:type="dcterms:W3CDTF">2010-05-15T05:32:27Z</dcterms:created>
  <dcterms:modified xsi:type="dcterms:W3CDTF">2019-02-20T06:01:18Z</dcterms:modified>
</cp:coreProperties>
</file>