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8" r:id="rId1"/>
  </p:sldMasterIdLst>
  <p:notesMasterIdLst>
    <p:notesMasterId r:id="rId32"/>
  </p:notesMasterIdLst>
  <p:handoutMasterIdLst>
    <p:handoutMasterId r:id="rId33"/>
  </p:handoutMasterIdLst>
  <p:sldIdLst>
    <p:sldId id="256" r:id="rId2"/>
    <p:sldId id="339" r:id="rId3"/>
    <p:sldId id="383" r:id="rId4"/>
    <p:sldId id="347" r:id="rId5"/>
    <p:sldId id="340" r:id="rId6"/>
    <p:sldId id="358" r:id="rId7"/>
    <p:sldId id="346" r:id="rId8"/>
    <p:sldId id="363" r:id="rId9"/>
    <p:sldId id="364" r:id="rId10"/>
    <p:sldId id="373" r:id="rId11"/>
    <p:sldId id="378" r:id="rId12"/>
    <p:sldId id="397" r:id="rId13"/>
    <p:sldId id="374" r:id="rId14"/>
    <p:sldId id="385" r:id="rId15"/>
    <p:sldId id="375" r:id="rId16"/>
    <p:sldId id="384" r:id="rId17"/>
    <p:sldId id="390" r:id="rId18"/>
    <p:sldId id="376" r:id="rId19"/>
    <p:sldId id="394" r:id="rId20"/>
    <p:sldId id="395" r:id="rId21"/>
    <p:sldId id="396" r:id="rId22"/>
    <p:sldId id="398" r:id="rId23"/>
    <p:sldId id="399" r:id="rId24"/>
    <p:sldId id="382" r:id="rId25"/>
    <p:sldId id="386" r:id="rId26"/>
    <p:sldId id="387" r:id="rId27"/>
    <p:sldId id="388" r:id="rId28"/>
    <p:sldId id="389" r:id="rId29"/>
    <p:sldId id="369" r:id="rId30"/>
    <p:sldId id="289" r:id="rId31"/>
  </p:sldIdLst>
  <p:sldSz cx="9144000" cy="6858000" type="screen4x3"/>
  <p:notesSz cx="9874250" cy="679767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1">
          <p15:clr>
            <a:srgbClr val="A4A3A4"/>
          </p15:clr>
        </p15:guide>
        <p15:guide id="2" pos="311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0000FF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04" autoAdjust="0"/>
    <p:restoredTop sz="99023" autoAdjust="0"/>
  </p:normalViewPr>
  <p:slideViewPr>
    <p:cSldViewPr>
      <p:cViewPr varScale="1">
        <p:scale>
          <a:sx n="105" d="100"/>
          <a:sy n="105" d="100"/>
        </p:scale>
        <p:origin x="102" y="1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10578"/>
    </p:cViewPr>
  </p:sorterViewPr>
  <p:notesViewPr>
    <p:cSldViewPr>
      <p:cViewPr varScale="1">
        <p:scale>
          <a:sx n="76" d="100"/>
          <a:sy n="76" d="100"/>
        </p:scale>
        <p:origin x="-2214" y="-96"/>
      </p:cViewPr>
      <p:guideLst>
        <p:guide orient="horz" pos="2141"/>
        <p:guide pos="311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78313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27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456363"/>
            <a:ext cx="4278313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27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592763" y="6456363"/>
            <a:ext cx="42799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20DB6FF3-E912-4172-B67D-7BC70019A84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311684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8313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592763" y="0"/>
            <a:ext cx="4279900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A59DDCEC-494F-4E98-8ED4-D1F40C0B2DAB}" type="datetimeFigureOut">
              <a:rPr lang="ru-RU"/>
              <a:pPr>
                <a:defRPr/>
              </a:pPr>
              <a:t>18.02.2019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238500" y="509588"/>
            <a:ext cx="3397250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85838" y="3228975"/>
            <a:ext cx="7902575" cy="30591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56363"/>
            <a:ext cx="4278313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592763" y="6456363"/>
            <a:ext cx="4279900" cy="3397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505C982-AA34-410C-B332-077126A0C72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292604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22532" name="Номер слайда 3"/>
          <p:cNvSpPr txBox="1">
            <a:spLocks noGrp="1"/>
          </p:cNvSpPr>
          <p:nvPr/>
        </p:nvSpPr>
        <p:spPr bwMode="auto">
          <a:xfrm>
            <a:off x="5592763" y="6456363"/>
            <a:ext cx="42799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408C2E23-C6B3-41DD-A277-C0F93A0E3882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2</a:t>
            </a:fld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defTabSz="773113">
              <a:defRPr sz="2400" b="1">
                <a:solidFill>
                  <a:schemeClr val="tx1"/>
                </a:solidFill>
                <a:latin typeface="Arial Cyr" panose="020B0604020202020204" pitchFamily="34" charset="0"/>
              </a:defRPr>
            </a:lvl1pPr>
            <a:lvl2pPr marL="742950" indent="-285750" defTabSz="773113">
              <a:defRPr sz="2400" b="1">
                <a:solidFill>
                  <a:schemeClr val="tx1"/>
                </a:solidFill>
                <a:latin typeface="Arial Cyr" panose="020B0604020202020204" pitchFamily="34" charset="0"/>
              </a:defRPr>
            </a:lvl2pPr>
            <a:lvl3pPr marL="1143000" indent="-228600" defTabSz="773113">
              <a:defRPr sz="2400" b="1">
                <a:solidFill>
                  <a:schemeClr val="tx1"/>
                </a:solidFill>
                <a:latin typeface="Arial Cyr" panose="020B0604020202020204" pitchFamily="34" charset="0"/>
              </a:defRPr>
            </a:lvl3pPr>
            <a:lvl4pPr marL="1600200" indent="-228600" defTabSz="773113">
              <a:defRPr sz="2400" b="1">
                <a:solidFill>
                  <a:schemeClr val="tx1"/>
                </a:solidFill>
                <a:latin typeface="Arial Cyr" panose="020B0604020202020204" pitchFamily="34" charset="0"/>
              </a:defRPr>
            </a:lvl4pPr>
            <a:lvl5pPr marL="2057400" indent="-228600" defTabSz="773113">
              <a:defRPr sz="2400" b="1">
                <a:solidFill>
                  <a:schemeClr val="tx1"/>
                </a:solidFill>
                <a:latin typeface="Arial Cyr" panose="020B0604020202020204" pitchFamily="34" charset="0"/>
              </a:defRPr>
            </a:lvl5pPr>
            <a:lvl6pPr marL="2514600" indent="-228600" defTabSz="7731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Cyr" panose="020B0604020202020204" pitchFamily="34" charset="0"/>
              </a:defRPr>
            </a:lvl6pPr>
            <a:lvl7pPr marL="2971800" indent="-228600" defTabSz="7731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Cyr" panose="020B0604020202020204" pitchFamily="34" charset="0"/>
              </a:defRPr>
            </a:lvl7pPr>
            <a:lvl8pPr marL="3429000" indent="-228600" defTabSz="7731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Cyr" panose="020B0604020202020204" pitchFamily="34" charset="0"/>
              </a:defRPr>
            </a:lvl8pPr>
            <a:lvl9pPr marL="3886200" indent="-228600" defTabSz="7731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Cyr" panose="020B0604020202020204" pitchFamily="34" charset="0"/>
              </a:defRPr>
            </a:lvl9pPr>
          </a:lstStyle>
          <a:p>
            <a:r>
              <a:rPr lang="en-US" altLang="ru-RU" sz="1000" b="0" smtClean="0">
                <a:latin typeface="Arial" panose="020B0604020202020204" pitchFamily="34" charset="0"/>
              </a:rPr>
              <a:t>Лекция 1. Основные понятия. Алгоритм обратного распространения ошибки</a:t>
            </a:r>
            <a:endParaRPr lang="en-US" altLang="ru-RU" sz="1000" b="0" smtClean="0"/>
          </a:p>
        </p:txBody>
      </p:sp>
      <p:sp>
        <p:nvSpPr>
          <p:cNvPr id="7680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773113">
              <a:defRPr sz="2400" b="1">
                <a:solidFill>
                  <a:schemeClr val="tx1"/>
                </a:solidFill>
                <a:latin typeface="Arial Cyr" panose="020B0604020202020204" pitchFamily="34" charset="0"/>
              </a:defRPr>
            </a:lvl1pPr>
            <a:lvl2pPr marL="742950" indent="-285750" defTabSz="773113">
              <a:defRPr sz="2400" b="1">
                <a:solidFill>
                  <a:schemeClr val="tx1"/>
                </a:solidFill>
                <a:latin typeface="Arial Cyr" panose="020B0604020202020204" pitchFamily="34" charset="0"/>
              </a:defRPr>
            </a:lvl2pPr>
            <a:lvl3pPr marL="1143000" indent="-228600" defTabSz="773113">
              <a:defRPr sz="2400" b="1">
                <a:solidFill>
                  <a:schemeClr val="tx1"/>
                </a:solidFill>
                <a:latin typeface="Arial Cyr" panose="020B0604020202020204" pitchFamily="34" charset="0"/>
              </a:defRPr>
            </a:lvl3pPr>
            <a:lvl4pPr marL="1600200" indent="-228600" defTabSz="773113">
              <a:defRPr sz="2400" b="1">
                <a:solidFill>
                  <a:schemeClr val="tx1"/>
                </a:solidFill>
                <a:latin typeface="Arial Cyr" panose="020B0604020202020204" pitchFamily="34" charset="0"/>
              </a:defRPr>
            </a:lvl4pPr>
            <a:lvl5pPr marL="2057400" indent="-228600" defTabSz="773113">
              <a:defRPr sz="2400" b="1">
                <a:solidFill>
                  <a:schemeClr val="tx1"/>
                </a:solidFill>
                <a:latin typeface="Arial Cyr" panose="020B0604020202020204" pitchFamily="34" charset="0"/>
              </a:defRPr>
            </a:lvl5pPr>
            <a:lvl6pPr marL="2514600" indent="-228600" defTabSz="7731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Cyr" panose="020B0604020202020204" pitchFamily="34" charset="0"/>
              </a:defRPr>
            </a:lvl6pPr>
            <a:lvl7pPr marL="2971800" indent="-228600" defTabSz="7731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Cyr" panose="020B0604020202020204" pitchFamily="34" charset="0"/>
              </a:defRPr>
            </a:lvl7pPr>
            <a:lvl8pPr marL="3429000" indent="-228600" defTabSz="7731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Cyr" panose="020B0604020202020204" pitchFamily="34" charset="0"/>
              </a:defRPr>
            </a:lvl8pPr>
            <a:lvl9pPr marL="3886200" indent="-228600" defTabSz="7731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Cyr" panose="020B0604020202020204" pitchFamily="34" charset="0"/>
              </a:defRPr>
            </a:lvl9pPr>
          </a:lstStyle>
          <a:p>
            <a:fld id="{BDDDC325-7EAD-47E6-B36F-5D95F9518C5C}" type="slidenum">
              <a:rPr lang="en-US" altLang="ru-RU" sz="1000" b="0">
                <a:latin typeface="Arial" panose="020B0604020202020204" pitchFamily="34" charset="0"/>
              </a:rPr>
              <a:pPr/>
              <a:t>3</a:t>
            </a:fld>
            <a:endParaRPr lang="en-US" altLang="ru-RU" sz="1000" b="0"/>
          </a:p>
        </p:txBody>
      </p:sp>
      <p:sp>
        <p:nvSpPr>
          <p:cNvPr id="7680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96938" y="754063"/>
            <a:ext cx="4991100" cy="3743325"/>
          </a:xfrm>
          <a:ln cap="flat"/>
        </p:spPr>
      </p:sp>
      <p:sp>
        <p:nvSpPr>
          <p:cNvPr id="7680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9638" y="4733925"/>
            <a:ext cx="4964112" cy="4445000"/>
          </a:xfrm>
          <a:noFill/>
        </p:spPr>
        <p:txBody>
          <a:bodyPr lIns="93419" tIns="46710" rIns="93419" bIns="46710"/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1147631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23556" name="Номер слайда 3"/>
          <p:cNvSpPr txBox="1">
            <a:spLocks noGrp="1"/>
          </p:cNvSpPr>
          <p:nvPr/>
        </p:nvSpPr>
        <p:spPr bwMode="auto">
          <a:xfrm>
            <a:off x="5592763" y="6456363"/>
            <a:ext cx="42799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FBD71597-7DCE-42BD-808A-E0C1AED888A6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4</a:t>
            </a:fld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24580" name="Номер слайда 3"/>
          <p:cNvSpPr txBox="1">
            <a:spLocks noGrp="1"/>
          </p:cNvSpPr>
          <p:nvPr/>
        </p:nvSpPr>
        <p:spPr bwMode="auto">
          <a:xfrm>
            <a:off x="5592763" y="6456363"/>
            <a:ext cx="42799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816D8869-2BC9-468A-AD32-B4EFB8E4F954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5</a:t>
            </a:fld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25604" name="Номер слайда 3"/>
          <p:cNvSpPr txBox="1">
            <a:spLocks noGrp="1"/>
          </p:cNvSpPr>
          <p:nvPr/>
        </p:nvSpPr>
        <p:spPr bwMode="auto">
          <a:xfrm>
            <a:off x="5592763" y="6456363"/>
            <a:ext cx="42799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9A68684D-CEC4-4C7D-BA2A-D9811DFFB5D9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6</a:t>
            </a:fld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26628" name="Номер слайда 3"/>
          <p:cNvSpPr txBox="1">
            <a:spLocks noGrp="1"/>
          </p:cNvSpPr>
          <p:nvPr/>
        </p:nvSpPr>
        <p:spPr bwMode="auto">
          <a:xfrm>
            <a:off x="5592763" y="6456363"/>
            <a:ext cx="42799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8700039E-B9CD-42F1-A0BD-01407AEEC628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7</a:t>
            </a:fld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27652" name="Номер слайда 3"/>
          <p:cNvSpPr txBox="1">
            <a:spLocks noGrp="1"/>
          </p:cNvSpPr>
          <p:nvPr/>
        </p:nvSpPr>
        <p:spPr bwMode="auto">
          <a:xfrm>
            <a:off x="5592763" y="6456363"/>
            <a:ext cx="42799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3CA12B99-F996-4825-BB6C-606931588205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8</a:t>
            </a:fld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28676" name="Номер слайда 3"/>
          <p:cNvSpPr txBox="1">
            <a:spLocks noGrp="1"/>
          </p:cNvSpPr>
          <p:nvPr/>
        </p:nvSpPr>
        <p:spPr bwMode="auto">
          <a:xfrm>
            <a:off x="5592763" y="6456363"/>
            <a:ext cx="42799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EFD286C5-5732-4518-A940-1A1C269186E8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9</a:t>
            </a:fld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29700" name="Номер слайда 3"/>
          <p:cNvSpPr txBox="1">
            <a:spLocks noGrp="1"/>
          </p:cNvSpPr>
          <p:nvPr/>
        </p:nvSpPr>
        <p:spPr bwMode="auto">
          <a:xfrm>
            <a:off x="5592763" y="6456363"/>
            <a:ext cx="42799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2052AD60-5A91-40E1-AFB0-C24519953E6B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10</a:t>
            </a:fld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0724" name="Номер слайда 3"/>
          <p:cNvSpPr txBox="1">
            <a:spLocks noGrp="1"/>
          </p:cNvSpPr>
          <p:nvPr/>
        </p:nvSpPr>
        <p:spPr bwMode="auto">
          <a:xfrm>
            <a:off x="5592763" y="6456363"/>
            <a:ext cx="42799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453621D8-3264-4CE3-B5CF-5C181C184C40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11</a:t>
            </a:fld>
            <a:endParaRPr lang="ru-RU" altLang="ru-R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93517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0724" name="Номер слайда 3"/>
          <p:cNvSpPr txBox="1">
            <a:spLocks noGrp="1"/>
          </p:cNvSpPr>
          <p:nvPr/>
        </p:nvSpPr>
        <p:spPr bwMode="auto">
          <a:xfrm>
            <a:off x="5592763" y="6456363"/>
            <a:ext cx="42799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453621D8-3264-4CE3-B5CF-5C181C184C40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12</a:t>
            </a:fld>
            <a:endParaRPr lang="ru-RU" altLang="ru-R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69057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0724" name="Номер слайда 3"/>
          <p:cNvSpPr txBox="1">
            <a:spLocks noGrp="1"/>
          </p:cNvSpPr>
          <p:nvPr/>
        </p:nvSpPr>
        <p:spPr bwMode="auto">
          <a:xfrm>
            <a:off x="5592763" y="6456363"/>
            <a:ext cx="42799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453621D8-3264-4CE3-B5CF-5C181C184C40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13</a:t>
            </a:fld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0724" name="Номер слайда 3"/>
          <p:cNvSpPr txBox="1">
            <a:spLocks noGrp="1"/>
          </p:cNvSpPr>
          <p:nvPr/>
        </p:nvSpPr>
        <p:spPr bwMode="auto">
          <a:xfrm>
            <a:off x="5592763" y="6456363"/>
            <a:ext cx="42799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453621D8-3264-4CE3-B5CF-5C181C184C40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14</a:t>
            </a:fld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1748" name="Номер слайда 3"/>
          <p:cNvSpPr txBox="1">
            <a:spLocks noGrp="1"/>
          </p:cNvSpPr>
          <p:nvPr/>
        </p:nvSpPr>
        <p:spPr bwMode="auto">
          <a:xfrm>
            <a:off x="5592763" y="6456363"/>
            <a:ext cx="42799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196B2DEB-C17E-444B-989D-124977721CF0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15</a:t>
            </a:fld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1748" name="Номер слайда 3"/>
          <p:cNvSpPr txBox="1">
            <a:spLocks noGrp="1"/>
          </p:cNvSpPr>
          <p:nvPr/>
        </p:nvSpPr>
        <p:spPr bwMode="auto">
          <a:xfrm>
            <a:off x="5592763" y="6456363"/>
            <a:ext cx="42799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196B2DEB-C17E-444B-989D-124977721CF0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16</a:t>
            </a:fld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0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773113">
              <a:defRPr sz="2400" b="1">
                <a:solidFill>
                  <a:schemeClr val="tx1"/>
                </a:solidFill>
                <a:latin typeface="Arial Cyr" panose="020B0604020202020204" pitchFamily="34" charset="0"/>
              </a:defRPr>
            </a:lvl1pPr>
            <a:lvl2pPr marL="742950" indent="-285750" defTabSz="773113">
              <a:defRPr sz="2400" b="1">
                <a:solidFill>
                  <a:schemeClr val="tx1"/>
                </a:solidFill>
                <a:latin typeface="Arial Cyr" panose="020B0604020202020204" pitchFamily="34" charset="0"/>
              </a:defRPr>
            </a:lvl2pPr>
            <a:lvl3pPr marL="1143000" indent="-228600" defTabSz="773113">
              <a:defRPr sz="2400" b="1">
                <a:solidFill>
                  <a:schemeClr val="tx1"/>
                </a:solidFill>
                <a:latin typeface="Arial Cyr" panose="020B0604020202020204" pitchFamily="34" charset="0"/>
              </a:defRPr>
            </a:lvl3pPr>
            <a:lvl4pPr marL="1600200" indent="-228600" defTabSz="773113">
              <a:defRPr sz="2400" b="1">
                <a:solidFill>
                  <a:schemeClr val="tx1"/>
                </a:solidFill>
                <a:latin typeface="Arial Cyr" panose="020B0604020202020204" pitchFamily="34" charset="0"/>
              </a:defRPr>
            </a:lvl4pPr>
            <a:lvl5pPr marL="2057400" indent="-228600" defTabSz="773113">
              <a:defRPr sz="2400" b="1">
                <a:solidFill>
                  <a:schemeClr val="tx1"/>
                </a:solidFill>
                <a:latin typeface="Arial Cyr" panose="020B0604020202020204" pitchFamily="34" charset="0"/>
              </a:defRPr>
            </a:lvl5pPr>
            <a:lvl6pPr marL="2514600" indent="-228600" defTabSz="7731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Cyr" panose="020B0604020202020204" pitchFamily="34" charset="0"/>
              </a:defRPr>
            </a:lvl6pPr>
            <a:lvl7pPr marL="2971800" indent="-228600" defTabSz="7731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Cyr" panose="020B0604020202020204" pitchFamily="34" charset="0"/>
              </a:defRPr>
            </a:lvl7pPr>
            <a:lvl8pPr marL="3429000" indent="-228600" defTabSz="7731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Cyr" panose="020B0604020202020204" pitchFamily="34" charset="0"/>
              </a:defRPr>
            </a:lvl8pPr>
            <a:lvl9pPr marL="3886200" indent="-228600" defTabSz="7731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Cyr" panose="020B0604020202020204" pitchFamily="34" charset="0"/>
              </a:defRPr>
            </a:lvl9pPr>
          </a:lstStyle>
          <a:p>
            <a:fld id="{40FD9294-29C2-461B-B683-74C6086C489A}" type="slidenum">
              <a:rPr lang="ru-RU" altLang="ru-RU" sz="1000" b="0">
                <a:latin typeface="Arial" panose="020B0604020202020204" pitchFamily="34" charset="0"/>
              </a:rPr>
              <a:pPr/>
              <a:t>17</a:t>
            </a:fld>
            <a:endParaRPr lang="ru-RU" altLang="ru-RU" sz="1000" b="0">
              <a:latin typeface="Arial" panose="020B0604020202020204" pitchFamily="34" charset="0"/>
            </a:endParaRPr>
          </a:p>
        </p:txBody>
      </p:sp>
      <p:sp>
        <p:nvSpPr>
          <p:cNvPr id="40963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36913" y="517525"/>
            <a:ext cx="3394075" cy="2544763"/>
          </a:xfrm>
          <a:solidFill>
            <a:srgbClr val="FFFFFF"/>
          </a:solidFill>
          <a:ln/>
        </p:spPr>
      </p:sp>
      <p:sp>
        <p:nvSpPr>
          <p:cNvPr id="40964" name="Text Box 2"/>
          <p:cNvSpPr txBox="1">
            <a:spLocks noChangeArrowheads="1"/>
          </p:cNvSpPr>
          <p:nvPr/>
        </p:nvSpPr>
        <p:spPr bwMode="auto">
          <a:xfrm>
            <a:off x="986502" y="3228760"/>
            <a:ext cx="7894317" cy="30559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3741" tIns="41870" rIns="83741" bIns="41870" anchor="ctr"/>
          <a:lstStyle>
            <a:lvl1pPr>
              <a:defRPr sz="2400" b="1">
                <a:solidFill>
                  <a:schemeClr val="tx1"/>
                </a:solidFill>
                <a:latin typeface="Arial Cyr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 Cyr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 Cyr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 Cyr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 Cyr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Cyr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Cyr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Cyr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Cyr" panose="020B0604020202020204" pitchFamily="34" charset="0"/>
              </a:defRPr>
            </a:lvl9pPr>
          </a:lstStyle>
          <a:p>
            <a:endParaRPr lang="ru-RU" alt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2772" name="Номер слайда 3"/>
          <p:cNvSpPr txBox="1">
            <a:spLocks noGrp="1"/>
          </p:cNvSpPr>
          <p:nvPr/>
        </p:nvSpPr>
        <p:spPr bwMode="auto">
          <a:xfrm>
            <a:off x="5592763" y="6456363"/>
            <a:ext cx="42799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89CED26-1D99-4BAA-9759-3C3481252095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18</a:t>
            </a:fld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2772" name="Номер слайда 3"/>
          <p:cNvSpPr txBox="1">
            <a:spLocks noGrp="1"/>
          </p:cNvSpPr>
          <p:nvPr/>
        </p:nvSpPr>
        <p:spPr bwMode="auto">
          <a:xfrm>
            <a:off x="5592763" y="6456363"/>
            <a:ext cx="42799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89CED26-1D99-4BAA-9759-3C3481252095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19</a:t>
            </a:fld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2772" name="Номер слайда 3"/>
          <p:cNvSpPr txBox="1">
            <a:spLocks noGrp="1"/>
          </p:cNvSpPr>
          <p:nvPr/>
        </p:nvSpPr>
        <p:spPr bwMode="auto">
          <a:xfrm>
            <a:off x="5592763" y="6456363"/>
            <a:ext cx="42799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89CED26-1D99-4BAA-9759-3C3481252095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20</a:t>
            </a:fld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2772" name="Номер слайда 3"/>
          <p:cNvSpPr txBox="1">
            <a:spLocks noGrp="1"/>
          </p:cNvSpPr>
          <p:nvPr/>
        </p:nvSpPr>
        <p:spPr bwMode="auto">
          <a:xfrm>
            <a:off x="5592763" y="6456363"/>
            <a:ext cx="42799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89CED26-1D99-4BAA-9759-3C3481252095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21</a:t>
            </a:fld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2772" name="Номер слайда 3"/>
          <p:cNvSpPr txBox="1">
            <a:spLocks noGrp="1"/>
          </p:cNvSpPr>
          <p:nvPr/>
        </p:nvSpPr>
        <p:spPr bwMode="auto">
          <a:xfrm>
            <a:off x="5592763" y="6456363"/>
            <a:ext cx="42799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89CED26-1D99-4BAA-9759-3C3481252095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22</a:t>
            </a:fld>
            <a:endParaRPr lang="ru-RU" altLang="ru-R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706876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2772" name="Номер слайда 3"/>
          <p:cNvSpPr txBox="1">
            <a:spLocks noGrp="1"/>
          </p:cNvSpPr>
          <p:nvPr/>
        </p:nvSpPr>
        <p:spPr bwMode="auto">
          <a:xfrm>
            <a:off x="5592763" y="6456363"/>
            <a:ext cx="42799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89CED26-1D99-4BAA-9759-3C3481252095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23</a:t>
            </a:fld>
            <a:endParaRPr lang="ru-RU" altLang="ru-R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073869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4820" name="Номер слайда 3"/>
          <p:cNvSpPr txBox="1">
            <a:spLocks noGrp="1"/>
          </p:cNvSpPr>
          <p:nvPr/>
        </p:nvSpPr>
        <p:spPr bwMode="auto">
          <a:xfrm>
            <a:off x="5592763" y="6456363"/>
            <a:ext cx="42799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D245BE7D-B5F6-4474-9839-E1500672E013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24</a:t>
            </a:fld>
            <a:endParaRPr lang="ru-RU" altLang="ru-R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175047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Заметки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41988" name="Номер слайда 3"/>
          <p:cNvSpPr txBox="1">
            <a:spLocks noGrp="1"/>
          </p:cNvSpPr>
          <p:nvPr/>
        </p:nvSpPr>
        <p:spPr bwMode="auto">
          <a:xfrm>
            <a:off x="5593253" y="6456433"/>
            <a:ext cx="4278688" cy="340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5E9E8E4-D6D7-4CB0-955E-D34841D2A8D5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25</a:t>
            </a:fld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Заметки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43012" name="Номер слайда 3"/>
          <p:cNvSpPr txBox="1">
            <a:spLocks noGrp="1"/>
          </p:cNvSpPr>
          <p:nvPr/>
        </p:nvSpPr>
        <p:spPr bwMode="auto">
          <a:xfrm>
            <a:off x="5593253" y="6456433"/>
            <a:ext cx="4278688" cy="340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00B58BE6-4070-4BBA-A1A1-D4ADF85E1B37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26</a:t>
            </a:fld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Заметки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44036" name="Номер слайда 3"/>
          <p:cNvSpPr txBox="1">
            <a:spLocks noGrp="1"/>
          </p:cNvSpPr>
          <p:nvPr/>
        </p:nvSpPr>
        <p:spPr bwMode="auto">
          <a:xfrm>
            <a:off x="5593253" y="6456433"/>
            <a:ext cx="4278688" cy="340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0747DE8-2800-4C3A-B978-DA8D81DE32BF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27</a:t>
            </a:fld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45060" name="Номер слайда 3"/>
          <p:cNvSpPr txBox="1">
            <a:spLocks noGrp="1"/>
          </p:cNvSpPr>
          <p:nvPr/>
        </p:nvSpPr>
        <p:spPr bwMode="auto">
          <a:xfrm>
            <a:off x="5593253" y="6456433"/>
            <a:ext cx="4278688" cy="340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A71C68EE-FA69-4342-873B-E7949ACFC876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28</a:t>
            </a:fld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5844" name="Номер слайда 3"/>
          <p:cNvSpPr txBox="1">
            <a:spLocks noGrp="1"/>
          </p:cNvSpPr>
          <p:nvPr/>
        </p:nvSpPr>
        <p:spPr bwMode="auto">
          <a:xfrm>
            <a:off x="5592763" y="6456363"/>
            <a:ext cx="42799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990E3553-D372-4C1D-AC45-0C20C1058E0A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29</a:t>
            </a:fld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1F930C-340F-4E6D-9A92-B7A794CD6B32}" type="datetimeFigureOut">
              <a:rPr lang="ru-RU" altLang="ru-RU"/>
              <a:pPr>
                <a:defRPr/>
              </a:pPr>
              <a:t>18.02.2019</a:t>
            </a:fld>
            <a:endParaRPr lang="ru-RU" alt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2CB1B-EB21-4918-AF3F-988FEA201D5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1819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84CF99-B38D-42BD-9BCD-A3A4E0FE1340}" type="datetimeFigureOut">
              <a:rPr lang="ru-RU" altLang="ru-RU"/>
              <a:pPr>
                <a:defRPr/>
              </a:pPr>
              <a:t>18.02.2019</a:t>
            </a:fld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FB0B2E8D-9AF8-45A7-B447-DE82E04E73D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339889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" name="Rectangle 8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55303C-FA12-4F8A-B6A8-7AF6FC6A291A}" type="datetimeFigureOut">
              <a:rPr lang="ru-RU" altLang="ru-RU"/>
              <a:pPr>
                <a:defRPr/>
              </a:pPr>
              <a:t>18.02.2019</a:t>
            </a:fld>
            <a:endParaRPr lang="ru-RU" alt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FECC8B-5DD9-4D81-BD4C-E5BBB97F677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73428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7E220D-925C-4D22-85E5-275D744D302D}" type="datetimeFigureOut">
              <a:rPr lang="ru-RU" altLang="ru-RU"/>
              <a:pPr>
                <a:defRPr/>
              </a:pPr>
              <a:t>18.02.2019</a:t>
            </a:fld>
            <a:endParaRPr lang="ru-RU" alt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fld id="{A6F03A9E-D82C-4695-A212-DC7BF68FCAA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39466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10E394-EE13-4365-822B-DC05A768E706}" type="datetimeFigureOut">
              <a:rPr lang="ru-RU" altLang="ru-RU"/>
              <a:pPr>
                <a:defRPr/>
              </a:pPr>
              <a:t>18.02.2019</a:t>
            </a:fld>
            <a:endParaRPr lang="ru-RU" alt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B1062F-57FB-4F53-AA5E-6772C93EEDE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92526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43374C-973D-4EE2-B5F0-A7489950DA9B}" type="datetimeFigureOut">
              <a:rPr lang="ru-RU" altLang="ru-RU"/>
              <a:pPr>
                <a:defRPr/>
              </a:pPr>
              <a:t>18.02.2019</a:t>
            </a:fld>
            <a:endParaRPr lang="ru-RU" alt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3064F5-2561-46D2-8697-19E18551FAA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23318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3C8C3D-C391-4687-9B8D-882F1F63849D}" type="datetimeFigureOut">
              <a:rPr lang="ru-RU" altLang="ru-RU"/>
              <a:pPr>
                <a:defRPr/>
              </a:pPr>
              <a:t>18.02.2019</a:t>
            </a:fld>
            <a:endParaRPr lang="ru-RU" alt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4AE344-6A46-4C53-96A5-46AEA230D65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64768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/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94BF99-2A4B-4481-B59B-6CD0A1672AE6}" type="datetimeFigureOut">
              <a:rPr lang="ru-RU" altLang="ru-RU"/>
              <a:pPr>
                <a:defRPr/>
              </a:pPr>
              <a:t>18.02.2019</a:t>
            </a:fld>
            <a:endParaRPr lang="ru-RU" alt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C1331E-CC22-4164-9C78-7D6C6DF2BC0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00239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" name="Rectangle 9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 rtlCol="0"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/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5C5AB5-936C-4F44-AE50-2F2D85417AB6}" type="datetimeFigureOut">
              <a:rPr lang="ru-RU" altLang="ru-RU"/>
              <a:pPr>
                <a:defRPr/>
              </a:pPr>
              <a:t>18.02.2019</a:t>
            </a:fld>
            <a:endParaRPr lang="ru-RU" altLang="ru-RU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B8B279-DCF4-4723-A918-1362F59922F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80028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F352CA-E3B8-405C-84D1-50748A93B095}" type="datetimeFigureOut">
              <a:rPr lang="ru-RU" altLang="ru-RU"/>
              <a:pPr>
                <a:defRPr/>
              </a:pPr>
              <a:t>18.02.2019</a:t>
            </a:fld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3A125F-3E06-4D22-AA85-61FCD8A9B20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69235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3905FB-2D32-4503-8217-B1F08442E9D6}" type="datetimeFigureOut">
              <a:rPr lang="ru-RU" altLang="ru-RU"/>
              <a:pPr>
                <a:defRPr/>
              </a:pPr>
              <a:t>18.02.2019</a:t>
            </a:fld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67C68A-9ACA-4F52-9C1B-AA4A7455789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1275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767676"/>
            </a:gs>
            <a:gs pos="50000">
              <a:srgbClr val="FFFFFF"/>
            </a:gs>
            <a:gs pos="100000">
              <a:srgbClr val="767676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3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43000" y="731838"/>
            <a:ext cx="6400800" cy="347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100" b="1">
                <a:solidFill>
                  <a:srgbClr val="7F7F7F"/>
                </a:solidFill>
                <a:latin typeface="Arial" charset="0"/>
              </a:defRPr>
            </a:lvl1pPr>
          </a:lstStyle>
          <a:p>
            <a:pPr>
              <a:defRPr/>
            </a:pPr>
            <a:fld id="{3BC50132-6D5B-4759-A539-1380CFA7F752}" type="datetimeFigureOut">
              <a:rPr lang="ru-RU" altLang="ru-RU"/>
              <a:pPr>
                <a:defRPr/>
              </a:pPr>
              <a:t>18.02.2019</a:t>
            </a:fld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100" b="1">
                <a:solidFill>
                  <a:srgbClr val="7F7F7F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b="1">
                <a:solidFill>
                  <a:srgbClr val="7F7F7F"/>
                </a:solidFill>
              </a:defRPr>
            </a:lvl1pPr>
          </a:lstStyle>
          <a:p>
            <a:fld id="{9015C836-D11D-4F34-881B-9F9C2D11A232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23" r:id="rId1"/>
    <p:sldLayoutId id="2147484215" r:id="rId2"/>
    <p:sldLayoutId id="2147484224" r:id="rId3"/>
    <p:sldLayoutId id="2147484216" r:id="rId4"/>
    <p:sldLayoutId id="2147484217" r:id="rId5"/>
    <p:sldLayoutId id="2147484218" r:id="rId6"/>
    <p:sldLayoutId id="2147484219" r:id="rId7"/>
    <p:sldLayoutId id="2147484220" r:id="rId8"/>
    <p:sldLayoutId id="2147484225" r:id="rId9"/>
    <p:sldLayoutId id="2147484221" r:id="rId10"/>
    <p:sldLayoutId id="2147484222" r:id="rId11"/>
  </p:sldLayoutIdLst>
  <p:timing>
    <p:tnLst>
      <p:par>
        <p:cTn id="1" dur="indefinite" restart="never" nodeType="tmRoot"/>
      </p:par>
    </p:tnLst>
  </p:timing>
  <p:txStyles>
    <p:titleStyle>
      <a:lvl1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anose="02040502050405020303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2pPr>
      <a:lvl3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3pPr>
      <a:lvl4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4pPr>
      <a:lvl5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anose="02040502050405020303" pitchFamily="18" charset="0"/>
        <a:buChar char="*"/>
        <a:defRPr sz="2200" kern="1200">
          <a:solidFill>
            <a:srgbClr val="404040"/>
          </a:solidFill>
          <a:latin typeface="+mn-lt"/>
          <a:ea typeface="+mn-ea"/>
          <a:cs typeface="+mn-cs"/>
        </a:defRPr>
      </a:lvl1pPr>
      <a:lvl2pPr marL="547688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anose="02040502050405020303" pitchFamily="18" charset="0"/>
        <a:buChar char="*"/>
        <a:defRPr sz="2000" kern="1200">
          <a:solidFill>
            <a:srgbClr val="404040"/>
          </a:solidFill>
          <a:latin typeface="+mn-lt"/>
          <a:ea typeface="+mn-ea"/>
          <a:cs typeface="+mn-cs"/>
        </a:defRPr>
      </a:lvl2pPr>
      <a:lvl3pPr marL="822325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anose="02040502050405020303" pitchFamily="18" charset="0"/>
        <a:buChar char="*"/>
        <a:defRPr kern="1200">
          <a:solidFill>
            <a:srgbClr val="404040"/>
          </a:solidFill>
          <a:latin typeface="+mn-lt"/>
          <a:ea typeface="+mn-ea"/>
          <a:cs typeface="+mn-cs"/>
        </a:defRPr>
      </a:lvl3pPr>
      <a:lvl4pPr marL="10969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anose="02040502050405020303" pitchFamily="18" charset="0"/>
        <a:buChar char="*"/>
        <a:defRPr sz="1600" kern="1200">
          <a:solidFill>
            <a:srgbClr val="404040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anose="02040502050405020303" pitchFamily="18" charset="0"/>
        <a:buChar char="*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0.emf"/><Relationship Id="rId4" Type="http://schemas.openxmlformats.org/officeDocument/2006/relationships/oleObject" Target="../embeddings/oleObject1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93700" y="1485901"/>
            <a:ext cx="8351838" cy="2303139"/>
          </a:xfrm>
        </p:spPr>
        <p:txBody>
          <a:bodyPr>
            <a:noAutofit/>
          </a:bodyPr>
          <a:lstStyle/>
          <a:p>
            <a:pPr algn="ctr">
              <a:lnSpc>
                <a:spcPct val="120000"/>
              </a:lnSpc>
            </a:pPr>
            <a:r>
              <a:rPr lang="ru-RU" altLang="ru-RU" sz="3200" b="1" dirty="0" smtClean="0">
                <a:solidFill>
                  <a:srgbClr val="FF0000"/>
                </a:solidFill>
              </a:rPr>
              <a:t>Развитие адаптивных </a:t>
            </a:r>
            <a:br>
              <a:rPr lang="ru-RU" altLang="ru-RU" sz="3200" b="1" dirty="0" smtClean="0">
                <a:solidFill>
                  <a:srgbClr val="FF0000"/>
                </a:solidFill>
              </a:rPr>
            </a:br>
            <a:r>
              <a:rPr lang="ru-RU" altLang="ru-RU" sz="3200" b="1" dirty="0" err="1" smtClean="0">
                <a:solidFill>
                  <a:srgbClr val="FF0000"/>
                </a:solidFill>
              </a:rPr>
              <a:t>аппроксимационных</a:t>
            </a:r>
            <a:r>
              <a:rPr lang="ru-RU" altLang="ru-RU" sz="3200" b="1" dirty="0" smtClean="0">
                <a:solidFill>
                  <a:srgbClr val="FF0000"/>
                </a:solidFill>
              </a:rPr>
              <a:t> методов прогнозирования космической погоды </a:t>
            </a:r>
            <a:br>
              <a:rPr lang="ru-RU" altLang="ru-RU" sz="3200" b="1" dirty="0" smtClean="0">
                <a:solidFill>
                  <a:srgbClr val="FF0000"/>
                </a:solidFill>
              </a:rPr>
            </a:br>
            <a:r>
              <a:rPr lang="ru-RU" altLang="ru-RU" sz="3200" b="1" dirty="0" smtClean="0">
                <a:solidFill>
                  <a:srgbClr val="FF0000"/>
                </a:solidFill>
              </a:rPr>
              <a:t>в НИИЯФ МГУ </a:t>
            </a:r>
            <a:endParaRPr lang="ru-RU" altLang="ru-RU" sz="3200" b="1" dirty="0" smtClean="0"/>
          </a:p>
        </p:txBody>
      </p:sp>
      <p:sp>
        <p:nvSpPr>
          <p:cNvPr id="5123" name="Rectangle 5"/>
          <p:cNvSpPr>
            <a:spLocks noChangeArrowheads="1"/>
          </p:cNvSpPr>
          <p:nvPr/>
        </p:nvSpPr>
        <p:spPr bwMode="auto">
          <a:xfrm>
            <a:off x="251520" y="-26988"/>
            <a:ext cx="8784530" cy="1223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1800" b="1" dirty="0" smtClean="0">
                <a:solidFill>
                  <a:schemeClr val="tx1"/>
                </a:solidFill>
                <a:latin typeface="Arial" panose="020B0604020202020204" pitchFamily="34" charset="0"/>
              </a:rPr>
              <a:t>Семинар ИКИ РАН по механике, управлени</a:t>
            </a:r>
            <a:r>
              <a:rPr lang="ru-RU" altLang="ru-RU" sz="1800" b="1" dirty="0" smtClean="0">
                <a:solidFill>
                  <a:schemeClr val="tx1"/>
                </a:solidFill>
                <a:latin typeface="Arial" panose="020B0604020202020204" pitchFamily="34" charset="0"/>
              </a:rPr>
              <a:t>ю и информатике</a:t>
            </a:r>
            <a:endParaRPr lang="ru-RU" altLang="ru-RU" sz="1800" b="1" dirty="0" smtClean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1800" b="1" dirty="0" smtClean="0">
                <a:solidFill>
                  <a:schemeClr val="tx1"/>
                </a:solidFill>
                <a:latin typeface="Arial" panose="020B0604020202020204" pitchFamily="34" charset="0"/>
              </a:rPr>
              <a:t>«Методы искусственного интеллекта в космических исследованиях»</a:t>
            </a:r>
            <a:endParaRPr lang="ru-RU" altLang="ru-RU" sz="1800" b="1" dirty="0" smtClean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1800" b="1" dirty="0" smtClean="0">
                <a:solidFill>
                  <a:schemeClr val="tx1"/>
                </a:solidFill>
                <a:latin typeface="Arial" panose="020B0604020202020204" pitchFamily="34" charset="0"/>
              </a:rPr>
              <a:t>19 февраля </a:t>
            </a:r>
            <a:r>
              <a:rPr lang="ru-RU" altLang="ru-RU" sz="1800" b="1" dirty="0" smtClean="0">
                <a:solidFill>
                  <a:schemeClr val="tx1"/>
                </a:solidFill>
                <a:latin typeface="Arial" panose="020B0604020202020204" pitchFamily="34" charset="0"/>
              </a:rPr>
              <a:t>2019 г.</a:t>
            </a:r>
          </a:p>
        </p:txBody>
      </p:sp>
      <p:sp>
        <p:nvSpPr>
          <p:cNvPr id="5124" name="Rectangle 7"/>
          <p:cNvSpPr>
            <a:spLocks noChangeArrowheads="1"/>
          </p:cNvSpPr>
          <p:nvPr/>
        </p:nvSpPr>
        <p:spPr bwMode="auto">
          <a:xfrm>
            <a:off x="179388" y="4365104"/>
            <a:ext cx="8856662" cy="23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2400" u="sng" dirty="0" err="1" smtClean="0"/>
              <a:t>С.А.Доленко</a:t>
            </a:r>
            <a:r>
              <a:rPr lang="ru-RU" altLang="ru-RU" sz="2400" dirty="0" smtClean="0"/>
              <a:t>, </a:t>
            </a:r>
            <a:r>
              <a:rPr lang="ru-RU" altLang="ru-RU" sz="2400" dirty="0" err="1" smtClean="0"/>
              <a:t>В.Р.Широкий</a:t>
            </a:r>
            <a:r>
              <a:rPr lang="ru-RU" altLang="ru-RU" sz="2400" dirty="0" smtClean="0"/>
              <a:t>, </a:t>
            </a:r>
            <a:r>
              <a:rPr lang="ru-RU" altLang="ru-RU" sz="2400" dirty="0" err="1" smtClean="0"/>
              <a:t>А.О.Ефиторов</a:t>
            </a:r>
            <a:r>
              <a:rPr lang="ru-RU" altLang="ru-RU" sz="2400" dirty="0" smtClean="0"/>
              <a:t>,</a:t>
            </a:r>
          </a:p>
          <a:p>
            <a:pPr algn="ctr" eaLnBrk="1" hangingPunct="1"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2400" dirty="0" err="1" smtClean="0"/>
              <a:t>И.Н.Мягкова</a:t>
            </a:r>
            <a:r>
              <a:rPr lang="ru-RU" altLang="ru-RU" sz="2400" dirty="0" smtClean="0"/>
              <a:t>, </a:t>
            </a:r>
            <a:r>
              <a:rPr lang="ru-RU" altLang="ru-RU" sz="2400" dirty="0" err="1" smtClean="0"/>
              <a:t>В.В.Калегаев</a:t>
            </a:r>
            <a:r>
              <a:rPr lang="ru-RU" altLang="ru-RU" sz="2400" dirty="0" smtClean="0"/>
              <a:t>, </a:t>
            </a:r>
            <a:r>
              <a:rPr lang="ru-RU" altLang="ru-RU" sz="2400" dirty="0" err="1" smtClean="0"/>
              <a:t>Ю.С.Шугай</a:t>
            </a:r>
            <a:r>
              <a:rPr lang="ru-RU" altLang="ru-RU" sz="2400" dirty="0" smtClean="0"/>
              <a:t>,</a:t>
            </a:r>
          </a:p>
          <a:p>
            <a:pPr algn="ctr" eaLnBrk="1" hangingPunct="1"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2400" dirty="0" err="1" smtClean="0"/>
              <a:t>О.Г.Баринов</a:t>
            </a:r>
            <a:r>
              <a:rPr lang="ru-RU" altLang="ru-RU" sz="2400" dirty="0" smtClean="0"/>
              <a:t>, </a:t>
            </a:r>
            <a:r>
              <a:rPr lang="ru-RU" altLang="ru-RU" sz="2400" dirty="0" err="1" smtClean="0"/>
              <a:t>В.О.Баринова</a:t>
            </a:r>
            <a:r>
              <a:rPr lang="ru-RU" altLang="ru-RU" sz="2400" dirty="0" smtClean="0"/>
              <a:t>, </a:t>
            </a:r>
            <a:r>
              <a:rPr lang="ru-RU" altLang="ru-RU" sz="2400" dirty="0" err="1" smtClean="0"/>
              <a:t>Нгуен</a:t>
            </a:r>
            <a:r>
              <a:rPr lang="ru-RU" altLang="ru-RU" sz="2400" dirty="0" smtClean="0"/>
              <a:t> </a:t>
            </a:r>
            <a:r>
              <a:rPr lang="ru-RU" altLang="ru-RU" sz="2400" dirty="0" err="1" smtClean="0"/>
              <a:t>Минь</a:t>
            </a:r>
            <a:r>
              <a:rPr lang="ru-RU" altLang="ru-RU" sz="2400" dirty="0" smtClean="0"/>
              <a:t> Дык</a:t>
            </a:r>
          </a:p>
          <a:p>
            <a:pPr algn="ctr" eaLnBrk="1" hangingPunct="1">
              <a:spcAft>
                <a:spcPct val="0"/>
              </a:spcAft>
              <a:buClrTx/>
              <a:buSzTx/>
              <a:buFontTx/>
              <a:buNone/>
            </a:pPr>
            <a:endParaRPr lang="ru-RU" altLang="ru-RU" sz="2000" i="1" dirty="0" smtClean="0"/>
          </a:p>
          <a:p>
            <a:pPr algn="ctr" eaLnBrk="1" hangingPunct="1"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2000" i="1" dirty="0" smtClean="0"/>
              <a:t>НИИ ядерной физики имени </a:t>
            </a:r>
            <a:r>
              <a:rPr lang="ru-RU" altLang="ru-RU" sz="2000" i="1" dirty="0" err="1" smtClean="0"/>
              <a:t>Д.В.Скобельцына</a:t>
            </a:r>
            <a:r>
              <a:rPr lang="ru-RU" altLang="ru-RU" sz="2000" i="1" dirty="0" smtClean="0"/>
              <a:t> </a:t>
            </a:r>
            <a:br>
              <a:rPr lang="ru-RU" altLang="ru-RU" sz="2000" i="1" dirty="0" smtClean="0"/>
            </a:br>
            <a:r>
              <a:rPr lang="ru-RU" altLang="ru-RU" sz="2000" i="1" dirty="0" smtClean="0"/>
              <a:t>Московского государственного университета имени М.В.Ломоносова</a:t>
            </a:r>
            <a:endParaRPr lang="ru-RU" altLang="ru-RU" sz="2000" i="1" dirty="0" smtClean="0"/>
          </a:p>
        </p:txBody>
      </p:sp>
      <p:pic>
        <p:nvPicPr>
          <p:cNvPr id="5127" name="Picture 9" descr="НИИЯФ МГУ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3538" y="3354065"/>
            <a:ext cx="1371600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/>
          <p:cNvSpPr>
            <a:spLocks noChangeArrowheads="1"/>
          </p:cNvSpPr>
          <p:nvPr/>
        </p:nvSpPr>
        <p:spPr bwMode="auto">
          <a:xfrm>
            <a:off x="660400" y="257175"/>
            <a:ext cx="837565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2800" b="1" dirty="0" smtClean="0">
                <a:solidFill>
                  <a:srgbClr val="000066"/>
                </a:solidFill>
                <a:latin typeface="Arial" panose="020B0604020202020204" pitchFamily="34" charset="0"/>
              </a:rPr>
              <a:t>Общий план доклада</a:t>
            </a:r>
            <a:endParaRPr lang="en-US" altLang="ru-RU" sz="2800" b="1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987675" y="1773238"/>
            <a:ext cx="431800" cy="215900"/>
          </a:xfrm>
          <a:prstGeom prst="rect">
            <a:avLst/>
          </a:prstGeom>
          <a:noFill/>
          <a:ln>
            <a:solidFill>
              <a:srgbClr val="C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148" name="Line 5"/>
          <p:cNvSpPr>
            <a:spLocks noChangeShapeType="1"/>
          </p:cNvSpPr>
          <p:nvPr/>
        </p:nvSpPr>
        <p:spPr bwMode="auto">
          <a:xfrm>
            <a:off x="179388" y="765175"/>
            <a:ext cx="87852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49" name="Line 6"/>
          <p:cNvSpPr>
            <a:spLocks noChangeShapeType="1"/>
          </p:cNvSpPr>
          <p:nvPr/>
        </p:nvSpPr>
        <p:spPr bwMode="auto">
          <a:xfrm>
            <a:off x="468313" y="260350"/>
            <a:ext cx="0" cy="1223963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50" name="Rectangle 4"/>
          <p:cNvSpPr>
            <a:spLocks noChangeArrowheads="1"/>
          </p:cNvSpPr>
          <p:nvPr/>
        </p:nvSpPr>
        <p:spPr bwMode="auto">
          <a:xfrm>
            <a:off x="468313" y="763290"/>
            <a:ext cx="8675687" cy="5978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2400" dirty="0" smtClean="0">
                <a:solidFill>
                  <a:srgbClr val="000066"/>
                </a:solidFill>
                <a:latin typeface="Arial" panose="020B0604020202020204" pitchFamily="34" charset="0"/>
              </a:rPr>
              <a:t>Что такое адаптивные </a:t>
            </a:r>
            <a:r>
              <a:rPr lang="ru-RU" altLang="ru-RU" sz="2400" dirty="0" err="1" smtClean="0">
                <a:solidFill>
                  <a:srgbClr val="000066"/>
                </a:solidFill>
                <a:latin typeface="Arial" panose="020B0604020202020204" pitchFamily="34" charset="0"/>
              </a:rPr>
              <a:t>аппроксимационные</a:t>
            </a:r>
            <a:r>
              <a:rPr lang="ru-RU" altLang="ru-RU" sz="2400" dirty="0" smtClean="0">
                <a:solidFill>
                  <a:srgbClr val="000066"/>
                </a:solidFill>
                <a:latin typeface="Arial" panose="020B0604020202020204" pitchFamily="34" charset="0"/>
              </a:rPr>
              <a:t> методы</a:t>
            </a:r>
            <a:br>
              <a:rPr lang="ru-RU" altLang="ru-RU" sz="2400" dirty="0" smtClean="0">
                <a:solidFill>
                  <a:srgbClr val="000066"/>
                </a:solidFill>
                <a:latin typeface="Arial" panose="020B0604020202020204" pitchFamily="34" charset="0"/>
              </a:rPr>
            </a:br>
            <a:r>
              <a:rPr lang="ru-RU" altLang="ru-RU" sz="2400" dirty="0" smtClean="0">
                <a:solidFill>
                  <a:srgbClr val="000066"/>
                </a:solidFill>
                <a:latin typeface="Arial" panose="020B0604020202020204" pitchFamily="34" charset="0"/>
              </a:rPr>
              <a:t>и зачем они нужны физикам</a:t>
            </a:r>
          </a:p>
          <a:p>
            <a:pPr eaLnBrk="1" hangingPunct="1">
              <a:lnSpc>
                <a:spcPct val="15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2400" dirty="0" smtClean="0">
                <a:solidFill>
                  <a:srgbClr val="000066"/>
                </a:solidFill>
                <a:latin typeface="Arial" panose="020B0604020202020204" pitchFamily="34" charset="0"/>
              </a:rPr>
              <a:t>Многомерные временные ряды и задачи прогнозирования состояния динамических систем</a:t>
            </a:r>
          </a:p>
          <a:p>
            <a:pPr eaLnBrk="1" hangingPunct="1">
              <a:lnSpc>
                <a:spcPct val="15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2400" dirty="0" smtClean="0">
                <a:solidFill>
                  <a:srgbClr val="000066"/>
                </a:solidFill>
                <a:latin typeface="Arial" panose="020B0604020202020204" pitchFamily="34" charset="0"/>
              </a:rPr>
              <a:t>Магнитосфера земли и факторы, влияющие на её состояние: входные данные для прогнозирования</a:t>
            </a:r>
          </a:p>
          <a:p>
            <a:pPr eaLnBrk="1" hangingPunct="1">
              <a:lnSpc>
                <a:spcPct val="15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2400" dirty="0" smtClean="0">
                <a:solidFill>
                  <a:srgbClr val="000066"/>
                </a:solidFill>
                <a:latin typeface="Arial" panose="020B0604020202020204" pitchFamily="34" charset="0"/>
              </a:rPr>
              <a:t>Решаемые задачи: что и как мы прогнозируем</a:t>
            </a:r>
          </a:p>
          <a:p>
            <a:pPr eaLnBrk="1" hangingPunct="1">
              <a:lnSpc>
                <a:spcPct val="15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2400" dirty="0" smtClean="0">
                <a:solidFill>
                  <a:srgbClr val="000066"/>
                </a:solidFill>
                <a:latin typeface="Arial" panose="020B0604020202020204" pitchFamily="34" charset="0"/>
              </a:rPr>
              <a:t>Основные результаты за 2010-2018 </a:t>
            </a:r>
            <a:r>
              <a:rPr lang="ru-RU" altLang="ru-RU" sz="2400" dirty="0" err="1" smtClean="0">
                <a:solidFill>
                  <a:srgbClr val="000066"/>
                </a:solidFill>
                <a:latin typeface="Arial" panose="020B0604020202020204" pitchFamily="34" charset="0"/>
              </a:rPr>
              <a:t>г.г</a:t>
            </a:r>
            <a:r>
              <a:rPr lang="ru-RU" altLang="ru-RU" sz="2400" dirty="0" smtClean="0">
                <a:solidFill>
                  <a:srgbClr val="000066"/>
                </a:solidFill>
                <a:latin typeface="Arial" panose="020B0604020202020204" pitchFamily="34" charset="0"/>
              </a:rPr>
              <a:t>.</a:t>
            </a:r>
          </a:p>
          <a:p>
            <a:pPr eaLnBrk="1" hangingPunct="1">
              <a:lnSpc>
                <a:spcPct val="15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2400" dirty="0" smtClean="0">
                <a:solidFill>
                  <a:srgbClr val="000066"/>
                </a:solidFill>
                <a:latin typeface="Arial" panose="020B0604020202020204" pitchFamily="34" charset="0"/>
              </a:rPr>
              <a:t>Направления дальнейшей работы</a:t>
            </a:r>
          </a:p>
          <a:p>
            <a:pPr eaLnBrk="1" hangingPunct="1">
              <a:lnSpc>
                <a:spcPct val="15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endParaRPr lang="ru-RU" altLang="ru-RU" sz="2400" dirty="0">
              <a:solidFill>
                <a:srgbClr val="000066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38"/>
          <p:cNvSpPr>
            <a:spLocks noChangeArrowheads="1"/>
          </p:cNvSpPr>
          <p:nvPr/>
        </p:nvSpPr>
        <p:spPr bwMode="auto">
          <a:xfrm>
            <a:off x="323850" y="5084763"/>
            <a:ext cx="8423275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defTabSz="7620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7620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7620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7620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7620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Aft>
                <a:spcPct val="20000"/>
              </a:spcAft>
              <a:buFontTx/>
              <a:buNone/>
            </a:pPr>
            <a:r>
              <a:rPr lang="ru-RU" altLang="ru-RU" sz="2800" dirty="0">
                <a:solidFill>
                  <a:srgbClr val="000066"/>
                </a:solidFill>
                <a:latin typeface="Arial" panose="020B0604020202020204" pitchFamily="34" charset="0"/>
              </a:rPr>
              <a:t>Игорь Георгиевич </a:t>
            </a:r>
            <a:r>
              <a:rPr lang="ru-RU" altLang="ru-RU" sz="2800" dirty="0" err="1">
                <a:solidFill>
                  <a:srgbClr val="000066"/>
                </a:solidFill>
                <a:latin typeface="Arial" panose="020B0604020202020204" pitchFamily="34" charset="0"/>
              </a:rPr>
              <a:t>Персианцев</a:t>
            </a:r>
            <a:endParaRPr lang="ru-RU" altLang="ru-RU" sz="2800" dirty="0">
              <a:solidFill>
                <a:srgbClr val="000066"/>
              </a:solidFill>
              <a:latin typeface="Arial" panose="020B0604020202020204" pitchFamily="34" charset="0"/>
            </a:endParaRPr>
          </a:p>
          <a:p>
            <a:pPr algn="ctr">
              <a:spcAft>
                <a:spcPct val="20000"/>
              </a:spcAft>
              <a:buFontTx/>
              <a:buNone/>
            </a:pPr>
            <a:r>
              <a:rPr lang="ru-RU" altLang="ru-RU" sz="2800" dirty="0">
                <a:solidFill>
                  <a:srgbClr val="000066"/>
                </a:solidFill>
                <a:latin typeface="Arial" panose="020B0604020202020204" pitchFamily="34" charset="0"/>
              </a:rPr>
              <a:t>1937 – 2015</a:t>
            </a:r>
          </a:p>
        </p:txBody>
      </p:sp>
      <p:pic>
        <p:nvPicPr>
          <p:cNvPr id="33797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908050"/>
            <a:ext cx="2311400" cy="372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8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906463"/>
            <a:ext cx="2479675" cy="3722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9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125" y="908050"/>
            <a:ext cx="2836863" cy="371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580926" y="260350"/>
            <a:ext cx="8311554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2600" b="1" dirty="0" smtClean="0">
                <a:solidFill>
                  <a:srgbClr val="000066"/>
                </a:solidFill>
                <a:latin typeface="Arial" panose="020B0604020202020204" pitchFamily="34" charset="0"/>
              </a:rPr>
              <a:t>Основоположник адаптивных методов в НИИЯФ</a:t>
            </a:r>
            <a:endParaRPr lang="en-US" altLang="ru-RU" sz="2600" b="1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Line 5"/>
          <p:cNvSpPr>
            <a:spLocks noChangeShapeType="1"/>
          </p:cNvSpPr>
          <p:nvPr/>
        </p:nvSpPr>
        <p:spPr bwMode="auto">
          <a:xfrm>
            <a:off x="179387" y="765175"/>
            <a:ext cx="8567737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" name="Line 6"/>
          <p:cNvSpPr>
            <a:spLocks noChangeShapeType="1"/>
          </p:cNvSpPr>
          <p:nvPr/>
        </p:nvSpPr>
        <p:spPr bwMode="auto">
          <a:xfrm>
            <a:off x="468313" y="260350"/>
            <a:ext cx="0" cy="1223963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76543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ChangeArrowheads="1"/>
          </p:cNvSpPr>
          <p:nvPr/>
        </p:nvSpPr>
        <p:spPr bwMode="auto">
          <a:xfrm>
            <a:off x="468313" y="260350"/>
            <a:ext cx="8675687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2800" b="1" dirty="0" smtClean="0">
                <a:solidFill>
                  <a:srgbClr val="000066"/>
                </a:solidFill>
                <a:latin typeface="Arial" panose="020B0604020202020204" pitchFamily="34" charset="0"/>
              </a:rPr>
              <a:t>Методы описания состояния объекта в физике</a:t>
            </a:r>
            <a:endParaRPr lang="en-US" altLang="ru-RU" sz="2800" b="1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987675" y="1773238"/>
            <a:ext cx="431800" cy="215900"/>
          </a:xfrm>
          <a:prstGeom prst="rect">
            <a:avLst/>
          </a:prstGeom>
          <a:noFill/>
          <a:ln>
            <a:solidFill>
              <a:srgbClr val="C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172" name="Line 5"/>
          <p:cNvSpPr>
            <a:spLocks noChangeShapeType="1"/>
          </p:cNvSpPr>
          <p:nvPr/>
        </p:nvSpPr>
        <p:spPr bwMode="auto">
          <a:xfrm>
            <a:off x="179388" y="765175"/>
            <a:ext cx="8785100" cy="1270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173" name="Line 6"/>
          <p:cNvSpPr>
            <a:spLocks noChangeShapeType="1"/>
          </p:cNvSpPr>
          <p:nvPr/>
        </p:nvSpPr>
        <p:spPr bwMode="auto">
          <a:xfrm>
            <a:off x="468313" y="260350"/>
            <a:ext cx="0" cy="1223963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174" name="Rectangle 4"/>
          <p:cNvSpPr>
            <a:spLocks noChangeArrowheads="1"/>
          </p:cNvSpPr>
          <p:nvPr/>
        </p:nvSpPr>
        <p:spPr bwMode="auto">
          <a:xfrm>
            <a:off x="611188" y="777875"/>
            <a:ext cx="8424862" cy="589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lvl="1" eaLnBrk="1" hangingPunct="1">
              <a:lnSpc>
                <a:spcPct val="150000"/>
              </a:lnSpc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endParaRPr lang="en-US" altLang="ru-RU" dirty="0">
              <a:solidFill>
                <a:srgbClr val="000066"/>
              </a:solidFill>
              <a:latin typeface="Arial" panose="020B0604020202020204" pitchFamily="34" charset="0"/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468313" y="836712"/>
            <a:ext cx="8675687" cy="5978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2000" b="1" dirty="0" smtClean="0">
                <a:solidFill>
                  <a:srgbClr val="000066"/>
                </a:solidFill>
                <a:latin typeface="Arial" panose="020B0604020202020204" pitchFamily="34" charset="0"/>
              </a:rPr>
              <a:t>Содержательное физическое моделирование</a:t>
            </a:r>
          </a:p>
          <a:p>
            <a:pPr lvl="1" eaLnBrk="1" hangingPunct="1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1800" dirty="0" smtClean="0">
                <a:solidFill>
                  <a:srgbClr val="CC0000"/>
                </a:solidFill>
                <a:latin typeface="Arial" panose="020B0604020202020204" pitchFamily="34" charset="0"/>
              </a:rPr>
              <a:t>Теоретическое</a:t>
            </a:r>
            <a: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 описание объекта с учётом </a:t>
            </a:r>
            <a:r>
              <a:rPr lang="ru-RU" altLang="ru-RU" sz="1800" dirty="0" smtClean="0">
                <a:solidFill>
                  <a:srgbClr val="CC0000"/>
                </a:solidFill>
                <a:latin typeface="Arial" panose="020B0604020202020204" pitchFamily="34" charset="0"/>
              </a:rPr>
              <a:t>известных</a:t>
            </a:r>
            <a: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 </a:t>
            </a:r>
            <a:b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</a:br>
            <a: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физических закономерностей</a:t>
            </a:r>
          </a:p>
          <a:p>
            <a:pPr lvl="1" eaLnBrk="1" hangingPunct="1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Получение и использование </a:t>
            </a:r>
            <a:r>
              <a:rPr lang="ru-RU" altLang="ru-RU" sz="1800" dirty="0" smtClean="0">
                <a:solidFill>
                  <a:srgbClr val="CC0000"/>
                </a:solidFill>
                <a:latin typeface="Arial" panose="020B0604020202020204" pitchFamily="34" charset="0"/>
              </a:rPr>
              <a:t>аналитического выражения</a:t>
            </a:r>
            <a: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 </a:t>
            </a:r>
            <a:b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</a:br>
            <a: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для интересующей исследователя физической величины</a:t>
            </a:r>
          </a:p>
          <a:p>
            <a:pPr eaLnBrk="1" hangingPunct="1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2000" b="1" dirty="0" smtClean="0">
                <a:solidFill>
                  <a:srgbClr val="000066"/>
                </a:solidFill>
                <a:latin typeface="Arial" panose="020B0604020202020204" pitchFamily="34" charset="0"/>
              </a:rPr>
              <a:t>Численное моделирование</a:t>
            </a:r>
          </a:p>
          <a:p>
            <a:pPr lvl="1" eaLnBrk="1" hangingPunct="1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Описание объекта </a:t>
            </a:r>
            <a:r>
              <a:rPr lang="ru-RU" altLang="ru-RU" sz="1800" dirty="0" smtClean="0">
                <a:solidFill>
                  <a:srgbClr val="CC0000"/>
                </a:solidFill>
                <a:latin typeface="Arial" panose="020B0604020202020204" pitchFamily="34" charset="0"/>
              </a:rPr>
              <a:t>физически содержательной системой уравнений</a:t>
            </a:r>
          </a:p>
          <a:p>
            <a:pPr lvl="1" eaLnBrk="1" hangingPunct="1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1800" dirty="0" smtClean="0">
                <a:solidFill>
                  <a:srgbClr val="CC0000"/>
                </a:solidFill>
                <a:latin typeface="Arial" panose="020B0604020202020204" pitchFamily="34" charset="0"/>
              </a:rPr>
              <a:t>Численное решение </a:t>
            </a:r>
            <a: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системы с получением значения </a:t>
            </a:r>
            <a:b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</a:br>
            <a: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интересующей исследователя физической величины</a:t>
            </a:r>
          </a:p>
          <a:p>
            <a:pPr eaLnBrk="1" hangingPunct="1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2000" b="1" dirty="0" err="1" smtClean="0">
                <a:solidFill>
                  <a:srgbClr val="000066"/>
                </a:solidFill>
                <a:latin typeface="Arial" panose="020B0604020202020204" pitchFamily="34" charset="0"/>
              </a:rPr>
              <a:t>Аппроксимационное</a:t>
            </a:r>
            <a:r>
              <a:rPr lang="ru-RU" altLang="ru-RU" sz="2000" b="1" dirty="0" smtClean="0">
                <a:solidFill>
                  <a:srgbClr val="000066"/>
                </a:solidFill>
                <a:latin typeface="Arial" panose="020B0604020202020204" pitchFamily="34" charset="0"/>
              </a:rPr>
              <a:t> моделирование</a:t>
            </a:r>
          </a:p>
          <a:p>
            <a:pPr lvl="1" eaLnBrk="1" hangingPunct="1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Получение </a:t>
            </a:r>
            <a:r>
              <a:rPr lang="ru-RU" altLang="ru-RU" sz="1800" dirty="0" smtClean="0">
                <a:solidFill>
                  <a:srgbClr val="CC0000"/>
                </a:solidFill>
                <a:latin typeface="Arial" panose="020B0604020202020204" pitchFamily="34" charset="0"/>
              </a:rPr>
              <a:t>информации об объекте в виде массива примеров</a:t>
            </a:r>
            <a: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, описывающих его состояние в различных ситуациях</a:t>
            </a:r>
          </a:p>
          <a:p>
            <a:pPr lvl="1" eaLnBrk="1" hangingPunct="1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Аппроксимация описывающих объект закономерностей с получением </a:t>
            </a:r>
            <a:r>
              <a:rPr lang="ru-RU" altLang="ru-RU" sz="1800" dirty="0" smtClean="0">
                <a:solidFill>
                  <a:srgbClr val="CC0000"/>
                </a:solidFill>
                <a:latin typeface="Arial" panose="020B0604020202020204" pitchFamily="34" charset="0"/>
              </a:rPr>
              <a:t>оценки</a:t>
            </a:r>
            <a: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 значения интересующей исследователя физической величины</a:t>
            </a:r>
          </a:p>
          <a:p>
            <a:pPr eaLnBrk="1" hangingPunct="1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endParaRPr lang="ru-RU" altLang="ru-RU" sz="1800" dirty="0">
              <a:solidFill>
                <a:srgbClr val="000066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/>
          <p:cNvSpPr>
            <a:spLocks noChangeArrowheads="1"/>
          </p:cNvSpPr>
          <p:nvPr/>
        </p:nvSpPr>
        <p:spPr bwMode="auto">
          <a:xfrm>
            <a:off x="611188" y="260350"/>
            <a:ext cx="7307262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2800" b="1" dirty="0" err="1" smtClean="0">
                <a:solidFill>
                  <a:srgbClr val="000066"/>
                </a:solidFill>
                <a:latin typeface="Arial" panose="020B0604020202020204" pitchFamily="34" charset="0"/>
              </a:rPr>
              <a:t>Аппроксимационное</a:t>
            </a:r>
            <a:r>
              <a:rPr lang="ru-RU" altLang="ru-RU" sz="2800" b="1" dirty="0" smtClean="0">
                <a:solidFill>
                  <a:srgbClr val="000066"/>
                </a:solidFill>
                <a:latin typeface="Arial" panose="020B0604020202020204" pitchFamily="34" charset="0"/>
              </a:rPr>
              <a:t> моделирование</a:t>
            </a:r>
            <a:endParaRPr lang="en-US" altLang="ru-RU" sz="2800" b="1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987675" y="1773238"/>
            <a:ext cx="431800" cy="215900"/>
          </a:xfrm>
          <a:prstGeom prst="rect">
            <a:avLst/>
          </a:prstGeom>
          <a:noFill/>
          <a:ln>
            <a:solidFill>
              <a:srgbClr val="C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196" name="Line 5"/>
          <p:cNvSpPr>
            <a:spLocks noChangeShapeType="1"/>
          </p:cNvSpPr>
          <p:nvPr/>
        </p:nvSpPr>
        <p:spPr bwMode="auto">
          <a:xfrm>
            <a:off x="179388" y="765175"/>
            <a:ext cx="7200900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197" name="Line 6"/>
          <p:cNvSpPr>
            <a:spLocks noChangeShapeType="1"/>
          </p:cNvSpPr>
          <p:nvPr/>
        </p:nvSpPr>
        <p:spPr bwMode="auto">
          <a:xfrm>
            <a:off x="468313" y="260350"/>
            <a:ext cx="0" cy="1223963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468313" y="836712"/>
            <a:ext cx="8675687" cy="5978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>Получение </a:t>
            </a:r>
            <a:r>
              <a:rPr lang="ru-RU" altLang="ru-RU" sz="2000" dirty="0" smtClean="0">
                <a:solidFill>
                  <a:srgbClr val="CC0000"/>
                </a:solidFill>
                <a:latin typeface="Arial" panose="020B0604020202020204" pitchFamily="34" charset="0"/>
              </a:rPr>
              <a:t>информации об объекте в виде массива примеров</a:t>
            </a:r>
            <a: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>, описывающих его состояние в различных ситуациях</a:t>
            </a:r>
          </a:p>
          <a:p>
            <a:pPr lvl="1" eaLnBrk="1" hangingPunct="1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Для каждого примера должно быть известно желаемое </a:t>
            </a:r>
            <a:b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</a:br>
            <a: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(</a:t>
            </a:r>
            <a:r>
              <a:rPr lang="ru-RU" altLang="ru-RU" sz="1800" dirty="0" err="1" smtClean="0">
                <a:solidFill>
                  <a:srgbClr val="000066"/>
                </a:solidFill>
                <a:latin typeface="Arial" panose="020B0604020202020204" pitchFamily="34" charset="0"/>
              </a:rPr>
              <a:t>истиннное</a:t>
            </a:r>
            <a: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) значение интересующей физической величины</a:t>
            </a:r>
          </a:p>
          <a:p>
            <a:pPr eaLnBrk="1" hangingPunct="1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>Выбор </a:t>
            </a:r>
            <a:r>
              <a:rPr lang="ru-RU" altLang="ru-RU" sz="2000" dirty="0" smtClean="0">
                <a:solidFill>
                  <a:srgbClr val="CC0000"/>
                </a:solidFill>
                <a:latin typeface="Arial" panose="020B0604020202020204" pitchFamily="34" charset="0"/>
              </a:rPr>
              <a:t>семейства аппроксимирующих функций</a:t>
            </a:r>
            <a: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>, </a:t>
            </a:r>
            <a:b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</a:br>
            <a: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>желательно из </a:t>
            </a:r>
            <a:r>
              <a:rPr lang="ru-RU" altLang="ru-RU" sz="2000" dirty="0" smtClean="0">
                <a:solidFill>
                  <a:srgbClr val="CC0000"/>
                </a:solidFill>
                <a:latin typeface="Arial" panose="020B0604020202020204" pitchFamily="34" charset="0"/>
              </a:rPr>
              <a:t>физических</a:t>
            </a:r>
            <a: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> </a:t>
            </a:r>
            <a: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>соображений, например: </a:t>
            </a:r>
            <a:endParaRPr lang="ru-RU" altLang="ru-RU" sz="2000" dirty="0" smtClean="0">
              <a:solidFill>
                <a:srgbClr val="000066"/>
              </a:solidFill>
              <a:latin typeface="Arial" panose="020B0604020202020204" pitchFamily="34" charset="0"/>
            </a:endParaRPr>
          </a:p>
          <a:p>
            <a:pPr lvl="1" eaLnBrk="1" hangingPunct="1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релаксационный процесс с несколькими постоянными времени</a:t>
            </a:r>
          </a:p>
          <a:p>
            <a:pPr lvl="1" eaLnBrk="1" hangingPunct="1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разложение спектра на составляющие спектральные контуры</a:t>
            </a:r>
          </a:p>
          <a:p>
            <a:pPr eaLnBrk="1" hangingPunct="1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>Если это невозможно – выбор </a:t>
            </a:r>
            <a:r>
              <a:rPr lang="ru-RU" altLang="ru-RU" sz="2000" dirty="0" smtClean="0">
                <a:solidFill>
                  <a:srgbClr val="CC0000"/>
                </a:solidFill>
                <a:latin typeface="Arial" panose="020B0604020202020204" pitchFamily="34" charset="0"/>
              </a:rPr>
              <a:t>универсального</a:t>
            </a:r>
            <a: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> семейства аппроксимирующих функций:</a:t>
            </a:r>
          </a:p>
          <a:p>
            <a:pPr lvl="1" eaLnBrk="1" hangingPunct="1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разложение временного ряда по базису Фурье</a:t>
            </a:r>
          </a:p>
          <a:p>
            <a:pPr lvl="1" eaLnBrk="1" hangingPunct="1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1800" dirty="0" err="1" smtClean="0">
                <a:solidFill>
                  <a:srgbClr val="000066"/>
                </a:solidFill>
                <a:latin typeface="Arial" panose="020B0604020202020204" pitchFamily="34" charset="0"/>
              </a:rPr>
              <a:t>вейвлет</a:t>
            </a:r>
            <a: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-разложение сигналов</a:t>
            </a:r>
          </a:p>
          <a:p>
            <a:pPr lvl="1" eaLnBrk="1" hangingPunct="1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1800" dirty="0" err="1" smtClean="0">
                <a:solidFill>
                  <a:srgbClr val="000066"/>
                </a:solidFill>
                <a:latin typeface="Arial" panose="020B0604020202020204" pitchFamily="34" charset="0"/>
              </a:rPr>
              <a:t>нейросетевая</a:t>
            </a:r>
            <a: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 аппроксимация</a:t>
            </a:r>
            <a:b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</a:br>
            <a: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(многослойный персептрон – универсальный </a:t>
            </a:r>
            <a:r>
              <a:rPr lang="ru-RU" altLang="ru-RU" sz="1800" dirty="0" err="1" smtClean="0">
                <a:solidFill>
                  <a:srgbClr val="000066"/>
                </a:solidFill>
                <a:latin typeface="Arial" panose="020B0604020202020204" pitchFamily="34" charset="0"/>
              </a:rPr>
              <a:t>аппроксиматор</a:t>
            </a:r>
            <a: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)</a:t>
            </a:r>
          </a:p>
          <a:p>
            <a:pPr eaLnBrk="1" hangingPunct="1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endParaRPr lang="ru-RU" altLang="ru-RU" sz="1800" dirty="0">
              <a:solidFill>
                <a:srgbClr val="000066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ChangeArrowheads="1"/>
          </p:cNvSpPr>
          <p:nvPr/>
        </p:nvSpPr>
        <p:spPr bwMode="auto">
          <a:xfrm>
            <a:off x="539750" y="260350"/>
            <a:ext cx="8532813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2800" b="1" dirty="0" smtClean="0">
                <a:solidFill>
                  <a:srgbClr val="000066"/>
                </a:solidFill>
                <a:latin typeface="Arial" panose="020B0604020202020204" pitchFamily="34" charset="0"/>
              </a:rPr>
              <a:t>Динамические системы и временные ряды</a:t>
            </a:r>
            <a:endParaRPr lang="en-US" altLang="ru-RU" sz="2800" b="1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987675" y="1773238"/>
            <a:ext cx="431800" cy="215900"/>
          </a:xfrm>
          <a:prstGeom prst="rect">
            <a:avLst/>
          </a:prstGeom>
          <a:noFill/>
          <a:ln>
            <a:solidFill>
              <a:srgbClr val="C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220" name="Line 5"/>
          <p:cNvSpPr>
            <a:spLocks noChangeShapeType="1"/>
          </p:cNvSpPr>
          <p:nvPr/>
        </p:nvSpPr>
        <p:spPr bwMode="auto">
          <a:xfrm>
            <a:off x="179388" y="765175"/>
            <a:ext cx="8496300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21" name="Line 6"/>
          <p:cNvSpPr>
            <a:spLocks noChangeShapeType="1"/>
          </p:cNvSpPr>
          <p:nvPr/>
        </p:nvSpPr>
        <p:spPr bwMode="auto">
          <a:xfrm>
            <a:off x="468313" y="260350"/>
            <a:ext cx="0" cy="1223963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468313" y="836712"/>
            <a:ext cx="8675687" cy="5978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2000" dirty="0" smtClean="0">
                <a:solidFill>
                  <a:srgbClr val="C00000"/>
                </a:solidFill>
                <a:latin typeface="Arial" panose="020B0604020202020204" pitchFamily="34" charset="0"/>
              </a:rPr>
              <a:t>Динамическая система (ДС)</a:t>
            </a:r>
            <a: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> – изменяющаяся во времени </a:t>
            </a:r>
            <a:b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</a:br>
            <a: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>сложная система, описываемая набором параметров</a:t>
            </a:r>
            <a:r>
              <a:rPr lang="en-US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> (</a:t>
            </a:r>
            <a: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>признаков)</a:t>
            </a:r>
          </a:p>
          <a:p>
            <a:pPr eaLnBrk="1" hangingPunct="1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>Состояние ДС зависит </a:t>
            </a:r>
            <a:r>
              <a:rPr lang="ru-RU" altLang="ru-RU" sz="2000" dirty="0" smtClean="0">
                <a:solidFill>
                  <a:srgbClr val="C00000"/>
                </a:solidFill>
                <a:latin typeface="Arial" panose="020B0604020202020204" pitchFamily="34" charset="0"/>
              </a:rPr>
              <a:t>от её предыстории</a:t>
            </a:r>
          </a:p>
          <a:p>
            <a:pPr eaLnBrk="1" hangingPunct="1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>Состояние ДС может зависеть </a:t>
            </a:r>
            <a:r>
              <a:rPr lang="ru-RU" altLang="ru-RU" sz="2000" dirty="0" smtClean="0">
                <a:solidFill>
                  <a:srgbClr val="C00000"/>
                </a:solidFill>
                <a:latin typeface="Arial" panose="020B0604020202020204" pitchFamily="34" charset="0"/>
              </a:rPr>
              <a:t>от внешних воздействий</a:t>
            </a:r>
          </a:p>
          <a:p>
            <a:pPr eaLnBrk="1" hangingPunct="1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>Поведение ДС описывается </a:t>
            </a:r>
            <a:r>
              <a:rPr lang="ru-RU" altLang="ru-RU" sz="2000" dirty="0" smtClean="0">
                <a:solidFill>
                  <a:srgbClr val="C00000"/>
                </a:solidFill>
                <a:latin typeface="Arial" panose="020B0604020202020204" pitchFamily="34" charset="0"/>
              </a:rPr>
              <a:t>многомерным временным рядом (МВР)</a:t>
            </a:r>
            <a: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>, каждому признаку соответствует компонента временного ряда</a:t>
            </a:r>
            <a:endParaRPr lang="ru-RU" altLang="ru-RU" sz="2000" dirty="0">
              <a:solidFill>
                <a:srgbClr val="000066"/>
              </a:solidFill>
              <a:latin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4225" y="3632317"/>
            <a:ext cx="5435550" cy="30370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4"/>
          <p:cNvSpPr>
            <a:spLocks noChangeArrowheads="1"/>
          </p:cNvSpPr>
          <p:nvPr/>
        </p:nvSpPr>
        <p:spPr bwMode="auto">
          <a:xfrm>
            <a:off x="611188" y="254000"/>
            <a:ext cx="8281987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2800" b="1" dirty="0" smtClean="0">
                <a:solidFill>
                  <a:srgbClr val="000066"/>
                </a:solidFill>
                <a:latin typeface="Arial" panose="020B0604020202020204" pitchFamily="34" charset="0"/>
              </a:rPr>
              <a:t>Способы обработки данных МВР</a:t>
            </a:r>
            <a:endParaRPr lang="en-US" altLang="ru-RU" sz="2800" b="1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987675" y="1773238"/>
            <a:ext cx="431800" cy="215900"/>
          </a:xfrm>
          <a:prstGeom prst="rect">
            <a:avLst/>
          </a:prstGeom>
          <a:noFill/>
          <a:ln>
            <a:solidFill>
              <a:srgbClr val="C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244" name="Line 5"/>
          <p:cNvSpPr>
            <a:spLocks noChangeShapeType="1"/>
          </p:cNvSpPr>
          <p:nvPr/>
        </p:nvSpPr>
        <p:spPr bwMode="auto">
          <a:xfrm>
            <a:off x="179388" y="765175"/>
            <a:ext cx="8208962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45" name="Line 6"/>
          <p:cNvSpPr>
            <a:spLocks noChangeShapeType="1"/>
          </p:cNvSpPr>
          <p:nvPr/>
        </p:nvSpPr>
        <p:spPr bwMode="auto">
          <a:xfrm>
            <a:off x="468313" y="260350"/>
            <a:ext cx="0" cy="1223963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468313" y="836712"/>
            <a:ext cx="8675687" cy="5978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2000" dirty="0" smtClean="0">
                <a:solidFill>
                  <a:srgbClr val="C00000"/>
                </a:solidFill>
                <a:latin typeface="Arial" panose="020B0604020202020204" pitchFamily="34" charset="0"/>
              </a:rPr>
              <a:t>Рекуррентный режим</a:t>
            </a:r>
            <a: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> – примеры должны следовать </a:t>
            </a:r>
            <a:b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</a:br>
            <a: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>в том же порядке, что и в исходном временном ряде </a:t>
            </a:r>
          </a:p>
          <a:p>
            <a:pPr eaLnBrk="1" hangingPunct="1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2000" dirty="0" smtClean="0">
                <a:solidFill>
                  <a:srgbClr val="C00000"/>
                </a:solidFill>
                <a:latin typeface="Arial" panose="020B0604020202020204" pitchFamily="34" charset="0"/>
              </a:rPr>
              <a:t>Погружение временного ряда</a:t>
            </a:r>
          </a:p>
          <a:p>
            <a:pPr eaLnBrk="1" hangingPunct="1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endParaRPr lang="ru-RU" altLang="ru-RU" sz="2000" dirty="0">
              <a:solidFill>
                <a:srgbClr val="000066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endParaRPr lang="ru-RU" altLang="ru-RU" sz="2000" dirty="0" smtClean="0">
              <a:solidFill>
                <a:srgbClr val="000066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endParaRPr lang="ru-RU" altLang="ru-RU" sz="2000" dirty="0">
              <a:solidFill>
                <a:srgbClr val="000066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endParaRPr lang="ru-RU" altLang="ru-RU" sz="2000" dirty="0" smtClean="0">
              <a:solidFill>
                <a:srgbClr val="000066"/>
              </a:solidFill>
              <a:latin typeface="Arial" panose="020B0604020202020204" pitchFamily="34" charset="0"/>
            </a:endParaRPr>
          </a:p>
          <a:p>
            <a:pPr marL="0" indent="0" eaLnBrk="1" hangingPunct="1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/>
            </a:r>
            <a:b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</a:br>
            <a: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>Вопрос о глубине погружения каждой компоненты временного ряда, как правило, требует отдельного исследования.</a:t>
            </a:r>
          </a:p>
          <a:p>
            <a:pPr marL="0" indent="0" eaLnBrk="1" hangingPunct="1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sz="2000" u="sng" dirty="0" smtClean="0">
                <a:solidFill>
                  <a:srgbClr val="000066"/>
                </a:solidFill>
                <a:latin typeface="Arial" panose="020B0604020202020204" pitchFamily="34" charset="0"/>
              </a:rPr>
              <a:t>Итак</a:t>
            </a:r>
            <a: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>, </a:t>
            </a:r>
            <a:r>
              <a:rPr lang="ru-RU" altLang="ru-RU" sz="2000" dirty="0" smtClean="0">
                <a:solidFill>
                  <a:srgbClr val="CC0000"/>
                </a:solidFill>
                <a:latin typeface="Arial" panose="020B0604020202020204" pitchFamily="34" charset="0"/>
              </a:rPr>
              <a:t>мы строим аппроксимацию отображения</a:t>
            </a:r>
            <a: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> точки в исходном признаковом пространстве в значение желаемого прогноза:</a:t>
            </a:r>
            <a:b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</a:br>
            <a: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>(</a:t>
            </a:r>
            <a:r>
              <a:rPr lang="en-US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>A</a:t>
            </a:r>
            <a:r>
              <a:rPr lang="en-US" altLang="ru-RU" sz="2000" baseline="-25000" dirty="0" smtClean="0">
                <a:solidFill>
                  <a:srgbClr val="000066"/>
                </a:solidFill>
                <a:latin typeface="Arial" panose="020B0604020202020204" pitchFamily="34" charset="0"/>
              </a:rPr>
              <a:t>t</a:t>
            </a:r>
            <a:r>
              <a:rPr lang="en-US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>, A</a:t>
            </a:r>
            <a:r>
              <a:rPr lang="en-US" altLang="ru-RU" sz="2000" baseline="-25000" dirty="0" smtClean="0">
                <a:solidFill>
                  <a:srgbClr val="000066"/>
                </a:solidFill>
                <a:latin typeface="Arial" panose="020B0604020202020204" pitchFamily="34" charset="0"/>
              </a:rPr>
              <a:t>t-1</a:t>
            </a:r>
            <a:r>
              <a:rPr lang="en-US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>,…, A</a:t>
            </a:r>
            <a:r>
              <a:rPr lang="en-US" altLang="ru-RU" sz="2000" baseline="-25000" dirty="0" smtClean="0">
                <a:solidFill>
                  <a:srgbClr val="000066"/>
                </a:solidFill>
                <a:latin typeface="Arial" panose="020B0604020202020204" pitchFamily="34" charset="0"/>
              </a:rPr>
              <a:t>t-</a:t>
            </a:r>
            <a:r>
              <a:rPr lang="en-US" altLang="ru-RU" sz="2000" baseline="-25000" dirty="0" err="1" smtClean="0">
                <a:solidFill>
                  <a:srgbClr val="000066"/>
                </a:solidFill>
                <a:latin typeface="Arial" panose="020B0604020202020204" pitchFamily="34" charset="0"/>
              </a:rPr>
              <a:t>t</a:t>
            </a:r>
            <a:r>
              <a:rPr lang="en-US" altLang="ru-RU" sz="1800" baseline="-40000" dirty="0" err="1" smtClean="0">
                <a:solidFill>
                  <a:srgbClr val="000066"/>
                </a:solidFill>
                <a:latin typeface="Arial" panose="020B0604020202020204" pitchFamily="34" charset="0"/>
              </a:rPr>
              <a:t>A</a:t>
            </a:r>
            <a:r>
              <a:rPr lang="en-US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>, </a:t>
            </a:r>
            <a:r>
              <a:rPr lang="en-US" altLang="ru-RU" sz="2000" dirty="0" err="1" smtClean="0">
                <a:solidFill>
                  <a:srgbClr val="000066"/>
                </a:solidFill>
                <a:latin typeface="Arial" panose="020B0604020202020204" pitchFamily="34" charset="0"/>
              </a:rPr>
              <a:t>B</a:t>
            </a:r>
            <a:r>
              <a:rPr lang="en-US" altLang="ru-RU" sz="2000" baseline="-25000" dirty="0" err="1" smtClean="0">
                <a:solidFill>
                  <a:srgbClr val="000066"/>
                </a:solidFill>
                <a:latin typeface="Arial" panose="020B0604020202020204" pitchFamily="34" charset="0"/>
              </a:rPr>
              <a:t>t</a:t>
            </a:r>
            <a:r>
              <a:rPr lang="en-US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>, B</a:t>
            </a:r>
            <a:r>
              <a:rPr lang="en-US" altLang="ru-RU" sz="2000" baseline="-25000" dirty="0" smtClean="0">
                <a:solidFill>
                  <a:srgbClr val="000066"/>
                </a:solidFill>
                <a:latin typeface="Arial" panose="020B0604020202020204" pitchFamily="34" charset="0"/>
              </a:rPr>
              <a:t>t-1</a:t>
            </a:r>
            <a:r>
              <a:rPr lang="en-US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>,…, </a:t>
            </a:r>
            <a:r>
              <a:rPr lang="en-US" altLang="ru-RU" sz="2000" dirty="0" err="1" smtClean="0">
                <a:solidFill>
                  <a:srgbClr val="000066"/>
                </a:solidFill>
                <a:latin typeface="Arial" panose="020B0604020202020204" pitchFamily="34" charset="0"/>
              </a:rPr>
              <a:t>B</a:t>
            </a:r>
            <a:r>
              <a:rPr lang="en-US" altLang="ru-RU" sz="2000" baseline="-25000" dirty="0" err="1" smtClean="0">
                <a:solidFill>
                  <a:srgbClr val="000066"/>
                </a:solidFill>
                <a:latin typeface="Arial" panose="020B0604020202020204" pitchFamily="34" charset="0"/>
              </a:rPr>
              <a:t>t-t</a:t>
            </a:r>
            <a:r>
              <a:rPr lang="en-US" altLang="ru-RU" sz="1800" baseline="-40000" dirty="0" err="1" smtClean="0">
                <a:solidFill>
                  <a:srgbClr val="000066"/>
                </a:solidFill>
                <a:latin typeface="Arial" panose="020B0604020202020204" pitchFamily="34" charset="0"/>
              </a:rPr>
              <a:t>B</a:t>
            </a:r>
            <a:r>
              <a:rPr lang="en-US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>, </a:t>
            </a:r>
            <a: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>С</a:t>
            </a:r>
            <a:r>
              <a:rPr lang="en-US" altLang="ru-RU" sz="2000" baseline="-25000" dirty="0" smtClean="0">
                <a:solidFill>
                  <a:srgbClr val="000066"/>
                </a:solidFill>
                <a:latin typeface="Arial" panose="020B0604020202020204" pitchFamily="34" charset="0"/>
              </a:rPr>
              <a:t>t</a:t>
            </a:r>
            <a:r>
              <a:rPr lang="en-US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>, </a:t>
            </a:r>
            <a: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>С</a:t>
            </a:r>
            <a:r>
              <a:rPr lang="en-US" altLang="ru-RU" sz="2000" baseline="-25000" dirty="0" smtClean="0">
                <a:solidFill>
                  <a:srgbClr val="000066"/>
                </a:solidFill>
                <a:latin typeface="Arial" panose="020B0604020202020204" pitchFamily="34" charset="0"/>
              </a:rPr>
              <a:t>t-1</a:t>
            </a:r>
            <a:r>
              <a:rPr lang="en-US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>,…, </a:t>
            </a:r>
            <a: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>С</a:t>
            </a:r>
            <a:r>
              <a:rPr lang="en-US" altLang="ru-RU" sz="2000" baseline="-25000" dirty="0" smtClean="0">
                <a:solidFill>
                  <a:srgbClr val="000066"/>
                </a:solidFill>
                <a:latin typeface="Arial" panose="020B0604020202020204" pitchFamily="34" charset="0"/>
              </a:rPr>
              <a:t>t-t</a:t>
            </a:r>
            <a:r>
              <a:rPr lang="ru-RU" altLang="ru-RU" sz="1800" baseline="-40000" dirty="0" smtClean="0">
                <a:solidFill>
                  <a:srgbClr val="000066"/>
                </a:solidFill>
                <a:latin typeface="Arial" panose="020B0604020202020204" pitchFamily="34" charset="0"/>
              </a:rPr>
              <a:t>С</a:t>
            </a:r>
            <a:r>
              <a:rPr lang="en-US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>, </a:t>
            </a:r>
            <a:r>
              <a:rPr lang="en-US" altLang="ru-RU" sz="2000" dirty="0" err="1" smtClean="0">
                <a:solidFill>
                  <a:srgbClr val="000066"/>
                </a:solidFill>
                <a:latin typeface="Arial" panose="020B0604020202020204" pitchFamily="34" charset="0"/>
              </a:rPr>
              <a:t>Y</a:t>
            </a:r>
            <a:r>
              <a:rPr lang="en-US" altLang="ru-RU" sz="2000" baseline="-25000" dirty="0" err="1" smtClean="0">
                <a:solidFill>
                  <a:srgbClr val="000066"/>
                </a:solidFill>
                <a:latin typeface="Arial" panose="020B0604020202020204" pitchFamily="34" charset="0"/>
              </a:rPr>
              <a:t>t</a:t>
            </a:r>
            <a:r>
              <a:rPr lang="en-US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>, Y</a:t>
            </a:r>
            <a:r>
              <a:rPr lang="en-US" altLang="ru-RU" sz="2000" baseline="-25000" dirty="0" smtClean="0">
                <a:solidFill>
                  <a:srgbClr val="000066"/>
                </a:solidFill>
                <a:latin typeface="Arial" panose="020B0604020202020204" pitchFamily="34" charset="0"/>
              </a:rPr>
              <a:t>t-1</a:t>
            </a:r>
            <a:r>
              <a:rPr lang="en-US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>,…, </a:t>
            </a:r>
            <a:r>
              <a:rPr lang="en-US" altLang="ru-RU" sz="2000" dirty="0" err="1" smtClean="0">
                <a:solidFill>
                  <a:srgbClr val="000066"/>
                </a:solidFill>
                <a:latin typeface="Arial" panose="020B0604020202020204" pitchFamily="34" charset="0"/>
              </a:rPr>
              <a:t>Y</a:t>
            </a:r>
            <a:r>
              <a:rPr lang="en-US" altLang="ru-RU" sz="2000" baseline="-25000" dirty="0" err="1" smtClean="0">
                <a:solidFill>
                  <a:srgbClr val="000066"/>
                </a:solidFill>
                <a:latin typeface="Arial" panose="020B0604020202020204" pitchFamily="34" charset="0"/>
              </a:rPr>
              <a:t>t-t</a:t>
            </a:r>
            <a:r>
              <a:rPr lang="en-US" altLang="ru-RU" sz="1800" baseline="-40000" dirty="0" err="1" smtClean="0">
                <a:solidFill>
                  <a:srgbClr val="000066"/>
                </a:solidFill>
                <a:latin typeface="Arial" panose="020B0604020202020204" pitchFamily="34" charset="0"/>
              </a:rPr>
              <a:t>Y</a:t>
            </a:r>
            <a:r>
              <a:rPr lang="en-US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>) → Y</a:t>
            </a:r>
            <a:r>
              <a:rPr lang="en-US" altLang="ru-RU" sz="2000" baseline="-25000" dirty="0" smtClean="0">
                <a:solidFill>
                  <a:srgbClr val="000066"/>
                </a:solidFill>
                <a:latin typeface="Arial" panose="020B0604020202020204" pitchFamily="34" charset="0"/>
              </a:rPr>
              <a:t>t+1</a:t>
            </a:r>
            <a:endParaRPr lang="ru-RU" altLang="ru-RU" sz="2000" dirty="0">
              <a:solidFill>
                <a:srgbClr val="000066"/>
              </a:solidFill>
              <a:latin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3" y="2204592"/>
            <a:ext cx="8908709" cy="22325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/>
          <p:cNvSpPr>
            <a:spLocks noChangeArrowheads="1"/>
          </p:cNvSpPr>
          <p:nvPr/>
        </p:nvSpPr>
        <p:spPr bwMode="auto">
          <a:xfrm>
            <a:off x="539552" y="260648"/>
            <a:ext cx="8591994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2700" b="1" dirty="0" smtClean="0">
                <a:solidFill>
                  <a:srgbClr val="000066"/>
                </a:solidFill>
                <a:latin typeface="Arial" panose="020B0604020202020204" pitchFamily="34" charset="0"/>
              </a:rPr>
              <a:t>Магнитосфера Земли как динамическая система</a:t>
            </a:r>
            <a:endParaRPr lang="en-US" altLang="ru-RU" sz="2700" b="1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987675" y="1773238"/>
            <a:ext cx="431800" cy="215900"/>
          </a:xfrm>
          <a:prstGeom prst="rect">
            <a:avLst/>
          </a:prstGeom>
          <a:noFill/>
          <a:ln>
            <a:solidFill>
              <a:srgbClr val="C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268" name="Line 5"/>
          <p:cNvSpPr>
            <a:spLocks noChangeShapeType="1"/>
          </p:cNvSpPr>
          <p:nvPr/>
        </p:nvSpPr>
        <p:spPr bwMode="auto">
          <a:xfrm>
            <a:off x="179388" y="765175"/>
            <a:ext cx="8640762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69" name="Line 6"/>
          <p:cNvSpPr>
            <a:spLocks noChangeShapeType="1"/>
          </p:cNvSpPr>
          <p:nvPr/>
        </p:nvSpPr>
        <p:spPr bwMode="auto">
          <a:xfrm>
            <a:off x="468313" y="260350"/>
            <a:ext cx="0" cy="1223963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888118"/>
            <a:ext cx="3564011" cy="198396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9388" y="908720"/>
            <a:ext cx="8785100" cy="57461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ru-RU" dirty="0" smtClean="0">
                <a:solidFill>
                  <a:srgbClr val="000066"/>
                </a:solidFill>
              </a:rPr>
              <a:t>      </a:t>
            </a:r>
            <a:r>
              <a:rPr lang="ru-RU" sz="2000" dirty="0" smtClean="0">
                <a:solidFill>
                  <a:srgbClr val="000066"/>
                </a:solidFill>
              </a:rPr>
              <a:t>Состояние магнитосферы Земли </a:t>
            </a:r>
            <a:br>
              <a:rPr lang="ru-RU" sz="2000" dirty="0" smtClean="0">
                <a:solidFill>
                  <a:srgbClr val="000066"/>
                </a:solidFill>
              </a:rPr>
            </a:br>
            <a:r>
              <a:rPr lang="ru-RU" sz="2000" dirty="0" smtClean="0">
                <a:solidFill>
                  <a:srgbClr val="000066"/>
                </a:solidFill>
              </a:rPr>
              <a:t>      и внешнее воздействие на неё </a:t>
            </a:r>
            <a:br>
              <a:rPr lang="ru-RU" sz="2000" dirty="0" smtClean="0">
                <a:solidFill>
                  <a:srgbClr val="000066"/>
                </a:solidFill>
              </a:rPr>
            </a:br>
            <a:r>
              <a:rPr lang="ru-RU" sz="2000" dirty="0" smtClean="0">
                <a:solidFill>
                  <a:srgbClr val="000066"/>
                </a:solidFill>
              </a:rPr>
              <a:t>      </a:t>
            </a:r>
            <a:r>
              <a:rPr lang="ru-RU" sz="2000" i="1" dirty="0" smtClean="0">
                <a:solidFill>
                  <a:srgbClr val="C00000"/>
                </a:solidFill>
              </a:rPr>
              <a:t>могут</a:t>
            </a:r>
            <a:r>
              <a:rPr lang="ru-RU" sz="2000" i="1" dirty="0" smtClean="0">
                <a:solidFill>
                  <a:srgbClr val="000066"/>
                </a:solidFill>
              </a:rPr>
              <a:t> быть описаны </a:t>
            </a:r>
            <a:r>
              <a:rPr lang="ru-RU" sz="2000" dirty="0" smtClean="0">
                <a:solidFill>
                  <a:srgbClr val="000066"/>
                </a:solidFill>
              </a:rPr>
              <a:t>следующими</a:t>
            </a:r>
            <a:br>
              <a:rPr lang="ru-RU" sz="2000" dirty="0" smtClean="0">
                <a:solidFill>
                  <a:srgbClr val="000066"/>
                </a:solidFill>
              </a:rPr>
            </a:br>
            <a:r>
              <a:rPr lang="ru-RU" sz="2000" dirty="0" smtClean="0">
                <a:solidFill>
                  <a:srgbClr val="000066"/>
                </a:solidFill>
              </a:rPr>
              <a:t>      физическими величинами:</a:t>
            </a:r>
          </a:p>
          <a:p>
            <a:pPr>
              <a:lnSpc>
                <a:spcPct val="110000"/>
              </a:lnSpc>
            </a:pPr>
            <a:endParaRPr lang="ru-RU" sz="2000" dirty="0" smtClean="0">
              <a:solidFill>
                <a:srgbClr val="000066"/>
              </a:solidFill>
            </a:endParaRP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0066"/>
                </a:solidFill>
              </a:rPr>
              <a:t>Геомагнитные индексы: </a:t>
            </a:r>
            <a:r>
              <a:rPr lang="en-US" dirty="0" err="1" smtClean="0">
                <a:solidFill>
                  <a:srgbClr val="000066"/>
                </a:solidFill>
              </a:rPr>
              <a:t>Dst</a:t>
            </a:r>
            <a:r>
              <a:rPr lang="en-US" dirty="0" smtClean="0">
                <a:solidFill>
                  <a:srgbClr val="000066"/>
                </a:solidFill>
              </a:rPr>
              <a:t>, </a:t>
            </a:r>
            <a:r>
              <a:rPr lang="en-US" dirty="0" err="1" smtClean="0">
                <a:solidFill>
                  <a:srgbClr val="000066"/>
                </a:solidFill>
              </a:rPr>
              <a:t>Kp</a:t>
            </a:r>
            <a:r>
              <a:rPr lang="en-US" dirty="0" smtClean="0">
                <a:solidFill>
                  <a:srgbClr val="000066"/>
                </a:solidFill>
              </a:rPr>
              <a:t>, </a:t>
            </a:r>
            <a:r>
              <a:rPr lang="en-US" dirty="0" err="1" smtClean="0">
                <a:solidFill>
                  <a:srgbClr val="000066"/>
                </a:solidFill>
              </a:rPr>
              <a:t>Ap</a:t>
            </a:r>
            <a:r>
              <a:rPr lang="en-US" dirty="0" smtClean="0">
                <a:solidFill>
                  <a:srgbClr val="000066"/>
                </a:solidFill>
              </a:rPr>
              <a:t>, AE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0066"/>
                </a:solidFill>
              </a:rPr>
              <a:t>Параметры солнечного ветра (СВ): скорость </a:t>
            </a:r>
            <a:r>
              <a:rPr lang="en-US" dirty="0" smtClean="0">
                <a:solidFill>
                  <a:srgbClr val="000066"/>
                </a:solidFill>
              </a:rPr>
              <a:t>V, </a:t>
            </a:r>
            <a:r>
              <a:rPr lang="ru-RU" dirty="0" smtClean="0">
                <a:solidFill>
                  <a:srgbClr val="000066"/>
                </a:solidFill>
              </a:rPr>
              <a:t>плотность </a:t>
            </a:r>
            <a:r>
              <a:rPr lang="en-US" dirty="0" err="1" smtClean="0">
                <a:solidFill>
                  <a:srgbClr val="000066"/>
                </a:solidFill>
              </a:rPr>
              <a:t>n</a:t>
            </a:r>
            <a:r>
              <a:rPr lang="en-US" baseline="-25000" dirty="0" err="1" smtClean="0">
                <a:solidFill>
                  <a:srgbClr val="000066"/>
                </a:solidFill>
              </a:rPr>
              <a:t>P</a:t>
            </a:r>
            <a:r>
              <a:rPr lang="en-US" dirty="0" smtClean="0">
                <a:solidFill>
                  <a:srgbClr val="000066"/>
                </a:solidFill>
              </a:rPr>
              <a:t>,</a:t>
            </a:r>
            <a:r>
              <a:rPr lang="ru-RU" dirty="0" smtClean="0">
                <a:solidFill>
                  <a:srgbClr val="000066"/>
                </a:solidFill>
              </a:rPr>
              <a:t> температура </a:t>
            </a:r>
            <a:r>
              <a:rPr lang="en-US" dirty="0" smtClean="0">
                <a:solidFill>
                  <a:srgbClr val="000066"/>
                </a:solidFill>
              </a:rPr>
              <a:t>T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0066"/>
                </a:solidFill>
              </a:rPr>
              <a:t>Параметры межпланетного магнитного поля (ММП): </a:t>
            </a:r>
            <a:r>
              <a:rPr lang="en-US" dirty="0" err="1" smtClean="0">
                <a:solidFill>
                  <a:srgbClr val="000066"/>
                </a:solidFill>
              </a:rPr>
              <a:t>Bx</a:t>
            </a:r>
            <a:r>
              <a:rPr lang="en-US" dirty="0" smtClean="0">
                <a:solidFill>
                  <a:srgbClr val="000066"/>
                </a:solidFill>
              </a:rPr>
              <a:t>, By, </a:t>
            </a:r>
            <a:r>
              <a:rPr lang="en-US" dirty="0" err="1" smtClean="0">
                <a:solidFill>
                  <a:srgbClr val="000066"/>
                </a:solidFill>
              </a:rPr>
              <a:t>Bz</a:t>
            </a:r>
            <a:r>
              <a:rPr lang="en-US" dirty="0" smtClean="0">
                <a:solidFill>
                  <a:srgbClr val="000066"/>
                </a:solidFill>
              </a:rPr>
              <a:t>, |B|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0066"/>
                </a:solidFill>
              </a:rPr>
              <a:t>Потоки релятивистских электронов внешнего радиационного пояса Земли (РЭ ВРПЗ) на геостационарной орбите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0066"/>
                </a:solidFill>
              </a:rPr>
              <a:t>Фазы вращения Земли вокруг своей оси и вокруг Солнца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0066"/>
                </a:solidFill>
              </a:rPr>
              <a:t>Прогноз скорости СВ по площади корональных дыр на изображениях Солнца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0066"/>
                </a:solidFill>
              </a:rPr>
              <a:t>Информация о наличии коронального выброса массы (КВМ)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0066"/>
                </a:solidFill>
              </a:rPr>
              <a:t>Данные о числе солнечных пятен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0066"/>
                </a:solidFill>
              </a:rPr>
              <a:t>Физически обоснованные комбинации перечисленных параметров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0066"/>
                </a:solidFill>
              </a:rPr>
              <a:t>Индексы УНЧ, вычисляемые на основе перечисленных параметров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0066"/>
                </a:solidFill>
              </a:rPr>
              <a:t>Специальные</a:t>
            </a:r>
            <a:r>
              <a:rPr lang="en-US" dirty="0" smtClean="0">
                <a:solidFill>
                  <a:srgbClr val="000066"/>
                </a:solidFill>
              </a:rPr>
              <a:t> </a:t>
            </a:r>
            <a:r>
              <a:rPr lang="ru-RU" dirty="0" smtClean="0">
                <a:solidFill>
                  <a:srgbClr val="000066"/>
                </a:solidFill>
              </a:rPr>
              <a:t>физически обоснованные функции, эффективно описывающие передачу энергии от СВ в магнитосферу (</a:t>
            </a:r>
            <a:r>
              <a:rPr lang="en-US" dirty="0" smtClean="0">
                <a:solidFill>
                  <a:srgbClr val="000066"/>
                </a:solidFill>
              </a:rPr>
              <a:t>coupling functions)</a:t>
            </a:r>
            <a:endParaRPr lang="ru-RU" dirty="0">
              <a:solidFill>
                <a:srgbClr val="0000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/>
          <p:cNvSpPr>
            <a:spLocks noChangeArrowheads="1"/>
          </p:cNvSpPr>
          <p:nvPr/>
        </p:nvSpPr>
        <p:spPr bwMode="auto">
          <a:xfrm>
            <a:off x="611188" y="260350"/>
            <a:ext cx="8424862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2800" b="1" dirty="0" smtClean="0">
                <a:solidFill>
                  <a:srgbClr val="000066"/>
                </a:solidFill>
                <a:latin typeface="Arial" panose="020B0604020202020204" pitchFamily="34" charset="0"/>
              </a:rPr>
              <a:t>Источники данных</a:t>
            </a:r>
            <a:endParaRPr lang="en-US" altLang="ru-RU" sz="2800" b="1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987675" y="1773238"/>
            <a:ext cx="431800" cy="215900"/>
          </a:xfrm>
          <a:prstGeom prst="rect">
            <a:avLst/>
          </a:prstGeom>
          <a:noFill/>
          <a:ln>
            <a:solidFill>
              <a:srgbClr val="C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292" name="Line 5"/>
          <p:cNvSpPr>
            <a:spLocks noChangeShapeType="1"/>
          </p:cNvSpPr>
          <p:nvPr/>
        </p:nvSpPr>
        <p:spPr bwMode="auto">
          <a:xfrm>
            <a:off x="179388" y="765175"/>
            <a:ext cx="7200900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293" name="Line 6"/>
          <p:cNvSpPr>
            <a:spLocks noChangeShapeType="1"/>
          </p:cNvSpPr>
          <p:nvPr/>
        </p:nvSpPr>
        <p:spPr bwMode="auto">
          <a:xfrm>
            <a:off x="468313" y="260350"/>
            <a:ext cx="0" cy="1223963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468313" y="907306"/>
            <a:ext cx="8675687" cy="5978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>Геомагнитные индексы:</a:t>
            </a:r>
          </a:p>
          <a:p>
            <a:pPr lvl="1" eaLnBrk="1" hangingPunct="1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en-US" altLang="ru-RU" sz="1800" dirty="0">
                <a:solidFill>
                  <a:srgbClr val="000066"/>
                </a:solidFill>
                <a:latin typeface="Arial" panose="020B0604020202020204" pitchFamily="34" charset="0"/>
              </a:rPr>
              <a:t>World Data </a:t>
            </a:r>
            <a:r>
              <a:rPr lang="en-US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Center, Kyoto, Japan</a:t>
            </a:r>
            <a:endParaRPr lang="ru-RU" altLang="ru-RU" sz="1800" dirty="0">
              <a:solidFill>
                <a:srgbClr val="000066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>Параметры СВ и ММП в точке Лагранжа </a:t>
            </a:r>
            <a:r>
              <a:rPr lang="en-US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>L1 </a:t>
            </a:r>
            <a: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/>
            </a:r>
            <a:b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</a:br>
            <a: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>между Землёй и Солнцем:</a:t>
            </a:r>
          </a:p>
          <a:p>
            <a:pPr lvl="1" eaLnBrk="1" hangingPunct="1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1800" dirty="0">
                <a:solidFill>
                  <a:srgbClr val="000066"/>
                </a:solidFill>
                <a:latin typeface="Arial" panose="020B0604020202020204" pitchFamily="34" charset="0"/>
              </a:rPr>
              <a:t>Данные космического аппарата </a:t>
            </a:r>
            <a:r>
              <a:rPr lang="en-US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ACE, </a:t>
            </a:r>
            <a: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приборы </a:t>
            </a:r>
            <a:r>
              <a:rPr lang="en-US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SWEPAM </a:t>
            </a:r>
            <a: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и </a:t>
            </a:r>
            <a:r>
              <a:rPr lang="en-US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MAG</a:t>
            </a:r>
            <a:endParaRPr lang="ru-RU" altLang="ru-RU" sz="1800" dirty="0">
              <a:solidFill>
                <a:srgbClr val="000066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>Потоки РЭ ВРПЗ на геостационарной орбите:</a:t>
            </a:r>
          </a:p>
          <a:p>
            <a:pPr lvl="1" eaLnBrk="1" hangingPunct="1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Данные проекта </a:t>
            </a:r>
            <a:r>
              <a:rPr lang="en-US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GOES</a:t>
            </a:r>
            <a:endParaRPr lang="ru-RU" altLang="ru-RU" sz="1800" dirty="0" smtClean="0">
              <a:solidFill>
                <a:srgbClr val="000066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>Изображения Солнца для расчёта площадей корональных дыр:</a:t>
            </a:r>
          </a:p>
          <a:p>
            <a:pPr lvl="1" eaLnBrk="1" hangingPunct="1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Данные проекта </a:t>
            </a:r>
            <a:r>
              <a:rPr lang="en-US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SDO</a:t>
            </a:r>
            <a: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, прибор </a:t>
            </a:r>
            <a:r>
              <a:rPr lang="en-US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AIA</a:t>
            </a:r>
          </a:p>
          <a:p>
            <a:pPr eaLnBrk="1" hangingPunct="1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>Значения индексов УНЧ</a:t>
            </a:r>
          </a:p>
          <a:p>
            <a:pPr lvl="1" eaLnBrk="1" hangingPunct="1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Институт Физики Земли (ИФЗ РАН)</a:t>
            </a:r>
            <a:endParaRPr lang="en-US" altLang="ru-RU" sz="1800" dirty="0" smtClean="0">
              <a:solidFill>
                <a:srgbClr val="000066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>Число солнечных пятен</a:t>
            </a:r>
          </a:p>
          <a:p>
            <a:pPr lvl="1" eaLnBrk="1" hangingPunct="1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en-US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Royal Observatory of Belgium, Brussels</a:t>
            </a:r>
            <a:endParaRPr lang="ru-RU" altLang="ru-RU" sz="1800" dirty="0" smtClean="0">
              <a:solidFill>
                <a:srgbClr val="000066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endParaRPr lang="ru-RU" altLang="ru-RU" sz="1800" dirty="0">
              <a:solidFill>
                <a:srgbClr val="000066"/>
              </a:solidFill>
              <a:latin typeface="Arial" panose="020B0604020202020204" pitchFamily="34" charset="0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9" y="871539"/>
            <a:ext cx="1944216" cy="1657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4374976"/>
            <a:ext cx="1790328" cy="179032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2810" y="4374976"/>
            <a:ext cx="1790328" cy="17903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940152" y="6381328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193 </a:t>
            </a:r>
            <a:r>
              <a:rPr lang="en-US" dirty="0" smtClean="0"/>
              <a:t>Å</a:t>
            </a:r>
            <a:r>
              <a:rPr lang="ru-RU" dirty="0" smtClean="0"/>
              <a:t>     корональные дыры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4"/>
          <p:cNvSpPr>
            <a:spLocks noChangeArrowheads="1"/>
          </p:cNvSpPr>
          <p:nvPr/>
        </p:nvSpPr>
        <p:spPr bwMode="auto">
          <a:xfrm>
            <a:off x="611188" y="260350"/>
            <a:ext cx="8424862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2800" b="1" dirty="0" smtClean="0">
                <a:solidFill>
                  <a:srgbClr val="000066"/>
                </a:solidFill>
                <a:latin typeface="Arial" panose="020B0604020202020204" pitchFamily="34" charset="0"/>
              </a:rPr>
              <a:t> Основные решаемые задачи</a:t>
            </a:r>
            <a:endParaRPr lang="en-US" altLang="ru-RU" sz="2800" b="1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987675" y="1773238"/>
            <a:ext cx="431800" cy="215900"/>
          </a:xfrm>
          <a:prstGeom prst="rect">
            <a:avLst/>
          </a:prstGeom>
          <a:noFill/>
          <a:ln>
            <a:solidFill>
              <a:srgbClr val="C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316" name="Line 5"/>
          <p:cNvSpPr>
            <a:spLocks noChangeShapeType="1"/>
          </p:cNvSpPr>
          <p:nvPr/>
        </p:nvSpPr>
        <p:spPr bwMode="auto">
          <a:xfrm>
            <a:off x="179388" y="765175"/>
            <a:ext cx="7200900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17" name="Line 6"/>
          <p:cNvSpPr>
            <a:spLocks noChangeShapeType="1"/>
          </p:cNvSpPr>
          <p:nvPr/>
        </p:nvSpPr>
        <p:spPr bwMode="auto">
          <a:xfrm>
            <a:off x="468313" y="260350"/>
            <a:ext cx="0" cy="1223963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468313" y="836712"/>
            <a:ext cx="8675687" cy="5978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>Автоматическая разметка геомагнитных возмущений</a:t>
            </a:r>
            <a:b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</a:br>
            <a: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>(наличие и фазы) на основе данных о динамике </a:t>
            </a:r>
            <a:r>
              <a:rPr lang="en-US" altLang="ru-RU" sz="2000" dirty="0" err="1" smtClean="0">
                <a:solidFill>
                  <a:srgbClr val="000066"/>
                </a:solidFill>
                <a:latin typeface="Arial" panose="020B0604020202020204" pitchFamily="34" charset="0"/>
              </a:rPr>
              <a:t>Dst</a:t>
            </a:r>
            <a:r>
              <a:rPr lang="en-US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> </a:t>
            </a:r>
            <a: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>индекса</a:t>
            </a:r>
            <a:endParaRPr lang="en-US" altLang="ru-RU" sz="2000" dirty="0" smtClean="0">
              <a:solidFill>
                <a:srgbClr val="000066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>Прогнозирование: </a:t>
            </a:r>
          </a:p>
          <a:p>
            <a:pPr lvl="1" eaLnBrk="1" hangingPunct="1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Часовых значений индекса </a:t>
            </a:r>
            <a:r>
              <a:rPr lang="en-US" altLang="ru-RU" sz="1800" dirty="0" err="1" smtClean="0">
                <a:solidFill>
                  <a:srgbClr val="000066"/>
                </a:solidFill>
                <a:latin typeface="Arial" panose="020B0604020202020204" pitchFamily="34" charset="0"/>
              </a:rPr>
              <a:t>Dst</a:t>
            </a:r>
            <a:endParaRPr lang="ru-RU" altLang="ru-RU" sz="1800" dirty="0" smtClean="0">
              <a:solidFill>
                <a:srgbClr val="000066"/>
              </a:solidFill>
              <a:latin typeface="Arial" panose="020B0604020202020204" pitchFamily="34" charset="0"/>
            </a:endParaRPr>
          </a:p>
          <a:p>
            <a:pPr lvl="1" eaLnBrk="1" hangingPunct="1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Трёхчасовых значений индекса </a:t>
            </a:r>
            <a:r>
              <a:rPr lang="en-US" altLang="ru-RU" sz="1800" dirty="0" err="1" smtClean="0">
                <a:solidFill>
                  <a:srgbClr val="000066"/>
                </a:solidFill>
                <a:latin typeface="Arial" panose="020B0604020202020204" pitchFamily="34" charset="0"/>
              </a:rPr>
              <a:t>Kp</a:t>
            </a:r>
            <a:endParaRPr lang="ru-RU" altLang="ru-RU" sz="1800" dirty="0" smtClean="0">
              <a:solidFill>
                <a:srgbClr val="000066"/>
              </a:solidFill>
              <a:latin typeface="Arial" panose="020B0604020202020204" pitchFamily="34" charset="0"/>
            </a:endParaRPr>
          </a:p>
          <a:p>
            <a:pPr lvl="1" eaLnBrk="1" hangingPunct="1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Среднесуточных значений индекса </a:t>
            </a:r>
            <a:r>
              <a:rPr lang="en-US" altLang="ru-RU" sz="1800" dirty="0" err="1" smtClean="0">
                <a:solidFill>
                  <a:srgbClr val="000066"/>
                </a:solidFill>
                <a:latin typeface="Arial" panose="020B0604020202020204" pitchFamily="34" charset="0"/>
              </a:rPr>
              <a:t>Kp</a:t>
            </a:r>
            <a:endParaRPr lang="ru-RU" altLang="ru-RU" sz="1800" dirty="0" smtClean="0">
              <a:solidFill>
                <a:srgbClr val="000066"/>
              </a:solidFill>
              <a:latin typeface="Arial" panose="020B0604020202020204" pitchFamily="34" charset="0"/>
            </a:endParaRPr>
          </a:p>
          <a:p>
            <a:pPr lvl="1" eaLnBrk="1" hangingPunct="1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Среднечасовых значений потока РЭ ВРПЗ (</a:t>
            </a:r>
            <a:r>
              <a:rPr lang="en-US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E &gt; 2 </a:t>
            </a:r>
            <a: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МэВ) </a:t>
            </a:r>
            <a:b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</a:br>
            <a: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на геостационарной орбите</a:t>
            </a:r>
          </a:p>
          <a:p>
            <a:pPr lvl="1" eaLnBrk="1" hangingPunct="1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Максимальных за сутки среднечасовых значений потока РЭ ВРПЗ</a:t>
            </a:r>
            <a:b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</a:br>
            <a: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(</a:t>
            </a:r>
            <a:r>
              <a:rPr lang="en-US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E &gt; 2 </a:t>
            </a:r>
            <a: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МэВ) на геостационарной орбите</a:t>
            </a:r>
          </a:p>
          <a:p>
            <a:pPr lvl="1" eaLnBrk="1" hangingPunct="1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Суточных </a:t>
            </a:r>
            <a:r>
              <a:rPr lang="ru-RU" altLang="ru-RU" sz="1800" dirty="0" err="1" smtClean="0">
                <a:solidFill>
                  <a:srgbClr val="000066"/>
                </a:solidFill>
                <a:latin typeface="Arial" panose="020B0604020202020204" pitchFamily="34" charset="0"/>
              </a:rPr>
              <a:t>флюенсов</a:t>
            </a:r>
            <a: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 РЭ ВРПЗ (</a:t>
            </a:r>
            <a:r>
              <a:rPr lang="en-US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E &gt; 2 </a:t>
            </a:r>
            <a: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МэВ) на геостационарной орбите</a:t>
            </a:r>
          </a:p>
          <a:p>
            <a:pPr eaLnBrk="1" hangingPunct="1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>Сегментация МВР, описывающих динамику изменения </a:t>
            </a:r>
            <a:b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</a:br>
            <a: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>параметров </a:t>
            </a:r>
            <a:r>
              <a:rPr lang="ru-RU" altLang="ru-RU" sz="2000" dirty="0">
                <a:solidFill>
                  <a:srgbClr val="000066"/>
                </a:solidFill>
                <a:latin typeface="Arial" panose="020B0604020202020204" pitchFamily="34" charset="0"/>
              </a:rPr>
              <a:t>магнитосферы Земли </a:t>
            </a:r>
            <a: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>(</a:t>
            </a:r>
            <a:r>
              <a:rPr lang="ru-RU" altLang="ru-RU" sz="2000" dirty="0">
                <a:solidFill>
                  <a:srgbClr val="000066"/>
                </a:solidFill>
                <a:latin typeface="Arial" panose="020B0604020202020204" pitchFamily="34" charset="0"/>
              </a:rPr>
              <a:t>на основе</a:t>
            </a:r>
            <a:r>
              <a:rPr lang="en-US" altLang="ru-RU" sz="2000" dirty="0">
                <a:solidFill>
                  <a:srgbClr val="000066"/>
                </a:solidFill>
                <a:latin typeface="Arial" panose="020B0604020202020204" pitchFamily="34" charset="0"/>
              </a:rPr>
              <a:t> </a:t>
            </a:r>
            <a: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/>
            </a:r>
            <a:b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</a:br>
            <a: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>часовых </a:t>
            </a:r>
            <a:r>
              <a:rPr lang="ru-RU" altLang="ru-RU" sz="2000" dirty="0">
                <a:solidFill>
                  <a:srgbClr val="000066"/>
                </a:solidFill>
                <a:latin typeface="Arial" panose="020B0604020202020204" pitchFamily="34" charset="0"/>
              </a:rPr>
              <a:t>значений </a:t>
            </a:r>
            <a:r>
              <a:rPr lang="en-US" altLang="ru-RU" sz="2000" dirty="0" err="1">
                <a:solidFill>
                  <a:srgbClr val="000066"/>
                </a:solidFill>
                <a:latin typeface="Arial" panose="020B0604020202020204" pitchFamily="34" charset="0"/>
              </a:rPr>
              <a:t>Dst</a:t>
            </a:r>
            <a:r>
              <a:rPr lang="ru-RU" altLang="ru-RU" sz="2000" dirty="0">
                <a:solidFill>
                  <a:srgbClr val="000066"/>
                </a:solidFill>
                <a:latin typeface="Arial" panose="020B0604020202020204" pitchFamily="34" charset="0"/>
              </a:rPr>
              <a:t> индекса </a:t>
            </a:r>
            <a: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>и </a:t>
            </a:r>
            <a:r>
              <a:rPr lang="ru-RU" altLang="ru-RU" sz="2000" dirty="0">
                <a:solidFill>
                  <a:srgbClr val="000066"/>
                </a:solidFill>
                <a:latin typeface="Arial" panose="020B0604020202020204" pitchFamily="34" charset="0"/>
              </a:rPr>
              <a:t>среднечасовых </a:t>
            </a:r>
            <a: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/>
            </a:r>
            <a:b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</a:br>
            <a: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>потоков </a:t>
            </a:r>
            <a:r>
              <a:rPr lang="ru-RU" altLang="ru-RU" sz="2000" dirty="0">
                <a:solidFill>
                  <a:srgbClr val="000066"/>
                </a:solidFill>
                <a:latin typeface="Arial" panose="020B0604020202020204" pitchFamily="34" charset="0"/>
              </a:rPr>
              <a:t>РЭ ВРПЗ (</a:t>
            </a:r>
            <a:r>
              <a:rPr lang="en-US" altLang="ru-RU" sz="2000" dirty="0">
                <a:solidFill>
                  <a:srgbClr val="000066"/>
                </a:solidFill>
                <a:latin typeface="Arial" panose="020B0604020202020204" pitchFamily="34" charset="0"/>
              </a:rPr>
              <a:t>E &gt; 2 </a:t>
            </a:r>
            <a:r>
              <a:rPr lang="ru-RU" altLang="ru-RU" sz="2000" dirty="0">
                <a:solidFill>
                  <a:srgbClr val="000066"/>
                </a:solidFill>
                <a:latin typeface="Arial" panose="020B0604020202020204" pitchFamily="34" charset="0"/>
              </a:rPr>
              <a:t>МэВ) на геостационарной </a:t>
            </a:r>
            <a: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>орбите)</a:t>
            </a:r>
            <a:endParaRPr lang="ru-RU" altLang="ru-RU" sz="1800" dirty="0">
              <a:solidFill>
                <a:srgbClr val="000066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4"/>
          <p:cNvSpPr>
            <a:spLocks noChangeArrowheads="1"/>
          </p:cNvSpPr>
          <p:nvPr/>
        </p:nvSpPr>
        <p:spPr bwMode="auto">
          <a:xfrm>
            <a:off x="539552" y="260350"/>
            <a:ext cx="8424862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2400" b="1" dirty="0" smtClean="0">
                <a:solidFill>
                  <a:srgbClr val="000066"/>
                </a:solidFill>
                <a:latin typeface="Arial" panose="020B0604020202020204" pitchFamily="34" charset="0"/>
              </a:rPr>
              <a:t>Автоматическая разметка геомагнитных возмущений</a:t>
            </a:r>
            <a:endParaRPr lang="en-US" altLang="ru-RU" sz="2400" b="1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987675" y="1773238"/>
            <a:ext cx="431800" cy="215900"/>
          </a:xfrm>
          <a:prstGeom prst="rect">
            <a:avLst/>
          </a:prstGeom>
          <a:noFill/>
          <a:ln>
            <a:solidFill>
              <a:srgbClr val="C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340" name="Line 5"/>
          <p:cNvSpPr>
            <a:spLocks noChangeShapeType="1"/>
          </p:cNvSpPr>
          <p:nvPr/>
        </p:nvSpPr>
        <p:spPr bwMode="auto">
          <a:xfrm flipV="1">
            <a:off x="179388" y="764704"/>
            <a:ext cx="8641084" cy="471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41" name="Line 6"/>
          <p:cNvSpPr>
            <a:spLocks noChangeShapeType="1"/>
          </p:cNvSpPr>
          <p:nvPr/>
        </p:nvSpPr>
        <p:spPr bwMode="auto">
          <a:xfrm>
            <a:off x="468313" y="260350"/>
            <a:ext cx="0" cy="1223963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57197"/>
            <a:ext cx="6248400" cy="2836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345" y="4904953"/>
            <a:ext cx="6124575" cy="147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-36512" y="6444044"/>
            <a:ext cx="6310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0066"/>
                </a:solidFill>
              </a:rPr>
              <a:t>Пример работы алгоритма с 1 марта по 30 апреля 2012 г.</a:t>
            </a:r>
            <a:endParaRPr lang="ru-RU" dirty="0">
              <a:solidFill>
                <a:srgbClr val="000066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9552" y="838453"/>
            <a:ext cx="84969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0066"/>
                </a:solidFill>
              </a:rPr>
              <a:t>Алгоритм основан исключительно на динамике часового </a:t>
            </a:r>
            <a:r>
              <a:rPr lang="en-US" dirty="0" err="1" smtClean="0">
                <a:solidFill>
                  <a:srgbClr val="000066"/>
                </a:solidFill>
              </a:rPr>
              <a:t>Dst</a:t>
            </a:r>
            <a:r>
              <a:rPr lang="en-US" dirty="0" smtClean="0">
                <a:solidFill>
                  <a:srgbClr val="000066"/>
                </a:solidFill>
              </a:rPr>
              <a:t> </a:t>
            </a:r>
            <a:r>
              <a:rPr lang="ru-RU" dirty="0" smtClean="0">
                <a:solidFill>
                  <a:srgbClr val="000066"/>
                </a:solidFill>
              </a:rPr>
              <a:t>индекса.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rgbClr val="CC0000"/>
                </a:solidFill>
              </a:rPr>
              <a:t>Однозначно воспроизводим</a:t>
            </a:r>
            <a:r>
              <a:rPr lang="ru-RU" dirty="0" smtClean="0">
                <a:solidFill>
                  <a:srgbClr val="000066"/>
                </a:solidFill>
              </a:rPr>
              <a:t> и позволяет выделять начало, конец и фазы геомагнитных возмущений (</a:t>
            </a:r>
            <a:r>
              <a:rPr lang="en-US" dirty="0" smtClean="0">
                <a:solidFill>
                  <a:srgbClr val="000066"/>
                </a:solidFill>
              </a:rPr>
              <a:t>SSC, </a:t>
            </a:r>
            <a:r>
              <a:rPr lang="ru-RU" dirty="0" smtClean="0">
                <a:solidFill>
                  <a:srgbClr val="000066"/>
                </a:solidFill>
              </a:rPr>
              <a:t>главная фаза, фаза релаксации).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0066"/>
                </a:solidFill>
              </a:rPr>
              <a:t>С 22.10.1997 по 31.</a:t>
            </a:r>
            <a:r>
              <a:rPr lang="en-US" dirty="0" smtClean="0">
                <a:solidFill>
                  <a:srgbClr val="000066"/>
                </a:solidFill>
              </a:rPr>
              <a:t>12</a:t>
            </a:r>
            <a:r>
              <a:rPr lang="ru-RU" dirty="0" smtClean="0">
                <a:solidFill>
                  <a:srgbClr val="000066"/>
                </a:solidFill>
              </a:rPr>
              <a:t>.201</a:t>
            </a:r>
            <a:r>
              <a:rPr lang="en-US" dirty="0" smtClean="0">
                <a:solidFill>
                  <a:srgbClr val="000066"/>
                </a:solidFill>
              </a:rPr>
              <a:t>7</a:t>
            </a:r>
            <a:r>
              <a:rPr lang="ru-RU" dirty="0" smtClean="0">
                <a:solidFill>
                  <a:srgbClr val="000066"/>
                </a:solidFill>
              </a:rPr>
              <a:t> выделено </a:t>
            </a:r>
            <a:r>
              <a:rPr lang="en-US" dirty="0" smtClean="0">
                <a:solidFill>
                  <a:srgbClr val="000066"/>
                </a:solidFill>
              </a:rPr>
              <a:t>1116</a:t>
            </a:r>
            <a:r>
              <a:rPr lang="ru-RU" dirty="0" smtClean="0">
                <a:solidFill>
                  <a:srgbClr val="000066"/>
                </a:solidFill>
              </a:rPr>
              <a:t> ГВ, из них 3</a:t>
            </a:r>
            <a:r>
              <a:rPr lang="en-US" dirty="0" smtClean="0">
                <a:solidFill>
                  <a:srgbClr val="000066"/>
                </a:solidFill>
              </a:rPr>
              <a:t>75</a:t>
            </a:r>
            <a:r>
              <a:rPr lang="ru-RU" dirty="0" smtClean="0">
                <a:solidFill>
                  <a:srgbClr val="000066"/>
                </a:solidFill>
              </a:rPr>
              <a:t> с </a:t>
            </a:r>
            <a:r>
              <a:rPr lang="en-US" dirty="0" smtClean="0">
                <a:solidFill>
                  <a:srgbClr val="000066"/>
                </a:solidFill>
              </a:rPr>
              <a:t>SSC</a:t>
            </a:r>
            <a:endParaRPr lang="ru-RU" dirty="0">
              <a:solidFill>
                <a:srgbClr val="000066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28184" y="2012062"/>
            <a:ext cx="298782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u="sng" dirty="0" smtClean="0">
                <a:solidFill>
                  <a:srgbClr val="000066"/>
                </a:solidFill>
              </a:rPr>
              <a:t>Параметры алгоритма</a:t>
            </a:r>
            <a:r>
              <a:rPr lang="ru-RU" dirty="0" smtClean="0">
                <a:solidFill>
                  <a:srgbClr val="000066"/>
                </a:solidFill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00FF"/>
                </a:solidFill>
              </a:rPr>
              <a:t>A</a:t>
            </a:r>
            <a:r>
              <a:rPr lang="en-US" b="1" baseline="-25000" dirty="0" smtClean="0">
                <a:solidFill>
                  <a:srgbClr val="0000FF"/>
                </a:solidFill>
              </a:rPr>
              <a:t>min</a:t>
            </a:r>
            <a:r>
              <a:rPr lang="en-US" dirty="0" smtClean="0">
                <a:solidFill>
                  <a:srgbClr val="000066"/>
                </a:solidFill>
              </a:rPr>
              <a:t> – </a:t>
            </a:r>
            <a:r>
              <a:rPr lang="ru-RU" dirty="0" smtClean="0">
                <a:solidFill>
                  <a:srgbClr val="000066"/>
                </a:solidFill>
              </a:rPr>
              <a:t>минимальная амплитуда ГВ, </a:t>
            </a:r>
            <a:r>
              <a:rPr lang="ru-RU" dirty="0" err="1" smtClean="0">
                <a:solidFill>
                  <a:srgbClr val="000066"/>
                </a:solidFill>
              </a:rPr>
              <a:t>нТл</a:t>
            </a:r>
            <a:endParaRPr lang="ru-RU" dirty="0" smtClean="0">
              <a:solidFill>
                <a:srgbClr val="000066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00FF"/>
                </a:solidFill>
              </a:rPr>
              <a:t>t</a:t>
            </a:r>
            <a:r>
              <a:rPr lang="en-US" b="1" baseline="-25000" dirty="0" smtClean="0">
                <a:solidFill>
                  <a:srgbClr val="0000FF"/>
                </a:solidFill>
              </a:rPr>
              <a:t>+</a:t>
            </a:r>
            <a:r>
              <a:rPr lang="en-US" dirty="0" smtClean="0">
                <a:solidFill>
                  <a:srgbClr val="000066"/>
                </a:solidFill>
              </a:rPr>
              <a:t> - </a:t>
            </a:r>
            <a:r>
              <a:rPr lang="ru-RU" dirty="0" smtClean="0">
                <a:solidFill>
                  <a:srgbClr val="000066"/>
                </a:solidFill>
              </a:rPr>
              <a:t>верхняя граница фона, </a:t>
            </a:r>
            <a:r>
              <a:rPr lang="ru-RU" dirty="0" err="1" smtClean="0">
                <a:solidFill>
                  <a:srgbClr val="000066"/>
                </a:solidFill>
              </a:rPr>
              <a:t>нТл</a:t>
            </a:r>
            <a:endParaRPr lang="en-US" dirty="0" smtClean="0">
              <a:solidFill>
                <a:srgbClr val="000066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00FF"/>
                </a:solidFill>
              </a:rPr>
              <a:t>t</a:t>
            </a:r>
            <a:r>
              <a:rPr lang="en-US" b="1" baseline="-25000" dirty="0" smtClean="0">
                <a:solidFill>
                  <a:srgbClr val="0000FF"/>
                </a:solidFill>
              </a:rPr>
              <a:t>-</a:t>
            </a:r>
            <a:r>
              <a:rPr lang="en-US" dirty="0" smtClean="0">
                <a:solidFill>
                  <a:srgbClr val="000066"/>
                </a:solidFill>
              </a:rPr>
              <a:t> </a:t>
            </a:r>
            <a:r>
              <a:rPr lang="en-US" dirty="0">
                <a:solidFill>
                  <a:srgbClr val="000066"/>
                </a:solidFill>
              </a:rPr>
              <a:t>- </a:t>
            </a:r>
            <a:r>
              <a:rPr lang="ru-RU" dirty="0" smtClean="0">
                <a:solidFill>
                  <a:srgbClr val="000066"/>
                </a:solidFill>
              </a:rPr>
              <a:t>нижняя </a:t>
            </a:r>
            <a:r>
              <a:rPr lang="ru-RU" dirty="0">
                <a:solidFill>
                  <a:srgbClr val="000066"/>
                </a:solidFill>
              </a:rPr>
              <a:t>граница фона, </a:t>
            </a:r>
            <a:r>
              <a:rPr lang="ru-RU" dirty="0" err="1">
                <a:solidFill>
                  <a:srgbClr val="000066"/>
                </a:solidFill>
              </a:rPr>
              <a:t>нТл</a:t>
            </a:r>
            <a:endParaRPr lang="en-US" dirty="0">
              <a:solidFill>
                <a:srgbClr val="000066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00FF"/>
                </a:solidFill>
              </a:rPr>
              <a:t>s</a:t>
            </a:r>
            <a:r>
              <a:rPr lang="en-US" dirty="0" smtClean="0">
                <a:solidFill>
                  <a:srgbClr val="000066"/>
                </a:solidFill>
              </a:rPr>
              <a:t> – </a:t>
            </a:r>
            <a:r>
              <a:rPr lang="ru-RU" dirty="0" smtClean="0">
                <a:solidFill>
                  <a:srgbClr val="000066"/>
                </a:solidFill>
              </a:rPr>
              <a:t>параметр сглаживания, ч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err="1" smtClean="0">
                <a:solidFill>
                  <a:srgbClr val="0000FF"/>
                </a:solidFill>
              </a:rPr>
              <a:t>B</a:t>
            </a:r>
            <a:r>
              <a:rPr lang="en-US" b="1" baseline="-25000" dirty="0" err="1" smtClean="0">
                <a:solidFill>
                  <a:srgbClr val="0000FF"/>
                </a:solidFill>
              </a:rPr>
              <a:t>short</a:t>
            </a:r>
            <a:r>
              <a:rPr lang="en-US" dirty="0" smtClean="0">
                <a:solidFill>
                  <a:srgbClr val="000066"/>
                </a:solidFill>
              </a:rPr>
              <a:t> – </a:t>
            </a:r>
            <a:r>
              <a:rPr lang="ru-RU" dirty="0" smtClean="0">
                <a:solidFill>
                  <a:srgbClr val="000066"/>
                </a:solidFill>
              </a:rPr>
              <a:t>короткий параметр слияния, ч</a:t>
            </a:r>
            <a:endParaRPr lang="en-US" dirty="0" smtClean="0">
              <a:solidFill>
                <a:srgbClr val="000066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err="1" smtClean="0">
                <a:solidFill>
                  <a:srgbClr val="0000FF"/>
                </a:solidFill>
              </a:rPr>
              <a:t>B</a:t>
            </a:r>
            <a:r>
              <a:rPr lang="en-US" b="1" baseline="-25000" dirty="0" err="1" smtClean="0">
                <a:solidFill>
                  <a:srgbClr val="0000FF"/>
                </a:solidFill>
              </a:rPr>
              <a:t>long</a:t>
            </a:r>
            <a:r>
              <a:rPr lang="en-US" dirty="0" smtClean="0">
                <a:solidFill>
                  <a:srgbClr val="000066"/>
                </a:solidFill>
              </a:rPr>
              <a:t> </a:t>
            </a:r>
            <a:r>
              <a:rPr lang="en-US" dirty="0">
                <a:solidFill>
                  <a:srgbClr val="000066"/>
                </a:solidFill>
              </a:rPr>
              <a:t>– </a:t>
            </a:r>
            <a:r>
              <a:rPr lang="ru-RU" dirty="0" smtClean="0">
                <a:solidFill>
                  <a:srgbClr val="000066"/>
                </a:solidFill>
              </a:rPr>
              <a:t>длинный </a:t>
            </a:r>
            <a:r>
              <a:rPr lang="ru-RU" dirty="0">
                <a:solidFill>
                  <a:srgbClr val="000066"/>
                </a:solidFill>
              </a:rPr>
              <a:t>параметр слияния, ч</a:t>
            </a:r>
            <a:endParaRPr lang="en-US" dirty="0">
              <a:solidFill>
                <a:srgbClr val="000066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1" dirty="0" err="1" smtClean="0">
                <a:solidFill>
                  <a:srgbClr val="0000FF"/>
                </a:solidFill>
              </a:rPr>
              <a:t>maxRewind</a:t>
            </a:r>
            <a:r>
              <a:rPr lang="en-US" dirty="0" smtClean="0">
                <a:solidFill>
                  <a:srgbClr val="000066"/>
                </a:solidFill>
              </a:rPr>
              <a:t> – </a:t>
            </a:r>
            <a:r>
              <a:rPr lang="ru-RU" dirty="0" smtClean="0">
                <a:solidFill>
                  <a:srgbClr val="000066"/>
                </a:solidFill>
              </a:rPr>
              <a:t>параметр поиска </a:t>
            </a:r>
            <a:r>
              <a:rPr lang="en-US" dirty="0" smtClean="0">
                <a:solidFill>
                  <a:srgbClr val="000066"/>
                </a:solidFill>
              </a:rPr>
              <a:t>SSC, </a:t>
            </a:r>
            <a:r>
              <a:rPr lang="ru-RU" dirty="0" smtClean="0">
                <a:solidFill>
                  <a:srgbClr val="000066"/>
                </a:solidFill>
              </a:rPr>
              <a:t>ч</a:t>
            </a:r>
          </a:p>
          <a:p>
            <a:r>
              <a:rPr lang="ru-RU" dirty="0" smtClean="0">
                <a:solidFill>
                  <a:srgbClr val="000066"/>
                </a:solidFill>
              </a:rPr>
              <a:t>Оптимальные значения:</a:t>
            </a:r>
          </a:p>
          <a:p>
            <a:r>
              <a:rPr lang="ru-RU" dirty="0" smtClean="0">
                <a:solidFill>
                  <a:srgbClr val="000066"/>
                </a:solidFill>
              </a:rPr>
              <a:t>   (</a:t>
            </a:r>
            <a:r>
              <a:rPr lang="ru-RU" b="1" dirty="0" smtClean="0">
                <a:solidFill>
                  <a:srgbClr val="CC0000"/>
                </a:solidFill>
              </a:rPr>
              <a:t>-30</a:t>
            </a:r>
            <a:r>
              <a:rPr lang="ru-RU" dirty="0" smtClean="0">
                <a:solidFill>
                  <a:srgbClr val="000066"/>
                </a:solidFill>
              </a:rPr>
              <a:t>, 5, -20, 1, 2, 4, 24)</a:t>
            </a:r>
            <a:endParaRPr lang="ru-RU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0803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4"/>
          <p:cNvSpPr>
            <a:spLocks noChangeArrowheads="1"/>
          </p:cNvSpPr>
          <p:nvPr/>
        </p:nvSpPr>
        <p:spPr bwMode="auto">
          <a:xfrm>
            <a:off x="539552" y="260350"/>
            <a:ext cx="8424862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2400" b="1" dirty="0" smtClean="0">
                <a:solidFill>
                  <a:srgbClr val="000066"/>
                </a:solidFill>
                <a:latin typeface="Arial" panose="020B0604020202020204" pitchFamily="34" charset="0"/>
              </a:rPr>
              <a:t>Автоматическая разметка геомагнитных возмущений</a:t>
            </a:r>
            <a:endParaRPr lang="en-US" altLang="ru-RU" sz="2400" b="1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987675" y="1773238"/>
            <a:ext cx="431800" cy="215900"/>
          </a:xfrm>
          <a:prstGeom prst="rect">
            <a:avLst/>
          </a:prstGeom>
          <a:noFill/>
          <a:ln>
            <a:solidFill>
              <a:srgbClr val="C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340" name="Line 5"/>
          <p:cNvSpPr>
            <a:spLocks noChangeShapeType="1"/>
          </p:cNvSpPr>
          <p:nvPr/>
        </p:nvSpPr>
        <p:spPr bwMode="auto">
          <a:xfrm flipV="1">
            <a:off x="179388" y="764704"/>
            <a:ext cx="8641084" cy="471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41" name="Line 6"/>
          <p:cNvSpPr>
            <a:spLocks noChangeShapeType="1"/>
          </p:cNvSpPr>
          <p:nvPr/>
        </p:nvSpPr>
        <p:spPr bwMode="auto">
          <a:xfrm>
            <a:off x="468313" y="260350"/>
            <a:ext cx="0" cy="1223963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104" y="869146"/>
            <a:ext cx="4281896" cy="588946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2591" y="869146"/>
            <a:ext cx="4281897" cy="5889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956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4"/>
          <p:cNvSpPr>
            <a:spLocks noChangeArrowheads="1"/>
          </p:cNvSpPr>
          <p:nvPr/>
        </p:nvSpPr>
        <p:spPr bwMode="auto">
          <a:xfrm>
            <a:off x="539552" y="260350"/>
            <a:ext cx="8424862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2800" b="1" dirty="0" smtClean="0">
                <a:solidFill>
                  <a:srgbClr val="000066"/>
                </a:solidFill>
                <a:latin typeface="Arial" panose="020B0604020202020204" pitchFamily="34" charset="0"/>
              </a:rPr>
              <a:t>Отбор и преобразование входных признаков</a:t>
            </a:r>
            <a:endParaRPr lang="en-US" altLang="ru-RU" sz="2800" b="1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987675" y="1773238"/>
            <a:ext cx="431800" cy="215900"/>
          </a:xfrm>
          <a:prstGeom prst="rect">
            <a:avLst/>
          </a:prstGeom>
          <a:noFill/>
          <a:ln>
            <a:solidFill>
              <a:srgbClr val="C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340" name="Line 5"/>
          <p:cNvSpPr>
            <a:spLocks noChangeShapeType="1"/>
          </p:cNvSpPr>
          <p:nvPr/>
        </p:nvSpPr>
        <p:spPr bwMode="auto">
          <a:xfrm flipV="1">
            <a:off x="179388" y="764704"/>
            <a:ext cx="8641084" cy="471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41" name="Line 6"/>
          <p:cNvSpPr>
            <a:spLocks noChangeShapeType="1"/>
          </p:cNvSpPr>
          <p:nvPr/>
        </p:nvSpPr>
        <p:spPr bwMode="auto">
          <a:xfrm>
            <a:off x="468313" y="260350"/>
            <a:ext cx="0" cy="1223963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468313" y="836712"/>
            <a:ext cx="8675687" cy="5978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>Погружение временного ряда приводит к резкому увеличению числа входных признаков </a:t>
            </a:r>
            <a: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(</a:t>
            </a:r>
            <a:r>
              <a:rPr lang="ru-RU" altLang="ru-RU" sz="1800" dirty="0" smtClean="0">
                <a:solidFill>
                  <a:srgbClr val="0000FF"/>
                </a:solidFill>
                <a:latin typeface="Arial" panose="020B0604020202020204" pitchFamily="34" charset="0"/>
              </a:rPr>
              <a:t>число физических признаков × глубину погружения</a:t>
            </a:r>
            <a: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>)</a:t>
            </a:r>
            <a:endParaRPr lang="ru-RU" altLang="ru-RU" sz="1800" dirty="0" smtClean="0">
              <a:solidFill>
                <a:srgbClr val="000066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>Это усложняет работу алгоритмов и увеличивает возможность</a:t>
            </a:r>
            <a:b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</a:br>
            <a: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>т.н. переучивания </a:t>
            </a:r>
            <a: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(падения качества работы на </a:t>
            </a:r>
            <a:r>
              <a:rPr lang="ru-RU" altLang="ru-RU" sz="1800" dirty="0" smtClean="0">
                <a:solidFill>
                  <a:srgbClr val="CC0000"/>
                </a:solidFill>
                <a:latin typeface="Arial" panose="020B0604020202020204" pitchFamily="34" charset="0"/>
              </a:rPr>
              <a:t>независимых данных</a:t>
            </a:r>
            <a: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>)</a:t>
            </a:r>
            <a:endParaRPr lang="ru-RU" altLang="ru-RU" sz="1800" dirty="0" smtClean="0">
              <a:solidFill>
                <a:srgbClr val="000066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>Требуется увеличение количества примеров или </a:t>
            </a:r>
            <a:b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</a:br>
            <a: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>понижение входной размерности данных</a:t>
            </a:r>
          </a:p>
          <a:p>
            <a:pPr eaLnBrk="1" hangingPunct="1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2000" dirty="0" smtClean="0">
                <a:solidFill>
                  <a:srgbClr val="CC0000"/>
                </a:solidFill>
                <a:latin typeface="Arial" panose="020B0604020202020204" pitchFamily="34" charset="0"/>
              </a:rPr>
              <a:t>Количество примеров </a:t>
            </a:r>
            <a: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>ограничено доступными массивами данных</a:t>
            </a:r>
          </a:p>
          <a:p>
            <a:pPr eaLnBrk="1" hangingPunct="1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2000" dirty="0" smtClean="0">
                <a:solidFill>
                  <a:srgbClr val="CC0000"/>
                </a:solidFill>
                <a:latin typeface="Arial" panose="020B0604020202020204" pitchFamily="34" charset="0"/>
              </a:rPr>
              <a:t>Понижение входной размерности </a:t>
            </a:r>
            <a: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>может быть достигнуто путем </a:t>
            </a:r>
            <a:r>
              <a:rPr lang="ru-RU" altLang="ru-RU" sz="2000" dirty="0" smtClean="0">
                <a:solidFill>
                  <a:srgbClr val="CC0000"/>
                </a:solidFill>
                <a:latin typeface="Arial" panose="020B0604020202020204" pitchFamily="34" charset="0"/>
              </a:rPr>
              <a:t>отбора </a:t>
            </a:r>
            <a: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>существенных признаков или </a:t>
            </a:r>
            <a:r>
              <a:rPr lang="ru-RU" altLang="ru-RU" sz="2000" dirty="0" smtClean="0">
                <a:solidFill>
                  <a:srgbClr val="CC0000"/>
                </a:solidFill>
                <a:latin typeface="Arial" panose="020B0604020202020204" pitchFamily="34" charset="0"/>
              </a:rPr>
              <a:t>преобразования</a:t>
            </a:r>
            <a: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> признаков</a:t>
            </a:r>
          </a:p>
          <a:p>
            <a:pPr eaLnBrk="1" hangingPunct="1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>Адаптивные методы отбора признаков (</a:t>
            </a:r>
            <a: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плюс – интерпретируемость!</a:t>
            </a:r>
            <a: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>): </a:t>
            </a:r>
          </a:p>
          <a:p>
            <a:pPr lvl="1" eaLnBrk="1" hangingPunct="1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Определение глубины погружения признака по автокорреляции</a:t>
            </a:r>
          </a:p>
          <a:p>
            <a:pPr lvl="1" eaLnBrk="1" hangingPunct="1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Отбор существенных признаков по кросс-корреляции</a:t>
            </a:r>
          </a:p>
          <a:p>
            <a:pPr lvl="1" eaLnBrk="1" hangingPunct="1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Нелинейные адаптивные методы отбора (в </a:t>
            </a:r>
            <a:r>
              <a:rPr lang="ru-RU" altLang="ru-RU" sz="1800" dirty="0" err="1" smtClean="0">
                <a:solidFill>
                  <a:srgbClr val="000066"/>
                </a:solidFill>
                <a:latin typeface="Arial" panose="020B0604020202020204" pitchFamily="34" charset="0"/>
              </a:rPr>
              <a:t>осн</a:t>
            </a:r>
            <a: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. </a:t>
            </a:r>
            <a:r>
              <a:rPr lang="ru-RU" altLang="ru-RU" sz="1800" dirty="0" err="1" smtClean="0">
                <a:solidFill>
                  <a:srgbClr val="000066"/>
                </a:solidFill>
                <a:latin typeface="Arial" panose="020B0604020202020204" pitchFamily="34" charset="0"/>
              </a:rPr>
              <a:t>нейросетевые</a:t>
            </a:r>
            <a: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)</a:t>
            </a:r>
          </a:p>
          <a:p>
            <a:pPr lvl="1" eaLnBrk="1" hangingPunct="1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Часто методы отбора требуют задания порога отбора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4"/>
          <p:cNvSpPr>
            <a:spLocks noChangeArrowheads="1"/>
          </p:cNvSpPr>
          <p:nvPr/>
        </p:nvSpPr>
        <p:spPr bwMode="auto">
          <a:xfrm>
            <a:off x="539552" y="260350"/>
            <a:ext cx="8424862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2800" b="1" dirty="0" smtClean="0">
                <a:solidFill>
                  <a:srgbClr val="000066"/>
                </a:solidFill>
                <a:latin typeface="Arial" panose="020B0604020202020204" pitchFamily="34" charset="0"/>
              </a:rPr>
              <a:t>Отбор и преобразование входных признаков</a:t>
            </a:r>
            <a:endParaRPr lang="en-US" altLang="ru-RU" sz="2800" b="1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987675" y="1773238"/>
            <a:ext cx="431800" cy="215900"/>
          </a:xfrm>
          <a:prstGeom prst="rect">
            <a:avLst/>
          </a:prstGeom>
          <a:noFill/>
          <a:ln>
            <a:solidFill>
              <a:srgbClr val="C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340" name="Line 5"/>
          <p:cNvSpPr>
            <a:spLocks noChangeShapeType="1"/>
          </p:cNvSpPr>
          <p:nvPr/>
        </p:nvSpPr>
        <p:spPr bwMode="auto">
          <a:xfrm flipV="1">
            <a:off x="179388" y="764704"/>
            <a:ext cx="8641084" cy="471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41" name="Line 6"/>
          <p:cNvSpPr>
            <a:spLocks noChangeShapeType="1"/>
          </p:cNvSpPr>
          <p:nvPr/>
        </p:nvSpPr>
        <p:spPr bwMode="auto">
          <a:xfrm>
            <a:off x="468313" y="260350"/>
            <a:ext cx="0" cy="1223963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468313" y="836712"/>
            <a:ext cx="8675687" cy="5978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2000" dirty="0" smtClean="0">
                <a:solidFill>
                  <a:srgbClr val="CC0000"/>
                </a:solidFill>
                <a:latin typeface="Arial" panose="020B0604020202020204" pitchFamily="34" charset="0"/>
              </a:rPr>
              <a:t>Зачем</a:t>
            </a:r>
            <a: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> нужны адаптивные методы отбора? </a:t>
            </a:r>
            <a:b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</a:br>
            <a: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>Нельзя ли осуществить отбор из физических соображений?</a:t>
            </a:r>
            <a:b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</a:br>
            <a:r>
              <a:rPr lang="ru-RU" altLang="ru-RU" sz="2000" dirty="0" smtClean="0">
                <a:solidFill>
                  <a:srgbClr val="CC0000"/>
                </a:solidFill>
                <a:latin typeface="Arial" panose="020B0604020202020204" pitchFamily="34" charset="0"/>
              </a:rPr>
              <a:t>Не всё так просто</a:t>
            </a:r>
            <a: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>:</a:t>
            </a:r>
          </a:p>
          <a:p>
            <a:pPr lvl="1" eaLnBrk="1" hangingPunct="1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Причинно-следственная связь не обязательна, нас устраивают </a:t>
            </a:r>
            <a:r>
              <a:rPr lang="ru-RU" altLang="ru-RU" sz="1800" dirty="0" smtClean="0">
                <a:solidFill>
                  <a:srgbClr val="CC0000"/>
                </a:solidFill>
                <a:latin typeface="Arial" panose="020B0604020202020204" pitchFamily="34" charset="0"/>
              </a:rPr>
              <a:t>предвестники</a:t>
            </a:r>
            <a: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 (крик петуха годится для прогнозирования восхода; </a:t>
            </a:r>
            <a:b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</a:br>
            <a: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по размеру обуви можно определить рост)</a:t>
            </a:r>
          </a:p>
          <a:p>
            <a:pPr lvl="1" eaLnBrk="1" hangingPunct="1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Разные физические признаки могут нести </a:t>
            </a:r>
            <a:r>
              <a:rPr lang="ru-RU" altLang="ru-RU" sz="1800" dirty="0" smtClean="0">
                <a:solidFill>
                  <a:srgbClr val="CC0000"/>
                </a:solidFill>
                <a:latin typeface="Arial" panose="020B0604020202020204" pitchFamily="34" charset="0"/>
              </a:rPr>
              <a:t>частично совпадающую </a:t>
            </a:r>
            <a: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информацию (напр. скорость СВ и его температура)</a:t>
            </a:r>
          </a:p>
          <a:p>
            <a:pPr lvl="1" eaLnBrk="1" hangingPunct="1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Необходимую глубину погружения </a:t>
            </a:r>
            <a:b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</a:br>
            <a: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трудно объяснить из физических соображений</a:t>
            </a:r>
          </a:p>
          <a:p>
            <a:pPr eaLnBrk="1" hangingPunct="1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>Методы преобразования входных признаков:</a:t>
            </a:r>
          </a:p>
          <a:p>
            <a:pPr lvl="1" eaLnBrk="1" hangingPunct="1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Анализ главных компонент (АГК), линейный и нелинейный, </a:t>
            </a:r>
            <a:b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</a:br>
            <a: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и методы на его основе (метод проекций на латентные структуры)</a:t>
            </a:r>
          </a:p>
          <a:p>
            <a:pPr lvl="1" eaLnBrk="1" hangingPunct="1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Отбор Фурье- и вейвлет-коэффициентов, Фурье- и вейвлет-фильтрация</a:t>
            </a:r>
          </a:p>
          <a:p>
            <a:pPr lvl="1" eaLnBrk="1" hangingPunct="1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Агрегация признаков </a:t>
            </a:r>
            <a:b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</a:br>
            <a: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(расчет и совместное использование временн</a:t>
            </a:r>
            <a:r>
              <a:rPr lang="ru-RU" altLang="ru-RU" sz="1800" b="1" dirty="0" smtClean="0">
                <a:solidFill>
                  <a:srgbClr val="000066"/>
                </a:solidFill>
                <a:latin typeface="Arial" panose="020B0604020202020204" pitchFamily="34" charset="0"/>
              </a:rPr>
              <a:t>ы</a:t>
            </a:r>
            <a: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х агрегатов)</a:t>
            </a:r>
          </a:p>
          <a:p>
            <a:pPr lvl="1" eaLnBrk="1" hangingPunct="1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endParaRPr lang="ru-RU" altLang="ru-RU" sz="1800" dirty="0">
              <a:solidFill>
                <a:srgbClr val="000066"/>
              </a:solidFill>
              <a:latin typeface="Arial" panose="020B0604020202020204" pitchFamily="34" charset="0"/>
            </a:endParaRPr>
          </a:p>
          <a:p>
            <a:pPr lvl="1" eaLnBrk="1" hangingPunct="1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endParaRPr lang="ru-RU" altLang="ru-RU" sz="1800" dirty="0" smtClean="0">
              <a:solidFill>
                <a:srgbClr val="00006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2636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/>
          <p:cNvSpPr>
            <a:spLocks noChangeArrowheads="1"/>
          </p:cNvSpPr>
          <p:nvPr/>
        </p:nvSpPr>
        <p:spPr bwMode="auto">
          <a:xfrm>
            <a:off x="611188" y="260350"/>
            <a:ext cx="8424862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2400" b="1" dirty="0" smtClean="0">
                <a:solidFill>
                  <a:srgbClr val="000066"/>
                </a:solidFill>
                <a:latin typeface="Arial" panose="020B0604020202020204" pitchFamily="34" charset="0"/>
              </a:rPr>
              <a:t>Используемые адаптивные методы прогнозирования</a:t>
            </a:r>
            <a:endParaRPr lang="en-US" altLang="ru-RU" sz="2400" b="1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987675" y="1773238"/>
            <a:ext cx="431800" cy="215900"/>
          </a:xfrm>
          <a:prstGeom prst="rect">
            <a:avLst/>
          </a:prstGeom>
          <a:noFill/>
          <a:ln>
            <a:solidFill>
              <a:srgbClr val="C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364" name="Line 5"/>
          <p:cNvSpPr>
            <a:spLocks noChangeShapeType="1"/>
          </p:cNvSpPr>
          <p:nvPr/>
        </p:nvSpPr>
        <p:spPr bwMode="auto">
          <a:xfrm flipV="1">
            <a:off x="179388" y="765174"/>
            <a:ext cx="8785100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5365" name="Line 6"/>
          <p:cNvSpPr>
            <a:spLocks noChangeShapeType="1"/>
          </p:cNvSpPr>
          <p:nvPr/>
        </p:nvSpPr>
        <p:spPr bwMode="auto">
          <a:xfrm>
            <a:off x="468313" y="260350"/>
            <a:ext cx="0" cy="1223963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468313" y="836712"/>
            <a:ext cx="8496175" cy="5978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>Линейная регрессия </a:t>
            </a:r>
          </a:p>
          <a:p>
            <a:pPr lvl="1" eaLnBrk="1" hangingPunct="1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Линейная регрессия в линейном и нелинейном базисе</a:t>
            </a:r>
          </a:p>
          <a:p>
            <a:pPr lvl="1" eaLnBrk="1" hangingPunct="1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Метод проекций на латентные структуры</a:t>
            </a:r>
            <a:endParaRPr lang="en-US" altLang="ru-RU" sz="1800" dirty="0" smtClean="0">
              <a:solidFill>
                <a:srgbClr val="000066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>Искусственные нейронные сети без обратных связей</a:t>
            </a:r>
          </a:p>
          <a:p>
            <a:pPr lvl="1" eaLnBrk="1" hangingPunct="1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Многослойные персептроны</a:t>
            </a:r>
          </a:p>
          <a:p>
            <a:pPr lvl="1" eaLnBrk="1" hangingPunct="1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Вейвлет нейронные сети</a:t>
            </a:r>
          </a:p>
          <a:p>
            <a:pPr eaLnBrk="1" hangingPunct="1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>Рекуррентные нейронные сети</a:t>
            </a:r>
          </a:p>
          <a:p>
            <a:pPr lvl="1" eaLnBrk="1" hangingPunct="1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Сети с длинной краткосрочной памятью </a:t>
            </a:r>
            <a:r>
              <a:rPr lang="en-US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(LSTM)</a:t>
            </a:r>
          </a:p>
          <a:p>
            <a:pPr eaLnBrk="1" hangingPunct="1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>Метод группового учёта аргументов (МГУА)</a:t>
            </a:r>
          </a:p>
          <a:p>
            <a:pPr eaLnBrk="1" hangingPunct="1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>Адаптивные </a:t>
            </a:r>
            <a:r>
              <a:rPr lang="ru-RU" altLang="ru-RU" sz="2000" dirty="0" err="1">
                <a:solidFill>
                  <a:srgbClr val="000066"/>
                </a:solidFill>
                <a:latin typeface="Arial" panose="020B0604020202020204" pitchFamily="34" charset="0"/>
              </a:rPr>
              <a:t>нейро</a:t>
            </a:r>
            <a:r>
              <a:rPr lang="ru-RU" altLang="ru-RU" sz="2000" dirty="0">
                <a:solidFill>
                  <a:srgbClr val="000066"/>
                </a:solidFill>
                <a:latin typeface="Arial" panose="020B0604020202020204" pitchFamily="34" charset="0"/>
              </a:rPr>
              <a:t>-нечёткие системы </a:t>
            </a:r>
            <a:r>
              <a:rPr lang="en-US" altLang="ru-RU" sz="2000" dirty="0">
                <a:solidFill>
                  <a:srgbClr val="000066"/>
                </a:solidFill>
                <a:latin typeface="Arial" panose="020B0604020202020204" pitchFamily="34" charset="0"/>
              </a:rPr>
              <a:t>(ANFIS)</a:t>
            </a:r>
            <a:endParaRPr lang="ru-RU" altLang="ru-RU" sz="2000" dirty="0">
              <a:solidFill>
                <a:srgbClr val="000066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>Деревья решений и алгоритмы на их основе</a:t>
            </a:r>
          </a:p>
          <a:p>
            <a:pPr lvl="1" eaLnBrk="1" hangingPunct="1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Алгоритм случайного леса</a:t>
            </a:r>
          </a:p>
          <a:p>
            <a:pPr lvl="1" eaLnBrk="1" hangingPunct="1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en-US" altLang="ru-RU" sz="1800" dirty="0" err="1" smtClean="0">
                <a:solidFill>
                  <a:srgbClr val="000066"/>
                </a:solidFill>
                <a:latin typeface="Arial" panose="020B0604020202020204" pitchFamily="34" charset="0"/>
              </a:rPr>
              <a:t>eXtreme</a:t>
            </a:r>
            <a:r>
              <a:rPr lang="en-US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 Gradient Boosting</a:t>
            </a:r>
          </a:p>
          <a:p>
            <a:pPr eaLnBrk="1" hangingPunct="1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>Комитеты (ансамбли) предикторов</a:t>
            </a:r>
          </a:p>
        </p:txBody>
      </p:sp>
      <p:pic>
        <p:nvPicPr>
          <p:cNvPr id="7" name="Picture 3" descr="C:\Users\sash_sokolov\Desktop\для презентации химиков\neural-network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39" y="2546580"/>
            <a:ext cx="1591815" cy="1170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s://camo.githubusercontent.com/94a316027040a6acee97196778e736526518e621/687474703a2f2f636f6c61682e6769746875622e696f2f696d616765732f706f73742d636f766572732f6c73746d2e706e6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0038" y="3594688"/>
            <a:ext cx="2164449" cy="1682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Картинки по запросу wavelet neural network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7611" y="2023737"/>
            <a:ext cx="1204869" cy="1475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C:\Users\sash_sokolov\Desktop\для презентации химиков\forest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4" y="5447552"/>
            <a:ext cx="1812227" cy="1359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C:\Users\sash_sokolov\Desktop\ICANN2016_poster\plane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5890" y="807728"/>
            <a:ext cx="1224582" cy="1150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/>
          <p:cNvSpPr>
            <a:spLocks noChangeArrowheads="1"/>
          </p:cNvSpPr>
          <p:nvPr/>
        </p:nvSpPr>
        <p:spPr bwMode="auto">
          <a:xfrm>
            <a:off x="611188" y="260350"/>
            <a:ext cx="8424862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2800" b="1" dirty="0" smtClean="0">
                <a:solidFill>
                  <a:srgbClr val="000066"/>
                </a:solidFill>
                <a:latin typeface="Arial" panose="020B0604020202020204" pitchFamily="34" charset="0"/>
              </a:rPr>
              <a:t>Критерии оценки качества прогнозирования</a:t>
            </a:r>
            <a:endParaRPr lang="en-US" altLang="ru-RU" sz="2800" b="1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987675" y="1773238"/>
            <a:ext cx="431800" cy="215900"/>
          </a:xfrm>
          <a:prstGeom prst="rect">
            <a:avLst/>
          </a:prstGeom>
          <a:noFill/>
          <a:ln>
            <a:solidFill>
              <a:srgbClr val="C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364" name="Line 5"/>
          <p:cNvSpPr>
            <a:spLocks noChangeShapeType="1"/>
          </p:cNvSpPr>
          <p:nvPr/>
        </p:nvSpPr>
        <p:spPr bwMode="auto">
          <a:xfrm flipV="1">
            <a:off x="179388" y="765174"/>
            <a:ext cx="8785100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5365" name="Line 6"/>
          <p:cNvSpPr>
            <a:spLocks noChangeShapeType="1"/>
          </p:cNvSpPr>
          <p:nvPr/>
        </p:nvSpPr>
        <p:spPr bwMode="auto">
          <a:xfrm>
            <a:off x="468313" y="260350"/>
            <a:ext cx="0" cy="1223963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4"/>
              <p:cNvSpPr>
                <a:spLocks noChangeArrowheads="1"/>
              </p:cNvSpPr>
              <p:nvPr/>
            </p:nvSpPr>
            <p:spPr bwMode="auto">
              <a:xfrm>
                <a:off x="684337" y="836712"/>
                <a:ext cx="8136135" cy="59780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342900" indent="-342900" eaLnBrk="0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2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20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 marL="0" indent="0" eaLnBrk="1" hangingPunct="1">
                  <a:lnSpc>
                    <a:spcPct val="120000"/>
                  </a:lnSpc>
                  <a:spcBef>
                    <a:spcPts val="600"/>
                  </a:spcBef>
                  <a:spcAft>
                    <a:spcPct val="0"/>
                  </a:spcAft>
                  <a:buClrTx/>
                  <a:buSzTx/>
                  <a:buNone/>
                </a:pPr>
                <a:r>
                  <a:rPr lang="ru-RU" altLang="ru-RU" sz="2000" dirty="0" smtClean="0">
                    <a:solidFill>
                      <a:srgbClr val="000066"/>
                    </a:solidFill>
                    <a:latin typeface="Arial" panose="020B0604020202020204" pitchFamily="34" charset="0"/>
                  </a:rPr>
                  <a:t>Пусть</a:t>
                </a:r>
                <a:r>
                  <a:rPr lang="ru-RU" altLang="ru-RU" sz="2400" dirty="0" smtClean="0">
                    <a:solidFill>
                      <a:srgbClr val="000066"/>
                    </a:solidFill>
                    <a:latin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000" i="1" smtClean="0">
                            <a:solidFill>
                              <a:srgbClr val="000066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rgbClr val="000066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i="1">
                            <a:solidFill>
                              <a:srgbClr val="000066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ru-RU" altLang="ru-RU" sz="2000" dirty="0" smtClean="0">
                    <a:solidFill>
                      <a:srgbClr val="000066"/>
                    </a:solidFill>
                    <a:latin typeface="Arial" panose="020B0604020202020204" pitchFamily="34" charset="0"/>
                  </a:rPr>
                  <a:t> - желаемое значение выхода,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000" i="1">
                            <a:solidFill>
                              <a:srgbClr val="000066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rgbClr val="000066"/>
                            </a:solidFill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2000" i="1">
                            <a:solidFill>
                              <a:srgbClr val="000066"/>
                            </a:solidFill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ru-RU" altLang="ru-RU" sz="2000" dirty="0">
                    <a:solidFill>
                      <a:srgbClr val="000066"/>
                    </a:solidFill>
                    <a:latin typeface="Arial" panose="020B0604020202020204" pitchFamily="34" charset="0"/>
                  </a:rPr>
                  <a:t> - </a:t>
                </a:r>
                <a:r>
                  <a:rPr lang="ru-RU" altLang="ru-RU" sz="2000" dirty="0" smtClean="0">
                    <a:solidFill>
                      <a:srgbClr val="000066"/>
                    </a:solidFill>
                    <a:latin typeface="Arial" panose="020B0604020202020204" pitchFamily="34" charset="0"/>
                  </a:rPr>
                  <a:t>прогноз модели</a:t>
                </a:r>
              </a:p>
              <a:p>
                <a:pPr eaLnBrk="1" hangingPunct="1">
                  <a:lnSpc>
                    <a:spcPct val="120000"/>
                  </a:lnSpc>
                  <a:spcBef>
                    <a:spcPts val="60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Char char="§"/>
                </a:pPr>
                <a:r>
                  <a:rPr lang="ru-RU" altLang="ru-RU" sz="2000" dirty="0" smtClean="0">
                    <a:solidFill>
                      <a:srgbClr val="000066"/>
                    </a:solidFill>
                    <a:latin typeface="Arial" panose="020B0604020202020204" pitchFamily="34" charset="0"/>
                  </a:rPr>
                  <a:t>Среднее абсолютное отклонение</a:t>
                </a:r>
              </a:p>
              <a:p>
                <a:pPr marL="0" indent="0" eaLnBrk="1" hangingPunct="1">
                  <a:lnSpc>
                    <a:spcPct val="120000"/>
                  </a:lnSpc>
                  <a:spcBef>
                    <a:spcPts val="600"/>
                  </a:spcBef>
                  <a:spcAft>
                    <a:spcPct val="0"/>
                  </a:spcAft>
                  <a:buClrTx/>
                  <a:buSz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latin typeface="Cambria Math" panose="02040503050406030204" pitchFamily="18" charset="0"/>
                        </a:rPr>
                        <m:t>САО=</m:t>
                      </m:r>
                      <m:f>
                        <m:fPr>
                          <m:ctrlPr>
                            <a:rPr lang="ru-RU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limLoc m:val="undOvr"/>
                              <m:supHide m:val="on"/>
                              <m:ctrlPr>
                                <a:rPr lang="ru-RU" sz="16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sSub>
                                <m:sSubPr>
                                  <m:ctrlPr>
                                    <a:rPr lang="ru-RU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ru-RU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</m:e>
                          </m:nary>
                        </m:num>
                        <m:den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lang="ru-RU" altLang="ru-RU" sz="1600" dirty="0" smtClean="0">
                  <a:solidFill>
                    <a:srgbClr val="000066"/>
                  </a:solidFill>
                  <a:latin typeface="Arial" panose="020B0604020202020204" pitchFamily="34" charset="0"/>
                </a:endParaRPr>
              </a:p>
              <a:p>
                <a:pPr eaLnBrk="1" hangingPunct="1">
                  <a:lnSpc>
                    <a:spcPct val="120000"/>
                  </a:lnSpc>
                  <a:spcBef>
                    <a:spcPts val="60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Char char="§"/>
                </a:pPr>
                <a:r>
                  <a:rPr lang="ru-RU" altLang="ru-RU" sz="2000" dirty="0" smtClean="0">
                    <a:solidFill>
                      <a:srgbClr val="000066"/>
                    </a:solidFill>
                    <a:latin typeface="Arial" panose="020B0604020202020204" pitchFamily="34" charset="0"/>
                  </a:rPr>
                  <a:t>Среднее квадратичное отклонение</a:t>
                </a:r>
              </a:p>
              <a:p>
                <a:pPr marL="0" indent="0" eaLnBrk="1" hangingPunct="1">
                  <a:lnSpc>
                    <a:spcPct val="120000"/>
                  </a:lnSpc>
                  <a:spcBef>
                    <a:spcPts val="600"/>
                  </a:spcBef>
                  <a:spcAft>
                    <a:spcPct val="0"/>
                  </a:spcAft>
                  <a:buClrTx/>
                  <a:buSz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1800" i="1">
                          <a:latin typeface="Cambria Math" panose="02040503050406030204" pitchFamily="18" charset="0"/>
                        </a:rPr>
                        <m:t>СКО</m:t>
                      </m:r>
                      <m:r>
                        <a:rPr lang="en-US" sz="1800" i="1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ru-RU" sz="18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ru-RU" sz="1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nary>
                                <m:naryPr>
                                  <m:chr m:val="∑"/>
                                  <m:limLoc m:val="undOvr"/>
                                  <m:supHide m:val="on"/>
                                  <m:ctrlPr>
                                    <a:rPr lang="ru-RU" sz="1800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/>
                                <m:e>
                                  <m:sSup>
                                    <m:sSupPr>
                                      <m:ctrlPr>
                                        <a:rPr lang="ru-RU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sSub>
                                        <m:sSubPr>
                                          <m:ctrlPr>
                                            <a:rPr lang="ru-RU" sz="18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18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1800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ru-RU" sz="18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1800" i="1"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  <m:sub>
                                          <m:r>
                                            <a:rPr lang="en-US" sz="1800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  <m:t>)</m:t>
                                      </m:r>
                                    </m:e>
                                    <m:sup>
                                      <m: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nary>
                            </m:num>
                            <m:den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ru-RU" altLang="ru-RU" sz="1800" dirty="0" smtClean="0">
                  <a:solidFill>
                    <a:srgbClr val="000066"/>
                  </a:solidFill>
                  <a:latin typeface="Arial" panose="020B0604020202020204" pitchFamily="34" charset="0"/>
                </a:endParaRPr>
              </a:p>
              <a:p>
                <a:pPr eaLnBrk="1" hangingPunct="1">
                  <a:lnSpc>
                    <a:spcPct val="120000"/>
                  </a:lnSpc>
                  <a:spcBef>
                    <a:spcPts val="60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Char char="§"/>
                </a:pPr>
                <a:r>
                  <a:rPr lang="ru-RU" altLang="ru-RU" sz="2000" dirty="0" smtClean="0">
                    <a:solidFill>
                      <a:srgbClr val="000066"/>
                    </a:solidFill>
                    <a:latin typeface="Arial" panose="020B0604020202020204" pitchFamily="34" charset="0"/>
                  </a:rPr>
                  <a:t>Коэффициент корреляции</a:t>
                </a:r>
              </a:p>
              <a:p>
                <a:pPr marL="0" indent="0" eaLnBrk="1" hangingPunct="1">
                  <a:lnSpc>
                    <a:spcPct val="120000"/>
                  </a:lnSpc>
                  <a:spcBef>
                    <a:spcPts val="600"/>
                  </a:spcBef>
                  <a:spcAft>
                    <a:spcPct val="0"/>
                  </a:spcAft>
                  <a:buClrTx/>
                  <a:buSz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sz="18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limLoc m:val="undOvr"/>
                              <m:supHide m:val="on"/>
                              <m:ctrlPr>
                                <a:rPr lang="ru-RU" sz="18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ru-RU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acc>
                                <m:accPr>
                                  <m:chr m:val="̅"/>
                                  <m:ctrlPr>
                                    <a:rPr lang="ru-RU" sz="18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)(</m:t>
                              </m:r>
                              <m:sSub>
                                <m:sSubPr>
                                  <m:ctrlPr>
                                    <a:rPr lang="ru-RU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acc>
                                <m:accPr>
                                  <m:chr m:val="̅"/>
                                  <m:ctrlPr>
                                    <a:rPr lang="ru-RU" sz="18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acc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nary>
                        </m:num>
                        <m:den>
                          <m:rad>
                            <m:radPr>
                              <m:degHide m:val="on"/>
                              <m:ctrlPr>
                                <a:rPr lang="ru-RU" sz="18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nary>
                                <m:naryPr>
                                  <m:chr m:val="∑"/>
                                  <m:limLoc m:val="undOvr"/>
                                  <m:supHide m:val="on"/>
                                  <m:ctrlPr>
                                    <a:rPr lang="ru-RU" sz="1800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/>
                                <m:e>
                                  <m:sSup>
                                    <m:sSupPr>
                                      <m:ctrlPr>
                                        <a:rPr lang="ru-RU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sSub>
                                        <m:sSubPr>
                                          <m:ctrlPr>
                                            <a:rPr lang="ru-RU" sz="18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18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1800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acc>
                                        <m:accPr>
                                          <m:chr m:val="̅"/>
                                          <m:ctrlPr>
                                            <a:rPr lang="ru-RU" sz="18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18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</m:acc>
                                      <m: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  <m:t>)</m:t>
                                      </m:r>
                                    </m:e>
                                    <m:sup>
                                      <m: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nary>
                                    <m:naryPr>
                                      <m:chr m:val="∑"/>
                                      <m:limLoc m:val="undOvr"/>
                                      <m:supHide m:val="on"/>
                                      <m:ctrlPr>
                                        <a:rPr lang="ru-RU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  <m:sup/>
                                    <m:e>
                                      <m:sSup>
                                        <m:sSupPr>
                                          <m:ctrlPr>
                                            <a:rPr lang="ru-RU" sz="18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800" i="1">
                                              <a:latin typeface="Cambria Math" panose="02040503050406030204" pitchFamily="18" charset="0"/>
                                            </a:rPr>
                                            <m:t>(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ru-RU" sz="18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1800" i="1">
                                                  <a:latin typeface="Cambria Math" panose="02040503050406030204" pitchFamily="18" charset="0"/>
                                                </a:rPr>
                                                <m:t>𝑦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1800" i="1"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1800" i="1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acc>
                                            <m:accPr>
                                              <m:chr m:val="̅"/>
                                              <m:ctrlPr>
                                                <a:rPr lang="ru-RU" sz="18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US" sz="1800" i="1">
                                                  <a:latin typeface="Cambria Math" panose="02040503050406030204" pitchFamily="18" charset="0"/>
                                                </a:rPr>
                                                <m:t>𝑦</m:t>
                                              </m:r>
                                            </m:e>
                                          </m:acc>
                                          <m:r>
                                            <a:rPr lang="en-US" sz="1800" i="1">
                                              <a:latin typeface="Cambria Math" panose="02040503050406030204" pitchFamily="18" charset="0"/>
                                            </a:rPr>
                                            <m:t>)</m:t>
                                          </m:r>
                                        </m:e>
                                        <m:sup>
                                          <m:r>
                                            <a:rPr lang="en-US" sz="18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e>
                                  </m:nary>
                                </m:e>
                              </m:nary>
                            </m:e>
                          </m:rad>
                        </m:den>
                      </m:f>
                    </m:oMath>
                  </m:oMathPara>
                </a14:m>
                <a:endParaRPr lang="ru-RU" altLang="ru-RU" sz="1800" dirty="0" smtClean="0">
                  <a:solidFill>
                    <a:srgbClr val="000066"/>
                  </a:solidFill>
                  <a:latin typeface="Arial" panose="020B0604020202020204" pitchFamily="34" charset="0"/>
                </a:endParaRPr>
              </a:p>
              <a:p>
                <a:pPr eaLnBrk="1" hangingPunct="1">
                  <a:lnSpc>
                    <a:spcPct val="120000"/>
                  </a:lnSpc>
                  <a:spcBef>
                    <a:spcPts val="60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Char char="§"/>
                </a:pPr>
                <a:r>
                  <a:rPr lang="ru-RU" altLang="ru-RU" sz="2000" dirty="0" smtClean="0">
                    <a:solidFill>
                      <a:srgbClr val="000066"/>
                    </a:solidFill>
                    <a:latin typeface="Arial" panose="020B0604020202020204" pitchFamily="34" charset="0"/>
                  </a:rPr>
                  <a:t>Коэффициент множественной детерминации</a:t>
                </a:r>
              </a:p>
              <a:p>
                <a:pPr marL="0" indent="0" eaLnBrk="1" hangingPunct="1">
                  <a:lnSpc>
                    <a:spcPct val="120000"/>
                  </a:lnSpc>
                  <a:spcBef>
                    <a:spcPts val="600"/>
                  </a:spcBef>
                  <a:spcAft>
                    <a:spcPct val="0"/>
                  </a:spcAft>
                  <a:buClrTx/>
                  <a:buSz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1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ru-RU" sz="180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p>
                          <m:r>
                            <a:rPr lang="ru-RU" sz="18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800" i="1">
                          <a:latin typeface="Cambria Math" panose="02040503050406030204" pitchFamily="18" charset="0"/>
                        </a:rPr>
                        <m:t>=1−</m:t>
                      </m:r>
                      <m:rad>
                        <m:radPr>
                          <m:degHide m:val="on"/>
                          <m:ctrlPr>
                            <a:rPr lang="ru-RU" sz="18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ru-RU" sz="1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nary>
                                <m:naryPr>
                                  <m:chr m:val="∑"/>
                                  <m:limLoc m:val="undOvr"/>
                                  <m:supHide m:val="on"/>
                                  <m:ctrlPr>
                                    <a:rPr lang="ru-RU" sz="1800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/>
                                <m:e>
                                  <m:sSup>
                                    <m:sSupPr>
                                      <m:ctrlPr>
                                        <a:rPr lang="ru-RU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sSub>
                                        <m:sSubPr>
                                          <m:ctrlPr>
                                            <a:rPr lang="ru-RU" sz="18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18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1800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ru-RU" sz="18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1800" i="1"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  <m:sub>
                                          <m:r>
                                            <a:rPr lang="en-US" sz="1800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  <m:t>)</m:t>
                                      </m:r>
                                    </m:e>
                                    <m:sup>
                                      <m: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nary>
                            </m:num>
                            <m:den>
                              <m:nary>
                                <m:naryPr>
                                  <m:chr m:val="∑"/>
                                  <m:limLoc m:val="undOvr"/>
                                  <m:supHide m:val="on"/>
                                  <m:ctrlPr>
                                    <a:rPr lang="ru-RU" sz="1800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/>
                                <m:e>
                                  <m:sSup>
                                    <m:sSupPr>
                                      <m:ctrlPr>
                                        <a:rPr lang="ru-RU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sSub>
                                        <m:sSubPr>
                                          <m:ctrlPr>
                                            <a:rPr lang="ru-RU" sz="18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18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1800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acc>
                                        <m:accPr>
                                          <m:chr m:val="̅"/>
                                          <m:ctrlPr>
                                            <a:rPr lang="ru-RU" sz="18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18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</m:acc>
                                      <m: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  <m:t>)</m:t>
                                      </m:r>
                                    </m:e>
                                    <m:sup>
                                      <m: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nary>
                            </m:den>
                          </m:f>
                        </m:e>
                      </m:rad>
                    </m:oMath>
                  </m:oMathPara>
                </a14:m>
                <a:endParaRPr lang="ru-RU" altLang="ru-RU" sz="1800" dirty="0" smtClean="0">
                  <a:solidFill>
                    <a:srgbClr val="000066"/>
                  </a:solidFill>
                  <a:latin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4337" y="836712"/>
                <a:ext cx="8136135" cy="5978078"/>
              </a:xfrm>
              <a:prstGeom prst="rect">
                <a:avLst/>
              </a:prstGeom>
              <a:blipFill rotWithShape="1">
                <a:blip r:embed="rId3"/>
                <a:stretch>
                  <a:fillRect l="-74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0614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43" name="Object 2"/>
          <p:cNvGraphicFramePr>
            <a:graphicFrameLocks noChangeAspect="1"/>
          </p:cNvGraphicFramePr>
          <p:nvPr/>
        </p:nvGraphicFramePr>
        <p:xfrm>
          <a:off x="522288" y="995363"/>
          <a:ext cx="8102600" cy="5026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3" r:id="rId4" imgW="9975721" imgH="6177064" progId="">
                  <p:embed/>
                </p:oleObj>
              </mc:Choice>
              <mc:Fallback>
                <p:oleObj r:id="rId4" imgW="9975721" imgH="617706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288" y="995363"/>
                        <a:ext cx="8102600" cy="5026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4" name="Text Box 3"/>
          <p:cNvSpPr txBox="1">
            <a:spLocks noChangeArrowheads="1"/>
          </p:cNvSpPr>
          <p:nvPr/>
        </p:nvSpPr>
        <p:spPr bwMode="auto">
          <a:xfrm>
            <a:off x="1371600" y="5224463"/>
            <a:ext cx="2219325" cy="436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39" tIns="40820" rIns="81639" bIns="4082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chemeClr val="tx1"/>
                </a:solidFill>
                <a:latin typeface="Arial Cyr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chemeClr val="tx1"/>
                </a:solidFill>
                <a:latin typeface="Arial Cyr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chemeClr val="tx1"/>
                </a:solidFill>
                <a:latin typeface="Arial Cyr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chemeClr val="tx1"/>
                </a:solidFill>
                <a:latin typeface="Arial Cyr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chemeClr val="tx1"/>
                </a:solidFill>
                <a:latin typeface="Arial Cyr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chemeClr val="tx1"/>
                </a:solidFill>
                <a:latin typeface="Arial Cyr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chemeClr val="tx1"/>
                </a:solidFill>
                <a:latin typeface="Arial Cyr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chemeClr val="tx1"/>
                </a:solidFill>
                <a:latin typeface="Arial Cyr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chemeClr val="tx1"/>
                </a:solidFill>
                <a:latin typeface="Arial Cyr" panose="020B0604020202020204" pitchFamily="34" charset="0"/>
              </a:defRPr>
            </a:lvl9pPr>
          </a:lstStyle>
          <a:p>
            <a:r>
              <a:rPr lang="ru-RU" altLang="ru-RU" sz="16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rPr>
              <a:t>Внезапное начало</a:t>
            </a:r>
          </a:p>
        </p:txBody>
      </p:sp>
      <p:sp>
        <p:nvSpPr>
          <p:cNvPr id="10245" name="Text Box 4"/>
          <p:cNvSpPr txBox="1">
            <a:spLocks noChangeArrowheads="1"/>
          </p:cNvSpPr>
          <p:nvPr/>
        </p:nvSpPr>
        <p:spPr bwMode="auto">
          <a:xfrm>
            <a:off x="4192588" y="5230813"/>
            <a:ext cx="1765300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39" tIns="40820" rIns="81639" bIns="4082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chemeClr val="tx1"/>
                </a:solidFill>
                <a:latin typeface="Arial Cyr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chemeClr val="tx1"/>
                </a:solidFill>
                <a:latin typeface="Arial Cyr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chemeClr val="tx1"/>
                </a:solidFill>
                <a:latin typeface="Arial Cyr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chemeClr val="tx1"/>
                </a:solidFill>
                <a:latin typeface="Arial Cyr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chemeClr val="tx1"/>
                </a:solidFill>
                <a:latin typeface="Arial Cyr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chemeClr val="tx1"/>
                </a:solidFill>
                <a:latin typeface="Arial Cyr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chemeClr val="tx1"/>
                </a:solidFill>
                <a:latin typeface="Arial Cyr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chemeClr val="tx1"/>
                </a:solidFill>
                <a:latin typeface="Arial Cyr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chemeClr val="tx1"/>
                </a:solidFill>
                <a:latin typeface="Arial Cyr" panose="020B0604020202020204" pitchFamily="34" charset="0"/>
              </a:defRPr>
            </a:lvl9pPr>
          </a:lstStyle>
          <a:p>
            <a:r>
              <a:rPr lang="ru-RU" altLang="ru-RU" sz="16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rPr>
              <a:t>Главная фаза</a:t>
            </a:r>
          </a:p>
        </p:txBody>
      </p:sp>
      <p:sp>
        <p:nvSpPr>
          <p:cNvPr id="10246" name="Text Box 5"/>
          <p:cNvSpPr txBox="1">
            <a:spLocks noChangeArrowheads="1"/>
          </p:cNvSpPr>
          <p:nvPr/>
        </p:nvSpPr>
        <p:spPr bwMode="auto">
          <a:xfrm>
            <a:off x="6310313" y="5253038"/>
            <a:ext cx="2416175" cy="15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39" tIns="40820" rIns="81639" bIns="4082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chemeClr val="tx1"/>
                </a:solidFill>
                <a:latin typeface="Arial Cyr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chemeClr val="tx1"/>
                </a:solidFill>
                <a:latin typeface="Arial Cyr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chemeClr val="tx1"/>
                </a:solidFill>
                <a:latin typeface="Arial Cyr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chemeClr val="tx1"/>
                </a:solidFill>
                <a:latin typeface="Arial Cyr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chemeClr val="tx1"/>
                </a:solidFill>
                <a:latin typeface="Arial Cyr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chemeClr val="tx1"/>
                </a:solidFill>
                <a:latin typeface="Arial Cyr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chemeClr val="tx1"/>
                </a:solidFill>
                <a:latin typeface="Arial Cyr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chemeClr val="tx1"/>
                </a:solidFill>
                <a:latin typeface="Arial Cyr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chemeClr val="tx1"/>
                </a:solidFill>
                <a:latin typeface="Arial Cyr" panose="020B0604020202020204" pitchFamily="34" charset="0"/>
              </a:defRPr>
            </a:lvl9pPr>
          </a:lstStyle>
          <a:p>
            <a:r>
              <a:rPr lang="ru-RU" altLang="ru-RU" sz="16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rPr>
              <a:t>Фаза восстановления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7504" y="5910371"/>
            <a:ext cx="59745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Вывод: </a:t>
            </a:r>
            <a:r>
              <a:rPr lang="ru-RU" dirty="0" smtClean="0">
                <a:solidFill>
                  <a:srgbClr val="002060"/>
                </a:solidFill>
              </a:rPr>
              <a:t>лучше всех работает модель, 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обученная на полном наборе данных 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274817" y="5910371"/>
            <a:ext cx="28336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Объем массива – </a:t>
            </a:r>
          </a:p>
          <a:p>
            <a:r>
              <a:rPr lang="ru-RU" dirty="0" smtClean="0">
                <a:solidFill>
                  <a:srgbClr val="C00000"/>
                </a:solidFill>
              </a:rPr>
              <a:t>это важно!!!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539552" y="260350"/>
            <a:ext cx="8640960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2400" b="1" dirty="0" smtClean="0">
                <a:solidFill>
                  <a:srgbClr val="000066"/>
                </a:solidFill>
                <a:latin typeface="Arial" panose="020B0604020202020204" pitchFamily="34" charset="0"/>
              </a:rPr>
              <a:t>Прогноз часовых значений индекса </a:t>
            </a:r>
            <a:r>
              <a:rPr lang="en-US" altLang="ru-RU" sz="2400" b="1" dirty="0" err="1" smtClean="0">
                <a:solidFill>
                  <a:srgbClr val="000066"/>
                </a:solidFill>
                <a:latin typeface="Arial" panose="020B0604020202020204" pitchFamily="34" charset="0"/>
              </a:rPr>
              <a:t>Dst</a:t>
            </a:r>
            <a:r>
              <a:rPr lang="en-US" altLang="ru-RU" sz="2400" b="1" dirty="0" smtClean="0">
                <a:solidFill>
                  <a:srgbClr val="000066"/>
                </a:solidFill>
                <a:latin typeface="Arial" panose="020B0604020202020204" pitchFamily="34" charset="0"/>
              </a:rPr>
              <a:t> </a:t>
            </a:r>
            <a:r>
              <a:rPr lang="ru-RU" altLang="ru-RU" sz="2400" b="1" dirty="0" smtClean="0">
                <a:solidFill>
                  <a:srgbClr val="000066"/>
                </a:solidFill>
                <a:latin typeface="Arial" panose="020B0604020202020204" pitchFamily="34" charset="0"/>
              </a:rPr>
              <a:t>по фазам бури </a:t>
            </a:r>
            <a:endParaRPr lang="en-US" altLang="ru-RU" sz="2400" b="1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Line 5"/>
          <p:cNvSpPr>
            <a:spLocks noChangeShapeType="1"/>
          </p:cNvSpPr>
          <p:nvPr/>
        </p:nvSpPr>
        <p:spPr bwMode="auto">
          <a:xfrm flipV="1">
            <a:off x="179388" y="764704"/>
            <a:ext cx="8785100" cy="471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" name="Line 6"/>
          <p:cNvSpPr>
            <a:spLocks noChangeShapeType="1"/>
          </p:cNvSpPr>
          <p:nvPr/>
        </p:nvSpPr>
        <p:spPr bwMode="auto">
          <a:xfrm>
            <a:off x="468313" y="260350"/>
            <a:ext cx="0" cy="1223963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57324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"/>
          <p:cNvSpPr>
            <a:spLocks noChangeArrowheads="1"/>
          </p:cNvSpPr>
          <p:nvPr/>
        </p:nvSpPr>
        <p:spPr bwMode="auto">
          <a:xfrm>
            <a:off x="539552" y="260350"/>
            <a:ext cx="8640960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2800" b="1" dirty="0" smtClean="0">
                <a:solidFill>
                  <a:srgbClr val="000066"/>
                </a:solidFill>
                <a:latin typeface="Arial" panose="020B0604020202020204" pitchFamily="34" charset="0"/>
              </a:rPr>
              <a:t>Прогноз часовых значений индекса </a:t>
            </a:r>
            <a:r>
              <a:rPr lang="en-US" altLang="ru-RU" sz="2800" b="1" dirty="0" err="1" smtClean="0">
                <a:solidFill>
                  <a:srgbClr val="000066"/>
                </a:solidFill>
                <a:latin typeface="Arial" panose="020B0604020202020204" pitchFamily="34" charset="0"/>
              </a:rPr>
              <a:t>Dst</a:t>
            </a:r>
            <a:r>
              <a:rPr lang="ru-RU" altLang="ru-RU" sz="2800" b="1" dirty="0" smtClean="0">
                <a:solidFill>
                  <a:srgbClr val="000066"/>
                </a:solidFill>
                <a:latin typeface="Arial" panose="020B0604020202020204" pitchFamily="34" charset="0"/>
              </a:rPr>
              <a:t> </a:t>
            </a:r>
            <a:endParaRPr lang="en-US" altLang="ru-RU" sz="2800" b="1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987675" y="1773238"/>
            <a:ext cx="431800" cy="215900"/>
          </a:xfrm>
          <a:prstGeom prst="rect">
            <a:avLst/>
          </a:prstGeom>
          <a:noFill/>
          <a:ln>
            <a:solidFill>
              <a:srgbClr val="C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388" name="Line 5"/>
          <p:cNvSpPr>
            <a:spLocks noChangeShapeType="1"/>
          </p:cNvSpPr>
          <p:nvPr/>
        </p:nvSpPr>
        <p:spPr bwMode="auto">
          <a:xfrm flipV="1">
            <a:off x="179388" y="764704"/>
            <a:ext cx="8785100" cy="471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389" name="Line 6"/>
          <p:cNvSpPr>
            <a:spLocks noChangeShapeType="1"/>
          </p:cNvSpPr>
          <p:nvPr/>
        </p:nvSpPr>
        <p:spPr bwMode="auto">
          <a:xfrm>
            <a:off x="468313" y="260350"/>
            <a:ext cx="0" cy="1223963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390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6391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25" y="833438"/>
            <a:ext cx="8134350" cy="519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23528" y="6093296"/>
            <a:ext cx="87125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0066"/>
                </a:solidFill>
              </a:rPr>
              <a:t>ВР часовых значений индекса </a:t>
            </a:r>
            <a:r>
              <a:rPr lang="en-US" dirty="0" err="1" smtClean="0">
                <a:solidFill>
                  <a:srgbClr val="000066"/>
                </a:solidFill>
              </a:rPr>
              <a:t>Dst</a:t>
            </a:r>
            <a:r>
              <a:rPr lang="ru-RU" dirty="0" smtClean="0">
                <a:solidFill>
                  <a:srgbClr val="000066"/>
                </a:solidFill>
              </a:rPr>
              <a:t> и его прогноз на 3 часа вперёд (внизу).</a:t>
            </a:r>
          </a:p>
          <a:p>
            <a:r>
              <a:rPr lang="ru-RU" dirty="0" smtClean="0">
                <a:solidFill>
                  <a:srgbClr val="000066"/>
                </a:solidFill>
              </a:rPr>
              <a:t>Основные входные параметры для прогноза (вверху).</a:t>
            </a:r>
            <a:endParaRPr lang="ru-RU" dirty="0">
              <a:solidFill>
                <a:srgbClr val="0000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"/>
          <p:cNvSpPr>
            <a:spLocks noChangeArrowheads="1"/>
          </p:cNvSpPr>
          <p:nvPr/>
        </p:nvSpPr>
        <p:spPr bwMode="auto">
          <a:xfrm>
            <a:off x="539552" y="260350"/>
            <a:ext cx="8640960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2800" b="1" dirty="0" smtClean="0">
                <a:solidFill>
                  <a:srgbClr val="000066"/>
                </a:solidFill>
                <a:latin typeface="Arial" panose="020B0604020202020204" pitchFamily="34" charset="0"/>
              </a:rPr>
              <a:t>Прогноз часовых значений индекса </a:t>
            </a:r>
            <a:r>
              <a:rPr lang="en-US" altLang="ru-RU" sz="2800" b="1" dirty="0" err="1" smtClean="0">
                <a:solidFill>
                  <a:srgbClr val="000066"/>
                </a:solidFill>
                <a:latin typeface="Arial" panose="020B0604020202020204" pitchFamily="34" charset="0"/>
              </a:rPr>
              <a:t>Dst</a:t>
            </a:r>
            <a:r>
              <a:rPr lang="ru-RU" altLang="ru-RU" sz="2800" b="1" dirty="0" smtClean="0">
                <a:solidFill>
                  <a:srgbClr val="000066"/>
                </a:solidFill>
                <a:latin typeface="Arial" panose="020B0604020202020204" pitchFamily="34" charset="0"/>
              </a:rPr>
              <a:t> </a:t>
            </a:r>
            <a:endParaRPr lang="en-US" altLang="ru-RU" sz="2800" b="1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987675" y="1773238"/>
            <a:ext cx="431800" cy="215900"/>
          </a:xfrm>
          <a:prstGeom prst="rect">
            <a:avLst/>
          </a:prstGeom>
          <a:noFill/>
          <a:ln>
            <a:solidFill>
              <a:srgbClr val="C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388" name="Line 5"/>
          <p:cNvSpPr>
            <a:spLocks noChangeShapeType="1"/>
          </p:cNvSpPr>
          <p:nvPr/>
        </p:nvSpPr>
        <p:spPr bwMode="auto">
          <a:xfrm flipV="1">
            <a:off x="179388" y="764704"/>
            <a:ext cx="8785100" cy="471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389" name="Line 6"/>
          <p:cNvSpPr>
            <a:spLocks noChangeShapeType="1"/>
          </p:cNvSpPr>
          <p:nvPr/>
        </p:nvSpPr>
        <p:spPr bwMode="auto">
          <a:xfrm>
            <a:off x="468313" y="260350"/>
            <a:ext cx="0" cy="1223963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390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6391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067" y="843256"/>
            <a:ext cx="4037933" cy="2017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066" y="2859480"/>
            <a:ext cx="4037933" cy="1957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065" y="4803696"/>
            <a:ext cx="4037933" cy="2009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3059832" y="2060848"/>
            <a:ext cx="115212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На 1 час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3059832" y="3933056"/>
            <a:ext cx="1224136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На 3 часа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3046633" y="6021288"/>
            <a:ext cx="1368152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На 6 часов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4716016" y="836712"/>
            <a:ext cx="442798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0066"/>
                </a:solidFill>
              </a:rPr>
              <a:t>1 – измеренные значения </a:t>
            </a:r>
            <a:r>
              <a:rPr lang="ru-RU" i="1" dirty="0" err="1">
                <a:solidFill>
                  <a:srgbClr val="000066"/>
                </a:solidFill>
              </a:rPr>
              <a:t>Dst</a:t>
            </a:r>
            <a:r>
              <a:rPr lang="ru-RU" i="1" dirty="0">
                <a:solidFill>
                  <a:srgbClr val="000066"/>
                </a:solidFill>
              </a:rPr>
              <a:t> </a:t>
            </a:r>
            <a:r>
              <a:rPr lang="ru-RU" dirty="0" smtClean="0">
                <a:solidFill>
                  <a:srgbClr val="000066"/>
                </a:solidFill>
              </a:rPr>
              <a:t>индекса</a:t>
            </a:r>
          </a:p>
          <a:p>
            <a:r>
              <a:rPr lang="ru-RU" dirty="0" smtClean="0">
                <a:solidFill>
                  <a:srgbClr val="000066"/>
                </a:solidFill>
              </a:rPr>
              <a:t>2 </a:t>
            </a:r>
            <a:r>
              <a:rPr lang="ru-RU" dirty="0">
                <a:solidFill>
                  <a:srgbClr val="000066"/>
                </a:solidFill>
              </a:rPr>
              <a:t>– прогноз при помощи среднего </a:t>
            </a:r>
            <a:r>
              <a:rPr lang="ru-RU" dirty="0" smtClean="0">
                <a:solidFill>
                  <a:srgbClr val="000066"/>
                </a:solidFill>
              </a:rPr>
              <a:t/>
            </a:r>
            <a:br>
              <a:rPr lang="ru-RU" dirty="0" smtClean="0">
                <a:solidFill>
                  <a:srgbClr val="000066"/>
                </a:solidFill>
              </a:rPr>
            </a:br>
            <a:r>
              <a:rPr lang="ru-RU" dirty="0" smtClean="0">
                <a:solidFill>
                  <a:srgbClr val="000066"/>
                </a:solidFill>
              </a:rPr>
              <a:t>      по </a:t>
            </a:r>
            <a:r>
              <a:rPr lang="ru-RU" dirty="0">
                <a:solidFill>
                  <a:srgbClr val="000066"/>
                </a:solidFill>
              </a:rPr>
              <a:t>12 </a:t>
            </a:r>
            <a:r>
              <a:rPr lang="ru-RU" dirty="0" smtClean="0">
                <a:solidFill>
                  <a:srgbClr val="000066"/>
                </a:solidFill>
              </a:rPr>
              <a:t>сетям</a:t>
            </a:r>
          </a:p>
          <a:p>
            <a:r>
              <a:rPr lang="ru-RU" dirty="0" smtClean="0">
                <a:solidFill>
                  <a:srgbClr val="000066"/>
                </a:solidFill>
              </a:rPr>
              <a:t>3 </a:t>
            </a:r>
            <a:r>
              <a:rPr lang="ru-RU" dirty="0">
                <a:solidFill>
                  <a:srgbClr val="000066"/>
                </a:solidFill>
              </a:rPr>
              <a:t>– прогноз при помощи </a:t>
            </a:r>
            <a:endParaRPr lang="ru-RU" dirty="0" smtClean="0">
              <a:solidFill>
                <a:srgbClr val="000066"/>
              </a:solidFill>
            </a:endParaRPr>
          </a:p>
          <a:p>
            <a:r>
              <a:rPr lang="ru-RU" dirty="0">
                <a:solidFill>
                  <a:srgbClr val="000066"/>
                </a:solidFill>
              </a:rPr>
              <a:t> </a:t>
            </a:r>
            <a:r>
              <a:rPr lang="ru-RU" dirty="0" smtClean="0">
                <a:solidFill>
                  <a:srgbClr val="000066"/>
                </a:solidFill>
              </a:rPr>
              <a:t>     гетерогенного </a:t>
            </a:r>
            <a:r>
              <a:rPr lang="ru-RU" dirty="0">
                <a:solidFill>
                  <a:srgbClr val="000066"/>
                </a:solidFill>
              </a:rPr>
              <a:t>комитета из 12 </a:t>
            </a:r>
            <a:r>
              <a:rPr lang="ru-RU" dirty="0" smtClean="0">
                <a:solidFill>
                  <a:srgbClr val="000066"/>
                </a:solidFill>
              </a:rPr>
              <a:t>сетей </a:t>
            </a:r>
          </a:p>
          <a:p>
            <a:r>
              <a:rPr lang="ru-RU" dirty="0" smtClean="0">
                <a:solidFill>
                  <a:srgbClr val="000066"/>
                </a:solidFill>
              </a:rPr>
              <a:t>4 </a:t>
            </a:r>
            <a:r>
              <a:rPr lang="ru-RU" dirty="0">
                <a:solidFill>
                  <a:srgbClr val="000066"/>
                </a:solidFill>
              </a:rPr>
              <a:t>– прогноз при помощи </a:t>
            </a:r>
            <a:r>
              <a:rPr lang="ru-RU" dirty="0" smtClean="0">
                <a:solidFill>
                  <a:srgbClr val="000066"/>
                </a:solidFill>
              </a:rPr>
              <a:t/>
            </a:r>
            <a:br>
              <a:rPr lang="ru-RU" dirty="0" smtClean="0">
                <a:solidFill>
                  <a:srgbClr val="000066"/>
                </a:solidFill>
              </a:rPr>
            </a:br>
            <a:r>
              <a:rPr lang="ru-RU" dirty="0" smtClean="0">
                <a:solidFill>
                  <a:srgbClr val="000066"/>
                </a:solidFill>
              </a:rPr>
              <a:t>      среднего </a:t>
            </a:r>
            <a:r>
              <a:rPr lang="ru-RU" dirty="0">
                <a:solidFill>
                  <a:srgbClr val="000066"/>
                </a:solidFill>
              </a:rPr>
              <a:t>из 3 рекуррентных сетей </a:t>
            </a:r>
            <a:r>
              <a:rPr lang="ru-RU" dirty="0" smtClean="0">
                <a:solidFill>
                  <a:srgbClr val="000066"/>
                </a:solidFill>
              </a:rPr>
              <a:t/>
            </a:r>
            <a:br>
              <a:rPr lang="ru-RU" dirty="0" smtClean="0">
                <a:solidFill>
                  <a:srgbClr val="000066"/>
                </a:solidFill>
              </a:rPr>
            </a:br>
            <a:r>
              <a:rPr lang="ru-RU" dirty="0" smtClean="0">
                <a:solidFill>
                  <a:srgbClr val="000066"/>
                </a:solidFill>
              </a:rPr>
              <a:t>      с </a:t>
            </a:r>
            <a:r>
              <a:rPr lang="ru-RU" dirty="0">
                <a:solidFill>
                  <a:srgbClr val="000066"/>
                </a:solidFill>
              </a:rPr>
              <a:t>одинаковыми параметрами </a:t>
            </a:r>
            <a:r>
              <a:rPr lang="ru-RU" dirty="0" smtClean="0">
                <a:solidFill>
                  <a:srgbClr val="000066"/>
                </a:solidFill>
              </a:rPr>
              <a:t/>
            </a:r>
            <a:br>
              <a:rPr lang="ru-RU" dirty="0" smtClean="0">
                <a:solidFill>
                  <a:srgbClr val="000066"/>
                </a:solidFill>
              </a:rPr>
            </a:br>
            <a:r>
              <a:rPr lang="ru-RU" dirty="0" smtClean="0">
                <a:solidFill>
                  <a:srgbClr val="000066"/>
                </a:solidFill>
              </a:rPr>
              <a:t>      (</a:t>
            </a:r>
            <a:r>
              <a:rPr lang="ru-RU" i="1" dirty="0">
                <a:solidFill>
                  <a:srgbClr val="000066"/>
                </a:solidFill>
              </a:rPr>
              <a:t>LSTM </a:t>
            </a:r>
            <a:r>
              <a:rPr lang="ru-RU" dirty="0">
                <a:solidFill>
                  <a:srgbClr val="000066"/>
                </a:solidFill>
              </a:rPr>
              <a:t>с 96 блоками). </a:t>
            </a:r>
          </a:p>
        </p:txBody>
      </p:sp>
    </p:spTree>
    <p:extLst>
      <p:ext uri="{BB962C8B-B14F-4D97-AF65-F5344CB8AC3E}">
        <p14:creationId xmlns:p14="http://schemas.microsoft.com/office/powerpoint/2010/main" val="1462037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"/>
          <p:cNvSpPr>
            <a:spLocks noChangeArrowheads="1"/>
          </p:cNvSpPr>
          <p:nvPr/>
        </p:nvSpPr>
        <p:spPr bwMode="auto">
          <a:xfrm>
            <a:off x="539552" y="260350"/>
            <a:ext cx="8640960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2800" b="1" dirty="0" smtClean="0">
                <a:solidFill>
                  <a:srgbClr val="000066"/>
                </a:solidFill>
                <a:latin typeface="Arial" panose="020B0604020202020204" pitchFamily="34" charset="0"/>
              </a:rPr>
              <a:t>Прогноз часовых значений индекса </a:t>
            </a:r>
            <a:r>
              <a:rPr lang="en-US" altLang="ru-RU" sz="2800" b="1" dirty="0" err="1" smtClean="0">
                <a:solidFill>
                  <a:srgbClr val="000066"/>
                </a:solidFill>
                <a:latin typeface="Arial" panose="020B0604020202020204" pitchFamily="34" charset="0"/>
              </a:rPr>
              <a:t>Dst</a:t>
            </a:r>
            <a:r>
              <a:rPr lang="ru-RU" altLang="ru-RU" sz="2800" b="1" dirty="0" smtClean="0">
                <a:solidFill>
                  <a:srgbClr val="000066"/>
                </a:solidFill>
                <a:latin typeface="Arial" panose="020B0604020202020204" pitchFamily="34" charset="0"/>
              </a:rPr>
              <a:t> </a:t>
            </a:r>
            <a:endParaRPr lang="en-US" altLang="ru-RU" sz="2800" b="1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987675" y="1773238"/>
            <a:ext cx="431800" cy="215900"/>
          </a:xfrm>
          <a:prstGeom prst="rect">
            <a:avLst/>
          </a:prstGeom>
          <a:noFill/>
          <a:ln>
            <a:solidFill>
              <a:srgbClr val="C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388" name="Line 5"/>
          <p:cNvSpPr>
            <a:spLocks noChangeShapeType="1"/>
          </p:cNvSpPr>
          <p:nvPr/>
        </p:nvSpPr>
        <p:spPr bwMode="auto">
          <a:xfrm flipV="1">
            <a:off x="179388" y="764704"/>
            <a:ext cx="8785100" cy="471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389" name="Line 6"/>
          <p:cNvSpPr>
            <a:spLocks noChangeShapeType="1"/>
          </p:cNvSpPr>
          <p:nvPr/>
        </p:nvSpPr>
        <p:spPr bwMode="auto">
          <a:xfrm>
            <a:off x="468313" y="260350"/>
            <a:ext cx="0" cy="1223963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390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6391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482" y="821643"/>
            <a:ext cx="4042456" cy="22856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844" y="3107258"/>
            <a:ext cx="4065731" cy="2305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575" y="790492"/>
            <a:ext cx="4202873" cy="2316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107258"/>
            <a:ext cx="4183002" cy="2305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39552" y="5589240"/>
            <a:ext cx="82468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 smtClean="0">
                <a:solidFill>
                  <a:srgbClr val="000066"/>
                </a:solidFill>
              </a:rPr>
              <a:t>Наилучшие результаты показал гетерогенный комитет из 12 сетей – </a:t>
            </a:r>
            <a:r>
              <a:rPr lang="en-US" dirty="0" smtClean="0">
                <a:solidFill>
                  <a:srgbClr val="000066"/>
                </a:solidFill>
              </a:rPr>
              <a:t/>
            </a:r>
            <a:br>
              <a:rPr lang="en-US" dirty="0" smtClean="0">
                <a:solidFill>
                  <a:srgbClr val="000066"/>
                </a:solidFill>
              </a:rPr>
            </a:br>
            <a:r>
              <a:rPr lang="ru-RU" dirty="0" smtClean="0">
                <a:solidFill>
                  <a:srgbClr val="000066"/>
                </a:solidFill>
              </a:rPr>
              <a:t>по 3 сети каждой из 4 наилучших архитектур (персептроны, </a:t>
            </a:r>
            <a:r>
              <a:rPr lang="en-US" dirty="0" smtClean="0">
                <a:solidFill>
                  <a:srgbClr val="000066"/>
                </a:solidFill>
              </a:rPr>
              <a:t>LSTM)</a:t>
            </a:r>
            <a:endParaRPr lang="ru-RU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6679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"/>
          <p:cNvSpPr>
            <a:spLocks noChangeArrowheads="1"/>
          </p:cNvSpPr>
          <p:nvPr/>
        </p:nvSpPr>
        <p:spPr bwMode="auto">
          <a:xfrm>
            <a:off x="539552" y="260350"/>
            <a:ext cx="7416824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2800" b="1" dirty="0" smtClean="0">
                <a:solidFill>
                  <a:srgbClr val="000066"/>
                </a:solidFill>
                <a:latin typeface="Arial" panose="020B0604020202020204" pitchFamily="34" charset="0"/>
              </a:rPr>
              <a:t>Прогноз часовых значений индекса </a:t>
            </a:r>
            <a:r>
              <a:rPr lang="en-US" altLang="ru-RU" sz="2800" b="1" dirty="0" err="1" smtClean="0">
                <a:solidFill>
                  <a:srgbClr val="000066"/>
                </a:solidFill>
                <a:latin typeface="Arial" panose="020B0604020202020204" pitchFamily="34" charset="0"/>
              </a:rPr>
              <a:t>Dst</a:t>
            </a:r>
            <a:r>
              <a:rPr lang="ru-RU" altLang="ru-RU" sz="2800" b="1" dirty="0" smtClean="0">
                <a:solidFill>
                  <a:srgbClr val="000066"/>
                </a:solidFill>
                <a:latin typeface="Arial" panose="020B0604020202020204" pitchFamily="34" charset="0"/>
              </a:rPr>
              <a:t> </a:t>
            </a:r>
            <a:endParaRPr lang="en-US" altLang="ru-RU" sz="2800" b="1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987675" y="1773238"/>
            <a:ext cx="431800" cy="215900"/>
          </a:xfrm>
          <a:prstGeom prst="rect">
            <a:avLst/>
          </a:prstGeom>
          <a:noFill/>
          <a:ln>
            <a:solidFill>
              <a:srgbClr val="C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388" name="Line 5"/>
          <p:cNvSpPr>
            <a:spLocks noChangeShapeType="1"/>
          </p:cNvSpPr>
          <p:nvPr/>
        </p:nvSpPr>
        <p:spPr bwMode="auto">
          <a:xfrm flipV="1">
            <a:off x="179388" y="764704"/>
            <a:ext cx="8785100" cy="471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389" name="Line 6"/>
          <p:cNvSpPr>
            <a:spLocks noChangeShapeType="1"/>
          </p:cNvSpPr>
          <p:nvPr/>
        </p:nvSpPr>
        <p:spPr bwMode="auto">
          <a:xfrm>
            <a:off x="468313" y="260350"/>
            <a:ext cx="0" cy="1223963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390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6391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" name="TextBox 2"/>
          <p:cNvSpPr txBox="1"/>
          <p:nvPr/>
        </p:nvSpPr>
        <p:spPr>
          <a:xfrm>
            <a:off x="179388" y="5962054"/>
            <a:ext cx="88360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 smtClean="0">
                <a:solidFill>
                  <a:srgbClr val="000066"/>
                </a:solidFill>
              </a:rPr>
              <a:t>Онлайн прогноз </a:t>
            </a:r>
            <a:r>
              <a:rPr lang="en-US" dirty="0" err="1" smtClean="0">
                <a:solidFill>
                  <a:srgbClr val="000066"/>
                </a:solidFill>
              </a:rPr>
              <a:t>Dst</a:t>
            </a:r>
            <a:r>
              <a:rPr lang="en-US" dirty="0" smtClean="0">
                <a:solidFill>
                  <a:srgbClr val="000066"/>
                </a:solidFill>
              </a:rPr>
              <a:t> </a:t>
            </a:r>
            <a:r>
              <a:rPr lang="ru-RU" dirty="0" smtClean="0">
                <a:solidFill>
                  <a:srgbClr val="000066"/>
                </a:solidFill>
              </a:rPr>
              <a:t>на один час вперед на сайте ЦОКМ НИИЯФ МГУ</a:t>
            </a:r>
            <a:endParaRPr lang="en-US" dirty="0" smtClean="0">
              <a:solidFill>
                <a:srgbClr val="000066"/>
              </a:solidFill>
            </a:endParaRPr>
          </a:p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0000FF"/>
                </a:solidFill>
              </a:rPr>
              <a:t>http</a:t>
            </a:r>
            <a:r>
              <a:rPr lang="en-US" b="1" dirty="0">
                <a:solidFill>
                  <a:srgbClr val="0000FF"/>
                </a:solidFill>
              </a:rPr>
              <a:t>://swx.sinp.msu.ru/models/dst.php?gcm=1</a:t>
            </a:r>
            <a:endParaRPr lang="ru-RU" b="1" dirty="0">
              <a:solidFill>
                <a:srgbClr val="0000FF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349" y="812675"/>
            <a:ext cx="8882063" cy="5255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081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"/>
          <p:cNvSpPr>
            <a:spLocks noChangeArrowheads="1"/>
          </p:cNvSpPr>
          <p:nvPr/>
        </p:nvSpPr>
        <p:spPr bwMode="auto">
          <a:xfrm>
            <a:off x="539552" y="260350"/>
            <a:ext cx="8424936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2800" b="1" dirty="0" smtClean="0">
                <a:solidFill>
                  <a:srgbClr val="000066"/>
                </a:solidFill>
                <a:latin typeface="Arial" panose="020B0604020202020204" pitchFamily="34" charset="0"/>
              </a:rPr>
              <a:t>Использование комитетов нейронных сетей  </a:t>
            </a:r>
            <a:endParaRPr lang="en-US" altLang="ru-RU" sz="2800" b="1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987675" y="1773238"/>
            <a:ext cx="431800" cy="215900"/>
          </a:xfrm>
          <a:prstGeom prst="rect">
            <a:avLst/>
          </a:prstGeom>
          <a:noFill/>
          <a:ln>
            <a:solidFill>
              <a:srgbClr val="C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388" name="Line 5"/>
          <p:cNvSpPr>
            <a:spLocks noChangeShapeType="1"/>
          </p:cNvSpPr>
          <p:nvPr/>
        </p:nvSpPr>
        <p:spPr bwMode="auto">
          <a:xfrm flipV="1">
            <a:off x="179388" y="764704"/>
            <a:ext cx="8785100" cy="471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389" name="Line 6"/>
          <p:cNvSpPr>
            <a:spLocks noChangeShapeType="1"/>
          </p:cNvSpPr>
          <p:nvPr/>
        </p:nvSpPr>
        <p:spPr bwMode="auto">
          <a:xfrm>
            <a:off x="468313" y="260350"/>
            <a:ext cx="0" cy="1223963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390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6391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" name="TextBox 2"/>
          <p:cNvSpPr txBox="1"/>
          <p:nvPr/>
        </p:nvSpPr>
        <p:spPr>
          <a:xfrm>
            <a:off x="611436" y="5877272"/>
            <a:ext cx="72009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 err="1" smtClean="0">
                <a:solidFill>
                  <a:srgbClr val="000066"/>
                </a:solidFill>
              </a:rPr>
              <a:t>KpH</a:t>
            </a:r>
            <a:r>
              <a:rPr lang="en-US" dirty="0" smtClean="0">
                <a:solidFill>
                  <a:srgbClr val="000066"/>
                </a:solidFill>
              </a:rPr>
              <a:t> – </a:t>
            </a:r>
            <a:r>
              <a:rPr lang="ru-RU" dirty="0" smtClean="0">
                <a:solidFill>
                  <a:srgbClr val="000066"/>
                </a:solidFill>
              </a:rPr>
              <a:t>сглаженный часовой вариант </a:t>
            </a:r>
            <a:r>
              <a:rPr lang="en-US" dirty="0" err="1" smtClean="0">
                <a:solidFill>
                  <a:srgbClr val="000066"/>
                </a:solidFill>
              </a:rPr>
              <a:t>Kp</a:t>
            </a:r>
            <a:r>
              <a:rPr lang="ru-RU" dirty="0" smtClean="0">
                <a:solidFill>
                  <a:srgbClr val="000066"/>
                </a:solidFill>
              </a:rPr>
              <a:t> </a:t>
            </a:r>
            <a:br>
              <a:rPr lang="ru-RU" dirty="0" smtClean="0">
                <a:solidFill>
                  <a:srgbClr val="000066"/>
                </a:solidFill>
              </a:rPr>
            </a:br>
            <a:r>
              <a:rPr lang="ru-RU" dirty="0" smtClean="0">
                <a:solidFill>
                  <a:srgbClr val="000066"/>
                </a:solidFill>
              </a:rPr>
              <a:t>Тривиальный прогноз равен последнему известному значению</a:t>
            </a:r>
            <a:endParaRPr lang="en-US" dirty="0" smtClean="0">
              <a:solidFill>
                <a:srgbClr val="000066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902" y="871539"/>
            <a:ext cx="6344362" cy="507774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083852" y="980728"/>
            <a:ext cx="202465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dirty="0" smtClean="0">
                <a:solidFill>
                  <a:srgbClr val="000066"/>
                </a:solidFill>
              </a:rPr>
              <a:t>Однородный комитет </a:t>
            </a:r>
            <a:br>
              <a:rPr lang="ru-RU" dirty="0" smtClean="0">
                <a:solidFill>
                  <a:srgbClr val="000066"/>
                </a:solidFill>
              </a:rPr>
            </a:br>
            <a:r>
              <a:rPr lang="ru-RU" dirty="0" smtClean="0">
                <a:solidFill>
                  <a:srgbClr val="000066"/>
                </a:solidFill>
              </a:rPr>
              <a:t>10 сетей</a:t>
            </a:r>
          </a:p>
          <a:p>
            <a:pPr marL="285750" indent="-285750">
              <a:buFontTx/>
              <a:buChar char="-"/>
            </a:pPr>
            <a:r>
              <a:rPr lang="ru-RU" dirty="0" smtClean="0">
                <a:solidFill>
                  <a:srgbClr val="000066"/>
                </a:solidFill>
              </a:rPr>
              <a:t>«Комитет комитетов» </a:t>
            </a:r>
            <a:br>
              <a:rPr lang="ru-RU" dirty="0" smtClean="0">
                <a:solidFill>
                  <a:srgbClr val="000066"/>
                </a:solidFill>
              </a:rPr>
            </a:br>
            <a:r>
              <a:rPr lang="ru-RU" dirty="0" smtClean="0">
                <a:solidFill>
                  <a:srgbClr val="000066"/>
                </a:solidFill>
              </a:rPr>
              <a:t>из 10 сетей</a:t>
            </a:r>
          </a:p>
          <a:p>
            <a:pPr marL="285750" indent="-285750">
              <a:buFontTx/>
              <a:buChar char="-"/>
            </a:pPr>
            <a:r>
              <a:rPr lang="ru-RU" dirty="0" smtClean="0">
                <a:solidFill>
                  <a:srgbClr val="000066"/>
                </a:solidFill>
              </a:rPr>
              <a:t>Тривиальная модель</a:t>
            </a:r>
            <a:endParaRPr lang="ru-RU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1014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"/>
          <p:cNvSpPr>
            <a:spLocks noChangeArrowheads="1"/>
          </p:cNvSpPr>
          <p:nvPr/>
        </p:nvSpPr>
        <p:spPr bwMode="auto">
          <a:xfrm>
            <a:off x="539552" y="260350"/>
            <a:ext cx="8424936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2800" b="1" dirty="0" smtClean="0">
                <a:solidFill>
                  <a:srgbClr val="000066"/>
                </a:solidFill>
                <a:latin typeface="Arial" panose="020B0604020202020204" pitchFamily="34" charset="0"/>
              </a:rPr>
              <a:t>Использование комитетов нейронных сетей  </a:t>
            </a:r>
            <a:endParaRPr lang="en-US" altLang="ru-RU" sz="2800" b="1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987675" y="1773238"/>
            <a:ext cx="431800" cy="215900"/>
          </a:xfrm>
          <a:prstGeom prst="rect">
            <a:avLst/>
          </a:prstGeom>
          <a:noFill/>
          <a:ln>
            <a:solidFill>
              <a:srgbClr val="C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388" name="Line 5"/>
          <p:cNvSpPr>
            <a:spLocks noChangeShapeType="1"/>
          </p:cNvSpPr>
          <p:nvPr/>
        </p:nvSpPr>
        <p:spPr bwMode="auto">
          <a:xfrm flipV="1">
            <a:off x="179388" y="764704"/>
            <a:ext cx="8785100" cy="471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389" name="Line 6"/>
          <p:cNvSpPr>
            <a:spLocks noChangeShapeType="1"/>
          </p:cNvSpPr>
          <p:nvPr/>
        </p:nvSpPr>
        <p:spPr bwMode="auto">
          <a:xfrm>
            <a:off x="468313" y="260350"/>
            <a:ext cx="0" cy="1223963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390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6391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" name="TextBox 2"/>
          <p:cNvSpPr txBox="1"/>
          <p:nvPr/>
        </p:nvSpPr>
        <p:spPr>
          <a:xfrm>
            <a:off x="611436" y="5877272"/>
            <a:ext cx="72009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 err="1" smtClean="0">
                <a:solidFill>
                  <a:srgbClr val="000066"/>
                </a:solidFill>
              </a:rPr>
              <a:t>KpH</a:t>
            </a:r>
            <a:r>
              <a:rPr lang="en-US" dirty="0" smtClean="0">
                <a:solidFill>
                  <a:srgbClr val="000066"/>
                </a:solidFill>
              </a:rPr>
              <a:t> – </a:t>
            </a:r>
            <a:r>
              <a:rPr lang="ru-RU" dirty="0" smtClean="0">
                <a:solidFill>
                  <a:srgbClr val="000066"/>
                </a:solidFill>
              </a:rPr>
              <a:t>сглаженный часовой вариант </a:t>
            </a:r>
            <a:r>
              <a:rPr lang="en-US" dirty="0" err="1" smtClean="0">
                <a:solidFill>
                  <a:srgbClr val="000066"/>
                </a:solidFill>
              </a:rPr>
              <a:t>Kp</a:t>
            </a:r>
            <a:r>
              <a:rPr lang="ru-RU" dirty="0" smtClean="0">
                <a:solidFill>
                  <a:srgbClr val="000066"/>
                </a:solidFill>
              </a:rPr>
              <a:t> </a:t>
            </a:r>
            <a:br>
              <a:rPr lang="ru-RU" dirty="0" smtClean="0">
                <a:solidFill>
                  <a:srgbClr val="000066"/>
                </a:solidFill>
              </a:rPr>
            </a:br>
            <a:r>
              <a:rPr lang="ru-RU" dirty="0" smtClean="0">
                <a:solidFill>
                  <a:srgbClr val="000066"/>
                </a:solidFill>
              </a:rPr>
              <a:t>Тривиальный прогноз равен последнему известному значению</a:t>
            </a:r>
            <a:endParaRPr lang="en-US" dirty="0" smtClean="0">
              <a:solidFill>
                <a:srgbClr val="000066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083852" y="980728"/>
            <a:ext cx="202465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dirty="0" smtClean="0">
                <a:solidFill>
                  <a:srgbClr val="000066"/>
                </a:solidFill>
              </a:rPr>
              <a:t>Однородный комитет </a:t>
            </a:r>
            <a:br>
              <a:rPr lang="ru-RU" dirty="0" smtClean="0">
                <a:solidFill>
                  <a:srgbClr val="000066"/>
                </a:solidFill>
              </a:rPr>
            </a:br>
            <a:r>
              <a:rPr lang="ru-RU" dirty="0" smtClean="0">
                <a:solidFill>
                  <a:srgbClr val="000066"/>
                </a:solidFill>
              </a:rPr>
              <a:t>10 сетей</a:t>
            </a:r>
          </a:p>
          <a:p>
            <a:pPr marL="285750" indent="-285750">
              <a:buFontTx/>
              <a:buChar char="-"/>
            </a:pPr>
            <a:r>
              <a:rPr lang="ru-RU" dirty="0" smtClean="0">
                <a:solidFill>
                  <a:srgbClr val="000066"/>
                </a:solidFill>
              </a:rPr>
              <a:t>«Комитет комитетов» </a:t>
            </a:r>
            <a:br>
              <a:rPr lang="ru-RU" dirty="0" smtClean="0">
                <a:solidFill>
                  <a:srgbClr val="000066"/>
                </a:solidFill>
              </a:rPr>
            </a:br>
            <a:r>
              <a:rPr lang="ru-RU" dirty="0" smtClean="0">
                <a:solidFill>
                  <a:srgbClr val="000066"/>
                </a:solidFill>
              </a:rPr>
              <a:t>из 10 сетей</a:t>
            </a:r>
          </a:p>
          <a:p>
            <a:pPr marL="285750" indent="-285750">
              <a:buFontTx/>
              <a:buChar char="-"/>
            </a:pPr>
            <a:r>
              <a:rPr lang="ru-RU" dirty="0" smtClean="0">
                <a:solidFill>
                  <a:srgbClr val="000066"/>
                </a:solidFill>
              </a:rPr>
              <a:t>Тривиальная модель</a:t>
            </a:r>
            <a:endParaRPr lang="ru-RU" dirty="0">
              <a:solidFill>
                <a:srgbClr val="000066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436" y="908392"/>
            <a:ext cx="6375584" cy="5102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222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4"/>
          <p:cNvSpPr>
            <a:spLocks noChangeArrowheads="1"/>
          </p:cNvSpPr>
          <p:nvPr/>
        </p:nvSpPr>
        <p:spPr bwMode="auto">
          <a:xfrm>
            <a:off x="611188" y="260350"/>
            <a:ext cx="8425308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b="1" dirty="0" smtClean="0">
                <a:solidFill>
                  <a:srgbClr val="000066"/>
                </a:solidFill>
                <a:latin typeface="Arial" panose="020B0604020202020204" pitchFamily="34" charset="0"/>
              </a:rPr>
              <a:t>Сегментация МВР, описывающих динамику магнитосферы</a:t>
            </a:r>
            <a:endParaRPr lang="en-US" altLang="ru-RU" b="1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987675" y="1773238"/>
            <a:ext cx="431800" cy="215900"/>
          </a:xfrm>
          <a:prstGeom prst="rect">
            <a:avLst/>
          </a:prstGeom>
          <a:noFill/>
          <a:ln>
            <a:solidFill>
              <a:srgbClr val="C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436" name="Line 5"/>
          <p:cNvSpPr>
            <a:spLocks noChangeShapeType="1"/>
          </p:cNvSpPr>
          <p:nvPr/>
        </p:nvSpPr>
        <p:spPr bwMode="auto">
          <a:xfrm>
            <a:off x="179388" y="765175"/>
            <a:ext cx="7200900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37" name="Line 6"/>
          <p:cNvSpPr>
            <a:spLocks noChangeShapeType="1"/>
          </p:cNvSpPr>
          <p:nvPr/>
        </p:nvSpPr>
        <p:spPr bwMode="auto">
          <a:xfrm>
            <a:off x="468313" y="260350"/>
            <a:ext cx="0" cy="1223963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39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468313" y="836712"/>
            <a:ext cx="8675687" cy="5978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>Для сегментации МВР использовались </a:t>
            </a:r>
            <a:r>
              <a:rPr lang="ru-RU" altLang="ru-RU" sz="2000" dirty="0" smtClean="0">
                <a:solidFill>
                  <a:srgbClr val="CC0000"/>
                </a:solidFill>
                <a:latin typeface="Arial" panose="020B0604020202020204" pitchFamily="34" charset="0"/>
              </a:rPr>
              <a:t>алгоритмы кластеризации</a:t>
            </a:r>
            <a:endParaRPr lang="ru-RU" altLang="ru-RU" sz="1800" dirty="0" smtClean="0">
              <a:solidFill>
                <a:srgbClr val="CC0000"/>
              </a:solidFill>
              <a:latin typeface="Arial" panose="020B0604020202020204" pitchFamily="34" charset="0"/>
            </a:endParaRPr>
          </a:p>
          <a:p>
            <a:pPr lvl="1" eaLnBrk="1" hangingPunct="1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en-US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K </a:t>
            </a:r>
            <a: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средних (</a:t>
            </a:r>
            <a:r>
              <a:rPr lang="en-US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K-means)</a:t>
            </a:r>
          </a:p>
          <a:p>
            <a:pPr lvl="1" eaLnBrk="1" hangingPunct="1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Нейронные сети </a:t>
            </a:r>
            <a:r>
              <a:rPr lang="ru-RU" altLang="ru-RU" sz="1800" dirty="0" err="1" smtClean="0">
                <a:solidFill>
                  <a:srgbClr val="000066"/>
                </a:solidFill>
                <a:latin typeface="Arial" panose="020B0604020202020204" pitchFamily="34" charset="0"/>
              </a:rPr>
              <a:t>Кохонена</a:t>
            </a:r>
            <a:endParaRPr lang="ru-RU" altLang="ru-RU" sz="1800" dirty="0" smtClean="0">
              <a:solidFill>
                <a:srgbClr val="000066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>Для визуализации разбиения использовались</a:t>
            </a:r>
            <a:b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</a:br>
            <a:r>
              <a:rPr lang="ru-RU" altLang="ru-RU" sz="2000" dirty="0" smtClean="0">
                <a:solidFill>
                  <a:srgbClr val="CC0000"/>
                </a:solidFill>
                <a:latin typeface="Arial" panose="020B0604020202020204" pitchFamily="34" charset="0"/>
              </a:rPr>
              <a:t>самоорганизующиеся карты </a:t>
            </a:r>
            <a:r>
              <a:rPr lang="ru-RU" altLang="ru-RU" sz="2000" dirty="0" err="1" smtClean="0">
                <a:solidFill>
                  <a:srgbClr val="CC0000"/>
                </a:solidFill>
                <a:latin typeface="Arial" panose="020B0604020202020204" pitchFamily="34" charset="0"/>
              </a:rPr>
              <a:t>Кохонена</a:t>
            </a:r>
            <a: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> (СОК)</a:t>
            </a:r>
          </a:p>
          <a:p>
            <a:pPr eaLnBrk="1" hangingPunct="1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2000" dirty="0">
                <a:solidFill>
                  <a:srgbClr val="000066"/>
                </a:solidFill>
                <a:latin typeface="Arial" panose="020B0604020202020204" pitchFamily="34" charset="0"/>
              </a:rPr>
              <a:t>Показано, что получаемая при помощи метода СОК </a:t>
            </a:r>
            <a:r>
              <a:rPr lang="ru-RU" altLang="ru-RU" sz="2000" dirty="0" smtClean="0">
                <a:solidFill>
                  <a:srgbClr val="CC0000"/>
                </a:solidFill>
                <a:latin typeface="Arial" panose="020B0604020202020204" pitchFamily="34" charset="0"/>
              </a:rPr>
              <a:t>сегментация</a:t>
            </a:r>
            <a: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> МВР </a:t>
            </a:r>
            <a:r>
              <a:rPr lang="ru-RU" altLang="ru-RU" sz="2000" dirty="0">
                <a:solidFill>
                  <a:srgbClr val="000066"/>
                </a:solidFill>
                <a:latin typeface="Arial" panose="020B0604020202020204" pitchFamily="34" charset="0"/>
              </a:rPr>
              <a:t>параметров ММП, СВ и геомагнитных индексов </a:t>
            </a:r>
            <a: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/>
            </a:r>
            <a:b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</a:br>
            <a: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>может </a:t>
            </a:r>
            <a:r>
              <a:rPr lang="ru-RU" altLang="ru-RU" sz="2000" dirty="0">
                <a:solidFill>
                  <a:srgbClr val="000066"/>
                </a:solidFill>
                <a:latin typeface="Arial" panose="020B0604020202020204" pitchFamily="34" charset="0"/>
              </a:rPr>
              <a:t>иметь </a:t>
            </a:r>
            <a:r>
              <a:rPr lang="ru-RU" altLang="ru-RU" sz="2000" dirty="0">
                <a:solidFill>
                  <a:srgbClr val="CC0000"/>
                </a:solidFill>
                <a:latin typeface="Arial" panose="020B0604020202020204" pitchFamily="34" charset="0"/>
              </a:rPr>
              <a:t>адекватную физическую интерпретацию</a:t>
            </a:r>
            <a:r>
              <a:rPr lang="ru-RU" altLang="ru-RU" sz="2000" dirty="0">
                <a:solidFill>
                  <a:srgbClr val="000066"/>
                </a:solidFill>
                <a:latin typeface="Arial" panose="020B0604020202020204" pitchFamily="34" charset="0"/>
              </a:rPr>
              <a:t>, </a:t>
            </a:r>
            <a:br>
              <a:rPr lang="ru-RU" altLang="ru-RU" sz="2000" dirty="0">
                <a:solidFill>
                  <a:srgbClr val="000066"/>
                </a:solidFill>
                <a:latin typeface="Arial" panose="020B0604020202020204" pitchFamily="34" charset="0"/>
              </a:rPr>
            </a:br>
            <a:r>
              <a:rPr lang="ru-RU" altLang="ru-RU" sz="2000" dirty="0">
                <a:solidFill>
                  <a:srgbClr val="000066"/>
                </a:solidFill>
                <a:latin typeface="Arial" panose="020B0604020202020204" pitchFamily="34" charset="0"/>
              </a:rPr>
              <a:t>что говорит о применимости данного метода </a:t>
            </a:r>
            <a:br>
              <a:rPr lang="ru-RU" altLang="ru-RU" sz="2000" dirty="0">
                <a:solidFill>
                  <a:srgbClr val="000066"/>
                </a:solidFill>
                <a:latin typeface="Arial" panose="020B0604020202020204" pitchFamily="34" charset="0"/>
              </a:rPr>
            </a:br>
            <a:r>
              <a:rPr lang="ru-RU" altLang="ru-RU" sz="2000" dirty="0">
                <a:solidFill>
                  <a:srgbClr val="000066"/>
                </a:solidFill>
                <a:latin typeface="Arial" panose="020B0604020202020204" pitchFamily="34" charset="0"/>
              </a:rPr>
              <a:t>для исследования динамики магнитосферы </a:t>
            </a:r>
            <a: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>Земли </a:t>
            </a:r>
            <a:endParaRPr lang="ru-RU" altLang="ru-RU" sz="2000" dirty="0">
              <a:solidFill>
                <a:srgbClr val="000066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2000" dirty="0">
                <a:solidFill>
                  <a:srgbClr val="000066"/>
                </a:solidFill>
                <a:latin typeface="Arial" panose="020B0604020202020204" pitchFamily="34" charset="0"/>
              </a:rPr>
              <a:t>Метод работает </a:t>
            </a:r>
            <a:r>
              <a:rPr lang="ru-RU" altLang="ru-RU" sz="2000" dirty="0">
                <a:solidFill>
                  <a:srgbClr val="CC0000"/>
                </a:solidFill>
                <a:latin typeface="Arial" panose="020B0604020202020204" pitchFamily="34" charset="0"/>
              </a:rPr>
              <a:t>для разных физических величин</a:t>
            </a:r>
            <a:r>
              <a:rPr lang="ru-RU" altLang="ru-RU" sz="2000" dirty="0">
                <a:solidFill>
                  <a:srgbClr val="000066"/>
                </a:solidFill>
                <a:latin typeface="Arial" panose="020B0604020202020204" pitchFamily="34" charset="0"/>
              </a:rPr>
              <a:t> – </a:t>
            </a:r>
            <a:br>
              <a:rPr lang="ru-RU" altLang="ru-RU" sz="2000" dirty="0">
                <a:solidFill>
                  <a:srgbClr val="000066"/>
                </a:solidFill>
                <a:latin typeface="Arial" panose="020B0604020202020204" pitchFamily="34" charset="0"/>
              </a:rPr>
            </a:br>
            <a:r>
              <a:rPr lang="ru-RU" altLang="ru-RU" sz="2000" dirty="0">
                <a:solidFill>
                  <a:srgbClr val="000066"/>
                </a:solidFill>
                <a:latin typeface="Arial" panose="020B0604020202020204" pitchFamily="34" charset="0"/>
              </a:rPr>
              <a:t>в данном случае это индекс </a:t>
            </a:r>
            <a:r>
              <a:rPr lang="ru-RU" altLang="ru-RU" sz="2000" dirty="0" err="1">
                <a:solidFill>
                  <a:srgbClr val="000066"/>
                </a:solidFill>
                <a:latin typeface="Arial" panose="020B0604020202020204" pitchFamily="34" charset="0"/>
              </a:rPr>
              <a:t>Dst</a:t>
            </a:r>
            <a:r>
              <a:rPr lang="ru-RU" altLang="ru-RU" sz="2000" dirty="0">
                <a:solidFill>
                  <a:srgbClr val="000066"/>
                </a:solidFill>
                <a:latin typeface="Arial" panose="020B0604020202020204" pitchFamily="34" charset="0"/>
              </a:rPr>
              <a:t> и поток </a:t>
            </a:r>
            <a: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>РЭ ВРПЗ</a:t>
            </a:r>
            <a:r>
              <a:rPr lang="ru-RU" altLang="ru-RU" sz="2000" dirty="0">
                <a:solidFill>
                  <a:srgbClr val="000066"/>
                </a:solidFill>
                <a:latin typeface="Arial" panose="020B06040202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28082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87675" y="1773238"/>
            <a:ext cx="431800" cy="215900"/>
          </a:xfrm>
          <a:prstGeom prst="rect">
            <a:avLst/>
          </a:prstGeom>
          <a:noFill/>
          <a:ln>
            <a:solidFill>
              <a:srgbClr val="C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1268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900" y="836613"/>
            <a:ext cx="8439150" cy="498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716908" y="5910263"/>
            <a:ext cx="4319588" cy="831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600" dirty="0">
                <a:solidFill>
                  <a:srgbClr val="00B0F0"/>
                </a:solidFill>
                <a:latin typeface="Arial" charset="0"/>
              </a:rPr>
              <a:t>0 – </a:t>
            </a:r>
            <a:r>
              <a:rPr lang="ru-RU" sz="1600" dirty="0">
                <a:solidFill>
                  <a:srgbClr val="00B0F0"/>
                </a:solidFill>
                <a:latin typeface="Arial" charset="0"/>
              </a:rPr>
              <a:t>Голубой</a:t>
            </a:r>
            <a:r>
              <a:rPr lang="ru-RU" sz="1600" dirty="0">
                <a:latin typeface="Arial" charset="0"/>
              </a:rPr>
              <a:t> </a:t>
            </a:r>
            <a:r>
              <a:rPr lang="en-US" sz="1600" dirty="0">
                <a:latin typeface="Arial" charset="0"/>
              </a:rPr>
              <a:t>  </a:t>
            </a:r>
            <a:r>
              <a:rPr lang="ru-RU" sz="1600" dirty="0">
                <a:latin typeface="Arial" charset="0"/>
              </a:rPr>
              <a:t>– спокойный период</a:t>
            </a:r>
          </a:p>
          <a:p>
            <a:pPr>
              <a:defRPr/>
            </a:pPr>
            <a:r>
              <a:rPr lang="en-US" sz="1600" dirty="0">
                <a:solidFill>
                  <a:srgbClr val="0070C0"/>
                </a:solidFill>
                <a:latin typeface="Arial" charset="0"/>
              </a:rPr>
              <a:t>1 – </a:t>
            </a:r>
            <a:r>
              <a:rPr lang="ru-RU" sz="1600" dirty="0">
                <a:solidFill>
                  <a:srgbClr val="0070C0"/>
                </a:solidFill>
                <a:latin typeface="Arial" charset="0"/>
              </a:rPr>
              <a:t>Синий</a:t>
            </a:r>
            <a:r>
              <a:rPr lang="en-US" sz="1600" dirty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      </a:t>
            </a:r>
            <a:r>
              <a:rPr lang="ru-RU" sz="1600" dirty="0" smtClean="0">
                <a:latin typeface="Arial" charset="0"/>
              </a:rPr>
              <a:t>– </a:t>
            </a:r>
            <a:r>
              <a:rPr lang="ru-RU" sz="1600" dirty="0">
                <a:latin typeface="Arial" charset="0"/>
              </a:rPr>
              <a:t>главная фаза</a:t>
            </a:r>
          </a:p>
          <a:p>
            <a:pPr>
              <a:defRPr/>
            </a:pPr>
            <a:r>
              <a:rPr lang="en-US" sz="1600" dirty="0">
                <a:solidFill>
                  <a:srgbClr val="C00000"/>
                </a:solidFill>
                <a:latin typeface="Arial" charset="0"/>
              </a:rPr>
              <a:t>2 – </a:t>
            </a:r>
            <a:r>
              <a:rPr lang="ru-RU" sz="1600" dirty="0">
                <a:solidFill>
                  <a:srgbClr val="C00000"/>
                </a:solidFill>
                <a:latin typeface="Arial" charset="0"/>
              </a:rPr>
              <a:t>Красный</a:t>
            </a:r>
            <a:r>
              <a:rPr lang="en-US" sz="1600" dirty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ru-RU" sz="1600" dirty="0">
                <a:latin typeface="Arial" charset="0"/>
              </a:rPr>
              <a:t> – фаза восстановления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611188" y="260350"/>
            <a:ext cx="8425308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b="1" dirty="0" smtClean="0">
                <a:solidFill>
                  <a:srgbClr val="000066"/>
                </a:solidFill>
                <a:latin typeface="Arial" panose="020B0604020202020204" pitchFamily="34" charset="0"/>
              </a:rPr>
              <a:t>Пример СОК для исследования </a:t>
            </a:r>
            <a:r>
              <a:rPr lang="en-US" altLang="ru-RU" b="1" dirty="0" err="1" smtClean="0">
                <a:solidFill>
                  <a:srgbClr val="000066"/>
                </a:solidFill>
                <a:latin typeface="Arial" panose="020B0604020202020204" pitchFamily="34" charset="0"/>
              </a:rPr>
              <a:t>Dst</a:t>
            </a:r>
            <a:endParaRPr lang="en-US" altLang="ru-RU" b="1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Line 5"/>
          <p:cNvSpPr>
            <a:spLocks noChangeShapeType="1"/>
          </p:cNvSpPr>
          <p:nvPr/>
        </p:nvSpPr>
        <p:spPr bwMode="auto">
          <a:xfrm>
            <a:off x="179388" y="765175"/>
            <a:ext cx="7200900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" name="Line 6"/>
          <p:cNvSpPr>
            <a:spLocks noChangeShapeType="1"/>
          </p:cNvSpPr>
          <p:nvPr/>
        </p:nvSpPr>
        <p:spPr bwMode="auto">
          <a:xfrm>
            <a:off x="468313" y="260350"/>
            <a:ext cx="0" cy="1223963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612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87675" y="1773238"/>
            <a:ext cx="431800" cy="215900"/>
          </a:xfrm>
          <a:prstGeom prst="rect">
            <a:avLst/>
          </a:prstGeom>
          <a:noFill/>
          <a:ln>
            <a:solidFill>
              <a:srgbClr val="C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2292" name="Picture 37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100" y="836613"/>
            <a:ext cx="8250238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38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100" y="2536825"/>
            <a:ext cx="8250238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Picture 39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4233863"/>
            <a:ext cx="8250238" cy="163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3924300" y="5910263"/>
            <a:ext cx="4319588" cy="831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600" dirty="0">
                <a:solidFill>
                  <a:srgbClr val="00B0F0"/>
                </a:solidFill>
                <a:latin typeface="Arial" charset="0"/>
              </a:rPr>
              <a:t>0 – </a:t>
            </a:r>
            <a:r>
              <a:rPr lang="ru-RU" sz="1600" dirty="0">
                <a:solidFill>
                  <a:srgbClr val="00B0F0"/>
                </a:solidFill>
                <a:latin typeface="Arial" charset="0"/>
              </a:rPr>
              <a:t>Голубой</a:t>
            </a:r>
            <a:r>
              <a:rPr lang="ru-RU" sz="1600" dirty="0">
                <a:latin typeface="Arial" charset="0"/>
              </a:rPr>
              <a:t> </a:t>
            </a:r>
            <a:r>
              <a:rPr lang="en-US" sz="1600" dirty="0">
                <a:latin typeface="Arial" charset="0"/>
              </a:rPr>
              <a:t>  </a:t>
            </a:r>
            <a:r>
              <a:rPr lang="ru-RU" sz="1600" dirty="0">
                <a:latin typeface="Arial" charset="0"/>
              </a:rPr>
              <a:t>– спокойный период</a:t>
            </a:r>
          </a:p>
          <a:p>
            <a:pPr>
              <a:defRPr/>
            </a:pPr>
            <a:r>
              <a:rPr lang="en-US" sz="1600" dirty="0">
                <a:solidFill>
                  <a:srgbClr val="0070C0"/>
                </a:solidFill>
                <a:latin typeface="Arial" charset="0"/>
              </a:rPr>
              <a:t>1 – </a:t>
            </a:r>
            <a:r>
              <a:rPr lang="ru-RU" sz="1600" dirty="0">
                <a:solidFill>
                  <a:srgbClr val="0070C0"/>
                </a:solidFill>
                <a:latin typeface="Arial" charset="0"/>
              </a:rPr>
              <a:t>Синий</a:t>
            </a:r>
            <a:r>
              <a:rPr lang="en-US" sz="1600" dirty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      </a:t>
            </a:r>
            <a:r>
              <a:rPr lang="ru-RU" sz="1600" dirty="0" smtClean="0">
                <a:latin typeface="Arial" charset="0"/>
              </a:rPr>
              <a:t>– </a:t>
            </a:r>
            <a:r>
              <a:rPr lang="ru-RU" sz="1600" dirty="0">
                <a:latin typeface="Arial" charset="0"/>
              </a:rPr>
              <a:t>главная фаза</a:t>
            </a:r>
          </a:p>
          <a:p>
            <a:pPr>
              <a:defRPr/>
            </a:pPr>
            <a:r>
              <a:rPr lang="en-US" sz="1600" dirty="0">
                <a:solidFill>
                  <a:srgbClr val="C00000"/>
                </a:solidFill>
                <a:latin typeface="Arial" charset="0"/>
              </a:rPr>
              <a:t>2 – </a:t>
            </a:r>
            <a:r>
              <a:rPr lang="ru-RU" sz="1600" dirty="0">
                <a:solidFill>
                  <a:srgbClr val="C00000"/>
                </a:solidFill>
                <a:latin typeface="Arial" charset="0"/>
              </a:rPr>
              <a:t>Красный</a:t>
            </a:r>
            <a:r>
              <a:rPr lang="en-US" sz="1600" dirty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ru-RU" sz="1600" dirty="0">
                <a:latin typeface="Arial" charset="0"/>
              </a:rPr>
              <a:t> – фаза восстановления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611188" y="260350"/>
            <a:ext cx="8425308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b="1" dirty="0" smtClean="0">
                <a:solidFill>
                  <a:srgbClr val="000066"/>
                </a:solidFill>
                <a:latin typeface="Arial" panose="020B0604020202020204" pitchFamily="34" charset="0"/>
              </a:rPr>
              <a:t>Результаты сегментации МВР  (</a:t>
            </a:r>
            <a:r>
              <a:rPr lang="en-US" altLang="ru-RU" b="1" dirty="0" err="1" smtClean="0">
                <a:solidFill>
                  <a:srgbClr val="000066"/>
                </a:solidFill>
                <a:latin typeface="Arial" panose="020B0604020202020204" pitchFamily="34" charset="0"/>
              </a:rPr>
              <a:t>Dst</a:t>
            </a:r>
            <a:r>
              <a:rPr lang="ru-RU" altLang="ru-RU" b="1" dirty="0" smtClean="0">
                <a:solidFill>
                  <a:srgbClr val="000066"/>
                </a:solidFill>
                <a:latin typeface="Arial" panose="020B0604020202020204" pitchFamily="34" charset="0"/>
              </a:rPr>
              <a:t>)</a:t>
            </a:r>
            <a:endParaRPr lang="en-US" altLang="ru-RU" b="1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Line 5"/>
          <p:cNvSpPr>
            <a:spLocks noChangeShapeType="1"/>
          </p:cNvSpPr>
          <p:nvPr/>
        </p:nvSpPr>
        <p:spPr bwMode="auto">
          <a:xfrm>
            <a:off x="179388" y="765175"/>
            <a:ext cx="7200900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" name="Line 6"/>
          <p:cNvSpPr>
            <a:spLocks noChangeShapeType="1"/>
          </p:cNvSpPr>
          <p:nvPr/>
        </p:nvSpPr>
        <p:spPr bwMode="auto">
          <a:xfrm>
            <a:off x="468313" y="260350"/>
            <a:ext cx="0" cy="1223963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5206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87675" y="1773238"/>
            <a:ext cx="431800" cy="215900"/>
          </a:xfrm>
          <a:prstGeom prst="rect">
            <a:avLst/>
          </a:prstGeom>
          <a:noFill/>
          <a:ln>
            <a:solidFill>
              <a:srgbClr val="C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2195513" y="5300663"/>
            <a:ext cx="5400675" cy="1323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600" dirty="0">
                <a:solidFill>
                  <a:srgbClr val="0070C0"/>
                </a:solidFill>
                <a:latin typeface="Arial" charset="0"/>
              </a:rPr>
              <a:t>0 –</a:t>
            </a:r>
            <a:r>
              <a:rPr lang="ru-RU" sz="1600" dirty="0">
                <a:solidFill>
                  <a:srgbClr val="00B0F0"/>
                </a:solidFill>
                <a:latin typeface="Arial" charset="0"/>
              </a:rPr>
              <a:t> </a:t>
            </a:r>
            <a:r>
              <a:rPr lang="ru-RU" altLang="ru-RU" sz="1600" dirty="0">
                <a:latin typeface="Arial" charset="0"/>
              </a:rPr>
              <a:t>минимум солнечной активности </a:t>
            </a:r>
          </a:p>
          <a:p>
            <a:pPr>
              <a:defRPr/>
            </a:pPr>
            <a:r>
              <a:rPr lang="ru-RU" altLang="ru-RU" sz="1600" dirty="0">
                <a:solidFill>
                  <a:schemeClr val="accent4">
                    <a:lumMod val="75000"/>
                  </a:schemeClr>
                </a:solidFill>
                <a:latin typeface="Arial" charset="0"/>
              </a:rPr>
              <a:t>1 – </a:t>
            </a:r>
            <a:r>
              <a:rPr lang="ru-RU" altLang="ru-RU" sz="1600" dirty="0">
                <a:latin typeface="Arial" charset="0"/>
              </a:rPr>
              <a:t>главная фаза магнитной бури</a:t>
            </a:r>
          </a:p>
          <a:p>
            <a:pPr>
              <a:defRPr/>
            </a:pPr>
            <a:r>
              <a:rPr lang="ru-RU" altLang="ru-RU" sz="1600" dirty="0">
                <a:solidFill>
                  <a:srgbClr val="00B0F0"/>
                </a:solidFill>
                <a:latin typeface="Arial" charset="0"/>
              </a:rPr>
              <a:t>2 –</a:t>
            </a:r>
            <a:r>
              <a:rPr lang="ru-RU" altLang="ru-RU" sz="1600" dirty="0">
                <a:latin typeface="Arial" charset="0"/>
              </a:rPr>
              <a:t> состояние  внешнего РПЗ в отсутствие бури </a:t>
            </a:r>
          </a:p>
          <a:p>
            <a:pPr>
              <a:defRPr/>
            </a:pPr>
            <a:r>
              <a:rPr lang="ru-RU" altLang="ru-RU" sz="1600" dirty="0">
                <a:solidFill>
                  <a:srgbClr val="00B050"/>
                </a:solidFill>
                <a:latin typeface="Arial" charset="0"/>
              </a:rPr>
              <a:t>3 –</a:t>
            </a:r>
            <a:r>
              <a:rPr lang="ru-RU" altLang="ru-RU" sz="1600" dirty="0">
                <a:latin typeface="Arial" charset="0"/>
              </a:rPr>
              <a:t> окончание фазы восстановления</a:t>
            </a:r>
          </a:p>
          <a:p>
            <a:pPr>
              <a:defRPr/>
            </a:pPr>
            <a:r>
              <a:rPr lang="ru-RU" altLang="ru-RU" sz="1600" dirty="0">
                <a:solidFill>
                  <a:srgbClr val="FF0000"/>
                </a:solidFill>
                <a:latin typeface="Arial" charset="0"/>
              </a:rPr>
              <a:t>4 –</a:t>
            </a:r>
            <a:r>
              <a:rPr lang="ru-RU" altLang="ru-RU" sz="1600" dirty="0">
                <a:latin typeface="Arial" charset="0"/>
              </a:rPr>
              <a:t> максимальный рост потока электронов РПЗ</a:t>
            </a:r>
            <a:endParaRPr lang="ru-RU" sz="1600" dirty="0">
              <a:latin typeface="Arial" charset="0"/>
            </a:endParaRPr>
          </a:p>
        </p:txBody>
      </p:sp>
      <p:pic>
        <p:nvPicPr>
          <p:cNvPr id="13317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825500"/>
            <a:ext cx="8424863" cy="447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611188" y="260350"/>
            <a:ext cx="8425308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b="1" dirty="0" smtClean="0">
                <a:solidFill>
                  <a:srgbClr val="000066"/>
                </a:solidFill>
                <a:latin typeface="Arial" panose="020B0604020202020204" pitchFamily="34" charset="0"/>
              </a:rPr>
              <a:t>Пример СОК для исследования потока РЭ ВРПЗ</a:t>
            </a:r>
            <a:endParaRPr lang="en-US" altLang="ru-RU" b="1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>
            <a:off x="179388" y="765175"/>
            <a:ext cx="7200900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" name="Line 6"/>
          <p:cNvSpPr>
            <a:spLocks noChangeShapeType="1"/>
          </p:cNvSpPr>
          <p:nvPr/>
        </p:nvSpPr>
        <p:spPr bwMode="auto">
          <a:xfrm>
            <a:off x="468313" y="260350"/>
            <a:ext cx="0" cy="1223963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3082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87675" y="1773238"/>
            <a:ext cx="431800" cy="215900"/>
          </a:xfrm>
          <a:prstGeom prst="rect">
            <a:avLst/>
          </a:prstGeom>
          <a:noFill/>
          <a:ln>
            <a:solidFill>
              <a:srgbClr val="C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4340" name="Picture 3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836613"/>
            <a:ext cx="8477250" cy="153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2359025"/>
            <a:ext cx="8478838" cy="153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Picture 3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3870325"/>
            <a:ext cx="8477250" cy="157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2195513" y="5516563"/>
            <a:ext cx="5400675" cy="1323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600" dirty="0">
                <a:solidFill>
                  <a:srgbClr val="0070C0"/>
                </a:solidFill>
                <a:latin typeface="Arial" charset="0"/>
              </a:rPr>
              <a:t>0 –</a:t>
            </a:r>
            <a:r>
              <a:rPr lang="ru-RU" sz="1600" dirty="0">
                <a:solidFill>
                  <a:srgbClr val="00B0F0"/>
                </a:solidFill>
                <a:latin typeface="Arial" charset="0"/>
              </a:rPr>
              <a:t> </a:t>
            </a:r>
            <a:r>
              <a:rPr lang="ru-RU" altLang="ru-RU" sz="1600" dirty="0">
                <a:latin typeface="Arial" charset="0"/>
              </a:rPr>
              <a:t>минимум солнечной активности </a:t>
            </a:r>
          </a:p>
          <a:p>
            <a:pPr>
              <a:defRPr/>
            </a:pPr>
            <a:r>
              <a:rPr lang="ru-RU" altLang="ru-RU" sz="1600" dirty="0">
                <a:solidFill>
                  <a:schemeClr val="accent4">
                    <a:lumMod val="75000"/>
                  </a:schemeClr>
                </a:solidFill>
                <a:latin typeface="Arial" charset="0"/>
              </a:rPr>
              <a:t>1 – </a:t>
            </a:r>
            <a:r>
              <a:rPr lang="ru-RU" altLang="ru-RU" sz="1600" dirty="0">
                <a:latin typeface="Arial" charset="0"/>
              </a:rPr>
              <a:t>главная фаза магнитной бури</a:t>
            </a:r>
          </a:p>
          <a:p>
            <a:pPr>
              <a:defRPr/>
            </a:pPr>
            <a:r>
              <a:rPr lang="ru-RU" altLang="ru-RU" sz="1600" dirty="0">
                <a:solidFill>
                  <a:srgbClr val="00B0F0"/>
                </a:solidFill>
                <a:latin typeface="Arial" charset="0"/>
              </a:rPr>
              <a:t>2 –</a:t>
            </a:r>
            <a:r>
              <a:rPr lang="ru-RU" altLang="ru-RU" sz="1600" dirty="0">
                <a:latin typeface="Arial" charset="0"/>
              </a:rPr>
              <a:t> состояние  внешнего РПЗ в отсутствие бури </a:t>
            </a:r>
          </a:p>
          <a:p>
            <a:pPr>
              <a:defRPr/>
            </a:pPr>
            <a:r>
              <a:rPr lang="ru-RU" altLang="ru-RU" sz="1600" dirty="0">
                <a:solidFill>
                  <a:srgbClr val="00B050"/>
                </a:solidFill>
                <a:latin typeface="Arial" charset="0"/>
              </a:rPr>
              <a:t>3 –</a:t>
            </a:r>
            <a:r>
              <a:rPr lang="ru-RU" altLang="ru-RU" sz="1600" dirty="0">
                <a:latin typeface="Arial" charset="0"/>
              </a:rPr>
              <a:t> окончание фазы восстановления</a:t>
            </a:r>
          </a:p>
          <a:p>
            <a:pPr>
              <a:defRPr/>
            </a:pPr>
            <a:r>
              <a:rPr lang="ru-RU" altLang="ru-RU" sz="1600" dirty="0">
                <a:solidFill>
                  <a:srgbClr val="FF0000"/>
                </a:solidFill>
                <a:latin typeface="Arial" charset="0"/>
              </a:rPr>
              <a:t>4 –</a:t>
            </a:r>
            <a:r>
              <a:rPr lang="ru-RU" altLang="ru-RU" sz="1600" dirty="0">
                <a:latin typeface="Arial" charset="0"/>
              </a:rPr>
              <a:t> максимальный рост потока электронов РПЗ</a:t>
            </a:r>
            <a:endParaRPr lang="ru-RU" sz="1600" dirty="0">
              <a:latin typeface="Arial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611188" y="260350"/>
            <a:ext cx="8425308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b="1" dirty="0" smtClean="0">
                <a:solidFill>
                  <a:srgbClr val="000066"/>
                </a:solidFill>
                <a:latin typeface="Arial" panose="020B0604020202020204" pitchFamily="34" charset="0"/>
              </a:rPr>
              <a:t>Результаты сегментации МВР  (потоки РЭ ВРПЗ)</a:t>
            </a:r>
            <a:endParaRPr lang="en-US" altLang="ru-RU" b="1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Line 5"/>
          <p:cNvSpPr>
            <a:spLocks noChangeShapeType="1"/>
          </p:cNvSpPr>
          <p:nvPr/>
        </p:nvSpPr>
        <p:spPr bwMode="auto">
          <a:xfrm>
            <a:off x="179388" y="765175"/>
            <a:ext cx="7200900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" name="Line 6"/>
          <p:cNvSpPr>
            <a:spLocks noChangeShapeType="1"/>
          </p:cNvSpPr>
          <p:nvPr/>
        </p:nvSpPr>
        <p:spPr bwMode="auto">
          <a:xfrm>
            <a:off x="468313" y="260350"/>
            <a:ext cx="0" cy="1223963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0783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4"/>
          <p:cNvSpPr>
            <a:spLocks noChangeArrowheads="1"/>
          </p:cNvSpPr>
          <p:nvPr/>
        </p:nvSpPr>
        <p:spPr bwMode="auto">
          <a:xfrm>
            <a:off x="611188" y="260350"/>
            <a:ext cx="8424862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2800" b="1" dirty="0" smtClean="0">
                <a:solidFill>
                  <a:srgbClr val="000066"/>
                </a:solidFill>
                <a:latin typeface="Arial" panose="020B0604020202020204" pitchFamily="34" charset="0"/>
              </a:rPr>
              <a:t>Направления дальнейшей работы</a:t>
            </a:r>
            <a:endParaRPr lang="en-US" altLang="ru-RU" sz="2800" b="1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987675" y="1773238"/>
            <a:ext cx="431800" cy="215900"/>
          </a:xfrm>
          <a:prstGeom prst="rect">
            <a:avLst/>
          </a:prstGeom>
          <a:noFill/>
          <a:ln>
            <a:solidFill>
              <a:srgbClr val="C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9460" name="Line 5"/>
          <p:cNvSpPr>
            <a:spLocks noChangeShapeType="1"/>
          </p:cNvSpPr>
          <p:nvPr/>
        </p:nvSpPr>
        <p:spPr bwMode="auto">
          <a:xfrm>
            <a:off x="179388" y="765175"/>
            <a:ext cx="7200900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9461" name="Line 6"/>
          <p:cNvSpPr>
            <a:spLocks noChangeShapeType="1"/>
          </p:cNvSpPr>
          <p:nvPr/>
        </p:nvSpPr>
        <p:spPr bwMode="auto">
          <a:xfrm>
            <a:off x="468313" y="260350"/>
            <a:ext cx="0" cy="1223963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468313" y="835298"/>
            <a:ext cx="8675687" cy="5978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>Прогнозы на сайте </a:t>
            </a:r>
            <a:r>
              <a:rPr lang="en-US" altLang="ru-RU" sz="2000" b="1" dirty="0" smtClean="0">
                <a:solidFill>
                  <a:srgbClr val="0000FF"/>
                </a:solidFill>
                <a:latin typeface="Arial" panose="020B0604020202020204" pitchFamily="34" charset="0"/>
              </a:rPr>
              <a:t>swx.sinp.msu.ru</a:t>
            </a:r>
            <a: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> </a:t>
            </a:r>
            <a:endParaRPr lang="ru-RU" altLang="ru-RU" sz="1800" dirty="0" smtClean="0">
              <a:solidFill>
                <a:srgbClr val="000066"/>
              </a:solidFill>
              <a:latin typeface="Arial" panose="020B0604020202020204" pitchFamily="34" charset="0"/>
            </a:endParaRPr>
          </a:p>
          <a:p>
            <a:pPr lvl="1" eaLnBrk="1" hangingPunct="1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Увеличение горизонта прогнозов:</a:t>
            </a:r>
            <a:b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</a:br>
            <a: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Часовых – до 3-6 часов, суточных – до 3 суток</a:t>
            </a:r>
          </a:p>
          <a:p>
            <a:pPr lvl="1" eaLnBrk="1" hangingPunct="1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Расширение номенклатуры прогнозов</a:t>
            </a:r>
            <a:b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</a:br>
            <a: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Среднечасовые потоки РЭ ВРПЗ, индекс </a:t>
            </a:r>
            <a:r>
              <a:rPr lang="en-US" altLang="ru-RU" sz="1800" dirty="0" err="1" smtClean="0">
                <a:solidFill>
                  <a:srgbClr val="000066"/>
                </a:solidFill>
                <a:latin typeface="Arial" panose="020B0604020202020204" pitchFamily="34" charset="0"/>
              </a:rPr>
              <a:t>Kp</a:t>
            </a:r>
            <a:endParaRPr lang="ru-RU" altLang="ru-RU" sz="1800" dirty="0" smtClean="0">
              <a:solidFill>
                <a:srgbClr val="000066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>Научная часть работ</a:t>
            </a:r>
          </a:p>
          <a:p>
            <a:pPr lvl="1" eaLnBrk="1" hangingPunct="1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Использование физически осмысленных агрегатов </a:t>
            </a:r>
            <a:r>
              <a:rPr lang="en-US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/>
            </a:r>
            <a:br>
              <a:rPr lang="en-US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</a:br>
            <a: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базовых физических признаков (в </a:t>
            </a:r>
            <a:r>
              <a:rPr lang="ru-RU" altLang="ru-RU" sz="1800" dirty="0" err="1" smtClean="0">
                <a:solidFill>
                  <a:srgbClr val="000066"/>
                </a:solidFill>
                <a:latin typeface="Arial" panose="020B0604020202020204" pitchFamily="34" charset="0"/>
              </a:rPr>
              <a:t>т.ч</a:t>
            </a:r>
            <a: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. </a:t>
            </a:r>
            <a:r>
              <a:rPr lang="en-US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coupling functions</a:t>
            </a:r>
            <a: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)</a:t>
            </a:r>
          </a:p>
          <a:p>
            <a:pPr lvl="1" eaLnBrk="1" hangingPunct="1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Использование нелинейных адаптивных методов </a:t>
            </a:r>
            <a:r>
              <a:rPr lang="en-US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/>
            </a:r>
            <a:br>
              <a:rPr lang="en-US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</a:br>
            <a: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отбора </a:t>
            </a:r>
            <a: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и преобразования признаков</a:t>
            </a:r>
          </a:p>
          <a:p>
            <a:pPr lvl="1" eaLnBrk="1" hangingPunct="1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Использование индексов УНЧ</a:t>
            </a:r>
          </a:p>
          <a:p>
            <a:pPr lvl="1" eaLnBrk="1" hangingPunct="1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Использование прогнозов скорости СВ по изображениям Солнца</a:t>
            </a:r>
          </a:p>
          <a:p>
            <a:pPr lvl="1" eaLnBrk="1" hangingPunct="1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Исследование возможностей учёта КВМ</a:t>
            </a:r>
          </a:p>
          <a:p>
            <a:pPr lvl="1" eaLnBrk="1" hangingPunct="1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Расширение номенклатуры прогнозов</a:t>
            </a:r>
          </a:p>
          <a:p>
            <a:pPr lvl="1" eaLnBrk="1" hangingPunct="1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1800" dirty="0" smtClean="0">
                <a:solidFill>
                  <a:srgbClr val="000066"/>
                </a:solidFill>
                <a:latin typeface="Arial" panose="020B0604020202020204" pitchFamily="34" charset="0"/>
              </a:rPr>
              <a:t>Оптимизация и использование современных адаптивных методов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4"/>
          <p:cNvSpPr>
            <a:spLocks noChangeArrowheads="1"/>
          </p:cNvSpPr>
          <p:nvPr/>
        </p:nvSpPr>
        <p:spPr bwMode="auto">
          <a:xfrm>
            <a:off x="1547664" y="3249860"/>
            <a:ext cx="6192688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4400" dirty="0" smtClean="0">
                <a:solidFill>
                  <a:srgbClr val="000066"/>
                </a:solidFill>
                <a:latin typeface="Arial" panose="020B0604020202020204" pitchFamily="34" charset="0"/>
              </a:rPr>
              <a:t>Спасибо за внимание!</a:t>
            </a:r>
            <a:endParaRPr lang="en-US" altLang="ru-RU" sz="440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483" name="Picture 4" descr="http://www.sinp.msu.ru/sites/all/themes/sinp/images/headerslider_b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344" y="200024"/>
            <a:ext cx="8819322" cy="2868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343" y="4050793"/>
            <a:ext cx="8847031" cy="27239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13586</TotalTime>
  <Words>772</Words>
  <Application>Microsoft Office PowerPoint</Application>
  <PresentationFormat>Экран (4:3)</PresentationFormat>
  <Paragraphs>256</Paragraphs>
  <Slides>30</Slides>
  <Notes>28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0</vt:i4>
      </vt:variant>
      <vt:variant>
        <vt:lpstr>Заголовки слайдов</vt:lpstr>
      </vt:variant>
      <vt:variant>
        <vt:i4>30</vt:i4>
      </vt:variant>
    </vt:vector>
  </HeadingPairs>
  <TitlesOfParts>
    <vt:vector size="39" baseType="lpstr">
      <vt:lpstr>Arial</vt:lpstr>
      <vt:lpstr>Arial Cyr</vt:lpstr>
      <vt:lpstr>Calibri</vt:lpstr>
      <vt:lpstr>Cambria Math</vt:lpstr>
      <vt:lpstr>Droid Sans Fallback</vt:lpstr>
      <vt:lpstr>Georgia</vt:lpstr>
      <vt:lpstr>Trebuchet MS</vt:lpstr>
      <vt:lpstr>Wingdings</vt:lpstr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Компания "НейроПроект"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Igor</dc:creator>
  <cp:lastModifiedBy>Доленко</cp:lastModifiedBy>
  <cp:revision>583</cp:revision>
  <cp:lastPrinted>2017-03-16T10:46:28Z</cp:lastPrinted>
  <dcterms:created xsi:type="dcterms:W3CDTF">2012-01-23T16:12:59Z</dcterms:created>
  <dcterms:modified xsi:type="dcterms:W3CDTF">2019-02-18T16:21:21Z</dcterms:modified>
</cp:coreProperties>
</file>