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37" r:id="rId1"/>
  </p:sldMasterIdLst>
  <p:notesMasterIdLst>
    <p:notesMasterId r:id="rId18"/>
  </p:notesMasterIdLst>
  <p:sldIdLst>
    <p:sldId id="256" r:id="rId2"/>
    <p:sldId id="276" r:id="rId3"/>
    <p:sldId id="258" r:id="rId4"/>
    <p:sldId id="281" r:id="rId5"/>
    <p:sldId id="270" r:id="rId6"/>
    <p:sldId id="271" r:id="rId7"/>
    <p:sldId id="279" r:id="rId8"/>
    <p:sldId id="272" r:id="rId9"/>
    <p:sldId id="273" r:id="rId10"/>
    <p:sldId id="274" r:id="rId11"/>
    <p:sldId id="275" r:id="rId12"/>
    <p:sldId id="269" r:id="rId13"/>
    <p:sldId id="278" r:id="rId14"/>
    <p:sldId id="277" r:id="rId15"/>
    <p:sldId id="266" r:id="rId16"/>
    <p:sldId id="282" r:id="rId17"/>
  </p:sldIdLst>
  <p:sldSz cx="9144000" cy="6858000" type="screen4x3"/>
  <p:notesSz cx="6797675" cy="9926638"/>
  <p:defaultTextStyle>
    <a:defPPr>
      <a:defRPr lang="ru-RU"/>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Pack by Diakov" initials="RbD" lastIdx="11" clrIdx="0">
    <p:extLst>
      <p:ext uri="{19B8F6BF-5375-455C-9EA6-DF929625EA0E}">
        <p15:presenceInfo xmlns:p15="http://schemas.microsoft.com/office/powerpoint/2012/main" xmlns="" userId="RePack by Diakov"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0000"/>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47" autoAdjust="0"/>
    <p:restoredTop sz="93103" autoAdjust="0"/>
  </p:normalViewPr>
  <p:slideViewPr>
    <p:cSldViewPr>
      <p:cViewPr varScale="1">
        <p:scale>
          <a:sx n="101" d="100"/>
          <a:sy n="101" d="100"/>
        </p:scale>
        <p:origin x="-90" y="-84"/>
      </p:cViewPr>
      <p:guideLst>
        <p:guide orient="horz" pos="2160"/>
        <p:guide pos="2880"/>
      </p:guideLst>
    </p:cSldViewPr>
  </p:slideViewPr>
  <p:notesTextViewPr>
    <p:cViewPr>
      <p:scale>
        <a:sx n="75" d="100"/>
        <a:sy n="75" d="100"/>
      </p:scale>
      <p:origin x="0" y="0"/>
    </p:cViewPr>
  </p:notesTextViewPr>
  <p:sorterViewPr>
    <p:cViewPr>
      <p:scale>
        <a:sx n="66" d="100"/>
        <a:sy n="66" d="100"/>
      </p:scale>
      <p:origin x="0" y="0"/>
    </p:cViewPr>
  </p:sorterViewPr>
  <p:notesViewPr>
    <p:cSldViewPr>
      <p:cViewPr varScale="1">
        <p:scale>
          <a:sx n="78" d="100"/>
          <a:sy n="78" d="100"/>
        </p:scale>
        <p:origin x="-1116" y="-96"/>
      </p:cViewPr>
      <p:guideLst>
        <p:guide orient="horz" pos="3126"/>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1C9586C3-3563-433E-9853-8696E172E8B7}" type="datetimeFigureOut">
              <a:rPr lang="ru-RU"/>
              <a:pPr>
                <a:defRPr/>
              </a:pPr>
              <a:t>19.12.2018</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F10EEFBB-D964-4AD6-AA50-7EA3ACB7B5DD}" type="slidenum">
              <a:rPr lang="ru-RU" altLang="ru-RU"/>
              <a:pPr/>
              <a:t>‹#›</a:t>
            </a:fld>
            <a:endParaRPr lang="ru-RU" altLang="ru-RU"/>
          </a:p>
        </p:txBody>
      </p:sp>
    </p:spTree>
    <p:extLst>
      <p:ext uri="{BB962C8B-B14F-4D97-AF65-F5344CB8AC3E}">
        <p14:creationId xmlns:p14="http://schemas.microsoft.com/office/powerpoint/2010/main" xmlns="" val="1153202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75306D5-187C-40DB-AC7D-6B156102CA79}" type="slidenum">
              <a:rPr lang="ru-RU" altLang="ru-RU"/>
              <a:pPr>
                <a:spcBef>
                  <a:spcPct val="0"/>
                </a:spcBef>
              </a:pPr>
              <a:t>1</a:t>
            </a:fld>
            <a:endParaRPr lang="ru-RU" altLang="ru-RU"/>
          </a:p>
        </p:txBody>
      </p:sp>
    </p:spTree>
    <p:extLst>
      <p:ext uri="{BB962C8B-B14F-4D97-AF65-F5344CB8AC3E}">
        <p14:creationId xmlns:p14="http://schemas.microsoft.com/office/powerpoint/2010/main" xmlns="" val="3573811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10EEFBB-D964-4AD6-AA50-7EA3ACB7B5DD}" type="slidenum">
              <a:rPr lang="ru-RU" altLang="ru-RU" smtClean="0"/>
              <a:pPr/>
              <a:t>2</a:t>
            </a:fld>
            <a:endParaRPr lang="ru-RU" altLang="ru-RU"/>
          </a:p>
        </p:txBody>
      </p:sp>
    </p:spTree>
    <p:extLst>
      <p:ext uri="{BB962C8B-B14F-4D97-AF65-F5344CB8AC3E}">
        <p14:creationId xmlns:p14="http://schemas.microsoft.com/office/powerpoint/2010/main" xmlns="" val="423125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10EEFBB-D964-4AD6-AA50-7EA3ACB7B5DD}" type="slidenum">
              <a:rPr lang="ru-RU" altLang="ru-RU" smtClean="0"/>
              <a:pPr/>
              <a:t>3</a:t>
            </a:fld>
            <a:endParaRPr lang="ru-RU" altLang="ru-RU"/>
          </a:p>
        </p:txBody>
      </p:sp>
    </p:spTree>
    <p:extLst>
      <p:ext uri="{BB962C8B-B14F-4D97-AF65-F5344CB8AC3E}">
        <p14:creationId xmlns:p14="http://schemas.microsoft.com/office/powerpoint/2010/main" xmlns="" val="4165666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10EEFBB-D964-4AD6-AA50-7EA3ACB7B5DD}" type="slidenum">
              <a:rPr lang="ru-RU" altLang="ru-RU" smtClean="0"/>
              <a:pPr/>
              <a:t>4</a:t>
            </a:fld>
            <a:endParaRPr lang="ru-RU" altLang="ru-RU"/>
          </a:p>
        </p:txBody>
      </p:sp>
    </p:spTree>
    <p:extLst>
      <p:ext uri="{BB962C8B-B14F-4D97-AF65-F5344CB8AC3E}">
        <p14:creationId xmlns:p14="http://schemas.microsoft.com/office/powerpoint/2010/main" xmlns="" val="416566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45060" name="Номер слайда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D5B2B85-84BC-416C-9F4B-CB5E9365DFD1}" type="slidenum">
              <a:rPr lang="ru-RU" altLang="ru-RU"/>
              <a:pPr>
                <a:spcBef>
                  <a:spcPct val="0"/>
                </a:spcBef>
              </a:pPr>
              <a:t>15</a:t>
            </a:fld>
            <a:endParaRPr lang="ru-RU" altLang="ru-RU"/>
          </a:p>
        </p:txBody>
      </p:sp>
    </p:spTree>
    <p:extLst>
      <p:ext uri="{BB962C8B-B14F-4D97-AF65-F5344CB8AC3E}">
        <p14:creationId xmlns:p14="http://schemas.microsoft.com/office/powerpoint/2010/main" xmlns="" val="2718004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45060" name="Номер слайда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D5B2B85-84BC-416C-9F4B-CB5E9365DFD1}" type="slidenum">
              <a:rPr lang="ru-RU" altLang="ru-RU"/>
              <a:pPr>
                <a:spcBef>
                  <a:spcPct val="0"/>
                </a:spcBef>
              </a:pPr>
              <a:t>16</a:t>
            </a:fld>
            <a:endParaRPr lang="ru-RU" altLang="ru-RU"/>
          </a:p>
        </p:txBody>
      </p:sp>
    </p:spTree>
    <p:extLst>
      <p:ext uri="{BB962C8B-B14F-4D97-AF65-F5344CB8AC3E}">
        <p14:creationId xmlns:p14="http://schemas.microsoft.com/office/powerpoint/2010/main" xmlns="" val="2718004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5C3490AF-286C-4C7A-936B-E50E3F23128A}" type="datetime1">
              <a:rPr lang="ru-RU" smtClean="0"/>
              <a:pPr>
                <a:defRPr/>
              </a:pPr>
              <a:t>19.12.2018</a:t>
            </a:fld>
            <a:endParaRPr lang="ru-RU"/>
          </a:p>
        </p:txBody>
      </p:sp>
      <p:sp>
        <p:nvSpPr>
          <p:cNvPr id="5" name="Нижний колонтитул 4"/>
          <p:cNvSpPr>
            <a:spLocks noGrp="1"/>
          </p:cNvSpPr>
          <p:nvPr>
            <p:ph type="ftr" sz="quarter" idx="11"/>
          </p:nvPr>
        </p:nvSpPr>
        <p:spPr/>
        <p:txBody>
          <a:bodyPr/>
          <a:lstStyle/>
          <a:p>
            <a:pPr>
              <a:defRPr/>
            </a:pPr>
            <a:r>
              <a:rPr lang="en-US" smtClean="0"/>
              <a:t>Fifth IAA Symposium “Space Flight Safety-2018” </a:t>
            </a:r>
            <a:endParaRPr lang="ru-RU"/>
          </a:p>
        </p:txBody>
      </p:sp>
      <p:sp>
        <p:nvSpPr>
          <p:cNvPr id="6" name="Номер слайда 5"/>
          <p:cNvSpPr>
            <a:spLocks noGrp="1"/>
          </p:cNvSpPr>
          <p:nvPr>
            <p:ph type="sldNum" sz="quarter" idx="12"/>
          </p:nvPr>
        </p:nvSpPr>
        <p:spPr/>
        <p:txBody>
          <a:bodyPr/>
          <a:lstStyle/>
          <a:p>
            <a:fld id="{46A7B1B3-8107-4B4A-820D-45A988EB06DD}"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C7F5F383-6C05-44D1-97DA-C8E0CA81BC91}" type="datetime1">
              <a:rPr lang="ru-RU" smtClean="0"/>
              <a:pPr>
                <a:defRPr/>
              </a:pPr>
              <a:t>19.12.2018</a:t>
            </a:fld>
            <a:endParaRPr lang="ru-RU"/>
          </a:p>
        </p:txBody>
      </p:sp>
      <p:sp>
        <p:nvSpPr>
          <p:cNvPr id="5" name="Нижний колонтитул 4"/>
          <p:cNvSpPr>
            <a:spLocks noGrp="1"/>
          </p:cNvSpPr>
          <p:nvPr>
            <p:ph type="ftr" sz="quarter" idx="11"/>
          </p:nvPr>
        </p:nvSpPr>
        <p:spPr/>
        <p:txBody>
          <a:bodyPr/>
          <a:lstStyle/>
          <a:p>
            <a:pPr>
              <a:defRPr/>
            </a:pPr>
            <a:r>
              <a:rPr lang="en-US" smtClean="0"/>
              <a:t>Fifth IAA Symposium “Space Flight Safety-2018” </a:t>
            </a:r>
            <a:endParaRPr lang="ru-RU"/>
          </a:p>
        </p:txBody>
      </p:sp>
      <p:sp>
        <p:nvSpPr>
          <p:cNvPr id="6" name="Номер слайда 5"/>
          <p:cNvSpPr>
            <a:spLocks noGrp="1"/>
          </p:cNvSpPr>
          <p:nvPr>
            <p:ph type="sldNum" sz="quarter" idx="12"/>
          </p:nvPr>
        </p:nvSpPr>
        <p:spPr/>
        <p:txBody>
          <a:bodyPr/>
          <a:lstStyle/>
          <a:p>
            <a:fld id="{2B7D07EF-A7C6-46CE-B2D3-FD1ABD31A250}"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B48A203D-5746-4635-A505-F0C27E2D90E5}" type="datetime1">
              <a:rPr lang="ru-RU" smtClean="0"/>
              <a:pPr>
                <a:defRPr/>
              </a:pPr>
              <a:t>19.12.2018</a:t>
            </a:fld>
            <a:endParaRPr lang="ru-RU"/>
          </a:p>
        </p:txBody>
      </p:sp>
      <p:sp>
        <p:nvSpPr>
          <p:cNvPr id="5" name="Нижний колонтитул 4"/>
          <p:cNvSpPr>
            <a:spLocks noGrp="1"/>
          </p:cNvSpPr>
          <p:nvPr>
            <p:ph type="ftr" sz="quarter" idx="11"/>
          </p:nvPr>
        </p:nvSpPr>
        <p:spPr/>
        <p:txBody>
          <a:bodyPr/>
          <a:lstStyle/>
          <a:p>
            <a:pPr>
              <a:defRPr/>
            </a:pPr>
            <a:r>
              <a:rPr lang="en-US" smtClean="0"/>
              <a:t>Fifth IAA Symposium “Space Flight Safety-2018” </a:t>
            </a:r>
            <a:endParaRPr lang="ru-RU"/>
          </a:p>
        </p:txBody>
      </p:sp>
      <p:sp>
        <p:nvSpPr>
          <p:cNvPr id="6" name="Номер слайда 5"/>
          <p:cNvSpPr>
            <a:spLocks noGrp="1"/>
          </p:cNvSpPr>
          <p:nvPr>
            <p:ph type="sldNum" sz="quarter" idx="12"/>
          </p:nvPr>
        </p:nvSpPr>
        <p:spPr/>
        <p:txBody>
          <a:bodyPr/>
          <a:lstStyle/>
          <a:p>
            <a:fld id="{6AEC67B1-42B0-4AE8-970C-C1C2E3A11F51}"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20F4205D-AC74-4E16-BED4-B3F4ECE505AB}" type="datetime1">
              <a:rPr lang="ru-RU" smtClean="0"/>
              <a:pPr>
                <a:defRPr/>
              </a:pPr>
              <a:t>19.12.2018</a:t>
            </a:fld>
            <a:endParaRPr lang="ru-RU"/>
          </a:p>
        </p:txBody>
      </p:sp>
      <p:sp>
        <p:nvSpPr>
          <p:cNvPr id="6" name="Нижний колонтитул 5"/>
          <p:cNvSpPr>
            <a:spLocks noGrp="1"/>
          </p:cNvSpPr>
          <p:nvPr>
            <p:ph type="ftr" sz="quarter" idx="11"/>
          </p:nvPr>
        </p:nvSpPr>
        <p:spPr/>
        <p:txBody>
          <a:bodyPr/>
          <a:lstStyle/>
          <a:p>
            <a:pPr>
              <a:defRPr/>
            </a:pPr>
            <a:r>
              <a:rPr lang="en-US" smtClean="0"/>
              <a:t>Fifth IAA Symposium “Space Flight Safety-2018” </a:t>
            </a:r>
            <a:endParaRPr lang="ru-RU"/>
          </a:p>
        </p:txBody>
      </p:sp>
      <p:sp>
        <p:nvSpPr>
          <p:cNvPr id="7" name="Номер слайда 6"/>
          <p:cNvSpPr>
            <a:spLocks noGrp="1"/>
          </p:cNvSpPr>
          <p:nvPr>
            <p:ph type="sldNum" sz="quarter" idx="12"/>
          </p:nvPr>
        </p:nvSpPr>
        <p:spPr/>
        <p:txBody>
          <a:bodyPr/>
          <a:lstStyle/>
          <a:p>
            <a:fld id="{5EC9C32C-A98E-4723-9256-B20955A8ADAE}"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07415C66-A292-4F25-A597-3BF0DB2B5041}" type="datetime1">
              <a:rPr lang="ru-RU" smtClean="0"/>
              <a:pPr>
                <a:defRPr/>
              </a:pPr>
              <a:t>19.12.2018</a:t>
            </a:fld>
            <a:endParaRPr lang="ru-RU"/>
          </a:p>
        </p:txBody>
      </p:sp>
      <p:sp>
        <p:nvSpPr>
          <p:cNvPr id="8" name="Нижний колонтитул 7"/>
          <p:cNvSpPr>
            <a:spLocks noGrp="1"/>
          </p:cNvSpPr>
          <p:nvPr>
            <p:ph type="ftr" sz="quarter" idx="11"/>
          </p:nvPr>
        </p:nvSpPr>
        <p:spPr/>
        <p:txBody>
          <a:bodyPr/>
          <a:lstStyle/>
          <a:p>
            <a:pPr>
              <a:defRPr/>
            </a:pPr>
            <a:r>
              <a:rPr lang="en-US" smtClean="0"/>
              <a:t>Fifth IAA Symposium “Space Flight Safety-2018” </a:t>
            </a:r>
            <a:endParaRPr lang="ru-RU"/>
          </a:p>
        </p:txBody>
      </p:sp>
      <p:sp>
        <p:nvSpPr>
          <p:cNvPr id="9" name="Номер слайда 8"/>
          <p:cNvSpPr>
            <a:spLocks noGrp="1"/>
          </p:cNvSpPr>
          <p:nvPr>
            <p:ph type="sldNum" sz="quarter" idx="12"/>
          </p:nvPr>
        </p:nvSpPr>
        <p:spPr/>
        <p:txBody>
          <a:bodyPr/>
          <a:lstStyle/>
          <a:p>
            <a:fld id="{8249B7F1-231E-4F54-B3F3-85A3C975A2D7}"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9A46D587-DAE9-44B6-8312-3679A56BACCF}" type="datetime1">
              <a:rPr lang="ru-RU" smtClean="0"/>
              <a:pPr>
                <a:defRPr/>
              </a:pPr>
              <a:t>19.12.2018</a:t>
            </a:fld>
            <a:endParaRPr lang="ru-RU"/>
          </a:p>
        </p:txBody>
      </p:sp>
      <p:sp>
        <p:nvSpPr>
          <p:cNvPr id="4" name="Нижний колонтитул 3"/>
          <p:cNvSpPr>
            <a:spLocks noGrp="1"/>
          </p:cNvSpPr>
          <p:nvPr>
            <p:ph type="ftr" sz="quarter" idx="11"/>
          </p:nvPr>
        </p:nvSpPr>
        <p:spPr/>
        <p:txBody>
          <a:bodyPr/>
          <a:lstStyle/>
          <a:p>
            <a:pPr>
              <a:defRPr/>
            </a:pPr>
            <a:r>
              <a:rPr lang="en-US" smtClean="0"/>
              <a:t>Fifth IAA Symposium “Space Flight Safety-2018” </a:t>
            </a:r>
            <a:endParaRPr lang="ru-RU"/>
          </a:p>
        </p:txBody>
      </p:sp>
      <p:sp>
        <p:nvSpPr>
          <p:cNvPr id="5" name="Номер слайда 4"/>
          <p:cNvSpPr>
            <a:spLocks noGrp="1"/>
          </p:cNvSpPr>
          <p:nvPr>
            <p:ph type="sldNum" sz="quarter" idx="12"/>
          </p:nvPr>
        </p:nvSpPr>
        <p:spPr/>
        <p:txBody>
          <a:bodyPr/>
          <a:lstStyle/>
          <a:p>
            <a:fld id="{5DD4E38E-DFA2-4D55-BCCA-14326730EF1D}"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0BDAACA2-A691-47F4-B98A-0868ABF74CC5}" type="datetime1">
              <a:rPr lang="ru-RU" smtClean="0"/>
              <a:pPr>
                <a:defRPr/>
              </a:pPr>
              <a:t>19.12.2018</a:t>
            </a:fld>
            <a:endParaRPr lang="ru-RU"/>
          </a:p>
        </p:txBody>
      </p:sp>
      <p:sp>
        <p:nvSpPr>
          <p:cNvPr id="3" name="Нижний колонтитул 2"/>
          <p:cNvSpPr>
            <a:spLocks noGrp="1"/>
          </p:cNvSpPr>
          <p:nvPr>
            <p:ph type="ftr" sz="quarter" idx="11"/>
          </p:nvPr>
        </p:nvSpPr>
        <p:spPr/>
        <p:txBody>
          <a:bodyPr/>
          <a:lstStyle/>
          <a:p>
            <a:pPr>
              <a:defRPr/>
            </a:pPr>
            <a:r>
              <a:rPr lang="en-US" smtClean="0"/>
              <a:t>Fifth IAA Symposium “Space Flight Safety-2018” </a:t>
            </a:r>
            <a:endParaRPr lang="ru-RU"/>
          </a:p>
        </p:txBody>
      </p:sp>
      <p:sp>
        <p:nvSpPr>
          <p:cNvPr id="4" name="Номер слайда 3"/>
          <p:cNvSpPr>
            <a:spLocks noGrp="1"/>
          </p:cNvSpPr>
          <p:nvPr>
            <p:ph type="sldNum" sz="quarter" idx="12"/>
          </p:nvPr>
        </p:nvSpPr>
        <p:spPr/>
        <p:txBody>
          <a:bodyPr/>
          <a:lstStyle/>
          <a:p>
            <a:fld id="{AE181A57-98CC-4968-A876-D1C8F62C7000}"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5CF62DE1-EC17-4CC7-B2FB-8CD901C68768}" type="datetime1">
              <a:rPr lang="ru-RU" smtClean="0"/>
              <a:pPr>
                <a:defRPr/>
              </a:pPr>
              <a:t>19.12.2018</a:t>
            </a:fld>
            <a:endParaRPr lang="ru-RU"/>
          </a:p>
        </p:txBody>
      </p:sp>
      <p:sp>
        <p:nvSpPr>
          <p:cNvPr id="6" name="Нижний колонтитул 5"/>
          <p:cNvSpPr>
            <a:spLocks noGrp="1"/>
          </p:cNvSpPr>
          <p:nvPr>
            <p:ph type="ftr" sz="quarter" idx="11"/>
          </p:nvPr>
        </p:nvSpPr>
        <p:spPr/>
        <p:txBody>
          <a:bodyPr/>
          <a:lstStyle/>
          <a:p>
            <a:pPr>
              <a:defRPr/>
            </a:pPr>
            <a:r>
              <a:rPr lang="en-US" smtClean="0"/>
              <a:t>Fifth IAA Symposium “Space Flight Safety-2018” </a:t>
            </a:r>
            <a:endParaRPr lang="ru-RU"/>
          </a:p>
        </p:txBody>
      </p:sp>
      <p:sp>
        <p:nvSpPr>
          <p:cNvPr id="7" name="Номер слайда 6"/>
          <p:cNvSpPr>
            <a:spLocks noGrp="1"/>
          </p:cNvSpPr>
          <p:nvPr>
            <p:ph type="sldNum" sz="quarter" idx="12"/>
          </p:nvPr>
        </p:nvSpPr>
        <p:spPr/>
        <p:txBody>
          <a:bodyPr/>
          <a:lstStyle/>
          <a:p>
            <a:fld id="{296093F7-050E-4C1D-B303-E6DF88D8F8A7}"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DD094031-22FA-4C19-816C-436BCE6B0482}" type="datetime1">
              <a:rPr lang="ru-RU" smtClean="0"/>
              <a:pPr>
                <a:defRPr/>
              </a:pPr>
              <a:t>19.12.2018</a:t>
            </a:fld>
            <a:endParaRPr lang="ru-RU"/>
          </a:p>
        </p:txBody>
      </p:sp>
      <p:sp>
        <p:nvSpPr>
          <p:cNvPr id="6" name="Нижний колонтитул 5"/>
          <p:cNvSpPr>
            <a:spLocks noGrp="1"/>
          </p:cNvSpPr>
          <p:nvPr>
            <p:ph type="ftr" sz="quarter" idx="11"/>
          </p:nvPr>
        </p:nvSpPr>
        <p:spPr/>
        <p:txBody>
          <a:bodyPr/>
          <a:lstStyle/>
          <a:p>
            <a:pPr>
              <a:defRPr/>
            </a:pPr>
            <a:r>
              <a:rPr lang="en-US" smtClean="0"/>
              <a:t>Fifth IAA Symposium “Space Flight Safety-2018” </a:t>
            </a:r>
            <a:endParaRPr lang="ru-RU"/>
          </a:p>
        </p:txBody>
      </p:sp>
      <p:sp>
        <p:nvSpPr>
          <p:cNvPr id="7" name="Номер слайда 6"/>
          <p:cNvSpPr>
            <a:spLocks noGrp="1"/>
          </p:cNvSpPr>
          <p:nvPr>
            <p:ph type="sldNum" sz="quarter" idx="12"/>
          </p:nvPr>
        </p:nvSpPr>
        <p:spPr/>
        <p:txBody>
          <a:bodyPr/>
          <a:lstStyle/>
          <a:p>
            <a:fld id="{F02F7771-3E29-440A-A7AA-FA2721FA4DD1}"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5C955FFE-D32B-4075-AE59-F05343A99FD2}" type="datetime1">
              <a:rPr lang="ru-RU" smtClean="0"/>
              <a:pPr>
                <a:defRPr/>
              </a:pPr>
              <a:t>19.12.2018</a:t>
            </a:fld>
            <a:endParaRPr lang="ru-RU"/>
          </a:p>
        </p:txBody>
      </p:sp>
      <p:sp>
        <p:nvSpPr>
          <p:cNvPr id="5" name="Нижний колонтитул 4"/>
          <p:cNvSpPr>
            <a:spLocks noGrp="1"/>
          </p:cNvSpPr>
          <p:nvPr>
            <p:ph type="ftr" sz="quarter" idx="11"/>
          </p:nvPr>
        </p:nvSpPr>
        <p:spPr/>
        <p:txBody>
          <a:bodyPr/>
          <a:lstStyle/>
          <a:p>
            <a:pPr>
              <a:defRPr/>
            </a:pPr>
            <a:r>
              <a:rPr lang="en-US" smtClean="0"/>
              <a:t>Fifth IAA Symposium “Space Flight Safety-2018” </a:t>
            </a:r>
            <a:endParaRPr lang="ru-RU"/>
          </a:p>
        </p:txBody>
      </p:sp>
      <p:sp>
        <p:nvSpPr>
          <p:cNvPr id="6" name="Номер слайда 5"/>
          <p:cNvSpPr>
            <a:spLocks noGrp="1"/>
          </p:cNvSpPr>
          <p:nvPr>
            <p:ph type="sldNum" sz="quarter" idx="12"/>
          </p:nvPr>
        </p:nvSpPr>
        <p:spPr/>
        <p:txBody>
          <a:bodyPr/>
          <a:lstStyle/>
          <a:p>
            <a:fld id="{C92AF395-9475-4E8B-8C6B-A5FDED409003}"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37DDFD5C-9AFC-4594-B011-796B6378418E}" type="datetime1">
              <a:rPr lang="ru-RU" smtClean="0"/>
              <a:pPr>
                <a:defRPr/>
              </a:pPr>
              <a:t>19.12.2018</a:t>
            </a:fld>
            <a:endParaRPr lang="ru-RU"/>
          </a:p>
        </p:txBody>
      </p:sp>
      <p:sp>
        <p:nvSpPr>
          <p:cNvPr id="5" name="Нижний колонтитул 4"/>
          <p:cNvSpPr>
            <a:spLocks noGrp="1"/>
          </p:cNvSpPr>
          <p:nvPr>
            <p:ph type="ftr" sz="quarter" idx="11"/>
          </p:nvPr>
        </p:nvSpPr>
        <p:spPr/>
        <p:txBody>
          <a:bodyPr/>
          <a:lstStyle/>
          <a:p>
            <a:pPr>
              <a:defRPr/>
            </a:pPr>
            <a:r>
              <a:rPr lang="en-US" smtClean="0"/>
              <a:t>Fifth IAA Symposium “Space Flight Safety-2018” </a:t>
            </a:r>
            <a:endParaRPr lang="ru-RU"/>
          </a:p>
        </p:txBody>
      </p:sp>
      <p:sp>
        <p:nvSpPr>
          <p:cNvPr id="6" name="Номер слайда 5"/>
          <p:cNvSpPr>
            <a:spLocks noGrp="1"/>
          </p:cNvSpPr>
          <p:nvPr>
            <p:ph type="sldNum" sz="quarter" idx="12"/>
          </p:nvPr>
        </p:nvSpPr>
        <p:spPr/>
        <p:txBody>
          <a:bodyPr/>
          <a:lstStyle/>
          <a:p>
            <a:fld id="{D01D1B51-E0C0-4954-A8E3-8D48351D376F}" type="slidenum">
              <a:rPr lang="ru-RU" altLang="ru-RU" smtClean="0"/>
              <a:pPr/>
              <a:t>‹#›</a:t>
            </a:fld>
            <a:endParaRPr lang="ru-RU" altLang="ru-RU"/>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39999">
              <a:srgbClr val="85C2FF"/>
            </a:gs>
            <a:gs pos="70000">
              <a:srgbClr val="C4D6EB"/>
            </a:gs>
            <a:gs pos="100000">
              <a:srgbClr val="FFEBFA"/>
            </a:gs>
          </a:gsLst>
          <a:lin ang="108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DF069D6-630D-44FE-8134-344342CB6E33}" type="datetime1">
              <a:rPr lang="ru-RU" smtClean="0"/>
              <a:pPr>
                <a:defRPr/>
              </a:pPr>
              <a:t>19.12.2018</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Fifth IAA Symposium “Space Flight Safety-2018” </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0BB77-7A79-4772-B46B-EF588926659D}" type="slidenum">
              <a:rPr lang="ru-RU" altLang="ru-RU" smtClean="0"/>
              <a:pPr/>
              <a:t>‹#›</a:t>
            </a:fld>
            <a:endParaRPr lang="ru-RU" altLang="ru-RU"/>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ransition spd="slow">
    <p:fade/>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20.wmf"/><Relationship Id="rId7" Type="http://schemas.openxmlformats.org/officeDocument/2006/relationships/oleObject" Target="../embeddings/oleObject5.bin"/><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oleObject" Target="../embeddings/oleObject8.bin"/><Relationship Id="rId5" Type="http://schemas.openxmlformats.org/officeDocument/2006/relationships/oleObject" Target="../embeddings/oleObject3.bin"/><Relationship Id="rId10" Type="http://schemas.openxmlformats.org/officeDocument/2006/relationships/oleObject" Target="../embeddings/oleObject7.bin"/><Relationship Id="rId4" Type="http://schemas.openxmlformats.org/officeDocument/2006/relationships/oleObject" Target="../embeddings/oleObject2.bin"/><Relationship Id="rId9"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jpeg"/><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4.jpeg"/><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www.celestrak.com/" TargetMode="External"/><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hyperlink" Target="http://www.space-track.or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Подзаголовок 2"/>
          <p:cNvSpPr>
            <a:spLocks noGrp="1"/>
          </p:cNvSpPr>
          <p:nvPr>
            <p:ph type="subTitle" idx="1"/>
          </p:nvPr>
        </p:nvSpPr>
        <p:spPr>
          <a:xfrm>
            <a:off x="0" y="357166"/>
            <a:ext cx="9072562" cy="1643074"/>
          </a:xfrm>
        </p:spPr>
        <p:txBody>
          <a:bodyPr>
            <a:normAutofit fontScale="85000" lnSpcReduction="10000"/>
          </a:bodyPr>
          <a:lstStyle/>
          <a:p>
            <a:pPr algn="ctr"/>
            <a:r>
              <a:rPr lang="ru-RU" sz="3800" b="1" dirty="0" smtClean="0">
                <a:solidFill>
                  <a:schemeClr val="tx2"/>
                </a:solidFill>
                <a:latin typeface="Arial" pitchFamily="34" charset="0"/>
                <a:cs typeface="Arial" pitchFamily="34" charset="0"/>
              </a:rPr>
              <a:t>Влияние параметров алгоритма уточнения начальных условий на точность прогноза времени падения спутников</a:t>
            </a:r>
            <a:endParaRPr lang="ru-RU" sz="3800" dirty="0" smtClean="0">
              <a:solidFill>
                <a:schemeClr val="tx2"/>
              </a:solidFill>
              <a:latin typeface="Arial" pitchFamily="34" charset="0"/>
              <a:cs typeface="Arial" pitchFamily="34" charset="0"/>
            </a:endParaRPr>
          </a:p>
          <a:p>
            <a:pPr marR="0" algn="ctr"/>
            <a:endParaRPr lang="en-US" altLang="ru-RU" sz="3200" b="1" dirty="0">
              <a:solidFill>
                <a:schemeClr val="tx2"/>
              </a:solidFill>
              <a:latin typeface="Times New Roman" pitchFamily="18" charset="0"/>
              <a:cs typeface="Times New Roman" pitchFamily="18" charset="0"/>
            </a:endParaRPr>
          </a:p>
        </p:txBody>
      </p:sp>
      <p:sp>
        <p:nvSpPr>
          <p:cNvPr id="10" name="Номер слайда 9"/>
          <p:cNvSpPr>
            <a:spLocks noGrp="1"/>
          </p:cNvSpPr>
          <p:nvPr>
            <p:ph type="sldNum" sz="quarter" idx="12"/>
          </p:nvPr>
        </p:nvSpPr>
        <p:spPr/>
        <p:txBody>
          <a:bodyPr/>
          <a:lstStyle/>
          <a:p>
            <a:fld id="{46A7B1B3-8107-4B4A-820D-45A988EB06DD}" type="slidenum">
              <a:rPr lang="ru-RU" altLang="ru-RU" sz="1400" smtClean="0">
                <a:solidFill>
                  <a:srgbClr val="000000"/>
                </a:solidFill>
              </a:rPr>
              <a:pPr/>
              <a:t>1</a:t>
            </a:fld>
            <a:endParaRPr lang="ru-RU" altLang="ru-RU" sz="1400" dirty="0">
              <a:solidFill>
                <a:srgbClr val="000000"/>
              </a:solidFill>
            </a:endParaRPr>
          </a:p>
        </p:txBody>
      </p:sp>
      <p:sp>
        <p:nvSpPr>
          <p:cNvPr id="14341" name="Подзаголовок 2"/>
          <p:cNvSpPr txBox="1">
            <a:spLocks/>
          </p:cNvSpPr>
          <p:nvPr/>
        </p:nvSpPr>
        <p:spPr bwMode="auto">
          <a:xfrm>
            <a:off x="714348" y="6072206"/>
            <a:ext cx="7945438"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18288"/>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ctr" eaLnBrk="1" hangingPunct="1">
              <a:buFontTx/>
              <a:buNone/>
            </a:pPr>
            <a:r>
              <a:rPr lang="ru-RU" b="1" dirty="0" smtClean="0"/>
              <a:t>А</a:t>
            </a:r>
            <a:r>
              <a:rPr lang="en-US" b="1" dirty="0" smtClean="0"/>
              <a:t>. </a:t>
            </a:r>
            <a:r>
              <a:rPr lang="ru-RU" b="1" dirty="0" smtClean="0"/>
              <a:t>И. </a:t>
            </a:r>
            <a:r>
              <a:rPr lang="ru-RU" b="1" dirty="0" err="1" smtClean="0"/>
              <a:t>Назаренко</a:t>
            </a:r>
            <a:endParaRPr lang="ru-RU" altLang="ru-RU" sz="1800" dirty="0"/>
          </a:p>
        </p:txBody>
      </p:sp>
      <p:pic>
        <p:nvPicPr>
          <p:cNvPr id="7" name="Рисунок 6" descr="PQ 3.JPG"/>
          <p:cNvPicPr>
            <a:picLocks noChangeAspect="1"/>
          </p:cNvPicPr>
          <p:nvPr/>
        </p:nvPicPr>
        <p:blipFill>
          <a:blip r:embed="rId3"/>
          <a:stretch>
            <a:fillRect/>
          </a:stretch>
        </p:blipFill>
        <p:spPr>
          <a:xfrm>
            <a:off x="2571736" y="2214553"/>
            <a:ext cx="4071967" cy="3644789"/>
          </a:xfrm>
          <a:prstGeom prst="rect">
            <a:avLst/>
          </a:prstGeom>
        </p:spPr>
      </p:pic>
    </p:spTree>
  </p:cSld>
  <p:clrMapOvr>
    <a:masterClrMapping/>
  </p:clrMapOvr>
  <p:transition advClick="0" advTm="3464">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28"/>
            <a:ext cx="8229600" cy="432048"/>
          </a:xfrm>
        </p:spPr>
        <p:txBody>
          <a:bodyPr>
            <a:normAutofit fontScale="90000"/>
          </a:bodyPr>
          <a:lstStyle/>
          <a:p>
            <a:pPr algn="ctr"/>
            <a:r>
              <a:rPr lang="ru-RU" dirty="0"/>
              <a:t> </a:t>
            </a:r>
            <a:r>
              <a:rPr lang="ru-RU" sz="3600" b="1" dirty="0" smtClean="0">
                <a:solidFill>
                  <a:schemeClr val="tx2"/>
                </a:solidFill>
                <a:latin typeface="Arial" pitchFamily="34" charset="0"/>
                <a:cs typeface="Arial" pitchFamily="34" charset="0"/>
              </a:rPr>
              <a:t>Абстракт</a:t>
            </a:r>
            <a:endParaRPr lang="ru-RU" sz="3600" b="1" dirty="0">
              <a:solidFill>
                <a:schemeClr val="tx2"/>
              </a:solidFill>
              <a:latin typeface="Arial" pitchFamily="34" charset="0"/>
              <a:cs typeface="Arial" pitchFamily="34" charset="0"/>
            </a:endParaRPr>
          </a:p>
        </p:txBody>
      </p:sp>
      <p:sp>
        <p:nvSpPr>
          <p:cNvPr id="3" name="Объект 2"/>
          <p:cNvSpPr>
            <a:spLocks noGrp="1"/>
          </p:cNvSpPr>
          <p:nvPr>
            <p:ph idx="1"/>
          </p:nvPr>
        </p:nvSpPr>
        <p:spPr>
          <a:xfrm>
            <a:off x="142844" y="1000108"/>
            <a:ext cx="8715436" cy="5643602"/>
          </a:xfrm>
        </p:spPr>
        <p:txBody>
          <a:bodyPr/>
          <a:lstStyle/>
          <a:p>
            <a:pPr algn="just"/>
            <a:r>
              <a:rPr lang="ru-RU" sz="2000" dirty="0" smtClean="0">
                <a:latin typeface="Arial" pitchFamily="34" charset="0"/>
                <a:cs typeface="Arial" pitchFamily="34" charset="0"/>
              </a:rPr>
              <a:t>Рассматриваемая задача привлекла внимание специалистов в связи со случаями падения больших опасных спутников. Традиционно она решается на основе применения метода наименьших квадратов. При этом «взвешивание» измерений производится без учета случайных атмосферных возмущений. На примере определений времени падения КА </a:t>
            </a:r>
            <a:r>
              <a:rPr lang="en-US" sz="2000" dirty="0" err="1" smtClean="0">
                <a:latin typeface="Arial" pitchFamily="34" charset="0"/>
                <a:cs typeface="Arial" pitchFamily="34" charset="0"/>
              </a:rPr>
              <a:t>Tiangong</a:t>
            </a:r>
            <a:r>
              <a:rPr lang="ru-RU" sz="2000" dirty="0" smtClean="0">
                <a:latin typeface="Arial" pitchFamily="34" charset="0"/>
                <a:cs typeface="Arial" pitchFamily="34" charset="0"/>
              </a:rPr>
              <a:t>-1 оценено влияние параметров алгоритма уточнения на точность результатов. В качестве параметров алгоритма рассмотрены: характеристики учета атмосферных возмущений при «взвешивании» измерений и величина  мерного интервала. Показано, что учет случайных атмосферных возмущений приводит к  повышению точности  результатов в несколько раз</a:t>
            </a:r>
            <a:r>
              <a:rPr lang="ru-RU" sz="2000" i="1" dirty="0" smtClean="0"/>
              <a:t>.</a:t>
            </a:r>
            <a:endParaRPr lang="ru-RU" sz="2000" dirty="0"/>
          </a:p>
          <a:p>
            <a:pPr algn="just"/>
            <a:r>
              <a:rPr lang="ru-RU" sz="2000" dirty="0" smtClean="0">
                <a:latin typeface="Arial" pitchFamily="34" charset="0"/>
                <a:cs typeface="Arial" pitchFamily="34" charset="0"/>
              </a:rPr>
              <a:t>Благоприятные условия для проведения рассматриваемого в статье анализа были обусловлены организацией в начале 2018 г. международной тестовой кампании по определению времени и места падения КА  </a:t>
            </a:r>
            <a:r>
              <a:rPr lang="en-US" sz="2000" dirty="0" err="1" smtClean="0">
                <a:latin typeface="Arial" pitchFamily="34" charset="0"/>
                <a:cs typeface="Arial" pitchFamily="34" charset="0"/>
              </a:rPr>
              <a:t>Tiangong</a:t>
            </a:r>
            <a:r>
              <a:rPr lang="ru-RU" sz="2000" dirty="0" smtClean="0">
                <a:latin typeface="Arial" pitchFamily="34" charset="0"/>
                <a:cs typeface="Arial" pitchFamily="34" charset="0"/>
              </a:rPr>
              <a:t>-1, которую организовал </a:t>
            </a:r>
            <a:r>
              <a:rPr lang="ru-RU" sz="2000" dirty="0" err="1" smtClean="0">
                <a:latin typeface="Arial" pitchFamily="34" charset="0"/>
                <a:cs typeface="Arial" pitchFamily="34" charset="0"/>
              </a:rPr>
              <a:t>Inter</a:t>
            </a:r>
            <a:r>
              <a:rPr lang="ru-RU" sz="2000" dirty="0" smtClean="0">
                <a:latin typeface="Arial" pitchFamily="34" charset="0"/>
                <a:cs typeface="Arial" pitchFamily="34" charset="0"/>
              </a:rPr>
              <a:t> </a:t>
            </a:r>
            <a:r>
              <a:rPr lang="en-US" sz="2000" dirty="0" smtClean="0">
                <a:latin typeface="Arial" pitchFamily="34" charset="0"/>
                <a:cs typeface="Arial" pitchFamily="34" charset="0"/>
              </a:rPr>
              <a:t>A</a:t>
            </a:r>
            <a:r>
              <a:rPr lang="ru-RU" sz="2000" dirty="0" err="1" smtClean="0">
                <a:latin typeface="Arial" pitchFamily="34" charset="0"/>
                <a:cs typeface="Arial" pitchFamily="34" charset="0"/>
              </a:rPr>
              <a:t>gency</a:t>
            </a:r>
            <a:r>
              <a:rPr lang="ru-RU" sz="2000" dirty="0" smtClean="0">
                <a:latin typeface="Arial" pitchFamily="34" charset="0"/>
                <a:cs typeface="Arial" pitchFamily="34" charset="0"/>
              </a:rPr>
              <a:t> </a:t>
            </a:r>
            <a:r>
              <a:rPr lang="en-US" sz="2000" dirty="0" smtClean="0">
                <a:latin typeface="Arial" pitchFamily="34" charset="0"/>
                <a:cs typeface="Arial" pitchFamily="34" charset="0"/>
              </a:rPr>
              <a:t>Debris Comity</a:t>
            </a:r>
            <a:r>
              <a:rPr lang="ru-RU" sz="2000" dirty="0" smtClean="0">
                <a:latin typeface="Arial" pitchFamily="34" charset="0"/>
                <a:cs typeface="Arial" pitchFamily="34" charset="0"/>
              </a:rPr>
              <a:t> (</a:t>
            </a:r>
            <a:r>
              <a:rPr lang="en-US" sz="2000" dirty="0" smtClean="0">
                <a:latin typeface="Arial" pitchFamily="34" charset="0"/>
                <a:cs typeface="Arial" pitchFamily="34" charset="0"/>
              </a:rPr>
              <a:t>IADC</a:t>
            </a:r>
            <a:r>
              <a:rPr lang="ru-RU" sz="2000" dirty="0" smtClean="0">
                <a:latin typeface="Arial" pitchFamily="34" charset="0"/>
                <a:cs typeface="Arial" pitchFamily="34" charset="0"/>
              </a:rPr>
              <a:t>). В этой кампании участвовали представители 11-ти космических агентств. </a:t>
            </a:r>
            <a:endParaRPr lang="ru-RU" sz="2000" dirty="0">
              <a:latin typeface="Arial" pitchFamily="34" charset="0"/>
              <a:cs typeface="Arial" pitchFamily="34" charset="0"/>
            </a:endParaRPr>
          </a:p>
        </p:txBody>
      </p:sp>
      <p:sp>
        <p:nvSpPr>
          <p:cNvPr id="5" name="Номер слайда 4"/>
          <p:cNvSpPr>
            <a:spLocks noGrp="1"/>
          </p:cNvSpPr>
          <p:nvPr>
            <p:ph type="sldNum" sz="quarter" idx="12"/>
          </p:nvPr>
        </p:nvSpPr>
        <p:spPr/>
        <p:txBody>
          <a:bodyPr/>
          <a:lstStyle/>
          <a:p>
            <a:fld id="{2B7D07EF-A7C6-46CE-B2D3-FD1ABD31A250}" type="slidenum">
              <a:rPr lang="ru-RU" altLang="ru-RU" sz="1400" smtClean="0">
                <a:solidFill>
                  <a:srgbClr val="000000"/>
                </a:solidFill>
              </a:rPr>
              <a:pPr/>
              <a:t>2</a:t>
            </a:fld>
            <a:endParaRPr lang="ru-RU" altLang="ru-RU" sz="1400" dirty="0">
              <a:solidFill>
                <a:srgbClr val="000000"/>
              </a:solidFill>
            </a:endParaRPr>
          </a:p>
        </p:txBody>
      </p:sp>
      <p:pic>
        <p:nvPicPr>
          <p:cNvPr id="7" name="Рисунок 6" descr="PQ 3.JPG"/>
          <p:cNvPicPr>
            <a:picLocks noChangeAspect="1"/>
          </p:cNvPicPr>
          <p:nvPr/>
        </p:nvPicPr>
        <p:blipFill>
          <a:blip r:embed="rId3" cstate="print"/>
          <a:stretch>
            <a:fillRect/>
          </a:stretch>
        </p:blipFill>
        <p:spPr>
          <a:xfrm>
            <a:off x="7572396" y="86832"/>
            <a:ext cx="1314439" cy="984714"/>
          </a:xfrm>
          <a:prstGeom prst="rect">
            <a:avLst/>
          </a:prstGeom>
        </p:spPr>
      </p:pic>
    </p:spTree>
    <p:extLst>
      <p:ext uri="{BB962C8B-B14F-4D97-AF65-F5344CB8AC3E}">
        <p14:creationId xmlns:p14="http://schemas.microsoft.com/office/powerpoint/2010/main" xmlns="" val="2010328192"/>
      </p:ext>
    </p:extLst>
  </p:cSld>
  <p:clrMapOvr>
    <a:masterClrMapping/>
  </p:clrMapOvr>
  <mc:AlternateContent xmlns:mc="http://schemas.openxmlformats.org/markup-compatibility/2006">
    <mc:Choice xmlns:p14="http://schemas.microsoft.com/office/powerpoint/2010/main" xmlns="" Requires="p14">
      <p:transition spd="slow" p14:dur="1450" advClick="0" advTm="114759">
        <p14:reveal/>
      </p:transition>
    </mc:Choice>
    <mc:Fallback>
      <p:transition spd="slow" advClick="0" advTm="114759">
        <p:fade/>
      </p:transition>
    </mc:Fallback>
  </mc:AlternateContent>
  <p:timing>
    <p:tnLst>
      <p:par>
        <p:cTn id="1" dur="indefinite" restart="never" nodeType="tmRoot"/>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214282" y="1000108"/>
            <a:ext cx="8715436" cy="5586145"/>
          </a:xfrm>
          <a:prstGeom prst="rect">
            <a:avLst/>
          </a:prstGeom>
        </p:spPr>
        <p:txBody>
          <a:bodyPr wrap="square">
            <a:spAutoFit/>
          </a:bodyPr>
          <a:lstStyle/>
          <a:p>
            <a:pPr algn="just">
              <a:spcBef>
                <a:spcPts val="600"/>
              </a:spcBef>
            </a:pPr>
            <a:r>
              <a:rPr lang="ru-RU" b="1" dirty="0" smtClean="0">
                <a:latin typeface="Arial" panose="020B0604020202020204" pitchFamily="34" charset="0"/>
                <a:ea typeface="Times New Roman" panose="02020603050405020304" pitchFamily="18" charset="0"/>
                <a:cs typeface="Arial" panose="020B0604020202020204" pitchFamily="34" charset="0"/>
              </a:rPr>
              <a:t>Цель доклада </a:t>
            </a:r>
            <a:r>
              <a:rPr lang="ru-RU" dirty="0" smtClean="0">
                <a:latin typeface="Arial" panose="020B0604020202020204" pitchFamily="34" charset="0"/>
                <a:ea typeface="Times New Roman" panose="02020603050405020304" pitchFamily="18" charset="0"/>
                <a:cs typeface="Arial" panose="020B0604020202020204" pitchFamily="34" charset="0"/>
              </a:rPr>
              <a:t>– показать возможность </a:t>
            </a:r>
            <a:r>
              <a:rPr lang="ru-RU" b="1" dirty="0" smtClean="0">
                <a:latin typeface="Arial" panose="020B0604020202020204" pitchFamily="34" charset="0"/>
                <a:ea typeface="Times New Roman" panose="02020603050405020304" pitchFamily="18" charset="0"/>
                <a:cs typeface="Arial" panose="020B0604020202020204" pitchFamily="34" charset="0"/>
              </a:rPr>
              <a:t>существенного</a:t>
            </a:r>
            <a:r>
              <a:rPr lang="ru-RU" dirty="0" smtClean="0">
                <a:latin typeface="Arial" panose="020B0604020202020204" pitchFamily="34" charset="0"/>
                <a:ea typeface="Times New Roman" panose="02020603050405020304" pitchFamily="18" charset="0"/>
                <a:cs typeface="Arial" panose="020B0604020202020204" pitchFamily="34" charset="0"/>
              </a:rPr>
              <a:t> </a:t>
            </a:r>
            <a:r>
              <a:rPr lang="ru-RU" b="1" dirty="0" smtClean="0">
                <a:latin typeface="Arial" panose="020B0604020202020204" pitchFamily="34" charset="0"/>
                <a:ea typeface="Times New Roman" panose="02020603050405020304" pitchFamily="18" charset="0"/>
                <a:cs typeface="Arial" panose="020B0604020202020204" pitchFamily="34" charset="0"/>
              </a:rPr>
              <a:t>повышения точности </a:t>
            </a:r>
            <a:r>
              <a:rPr lang="ru-RU" dirty="0" smtClean="0">
                <a:latin typeface="Arial" panose="020B0604020202020204" pitchFamily="34" charset="0"/>
                <a:ea typeface="Times New Roman" panose="02020603050405020304" pitchFamily="18" charset="0"/>
                <a:cs typeface="Arial" panose="020B0604020202020204" pitchFamily="34" charset="0"/>
              </a:rPr>
              <a:t>на основе применения методики </a:t>
            </a:r>
            <a:r>
              <a:rPr lang="ru-RU" b="1" dirty="0" smtClean="0">
                <a:latin typeface="Arial" panose="020B0604020202020204" pitchFamily="34" charset="0"/>
                <a:ea typeface="Times New Roman" panose="02020603050405020304" pitchFamily="18" charset="0"/>
                <a:cs typeface="Arial" panose="020B0604020202020204" pitchFamily="34" charset="0"/>
              </a:rPr>
              <a:t>оптимальной фильтрации измерений </a:t>
            </a:r>
            <a:r>
              <a:rPr lang="ru-RU" dirty="0" smtClean="0">
                <a:latin typeface="Arial" panose="020B0604020202020204" pitchFamily="34" charset="0"/>
                <a:ea typeface="Times New Roman" panose="02020603050405020304" pitchFamily="18" charset="0"/>
                <a:cs typeface="Arial" panose="020B0604020202020204" pitchFamily="34" charset="0"/>
              </a:rPr>
              <a:t>(</a:t>
            </a:r>
            <a:r>
              <a:rPr lang="ru-RU" b="1" dirty="0" smtClean="0">
                <a:latin typeface="Arial" panose="020B0604020202020204" pitchFamily="34" charset="0"/>
                <a:ea typeface="Times New Roman" panose="02020603050405020304" pitchFamily="18" charset="0"/>
                <a:cs typeface="Arial" panose="020B0604020202020204" pitchFamily="34" charset="0"/>
              </a:rPr>
              <a:t>ОФИ</a:t>
            </a:r>
            <a:r>
              <a:rPr lang="ru-RU" dirty="0" smtClean="0">
                <a:latin typeface="Arial" panose="020B0604020202020204" pitchFamily="34" charset="0"/>
                <a:ea typeface="Times New Roman" panose="02020603050405020304" pitchFamily="18" charset="0"/>
                <a:cs typeface="Arial" panose="020B0604020202020204" pitchFamily="34" charset="0"/>
              </a:rPr>
              <a:t>).</a:t>
            </a:r>
          </a:p>
          <a:p>
            <a:pPr algn="just">
              <a:spcBef>
                <a:spcPts val="600"/>
              </a:spcBef>
            </a:pPr>
            <a:r>
              <a:rPr lang="ru-RU" dirty="0" smtClean="0">
                <a:latin typeface="Arial" panose="020B0604020202020204" pitchFamily="34" charset="0"/>
                <a:ea typeface="Times New Roman" panose="02020603050405020304" pitchFamily="18" charset="0"/>
                <a:cs typeface="Arial" panose="020B0604020202020204" pitchFamily="34" charset="0"/>
              </a:rPr>
              <a:t>Основы методики впервые были доложены на семинаре П.Е. </a:t>
            </a:r>
            <a:r>
              <a:rPr lang="ru-RU" dirty="0" err="1" smtClean="0">
                <a:latin typeface="Arial" panose="020B0604020202020204" pitchFamily="34" charset="0"/>
                <a:ea typeface="Times New Roman" panose="02020603050405020304" pitchFamily="18" charset="0"/>
                <a:cs typeface="Arial" panose="020B0604020202020204" pitchFamily="34" charset="0"/>
              </a:rPr>
              <a:t>Эльясберга</a:t>
            </a:r>
            <a:r>
              <a:rPr lang="ru-RU" dirty="0" smtClean="0">
                <a:latin typeface="Arial" panose="020B0604020202020204" pitchFamily="34" charset="0"/>
                <a:ea typeface="Times New Roman" panose="02020603050405020304" pitchFamily="18" charset="0"/>
                <a:cs typeface="Arial" panose="020B0604020202020204" pitchFamily="34" charset="0"/>
              </a:rPr>
              <a:t> в 1972 г и опубликованы в сборнике Прикладные задачи космической баллистики</a:t>
            </a:r>
            <a:r>
              <a:rPr lang="en-US" dirty="0" smtClean="0">
                <a:latin typeface="Arial" panose="020B0604020202020204" pitchFamily="34" charset="0"/>
                <a:ea typeface="Times New Roman" panose="02020603050405020304" pitchFamily="18" charset="0"/>
                <a:cs typeface="Arial" panose="020B0604020202020204" pitchFamily="34" charset="0"/>
              </a:rPr>
              <a:t> [1].</a:t>
            </a:r>
            <a:r>
              <a:rPr lang="ru-RU" dirty="0" smtClean="0">
                <a:latin typeface="Arial" panose="020B0604020202020204" pitchFamily="34" charset="0"/>
                <a:ea typeface="Times New Roman" panose="02020603050405020304" pitchFamily="18" charset="0"/>
                <a:cs typeface="Arial" panose="020B0604020202020204" pitchFamily="34" charset="0"/>
              </a:rPr>
              <a:t> В дальнейшем эта методика была усовершенствована </a:t>
            </a:r>
            <a:r>
              <a:rPr lang="en-US" dirty="0" smtClean="0">
                <a:latin typeface="Arial" panose="020B0604020202020204" pitchFamily="34" charset="0"/>
                <a:ea typeface="Times New Roman" panose="02020603050405020304" pitchFamily="18" charset="0"/>
                <a:cs typeface="Arial" panose="020B0604020202020204" pitchFamily="34" charset="0"/>
              </a:rPr>
              <a:t>[</a:t>
            </a:r>
            <a:r>
              <a:rPr lang="ru-RU" dirty="0" smtClean="0">
                <a:latin typeface="Arial" panose="020B0604020202020204" pitchFamily="34" charset="0"/>
                <a:ea typeface="Times New Roman" panose="02020603050405020304" pitchFamily="18" charset="0"/>
                <a:cs typeface="Arial" panose="020B0604020202020204" pitchFamily="34" charset="0"/>
              </a:rPr>
              <a:t>2 – 5</a:t>
            </a:r>
            <a:r>
              <a:rPr lang="en-US" dirty="0" smtClean="0">
                <a:latin typeface="Arial" panose="020B0604020202020204" pitchFamily="34" charset="0"/>
                <a:ea typeface="Times New Roman" panose="02020603050405020304" pitchFamily="18" charset="0"/>
                <a:cs typeface="Arial" panose="020B0604020202020204" pitchFamily="34" charset="0"/>
              </a:rPr>
              <a:t>]</a:t>
            </a:r>
            <a:r>
              <a:rPr lang="ru-RU" dirty="0" smtClean="0">
                <a:latin typeface="Arial" panose="020B0604020202020204" pitchFamily="34" charset="0"/>
                <a:ea typeface="Times New Roman" panose="02020603050405020304" pitchFamily="18" charset="0"/>
                <a:cs typeface="Arial" panose="020B0604020202020204" pitchFamily="34" charset="0"/>
              </a:rPr>
              <a:t>. </a:t>
            </a:r>
            <a:r>
              <a:rPr lang="ru-RU" b="1" dirty="0" smtClean="0">
                <a:latin typeface="Arial" panose="020B0604020202020204" pitchFamily="34" charset="0"/>
                <a:ea typeface="Times New Roman" panose="02020603050405020304" pitchFamily="18" charset="0"/>
                <a:cs typeface="Arial" panose="020B0604020202020204" pitchFamily="34" charset="0"/>
              </a:rPr>
              <a:t>Строго доказано</a:t>
            </a:r>
            <a:r>
              <a:rPr lang="ru-RU" dirty="0" smtClean="0">
                <a:latin typeface="Arial" panose="020B0604020202020204" pitchFamily="34" charset="0"/>
                <a:ea typeface="Times New Roman" panose="02020603050405020304" pitchFamily="18" charset="0"/>
                <a:cs typeface="Arial" panose="020B0604020202020204" pitchFamily="34" charset="0"/>
              </a:rPr>
              <a:t>, что она обеспечивает повышение точности по сравнению с классическим МНК.</a:t>
            </a:r>
          </a:p>
          <a:p>
            <a:pPr algn="just">
              <a:spcBef>
                <a:spcPts val="600"/>
              </a:spcBef>
            </a:pPr>
            <a:r>
              <a:rPr lang="ru-RU" dirty="0" smtClean="0">
                <a:latin typeface="Arial" panose="020B0604020202020204" pitchFamily="34" charset="0"/>
                <a:ea typeface="Times New Roman" panose="02020603050405020304" pitchFamily="18" charset="0"/>
                <a:cs typeface="Arial" panose="020B0604020202020204" pitchFamily="34" charset="0"/>
              </a:rPr>
              <a:t>Погрешности определения времени существования спутников зависят от точности определения характеристики его торможения в атмосфере</a:t>
            </a:r>
          </a:p>
          <a:p>
            <a:pPr algn="just">
              <a:spcBef>
                <a:spcPts val="0"/>
              </a:spcBef>
            </a:pPr>
            <a:r>
              <a:rPr lang="ru-RU" dirty="0" smtClean="0">
                <a:latin typeface="Arial" panose="020B0604020202020204" pitchFamily="34" charset="0"/>
                <a:ea typeface="Times New Roman" panose="02020603050405020304" pitchFamily="18" charset="0"/>
                <a:cs typeface="Arial" panose="020B0604020202020204" pitchFamily="34" charset="0"/>
              </a:rPr>
              <a:t>(например, оценки баллистического коэффициента </a:t>
            </a:r>
            <a:r>
              <a:rPr lang="en-US" i="1" dirty="0" err="1" smtClean="0">
                <a:latin typeface="Arial" panose="020B0604020202020204" pitchFamily="34" charset="0"/>
                <a:ea typeface="Times New Roman" panose="02020603050405020304" pitchFamily="18" charset="0"/>
                <a:cs typeface="Arial" panose="020B0604020202020204" pitchFamily="34" charset="0"/>
              </a:rPr>
              <a:t>S</a:t>
            </a:r>
            <a:r>
              <a:rPr lang="en-US" i="1" baseline="-25000" dirty="0" err="1" smtClean="0">
                <a:latin typeface="Arial" panose="020B0604020202020204" pitchFamily="34" charset="0"/>
                <a:ea typeface="Times New Roman" panose="02020603050405020304" pitchFamily="18" charset="0"/>
                <a:cs typeface="Arial" panose="020B0604020202020204" pitchFamily="34" charset="0"/>
              </a:rPr>
              <a:t>b</a:t>
            </a:r>
            <a:r>
              <a:rPr lang="ru-RU" dirty="0" smtClean="0">
                <a:latin typeface="Arial" panose="020B0604020202020204" pitchFamily="34" charset="0"/>
                <a:ea typeface="Times New Roman" panose="02020603050405020304" pitchFamily="18" charset="0"/>
                <a:cs typeface="Arial" panose="020B0604020202020204" pitchFamily="34" charset="0"/>
              </a:rPr>
              <a:t>). Обычно эта</a:t>
            </a:r>
          </a:p>
          <a:p>
            <a:pPr algn="just">
              <a:spcBef>
                <a:spcPts val="0"/>
              </a:spcBef>
            </a:pPr>
            <a:r>
              <a:rPr lang="ru-RU" dirty="0" smtClean="0">
                <a:latin typeface="Arial" panose="020B0604020202020204" pitchFamily="34" charset="0"/>
                <a:ea typeface="Times New Roman" panose="02020603050405020304" pitchFamily="18" charset="0"/>
                <a:cs typeface="Arial" panose="020B0604020202020204" pitchFamily="34" charset="0"/>
              </a:rPr>
              <a:t>погрешность имеет порядок 10 - 15%. Уровень погрешностей не</a:t>
            </a:r>
          </a:p>
          <a:p>
            <a:pPr algn="just">
              <a:spcBef>
                <a:spcPts val="0"/>
              </a:spcBef>
            </a:pPr>
            <a:r>
              <a:rPr lang="ru-RU" dirty="0" smtClean="0">
                <a:latin typeface="Arial" panose="020B0604020202020204" pitchFamily="34" charset="0"/>
                <a:ea typeface="Times New Roman" panose="02020603050405020304" pitchFamily="18" charset="0"/>
                <a:cs typeface="Arial" panose="020B0604020202020204" pitchFamily="34" charset="0"/>
              </a:rPr>
              <a:t>удается улучшить, так как он обусловлен существом МНК.</a:t>
            </a:r>
          </a:p>
          <a:p>
            <a:pPr algn="just">
              <a:spcBef>
                <a:spcPts val="600"/>
              </a:spcBef>
            </a:pPr>
            <a:r>
              <a:rPr lang="ru-RU" dirty="0" smtClean="0">
                <a:latin typeface="Arial" panose="020B0604020202020204" pitchFamily="34" charset="0"/>
                <a:ea typeface="Times New Roman" panose="02020603050405020304" pitchFamily="18" charset="0"/>
                <a:cs typeface="Arial" panose="020B0604020202020204" pitchFamily="34" charset="0"/>
              </a:rPr>
              <a:t>В методе ОФИ технология определения начальных условий (НУ) для прогноза существенно отличается от МНК. Задача решается в </a:t>
            </a:r>
            <a:r>
              <a:rPr lang="ru-RU" b="1" dirty="0" smtClean="0">
                <a:latin typeface="Arial" panose="020B0604020202020204" pitchFamily="34" charset="0"/>
                <a:ea typeface="Times New Roman" panose="02020603050405020304" pitchFamily="18" charset="0"/>
                <a:cs typeface="Arial" panose="020B0604020202020204" pitchFamily="34" charset="0"/>
              </a:rPr>
              <a:t>два этапа</a:t>
            </a:r>
            <a:r>
              <a:rPr lang="ru-RU" dirty="0" smtClean="0">
                <a:latin typeface="Arial" panose="020B0604020202020204" pitchFamily="34" charset="0"/>
                <a:ea typeface="Times New Roman" panose="02020603050405020304" pitchFamily="18" charset="0"/>
                <a:cs typeface="Arial" panose="020B0604020202020204" pitchFamily="34" charset="0"/>
              </a:rPr>
              <a:t>. На первом этапе определяется 6-ти мерный вектор НУ (без характеристики торможения). Оценка торможения</a:t>
            </a:r>
            <a:r>
              <a:rPr lang="en-US" i="1" dirty="0" smtClean="0">
                <a:latin typeface="Arial" panose="020B0604020202020204" pitchFamily="34" charset="0"/>
                <a:ea typeface="Times New Roman" panose="02020603050405020304" pitchFamily="18" charset="0"/>
                <a:cs typeface="Arial" panose="020B0604020202020204" pitchFamily="34" charset="0"/>
              </a:rPr>
              <a:t> </a:t>
            </a:r>
            <a:r>
              <a:rPr lang="en-US" i="1" dirty="0" err="1" smtClean="0">
                <a:latin typeface="Arial" panose="020B0604020202020204" pitchFamily="34" charset="0"/>
                <a:ea typeface="Times New Roman" panose="02020603050405020304" pitchFamily="18" charset="0"/>
                <a:cs typeface="Arial" panose="020B0604020202020204" pitchFamily="34" charset="0"/>
              </a:rPr>
              <a:t>S</a:t>
            </a:r>
            <a:r>
              <a:rPr lang="en-US" i="1" baseline="-25000" dirty="0" err="1" smtClean="0">
                <a:latin typeface="Arial" panose="020B0604020202020204" pitchFamily="34" charset="0"/>
                <a:ea typeface="Times New Roman" panose="02020603050405020304" pitchFamily="18" charset="0"/>
                <a:cs typeface="Arial" panose="020B0604020202020204" pitchFamily="34" charset="0"/>
              </a:rPr>
              <a:t>b</a:t>
            </a:r>
            <a:r>
              <a:rPr lang="en-US" i="1" baseline="-25000" dirty="0" smtClean="0">
                <a:latin typeface="Arial" panose="020B0604020202020204" pitchFamily="34" charset="0"/>
                <a:ea typeface="Times New Roman" panose="02020603050405020304" pitchFamily="18" charset="0"/>
                <a:cs typeface="Arial" panose="020B0604020202020204" pitchFamily="34" charset="0"/>
              </a:rPr>
              <a:t> </a:t>
            </a:r>
            <a:r>
              <a:rPr lang="ru-RU" dirty="0" smtClean="0">
                <a:latin typeface="Arial" panose="020B0604020202020204" pitchFamily="34" charset="0"/>
                <a:ea typeface="Times New Roman" panose="02020603050405020304" pitchFamily="18" charset="0"/>
                <a:cs typeface="Arial" panose="020B0604020202020204" pitchFamily="34" charset="0"/>
              </a:rPr>
              <a:t>определяется на </a:t>
            </a:r>
            <a:r>
              <a:rPr lang="ru-RU" b="1" dirty="0" smtClean="0">
                <a:latin typeface="Arial" panose="020B0604020202020204" pitchFamily="34" charset="0"/>
                <a:ea typeface="Times New Roman" panose="02020603050405020304" pitchFamily="18" charset="0"/>
                <a:cs typeface="Arial" panose="020B0604020202020204" pitchFamily="34" charset="0"/>
              </a:rPr>
              <a:t>втором этапе </a:t>
            </a:r>
            <a:r>
              <a:rPr lang="ru-RU" dirty="0" smtClean="0">
                <a:latin typeface="Arial" panose="020B0604020202020204" pitchFamily="34" charset="0"/>
                <a:ea typeface="Times New Roman" panose="02020603050405020304" pitchFamily="18" charset="0"/>
                <a:cs typeface="Arial" panose="020B0604020202020204" pitchFamily="34" charset="0"/>
              </a:rPr>
              <a:t>на основе остаточных невязок. В результате в несколько раз уменьшается уровень погрешностей определения торможения. Обычно он составляет </a:t>
            </a:r>
            <a:r>
              <a:rPr lang="ru-RU" b="1" dirty="0" smtClean="0">
                <a:latin typeface="Arial" panose="020B0604020202020204" pitchFamily="34" charset="0"/>
                <a:ea typeface="Times New Roman" panose="02020603050405020304" pitchFamily="18" charset="0"/>
                <a:cs typeface="Arial" panose="020B0604020202020204" pitchFamily="34" charset="0"/>
              </a:rPr>
              <a:t>несколько процентов</a:t>
            </a:r>
            <a:r>
              <a:rPr lang="ru-RU" dirty="0" smtClean="0">
                <a:latin typeface="Arial" panose="020B0604020202020204" pitchFamily="34" charset="0"/>
                <a:ea typeface="Times New Roman" panose="02020603050405020304" pitchFamily="18"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17410" name="Номер слайда 4"/>
          <p:cNvSpPr>
            <a:spLocks noGrp="1"/>
          </p:cNvSpPr>
          <p:nvPr>
            <p:ph type="sldNum" sz="quarter" idx="12"/>
          </p:nvPr>
        </p:nvSpPr>
        <p:spPr bwMode="auto">
          <a:xfrm>
            <a:off x="8215338" y="6356350"/>
            <a:ext cx="471462"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00000"/>
                </a:solidFill>
              </a:rPr>
              <a:pPr>
                <a:spcBef>
                  <a:spcPct val="0"/>
                </a:spcBef>
                <a:buClrTx/>
                <a:buSzTx/>
                <a:buFontTx/>
                <a:buNone/>
              </a:pPr>
              <a:t>3</a:t>
            </a:fld>
            <a:endParaRPr lang="ru-RU" altLang="ru-RU" sz="1400" dirty="0">
              <a:solidFill>
                <a:srgbClr val="000000"/>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428596" y="285728"/>
            <a:ext cx="6858048" cy="597665"/>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ea typeface="+mj-ea"/>
                <a:cs typeface="Arial" pitchFamily="34" charset="0"/>
              </a:rPr>
              <a:t>Введение</a:t>
            </a:r>
            <a:endParaRPr lang="ru-RU" sz="2800" b="1" dirty="0">
              <a:solidFill>
                <a:schemeClr val="tx2"/>
              </a:solidFill>
              <a:latin typeface="Arial" pitchFamily="34" charset="0"/>
              <a:ea typeface="+mj-ea"/>
              <a:cs typeface="Arial" pitchFamily="34"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827759823"/>
              </p:ext>
            </p:extLst>
          </p:nvPr>
        </p:nvGraphicFramePr>
        <p:xfrm>
          <a:off x="7572396" y="3868937"/>
          <a:ext cx="1457615" cy="631633"/>
        </p:xfrm>
        <a:graphic>
          <a:graphicData uri="http://schemas.openxmlformats.org/presentationml/2006/ole">
            <p:oleObj spid="_x0000_s61618" name="Уравнение" r:id="rId4" imgW="491384" imgH="393608" progId="Equation.3">
              <p:embed/>
            </p:oleObj>
          </a:graphicData>
        </a:graphic>
      </p:graphicFrame>
      <p:pic>
        <p:nvPicPr>
          <p:cNvPr id="16" name="Рисунок 15" descr="PQ 3.JPG"/>
          <p:cNvPicPr>
            <a:picLocks noChangeAspect="1"/>
          </p:cNvPicPr>
          <p:nvPr/>
        </p:nvPicPr>
        <p:blipFill>
          <a:blip r:embed="rId5" cstate="print"/>
          <a:stretch>
            <a:fillRect/>
          </a:stretch>
        </p:blipFill>
        <p:spPr>
          <a:xfrm>
            <a:off x="7572396" y="86832"/>
            <a:ext cx="1314439" cy="984714"/>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advClick="0" advTm="105883">
        <p14:reveal/>
      </p:transition>
    </mc:Choice>
    <mc:Fallback>
      <p:transition spd="slow" advClick="0" advTm="105883">
        <p:fade/>
      </p:transition>
    </mc:Fallback>
  </mc:AlternateContent>
  <p:timing>
    <p:tnLst>
      <p:par>
        <p:cTn id="1" dur="indefinite" restart="never" nodeType="tmRoot"/>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xfrm>
            <a:off x="8215338" y="6356350"/>
            <a:ext cx="471462"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45C75"/>
                </a:solidFill>
              </a:rPr>
              <a:pPr>
                <a:spcBef>
                  <a:spcPct val="0"/>
                </a:spcBef>
                <a:buClrTx/>
                <a:buSzTx/>
                <a:buFontTx/>
                <a:buNone/>
              </a:pPr>
              <a:t>4</a:t>
            </a:fld>
            <a:endParaRPr lang="ru-RU" altLang="ru-RU" sz="1400" dirty="0">
              <a:solidFill>
                <a:srgbClr val="045C75"/>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1000100" y="285729"/>
            <a:ext cx="6500858" cy="500066"/>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cs typeface="Arial" pitchFamily="34" charset="0"/>
              </a:rPr>
              <a:t>Мои памятные фотографии</a:t>
            </a:r>
            <a:endParaRPr lang="ru-RU" sz="2800" b="1" dirty="0">
              <a:solidFill>
                <a:schemeClr val="tx2"/>
              </a:solidFill>
              <a:latin typeface="Arial" pitchFamily="34" charset="0"/>
              <a:ea typeface="+mj-ea"/>
              <a:cs typeface="Arial" pitchFamily="34" charset="0"/>
            </a:endParaRPr>
          </a:p>
        </p:txBody>
      </p:sp>
      <p:pic>
        <p:nvPicPr>
          <p:cNvPr id="16" name="Рисунок 15" descr="PQ 3.JPG"/>
          <p:cNvPicPr>
            <a:picLocks noChangeAspect="1"/>
          </p:cNvPicPr>
          <p:nvPr/>
        </p:nvPicPr>
        <p:blipFill>
          <a:blip r:embed="rId3" cstate="print"/>
          <a:stretch>
            <a:fillRect/>
          </a:stretch>
        </p:blipFill>
        <p:spPr>
          <a:xfrm>
            <a:off x="7858148" y="71414"/>
            <a:ext cx="1071570" cy="802769"/>
          </a:xfrm>
          <a:prstGeom prst="rect">
            <a:avLst/>
          </a:prstGeom>
        </p:spPr>
      </p:pic>
      <p:pic>
        <p:nvPicPr>
          <p:cNvPr id="8" name="Рисунок 7" descr="Эльясберг.jpg"/>
          <p:cNvPicPr>
            <a:picLocks noChangeAspect="1"/>
          </p:cNvPicPr>
          <p:nvPr/>
        </p:nvPicPr>
        <p:blipFill>
          <a:blip r:embed="rId4"/>
          <a:stretch>
            <a:fillRect/>
          </a:stretch>
        </p:blipFill>
        <p:spPr>
          <a:xfrm>
            <a:off x="285720" y="928670"/>
            <a:ext cx="2828922" cy="2672465"/>
          </a:xfrm>
          <a:prstGeom prst="rect">
            <a:avLst/>
          </a:prstGeom>
        </p:spPr>
      </p:pic>
      <p:pic>
        <p:nvPicPr>
          <p:cNvPr id="9" name="Рисунок 8" descr="Мудров.jpg"/>
          <p:cNvPicPr>
            <a:picLocks noChangeAspect="1"/>
          </p:cNvPicPr>
          <p:nvPr/>
        </p:nvPicPr>
        <p:blipFill>
          <a:blip r:embed="rId5" cstate="print"/>
          <a:stretch>
            <a:fillRect/>
          </a:stretch>
        </p:blipFill>
        <p:spPr>
          <a:xfrm>
            <a:off x="3243194" y="928670"/>
            <a:ext cx="1757434" cy="2643182"/>
          </a:xfrm>
          <a:prstGeom prst="rect">
            <a:avLst/>
          </a:prstGeom>
        </p:spPr>
      </p:pic>
      <p:pic>
        <p:nvPicPr>
          <p:cNvPr id="12" name="Рисунок 11" descr="Vallado+2.JPG"/>
          <p:cNvPicPr>
            <a:picLocks noChangeAspect="1"/>
          </p:cNvPicPr>
          <p:nvPr/>
        </p:nvPicPr>
        <p:blipFill>
          <a:blip r:embed="rId6" cstate="print"/>
          <a:stretch>
            <a:fillRect/>
          </a:stretch>
        </p:blipFill>
        <p:spPr>
          <a:xfrm>
            <a:off x="2250037" y="4030003"/>
            <a:ext cx="3179219" cy="2114335"/>
          </a:xfrm>
          <a:prstGeom prst="rect">
            <a:avLst/>
          </a:prstGeom>
        </p:spPr>
      </p:pic>
      <p:pic>
        <p:nvPicPr>
          <p:cNvPr id="13" name="Рисунок 12" descr="Hoots+Yur.JPG"/>
          <p:cNvPicPr>
            <a:picLocks noChangeAspect="1"/>
          </p:cNvPicPr>
          <p:nvPr/>
        </p:nvPicPr>
        <p:blipFill>
          <a:blip r:embed="rId7" cstate="print"/>
          <a:stretch>
            <a:fillRect/>
          </a:stretch>
        </p:blipFill>
        <p:spPr>
          <a:xfrm>
            <a:off x="5572132" y="4000504"/>
            <a:ext cx="3357586" cy="2175172"/>
          </a:xfrm>
          <a:prstGeom prst="rect">
            <a:avLst/>
          </a:prstGeom>
        </p:spPr>
      </p:pic>
      <p:sp>
        <p:nvSpPr>
          <p:cNvPr id="14" name="TextBox 13"/>
          <p:cNvSpPr txBox="1"/>
          <p:nvPr/>
        </p:nvSpPr>
        <p:spPr>
          <a:xfrm>
            <a:off x="1071538" y="3571876"/>
            <a:ext cx="1457515" cy="307777"/>
          </a:xfrm>
          <a:prstGeom prst="rect">
            <a:avLst/>
          </a:prstGeom>
          <a:noFill/>
        </p:spPr>
        <p:txBody>
          <a:bodyPr wrap="none" rtlCol="0">
            <a:spAutoFit/>
          </a:bodyPr>
          <a:lstStyle/>
          <a:p>
            <a:r>
              <a:rPr lang="ru-RU" sz="1400" dirty="0" smtClean="0"/>
              <a:t>П.Е. </a:t>
            </a:r>
            <a:r>
              <a:rPr lang="ru-RU" sz="1400" dirty="0" err="1" smtClean="0"/>
              <a:t>Эльясберг</a:t>
            </a:r>
            <a:endParaRPr lang="ru-RU" sz="1400" dirty="0"/>
          </a:p>
        </p:txBody>
      </p:sp>
      <p:sp>
        <p:nvSpPr>
          <p:cNvPr id="15" name="TextBox 14"/>
          <p:cNvSpPr txBox="1"/>
          <p:nvPr/>
        </p:nvSpPr>
        <p:spPr>
          <a:xfrm>
            <a:off x="3500430" y="3571876"/>
            <a:ext cx="1217834" cy="307777"/>
          </a:xfrm>
          <a:prstGeom prst="rect">
            <a:avLst/>
          </a:prstGeom>
          <a:noFill/>
        </p:spPr>
        <p:txBody>
          <a:bodyPr wrap="none" rtlCol="0">
            <a:spAutoFit/>
          </a:bodyPr>
          <a:lstStyle/>
          <a:p>
            <a:r>
              <a:rPr lang="ru-RU" sz="1400" dirty="0" smtClean="0"/>
              <a:t>В.И. </a:t>
            </a:r>
            <a:r>
              <a:rPr lang="ru-RU" sz="1400" dirty="0" err="1" smtClean="0"/>
              <a:t>Мудров</a:t>
            </a:r>
            <a:endParaRPr lang="ru-RU" sz="1400" dirty="0"/>
          </a:p>
        </p:txBody>
      </p:sp>
      <p:sp>
        <p:nvSpPr>
          <p:cNvPr id="17" name="TextBox 16"/>
          <p:cNvSpPr txBox="1"/>
          <p:nvPr/>
        </p:nvSpPr>
        <p:spPr>
          <a:xfrm>
            <a:off x="5286380" y="3549851"/>
            <a:ext cx="3240502" cy="307777"/>
          </a:xfrm>
          <a:prstGeom prst="rect">
            <a:avLst/>
          </a:prstGeom>
          <a:noFill/>
        </p:spPr>
        <p:txBody>
          <a:bodyPr wrap="none" rtlCol="0">
            <a:spAutoFit/>
          </a:bodyPr>
          <a:lstStyle/>
          <a:p>
            <a:r>
              <a:rPr lang="ru-RU" sz="1400" dirty="0" smtClean="0"/>
              <a:t>А.Г. </a:t>
            </a:r>
            <a:r>
              <a:rPr lang="ru-RU" sz="1400" dirty="0" err="1" smtClean="0"/>
              <a:t>Клименко</a:t>
            </a:r>
            <a:r>
              <a:rPr lang="ru-RU" sz="1400" dirty="0" smtClean="0"/>
              <a:t>                  И.И. Волков</a:t>
            </a:r>
            <a:endParaRPr lang="ru-RU" sz="1400" dirty="0"/>
          </a:p>
        </p:txBody>
      </p:sp>
      <p:sp>
        <p:nvSpPr>
          <p:cNvPr id="18" name="TextBox 17"/>
          <p:cNvSpPr txBox="1"/>
          <p:nvPr/>
        </p:nvSpPr>
        <p:spPr>
          <a:xfrm>
            <a:off x="2071670" y="6215082"/>
            <a:ext cx="3357586" cy="307777"/>
          </a:xfrm>
          <a:prstGeom prst="rect">
            <a:avLst/>
          </a:prstGeom>
          <a:noFill/>
        </p:spPr>
        <p:txBody>
          <a:bodyPr wrap="square" rtlCol="0">
            <a:spAutoFit/>
          </a:bodyPr>
          <a:lstStyle/>
          <a:p>
            <a:r>
              <a:rPr lang="ru-RU" sz="1400" dirty="0" smtClean="0"/>
              <a:t>    </a:t>
            </a:r>
            <a:r>
              <a:rPr lang="en-US" sz="1400" dirty="0" smtClean="0"/>
              <a:t>T. Kelso       D. </a:t>
            </a:r>
            <a:r>
              <a:rPr lang="en-US" sz="1400" dirty="0" err="1" smtClean="0"/>
              <a:t>Vallado</a:t>
            </a:r>
            <a:r>
              <a:rPr lang="en-US" sz="1400" dirty="0" smtClean="0"/>
              <a:t>     S. Knowles</a:t>
            </a:r>
            <a:endParaRPr lang="ru-RU" sz="1400" dirty="0"/>
          </a:p>
        </p:txBody>
      </p:sp>
      <p:sp>
        <p:nvSpPr>
          <p:cNvPr id="19" name="TextBox 18"/>
          <p:cNvSpPr txBox="1"/>
          <p:nvPr/>
        </p:nvSpPr>
        <p:spPr>
          <a:xfrm>
            <a:off x="5786446" y="6215082"/>
            <a:ext cx="2857520" cy="307777"/>
          </a:xfrm>
          <a:prstGeom prst="rect">
            <a:avLst/>
          </a:prstGeom>
          <a:noFill/>
        </p:spPr>
        <p:txBody>
          <a:bodyPr wrap="square" rtlCol="0">
            <a:spAutoFit/>
          </a:bodyPr>
          <a:lstStyle/>
          <a:p>
            <a:r>
              <a:rPr lang="ru-RU" sz="1400" dirty="0" smtClean="0"/>
              <a:t>В</a:t>
            </a:r>
            <a:r>
              <a:rPr lang="en-US" sz="1400" dirty="0" smtClean="0"/>
              <a:t>.</a:t>
            </a:r>
            <a:r>
              <a:rPr lang="ru-RU" sz="1400" dirty="0" smtClean="0"/>
              <a:t>С. Юрасов</a:t>
            </a:r>
            <a:r>
              <a:rPr lang="en-US" sz="1400" dirty="0" smtClean="0"/>
              <a:t>             </a:t>
            </a:r>
            <a:r>
              <a:rPr lang="en-US" sz="1400" dirty="0" smtClean="0"/>
              <a:t>F. Hoots</a:t>
            </a:r>
            <a:endParaRPr lang="ru-RU" sz="1400" dirty="0"/>
          </a:p>
        </p:txBody>
      </p:sp>
      <p:pic>
        <p:nvPicPr>
          <p:cNvPr id="22" name="Рисунок 21" descr="Chobotov.jpg"/>
          <p:cNvPicPr>
            <a:picLocks noChangeAspect="1"/>
          </p:cNvPicPr>
          <p:nvPr/>
        </p:nvPicPr>
        <p:blipFill>
          <a:blip r:embed="rId8" cstate="print"/>
          <a:stretch>
            <a:fillRect/>
          </a:stretch>
        </p:blipFill>
        <p:spPr>
          <a:xfrm>
            <a:off x="357158" y="4000504"/>
            <a:ext cx="1713862" cy="2214578"/>
          </a:xfrm>
          <a:prstGeom prst="rect">
            <a:avLst/>
          </a:prstGeom>
        </p:spPr>
      </p:pic>
      <p:sp>
        <p:nvSpPr>
          <p:cNvPr id="23" name="TextBox 22"/>
          <p:cNvSpPr txBox="1"/>
          <p:nvPr/>
        </p:nvSpPr>
        <p:spPr>
          <a:xfrm>
            <a:off x="493585" y="6215082"/>
            <a:ext cx="1363771" cy="307777"/>
          </a:xfrm>
          <a:prstGeom prst="rect">
            <a:avLst/>
          </a:prstGeom>
          <a:noFill/>
        </p:spPr>
        <p:txBody>
          <a:bodyPr wrap="none" rtlCol="0">
            <a:spAutoFit/>
          </a:bodyPr>
          <a:lstStyle/>
          <a:p>
            <a:r>
              <a:rPr lang="en-US" sz="1400" dirty="0" smtClean="0"/>
              <a:t>V. A, </a:t>
            </a:r>
            <a:r>
              <a:rPr lang="en-US" sz="1400" dirty="0" err="1" smtClean="0"/>
              <a:t>Chobotov</a:t>
            </a:r>
            <a:endParaRPr lang="ru-RU" sz="1400" dirty="0"/>
          </a:p>
        </p:txBody>
      </p:sp>
      <p:pic>
        <p:nvPicPr>
          <p:cNvPr id="24" name="Рисунок 23" descr="Клименко2.jpg"/>
          <p:cNvPicPr>
            <a:picLocks noChangeAspect="1"/>
          </p:cNvPicPr>
          <p:nvPr/>
        </p:nvPicPr>
        <p:blipFill>
          <a:blip r:embed="rId9" cstate="print"/>
          <a:stretch>
            <a:fillRect/>
          </a:stretch>
        </p:blipFill>
        <p:spPr>
          <a:xfrm>
            <a:off x="5143504" y="927721"/>
            <a:ext cx="1785950" cy="2644155"/>
          </a:xfrm>
          <a:prstGeom prst="rect">
            <a:avLst/>
          </a:prstGeom>
        </p:spPr>
      </p:pic>
      <p:pic>
        <p:nvPicPr>
          <p:cNvPr id="25" name="Рисунок 24" descr="Volkov.jpg"/>
          <p:cNvPicPr>
            <a:picLocks noChangeAspect="1"/>
          </p:cNvPicPr>
          <p:nvPr/>
        </p:nvPicPr>
        <p:blipFill>
          <a:blip r:embed="rId10"/>
          <a:srcRect b="2236"/>
          <a:stretch>
            <a:fillRect/>
          </a:stretch>
        </p:blipFill>
        <p:spPr>
          <a:xfrm>
            <a:off x="7113931" y="928670"/>
            <a:ext cx="1815787" cy="264320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advClick="0" advTm="105883">
        <p14:reveal/>
      </p:transition>
    </mc:Choice>
    <mc:Fallback>
      <p:transition spd="slow" advClick="0" advTm="105883">
        <p:fade/>
      </p:transition>
    </mc:Fallback>
  </mc:AlternateContent>
  <p:timing>
    <p:tnLst>
      <p:par>
        <p:cTn id="1" dur="indefinite" restart="never" nodeType="tmRoot"/>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xfrm>
            <a:off x="8143900" y="6356350"/>
            <a:ext cx="5429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00000"/>
                </a:solidFill>
              </a:rPr>
              <a:pPr>
                <a:spcBef>
                  <a:spcPct val="0"/>
                </a:spcBef>
                <a:buClrTx/>
                <a:buSzTx/>
                <a:buFontTx/>
                <a:buNone/>
              </a:pPr>
              <a:t>5</a:t>
            </a:fld>
            <a:endParaRPr lang="ru-RU" altLang="ru-RU" sz="1400" dirty="0">
              <a:solidFill>
                <a:srgbClr val="000000"/>
              </a:solidFill>
            </a:endParaRPr>
          </a:p>
        </p:txBody>
      </p:sp>
      <p:sp>
        <p:nvSpPr>
          <p:cNvPr id="7" name="Заголовок 5"/>
          <p:cNvSpPr txBox="1">
            <a:spLocks/>
          </p:cNvSpPr>
          <p:nvPr/>
        </p:nvSpPr>
        <p:spPr>
          <a:xfrm>
            <a:off x="785786" y="642918"/>
            <a:ext cx="5286375" cy="357185"/>
          </a:xfrm>
          <a:prstGeom prst="rect">
            <a:avLst/>
          </a:prstGeom>
        </p:spPr>
        <p:txBody>
          <a:bodyPr lIns="0" rIns="0" bIns="0" anchor="b">
            <a:normAutofit fontScale="92500" lnSpcReduction="10000"/>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230735" y="214291"/>
            <a:ext cx="7341661" cy="642941"/>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ea typeface="+mj-ea"/>
                <a:cs typeface="Arial" pitchFamily="34" charset="0"/>
              </a:rPr>
              <a:t>Методика решения задачи</a:t>
            </a:r>
            <a:endParaRPr lang="ru-RU" sz="2800" dirty="0">
              <a:solidFill>
                <a:schemeClr val="tx2"/>
              </a:solidFill>
              <a:latin typeface="Times New Roman" pitchFamily="18" charset="0"/>
              <a:ea typeface="+mj-ea"/>
              <a:cs typeface="Times New Roman" pitchFamily="18" charset="0"/>
            </a:endParaRPr>
          </a:p>
        </p:txBody>
      </p:sp>
      <p:sp>
        <p:nvSpPr>
          <p:cNvPr id="2" name="Rectangle 2"/>
          <p:cNvSpPr>
            <a:spLocks noChangeArrowheads="1"/>
          </p:cNvSpPr>
          <p:nvPr/>
        </p:nvSpPr>
        <p:spPr bwMode="auto">
          <a:xfrm>
            <a:off x="5500698" y="2348879"/>
            <a:ext cx="11004464"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4" name="Rectangle 4"/>
          <p:cNvSpPr>
            <a:spLocks noChangeArrowheads="1"/>
          </p:cNvSpPr>
          <p:nvPr/>
        </p:nvSpPr>
        <p:spPr bwMode="auto">
          <a:xfrm>
            <a:off x="6601940" y="2360770"/>
            <a:ext cx="15489823"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9" name="Прямоугольник 8"/>
          <p:cNvSpPr/>
          <p:nvPr/>
        </p:nvSpPr>
        <p:spPr>
          <a:xfrm>
            <a:off x="1774928" y="5957848"/>
            <a:ext cx="2582758" cy="400110"/>
          </a:xfrm>
          <a:prstGeom prst="rect">
            <a:avLst/>
          </a:prstGeom>
        </p:spPr>
        <p:txBody>
          <a:bodyPr wrap="none">
            <a:spAutoFit/>
          </a:bodyPr>
          <a:lstStyle/>
          <a:p>
            <a:r>
              <a:rPr lang="ru-RU" sz="2000" dirty="0" smtClean="0">
                <a:latin typeface="Times New Roman" panose="02020603050405020304" pitchFamily="18" charset="0"/>
                <a:ea typeface="Times New Roman" panose="02020603050405020304" pitchFamily="18" charset="0"/>
              </a:rPr>
              <a:t>Блок схема алгоритма</a:t>
            </a:r>
            <a:endParaRPr lang="ru-RU" sz="2000" dirty="0"/>
          </a:p>
        </p:txBody>
      </p:sp>
      <p:sp>
        <p:nvSpPr>
          <p:cNvPr id="10" name="Rectangle 7"/>
          <p:cNvSpPr>
            <a:spLocks noChangeArrowheads="1"/>
          </p:cNvSpPr>
          <p:nvPr/>
        </p:nvSpPr>
        <p:spPr bwMode="auto">
          <a:xfrm>
            <a:off x="7143772" y="337896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Rectangle 9"/>
          <p:cNvSpPr>
            <a:spLocks noChangeArrowheads="1"/>
          </p:cNvSpPr>
          <p:nvPr/>
        </p:nvSpPr>
        <p:spPr bwMode="auto">
          <a:xfrm>
            <a:off x="3690698" y="584154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11"/>
          <p:cNvSpPr>
            <a:spLocks noChangeArrowheads="1"/>
          </p:cNvSpPr>
          <p:nvPr/>
        </p:nvSpPr>
        <p:spPr bwMode="auto">
          <a:xfrm>
            <a:off x="414842" y="347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 name="TextBox 4"/>
          <p:cNvSpPr txBox="1"/>
          <p:nvPr/>
        </p:nvSpPr>
        <p:spPr>
          <a:xfrm>
            <a:off x="5000628" y="1301669"/>
            <a:ext cx="3989923" cy="4770537"/>
          </a:xfrm>
          <a:prstGeom prst="rect">
            <a:avLst/>
          </a:prstGeom>
          <a:noFill/>
        </p:spPr>
        <p:txBody>
          <a:bodyPr wrap="square" rtlCol="0">
            <a:spAutoFit/>
          </a:bodyPr>
          <a:lstStyle/>
          <a:p>
            <a:pPr lvl="0" algn="just"/>
            <a:r>
              <a:rPr lang="ru-RU" sz="1400" dirty="0" smtClean="0"/>
              <a:t>Для корректного решения поставленной задачи необходимо знать данные о космической погоде. Значения индексов солнечной активности </a:t>
            </a:r>
            <a:r>
              <a:rPr lang="en-US" sz="1400" i="1" dirty="0" smtClean="0"/>
              <a:t>F</a:t>
            </a:r>
            <a:r>
              <a:rPr lang="ru-RU" sz="1400" i="1" baseline="-25000" dirty="0" smtClean="0"/>
              <a:t>10.7</a:t>
            </a:r>
            <a:r>
              <a:rPr lang="ru-RU" sz="1400" dirty="0" smtClean="0"/>
              <a:t> и геомагнитной возмущенности </a:t>
            </a:r>
            <a:r>
              <a:rPr lang="en-US" sz="1400" i="1" dirty="0" err="1" smtClean="0"/>
              <a:t>K</a:t>
            </a:r>
            <a:r>
              <a:rPr lang="en-US" sz="1400" i="1" baseline="-25000" dirty="0" err="1" smtClean="0"/>
              <a:t>p</a:t>
            </a:r>
            <a:r>
              <a:rPr lang="en-US" sz="1400" i="1" baseline="-25000" dirty="0" smtClean="0"/>
              <a:t> </a:t>
            </a:r>
            <a:r>
              <a:rPr lang="ru-RU" sz="1400" dirty="0" smtClean="0"/>
              <a:t>(</a:t>
            </a:r>
            <a:r>
              <a:rPr lang="en-US" sz="1400" i="1" dirty="0" err="1" smtClean="0"/>
              <a:t>A</a:t>
            </a:r>
            <a:r>
              <a:rPr lang="en-US" sz="1400" i="1" baseline="-25000" dirty="0" err="1" smtClean="0"/>
              <a:t>p</a:t>
            </a:r>
            <a:r>
              <a:rPr lang="ru-RU" sz="1400" dirty="0" smtClean="0"/>
              <a:t>) используются в качестве входных параметров в модели плотности атмосферы ГОСТ [6]. В качестве источника этих данных был выбран сайт </a:t>
            </a:r>
            <a:r>
              <a:rPr lang="en-US" sz="1400" dirty="0" err="1" smtClean="0"/>
              <a:t>CelesTrak</a:t>
            </a:r>
            <a:r>
              <a:rPr lang="ru-RU" sz="1400" dirty="0" smtClean="0"/>
              <a:t>.</a:t>
            </a:r>
            <a:r>
              <a:rPr lang="en-US" sz="1400" dirty="0" smtClean="0"/>
              <a:t>com</a:t>
            </a:r>
            <a:r>
              <a:rPr lang="ru-RU" sz="1400" dirty="0" smtClean="0"/>
              <a:t> [7]. </a:t>
            </a:r>
          </a:p>
          <a:p>
            <a:pPr lvl="0" algn="just">
              <a:spcBef>
                <a:spcPts val="600"/>
              </a:spcBef>
            </a:pPr>
            <a:r>
              <a:rPr lang="ru-RU" sz="1400" dirty="0" smtClean="0"/>
              <a:t>В качестве источника орбитальной информации для расчетов использовались </a:t>
            </a:r>
            <a:r>
              <a:rPr lang="en-US" sz="1400" dirty="0" smtClean="0"/>
              <a:t>TLE</a:t>
            </a:r>
            <a:r>
              <a:rPr lang="ru-RU" sz="1400" dirty="0" smtClean="0"/>
              <a:t> из сайта </a:t>
            </a:r>
            <a:r>
              <a:rPr lang="ru-RU" sz="1400" dirty="0" err="1" smtClean="0"/>
              <a:t>JspOC</a:t>
            </a:r>
            <a:r>
              <a:rPr lang="ru-RU" sz="1400" dirty="0" smtClean="0"/>
              <a:t> [8]. Эти орбиты рассматривались в качестве измерений при определении сглаженных орбит и </a:t>
            </a:r>
            <a:r>
              <a:rPr lang="ru-RU" sz="1400" dirty="0" err="1" smtClean="0"/>
              <a:t>соответ-ствующих</a:t>
            </a:r>
            <a:r>
              <a:rPr lang="ru-RU" sz="1400" dirty="0" smtClean="0"/>
              <a:t> баллистических коэффициентов. </a:t>
            </a:r>
          </a:p>
          <a:p>
            <a:pPr lvl="0" algn="just">
              <a:spcBef>
                <a:spcPts val="600"/>
              </a:spcBef>
            </a:pPr>
            <a:r>
              <a:rPr lang="ru-RU" sz="1400" dirty="0" smtClean="0"/>
              <a:t>Для каждого из выбранных методов  </a:t>
            </a:r>
            <a:r>
              <a:rPr lang="ru-RU" sz="1400" dirty="0" err="1" smtClean="0"/>
              <a:t>опреде-ления</a:t>
            </a:r>
            <a:r>
              <a:rPr lang="ru-RU" sz="1400" dirty="0" smtClean="0"/>
              <a:t> орбит (ОФМ и МНК) осуществлялся расчет времени и места падения КА. При численном интегрировании критерием прекращения существования было выбрано достижение КА высоты 80 км. </a:t>
            </a:r>
            <a:endParaRPr lang="ru-RU" sz="1400" dirty="0"/>
          </a:p>
        </p:txBody>
      </p:sp>
      <p:pic>
        <p:nvPicPr>
          <p:cNvPr id="18" name="Рисунок 17" descr="PQ 3.JPG"/>
          <p:cNvPicPr>
            <a:picLocks noChangeAspect="1"/>
          </p:cNvPicPr>
          <p:nvPr/>
        </p:nvPicPr>
        <p:blipFill>
          <a:blip r:embed="rId2" cstate="print"/>
          <a:stretch>
            <a:fillRect/>
          </a:stretch>
        </p:blipFill>
        <p:spPr>
          <a:xfrm>
            <a:off x="7615279" y="158270"/>
            <a:ext cx="1314439" cy="984714"/>
          </a:xfrm>
          <a:prstGeom prst="rect">
            <a:avLst/>
          </a:prstGeom>
        </p:spPr>
      </p:pic>
      <p:pic>
        <p:nvPicPr>
          <p:cNvPr id="16" name="Рисунок 15" descr="Figure 1.tif"/>
          <p:cNvPicPr>
            <a:picLocks noChangeAspect="1"/>
          </p:cNvPicPr>
          <p:nvPr/>
        </p:nvPicPr>
        <p:blipFill>
          <a:blip r:embed="rId3"/>
          <a:stretch>
            <a:fillRect/>
          </a:stretch>
        </p:blipFill>
        <p:spPr>
          <a:xfrm>
            <a:off x="388114" y="1285860"/>
            <a:ext cx="4612514" cy="4643470"/>
          </a:xfrm>
          <a:prstGeom prst="rect">
            <a:avLst/>
          </a:prstGeom>
        </p:spPr>
      </p:pic>
    </p:spTree>
    <p:extLst>
      <p:ext uri="{BB962C8B-B14F-4D97-AF65-F5344CB8AC3E}">
        <p14:creationId xmlns:p14="http://schemas.microsoft.com/office/powerpoint/2010/main" xmlns="" val="3337249351"/>
      </p:ext>
    </p:extLst>
  </p:cSld>
  <p:clrMapOvr>
    <a:masterClrMapping/>
  </p:clrMapOvr>
  <mc:AlternateContent xmlns:mc="http://schemas.openxmlformats.org/markup-compatibility/2006">
    <mc:Choice xmlns:p14="http://schemas.microsoft.com/office/powerpoint/2010/main" xmlns="" Requires="p14">
      <p:transition spd="slow" advClick="0" advTm="79040">
        <p14:reveal/>
      </p:transition>
    </mc:Choice>
    <mc:Fallback>
      <p:transition spd="slow" advClick="0" advTm="79040">
        <p:fade/>
      </p:transition>
    </mc:Fallback>
  </mc:AlternateContent>
  <p:timing>
    <p:tnLst>
      <p:par>
        <p:cTn id="1" dur="indefinite" restart="never" nodeType="tmRoot"/>
      </p:par>
    </p:tn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xfrm>
            <a:off x="8143900" y="6356350"/>
            <a:ext cx="5429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r>
              <a:rPr lang="en-US" altLang="ru-RU" sz="1400" dirty="0" smtClean="0">
                <a:solidFill>
                  <a:srgbClr val="000000"/>
                </a:solidFill>
              </a:rPr>
              <a:t>6</a:t>
            </a:r>
            <a:endParaRPr lang="ru-RU" altLang="ru-RU" sz="1200" dirty="0">
              <a:solidFill>
                <a:srgbClr val="045C75"/>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214282" y="285728"/>
            <a:ext cx="7358114" cy="571504"/>
          </a:xfrm>
          <a:prstGeom prst="rect">
            <a:avLst/>
          </a:prstGeom>
          <a:noFill/>
          <a:ln w="9525">
            <a:noFill/>
            <a:miter lim="800000"/>
            <a:headEnd/>
            <a:tailEnd/>
          </a:ln>
        </p:spPr>
        <p:txBody>
          <a:bodyPr lIns="0" rIns="0" bIns="0" anchor="b"/>
          <a:lstStyle/>
          <a:p>
            <a:pPr>
              <a:defRPr/>
            </a:pPr>
            <a:r>
              <a:rPr lang="ru-RU" sz="3200" b="1" dirty="0" smtClean="0">
                <a:solidFill>
                  <a:schemeClr val="tx2"/>
                </a:solidFill>
                <a:latin typeface="Arial" pitchFamily="34" charset="0"/>
                <a:cs typeface="Arial" pitchFamily="34" charset="0"/>
              </a:rPr>
              <a:t>Методика решения задачи </a:t>
            </a:r>
            <a:r>
              <a:rPr lang="ru-RU" sz="2000" b="1" dirty="0" smtClean="0">
                <a:solidFill>
                  <a:schemeClr val="tx2"/>
                </a:solidFill>
                <a:latin typeface="Arial" pitchFamily="34" charset="0"/>
                <a:cs typeface="Arial" pitchFamily="34" charset="0"/>
              </a:rPr>
              <a:t>(продолжение)</a:t>
            </a:r>
            <a:endParaRPr lang="ru-RU" sz="2000" dirty="0">
              <a:solidFill>
                <a:schemeClr val="tx2"/>
              </a:solidFill>
              <a:latin typeface="Times New Roman" pitchFamily="18" charset="0"/>
              <a:cs typeface="Times New Roman" pitchFamily="18" charset="0"/>
            </a:endParaRPr>
          </a:p>
        </p:txBody>
      </p:sp>
      <p:sp>
        <p:nvSpPr>
          <p:cNvPr id="2" name="Rectangle 2"/>
          <p:cNvSpPr>
            <a:spLocks noChangeArrowheads="1"/>
          </p:cNvSpPr>
          <p:nvPr/>
        </p:nvSpPr>
        <p:spPr bwMode="auto">
          <a:xfrm>
            <a:off x="5500698" y="2348879"/>
            <a:ext cx="11004464"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4" name="Rectangle 4"/>
          <p:cNvSpPr>
            <a:spLocks noChangeArrowheads="1"/>
          </p:cNvSpPr>
          <p:nvPr/>
        </p:nvSpPr>
        <p:spPr bwMode="auto">
          <a:xfrm>
            <a:off x="6601940" y="2360770"/>
            <a:ext cx="15489823"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10" name="Rectangle 7"/>
          <p:cNvSpPr>
            <a:spLocks noChangeArrowheads="1"/>
          </p:cNvSpPr>
          <p:nvPr/>
        </p:nvSpPr>
        <p:spPr bwMode="auto">
          <a:xfrm>
            <a:off x="7143772" y="337896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Rectangle 9"/>
          <p:cNvSpPr>
            <a:spLocks noChangeArrowheads="1"/>
          </p:cNvSpPr>
          <p:nvPr/>
        </p:nvSpPr>
        <p:spPr bwMode="auto">
          <a:xfrm>
            <a:off x="3690698" y="584154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11"/>
          <p:cNvSpPr>
            <a:spLocks noChangeArrowheads="1"/>
          </p:cNvSpPr>
          <p:nvPr/>
        </p:nvSpPr>
        <p:spPr bwMode="auto">
          <a:xfrm>
            <a:off x="414842" y="347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7"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2" y="1214422"/>
            <a:ext cx="4090112" cy="100871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graphicFrame>
        <p:nvGraphicFramePr>
          <p:cNvPr id="18" name="Объект 17"/>
          <p:cNvGraphicFramePr>
            <a:graphicFrameLocks noChangeAspect="1"/>
          </p:cNvGraphicFramePr>
          <p:nvPr>
            <p:extLst>
              <p:ext uri="{D42A27DB-BD31-4B8C-83A1-F6EECF244321}">
                <p14:modId xmlns:p14="http://schemas.microsoft.com/office/powerpoint/2010/main" xmlns="" val="4228390295"/>
              </p:ext>
            </p:extLst>
          </p:nvPr>
        </p:nvGraphicFramePr>
        <p:xfrm>
          <a:off x="251520" y="2357430"/>
          <a:ext cx="1217295" cy="314468"/>
        </p:xfrm>
        <a:graphic>
          <a:graphicData uri="http://schemas.openxmlformats.org/presentationml/2006/ole">
            <p:oleObj spid="_x0000_s63940" name="Уравнение" r:id="rId4" imgW="491424" imgH="292047" progId="Equation.3">
              <p:embed/>
            </p:oleObj>
          </a:graphicData>
        </a:graphic>
      </p:graphicFrame>
      <p:sp>
        <p:nvSpPr>
          <p:cNvPr id="3" name="Rectangle 2"/>
          <p:cNvSpPr>
            <a:spLocks noChangeArrowheads="1"/>
          </p:cNvSpPr>
          <p:nvPr/>
        </p:nvSpPr>
        <p:spPr bwMode="auto">
          <a:xfrm>
            <a:off x="-2996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xmlns="" val="2230669275"/>
              </p:ext>
            </p:extLst>
          </p:nvPr>
        </p:nvGraphicFramePr>
        <p:xfrm>
          <a:off x="214282" y="2786058"/>
          <a:ext cx="2500329" cy="384666"/>
        </p:xfrm>
        <a:graphic>
          <a:graphicData uri="http://schemas.openxmlformats.org/presentationml/2006/ole">
            <p:oleObj spid="_x0000_s63941" name="Уравнение" r:id="rId5" imgW="457193" imgH="212641" progId="Equation.3">
              <p:embed/>
            </p:oleObj>
          </a:graphicData>
        </a:graphic>
      </p:graphicFrame>
      <p:graphicFrame>
        <p:nvGraphicFramePr>
          <p:cNvPr id="13" name="Объект 12"/>
          <p:cNvGraphicFramePr>
            <a:graphicFrameLocks noChangeAspect="1"/>
          </p:cNvGraphicFramePr>
          <p:nvPr>
            <p:extLst>
              <p:ext uri="{D42A27DB-BD31-4B8C-83A1-F6EECF244321}">
                <p14:modId xmlns:p14="http://schemas.microsoft.com/office/powerpoint/2010/main" xmlns="" val="4062734632"/>
              </p:ext>
            </p:extLst>
          </p:nvPr>
        </p:nvGraphicFramePr>
        <p:xfrm>
          <a:off x="214282" y="3286124"/>
          <a:ext cx="1865326" cy="357190"/>
        </p:xfrm>
        <a:graphic>
          <a:graphicData uri="http://schemas.openxmlformats.org/presentationml/2006/ole">
            <p:oleObj spid="_x0000_s63942" name="Уравнение" r:id="rId6" imgW="457193" imgH="236264" progId="Equation.3">
              <p:embed/>
            </p:oleObj>
          </a:graphicData>
        </a:graphic>
      </p:graphicFrame>
      <p:sp>
        <p:nvSpPr>
          <p:cNvPr id="19" name="Rectangle 6"/>
          <p:cNvSpPr>
            <a:spLocks noChangeArrowheads="1"/>
          </p:cNvSpPr>
          <p:nvPr/>
        </p:nvSpPr>
        <p:spPr bwMode="auto">
          <a:xfrm>
            <a:off x="0" y="-3472"/>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0" name="Объект 19"/>
          <p:cNvGraphicFramePr>
            <a:graphicFrameLocks noChangeAspect="1"/>
          </p:cNvGraphicFramePr>
          <p:nvPr>
            <p:extLst>
              <p:ext uri="{D42A27DB-BD31-4B8C-83A1-F6EECF244321}">
                <p14:modId xmlns:p14="http://schemas.microsoft.com/office/powerpoint/2010/main" xmlns="" val="1655050016"/>
              </p:ext>
            </p:extLst>
          </p:nvPr>
        </p:nvGraphicFramePr>
        <p:xfrm>
          <a:off x="214282" y="3786190"/>
          <a:ext cx="2959322" cy="504585"/>
        </p:xfrm>
        <a:graphic>
          <a:graphicData uri="http://schemas.openxmlformats.org/presentationml/2006/ole">
            <p:oleObj spid="_x0000_s63943" name="Уравнение" r:id="rId7" imgW="491424" imgH="355547" progId="Equation.3">
              <p:embed/>
            </p:oleObj>
          </a:graphicData>
        </a:graphic>
      </p:graphicFrame>
      <p:sp>
        <p:nvSpPr>
          <p:cNvPr id="2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3" name="Объект 22"/>
          <p:cNvGraphicFramePr>
            <a:graphicFrameLocks noChangeAspect="1"/>
          </p:cNvGraphicFramePr>
          <p:nvPr>
            <p:extLst>
              <p:ext uri="{D42A27DB-BD31-4B8C-83A1-F6EECF244321}">
                <p14:modId xmlns:p14="http://schemas.microsoft.com/office/powerpoint/2010/main" xmlns="" val="688393983"/>
              </p:ext>
            </p:extLst>
          </p:nvPr>
        </p:nvGraphicFramePr>
        <p:xfrm>
          <a:off x="395536" y="5774312"/>
          <a:ext cx="1994393" cy="369332"/>
        </p:xfrm>
        <a:graphic>
          <a:graphicData uri="http://schemas.openxmlformats.org/presentationml/2006/ole">
            <p:oleObj spid="_x0000_s63944" name="Уравнение" r:id="rId8" imgW="491465" imgH="241285" progId="Equation.3">
              <p:embed/>
            </p:oleObj>
          </a:graphicData>
        </a:graphic>
      </p:graphicFrame>
      <p:sp>
        <p:nvSpPr>
          <p:cNvPr id="9" name="TextBox 8"/>
          <p:cNvSpPr txBox="1"/>
          <p:nvPr/>
        </p:nvSpPr>
        <p:spPr>
          <a:xfrm>
            <a:off x="4357686" y="1571612"/>
            <a:ext cx="500066" cy="369332"/>
          </a:xfrm>
          <a:prstGeom prst="rect">
            <a:avLst/>
          </a:prstGeom>
          <a:noFill/>
        </p:spPr>
        <p:txBody>
          <a:bodyPr wrap="square" rtlCol="0">
            <a:spAutoFit/>
          </a:bodyPr>
          <a:lstStyle/>
          <a:p>
            <a:r>
              <a:rPr lang="ru-RU" b="1" dirty="0" smtClean="0"/>
              <a:t>(1)</a:t>
            </a:r>
            <a:endParaRPr lang="ru-RU" b="1" dirty="0"/>
          </a:p>
        </p:txBody>
      </p:sp>
      <p:sp>
        <p:nvSpPr>
          <p:cNvPr id="24" name="TextBox 23"/>
          <p:cNvSpPr txBox="1"/>
          <p:nvPr/>
        </p:nvSpPr>
        <p:spPr>
          <a:xfrm>
            <a:off x="3143240" y="2857496"/>
            <a:ext cx="500066" cy="369332"/>
          </a:xfrm>
          <a:prstGeom prst="rect">
            <a:avLst/>
          </a:prstGeom>
          <a:noFill/>
        </p:spPr>
        <p:txBody>
          <a:bodyPr wrap="square" rtlCol="0">
            <a:spAutoFit/>
          </a:bodyPr>
          <a:lstStyle/>
          <a:p>
            <a:r>
              <a:rPr lang="ru-RU" b="1" dirty="0" smtClean="0"/>
              <a:t>(2)</a:t>
            </a:r>
            <a:endParaRPr lang="ru-RU" b="1" dirty="0"/>
          </a:p>
        </p:txBody>
      </p:sp>
      <p:sp>
        <p:nvSpPr>
          <p:cNvPr id="25" name="TextBox 24"/>
          <p:cNvSpPr txBox="1"/>
          <p:nvPr/>
        </p:nvSpPr>
        <p:spPr>
          <a:xfrm>
            <a:off x="3214678" y="3857628"/>
            <a:ext cx="500066" cy="369332"/>
          </a:xfrm>
          <a:prstGeom prst="rect">
            <a:avLst/>
          </a:prstGeom>
          <a:noFill/>
        </p:spPr>
        <p:txBody>
          <a:bodyPr wrap="square" rtlCol="0">
            <a:spAutoFit/>
          </a:bodyPr>
          <a:lstStyle/>
          <a:p>
            <a:r>
              <a:rPr lang="ru-RU" b="1" dirty="0" smtClean="0"/>
              <a:t>(3)</a:t>
            </a:r>
            <a:endParaRPr lang="ru-RU" b="1" dirty="0"/>
          </a:p>
        </p:txBody>
      </p:sp>
      <p:sp>
        <p:nvSpPr>
          <p:cNvPr id="26" name="TextBox 25"/>
          <p:cNvSpPr txBox="1"/>
          <p:nvPr/>
        </p:nvSpPr>
        <p:spPr>
          <a:xfrm>
            <a:off x="3143240" y="5786454"/>
            <a:ext cx="500066" cy="369332"/>
          </a:xfrm>
          <a:prstGeom prst="rect">
            <a:avLst/>
          </a:prstGeom>
          <a:noFill/>
        </p:spPr>
        <p:txBody>
          <a:bodyPr wrap="square" rtlCol="0">
            <a:spAutoFit/>
          </a:bodyPr>
          <a:lstStyle/>
          <a:p>
            <a:r>
              <a:rPr lang="ru-RU" b="1" dirty="0" smtClean="0"/>
              <a:t>(4)</a:t>
            </a:r>
            <a:endParaRPr lang="ru-RU" b="1" dirty="0"/>
          </a:p>
        </p:txBody>
      </p:sp>
      <p:sp>
        <p:nvSpPr>
          <p:cNvPr id="28" name="TextBox 27"/>
          <p:cNvSpPr txBox="1"/>
          <p:nvPr/>
        </p:nvSpPr>
        <p:spPr>
          <a:xfrm>
            <a:off x="142844" y="5150994"/>
            <a:ext cx="8929718" cy="646331"/>
          </a:xfrm>
          <a:prstGeom prst="rect">
            <a:avLst/>
          </a:prstGeom>
          <a:noFill/>
        </p:spPr>
        <p:txBody>
          <a:bodyPr wrap="square" rtlCol="0">
            <a:spAutoFit/>
          </a:bodyPr>
          <a:lstStyle/>
          <a:p>
            <a:pPr algn="just"/>
            <a:r>
              <a:rPr lang="ru-RU" dirty="0" smtClean="0"/>
              <a:t>Это формула для расчета компонентов матрицы </a:t>
            </a:r>
            <a:r>
              <a:rPr lang="en-US" i="1" dirty="0" smtClean="0"/>
              <a:t>P</a:t>
            </a:r>
            <a:r>
              <a:rPr lang="en-US" i="1" baseline="30000" dirty="0" smtClean="0"/>
              <a:t>-1</a:t>
            </a:r>
            <a:r>
              <a:rPr lang="ru-RU" dirty="0" smtClean="0"/>
              <a:t>, учитывающих вклад случайных атмосферных возмущений с корреляционной функцией </a:t>
            </a:r>
            <a:r>
              <a:rPr lang="en-US" i="1" dirty="0" err="1" smtClean="0"/>
              <a:t>K</a:t>
            </a:r>
            <a:r>
              <a:rPr lang="en-US" i="1" baseline="-25000" dirty="0" err="1" smtClean="0"/>
              <a:t>q</a:t>
            </a:r>
            <a:r>
              <a:rPr lang="en-US" i="1" dirty="0" smtClean="0"/>
              <a:t>(…)</a:t>
            </a:r>
            <a:r>
              <a:rPr lang="en-US" dirty="0" smtClean="0"/>
              <a:t>.</a:t>
            </a:r>
            <a:r>
              <a:rPr lang="ru-RU" dirty="0" smtClean="0"/>
              <a:t> </a:t>
            </a:r>
            <a:endParaRPr lang="ru-RU" dirty="0"/>
          </a:p>
        </p:txBody>
      </p:sp>
      <p:pic>
        <p:nvPicPr>
          <p:cNvPr id="31" name="Рисунок 30" descr="PQ 3.JPG"/>
          <p:cNvPicPr>
            <a:picLocks noChangeAspect="1"/>
          </p:cNvPicPr>
          <p:nvPr/>
        </p:nvPicPr>
        <p:blipFill>
          <a:blip r:embed="rId9" cstate="print"/>
          <a:stretch>
            <a:fillRect/>
          </a:stretch>
        </p:blipFill>
        <p:spPr>
          <a:xfrm>
            <a:off x="7643834" y="86832"/>
            <a:ext cx="1314439" cy="984714"/>
          </a:xfrm>
          <a:prstGeom prst="rect">
            <a:avLst/>
          </a:prstGeom>
        </p:spPr>
      </p:pic>
      <p:sp>
        <p:nvSpPr>
          <p:cNvPr id="29" name="TextBox 28"/>
          <p:cNvSpPr txBox="1"/>
          <p:nvPr/>
        </p:nvSpPr>
        <p:spPr>
          <a:xfrm>
            <a:off x="4857752" y="1071546"/>
            <a:ext cx="4000528" cy="1815882"/>
          </a:xfrm>
          <a:prstGeom prst="rect">
            <a:avLst/>
          </a:prstGeom>
          <a:noFill/>
        </p:spPr>
        <p:txBody>
          <a:bodyPr wrap="square" rtlCol="0">
            <a:spAutoFit/>
          </a:bodyPr>
          <a:lstStyle/>
          <a:p>
            <a:pPr algn="just"/>
            <a:r>
              <a:rPr lang="ru-RU" sz="1600" dirty="0" smtClean="0"/>
              <a:t>Принимается, что автокорреляционная функция атмосферных возмущений имеет вид (1). Интервал корреляции </a:t>
            </a:r>
            <a:r>
              <a:rPr lang="el-GR" sz="1600" dirty="0" smtClean="0"/>
              <a:t>Δ≈</a:t>
            </a:r>
            <a:r>
              <a:rPr lang="ru-RU" sz="1600" dirty="0" smtClean="0"/>
              <a:t>2-3 суток. СКО этих возмущений  составляет долю </a:t>
            </a:r>
            <a:r>
              <a:rPr lang="en-US" sz="1600" i="1" dirty="0" err="1" smtClean="0"/>
              <a:t>k</a:t>
            </a:r>
            <a:r>
              <a:rPr lang="en-US" sz="1600" i="1" baseline="-25000" dirty="0" err="1" smtClean="0"/>
              <a:t>atm</a:t>
            </a:r>
            <a:r>
              <a:rPr lang="ru-RU" sz="1600" dirty="0" smtClean="0"/>
              <a:t> от возмущения периода в результате торможения в атмосфере</a:t>
            </a:r>
            <a:r>
              <a:rPr lang="en-US" sz="1600" dirty="0" smtClean="0"/>
              <a:t>.</a:t>
            </a:r>
            <a:endParaRPr lang="ru-RU" sz="1600" dirty="0"/>
          </a:p>
        </p:txBody>
      </p:sp>
      <p:sp>
        <p:nvSpPr>
          <p:cNvPr id="63946" name="Rectangle 45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2" name="TextBox 31"/>
          <p:cNvSpPr txBox="1"/>
          <p:nvPr/>
        </p:nvSpPr>
        <p:spPr>
          <a:xfrm>
            <a:off x="3643306" y="2786058"/>
            <a:ext cx="5429288" cy="1754326"/>
          </a:xfrm>
          <a:prstGeom prst="rect">
            <a:avLst/>
          </a:prstGeom>
          <a:noFill/>
        </p:spPr>
        <p:txBody>
          <a:bodyPr wrap="square" rtlCol="0">
            <a:spAutoFit/>
          </a:bodyPr>
          <a:lstStyle/>
          <a:p>
            <a:r>
              <a:rPr lang="ru-RU" dirty="0" smtClean="0"/>
              <a:t>Это соотношение между вектором измерений </a:t>
            </a:r>
            <a:r>
              <a:rPr lang="en-US" b="1" i="1" dirty="0" smtClean="0"/>
              <a:t>Z</a:t>
            </a:r>
            <a:r>
              <a:rPr lang="en-US" dirty="0" smtClean="0"/>
              <a:t>(k×1), </a:t>
            </a:r>
            <a:r>
              <a:rPr lang="ru-RU" dirty="0" smtClean="0"/>
              <a:t>вектором состояния </a:t>
            </a:r>
            <a:r>
              <a:rPr lang="en-US" b="1" i="1" dirty="0" smtClean="0"/>
              <a:t>x</a:t>
            </a:r>
            <a:r>
              <a:rPr lang="en-US" i="1" dirty="0" smtClean="0"/>
              <a:t>(6</a:t>
            </a:r>
            <a:r>
              <a:rPr lang="en-US" dirty="0" smtClean="0"/>
              <a:t>×1), </a:t>
            </a:r>
            <a:r>
              <a:rPr lang="ru-RU" b="1" dirty="0" smtClean="0"/>
              <a:t>параметром торможения </a:t>
            </a:r>
            <a:r>
              <a:rPr lang="en-US" b="1" i="1" dirty="0" smtClean="0"/>
              <a:t>q</a:t>
            </a:r>
            <a:r>
              <a:rPr lang="en-US" b="1" dirty="0" smtClean="0"/>
              <a:t> </a:t>
            </a:r>
            <a:r>
              <a:rPr lang="en-US" dirty="0" smtClean="0"/>
              <a:t>(m×1) </a:t>
            </a:r>
            <a:r>
              <a:rPr lang="ru-RU" dirty="0" smtClean="0"/>
              <a:t>и вектором погрешностей измерений</a:t>
            </a:r>
            <a:r>
              <a:rPr lang="en-US" dirty="0" smtClean="0"/>
              <a:t> </a:t>
            </a:r>
            <a:r>
              <a:rPr lang="en-US" b="1" i="1" dirty="0" smtClean="0"/>
              <a:t>V</a:t>
            </a:r>
            <a:r>
              <a:rPr lang="ru-RU" dirty="0" smtClean="0"/>
              <a:t> </a:t>
            </a:r>
            <a:r>
              <a:rPr lang="en-US" dirty="0" smtClean="0"/>
              <a:t>(k×1). </a:t>
            </a:r>
          </a:p>
          <a:p>
            <a:r>
              <a:rPr lang="ru-RU" dirty="0" smtClean="0"/>
              <a:t>Это классическая формула для оценки вектора состояния с применением весовой матрицы </a:t>
            </a:r>
            <a:r>
              <a:rPr lang="en-US" i="1" dirty="0" smtClean="0"/>
              <a:t>P</a:t>
            </a:r>
            <a:r>
              <a:rPr lang="ru-RU" dirty="0" smtClean="0"/>
              <a:t> </a:t>
            </a:r>
            <a:endParaRPr lang="ru-RU" dirty="0"/>
          </a:p>
        </p:txBody>
      </p:sp>
      <p:sp>
        <p:nvSpPr>
          <p:cNvPr id="63948" name="Rectangle 46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3947" name="Object 459"/>
          <p:cNvGraphicFramePr>
            <a:graphicFrameLocks noChangeAspect="1"/>
          </p:cNvGraphicFramePr>
          <p:nvPr/>
        </p:nvGraphicFramePr>
        <p:xfrm>
          <a:off x="714348" y="4572008"/>
          <a:ext cx="7581921" cy="642941"/>
        </p:xfrm>
        <a:graphic>
          <a:graphicData uri="http://schemas.openxmlformats.org/presentationml/2006/ole">
            <p:oleObj spid="_x0000_s63947" name="Формула" r:id="rId10" imgW="4457700" imgH="444500" progId="Equation.3">
              <p:embed/>
            </p:oleObj>
          </a:graphicData>
        </a:graphic>
      </p:graphicFrame>
      <p:graphicFrame>
        <p:nvGraphicFramePr>
          <p:cNvPr id="35" name="Объект 34"/>
          <p:cNvGraphicFramePr>
            <a:graphicFrameLocks noChangeAspect="1"/>
          </p:cNvGraphicFramePr>
          <p:nvPr/>
        </p:nvGraphicFramePr>
        <p:xfrm>
          <a:off x="4514850" y="3327400"/>
          <a:ext cx="114300" cy="203200"/>
        </p:xfrm>
        <a:graphic>
          <a:graphicData uri="http://schemas.openxmlformats.org/presentationml/2006/ole">
            <p:oleObj spid="_x0000_s63949" name="Формула" r:id="rId11" imgW="114120" imgH="203040" progId="Equation.3">
              <p:embed/>
            </p:oleObj>
          </a:graphicData>
        </a:graphic>
      </p:graphicFrame>
      <p:sp>
        <p:nvSpPr>
          <p:cNvPr id="37" name="TextBox 36"/>
          <p:cNvSpPr txBox="1"/>
          <p:nvPr/>
        </p:nvSpPr>
        <p:spPr>
          <a:xfrm>
            <a:off x="3571868" y="5720380"/>
            <a:ext cx="5429288" cy="923330"/>
          </a:xfrm>
          <a:prstGeom prst="rect">
            <a:avLst/>
          </a:prstGeom>
          <a:noFill/>
        </p:spPr>
        <p:txBody>
          <a:bodyPr wrap="square" rtlCol="0">
            <a:spAutoFit/>
          </a:bodyPr>
          <a:lstStyle/>
          <a:p>
            <a:r>
              <a:rPr lang="ru-RU" dirty="0" smtClean="0"/>
              <a:t>Значение параметра торможения вычисляется </a:t>
            </a:r>
            <a:r>
              <a:rPr lang="ru-RU" b="1" i="1" dirty="0" smtClean="0"/>
              <a:t>после</a:t>
            </a:r>
            <a:r>
              <a:rPr lang="ru-RU" b="1" dirty="0" smtClean="0"/>
              <a:t> </a:t>
            </a:r>
            <a:r>
              <a:rPr lang="ru-RU" dirty="0" smtClean="0"/>
              <a:t>построения оценки (</a:t>
            </a:r>
            <a:r>
              <a:rPr lang="en-US" dirty="0" smtClean="0"/>
              <a:t>3</a:t>
            </a:r>
            <a:r>
              <a:rPr lang="ru-RU" dirty="0" smtClean="0"/>
              <a:t>) на основе остаточных невязок</a:t>
            </a:r>
            <a:r>
              <a:rPr lang="en-US" dirty="0" smtClean="0"/>
              <a:t>.</a:t>
            </a:r>
            <a:r>
              <a:rPr lang="ru-RU" dirty="0" smtClean="0"/>
              <a:t>  </a:t>
            </a:r>
            <a:endParaRPr lang="ru-RU" dirty="0"/>
          </a:p>
        </p:txBody>
      </p:sp>
    </p:spTree>
    <p:extLst>
      <p:ext uri="{BB962C8B-B14F-4D97-AF65-F5344CB8AC3E}">
        <p14:creationId xmlns:p14="http://schemas.microsoft.com/office/powerpoint/2010/main" xmlns="" val="1928702600"/>
      </p:ext>
    </p:extLst>
  </p:cSld>
  <p:clrMapOvr>
    <a:masterClrMapping/>
  </p:clrMapOvr>
  <mc:AlternateContent xmlns:mc="http://schemas.openxmlformats.org/markup-compatibility/2006">
    <mc:Choice xmlns:p14="http://schemas.microsoft.com/office/powerpoint/2010/main" xmlns="" Requires="p14">
      <p:transition spd="slow" p14:dur="2000" advClick="0" advTm="50417">
        <p14:reveal/>
      </p:transition>
    </mc:Choice>
    <mc:Fallback>
      <p:transition spd="slow" advClick="0" advTm="50417">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15926"/>
            <a:ext cx="8258204" cy="512744"/>
          </a:xfrm>
        </p:spPr>
        <p:txBody>
          <a:bodyPr>
            <a:noAutofit/>
          </a:bodyPr>
          <a:lstStyle/>
          <a:p>
            <a:pPr algn="ctr"/>
            <a:r>
              <a:rPr lang="ru-RU" sz="3200" dirty="0" smtClean="0">
                <a:solidFill>
                  <a:schemeClr val="tx2"/>
                </a:solidFill>
                <a:latin typeface="Arial" pitchFamily="34" charset="0"/>
                <a:cs typeface="Arial" pitchFamily="34" charset="0"/>
              </a:rPr>
              <a:t>Пример весовой матрицы</a:t>
            </a:r>
            <a:endParaRPr lang="ru-RU" sz="3200" dirty="0"/>
          </a:p>
        </p:txBody>
      </p:sp>
      <p:pic>
        <p:nvPicPr>
          <p:cNvPr id="7" name="Содержимое 6" descr="PQ 3.JPG"/>
          <p:cNvPicPr>
            <a:picLocks noGrp="1" noChangeAspect="1"/>
          </p:cNvPicPr>
          <p:nvPr>
            <p:ph idx="1"/>
          </p:nvPr>
        </p:nvPicPr>
        <p:blipFill>
          <a:blip r:embed="rId2"/>
          <a:stretch>
            <a:fillRect/>
          </a:stretch>
        </p:blipFill>
        <p:spPr>
          <a:xfrm>
            <a:off x="3317902" y="1214422"/>
            <a:ext cx="5540378" cy="4959154"/>
          </a:xfrm>
        </p:spPr>
      </p:pic>
      <p:sp>
        <p:nvSpPr>
          <p:cNvPr id="4" name="Текст 3"/>
          <p:cNvSpPr>
            <a:spLocks noGrp="1"/>
          </p:cNvSpPr>
          <p:nvPr>
            <p:ph type="body" sz="half" idx="2"/>
          </p:nvPr>
        </p:nvSpPr>
        <p:spPr>
          <a:xfrm>
            <a:off x="285720" y="1428736"/>
            <a:ext cx="3143272" cy="4714908"/>
          </a:xfrm>
        </p:spPr>
        <p:txBody>
          <a:bodyPr>
            <a:normAutofit/>
          </a:bodyPr>
          <a:lstStyle/>
          <a:p>
            <a:r>
              <a:rPr lang="ru-RU" sz="2000" dirty="0" smtClean="0"/>
              <a:t>Эта матрица отличается от единичной (как в МНК) двумя обстоятельствами:</a:t>
            </a:r>
          </a:p>
          <a:p>
            <a:pPr marL="342900" indent="-342900">
              <a:buAutoNum type="arabicPeriod"/>
            </a:pPr>
            <a:r>
              <a:rPr lang="ru-RU" sz="2000" dirty="0" smtClean="0"/>
              <a:t>Диагональные компоненты изменяются от значения 0.17 (в начале мерного интервала) до 1 (в конце).</a:t>
            </a:r>
          </a:p>
          <a:p>
            <a:pPr marL="342900" indent="-342900">
              <a:buAutoNum type="arabicPeriod"/>
            </a:pPr>
            <a:r>
              <a:rPr lang="ru-RU" sz="2000" dirty="0" smtClean="0"/>
              <a:t>Имеется область существенных отрицательных значений компонентов весовой матрицы.</a:t>
            </a:r>
            <a:endParaRPr lang="ru-RU" sz="2000" dirty="0"/>
          </a:p>
        </p:txBody>
      </p:sp>
      <p:sp>
        <p:nvSpPr>
          <p:cNvPr id="6" name="Номер слайда 5"/>
          <p:cNvSpPr>
            <a:spLocks noGrp="1"/>
          </p:cNvSpPr>
          <p:nvPr>
            <p:ph type="sldNum" sz="quarter" idx="12"/>
          </p:nvPr>
        </p:nvSpPr>
        <p:spPr/>
        <p:txBody>
          <a:bodyPr/>
          <a:lstStyle/>
          <a:p>
            <a:fld id="{296093F7-050E-4C1D-B303-E6DF88D8F8A7}" type="slidenum">
              <a:rPr lang="ru-RU" altLang="ru-RU" sz="1400" smtClean="0">
                <a:solidFill>
                  <a:srgbClr val="000000"/>
                </a:solidFill>
              </a:rPr>
              <a:pPr/>
              <a:t>7</a:t>
            </a:fld>
            <a:endParaRPr lang="ru-RU" altLang="ru-RU" sz="1400" dirty="0">
              <a:solidFill>
                <a:srgbClr val="000000"/>
              </a:solidFill>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00000"/>
                </a:solidFill>
              </a:rPr>
              <a:pPr>
                <a:spcBef>
                  <a:spcPct val="0"/>
                </a:spcBef>
                <a:buClrTx/>
                <a:buSzTx/>
                <a:buFontTx/>
                <a:buNone/>
              </a:pPr>
              <a:t>8</a:t>
            </a:fld>
            <a:endParaRPr lang="ru-RU" altLang="ru-RU" sz="1400" dirty="0">
              <a:solidFill>
                <a:srgbClr val="000000"/>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214323" y="285728"/>
            <a:ext cx="7072321" cy="551162"/>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cs typeface="Arial" pitchFamily="34" charset="0"/>
              </a:rPr>
              <a:t>Результаты вычислений</a:t>
            </a:r>
            <a:endParaRPr lang="ru-RU" sz="2800" b="1" dirty="0">
              <a:solidFill>
                <a:schemeClr val="tx2"/>
              </a:solidFill>
              <a:latin typeface="Arial" pitchFamily="34" charset="0"/>
              <a:cs typeface="Arial" pitchFamily="34" charset="0"/>
            </a:endParaRPr>
          </a:p>
        </p:txBody>
      </p:sp>
      <p:sp>
        <p:nvSpPr>
          <p:cNvPr id="2" name="Rectangle 2"/>
          <p:cNvSpPr>
            <a:spLocks noChangeArrowheads="1"/>
          </p:cNvSpPr>
          <p:nvPr/>
        </p:nvSpPr>
        <p:spPr bwMode="auto">
          <a:xfrm>
            <a:off x="5500698" y="2348879"/>
            <a:ext cx="11004464"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4" name="Rectangle 4"/>
          <p:cNvSpPr>
            <a:spLocks noChangeArrowheads="1"/>
          </p:cNvSpPr>
          <p:nvPr/>
        </p:nvSpPr>
        <p:spPr bwMode="auto">
          <a:xfrm>
            <a:off x="6601940" y="2360770"/>
            <a:ext cx="15489823"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10" name="Rectangle 7"/>
          <p:cNvSpPr>
            <a:spLocks noChangeArrowheads="1"/>
          </p:cNvSpPr>
          <p:nvPr/>
        </p:nvSpPr>
        <p:spPr bwMode="auto">
          <a:xfrm>
            <a:off x="7143772" y="337896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Rectangle 9"/>
          <p:cNvSpPr>
            <a:spLocks noChangeArrowheads="1"/>
          </p:cNvSpPr>
          <p:nvPr/>
        </p:nvSpPr>
        <p:spPr bwMode="auto">
          <a:xfrm>
            <a:off x="3690698" y="584154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11"/>
          <p:cNvSpPr>
            <a:spLocks noChangeArrowheads="1"/>
          </p:cNvSpPr>
          <p:nvPr/>
        </p:nvSpPr>
        <p:spPr bwMode="auto">
          <a:xfrm>
            <a:off x="414842" y="347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 name="Rectangle 2"/>
          <p:cNvSpPr>
            <a:spLocks noChangeArrowheads="1"/>
          </p:cNvSpPr>
          <p:nvPr/>
        </p:nvSpPr>
        <p:spPr bwMode="auto">
          <a:xfrm>
            <a:off x="-2996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9" name="Rectangle 6"/>
          <p:cNvSpPr>
            <a:spLocks noChangeArrowheads="1"/>
          </p:cNvSpPr>
          <p:nvPr/>
        </p:nvSpPr>
        <p:spPr bwMode="auto">
          <a:xfrm>
            <a:off x="0" y="-3472"/>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7420" name="Прямоугольник 17419"/>
          <p:cNvSpPr/>
          <p:nvPr/>
        </p:nvSpPr>
        <p:spPr>
          <a:xfrm>
            <a:off x="179514" y="1000108"/>
            <a:ext cx="5892684" cy="1723549"/>
          </a:xfrm>
          <a:prstGeom prst="rect">
            <a:avLst/>
          </a:prstGeom>
        </p:spPr>
        <p:txBody>
          <a:bodyPr wrap="square">
            <a:spAutoFit/>
          </a:bodyPr>
          <a:lstStyle/>
          <a:p>
            <a:pPr algn="ctr">
              <a:spcBef>
                <a:spcPts val="285"/>
              </a:spcBef>
              <a:spcAft>
                <a:spcPts val="0"/>
              </a:spcAft>
            </a:pPr>
            <a:r>
              <a:rPr lang="en-US" sz="1400" dirty="0">
                <a:latin typeface="Times New Roman" panose="02020603050405020304" pitchFamily="18" charset="0"/>
                <a:ea typeface="Times New Roman" panose="02020603050405020304" pitchFamily="18" charset="0"/>
              </a:rPr>
              <a:t>Reference TLE values </a:t>
            </a:r>
            <a:r>
              <a:rPr lang="ru-RU" sz="1400" dirty="0" smtClean="0"/>
              <a:t>……………………………………………………………………………………</a:t>
            </a:r>
          </a:p>
          <a:p>
            <a:r>
              <a:rPr lang="en-US" sz="1300" dirty="0" smtClean="0"/>
              <a:t>1 37820U 11053A   18091.48949878  .04973923  93030-5  17615-3 0  9996</a:t>
            </a:r>
            <a:endParaRPr lang="ru-RU" sz="1300" dirty="0" smtClean="0"/>
          </a:p>
          <a:p>
            <a:r>
              <a:rPr lang="en-US" sz="1300" dirty="0" smtClean="0"/>
              <a:t>2 </a:t>
            </a:r>
            <a:r>
              <a:rPr lang="en-US" sz="1300" dirty="0"/>
              <a:t>37820  42.7393 197.3406 0006205 338.9313  21.1427 16.44201833373959</a:t>
            </a:r>
            <a:endParaRPr lang="ru-RU" sz="1300" dirty="0"/>
          </a:p>
          <a:p>
            <a:r>
              <a:rPr lang="en-US" sz="1300" dirty="0"/>
              <a:t>1 37820U 11053A   18091.61093320  .05753306  93421-5  14327-3 0  9996</a:t>
            </a:r>
            <a:endParaRPr lang="ru-RU" sz="1300" dirty="0"/>
          </a:p>
          <a:p>
            <a:r>
              <a:rPr lang="en-US" sz="1300" dirty="0"/>
              <a:t>2 37820  42.7382 196.5219 0007050 335.9816  24.1336 16.45676491373975</a:t>
            </a:r>
            <a:endParaRPr lang="ru-RU" sz="1300" dirty="0"/>
          </a:p>
          <a:p>
            <a:r>
              <a:rPr lang="en-US" sz="1300" dirty="0"/>
              <a:t>1 37820U 11053A   </a:t>
            </a:r>
            <a:r>
              <a:rPr lang="en-US" sz="1300" b="1" dirty="0"/>
              <a:t>18091.67159262</a:t>
            </a:r>
            <a:r>
              <a:rPr lang="en-US" sz="1300" dirty="0"/>
              <a:t>  .04847022  93097-5  11856-3 0  9991</a:t>
            </a:r>
            <a:endParaRPr lang="ru-RU" sz="1300" dirty="0"/>
          </a:p>
          <a:p>
            <a:r>
              <a:rPr lang="en-US" sz="1300" dirty="0" smtClean="0"/>
              <a:t>2 </a:t>
            </a:r>
            <a:r>
              <a:rPr lang="en-US" sz="1300" dirty="0"/>
              <a:t>37820  42.7368 196.1112 0003886 340.8150  19.2351 </a:t>
            </a:r>
            <a:r>
              <a:rPr lang="en-US" sz="1300" dirty="0" smtClean="0"/>
              <a:t>16.46105415373983</a:t>
            </a:r>
            <a:endParaRPr lang="ru-RU" sz="1300" dirty="0" smtClean="0"/>
          </a:p>
        </p:txBody>
      </p:sp>
      <p:sp>
        <p:nvSpPr>
          <p:cNvPr id="51" name="TextBox 50"/>
          <p:cNvSpPr txBox="1"/>
          <p:nvPr/>
        </p:nvSpPr>
        <p:spPr>
          <a:xfrm>
            <a:off x="1259632" y="1000108"/>
            <a:ext cx="936104" cy="307777"/>
          </a:xfrm>
          <a:prstGeom prst="rect">
            <a:avLst/>
          </a:prstGeom>
          <a:noFill/>
        </p:spPr>
        <p:txBody>
          <a:bodyPr wrap="square" rtlCol="0">
            <a:spAutoFit/>
          </a:bodyPr>
          <a:lstStyle/>
          <a:p>
            <a:r>
              <a:rPr lang="en-US" sz="1400" dirty="0" smtClean="0"/>
              <a:t>Table 1</a:t>
            </a:r>
            <a:endParaRPr lang="ru-RU" sz="1400" dirty="0"/>
          </a:p>
        </p:txBody>
      </p:sp>
      <p:sp>
        <p:nvSpPr>
          <p:cNvPr id="15" name="TextBox 14"/>
          <p:cNvSpPr txBox="1"/>
          <p:nvPr/>
        </p:nvSpPr>
        <p:spPr>
          <a:xfrm>
            <a:off x="6072198" y="1071546"/>
            <a:ext cx="2940365" cy="5262979"/>
          </a:xfrm>
          <a:prstGeom prst="rect">
            <a:avLst/>
          </a:prstGeom>
          <a:noFill/>
        </p:spPr>
        <p:txBody>
          <a:bodyPr wrap="square" rtlCol="0">
            <a:spAutoFit/>
          </a:bodyPr>
          <a:lstStyle/>
          <a:p>
            <a:pPr algn="ctr"/>
            <a:r>
              <a:rPr lang="ru-RU" sz="1400" dirty="0" smtClean="0"/>
              <a:t>Последний набор </a:t>
            </a:r>
            <a:r>
              <a:rPr lang="en-US" sz="1400" dirty="0" smtClean="0"/>
              <a:t>TLE</a:t>
            </a:r>
            <a:r>
              <a:rPr lang="ru-RU" sz="1400" dirty="0" smtClean="0"/>
              <a:t> содержит  момент времени</a:t>
            </a:r>
            <a:r>
              <a:rPr lang="en-US" sz="1400" dirty="0" smtClean="0"/>
              <a:t> 18091.67159262. </a:t>
            </a:r>
            <a:r>
              <a:rPr lang="ru-RU" sz="1400" dirty="0" smtClean="0"/>
              <a:t>Этому соответствует мировое время </a:t>
            </a:r>
            <a:r>
              <a:rPr lang="en-US" sz="1400" dirty="0" smtClean="0"/>
              <a:t>(UTC) 16</a:t>
            </a:r>
            <a:r>
              <a:rPr lang="en-US" sz="1400" baseline="30000" dirty="0" smtClean="0"/>
              <a:t>h</a:t>
            </a:r>
            <a:r>
              <a:rPr lang="en-US" sz="1400" dirty="0" smtClean="0"/>
              <a:t> 7</a:t>
            </a:r>
            <a:r>
              <a:rPr lang="en-US" sz="1400" baseline="30000" dirty="0" smtClean="0"/>
              <a:t>m</a:t>
            </a:r>
            <a:r>
              <a:rPr lang="en-US" sz="1400" dirty="0" smtClean="0"/>
              <a:t> 5.6</a:t>
            </a:r>
            <a:r>
              <a:rPr lang="en-US" sz="1400" baseline="30000" dirty="0" smtClean="0"/>
              <a:t>s </a:t>
            </a:r>
            <a:r>
              <a:rPr lang="en-US" sz="1400" dirty="0" smtClean="0"/>
              <a:t> </a:t>
            </a:r>
            <a:r>
              <a:rPr lang="ru-RU" sz="1400" dirty="0" smtClean="0"/>
              <a:t>апрель</a:t>
            </a:r>
            <a:r>
              <a:rPr lang="en-US" sz="1400" dirty="0" smtClean="0"/>
              <a:t> 1, 2018.</a:t>
            </a:r>
            <a:endParaRPr lang="ru-RU" sz="1400" dirty="0" smtClean="0"/>
          </a:p>
          <a:p>
            <a:pPr algn="ctr">
              <a:spcBef>
                <a:spcPts val="600"/>
              </a:spcBef>
            </a:pPr>
            <a:r>
              <a:rPr lang="ru-RU" sz="1400" dirty="0" smtClean="0"/>
              <a:t>Число измерений </a:t>
            </a:r>
            <a:r>
              <a:rPr lang="en-US" sz="1400" i="1" dirty="0" err="1" smtClean="0"/>
              <a:t>n</a:t>
            </a:r>
            <a:r>
              <a:rPr lang="en-US" sz="1400" i="1" baseline="-25000" dirty="0" err="1" smtClean="0"/>
              <a:t>z</a:t>
            </a:r>
            <a:r>
              <a:rPr lang="ru-RU" sz="1400" dirty="0" smtClean="0"/>
              <a:t> на мерном интервале: от 6 до 14. </a:t>
            </a:r>
          </a:p>
          <a:p>
            <a:pPr algn="ctr">
              <a:spcBef>
                <a:spcPts val="600"/>
              </a:spcBef>
            </a:pPr>
            <a:r>
              <a:rPr lang="ru-RU" sz="1400" dirty="0" smtClean="0"/>
              <a:t>В таблице:</a:t>
            </a:r>
          </a:p>
          <a:p>
            <a:pPr>
              <a:spcBef>
                <a:spcPts val="0"/>
              </a:spcBef>
            </a:pPr>
            <a:r>
              <a:rPr lang="en-US" sz="1600" i="1" dirty="0" err="1" smtClean="0"/>
              <a:t>Sb</a:t>
            </a:r>
            <a:r>
              <a:rPr lang="en-US" sz="1600" dirty="0" smtClean="0"/>
              <a:t> – </a:t>
            </a:r>
            <a:r>
              <a:rPr lang="ru-RU" sz="1400" dirty="0" smtClean="0"/>
              <a:t>оценка баллистического </a:t>
            </a:r>
          </a:p>
          <a:p>
            <a:pPr>
              <a:spcBef>
                <a:spcPts val="0"/>
              </a:spcBef>
            </a:pPr>
            <a:r>
              <a:rPr lang="ru-RU" sz="1400" dirty="0" smtClean="0"/>
              <a:t>          коэффициента</a:t>
            </a:r>
            <a:r>
              <a:rPr lang="en-US" sz="1400" dirty="0" smtClean="0"/>
              <a:t>, m</a:t>
            </a:r>
            <a:r>
              <a:rPr lang="en-US" sz="1400" baseline="30000" dirty="0" smtClean="0"/>
              <a:t>2</a:t>
            </a:r>
            <a:r>
              <a:rPr lang="en-US" sz="1400" dirty="0" smtClean="0"/>
              <a:t>/kg; </a:t>
            </a:r>
          </a:p>
          <a:p>
            <a:pPr>
              <a:spcBef>
                <a:spcPts val="0"/>
              </a:spcBef>
            </a:pPr>
            <a:r>
              <a:rPr lang="en-US" sz="1600" i="1" dirty="0" smtClean="0"/>
              <a:t>time</a:t>
            </a:r>
            <a:r>
              <a:rPr lang="en-US" sz="1600" dirty="0" smtClean="0"/>
              <a:t> – </a:t>
            </a:r>
            <a:r>
              <a:rPr lang="ru-RU" sz="1400" dirty="0" smtClean="0"/>
              <a:t>время падения, ч, м </a:t>
            </a:r>
          </a:p>
          <a:p>
            <a:pPr>
              <a:spcBef>
                <a:spcPts val="0"/>
              </a:spcBef>
            </a:pPr>
            <a:r>
              <a:rPr lang="ru-RU" sz="1400" dirty="0" smtClean="0"/>
              <a:t>            2 апреля 2018 г</a:t>
            </a:r>
            <a:endParaRPr lang="en-US" sz="1400" dirty="0" smtClean="0"/>
          </a:p>
          <a:p>
            <a:pPr>
              <a:spcBef>
                <a:spcPts val="0"/>
              </a:spcBef>
            </a:pPr>
            <a:r>
              <a:rPr lang="en-US" sz="1600" dirty="0" err="1" smtClean="0"/>
              <a:t>delt</a:t>
            </a:r>
            <a:r>
              <a:rPr lang="en-US" sz="1600" dirty="0" smtClean="0"/>
              <a:t> –</a:t>
            </a:r>
            <a:r>
              <a:rPr lang="ru-RU" sz="1600" dirty="0" smtClean="0"/>
              <a:t> </a:t>
            </a:r>
            <a:r>
              <a:rPr lang="ru-RU" sz="1400" dirty="0" smtClean="0"/>
              <a:t>невязка вдоль траектории в конце мерного интервала. км</a:t>
            </a:r>
            <a:endParaRPr lang="en-US" sz="1400" dirty="0" smtClean="0"/>
          </a:p>
          <a:p>
            <a:pPr>
              <a:spcBef>
                <a:spcPts val="600"/>
              </a:spcBef>
            </a:pPr>
            <a:r>
              <a:rPr lang="en-US" sz="1600" i="1" dirty="0" err="1" smtClean="0"/>
              <a:t>d</a:t>
            </a:r>
            <a:r>
              <a:rPr lang="en-US" sz="1600" i="1" baseline="-25000" dirty="0" err="1" smtClean="0"/>
              <a:t>min</a:t>
            </a:r>
            <a:r>
              <a:rPr lang="en-US" sz="1600" dirty="0" smtClean="0"/>
              <a:t> </a:t>
            </a:r>
            <a:r>
              <a:rPr lang="ru-RU" sz="1600" dirty="0" smtClean="0"/>
              <a:t>и </a:t>
            </a:r>
            <a:r>
              <a:rPr lang="en-US" sz="1600" i="1" dirty="0" err="1" smtClean="0"/>
              <a:t>d</a:t>
            </a:r>
            <a:r>
              <a:rPr lang="en-US" sz="1600" i="1" baseline="-25000" dirty="0" err="1" smtClean="0"/>
              <a:t>ma</a:t>
            </a:r>
            <a:r>
              <a:rPr lang="en-US" sz="1600" baseline="-25000" dirty="0" err="1" smtClean="0"/>
              <a:t>x</a:t>
            </a:r>
            <a:r>
              <a:rPr lang="en-US" sz="1600" dirty="0" smtClean="0"/>
              <a:t> – </a:t>
            </a:r>
            <a:r>
              <a:rPr lang="ru-RU" sz="1400" dirty="0" smtClean="0"/>
              <a:t>максимальная и</a:t>
            </a:r>
            <a:endParaRPr lang="en-US" sz="1400" dirty="0" smtClean="0"/>
          </a:p>
          <a:p>
            <a:pPr>
              <a:spcBef>
                <a:spcPts val="0"/>
              </a:spcBef>
            </a:pPr>
            <a:r>
              <a:rPr lang="en-US" sz="1400" dirty="0" smtClean="0"/>
              <a:t>          </a:t>
            </a:r>
            <a:r>
              <a:rPr lang="ru-RU" sz="1400" dirty="0" smtClean="0"/>
              <a:t>минимальная невязки на</a:t>
            </a:r>
            <a:endParaRPr lang="en-US" sz="1400" dirty="0" smtClean="0"/>
          </a:p>
          <a:p>
            <a:pPr>
              <a:spcBef>
                <a:spcPts val="0"/>
              </a:spcBef>
            </a:pPr>
            <a:r>
              <a:rPr lang="en-US" sz="1400" dirty="0" smtClean="0"/>
              <a:t>   </a:t>
            </a:r>
            <a:r>
              <a:rPr lang="ru-RU" sz="1400" dirty="0" smtClean="0"/>
              <a:t> </a:t>
            </a:r>
            <a:r>
              <a:rPr lang="en-US" sz="1400" dirty="0" smtClean="0"/>
              <a:t>      </a:t>
            </a:r>
            <a:r>
              <a:rPr lang="ru-RU" sz="1400" dirty="0" smtClean="0"/>
              <a:t>мерном интервале, км.</a:t>
            </a:r>
          </a:p>
          <a:p>
            <a:pPr algn="just">
              <a:spcBef>
                <a:spcPts val="600"/>
              </a:spcBef>
            </a:pPr>
            <a:r>
              <a:rPr lang="ru-RU" sz="1400" dirty="0" smtClean="0"/>
              <a:t>Наиболее достоверные </a:t>
            </a:r>
            <a:r>
              <a:rPr lang="ru-RU" sz="1400" dirty="0" err="1" smtClean="0"/>
              <a:t>резуль-таты</a:t>
            </a:r>
            <a:r>
              <a:rPr lang="ru-RU" sz="1400" dirty="0" smtClean="0"/>
              <a:t> выделены голубым цветом. Для них оценки </a:t>
            </a:r>
            <a:r>
              <a:rPr lang="en-US" sz="1400" i="1" dirty="0" smtClean="0"/>
              <a:t>time</a:t>
            </a:r>
            <a:r>
              <a:rPr lang="ru-RU" sz="1400" dirty="0" smtClean="0"/>
              <a:t> по МНК существенно превышают оценки с использованием ОФИ.</a:t>
            </a:r>
            <a:endParaRPr lang="ru-RU" sz="1200" dirty="0"/>
          </a:p>
        </p:txBody>
      </p:sp>
      <p:pic>
        <p:nvPicPr>
          <p:cNvPr id="23" name="Рисунок 22" descr="PQ 3.JPG"/>
          <p:cNvPicPr>
            <a:picLocks noChangeAspect="1"/>
          </p:cNvPicPr>
          <p:nvPr/>
        </p:nvPicPr>
        <p:blipFill>
          <a:blip r:embed="rId2" cstate="print"/>
          <a:stretch>
            <a:fillRect/>
          </a:stretch>
        </p:blipFill>
        <p:spPr>
          <a:xfrm>
            <a:off x="7615279" y="86832"/>
            <a:ext cx="1314439" cy="984714"/>
          </a:xfrm>
          <a:prstGeom prst="rect">
            <a:avLst/>
          </a:prstGeom>
        </p:spPr>
      </p:pic>
      <p:pic>
        <p:nvPicPr>
          <p:cNvPr id="20" name="Рисунок 19" descr="Table 2.jpg"/>
          <p:cNvPicPr>
            <a:picLocks noChangeAspect="1"/>
          </p:cNvPicPr>
          <p:nvPr/>
        </p:nvPicPr>
        <p:blipFill>
          <a:blip r:embed="rId3"/>
          <a:stretch>
            <a:fillRect/>
          </a:stretch>
        </p:blipFill>
        <p:spPr>
          <a:xfrm>
            <a:off x="285752" y="2857496"/>
            <a:ext cx="5786446" cy="3429024"/>
          </a:xfrm>
          <a:prstGeom prst="rect">
            <a:avLst/>
          </a:prstGeom>
        </p:spPr>
      </p:pic>
    </p:spTree>
    <p:extLst>
      <p:ext uri="{BB962C8B-B14F-4D97-AF65-F5344CB8AC3E}">
        <p14:creationId xmlns:p14="http://schemas.microsoft.com/office/powerpoint/2010/main" xmlns="" val="1819591262"/>
      </p:ext>
    </p:extLst>
  </p:cSld>
  <p:clrMapOvr>
    <a:masterClrMapping/>
  </p:clrMapOvr>
  <p:transition spd="slow" advClick="0" advTm="159917">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00000"/>
                </a:solidFill>
              </a:rPr>
              <a:pPr>
                <a:spcBef>
                  <a:spcPct val="0"/>
                </a:spcBef>
                <a:buClrTx/>
                <a:buSzTx/>
                <a:buFontTx/>
                <a:buNone/>
              </a:pPr>
              <a:t>9</a:t>
            </a:fld>
            <a:endParaRPr lang="ru-RU" altLang="ru-RU" sz="1400" dirty="0">
              <a:solidFill>
                <a:srgbClr val="000000"/>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214313" y="285728"/>
            <a:ext cx="7429521" cy="571504"/>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cs typeface="Arial" pitchFamily="34" charset="0"/>
              </a:rPr>
              <a:t>Результаты вычислений </a:t>
            </a:r>
            <a:r>
              <a:rPr lang="ru-RU" sz="2000" b="1" dirty="0" smtClean="0">
                <a:solidFill>
                  <a:schemeClr val="tx2"/>
                </a:solidFill>
                <a:latin typeface="Arial" pitchFamily="34" charset="0"/>
                <a:cs typeface="Arial" pitchFamily="34" charset="0"/>
              </a:rPr>
              <a:t>(продолжение) </a:t>
            </a:r>
            <a:endParaRPr lang="ru-RU" sz="2000" b="1" dirty="0">
              <a:solidFill>
                <a:schemeClr val="tx2"/>
              </a:solidFill>
              <a:latin typeface="Arial" pitchFamily="34" charset="0"/>
              <a:cs typeface="Arial" pitchFamily="34" charset="0"/>
            </a:endParaRPr>
          </a:p>
        </p:txBody>
      </p:sp>
      <p:sp>
        <p:nvSpPr>
          <p:cNvPr id="2" name="Rectangle 2"/>
          <p:cNvSpPr>
            <a:spLocks noChangeArrowheads="1"/>
          </p:cNvSpPr>
          <p:nvPr/>
        </p:nvSpPr>
        <p:spPr bwMode="auto">
          <a:xfrm>
            <a:off x="5500698" y="2348879"/>
            <a:ext cx="11004464"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4" name="Rectangle 4"/>
          <p:cNvSpPr>
            <a:spLocks noChangeArrowheads="1"/>
          </p:cNvSpPr>
          <p:nvPr/>
        </p:nvSpPr>
        <p:spPr bwMode="auto">
          <a:xfrm>
            <a:off x="6601940" y="2360770"/>
            <a:ext cx="15489823"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10" name="Rectangle 7"/>
          <p:cNvSpPr>
            <a:spLocks noChangeArrowheads="1"/>
          </p:cNvSpPr>
          <p:nvPr/>
        </p:nvSpPr>
        <p:spPr bwMode="auto">
          <a:xfrm>
            <a:off x="7143772" y="337896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Rectangle 9"/>
          <p:cNvSpPr>
            <a:spLocks noChangeArrowheads="1"/>
          </p:cNvSpPr>
          <p:nvPr/>
        </p:nvSpPr>
        <p:spPr bwMode="auto">
          <a:xfrm>
            <a:off x="3690698" y="584154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11"/>
          <p:cNvSpPr>
            <a:spLocks noChangeArrowheads="1"/>
          </p:cNvSpPr>
          <p:nvPr/>
        </p:nvSpPr>
        <p:spPr bwMode="auto">
          <a:xfrm>
            <a:off x="414842" y="347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 name="Rectangle 2"/>
          <p:cNvSpPr>
            <a:spLocks noChangeArrowheads="1"/>
          </p:cNvSpPr>
          <p:nvPr/>
        </p:nvSpPr>
        <p:spPr bwMode="auto">
          <a:xfrm>
            <a:off x="-2996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9" name="Rectangle 6"/>
          <p:cNvSpPr>
            <a:spLocks noChangeArrowheads="1"/>
          </p:cNvSpPr>
          <p:nvPr/>
        </p:nvSpPr>
        <p:spPr bwMode="auto">
          <a:xfrm>
            <a:off x="0" y="-3472"/>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6553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1124744"/>
            <a:ext cx="4477990" cy="262096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4832112" y="1071546"/>
            <a:ext cx="4132376" cy="6294031"/>
          </a:xfrm>
          <a:prstGeom prst="rect">
            <a:avLst/>
          </a:prstGeom>
          <a:noFill/>
        </p:spPr>
        <p:txBody>
          <a:bodyPr wrap="square" rtlCol="0">
            <a:spAutoFit/>
          </a:bodyPr>
          <a:lstStyle/>
          <a:p>
            <a:pPr algn="just"/>
            <a:r>
              <a:rPr lang="ru-RU" sz="1400" dirty="0" smtClean="0"/>
              <a:t>Этот рисунок построен для варианта </a:t>
            </a:r>
            <a:r>
              <a:rPr lang="en-US" sz="1400" i="1" dirty="0" err="1" smtClean="0"/>
              <a:t>nz</a:t>
            </a:r>
            <a:r>
              <a:rPr lang="en-US" sz="1400" dirty="0" smtClean="0"/>
              <a:t>=12</a:t>
            </a:r>
            <a:r>
              <a:rPr lang="ru-RU" sz="1400" dirty="0" smtClean="0"/>
              <a:t>. При использовании ОФИ значения невязок на мерном интервале сильно меняются. В </a:t>
            </a:r>
            <a:r>
              <a:rPr lang="ru-RU" sz="1400" b="1" dirty="0" err="1" smtClean="0"/>
              <a:t>пос-ледней</a:t>
            </a:r>
            <a:r>
              <a:rPr lang="ru-RU" sz="1400" b="1" dirty="0" smtClean="0"/>
              <a:t> точке </a:t>
            </a:r>
            <a:r>
              <a:rPr lang="ru-RU" sz="1400" dirty="0" smtClean="0"/>
              <a:t>мерного интервала: значение </a:t>
            </a:r>
            <a:r>
              <a:rPr lang="en-US" sz="1400" dirty="0" err="1" smtClean="0"/>
              <a:t>delt</a:t>
            </a:r>
            <a:r>
              <a:rPr lang="ru-RU" sz="1400" dirty="0" smtClean="0"/>
              <a:t>=-</a:t>
            </a:r>
            <a:r>
              <a:rPr lang="ru-RU" sz="1400" b="1" dirty="0" smtClean="0"/>
              <a:t>1.3</a:t>
            </a:r>
            <a:r>
              <a:rPr lang="ru-RU" sz="1400" dirty="0" smtClean="0"/>
              <a:t> км для  ОФИ, а для МНК </a:t>
            </a:r>
            <a:r>
              <a:rPr lang="en-US" sz="1400" dirty="0" err="1" smtClean="0"/>
              <a:t>delt</a:t>
            </a:r>
            <a:r>
              <a:rPr lang="en-US" sz="1400" dirty="0" smtClean="0"/>
              <a:t>=</a:t>
            </a:r>
            <a:r>
              <a:rPr lang="en-US" sz="1400" b="1" dirty="0" smtClean="0"/>
              <a:t>10.3</a:t>
            </a:r>
            <a:r>
              <a:rPr lang="en-US" sz="1400" dirty="0" smtClean="0"/>
              <a:t> </a:t>
            </a:r>
            <a:r>
              <a:rPr lang="ru-RU" sz="1400" dirty="0" smtClean="0"/>
              <a:t>км, т.е. оказалось в 8 раз больше. При </a:t>
            </a:r>
            <a:r>
              <a:rPr lang="en-US" sz="1400" b="1" i="1" dirty="0" err="1" smtClean="0"/>
              <a:t>nz</a:t>
            </a:r>
            <a:r>
              <a:rPr lang="en-US" sz="1400" b="1" i="1" dirty="0" smtClean="0"/>
              <a:t>&gt;</a:t>
            </a:r>
            <a:r>
              <a:rPr lang="ru-RU" sz="1400" b="1" i="1" dirty="0" smtClean="0"/>
              <a:t>7</a:t>
            </a:r>
            <a:r>
              <a:rPr lang="ru-RU" sz="1400" dirty="0" smtClean="0"/>
              <a:t> все НУ для прогноза, полученные с  использованием </a:t>
            </a:r>
            <a:r>
              <a:rPr lang="ru-RU" sz="1400" b="1" dirty="0" smtClean="0"/>
              <a:t>МНК</a:t>
            </a:r>
            <a:r>
              <a:rPr lang="ru-RU" sz="1400" dirty="0" smtClean="0"/>
              <a:t>, являются недостаточно точными. </a:t>
            </a:r>
          </a:p>
          <a:p>
            <a:pPr>
              <a:spcBef>
                <a:spcPts val="600"/>
              </a:spcBef>
            </a:pPr>
            <a:r>
              <a:rPr lang="ru-RU" sz="1400" dirty="0" smtClean="0"/>
              <a:t>При использовании МНК минимизация </a:t>
            </a:r>
            <a:r>
              <a:rPr lang="ru-RU" sz="1400" dirty="0" err="1" smtClean="0"/>
              <a:t>погреш-ностей</a:t>
            </a:r>
            <a:r>
              <a:rPr lang="ru-RU" sz="1400" dirty="0" smtClean="0"/>
              <a:t> достигается для вариантов </a:t>
            </a:r>
            <a:r>
              <a:rPr lang="en-US" sz="1400" i="1" dirty="0" err="1" smtClean="0"/>
              <a:t>nz</a:t>
            </a:r>
            <a:r>
              <a:rPr lang="ru-RU" sz="1400" dirty="0" smtClean="0"/>
              <a:t>=6 и 7, т. е. при мерных интервалах 0.45 - 0.60 суток. Им соответствует прогнозное время падения  ≈</a:t>
            </a:r>
            <a:r>
              <a:rPr lang="ru-RU" sz="1400" b="1" dirty="0" smtClean="0"/>
              <a:t>1</a:t>
            </a:r>
            <a:r>
              <a:rPr lang="en-US" sz="1400" b="1" baseline="30000" dirty="0" smtClean="0"/>
              <a:t>h</a:t>
            </a:r>
            <a:r>
              <a:rPr lang="ru-RU" sz="1400" b="1" dirty="0" smtClean="0"/>
              <a:t> 4</a:t>
            </a:r>
            <a:r>
              <a:rPr lang="en-US" sz="1400" b="1" baseline="30000" dirty="0" smtClean="0"/>
              <a:t>m</a:t>
            </a:r>
            <a:r>
              <a:rPr lang="ru-RU" sz="1400" b="1" dirty="0" smtClean="0"/>
              <a:t> 2 апреля 2018</a:t>
            </a:r>
            <a:r>
              <a:rPr lang="ru-RU" sz="1400" dirty="0" smtClean="0"/>
              <a:t> (</a:t>
            </a:r>
            <a:r>
              <a:rPr lang="en-US" sz="1400" dirty="0" smtClean="0"/>
              <a:t>UTC</a:t>
            </a:r>
            <a:r>
              <a:rPr lang="ru-RU" sz="1400" dirty="0" smtClean="0"/>
              <a:t>). </a:t>
            </a:r>
          </a:p>
          <a:p>
            <a:pPr>
              <a:spcBef>
                <a:spcPts val="600"/>
              </a:spcBef>
            </a:pPr>
            <a:r>
              <a:rPr lang="ru-RU" sz="1400" dirty="0" smtClean="0"/>
              <a:t>При использовании ОФИ наиболее </a:t>
            </a:r>
            <a:r>
              <a:rPr lang="ru-RU" sz="1400" dirty="0" err="1" smtClean="0"/>
              <a:t>достовер-ные</a:t>
            </a:r>
            <a:r>
              <a:rPr lang="ru-RU" sz="1400" dirty="0" smtClean="0"/>
              <a:t> оценки времени падения получены при </a:t>
            </a:r>
            <a:r>
              <a:rPr lang="en-US" sz="1400" i="1" dirty="0" err="1" smtClean="0"/>
              <a:t>nz</a:t>
            </a:r>
            <a:r>
              <a:rPr lang="ru-RU" sz="1400" dirty="0" smtClean="0"/>
              <a:t>&gt;10, когда оценки баллистического </a:t>
            </a:r>
            <a:r>
              <a:rPr lang="ru-RU" sz="1400" dirty="0" err="1" smtClean="0"/>
              <a:t>коэффи-циента</a:t>
            </a:r>
            <a:r>
              <a:rPr lang="ru-RU" sz="1400" dirty="0" smtClean="0"/>
              <a:t> стабилизируются. Этим вариантам </a:t>
            </a:r>
            <a:r>
              <a:rPr lang="ru-RU" sz="1400" dirty="0" err="1" smtClean="0"/>
              <a:t>со-ответствует</a:t>
            </a:r>
            <a:r>
              <a:rPr lang="ru-RU" sz="1400" dirty="0" smtClean="0"/>
              <a:t> прогнозное время падения в </a:t>
            </a:r>
            <a:r>
              <a:rPr lang="ru-RU" sz="1400" dirty="0" err="1" smtClean="0"/>
              <a:t>ин-тервале</a:t>
            </a:r>
            <a:r>
              <a:rPr lang="ru-RU" sz="1400" dirty="0" smtClean="0"/>
              <a:t> от </a:t>
            </a:r>
            <a:r>
              <a:rPr lang="ru-RU" sz="1400" b="1" dirty="0" smtClean="0"/>
              <a:t>0</a:t>
            </a:r>
            <a:r>
              <a:rPr lang="en-US" sz="1400" b="1" baseline="30000" dirty="0" smtClean="0"/>
              <a:t>h</a:t>
            </a:r>
            <a:r>
              <a:rPr lang="ru-RU" sz="1400" b="1" dirty="0" smtClean="0"/>
              <a:t> 10</a:t>
            </a:r>
            <a:r>
              <a:rPr lang="en-US" sz="1400" b="1" baseline="30000" dirty="0" smtClean="0"/>
              <a:t>m</a:t>
            </a:r>
            <a:r>
              <a:rPr lang="ru-RU" sz="1400" b="1" dirty="0" smtClean="0"/>
              <a:t> до 0</a:t>
            </a:r>
            <a:r>
              <a:rPr lang="en-US" sz="1400" b="1" baseline="30000" dirty="0" smtClean="0"/>
              <a:t>h</a:t>
            </a:r>
            <a:r>
              <a:rPr lang="ru-RU" sz="1400" b="1" dirty="0" smtClean="0"/>
              <a:t> 20</a:t>
            </a:r>
            <a:r>
              <a:rPr lang="en-US" sz="1400" b="1" baseline="30000" dirty="0" smtClean="0"/>
              <a:t>m</a:t>
            </a:r>
            <a:r>
              <a:rPr lang="ru-RU" sz="1400" b="1" dirty="0" smtClean="0"/>
              <a:t> 2 апреля 2018.</a:t>
            </a:r>
            <a:r>
              <a:rPr lang="ru-RU" sz="1400" dirty="0" smtClean="0"/>
              <a:t> </a:t>
            </a:r>
          </a:p>
          <a:p>
            <a:pPr>
              <a:spcBef>
                <a:spcPts val="600"/>
              </a:spcBef>
            </a:pPr>
            <a:r>
              <a:rPr lang="ru-RU" sz="1400" dirty="0" smtClean="0"/>
              <a:t>Таким образом, оценки времени падения с использованием МНК  существенно превышают соответствующие более достоверные оценки времени падения, полученные с использованием ОФИ.</a:t>
            </a:r>
          </a:p>
          <a:p>
            <a:pPr>
              <a:spcBef>
                <a:spcPts val="600"/>
              </a:spcBef>
            </a:pPr>
            <a:r>
              <a:rPr lang="ru-RU" sz="1400" dirty="0" smtClean="0"/>
              <a:t> </a:t>
            </a:r>
          </a:p>
          <a:p>
            <a:pPr>
              <a:spcBef>
                <a:spcPts val="600"/>
              </a:spcBef>
            </a:pPr>
            <a:endParaRPr lang="ru-RU" sz="1400" dirty="0" smtClean="0"/>
          </a:p>
        </p:txBody>
      </p:sp>
      <p:pic>
        <p:nvPicPr>
          <p:cNvPr id="23" name="Рисунок 22" descr="PQ 3.JPG"/>
          <p:cNvPicPr>
            <a:picLocks noChangeAspect="1"/>
          </p:cNvPicPr>
          <p:nvPr/>
        </p:nvPicPr>
        <p:blipFill>
          <a:blip r:embed="rId3" cstate="print"/>
          <a:stretch>
            <a:fillRect/>
          </a:stretch>
        </p:blipFill>
        <p:spPr>
          <a:xfrm>
            <a:off x="7615279" y="86832"/>
            <a:ext cx="1314439" cy="984714"/>
          </a:xfrm>
          <a:prstGeom prst="rect">
            <a:avLst/>
          </a:prstGeom>
        </p:spPr>
      </p:pic>
      <p:pic>
        <p:nvPicPr>
          <p:cNvPr id="17" name="Рисунок 16" descr="Sb new.jpg"/>
          <p:cNvPicPr>
            <a:picLocks noChangeAspect="1"/>
          </p:cNvPicPr>
          <p:nvPr/>
        </p:nvPicPr>
        <p:blipFill>
          <a:blip r:embed="rId4"/>
          <a:stretch>
            <a:fillRect/>
          </a:stretch>
        </p:blipFill>
        <p:spPr>
          <a:xfrm>
            <a:off x="285720" y="3837602"/>
            <a:ext cx="4500594" cy="2734670"/>
          </a:xfrm>
          <a:prstGeom prst="rect">
            <a:avLst/>
          </a:prstGeom>
        </p:spPr>
      </p:pic>
    </p:spTree>
    <p:extLst>
      <p:ext uri="{BB962C8B-B14F-4D97-AF65-F5344CB8AC3E}">
        <p14:creationId xmlns:p14="http://schemas.microsoft.com/office/powerpoint/2010/main" xmlns="" val="2812713607"/>
      </p:ext>
    </p:extLst>
  </p:cSld>
  <p:clrMapOvr>
    <a:masterClrMapping/>
  </p:clrMapOvr>
  <p:transition spd="slow" advClick="0" advTm="139091">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xfrm>
            <a:off x="8429652" y="6356350"/>
            <a:ext cx="428628"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00000"/>
                </a:solidFill>
              </a:rPr>
              <a:pPr>
                <a:spcBef>
                  <a:spcPct val="0"/>
                </a:spcBef>
                <a:buClrTx/>
                <a:buSzTx/>
                <a:buFontTx/>
                <a:buNone/>
              </a:pPr>
              <a:t>10</a:t>
            </a:fld>
            <a:endParaRPr lang="ru-RU" altLang="ru-RU" sz="1400" dirty="0">
              <a:solidFill>
                <a:srgbClr val="000000"/>
              </a:solidFill>
            </a:endParaRPr>
          </a:p>
        </p:txBody>
      </p:sp>
      <p:sp>
        <p:nvSpPr>
          <p:cNvPr id="7" name="Заголовок 5"/>
          <p:cNvSpPr txBox="1">
            <a:spLocks/>
          </p:cNvSpPr>
          <p:nvPr/>
        </p:nvSpPr>
        <p:spPr>
          <a:xfrm>
            <a:off x="857224" y="785794"/>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304801" y="285728"/>
            <a:ext cx="7267595" cy="551372"/>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cs typeface="Arial" pitchFamily="34" charset="0"/>
              </a:rPr>
              <a:t>Результаты вычислений </a:t>
            </a:r>
            <a:r>
              <a:rPr lang="ru-RU" sz="2000" b="1" dirty="0" smtClean="0">
                <a:solidFill>
                  <a:schemeClr val="tx2"/>
                </a:solidFill>
                <a:latin typeface="Arial" pitchFamily="34" charset="0"/>
                <a:cs typeface="Arial" pitchFamily="34" charset="0"/>
              </a:rPr>
              <a:t>(продолжение)</a:t>
            </a:r>
            <a:endParaRPr lang="ru-RU" sz="2800" dirty="0">
              <a:solidFill>
                <a:schemeClr val="tx2"/>
              </a:solidFill>
              <a:latin typeface="Times New Roman" pitchFamily="18" charset="0"/>
              <a:ea typeface="+mj-ea"/>
              <a:cs typeface="Times New Roman" pitchFamily="18" charset="0"/>
            </a:endParaRPr>
          </a:p>
        </p:txBody>
      </p:sp>
      <p:sp>
        <p:nvSpPr>
          <p:cNvPr id="2" name="Rectangle 2"/>
          <p:cNvSpPr>
            <a:spLocks noChangeArrowheads="1"/>
          </p:cNvSpPr>
          <p:nvPr/>
        </p:nvSpPr>
        <p:spPr bwMode="auto">
          <a:xfrm>
            <a:off x="5500698" y="2348879"/>
            <a:ext cx="11004464"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4" name="Rectangle 4"/>
          <p:cNvSpPr>
            <a:spLocks noChangeArrowheads="1"/>
          </p:cNvSpPr>
          <p:nvPr/>
        </p:nvSpPr>
        <p:spPr bwMode="auto">
          <a:xfrm>
            <a:off x="6601940" y="2360770"/>
            <a:ext cx="15489823"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10" name="Rectangle 7"/>
          <p:cNvSpPr>
            <a:spLocks noChangeArrowheads="1"/>
          </p:cNvSpPr>
          <p:nvPr/>
        </p:nvSpPr>
        <p:spPr bwMode="auto">
          <a:xfrm>
            <a:off x="7143772" y="337896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Rectangle 9"/>
          <p:cNvSpPr>
            <a:spLocks noChangeArrowheads="1"/>
          </p:cNvSpPr>
          <p:nvPr/>
        </p:nvSpPr>
        <p:spPr bwMode="auto">
          <a:xfrm>
            <a:off x="3690698" y="584154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11"/>
          <p:cNvSpPr>
            <a:spLocks noChangeArrowheads="1"/>
          </p:cNvSpPr>
          <p:nvPr/>
        </p:nvSpPr>
        <p:spPr bwMode="auto">
          <a:xfrm>
            <a:off x="414842" y="347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 name="Rectangle 2"/>
          <p:cNvSpPr>
            <a:spLocks noChangeArrowheads="1"/>
          </p:cNvSpPr>
          <p:nvPr/>
        </p:nvSpPr>
        <p:spPr bwMode="auto">
          <a:xfrm>
            <a:off x="-2996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9" name="Rectangle 6"/>
          <p:cNvSpPr>
            <a:spLocks noChangeArrowheads="1"/>
          </p:cNvSpPr>
          <p:nvPr/>
        </p:nvSpPr>
        <p:spPr bwMode="auto">
          <a:xfrm>
            <a:off x="0" y="-3472"/>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665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4282" y="1124744"/>
            <a:ext cx="5389190" cy="322945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16" name="TextBox 15"/>
          <p:cNvSpPr txBox="1"/>
          <p:nvPr/>
        </p:nvSpPr>
        <p:spPr>
          <a:xfrm>
            <a:off x="5643570" y="1203759"/>
            <a:ext cx="3357586" cy="5201424"/>
          </a:xfrm>
          <a:prstGeom prst="rect">
            <a:avLst/>
          </a:prstGeom>
          <a:noFill/>
        </p:spPr>
        <p:txBody>
          <a:bodyPr wrap="square" rtlCol="0">
            <a:spAutoFit/>
          </a:bodyPr>
          <a:lstStyle/>
          <a:p>
            <a:pPr algn="just"/>
            <a:r>
              <a:rPr lang="ru-RU" sz="1400" dirty="0" smtClean="0"/>
              <a:t>Данные Американской СККП </a:t>
            </a:r>
            <a:r>
              <a:rPr lang="ru-RU" sz="1400" dirty="0" err="1" smtClean="0"/>
              <a:t>содер-жат</a:t>
            </a:r>
            <a:r>
              <a:rPr lang="ru-RU" sz="1400" dirty="0" smtClean="0"/>
              <a:t> оценку времени падения </a:t>
            </a:r>
            <a:r>
              <a:rPr lang="en-US" sz="1400" dirty="0" smtClean="0"/>
              <a:t>00</a:t>
            </a:r>
            <a:r>
              <a:rPr lang="en-US" sz="1400" baseline="30000" dirty="0" smtClean="0"/>
              <a:t>h </a:t>
            </a:r>
            <a:r>
              <a:rPr lang="en-US" sz="1400" b="1" dirty="0" smtClean="0"/>
              <a:t>16</a:t>
            </a:r>
            <a:r>
              <a:rPr lang="en-US" sz="1400" baseline="30000" dirty="0" smtClean="0"/>
              <a:t>m</a:t>
            </a:r>
            <a:r>
              <a:rPr lang="en-US" sz="1400" dirty="0" smtClean="0"/>
              <a:t> </a:t>
            </a:r>
            <a:r>
              <a:rPr lang="ru-RU" sz="1400" dirty="0" smtClean="0"/>
              <a:t>2 апреля, которая получена уже </a:t>
            </a:r>
            <a:r>
              <a:rPr lang="ru-RU" sz="1400" b="1" dirty="0" smtClean="0"/>
              <a:t>после</a:t>
            </a:r>
            <a:r>
              <a:rPr lang="ru-RU" sz="1400" dirty="0" smtClean="0"/>
              <a:t> падения КА. Это  наиболее достоверная оценка. Данные СККП содержат также </a:t>
            </a:r>
            <a:r>
              <a:rPr lang="ru-RU" sz="1400" b="1" dirty="0" smtClean="0"/>
              <a:t>прогнозную </a:t>
            </a:r>
            <a:r>
              <a:rPr lang="ru-RU" sz="1400" dirty="0" smtClean="0"/>
              <a:t>оценку </a:t>
            </a:r>
            <a:r>
              <a:rPr lang="en-US" sz="1400" dirty="0" smtClean="0"/>
              <a:t>(00</a:t>
            </a:r>
            <a:r>
              <a:rPr lang="en-US" sz="1400" baseline="30000" dirty="0" smtClean="0"/>
              <a:t>h </a:t>
            </a:r>
            <a:r>
              <a:rPr lang="en-US" sz="1400" b="1" dirty="0" smtClean="0"/>
              <a:t>4</a:t>
            </a:r>
            <a:r>
              <a:rPr lang="ru-RU" sz="1400" b="1" smtClean="0"/>
              <a:t>9</a:t>
            </a:r>
            <a:r>
              <a:rPr lang="en-US" sz="1400" baseline="30000" smtClean="0"/>
              <a:t>m</a:t>
            </a:r>
            <a:r>
              <a:rPr lang="en-US" sz="1400" dirty="0" smtClean="0"/>
              <a:t>)</a:t>
            </a:r>
            <a:r>
              <a:rPr lang="ru-RU" sz="1400" dirty="0" smtClean="0"/>
              <a:t>, которой соответствует относительная погрешность </a:t>
            </a:r>
            <a:r>
              <a:rPr lang="en-US" sz="1400" b="1" dirty="0" smtClean="0">
                <a:solidFill>
                  <a:srgbClr val="FF0000"/>
                </a:solidFill>
              </a:rPr>
              <a:t>28%</a:t>
            </a:r>
            <a:r>
              <a:rPr lang="en-US" sz="1400" dirty="0" smtClean="0"/>
              <a:t>.</a:t>
            </a:r>
            <a:endParaRPr lang="ru-RU" sz="1400" dirty="0" smtClean="0"/>
          </a:p>
          <a:p>
            <a:pPr algn="just">
              <a:spcBef>
                <a:spcPts val="600"/>
              </a:spcBef>
            </a:pPr>
            <a:r>
              <a:rPr lang="ru-RU" sz="1400" dirty="0" smtClean="0"/>
              <a:t>Все опубликованные прогнозы </a:t>
            </a:r>
            <a:r>
              <a:rPr lang="ru-RU" sz="1400" dirty="0" err="1" smtClean="0"/>
              <a:t>време-ни</a:t>
            </a:r>
            <a:r>
              <a:rPr lang="ru-RU" sz="1400" dirty="0" smtClean="0"/>
              <a:t> падения, полученные с </a:t>
            </a:r>
            <a:r>
              <a:rPr lang="ru-RU" sz="1400" dirty="0" err="1" smtClean="0"/>
              <a:t>примене-нием</a:t>
            </a:r>
            <a:r>
              <a:rPr lang="ru-RU" sz="1400" dirty="0" smtClean="0"/>
              <a:t> МНК, находятся в интервале времени от  00</a:t>
            </a:r>
            <a:r>
              <a:rPr lang="en-US" sz="1400" baseline="30000" dirty="0" smtClean="0"/>
              <a:t>h </a:t>
            </a:r>
            <a:r>
              <a:rPr lang="ru-RU" sz="1400" dirty="0" smtClean="0"/>
              <a:t>30</a:t>
            </a:r>
            <a:r>
              <a:rPr lang="en-US" sz="1400" baseline="30000" dirty="0" smtClean="0"/>
              <a:t>m </a:t>
            </a:r>
            <a:r>
              <a:rPr lang="ru-RU" sz="1400" dirty="0" smtClean="0"/>
              <a:t>до 00</a:t>
            </a:r>
            <a:r>
              <a:rPr lang="en-US" sz="1400" baseline="30000" dirty="0" smtClean="0"/>
              <a:t>h </a:t>
            </a:r>
            <a:r>
              <a:rPr lang="ru-RU" sz="1400" dirty="0" smtClean="0"/>
              <a:t>54</a:t>
            </a:r>
            <a:r>
              <a:rPr lang="en-US" sz="1400" baseline="30000" dirty="0" smtClean="0"/>
              <a:t>m</a:t>
            </a:r>
            <a:r>
              <a:rPr lang="ru-RU" sz="1400" dirty="0" smtClean="0"/>
              <a:t>.  Они превышают апостериорную оценку 00</a:t>
            </a:r>
            <a:r>
              <a:rPr lang="en-US" sz="1400" baseline="30000" dirty="0" smtClean="0"/>
              <a:t>h </a:t>
            </a:r>
            <a:r>
              <a:rPr lang="ru-RU" sz="1400" dirty="0" smtClean="0"/>
              <a:t>16</a:t>
            </a:r>
            <a:r>
              <a:rPr lang="en-US" sz="1400" baseline="30000" dirty="0" smtClean="0"/>
              <a:t>m </a:t>
            </a:r>
            <a:r>
              <a:rPr lang="ru-RU" sz="1400" dirty="0" smtClean="0"/>
              <a:t>на 14 - 38 минут. Этот факт согласуется с данными таблицы 2.</a:t>
            </a:r>
          </a:p>
          <a:p>
            <a:pPr algn="just">
              <a:spcBef>
                <a:spcPts val="600"/>
              </a:spcBef>
            </a:pPr>
            <a:r>
              <a:rPr lang="ru-RU" sz="1400" dirty="0" smtClean="0"/>
              <a:t>Оценка СККП </a:t>
            </a:r>
            <a:r>
              <a:rPr lang="en-US" sz="1400" dirty="0" smtClean="0"/>
              <a:t>00</a:t>
            </a:r>
            <a:r>
              <a:rPr lang="en-US" sz="1400" baseline="30000" dirty="0" smtClean="0"/>
              <a:t>h </a:t>
            </a:r>
            <a:r>
              <a:rPr lang="en-US" sz="1400" b="1" dirty="0" smtClean="0"/>
              <a:t>16</a:t>
            </a:r>
            <a:r>
              <a:rPr lang="en-US" sz="1400" baseline="30000" dirty="0" smtClean="0"/>
              <a:t>m</a:t>
            </a:r>
            <a:r>
              <a:rPr lang="ru-RU" sz="1400" dirty="0" smtClean="0"/>
              <a:t> не содержит сведений о высоте. Для устранения этого пробела полезно учесть фото слева (остров </a:t>
            </a:r>
            <a:r>
              <a:rPr lang="en-US" sz="1400" dirty="0" smtClean="0"/>
              <a:t>Tahiti</a:t>
            </a:r>
            <a:r>
              <a:rPr lang="ru-RU" sz="1400" dirty="0" smtClean="0"/>
              <a:t> во Французской Полинезии). Очевидно в это время КА находился достаточно высоко и продолжал снижаться  еще в течение нескольких минут. </a:t>
            </a:r>
            <a:endParaRPr lang="ru-RU" sz="1050" b="1" dirty="0"/>
          </a:p>
        </p:txBody>
      </p:sp>
      <p:pic>
        <p:nvPicPr>
          <p:cNvPr id="23" name="Рисунок 22" descr="PQ 3.JPG"/>
          <p:cNvPicPr>
            <a:picLocks noChangeAspect="1"/>
          </p:cNvPicPr>
          <p:nvPr/>
        </p:nvPicPr>
        <p:blipFill>
          <a:blip r:embed="rId3" cstate="print"/>
          <a:stretch>
            <a:fillRect/>
          </a:stretch>
        </p:blipFill>
        <p:spPr>
          <a:xfrm>
            <a:off x="7572396" y="86832"/>
            <a:ext cx="1314439" cy="984714"/>
          </a:xfrm>
          <a:prstGeom prst="rect">
            <a:avLst/>
          </a:prstGeom>
        </p:spPr>
      </p:pic>
      <p:pic>
        <p:nvPicPr>
          <p:cNvPr id="18" name="Рисунок 17" descr="рисунок 5-6.jpg"/>
          <p:cNvPicPr>
            <a:picLocks noChangeAspect="1"/>
          </p:cNvPicPr>
          <p:nvPr/>
        </p:nvPicPr>
        <p:blipFill>
          <a:blip r:embed="rId4"/>
          <a:stretch>
            <a:fillRect/>
          </a:stretch>
        </p:blipFill>
        <p:spPr>
          <a:xfrm>
            <a:off x="142845" y="4410077"/>
            <a:ext cx="5500726" cy="1947881"/>
          </a:xfrm>
          <a:prstGeom prst="rect">
            <a:avLst/>
          </a:prstGeom>
        </p:spPr>
      </p:pic>
    </p:spTree>
    <p:extLst>
      <p:ext uri="{BB962C8B-B14F-4D97-AF65-F5344CB8AC3E}">
        <p14:creationId xmlns:p14="http://schemas.microsoft.com/office/powerpoint/2010/main" xmlns="" val="1965266696"/>
      </p:ext>
    </p:extLst>
  </p:cSld>
  <p:clrMapOvr>
    <a:masterClrMapping/>
  </p:clrMapOvr>
  <p:transition spd="slow" advClick="0" advTm="140448">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688B4A28-47CE-457B-AD67-08AB6A4CD39B}" type="slidenum">
              <a:rPr lang="ru-RU" altLang="ru-RU" sz="1400">
                <a:solidFill>
                  <a:srgbClr val="000000"/>
                </a:solidFill>
              </a:rPr>
              <a:pPr>
                <a:spcBef>
                  <a:spcPct val="0"/>
                </a:spcBef>
                <a:buClrTx/>
                <a:buSzTx/>
                <a:buFontTx/>
                <a:buNone/>
              </a:pPr>
              <a:t>11</a:t>
            </a:fld>
            <a:endParaRPr lang="ru-RU" altLang="ru-RU" sz="1400" dirty="0">
              <a:solidFill>
                <a:srgbClr val="000000"/>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500034" y="428604"/>
            <a:ext cx="7143800" cy="428628"/>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cs typeface="Arial" pitchFamily="34" charset="0"/>
              </a:rPr>
              <a:t>Результаты вычислений </a:t>
            </a:r>
            <a:r>
              <a:rPr lang="ru-RU" sz="2000" b="1" dirty="0" smtClean="0">
                <a:solidFill>
                  <a:schemeClr val="tx2"/>
                </a:solidFill>
                <a:latin typeface="Arial" pitchFamily="34" charset="0"/>
                <a:cs typeface="Arial" pitchFamily="34" charset="0"/>
              </a:rPr>
              <a:t>(окончание)</a:t>
            </a:r>
            <a:endParaRPr lang="ru-RU" sz="2000" dirty="0">
              <a:solidFill>
                <a:schemeClr val="tx2"/>
              </a:solidFill>
              <a:latin typeface="Times New Roman" pitchFamily="18" charset="0"/>
              <a:ea typeface="+mj-ea"/>
              <a:cs typeface="Times New Roman" pitchFamily="18" charset="0"/>
            </a:endParaRPr>
          </a:p>
        </p:txBody>
      </p:sp>
      <p:sp>
        <p:nvSpPr>
          <p:cNvPr id="2" name="Rectangle 2"/>
          <p:cNvSpPr>
            <a:spLocks noChangeArrowheads="1"/>
          </p:cNvSpPr>
          <p:nvPr/>
        </p:nvSpPr>
        <p:spPr bwMode="auto">
          <a:xfrm>
            <a:off x="5500698" y="2348879"/>
            <a:ext cx="11004464"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4" name="Rectangle 4"/>
          <p:cNvSpPr>
            <a:spLocks noChangeArrowheads="1"/>
          </p:cNvSpPr>
          <p:nvPr/>
        </p:nvSpPr>
        <p:spPr bwMode="auto">
          <a:xfrm>
            <a:off x="6601940" y="2360770"/>
            <a:ext cx="15489823"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10" name="Rectangle 7"/>
          <p:cNvSpPr>
            <a:spLocks noChangeArrowheads="1"/>
          </p:cNvSpPr>
          <p:nvPr/>
        </p:nvSpPr>
        <p:spPr bwMode="auto">
          <a:xfrm>
            <a:off x="7143772" y="337896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2" name="Rectangle 9"/>
          <p:cNvSpPr>
            <a:spLocks noChangeArrowheads="1"/>
          </p:cNvSpPr>
          <p:nvPr/>
        </p:nvSpPr>
        <p:spPr bwMode="auto">
          <a:xfrm>
            <a:off x="3690698" y="5841544"/>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11"/>
          <p:cNvSpPr>
            <a:spLocks noChangeArrowheads="1"/>
          </p:cNvSpPr>
          <p:nvPr/>
        </p:nvSpPr>
        <p:spPr bwMode="auto">
          <a:xfrm>
            <a:off x="414842" y="347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 name="Rectangle 2"/>
          <p:cNvSpPr>
            <a:spLocks noChangeArrowheads="1"/>
          </p:cNvSpPr>
          <p:nvPr/>
        </p:nvSpPr>
        <p:spPr bwMode="auto">
          <a:xfrm>
            <a:off x="-2996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9" name="Rectangle 6"/>
          <p:cNvSpPr>
            <a:spLocks noChangeArrowheads="1"/>
          </p:cNvSpPr>
          <p:nvPr/>
        </p:nvSpPr>
        <p:spPr bwMode="auto">
          <a:xfrm>
            <a:off x="0" y="-3472"/>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 name="Прямоугольник 4"/>
          <p:cNvSpPr/>
          <p:nvPr/>
        </p:nvSpPr>
        <p:spPr>
          <a:xfrm>
            <a:off x="285720" y="1104861"/>
            <a:ext cx="8715436" cy="5324535"/>
          </a:xfrm>
          <a:prstGeom prst="rect">
            <a:avLst/>
          </a:prstGeom>
        </p:spPr>
        <p:txBody>
          <a:bodyPr wrap="square">
            <a:spAutoFit/>
          </a:bodyPr>
          <a:lstStyle/>
          <a:p>
            <a:r>
              <a:rPr lang="ru-RU" sz="2000" dirty="0" smtClean="0"/>
              <a:t>Для оценки высоты КА в момент времени 00</a:t>
            </a:r>
            <a:r>
              <a:rPr lang="en-US" sz="2000" baseline="30000" dirty="0" smtClean="0"/>
              <a:t>h </a:t>
            </a:r>
            <a:r>
              <a:rPr lang="ru-RU" sz="2000" dirty="0" smtClean="0"/>
              <a:t>16</a:t>
            </a:r>
            <a:r>
              <a:rPr lang="en-US" sz="2000" baseline="30000" dirty="0" smtClean="0"/>
              <a:t>m </a:t>
            </a:r>
            <a:r>
              <a:rPr lang="ru-RU" sz="2000" dirty="0" smtClean="0"/>
              <a:t>полезно рассмотреть результаты определения и прогноза орбиты КА с использованием метода ОФИ, которые были представлены в таблице 2. При оптимальных параметрах алгоритма, которые отмечены в таблице </a:t>
            </a:r>
            <a:r>
              <a:rPr lang="ru-RU" sz="2000" dirty="0" err="1" smtClean="0"/>
              <a:t>голубым</a:t>
            </a:r>
            <a:r>
              <a:rPr lang="ru-RU" sz="2000" dirty="0" smtClean="0"/>
              <a:t> цветом, прогнозные оценки высоты составили 80 - 95 км. Аэродинамические нагрузки и нагрев элементов конструкции приводят на этих высотах к разрушению КА, что и зафиксировало фото на острове </a:t>
            </a:r>
            <a:r>
              <a:rPr lang="ru-RU" sz="2000" dirty="0" err="1" smtClean="0"/>
              <a:t>Таити</a:t>
            </a:r>
            <a:r>
              <a:rPr lang="ru-RU" sz="2000" dirty="0" smtClean="0"/>
              <a:t>. Для упомянутых выше вариантов расчета прогнозные оценки времени, когда КА находился в объявленной апостериорной точке падения (широта -13.6º, долгота 195º), находятся в интервале времени от 00</a:t>
            </a:r>
            <a:r>
              <a:rPr lang="en-US" sz="2000" baseline="30000" dirty="0" smtClean="0"/>
              <a:t>h </a:t>
            </a:r>
            <a:r>
              <a:rPr lang="ru-RU" sz="2000" dirty="0" smtClean="0"/>
              <a:t>10</a:t>
            </a:r>
            <a:r>
              <a:rPr lang="en-US" sz="2000" baseline="30000" dirty="0" smtClean="0"/>
              <a:t>m </a:t>
            </a:r>
            <a:r>
              <a:rPr lang="ru-RU" sz="2000" dirty="0" smtClean="0"/>
              <a:t>до 00</a:t>
            </a:r>
            <a:r>
              <a:rPr lang="en-US" sz="2000" baseline="30000" dirty="0" smtClean="0"/>
              <a:t>h </a:t>
            </a:r>
            <a:r>
              <a:rPr lang="ru-RU" sz="2000" dirty="0" smtClean="0"/>
              <a:t>11</a:t>
            </a:r>
            <a:r>
              <a:rPr lang="en-US" sz="2000" baseline="30000" dirty="0" smtClean="0"/>
              <a:t>m</a:t>
            </a:r>
            <a:r>
              <a:rPr lang="ru-RU" sz="2000" dirty="0" smtClean="0"/>
              <a:t>. Из этих оценок следует, что временная погрешность прогноза составила 5 - 6 минут. При использовании начальных условий в момент времени 16</a:t>
            </a:r>
            <a:r>
              <a:rPr lang="en-US" sz="2000" baseline="30000" dirty="0" smtClean="0"/>
              <a:t>h</a:t>
            </a:r>
            <a:r>
              <a:rPr lang="ru-RU" sz="2000" dirty="0" smtClean="0"/>
              <a:t> 7</a:t>
            </a:r>
            <a:r>
              <a:rPr lang="en-US" sz="2000" baseline="30000" dirty="0" smtClean="0"/>
              <a:t>m</a:t>
            </a:r>
            <a:r>
              <a:rPr lang="ru-RU" sz="2000" dirty="0" smtClean="0"/>
              <a:t> 1 апреля 2018 этому соответствует относительная погрешность прогноза 	</a:t>
            </a:r>
            <a:r>
              <a:rPr lang="ru-RU" sz="2000" b="1" dirty="0" err="1" smtClean="0">
                <a:solidFill>
                  <a:srgbClr val="FF0000"/>
                </a:solidFill>
              </a:rPr>
              <a:t>ε</a:t>
            </a:r>
            <a:r>
              <a:rPr lang="ru-RU" sz="2000" b="1" dirty="0" smtClean="0">
                <a:solidFill>
                  <a:srgbClr val="FF0000"/>
                </a:solidFill>
              </a:rPr>
              <a:t>≈1%</a:t>
            </a:r>
            <a:r>
              <a:rPr lang="ru-RU" sz="2000" dirty="0" smtClean="0"/>
              <a:t>.</a:t>
            </a:r>
          </a:p>
          <a:p>
            <a:r>
              <a:rPr lang="ru-RU" sz="2000" dirty="0" smtClean="0"/>
              <a:t>	</a:t>
            </a:r>
            <a:r>
              <a:rPr lang="ru-RU" sz="2000" b="1" dirty="0" smtClean="0"/>
              <a:t>Таким образом, применение метода ОФИ позволило в данном случае уменьшить погрешности прогноза по сравнению с применением МНК - в несколько раз.</a:t>
            </a:r>
            <a:endParaRPr lang="ru-RU" sz="2000" dirty="0" smtClean="0">
              <a:latin typeface="Times New Roman" panose="02020603050405020304" pitchFamily="18" charset="0"/>
              <a:ea typeface="Times New Roman" panose="02020603050405020304" pitchFamily="18" charset="0"/>
            </a:endParaRPr>
          </a:p>
        </p:txBody>
      </p:sp>
      <p:pic>
        <p:nvPicPr>
          <p:cNvPr id="20" name="Рисунок 19" descr="PQ 3.JPG"/>
          <p:cNvPicPr>
            <a:picLocks noChangeAspect="1"/>
          </p:cNvPicPr>
          <p:nvPr/>
        </p:nvPicPr>
        <p:blipFill>
          <a:blip r:embed="rId2" cstate="print"/>
          <a:stretch>
            <a:fillRect/>
          </a:stretch>
        </p:blipFill>
        <p:spPr>
          <a:xfrm>
            <a:off x="7615279" y="86832"/>
            <a:ext cx="1314439" cy="984714"/>
          </a:xfrm>
          <a:prstGeom prst="rect">
            <a:avLst/>
          </a:prstGeom>
        </p:spPr>
      </p:pic>
    </p:spTree>
    <p:extLst>
      <p:ext uri="{BB962C8B-B14F-4D97-AF65-F5344CB8AC3E}">
        <p14:creationId xmlns:p14="http://schemas.microsoft.com/office/powerpoint/2010/main" xmlns="" val="2113544568"/>
      </p:ext>
    </p:extLst>
  </p:cSld>
  <p:clrMapOvr>
    <a:masterClrMapping/>
  </p:clrMapOvr>
  <mc:AlternateContent xmlns:mc="http://schemas.openxmlformats.org/markup-compatibility/2006">
    <mc:Choice xmlns:p14="http://schemas.microsoft.com/office/powerpoint/2010/main" xmlns="" Requires="p14">
      <p:transition spd="slow" p14:dur="2000" advClick="0" advTm="4743">
        <p14:reveal/>
      </p:transition>
    </mc:Choice>
    <mc:Fallback>
      <p:transition spd="slow" advClick="0" advTm="4743">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Объект 2"/>
          <p:cNvSpPr>
            <a:spLocks noGrp="1"/>
          </p:cNvSpPr>
          <p:nvPr>
            <p:ph idx="1"/>
          </p:nvPr>
        </p:nvSpPr>
        <p:spPr>
          <a:xfrm>
            <a:off x="428596" y="1214422"/>
            <a:ext cx="8229600" cy="5286412"/>
          </a:xfrm>
        </p:spPr>
        <p:txBody>
          <a:bodyPr>
            <a:normAutofit fontScale="70000" lnSpcReduction="20000"/>
          </a:bodyPr>
          <a:lstStyle/>
          <a:p>
            <a:pPr marL="457200" lvl="0" indent="-457200" algn="just">
              <a:buFont typeface="+mj-lt"/>
              <a:buAutoNum type="arabicPeriod"/>
            </a:pPr>
            <a:r>
              <a:rPr lang="ru-RU" sz="3100" dirty="0" smtClean="0">
                <a:latin typeface="Arial" pitchFamily="34" charset="0"/>
                <a:cs typeface="Arial" pitchFamily="34" charset="0"/>
              </a:rPr>
              <a:t>На примере определений времени падения КА </a:t>
            </a:r>
            <a:r>
              <a:rPr lang="en-US" sz="3100" dirty="0" err="1" smtClean="0">
                <a:latin typeface="Arial" pitchFamily="34" charset="0"/>
                <a:cs typeface="Arial" pitchFamily="34" charset="0"/>
              </a:rPr>
              <a:t>Tiangong</a:t>
            </a:r>
            <a:r>
              <a:rPr lang="ru-RU" sz="3100" dirty="0" smtClean="0">
                <a:latin typeface="Arial" pitchFamily="34" charset="0"/>
                <a:cs typeface="Arial" pitchFamily="34" charset="0"/>
              </a:rPr>
              <a:t>-1 оценено влияние параметров алгоритма уточнения на точность результатов. В качестве параметров алгоритма рассмотрены: характеристики учета атмосферных возмущений при «взвешивание» измерений и величина мерного интервала.</a:t>
            </a:r>
          </a:p>
          <a:p>
            <a:pPr marL="457200" lvl="0" indent="-457200" algn="just">
              <a:buFont typeface="+mj-lt"/>
              <a:buAutoNum type="arabicPeriod"/>
            </a:pPr>
            <a:r>
              <a:rPr lang="ru-RU" sz="3100" dirty="0" smtClean="0">
                <a:latin typeface="Arial" pitchFamily="34" charset="0"/>
                <a:cs typeface="Arial" pitchFamily="34" charset="0"/>
              </a:rPr>
              <a:t>В рассмотренном примере оценки времени падения с использованием МНК существенно превышают </a:t>
            </a:r>
            <a:r>
              <a:rPr lang="ru-RU" sz="3100" dirty="0" err="1" smtClean="0">
                <a:latin typeface="Arial" pitchFamily="34" charset="0"/>
                <a:cs typeface="Arial" pitchFamily="34" charset="0"/>
              </a:rPr>
              <a:t>соответ-ствующие</a:t>
            </a:r>
            <a:r>
              <a:rPr lang="ru-RU" sz="3100" dirty="0" smtClean="0">
                <a:latin typeface="Arial" pitchFamily="34" charset="0"/>
                <a:cs typeface="Arial" pitchFamily="34" charset="0"/>
              </a:rPr>
              <a:t> более достоверные оценки времени падения</a:t>
            </a:r>
            <a:r>
              <a:rPr lang="ru-RU" sz="3100" smtClean="0">
                <a:latin typeface="Arial" pitchFamily="34" charset="0"/>
                <a:cs typeface="Arial" pitchFamily="34" charset="0"/>
              </a:rPr>
              <a:t>, полученные </a:t>
            </a:r>
            <a:r>
              <a:rPr lang="ru-RU" sz="3100" dirty="0" smtClean="0">
                <a:latin typeface="Arial" pitchFamily="34" charset="0"/>
                <a:cs typeface="Arial" pitchFamily="34" charset="0"/>
              </a:rPr>
              <a:t>с использованием ОФИ.</a:t>
            </a:r>
          </a:p>
          <a:p>
            <a:pPr marL="457200" lvl="0" indent="-457200" algn="just">
              <a:buFont typeface="+mj-lt"/>
              <a:buAutoNum type="arabicPeriod"/>
            </a:pPr>
            <a:r>
              <a:rPr lang="ru-RU" sz="3100" b="1" dirty="0" smtClean="0">
                <a:solidFill>
                  <a:srgbClr val="FF0000"/>
                </a:solidFill>
                <a:latin typeface="Arial" pitchFamily="34" charset="0"/>
                <a:cs typeface="Arial" pitchFamily="34" charset="0"/>
              </a:rPr>
              <a:t>Показано, что учет случайных атмосферных </a:t>
            </a:r>
            <a:r>
              <a:rPr lang="ru-RU" sz="3100" b="1" dirty="0" err="1" smtClean="0">
                <a:solidFill>
                  <a:srgbClr val="FF0000"/>
                </a:solidFill>
                <a:latin typeface="Arial" pitchFamily="34" charset="0"/>
                <a:cs typeface="Arial" pitchFamily="34" charset="0"/>
              </a:rPr>
              <a:t>воз-мущений</a:t>
            </a:r>
            <a:r>
              <a:rPr lang="ru-RU" sz="3100" b="1" dirty="0" smtClean="0">
                <a:solidFill>
                  <a:srgbClr val="FF0000"/>
                </a:solidFill>
                <a:latin typeface="Arial" pitchFamily="34" charset="0"/>
                <a:cs typeface="Arial" pitchFamily="34" charset="0"/>
              </a:rPr>
              <a:t> в методе ОФИ приводит к повышению точности  результатов в несколько раз</a:t>
            </a:r>
            <a:r>
              <a:rPr lang="ru-RU" sz="3100" dirty="0" smtClean="0">
                <a:solidFill>
                  <a:srgbClr val="FF0000"/>
                </a:solidFill>
                <a:latin typeface="Arial" pitchFamily="34" charset="0"/>
                <a:cs typeface="Arial" pitchFamily="34" charset="0"/>
              </a:rPr>
              <a:t>.</a:t>
            </a:r>
          </a:p>
          <a:p>
            <a:pPr marL="457200" lvl="0" indent="-457200" algn="just">
              <a:buFont typeface="+mj-lt"/>
              <a:buAutoNum type="arabicPeriod"/>
            </a:pPr>
            <a:r>
              <a:rPr lang="ru-RU" sz="3100" b="1" dirty="0" smtClean="0">
                <a:solidFill>
                  <a:srgbClr val="FF0000"/>
                </a:solidFill>
                <a:latin typeface="Arial" pitchFamily="34" charset="0"/>
                <a:cs typeface="Arial" pitchFamily="34" charset="0"/>
              </a:rPr>
              <a:t>Применение метода ОФИ является актуальным и перспективным направлением </a:t>
            </a:r>
            <a:r>
              <a:rPr lang="ru-RU" sz="3100" dirty="0" smtClean="0">
                <a:latin typeface="Arial" pitchFamily="34" charset="0"/>
                <a:cs typeface="Arial" pitchFamily="34" charset="0"/>
              </a:rPr>
              <a:t>совершенствования баллистического обеспечения  в интересах повышения безопасности полетов в условиях техногенного засорения ОКП.</a:t>
            </a:r>
            <a:endParaRPr lang="ru-RU" sz="1700" dirty="0">
              <a:latin typeface="Arial" panose="020B0604020202020204" pitchFamily="34" charset="0"/>
              <a:cs typeface="Arial" panose="020B0604020202020204" pitchFamily="34" charset="0"/>
            </a:endParaRPr>
          </a:p>
        </p:txBody>
      </p:sp>
      <p:sp>
        <p:nvSpPr>
          <p:cNvPr id="41986" name="Номер слайда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9A2EB666-B702-4918-8367-C24F2B55034D}" type="slidenum">
              <a:rPr lang="ru-RU" altLang="ru-RU" sz="1400">
                <a:solidFill>
                  <a:srgbClr val="045C75"/>
                </a:solidFill>
              </a:rPr>
              <a:pPr>
                <a:spcBef>
                  <a:spcPct val="0"/>
                </a:spcBef>
                <a:buClrTx/>
                <a:buSzTx/>
                <a:buFontTx/>
                <a:buNone/>
              </a:pPr>
              <a:t>12</a:t>
            </a:fld>
            <a:endParaRPr lang="ru-RU" altLang="ru-RU" sz="1400" dirty="0">
              <a:solidFill>
                <a:srgbClr val="045C75"/>
              </a:solidFill>
            </a:endParaRPr>
          </a:p>
        </p:txBody>
      </p:sp>
      <p:sp>
        <p:nvSpPr>
          <p:cNvPr id="7" name="Заголовок 5"/>
          <p:cNvSpPr txBox="1">
            <a:spLocks/>
          </p:cNvSpPr>
          <p:nvPr/>
        </p:nvSpPr>
        <p:spPr>
          <a:xfrm>
            <a:off x="1000100" y="357166"/>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285720" y="438151"/>
            <a:ext cx="7215207" cy="490519"/>
          </a:xfrm>
          <a:prstGeom prst="rect">
            <a:avLst/>
          </a:prstGeom>
          <a:noFill/>
          <a:ln w="9525">
            <a:noFill/>
            <a:miter lim="800000"/>
            <a:headEnd/>
            <a:tailEnd/>
          </a:ln>
        </p:spPr>
        <p:txBody>
          <a:bodyPr lIns="0" rIns="0" bIns="0" anchor="b"/>
          <a:lstStyle/>
          <a:p>
            <a:pPr marL="261938" algn="ctr">
              <a:defRPr/>
            </a:pPr>
            <a:r>
              <a:rPr lang="ru-RU" sz="3200" b="1" dirty="0" smtClean="0">
                <a:solidFill>
                  <a:schemeClr val="tx2"/>
                </a:solidFill>
                <a:latin typeface="Arial" pitchFamily="34" charset="0"/>
                <a:ea typeface="+mj-ea"/>
                <a:cs typeface="Arial" pitchFamily="34" charset="0"/>
              </a:rPr>
              <a:t>Выводы</a:t>
            </a:r>
            <a:endParaRPr lang="ru-RU" sz="3200" b="1" dirty="0">
              <a:solidFill>
                <a:schemeClr val="tx2"/>
              </a:solidFill>
              <a:latin typeface="Arial" pitchFamily="34" charset="0"/>
              <a:ea typeface="+mj-ea"/>
              <a:cs typeface="Arial" pitchFamily="34" charset="0"/>
            </a:endParaRPr>
          </a:p>
        </p:txBody>
      </p:sp>
      <p:pic>
        <p:nvPicPr>
          <p:cNvPr id="11" name="Рисунок 10" descr="PQ 3.JPG"/>
          <p:cNvPicPr>
            <a:picLocks noChangeAspect="1"/>
          </p:cNvPicPr>
          <p:nvPr/>
        </p:nvPicPr>
        <p:blipFill>
          <a:blip r:embed="rId2" cstate="print"/>
          <a:stretch>
            <a:fillRect/>
          </a:stretch>
        </p:blipFill>
        <p:spPr>
          <a:xfrm>
            <a:off x="7686717" y="86832"/>
            <a:ext cx="1314439" cy="984714"/>
          </a:xfrm>
          <a:prstGeom prst="rect">
            <a:avLst/>
          </a:prstGeom>
        </p:spPr>
      </p:pic>
    </p:spTree>
  </p:cSld>
  <p:clrMapOvr>
    <a:masterClrMapping/>
  </p:clrMapOvr>
  <p:transition spd="slow" advClick="0" advTm="78718">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7422" y="274638"/>
            <a:ext cx="4429156" cy="796908"/>
          </a:xfrm>
        </p:spPr>
        <p:txBody>
          <a:bodyPr>
            <a:normAutofit/>
          </a:bodyPr>
          <a:lstStyle/>
          <a:p>
            <a:r>
              <a:rPr lang="ru-RU" sz="3200" b="1" dirty="0" smtClean="0"/>
              <a:t>Публикации</a:t>
            </a:r>
            <a:endParaRPr lang="ru-RU" sz="3200" b="1" dirty="0"/>
          </a:p>
        </p:txBody>
      </p:sp>
      <p:sp>
        <p:nvSpPr>
          <p:cNvPr id="4" name="Номер слайда 3"/>
          <p:cNvSpPr>
            <a:spLocks noGrp="1"/>
          </p:cNvSpPr>
          <p:nvPr>
            <p:ph type="sldNum" sz="quarter" idx="12"/>
          </p:nvPr>
        </p:nvSpPr>
        <p:spPr/>
        <p:txBody>
          <a:bodyPr/>
          <a:lstStyle/>
          <a:p>
            <a:fld id="{5DD4E38E-DFA2-4D55-BCCA-14326730EF1D}" type="slidenum">
              <a:rPr lang="ru-RU" altLang="ru-RU" sz="1400" smtClean="0">
                <a:solidFill>
                  <a:srgbClr val="000000"/>
                </a:solidFill>
                <a:latin typeface="+mj-lt"/>
              </a:rPr>
              <a:pPr/>
              <a:t>13</a:t>
            </a:fld>
            <a:endParaRPr lang="ru-RU" altLang="ru-RU" sz="1400" dirty="0">
              <a:solidFill>
                <a:srgbClr val="000000"/>
              </a:solidFill>
              <a:latin typeface="+mj-lt"/>
            </a:endParaRPr>
          </a:p>
        </p:txBody>
      </p:sp>
      <p:pic>
        <p:nvPicPr>
          <p:cNvPr id="5" name="Рисунок 4" descr="PQ 3.JPG"/>
          <p:cNvPicPr>
            <a:picLocks noChangeAspect="1"/>
          </p:cNvPicPr>
          <p:nvPr/>
        </p:nvPicPr>
        <p:blipFill>
          <a:blip r:embed="rId2" cstate="print"/>
          <a:stretch>
            <a:fillRect/>
          </a:stretch>
        </p:blipFill>
        <p:spPr>
          <a:xfrm>
            <a:off x="7572396" y="86832"/>
            <a:ext cx="1314439" cy="984714"/>
          </a:xfrm>
          <a:prstGeom prst="rect">
            <a:avLst/>
          </a:prstGeom>
        </p:spPr>
      </p:pic>
      <p:sp>
        <p:nvSpPr>
          <p:cNvPr id="82945" name="Rectangle 1"/>
          <p:cNvSpPr>
            <a:spLocks noChangeArrowheads="1"/>
          </p:cNvSpPr>
          <p:nvPr/>
        </p:nvSpPr>
        <p:spPr bwMode="auto">
          <a:xfrm>
            <a:off x="285720" y="1071546"/>
            <a:ext cx="8715436"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139700" algn="l"/>
                <a:tab pos="457200"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Назаренко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А.И., Маркова Л.Г. Методы определения и прогнозирования орбит при наличии погрешностей в математическом описании движения. Сб. Прикладные задачи космической баллистики, Наука, 1973.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139700" algn="l"/>
                <a:tab pos="457200"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Назаренко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А.И. Применение метода оптимальной фильтрации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изме-рений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для уточнения и прогнозирования орбит космических аппаратов. // Вестник «НПО имени С.А. Лавочкина». </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2012.  № 2. C. 38-43.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139700" algn="l"/>
                <a:tab pos="457200" algn="l"/>
              </a:tabLst>
            </a:pP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Nazarenko</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A.I., How can we increase the accuracy of determination of spacecraft’s lifetime? //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Acta</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Astronautica</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115 (2015), pp. 229-236.</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139700" algn="l"/>
                <a:tab pos="457200"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Назаренко</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А.И. Задачи стохастической космодинамики. Математические методы и алгоритмы решения. – М.: </a:t>
            </a:r>
            <a:r>
              <a:rPr kumimoji="0" lang="ru-RU" sz="1600" b="0" i="0" u="none" strike="noStrike" cap="none" normalizeH="0" baseline="0" dirty="0" smtClean="0">
                <a:ln>
                  <a:noFill/>
                </a:ln>
                <a:solidFill>
                  <a:srgbClr val="555555"/>
                </a:solidFill>
                <a:effectLst/>
                <a:latin typeface="Arial" pitchFamily="34" charset="0"/>
                <a:ea typeface="Times New Roman" pitchFamily="18" charset="0"/>
                <a:cs typeface="Arial" pitchFamily="34" charset="0"/>
              </a:rPr>
              <a:t>URSS, 2017,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352 с.</a:t>
            </a:r>
          </a:p>
          <a:p>
            <a:pPr marL="342900" indent="-342900" algn="just">
              <a:buFont typeface="+mj-lt"/>
              <a:buAutoNum type="arabicPeriod"/>
              <a:tabLst>
                <a:tab pos="139700" algn="l"/>
                <a:tab pos="457200" algn="l"/>
              </a:tabLst>
            </a:pPr>
            <a:r>
              <a:rPr lang="en-US" sz="1600" dirty="0" smtClean="0">
                <a:solidFill>
                  <a:srgbClr val="333333"/>
                </a:solidFill>
                <a:latin typeface="Arial" pitchFamily="34" charset="0"/>
                <a:ea typeface="Times New Roman" pitchFamily="18" charset="0"/>
                <a:cs typeface="Arial" pitchFamily="34" charset="0"/>
              </a:rPr>
              <a:t>A.I. </a:t>
            </a:r>
            <a:r>
              <a:rPr lang="en-US" sz="1600" dirty="0" err="1" smtClean="0">
                <a:solidFill>
                  <a:srgbClr val="333333"/>
                </a:solidFill>
                <a:latin typeface="Arial" pitchFamily="34" charset="0"/>
                <a:ea typeface="Times New Roman" pitchFamily="18" charset="0"/>
                <a:cs typeface="Arial" pitchFamily="34" charset="0"/>
              </a:rPr>
              <a:t>Nazarenko</a:t>
            </a:r>
            <a:r>
              <a:rPr lang="en-US" sz="1600" dirty="0" smtClean="0">
                <a:solidFill>
                  <a:srgbClr val="333333"/>
                </a:solidFill>
                <a:latin typeface="Arial" pitchFamily="34" charset="0"/>
                <a:ea typeface="Times New Roman" pitchFamily="18" charset="0"/>
                <a:cs typeface="Arial" pitchFamily="34" charset="0"/>
              </a:rPr>
              <a:t>, V.S. </a:t>
            </a:r>
            <a:r>
              <a:rPr lang="en-US" sz="1600" dirty="0" err="1" smtClean="0">
                <a:solidFill>
                  <a:srgbClr val="333333"/>
                </a:solidFill>
                <a:latin typeface="Arial" pitchFamily="34" charset="0"/>
                <a:ea typeface="Times New Roman" pitchFamily="18" charset="0"/>
                <a:cs typeface="Arial" pitchFamily="34" charset="0"/>
              </a:rPr>
              <a:t>Yurasov</a:t>
            </a:r>
            <a:r>
              <a:rPr lang="en-US" sz="1600" dirty="0" smtClean="0">
                <a:solidFill>
                  <a:srgbClr val="333333"/>
                </a:solidFill>
                <a:latin typeface="Arial" pitchFamily="34" charset="0"/>
                <a:ea typeface="Times New Roman" pitchFamily="18" charset="0"/>
                <a:cs typeface="Arial" pitchFamily="34" charset="0"/>
              </a:rPr>
              <a:t>, S.V. </a:t>
            </a:r>
            <a:r>
              <a:rPr lang="en-US" sz="1600" dirty="0" err="1" smtClean="0">
                <a:solidFill>
                  <a:srgbClr val="333333"/>
                </a:solidFill>
                <a:latin typeface="Arial" pitchFamily="34" charset="0"/>
                <a:ea typeface="Times New Roman" pitchFamily="18" charset="0"/>
                <a:cs typeface="Arial" pitchFamily="34" charset="0"/>
              </a:rPr>
              <a:t>Tikhomirova</a:t>
            </a:r>
            <a:r>
              <a:rPr lang="en-US" sz="1600" dirty="0" smtClean="0">
                <a:solidFill>
                  <a:srgbClr val="333333"/>
                </a:solidFill>
                <a:latin typeface="Arial" pitchFamily="34" charset="0"/>
                <a:ea typeface="Times New Roman" pitchFamily="18" charset="0"/>
                <a:cs typeface="Arial" pitchFamily="34" charset="0"/>
              </a:rPr>
              <a:t>. Determination of the satellite reentry time with allowance for random variations of atmospheric drag. </a:t>
            </a:r>
            <a:r>
              <a:rPr lang="ru-RU" sz="1600" dirty="0" smtClean="0">
                <a:solidFill>
                  <a:srgbClr val="333333"/>
                </a:solidFill>
                <a:latin typeface="Arial" pitchFamily="34" charset="0"/>
                <a:ea typeface="Times New Roman" pitchFamily="18" charset="0"/>
                <a:cs typeface="Arial" pitchFamily="34" charset="0"/>
              </a:rPr>
              <a:t>ESOC, </a:t>
            </a:r>
            <a:r>
              <a:rPr lang="ru-RU" sz="1600" dirty="0" err="1" smtClean="0">
                <a:solidFill>
                  <a:srgbClr val="333333"/>
                </a:solidFill>
                <a:latin typeface="Arial" pitchFamily="34" charset="0"/>
                <a:ea typeface="Times New Roman" pitchFamily="18" charset="0"/>
                <a:cs typeface="Arial" pitchFamily="34" charset="0"/>
              </a:rPr>
              <a:t>Reentry</a:t>
            </a:r>
            <a:r>
              <a:rPr lang="ru-RU" sz="1600" dirty="0" smtClean="0">
                <a:solidFill>
                  <a:srgbClr val="333333"/>
                </a:solidFill>
                <a:latin typeface="Arial" pitchFamily="34" charset="0"/>
                <a:ea typeface="Times New Roman" pitchFamily="18" charset="0"/>
                <a:cs typeface="Arial" pitchFamily="34" charset="0"/>
              </a:rPr>
              <a:t> </a:t>
            </a:r>
            <a:r>
              <a:rPr lang="ru-RU" sz="1600" dirty="0" err="1" smtClean="0">
                <a:solidFill>
                  <a:srgbClr val="333333"/>
                </a:solidFill>
                <a:latin typeface="Arial" pitchFamily="34" charset="0"/>
                <a:ea typeface="Times New Roman" pitchFamily="18" charset="0"/>
                <a:cs typeface="Arial" pitchFamily="34" charset="0"/>
              </a:rPr>
              <a:t>Workshop</a:t>
            </a:r>
            <a:r>
              <a:rPr lang="ru-RU" sz="1600" dirty="0" smtClean="0">
                <a:solidFill>
                  <a:srgbClr val="333333"/>
                </a:solidFill>
                <a:latin typeface="Arial" pitchFamily="34" charset="0"/>
                <a:ea typeface="Times New Roman" pitchFamily="18" charset="0"/>
                <a:cs typeface="Arial" pitchFamily="34" charset="0"/>
              </a:rPr>
              <a:t> 2018, </a:t>
            </a:r>
            <a:r>
              <a:rPr lang="ru-RU" sz="1600" dirty="0" err="1" smtClean="0">
                <a:solidFill>
                  <a:srgbClr val="333333"/>
                </a:solidFill>
                <a:latin typeface="Arial" pitchFamily="34" charset="0"/>
                <a:ea typeface="Times New Roman" pitchFamily="18" charset="0"/>
                <a:cs typeface="Arial" pitchFamily="34" charset="0"/>
              </a:rPr>
              <a:t>Darmstadt</a:t>
            </a:r>
            <a:r>
              <a:rPr lang="ru-RU" sz="1600" dirty="0" smtClean="0">
                <a:solidFill>
                  <a:srgbClr val="333333"/>
                </a:solidFill>
                <a:latin typeface="Arial" pitchFamily="34" charset="0"/>
                <a:ea typeface="Times New Roman" pitchFamily="18" charset="0"/>
                <a:cs typeface="Arial" pitchFamily="34" charset="0"/>
              </a:rPr>
              <a:t>.</a:t>
            </a:r>
            <a:endParaRPr lang="ru-RU" sz="1600" dirty="0" smtClean="0">
              <a:latin typeface="Arial" pitchFamily="34" charset="0"/>
              <a:cs typeface="Arial" pitchFamily="34" charset="0"/>
            </a:endParaRPr>
          </a:p>
          <a:p>
            <a:pPr marL="342900" lvl="0" indent="-342900" algn="just">
              <a:buFont typeface="+mj-lt"/>
              <a:buAutoNum type="arabicPeriod"/>
              <a:tabLst>
                <a:tab pos="139700" algn="l"/>
                <a:tab pos="457200" algn="l"/>
              </a:tabLst>
            </a:pPr>
            <a:r>
              <a:rPr lang="en-US" sz="1600" dirty="0" smtClean="0">
                <a:solidFill>
                  <a:srgbClr val="333333"/>
                </a:solidFill>
                <a:latin typeface="Arial" pitchFamily="34" charset="0"/>
                <a:ea typeface="Times New Roman" pitchFamily="18" charset="0"/>
                <a:cs typeface="Arial" pitchFamily="34" charset="0"/>
              </a:rPr>
              <a:t>E</a:t>
            </a:r>
            <a:r>
              <a:rPr lang="en-US" sz="1600" dirty="0" smtClean="0" bmk="">
                <a:solidFill>
                  <a:srgbClr val="333333"/>
                </a:solidFill>
                <a:latin typeface="Arial" pitchFamily="34" charset="0"/>
                <a:ea typeface="Times New Roman" pitchFamily="18" charset="0"/>
                <a:cs typeface="Arial" pitchFamily="34" charset="0"/>
              </a:rPr>
              <a:t>arth</a:t>
            </a:r>
            <a:r>
              <a:rPr lang="ru-RU" sz="1600" dirty="0" smtClean="0" bmk="_Ref111191854">
                <a:solidFill>
                  <a:srgbClr val="333333"/>
                </a:solidFill>
                <a:latin typeface="Arial" pitchFamily="34" charset="0"/>
                <a:ea typeface="Times New Roman" pitchFamily="18" charset="0"/>
                <a:cs typeface="Arial" pitchFamily="34" charset="0"/>
              </a:rPr>
              <a:t></a:t>
            </a:r>
            <a:r>
              <a:rPr lang="en-US" sz="1600" dirty="0" smtClean="0" bmk="_Ref111191854">
                <a:solidFill>
                  <a:srgbClr val="333333"/>
                </a:solidFill>
                <a:latin typeface="Arial" pitchFamily="34" charset="0"/>
                <a:ea typeface="Times New Roman" pitchFamily="18" charset="0"/>
                <a:cs typeface="Arial" pitchFamily="34" charset="0"/>
              </a:rPr>
              <a:t>s Upper Atmosphere. Density Model for Ballistic Support of the Flight of Artificial Earth Satellites. </a:t>
            </a:r>
            <a:r>
              <a:rPr lang="ru-RU" sz="1600" dirty="0" smtClean="0" bmk="_Ref111191854">
                <a:solidFill>
                  <a:srgbClr val="333333"/>
                </a:solidFill>
                <a:latin typeface="Arial" pitchFamily="34" charset="0"/>
                <a:ea typeface="Times New Roman" pitchFamily="18" charset="0"/>
                <a:cs typeface="Arial" pitchFamily="34" charset="0"/>
              </a:rPr>
              <a:t>GOST R 25645.166-2004. </a:t>
            </a:r>
            <a:r>
              <a:rPr lang="ru-RU" sz="1600" dirty="0" err="1" smtClean="0" bmk="_Ref111191854">
                <a:solidFill>
                  <a:srgbClr val="333333"/>
                </a:solidFill>
                <a:latin typeface="Arial" pitchFamily="34" charset="0"/>
                <a:ea typeface="Times New Roman" pitchFamily="18" charset="0"/>
                <a:cs typeface="Arial" pitchFamily="34" charset="0"/>
              </a:rPr>
              <a:t>Publishing</a:t>
            </a:r>
            <a:r>
              <a:rPr lang="ru-RU" sz="1600" dirty="0" smtClean="0" bmk="_Ref111191854">
                <a:solidFill>
                  <a:srgbClr val="333333"/>
                </a:solidFill>
                <a:latin typeface="Arial" pitchFamily="34" charset="0"/>
                <a:ea typeface="Times New Roman" pitchFamily="18" charset="0"/>
                <a:cs typeface="Arial" pitchFamily="34" charset="0"/>
              </a:rPr>
              <a:t> </a:t>
            </a:r>
            <a:r>
              <a:rPr lang="ru-RU" sz="1600" dirty="0" err="1" smtClean="0" bmk="_Ref111191854">
                <a:solidFill>
                  <a:srgbClr val="333333"/>
                </a:solidFill>
                <a:latin typeface="Arial" pitchFamily="34" charset="0"/>
                <a:ea typeface="Times New Roman" pitchFamily="18" charset="0"/>
                <a:cs typeface="Arial" pitchFamily="34" charset="0"/>
              </a:rPr>
              <a:t>House</a:t>
            </a:r>
            <a:r>
              <a:rPr lang="ru-RU" sz="1600" dirty="0" smtClean="0" bmk="_Ref111191854">
                <a:solidFill>
                  <a:srgbClr val="333333"/>
                </a:solidFill>
                <a:latin typeface="Arial" pitchFamily="34" charset="0"/>
                <a:ea typeface="Times New Roman" pitchFamily="18" charset="0"/>
                <a:cs typeface="Arial" pitchFamily="34" charset="0"/>
              </a:rPr>
              <a:t> </a:t>
            </a:r>
            <a:r>
              <a:rPr lang="ru-RU" sz="1600" dirty="0" err="1" smtClean="0" bmk="_Ref111191854">
                <a:solidFill>
                  <a:srgbClr val="333333"/>
                </a:solidFill>
                <a:latin typeface="Arial" pitchFamily="34" charset="0"/>
                <a:ea typeface="Times New Roman" pitchFamily="18" charset="0"/>
                <a:cs typeface="Arial" pitchFamily="34" charset="0"/>
              </a:rPr>
              <a:t>for</a:t>
            </a:r>
            <a:r>
              <a:rPr lang="ru-RU" sz="1600" dirty="0" smtClean="0" bmk="_Ref111191854">
                <a:solidFill>
                  <a:srgbClr val="333333"/>
                </a:solidFill>
                <a:latin typeface="Arial" pitchFamily="34" charset="0"/>
                <a:ea typeface="Times New Roman" pitchFamily="18" charset="0"/>
                <a:cs typeface="Arial" pitchFamily="34" charset="0"/>
              </a:rPr>
              <a:t> </a:t>
            </a:r>
            <a:r>
              <a:rPr lang="ru-RU" sz="1600" dirty="0" err="1" smtClean="0" bmk="_Ref111191854">
                <a:solidFill>
                  <a:srgbClr val="333333"/>
                </a:solidFill>
                <a:latin typeface="Arial" pitchFamily="34" charset="0"/>
                <a:ea typeface="Times New Roman" pitchFamily="18" charset="0"/>
                <a:cs typeface="Arial" pitchFamily="34" charset="0"/>
              </a:rPr>
              <a:t>the</a:t>
            </a:r>
            <a:r>
              <a:rPr lang="ru-RU" sz="1600" dirty="0" smtClean="0" bmk="_Ref111191854">
                <a:solidFill>
                  <a:srgbClr val="333333"/>
                </a:solidFill>
                <a:latin typeface="Arial" pitchFamily="34" charset="0"/>
                <a:ea typeface="Times New Roman" pitchFamily="18" charset="0"/>
                <a:cs typeface="Arial" pitchFamily="34" charset="0"/>
              </a:rPr>
              <a:t> </a:t>
            </a:r>
            <a:r>
              <a:rPr lang="ru-RU" sz="1600" dirty="0" err="1" smtClean="0" bmk="_Ref111191854">
                <a:solidFill>
                  <a:srgbClr val="333333"/>
                </a:solidFill>
                <a:latin typeface="Arial" pitchFamily="34" charset="0"/>
                <a:ea typeface="Times New Roman" pitchFamily="18" charset="0"/>
                <a:cs typeface="Arial" pitchFamily="34" charset="0"/>
              </a:rPr>
              <a:t>Standards</a:t>
            </a:r>
            <a:r>
              <a:rPr lang="ru-RU" sz="1600" dirty="0" smtClean="0" bmk="_Ref111191854">
                <a:solidFill>
                  <a:srgbClr val="333333"/>
                </a:solidFill>
                <a:latin typeface="Arial" pitchFamily="34" charset="0"/>
                <a:ea typeface="Times New Roman" pitchFamily="18" charset="0"/>
                <a:cs typeface="Arial" pitchFamily="34" charset="0"/>
              </a:rPr>
              <a:t>, </a:t>
            </a:r>
            <a:r>
              <a:rPr lang="ru-RU" sz="1600" dirty="0" err="1" smtClean="0" bmk="_Ref111191854">
                <a:solidFill>
                  <a:srgbClr val="333333"/>
                </a:solidFill>
                <a:latin typeface="Arial" pitchFamily="34" charset="0"/>
                <a:ea typeface="Times New Roman" pitchFamily="18" charset="0"/>
                <a:cs typeface="Arial" pitchFamily="34" charset="0"/>
              </a:rPr>
              <a:t>Moscow</a:t>
            </a:r>
            <a:r>
              <a:rPr lang="ru-RU" sz="1600" dirty="0" smtClean="0" bmk="_Ref111191854">
                <a:solidFill>
                  <a:srgbClr val="333333"/>
                </a:solidFill>
                <a:latin typeface="Arial" pitchFamily="34" charset="0"/>
                <a:ea typeface="Times New Roman" pitchFamily="18" charset="0"/>
                <a:cs typeface="Arial" pitchFamily="34" charset="0"/>
              </a:rPr>
              <a:t>, 2004.</a:t>
            </a:r>
            <a:endParaRPr lang="ru-RU" sz="1600" dirty="0" smtClean="0">
              <a:latin typeface="Arial" pitchFamily="34" charset="0"/>
              <a:cs typeface="Arial" pitchFamily="34" charset="0"/>
            </a:endParaRPr>
          </a:p>
          <a:p>
            <a:pPr marL="342900" indent="-342900" algn="just">
              <a:buFont typeface="+mj-lt"/>
              <a:buAutoNum type="arabicPeriod"/>
              <a:tabLst>
                <a:tab pos="139700" algn="l"/>
                <a:tab pos="457200" algn="l"/>
              </a:tabLst>
            </a:pPr>
            <a:r>
              <a:rPr lang="en-US" sz="1600" dirty="0" smtClean="0">
                <a:solidFill>
                  <a:srgbClr val="333333"/>
                </a:solidFill>
                <a:latin typeface="Arial" pitchFamily="34" charset="0"/>
                <a:ea typeface="Times New Roman" pitchFamily="18" charset="0"/>
                <a:cs typeface="Arial" pitchFamily="34" charset="0"/>
                <a:hlinkClick r:id="rId3"/>
              </a:rPr>
              <a:t>www.celestrak.com</a:t>
            </a:r>
            <a:r>
              <a:rPr lang="en-US" sz="1600" dirty="0" smtClean="0">
                <a:solidFill>
                  <a:srgbClr val="333333"/>
                </a:solidFill>
                <a:latin typeface="Arial" pitchFamily="34" charset="0"/>
                <a:ea typeface="Times New Roman" pitchFamily="18" charset="0"/>
                <a:cs typeface="Arial" pitchFamily="34" charset="0"/>
              </a:rPr>
              <a:t>.</a:t>
            </a:r>
            <a:endParaRPr lang="ru-RU" sz="1600" dirty="0" smtClean="0">
              <a:latin typeface="Arial" pitchFamily="34" charset="0"/>
              <a:cs typeface="Arial" pitchFamily="34" charset="0"/>
            </a:endParaRPr>
          </a:p>
          <a:p>
            <a:pPr marL="342900" indent="-342900" algn="just">
              <a:buFont typeface="+mj-lt"/>
              <a:buAutoNum type="arabicPeriod"/>
              <a:tabLst>
                <a:tab pos="139700" algn="l"/>
                <a:tab pos="457200" algn="l"/>
              </a:tabLst>
            </a:pPr>
            <a:r>
              <a:rPr lang="en-US" sz="1600" dirty="0" smtClean="0">
                <a:latin typeface="Arial" pitchFamily="34" charset="0"/>
                <a:ea typeface="Times New Roman" pitchFamily="18" charset="0"/>
                <a:cs typeface="Arial" pitchFamily="34" charset="0"/>
                <a:hlinkClick r:id="rId4"/>
              </a:rPr>
              <a:t>http://www.space-track.org</a:t>
            </a:r>
            <a:r>
              <a:rPr lang="en-US" sz="1600" dirty="0" smtClean="0">
                <a:latin typeface="Arial" pitchFamily="34" charset="0"/>
                <a:ea typeface="Times New Roman" pitchFamily="18" charset="0"/>
                <a:cs typeface="Arial" pitchFamily="34" charset="0"/>
              </a:rPr>
              <a:t>. </a:t>
            </a:r>
            <a:endParaRPr lang="ru-RU" sz="1600" dirty="0" smtClean="0">
              <a:latin typeface="Arial" pitchFamily="34" charset="0"/>
              <a:ea typeface="Times New Roman" pitchFamily="18" charset="0"/>
              <a:cs typeface="Arial" pitchFamily="34" charset="0"/>
            </a:endParaRPr>
          </a:p>
          <a:p>
            <a:pPr marL="342900" lvl="0" indent="-342900" algn="just">
              <a:buFont typeface="+mj-lt"/>
              <a:buAutoNum type="arabicPeriod"/>
              <a:tabLst>
                <a:tab pos="139700" algn="l"/>
                <a:tab pos="457200" algn="l"/>
              </a:tabLst>
            </a:pPr>
            <a:r>
              <a:rPr lang="en-US" sz="1600" dirty="0" smtClean="0">
                <a:solidFill>
                  <a:srgbClr val="333333"/>
                </a:solidFill>
                <a:latin typeface="Arial" pitchFamily="34" charset="0"/>
                <a:ea typeface="Times New Roman" pitchFamily="18" charset="0"/>
                <a:cs typeface="Arial" pitchFamily="34" charset="0"/>
              </a:rPr>
              <a:t>www.</a:t>
            </a:r>
            <a:r>
              <a:rPr kumimoji="0" lang="en-US" sz="16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aerospace.org</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139700" algn="l"/>
                <a:tab pos="457200" algn="l"/>
              </a:tabLst>
            </a:pP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Pardini</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Anselmo</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 The uncontrolled re-entry of Tiangong-1. </a:t>
            </a:r>
            <a:r>
              <a:rPr kumimoji="0" lang="en-US" sz="16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36th IADC Plenary Meeting (Tsukuba, Japan, 5 – 8 June, 2018).   </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2" name="Объект 2"/>
          <p:cNvSpPr>
            <a:spLocks noGrp="1"/>
          </p:cNvSpPr>
          <p:nvPr>
            <p:ph idx="1"/>
          </p:nvPr>
        </p:nvSpPr>
        <p:spPr>
          <a:xfrm>
            <a:off x="214313" y="1357298"/>
            <a:ext cx="4717727" cy="5214974"/>
          </a:xfrm>
        </p:spPr>
        <p:txBody>
          <a:bodyPr>
            <a:normAutofit fontScale="92500"/>
          </a:bodyPr>
          <a:lstStyle/>
          <a:p>
            <a:pPr marL="0" lvl="0" indent="0" algn="ctr">
              <a:lnSpc>
                <a:spcPct val="110000"/>
              </a:lnSpc>
              <a:spcBef>
                <a:spcPts val="0"/>
              </a:spcBef>
              <a:buNone/>
            </a:pPr>
            <a:r>
              <a:rPr lang="ru-RU" sz="2200" dirty="0" smtClean="0">
                <a:latin typeface="Arial" panose="020B0604020202020204" pitchFamily="34" charset="0"/>
                <a:cs typeface="Arial" panose="020B0604020202020204" pitchFamily="34" charset="0"/>
              </a:rPr>
              <a:t>В монографии изложено детальное обоснование методики оптимальной фильтрации измерений (ОФИ), которая является усовершенствованием метода наименьших квадратов</a:t>
            </a:r>
            <a:endParaRPr lang="en-US" sz="2200" dirty="0" smtClean="0">
              <a:latin typeface="Arial" panose="020B0604020202020204" pitchFamily="34" charset="0"/>
              <a:cs typeface="Arial" panose="020B0604020202020204" pitchFamily="34" charset="0"/>
            </a:endParaRPr>
          </a:p>
          <a:p>
            <a:pPr marL="0" lvl="0" indent="0" algn="ctr">
              <a:lnSpc>
                <a:spcPct val="110000"/>
              </a:lnSpc>
              <a:spcBef>
                <a:spcPts val="0"/>
              </a:spcBef>
              <a:buNone/>
            </a:pPr>
            <a:endParaRPr lang="en-US" sz="1200" dirty="0" smtClean="0">
              <a:latin typeface="Arial" panose="020B0604020202020204" pitchFamily="34" charset="0"/>
              <a:cs typeface="Arial" panose="020B0604020202020204" pitchFamily="34" charset="0"/>
            </a:endParaRPr>
          </a:p>
          <a:p>
            <a:pPr marL="0" lvl="0" indent="0" algn="ctr">
              <a:lnSpc>
                <a:spcPct val="110000"/>
              </a:lnSpc>
              <a:spcBef>
                <a:spcPts val="0"/>
              </a:spcBef>
              <a:buNone/>
            </a:pPr>
            <a:r>
              <a:rPr lang="en-US" sz="2000" dirty="0" smtClean="0">
                <a:latin typeface="Arial" panose="020B0604020202020204" pitchFamily="34" charset="0"/>
                <a:cs typeface="Arial" panose="020B0604020202020204" pitchFamily="34" charset="0"/>
              </a:rPr>
              <a:t>Publishing  </a:t>
            </a:r>
            <a:r>
              <a:rPr lang="en-US" sz="2000" dirty="0">
                <a:latin typeface="Arial" panose="020B0604020202020204" pitchFamily="34" charset="0"/>
                <a:cs typeface="Arial" panose="020B0604020202020204" pitchFamily="34" charset="0"/>
              </a:rPr>
              <a:t>Group  </a:t>
            </a:r>
            <a:r>
              <a:rPr lang="en-US" sz="2000" b="1" dirty="0">
                <a:solidFill>
                  <a:srgbClr val="FF0000"/>
                </a:solidFill>
                <a:latin typeface="Arial" panose="020B0604020202020204" pitchFamily="34" charset="0"/>
                <a:cs typeface="Arial" panose="020B0604020202020204" pitchFamily="34" charset="0"/>
              </a:rPr>
              <a:t>URSS</a:t>
            </a:r>
            <a:r>
              <a:rPr lang="en-US" sz="2000" dirty="0">
                <a:latin typeface="Arial" panose="020B0604020202020204" pitchFamily="34" charset="0"/>
                <a:cs typeface="Arial" panose="020B0604020202020204" pitchFamily="34" charset="0"/>
              </a:rPr>
              <a:t>  </a:t>
            </a:r>
            <a:r>
              <a:rPr lang="ru-RU" sz="2000" dirty="0" smtClean="0">
                <a:latin typeface="Arial" panose="020B0604020202020204" pitchFamily="34" charset="0"/>
                <a:cs typeface="Arial" panose="020B0604020202020204" pitchFamily="34" charset="0"/>
              </a:rPr>
              <a:t>опубликовала  монографию в 2017 г. (рисунок справа).</a:t>
            </a:r>
          </a:p>
          <a:p>
            <a:pPr marL="0" lvl="0" indent="0" algn="ctr">
              <a:lnSpc>
                <a:spcPct val="110000"/>
              </a:lnSpc>
              <a:spcBef>
                <a:spcPts val="0"/>
              </a:spcBef>
              <a:buNone/>
            </a:pPr>
            <a:r>
              <a:rPr lang="ru-RU" sz="2000" dirty="0" smtClean="0">
                <a:latin typeface="Arial" panose="020B0604020202020204" pitchFamily="34" charset="0"/>
                <a:cs typeface="Arial" panose="020B0604020202020204" pitchFamily="34" charset="0"/>
              </a:rPr>
              <a:t>Заказать монографию можно на сайте издательства. Ее можно купить также в магазине по адресу Нахимовский проспект 56</a:t>
            </a:r>
          </a:p>
          <a:p>
            <a:pPr marL="0" lvl="0" indent="0" algn="ctr">
              <a:lnSpc>
                <a:spcPct val="110000"/>
              </a:lnSpc>
              <a:spcBef>
                <a:spcPts val="0"/>
              </a:spcBef>
              <a:buNone/>
            </a:pPr>
            <a:r>
              <a:rPr lang="ru-RU" sz="2000" dirty="0" smtClean="0">
                <a:latin typeface="Arial" panose="020B0604020202020204" pitchFamily="34" charset="0"/>
                <a:cs typeface="Arial" panose="020B0604020202020204" pitchFamily="34" charset="0"/>
              </a:rPr>
              <a:t> (метро ст. Профсоюзная).</a:t>
            </a:r>
          </a:p>
          <a:p>
            <a:pPr marL="0" lvl="0" indent="0" algn="ctr">
              <a:lnSpc>
                <a:spcPct val="110000"/>
              </a:lnSpc>
              <a:spcBef>
                <a:spcPts val="0"/>
              </a:spcBef>
              <a:buNone/>
            </a:pPr>
            <a:r>
              <a:rPr lang="ru-RU" sz="2000" dirty="0" smtClean="0">
                <a:latin typeface="Arial" panose="020B0604020202020204" pitchFamily="34" charset="0"/>
                <a:cs typeface="Arial" panose="020B0604020202020204" pitchFamily="34" charset="0"/>
              </a:rPr>
              <a:t>Телефон </a:t>
            </a:r>
            <a:r>
              <a:rPr lang="en-US" sz="2000" dirty="0" smtClean="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7  499 </a:t>
            </a:r>
            <a:r>
              <a:rPr lang="en-US" sz="2000" dirty="0" smtClean="0">
                <a:latin typeface="Arial" panose="020B0604020202020204" pitchFamily="34" charset="0"/>
                <a:cs typeface="Arial" panose="020B0604020202020204" pitchFamily="34" charset="0"/>
              </a:rPr>
              <a:t>724</a:t>
            </a:r>
            <a:r>
              <a:rPr lang="ru-RU" sz="200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2545</a:t>
            </a:r>
            <a:r>
              <a:rPr lang="ru-RU" sz="200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 </a:t>
            </a:r>
            <a:endParaRPr lang="ru-RU" sz="2000" dirty="0" smtClean="0">
              <a:latin typeface="Arial" panose="020B0604020202020204" pitchFamily="34" charset="0"/>
              <a:cs typeface="Arial" panose="020B0604020202020204" pitchFamily="34" charset="0"/>
            </a:endParaRPr>
          </a:p>
          <a:p>
            <a:pPr marL="0" lvl="0" indent="0" algn="ctr">
              <a:buNone/>
            </a:pPr>
            <a:r>
              <a:rPr lang="ru-RU" sz="1800" dirty="0" smtClean="0">
                <a:latin typeface="Arial" panose="020B0604020202020204" pitchFamily="34" charset="0"/>
                <a:cs typeface="Arial" panose="020B0604020202020204" pitchFamily="34" charset="0"/>
              </a:rPr>
              <a:t>Будни </a:t>
            </a:r>
            <a:r>
              <a:rPr lang="en-US" sz="1800" dirty="0" smtClean="0">
                <a:latin typeface="Arial" panose="020B0604020202020204" pitchFamily="34" charset="0"/>
                <a:cs typeface="Arial" panose="020B0604020202020204" pitchFamily="34" charset="0"/>
              </a:rPr>
              <a:t>9:00-19:00</a:t>
            </a:r>
            <a:r>
              <a:rPr lang="en-US" sz="1800" dirty="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выходные</a:t>
            </a:r>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12:00-19:00. </a:t>
            </a:r>
            <a:endParaRPr lang="ru-RU" sz="1800" dirty="0">
              <a:latin typeface="Arial" panose="020B0604020202020204" pitchFamily="34" charset="0"/>
              <a:cs typeface="Arial" panose="020B0604020202020204" pitchFamily="34" charset="0"/>
            </a:endParaRPr>
          </a:p>
        </p:txBody>
      </p:sp>
      <p:sp>
        <p:nvSpPr>
          <p:cNvPr id="41986" name="Номер слайда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fld id="{9A2EB666-B702-4918-8367-C24F2B55034D}" type="slidenum">
              <a:rPr lang="ru-RU" altLang="ru-RU" sz="1400">
                <a:solidFill>
                  <a:srgbClr val="045C75"/>
                </a:solidFill>
              </a:rPr>
              <a:pPr>
                <a:spcBef>
                  <a:spcPct val="0"/>
                </a:spcBef>
                <a:buClrTx/>
                <a:buSzTx/>
                <a:buFontTx/>
                <a:buNone/>
              </a:pPr>
              <a:t>14</a:t>
            </a:fld>
            <a:endParaRPr lang="ru-RU" altLang="ru-RU" sz="1400" dirty="0">
              <a:solidFill>
                <a:srgbClr val="045C75"/>
              </a:solidFill>
            </a:endParaRPr>
          </a:p>
        </p:txBody>
      </p:sp>
      <p:sp>
        <p:nvSpPr>
          <p:cNvPr id="7" name="Заголовок 5"/>
          <p:cNvSpPr txBox="1">
            <a:spLocks/>
          </p:cNvSpPr>
          <p:nvPr/>
        </p:nvSpPr>
        <p:spPr>
          <a:xfrm>
            <a:off x="928688" y="714375"/>
            <a:ext cx="5286375" cy="785813"/>
          </a:xfrm>
          <a:prstGeom prst="rect">
            <a:avLst/>
          </a:prstGeom>
        </p:spPr>
        <p:txBody>
          <a:bodyPr lIns="0" rIns="0" bIns="0" anchor="b">
            <a:normAutofit/>
            <a:scene3d>
              <a:camera prst="orthographicFront"/>
              <a:lightRig rig="freezing" dir="t">
                <a:rot lat="0" lon="0" rev="5640000"/>
              </a:lightRig>
            </a:scene3d>
            <a:sp3d prstMaterial="flat">
              <a:contourClr>
                <a:schemeClr val="tx2"/>
              </a:contourClr>
            </a:sp3d>
          </a:bodyPr>
          <a:lstStyle/>
          <a:p>
            <a:pPr eaLnBrk="1" hangingPunct="1">
              <a:defRPr/>
            </a:pPr>
            <a:endParaRPr lang="ru-RU" sz="2400" dirty="0">
              <a:latin typeface="Corbel" pitchFamily="34" charset="0"/>
              <a:cs typeface="+mn-cs"/>
            </a:endParaRPr>
          </a:p>
        </p:txBody>
      </p:sp>
      <p:sp>
        <p:nvSpPr>
          <p:cNvPr id="21" name="Заголовок 17"/>
          <p:cNvSpPr txBox="1">
            <a:spLocks/>
          </p:cNvSpPr>
          <p:nvPr/>
        </p:nvSpPr>
        <p:spPr bwMode="auto">
          <a:xfrm>
            <a:off x="142876" y="0"/>
            <a:ext cx="7715272" cy="1428736"/>
          </a:xfrm>
          <a:prstGeom prst="rect">
            <a:avLst/>
          </a:prstGeom>
          <a:noFill/>
          <a:ln w="9525">
            <a:noFill/>
            <a:miter lim="800000"/>
            <a:headEnd/>
            <a:tailEnd/>
          </a:ln>
        </p:spPr>
        <p:txBody>
          <a:bodyPr lIns="0" rIns="0" bIns="0" anchor="b"/>
          <a:lstStyle/>
          <a:p>
            <a:pPr algn="ctr">
              <a:defRPr/>
            </a:pPr>
            <a:r>
              <a:rPr lang="ru-RU" sz="3200" b="1" dirty="0" smtClean="0">
                <a:solidFill>
                  <a:schemeClr val="tx2"/>
                </a:solidFill>
                <a:latin typeface="Arial" pitchFamily="34" charset="0"/>
                <a:ea typeface="+mj-ea"/>
                <a:cs typeface="Arial" pitchFamily="34" charset="0"/>
              </a:rPr>
              <a:t>Монография «Задачи стохастической</a:t>
            </a:r>
          </a:p>
          <a:p>
            <a:pPr algn="ctr">
              <a:defRPr/>
            </a:pPr>
            <a:r>
              <a:rPr lang="ru-RU" sz="3200" b="1" dirty="0" err="1" smtClean="0">
                <a:solidFill>
                  <a:schemeClr val="tx2"/>
                </a:solidFill>
                <a:latin typeface="Arial" pitchFamily="34" charset="0"/>
                <a:ea typeface="+mj-ea"/>
                <a:cs typeface="Arial" pitchFamily="34" charset="0"/>
              </a:rPr>
              <a:t>Астродинамики</a:t>
            </a:r>
            <a:r>
              <a:rPr lang="ru-RU" sz="3200" b="1" dirty="0" smtClean="0">
                <a:solidFill>
                  <a:schemeClr val="tx2"/>
                </a:solidFill>
                <a:latin typeface="Arial" pitchFamily="34" charset="0"/>
                <a:ea typeface="+mj-ea"/>
                <a:cs typeface="Arial" pitchFamily="34" charset="0"/>
              </a:rPr>
              <a:t>. Математические методы и алгоритмы решения»</a:t>
            </a:r>
            <a:endParaRPr lang="ru-RU" sz="3200" b="1" dirty="0">
              <a:solidFill>
                <a:schemeClr val="tx2"/>
              </a:solidFill>
              <a:latin typeface="Arial" pitchFamily="34" charset="0"/>
              <a:ea typeface="+mj-ea"/>
              <a:cs typeface="Arial" pitchFamily="34" charset="0"/>
            </a:endParaRPr>
          </a:p>
        </p:txBody>
      </p:sp>
      <p:pic>
        <p:nvPicPr>
          <p:cNvPr id="4" name="Рисунок 3"/>
          <p:cNvPicPr>
            <a:picLocks noChangeAspect="1"/>
          </p:cNvPicPr>
          <p:nvPr/>
        </p:nvPicPr>
        <p:blipFill>
          <a:blip r:embed="rId2"/>
          <a:stretch>
            <a:fillRect/>
          </a:stretch>
        </p:blipFill>
        <p:spPr>
          <a:xfrm>
            <a:off x="5053226" y="1457519"/>
            <a:ext cx="3695238" cy="4923809"/>
          </a:xfrm>
          <a:prstGeom prst="rect">
            <a:avLst/>
          </a:prstGeom>
        </p:spPr>
      </p:pic>
      <p:pic>
        <p:nvPicPr>
          <p:cNvPr id="10" name="Рисунок 9" descr="PQ 3.JPG"/>
          <p:cNvPicPr>
            <a:picLocks noChangeAspect="1"/>
          </p:cNvPicPr>
          <p:nvPr/>
        </p:nvPicPr>
        <p:blipFill>
          <a:blip r:embed="rId3" cstate="print"/>
          <a:stretch>
            <a:fillRect/>
          </a:stretch>
        </p:blipFill>
        <p:spPr>
          <a:xfrm>
            <a:off x="7758155" y="86832"/>
            <a:ext cx="1314439" cy="984714"/>
          </a:xfrm>
          <a:prstGeom prst="rect">
            <a:avLst/>
          </a:prstGeom>
        </p:spPr>
      </p:pic>
    </p:spTree>
    <p:extLst>
      <p:ext uri="{BB962C8B-B14F-4D97-AF65-F5344CB8AC3E}">
        <p14:creationId xmlns:p14="http://schemas.microsoft.com/office/powerpoint/2010/main" xmlns="" val="4188943081"/>
      </p:ext>
    </p:extLst>
  </p:cSld>
  <p:clrMapOvr>
    <a:masterClrMapping/>
  </p:clrMapOvr>
  <mc:AlternateContent xmlns:mc="http://schemas.openxmlformats.org/markup-compatibility/2006">
    <mc:Choice xmlns:p14="http://schemas.microsoft.com/office/powerpoint/2010/main" xmlns="" Requires="p14">
      <p:transition spd="slow" p14:dur="2000" advClick="0" advTm="16069">
        <p14:reveal/>
      </p:transition>
    </mc:Choice>
    <mc:Fallback>
      <p:transition spd="slow" advClick="0" advTm="16069">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Подзаголовок 13"/>
          <p:cNvSpPr>
            <a:spLocks noGrp="1"/>
          </p:cNvSpPr>
          <p:nvPr>
            <p:ph type="subTitle" idx="1"/>
          </p:nvPr>
        </p:nvSpPr>
        <p:spPr>
          <a:xfrm>
            <a:off x="2000232" y="285728"/>
            <a:ext cx="5143536" cy="549275"/>
          </a:xfrm>
        </p:spPr>
        <p:txBody>
          <a:bodyPr>
            <a:noAutofit/>
          </a:bodyPr>
          <a:lstStyle/>
          <a:p>
            <a:pPr marR="0" eaLnBrk="1" hangingPunct="1"/>
            <a:r>
              <a:rPr lang="ru-RU" altLang="ru-RU" b="1" dirty="0" smtClean="0">
                <a:solidFill>
                  <a:schemeClr val="tx2"/>
                </a:solidFill>
                <a:latin typeface="Arial" pitchFamily="34" charset="0"/>
                <a:cs typeface="Arial" pitchFamily="34" charset="0"/>
              </a:rPr>
              <a:t>Спасибо за внимание!</a:t>
            </a:r>
          </a:p>
        </p:txBody>
      </p:sp>
      <p:sp>
        <p:nvSpPr>
          <p:cNvPr id="44034" name="Номер слайда 26"/>
          <p:cNvSpPr>
            <a:spLocks noGrp="1"/>
          </p:cNvSpPr>
          <p:nvPr>
            <p:ph type="sldNum" sz="quarter" idx="12"/>
          </p:nvPr>
        </p:nvSpPr>
        <p:spPr bwMode="auto">
          <a:xfrm>
            <a:off x="8072462" y="6356350"/>
            <a:ext cx="614338"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r>
              <a:rPr lang="en-US" altLang="ru-RU" sz="1400" dirty="0" smtClean="0">
                <a:solidFill>
                  <a:srgbClr val="000000"/>
                </a:solidFill>
              </a:rPr>
              <a:t>15</a:t>
            </a:r>
            <a:endParaRPr lang="ru-RU" altLang="ru-RU" sz="1400" dirty="0">
              <a:solidFill>
                <a:srgbClr val="D1EAEE"/>
              </a:solidFill>
            </a:endParaRPr>
          </a:p>
        </p:txBody>
      </p:sp>
      <p:pic>
        <p:nvPicPr>
          <p:cNvPr id="7" name="Рисунок 6" descr="PQ 3.JPG"/>
          <p:cNvPicPr>
            <a:picLocks noChangeAspect="1"/>
          </p:cNvPicPr>
          <p:nvPr/>
        </p:nvPicPr>
        <p:blipFill>
          <a:blip r:embed="rId3" cstate="print"/>
          <a:stretch>
            <a:fillRect/>
          </a:stretch>
        </p:blipFill>
        <p:spPr>
          <a:xfrm>
            <a:off x="7572396" y="158270"/>
            <a:ext cx="1314439" cy="984714"/>
          </a:xfrm>
          <a:prstGeom prst="rect">
            <a:avLst/>
          </a:prstGeom>
        </p:spPr>
      </p:pic>
      <p:pic>
        <p:nvPicPr>
          <p:cNvPr id="9" name="Рисунок 8" descr="Last.jpg"/>
          <p:cNvPicPr>
            <a:picLocks noChangeAspect="1"/>
          </p:cNvPicPr>
          <p:nvPr/>
        </p:nvPicPr>
        <p:blipFill>
          <a:blip r:embed="rId4"/>
          <a:stretch>
            <a:fillRect/>
          </a:stretch>
        </p:blipFill>
        <p:spPr>
          <a:xfrm>
            <a:off x="342930" y="1262082"/>
            <a:ext cx="8515350" cy="49530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16092">
        <p14:reveal/>
      </p:transition>
    </mc:Choice>
    <mc:Fallback>
      <p:transition spd="slow" advClick="0" advTm="16092">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Подзаголовок 13"/>
          <p:cNvSpPr>
            <a:spLocks noGrp="1"/>
          </p:cNvSpPr>
          <p:nvPr>
            <p:ph type="subTitle" idx="1"/>
          </p:nvPr>
        </p:nvSpPr>
        <p:spPr>
          <a:xfrm>
            <a:off x="1714480" y="214290"/>
            <a:ext cx="5143536" cy="549275"/>
          </a:xfrm>
        </p:spPr>
        <p:txBody>
          <a:bodyPr>
            <a:noAutofit/>
          </a:bodyPr>
          <a:lstStyle/>
          <a:p>
            <a:pPr marR="0" eaLnBrk="1" hangingPunct="1"/>
            <a:r>
              <a:rPr lang="ru-RU" altLang="ru-RU" b="1" dirty="0" smtClean="0">
                <a:solidFill>
                  <a:schemeClr val="tx2"/>
                </a:solidFill>
                <a:latin typeface="Arial" pitchFamily="34" charset="0"/>
                <a:cs typeface="Arial" pitchFamily="34" charset="0"/>
              </a:rPr>
              <a:t>Письма</a:t>
            </a:r>
            <a:r>
              <a:rPr lang="en-US" altLang="ru-RU" b="1" dirty="0" smtClean="0">
                <a:solidFill>
                  <a:schemeClr val="tx2"/>
                </a:solidFill>
                <a:latin typeface="Arial" pitchFamily="34" charset="0"/>
                <a:cs typeface="Arial" pitchFamily="34" charset="0"/>
              </a:rPr>
              <a:t> AGI</a:t>
            </a:r>
            <a:r>
              <a:rPr lang="ru-RU" altLang="ru-RU" b="1" dirty="0" smtClean="0">
                <a:solidFill>
                  <a:schemeClr val="tx2"/>
                </a:solidFill>
                <a:latin typeface="Arial" pitchFamily="34" charset="0"/>
                <a:cs typeface="Arial" pitchFamily="34" charset="0"/>
              </a:rPr>
              <a:t> </a:t>
            </a:r>
          </a:p>
        </p:txBody>
      </p:sp>
      <p:sp>
        <p:nvSpPr>
          <p:cNvPr id="44034" name="Номер слайда 26"/>
          <p:cNvSpPr>
            <a:spLocks noGrp="1"/>
          </p:cNvSpPr>
          <p:nvPr>
            <p:ph type="sldNum" sz="quarter" idx="12"/>
          </p:nvPr>
        </p:nvSpPr>
        <p:spPr bwMode="auto">
          <a:xfrm>
            <a:off x="8215338" y="6356350"/>
            <a:ext cx="471462"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r>
              <a:rPr lang="en-US" altLang="ru-RU" sz="1400" dirty="0" smtClean="0">
                <a:solidFill>
                  <a:srgbClr val="000000"/>
                </a:solidFill>
              </a:rPr>
              <a:t>16</a:t>
            </a:r>
            <a:endParaRPr lang="ru-RU" altLang="ru-RU" sz="1400" dirty="0">
              <a:solidFill>
                <a:srgbClr val="000000"/>
              </a:solidFill>
            </a:endParaRPr>
          </a:p>
        </p:txBody>
      </p:sp>
      <p:pic>
        <p:nvPicPr>
          <p:cNvPr id="7" name="Рисунок 6" descr="PQ 3.JPG"/>
          <p:cNvPicPr>
            <a:picLocks noChangeAspect="1"/>
          </p:cNvPicPr>
          <p:nvPr/>
        </p:nvPicPr>
        <p:blipFill>
          <a:blip r:embed="rId3" cstate="print"/>
          <a:stretch>
            <a:fillRect/>
          </a:stretch>
        </p:blipFill>
        <p:spPr>
          <a:xfrm>
            <a:off x="7572396" y="158270"/>
            <a:ext cx="1314439" cy="984714"/>
          </a:xfrm>
          <a:prstGeom prst="rect">
            <a:avLst/>
          </a:prstGeom>
        </p:spPr>
      </p:pic>
      <p:sp>
        <p:nvSpPr>
          <p:cNvPr id="6" name="TextBox 5"/>
          <p:cNvSpPr txBox="1"/>
          <p:nvPr/>
        </p:nvSpPr>
        <p:spPr>
          <a:xfrm>
            <a:off x="214282" y="704752"/>
            <a:ext cx="8715436" cy="5724644"/>
          </a:xfrm>
          <a:prstGeom prst="rect">
            <a:avLst/>
          </a:prstGeom>
          <a:noFill/>
        </p:spPr>
        <p:txBody>
          <a:bodyPr wrap="square" rtlCol="0">
            <a:spAutoFit/>
          </a:bodyPr>
          <a:lstStyle/>
          <a:p>
            <a:r>
              <a:rPr lang="en-US" b="1" dirty="0" smtClean="0"/>
              <a:t>From AGI (13.12.2018):</a:t>
            </a:r>
          </a:p>
          <a:p>
            <a:r>
              <a:rPr lang="en-US" sz="1500" dirty="0" smtClean="0"/>
              <a:t>    Hi </a:t>
            </a:r>
            <a:r>
              <a:rPr lang="en-US" sz="1500" dirty="0" err="1" smtClean="0"/>
              <a:t>Andrey</a:t>
            </a:r>
            <a:r>
              <a:rPr lang="en-US" sz="1500" dirty="0" smtClean="0"/>
              <a:t>,</a:t>
            </a:r>
            <a:endParaRPr lang="ru-RU" sz="1500" dirty="0" smtClean="0"/>
          </a:p>
          <a:p>
            <a:pPr algn="just"/>
            <a:r>
              <a:rPr lang="en-US" sz="1500" dirty="0" smtClean="0"/>
              <a:t>We find many satellite operators need to process a wide variety of measurements, both traditional and non-traditional, to support orbital analysis and orbital determination over the life cycle of satellites.</a:t>
            </a:r>
            <a:endParaRPr lang="ru-RU" sz="1500" dirty="0" smtClean="0"/>
          </a:p>
          <a:p>
            <a:pPr algn="just"/>
            <a:r>
              <a:rPr lang="en-US" sz="1500" dirty="0" smtClean="0"/>
              <a:t>Join us for a hands-on Virtual Orbit Determination Toolkit (ODTK) Fundamentals Training on December 19, 2018 12:00 PM - 3:00 PM (US ET). Follow along as an instructor walks you through building scenarios to quickly get you up to speed on the ODTK basics, including:</a:t>
            </a:r>
            <a:endParaRPr lang="ru-RU" sz="1500" dirty="0" smtClean="0"/>
          </a:p>
          <a:p>
            <a:pPr lvl="0" algn="just"/>
            <a:r>
              <a:rPr lang="en-US" sz="1500" dirty="0" smtClean="0"/>
              <a:t>     </a:t>
            </a:r>
            <a:r>
              <a:rPr lang="ru-RU" sz="1500" dirty="0" err="1" smtClean="0"/>
              <a:t>Sequential</a:t>
            </a:r>
            <a:r>
              <a:rPr lang="ru-RU" sz="1500" dirty="0" smtClean="0"/>
              <a:t> </a:t>
            </a:r>
            <a:r>
              <a:rPr lang="ru-RU" sz="1500" dirty="0" err="1" smtClean="0"/>
              <a:t>Processing</a:t>
            </a:r>
            <a:r>
              <a:rPr lang="ru-RU" sz="1500" dirty="0" smtClean="0"/>
              <a:t> (</a:t>
            </a:r>
            <a:r>
              <a:rPr lang="ru-RU" sz="1500" dirty="0" err="1" smtClean="0"/>
              <a:t>Filter</a:t>
            </a:r>
            <a:r>
              <a:rPr lang="ru-RU" sz="1500" dirty="0" smtClean="0"/>
              <a:t>, </a:t>
            </a:r>
            <a:r>
              <a:rPr lang="ru-RU" sz="1500" dirty="0" err="1" smtClean="0"/>
              <a:t>Smoother</a:t>
            </a:r>
            <a:r>
              <a:rPr lang="ru-RU" sz="1500" dirty="0" smtClean="0"/>
              <a:t>)</a:t>
            </a:r>
          </a:p>
          <a:p>
            <a:pPr lvl="0" algn="just"/>
            <a:r>
              <a:rPr lang="en-US" sz="1500" dirty="0" smtClean="0"/>
              <a:t>     </a:t>
            </a:r>
            <a:r>
              <a:rPr lang="ru-RU" sz="1500" dirty="0" err="1" smtClean="0"/>
              <a:t>Batch</a:t>
            </a:r>
            <a:r>
              <a:rPr lang="ru-RU" sz="1500" dirty="0" smtClean="0"/>
              <a:t> </a:t>
            </a:r>
            <a:r>
              <a:rPr lang="ru-RU" sz="1500" dirty="0" err="1" smtClean="0"/>
              <a:t>Processing</a:t>
            </a:r>
            <a:r>
              <a:rPr lang="ru-RU" sz="1500" dirty="0" smtClean="0"/>
              <a:t> (</a:t>
            </a:r>
            <a:r>
              <a:rPr lang="ru-RU" sz="1500" dirty="0" err="1" smtClean="0"/>
              <a:t>Least</a:t>
            </a:r>
            <a:r>
              <a:rPr lang="ru-RU" sz="1500" dirty="0" smtClean="0"/>
              <a:t> </a:t>
            </a:r>
            <a:r>
              <a:rPr lang="ru-RU" sz="1500" dirty="0" err="1" smtClean="0"/>
              <a:t>Squares</a:t>
            </a:r>
            <a:r>
              <a:rPr lang="ru-RU" sz="1500" dirty="0" smtClean="0"/>
              <a:t>)</a:t>
            </a:r>
          </a:p>
          <a:p>
            <a:pPr lvl="0" algn="just"/>
            <a:r>
              <a:rPr lang="en-US" sz="1500" dirty="0" smtClean="0"/>
              <a:t>     </a:t>
            </a:r>
            <a:r>
              <a:rPr lang="ru-RU" sz="1500" dirty="0" err="1" smtClean="0"/>
              <a:t>Initial</a:t>
            </a:r>
            <a:r>
              <a:rPr lang="ru-RU" sz="1500" dirty="0" smtClean="0"/>
              <a:t> </a:t>
            </a:r>
            <a:r>
              <a:rPr lang="ru-RU" sz="1500" dirty="0" err="1" smtClean="0"/>
              <a:t>Orbit</a:t>
            </a:r>
            <a:r>
              <a:rPr lang="ru-RU" sz="1500" dirty="0" smtClean="0"/>
              <a:t> </a:t>
            </a:r>
            <a:r>
              <a:rPr lang="ru-RU" sz="1500" dirty="0" err="1" smtClean="0"/>
              <a:t>Determination</a:t>
            </a:r>
            <a:endParaRPr lang="ru-RU" sz="1500" dirty="0" smtClean="0"/>
          </a:p>
          <a:p>
            <a:pPr lvl="0" algn="just"/>
            <a:r>
              <a:rPr lang="en-US" sz="1500" dirty="0" smtClean="0"/>
              <a:t>     Initial State uncertainty vs. quality of the OD</a:t>
            </a:r>
            <a:endParaRPr lang="ru-RU" sz="1500" dirty="0" smtClean="0"/>
          </a:p>
          <a:p>
            <a:pPr lvl="0" algn="just"/>
            <a:r>
              <a:rPr lang="en-US" sz="1500" dirty="0" smtClean="0"/>
              <a:t>     OD result validation (Consistency Check)</a:t>
            </a:r>
            <a:endParaRPr lang="ru-RU" sz="1500" dirty="0" smtClean="0"/>
          </a:p>
          <a:p>
            <a:pPr lvl="0" algn="just"/>
            <a:r>
              <a:rPr lang="en-US" sz="1500" dirty="0" smtClean="0"/>
              <a:t>     </a:t>
            </a:r>
            <a:r>
              <a:rPr lang="ru-RU" sz="1500" dirty="0" err="1" smtClean="0"/>
              <a:t>Display</a:t>
            </a:r>
            <a:r>
              <a:rPr lang="ru-RU" sz="1500" dirty="0" smtClean="0"/>
              <a:t> </a:t>
            </a:r>
            <a:r>
              <a:rPr lang="ru-RU" sz="1500" dirty="0" err="1" smtClean="0"/>
              <a:t>results</a:t>
            </a:r>
            <a:r>
              <a:rPr lang="ru-RU" sz="1500" dirty="0" smtClean="0"/>
              <a:t> </a:t>
            </a:r>
            <a:r>
              <a:rPr lang="ru-RU" sz="1500" dirty="0" err="1" smtClean="0"/>
              <a:t>using</a:t>
            </a:r>
            <a:r>
              <a:rPr lang="ru-RU" sz="1500" dirty="0" smtClean="0"/>
              <a:t> STK</a:t>
            </a:r>
          </a:p>
          <a:p>
            <a:r>
              <a:rPr lang="en-US" sz="1500" dirty="0" smtClean="0"/>
              <a:t>Lauren McManus</a:t>
            </a:r>
          </a:p>
          <a:p>
            <a:r>
              <a:rPr lang="en-US" b="1" dirty="0" err="1" smtClean="0"/>
              <a:t>Ansver</a:t>
            </a:r>
            <a:r>
              <a:rPr lang="en-US" b="1" dirty="0" smtClean="0"/>
              <a:t> (17.12.2018):</a:t>
            </a:r>
          </a:p>
          <a:p>
            <a:r>
              <a:rPr lang="en-US" sz="1500" dirty="0" smtClean="0"/>
              <a:t>    Dear Lauren McManus:</a:t>
            </a:r>
            <a:endParaRPr lang="ru-RU" sz="1500" dirty="0" smtClean="0"/>
          </a:p>
          <a:p>
            <a:pPr algn="just"/>
            <a:r>
              <a:rPr lang="en-US" sz="1500" dirty="0" smtClean="0"/>
              <a:t>Thank you concerning Virtual Orbit Determination Toolkit (ODTK) Fundamentals Training. </a:t>
            </a:r>
            <a:endParaRPr lang="ru-RU" sz="1500" dirty="0" smtClean="0"/>
          </a:p>
          <a:p>
            <a:pPr algn="just"/>
            <a:r>
              <a:rPr lang="en-US" sz="1500" dirty="0" smtClean="0"/>
              <a:t>The problem of Orbit Determination interested me for many years. In particular, I have developed the new method for Optimal Filtration of Measurements (OFM). Article where application of this methodology set out below.  Suppose that the OFM provides more accurate results than using all other methods. To validate this claim, suggest comparing reentry time determination of SC Tiangong-1 (# 37820) using ODTK and OFM.</a:t>
            </a:r>
            <a:endParaRPr lang="ru-RU" sz="1500" dirty="0" smtClean="0"/>
          </a:p>
          <a:p>
            <a:r>
              <a:rPr lang="en-US" sz="1500" dirty="0" smtClean="0"/>
              <a:t>Best regards.  </a:t>
            </a:r>
            <a:r>
              <a:rPr lang="en-US" sz="1500" dirty="0" err="1" smtClean="0"/>
              <a:t>Andrey</a:t>
            </a:r>
            <a:r>
              <a:rPr lang="en-US" sz="1500" dirty="0" smtClean="0"/>
              <a:t> </a:t>
            </a:r>
            <a:r>
              <a:rPr lang="en-US" sz="1500" dirty="0" err="1" smtClean="0"/>
              <a:t>Nazarenko</a:t>
            </a:r>
            <a:r>
              <a:rPr lang="en-US" sz="1500" dirty="0" smtClean="0"/>
              <a:t>.</a:t>
            </a:r>
            <a:endParaRPr lang="ru-RU" dirty="0"/>
          </a:p>
        </p:txBody>
      </p:sp>
    </p:spTree>
  </p:cSld>
  <p:clrMapOvr>
    <a:masterClrMapping/>
  </p:clrMapOvr>
  <mc:AlternateContent xmlns:mc="http://schemas.openxmlformats.org/markup-compatibility/2006">
    <mc:Choice xmlns:p14="http://schemas.microsoft.com/office/powerpoint/2010/main" xmlns="" Requires="p14">
      <p:transition spd="slow" p14:dur="2000" advClick="0" advTm="16092">
        <p14:reveal/>
      </p:transition>
    </mc:Choice>
    <mc:Fallback>
      <p:transition spd="slow" advClick="0" advTm="16092">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10479</TotalTime>
  <Words>1871</Words>
  <Application>Microsoft Office PowerPoint</Application>
  <PresentationFormat>Экран (4:3)</PresentationFormat>
  <Paragraphs>138</Paragraphs>
  <Slides>16</Slides>
  <Notes>6</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16</vt:i4>
      </vt:variant>
    </vt:vector>
  </HeadingPairs>
  <TitlesOfParts>
    <vt:vector size="19" baseType="lpstr">
      <vt:lpstr>Тема Office</vt:lpstr>
      <vt:lpstr>Уравнение</vt:lpstr>
      <vt:lpstr>Формула</vt:lpstr>
      <vt:lpstr>Слайд 1</vt:lpstr>
      <vt:lpstr> Абстракт</vt:lpstr>
      <vt:lpstr>Слайд 3</vt:lpstr>
      <vt:lpstr>Слайд 4</vt:lpstr>
      <vt:lpstr>Слайд 5</vt:lpstr>
      <vt:lpstr>Слайд 6</vt:lpstr>
      <vt:lpstr>Пример весовой матрицы</vt:lpstr>
      <vt:lpstr>Слайд 8</vt:lpstr>
      <vt:lpstr>Слайд 9</vt:lpstr>
      <vt:lpstr>Слайд 10</vt:lpstr>
      <vt:lpstr>Слайд 11</vt:lpstr>
      <vt:lpstr>Слайд 12</vt:lpstr>
      <vt:lpstr>Публикации</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ASG</dc:creator>
  <cp:lastModifiedBy>RePack by Diakov</cp:lastModifiedBy>
  <cp:revision>729</cp:revision>
  <cp:lastPrinted>2016-11-30T05:46:13Z</cp:lastPrinted>
  <dcterms:created xsi:type="dcterms:W3CDTF">2013-03-27T12:30:03Z</dcterms:created>
  <dcterms:modified xsi:type="dcterms:W3CDTF">2018-12-19T07:52:12Z</dcterms:modified>
</cp:coreProperties>
</file>