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sldx" ContentType="application/vnd.openxmlformats-officedocument.presentationml.slide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76" r:id="rId4"/>
    <p:sldId id="269" r:id="rId5"/>
    <p:sldId id="277" r:id="rId6"/>
    <p:sldId id="278" r:id="rId7"/>
    <p:sldId id="279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70" r:id="rId16"/>
    <p:sldId id="267" r:id="rId17"/>
    <p:sldId id="268" r:id="rId18"/>
    <p:sldId id="262" r:id="rId19"/>
    <p:sldId id="272" r:id="rId20"/>
    <p:sldId id="271" r:id="rId21"/>
    <p:sldId id="264" r:id="rId22"/>
    <p:sldId id="265" r:id="rId23"/>
    <p:sldId id="266" r:id="rId24"/>
    <p:sldId id="274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86F3D9-93C4-4A5B-A528-1D8286A0971D}" type="datetimeFigureOut">
              <a:rPr lang="ru-RU" smtClean="0"/>
              <a:t>23.03.2018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0A0F88-B0E7-49ED-93FE-5943EC721E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1962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A0F88-B0E7-49ED-93FE-5943EC721ED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0843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7CC9F-AB01-4696-895E-8FB2C63875B7}" type="datetime1">
              <a:rPr lang="ru-RU" smtClean="0"/>
              <a:t>23.03.2018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B572C-7B52-46EA-9266-B70B606FE1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7839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CBEE5-7073-4FF7-8EC4-47EC379C267D}" type="datetime1">
              <a:rPr lang="ru-RU" smtClean="0"/>
              <a:t>23.03.2018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B572C-7B52-46EA-9266-B70B606FE1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0060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C447E-387F-40B5-9105-A43331175EDC}" type="datetime1">
              <a:rPr lang="ru-RU" smtClean="0"/>
              <a:t>23.03.2018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B572C-7B52-46EA-9266-B70B606FE1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3189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FB20E-E3D1-427C-A327-E73B960E442A}" type="datetime1">
              <a:rPr lang="ru-RU" smtClean="0"/>
              <a:t>23.03.2018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B572C-7B52-46EA-9266-B70B606FE1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0268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1F1DF-B60F-4236-83CD-86C895BA795C}" type="datetime1">
              <a:rPr lang="ru-RU" smtClean="0"/>
              <a:t>23.03.2018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B572C-7B52-46EA-9266-B70B606FE1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6069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845F6-81D2-4AFE-8E33-AFAD2CCA713B}" type="datetime1">
              <a:rPr lang="ru-RU" smtClean="0"/>
              <a:t>23.03.2018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B572C-7B52-46EA-9266-B70B606FE1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0402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C1E06-7A34-4F88-8366-CD905F737042}" type="datetime1">
              <a:rPr lang="ru-RU" smtClean="0"/>
              <a:t>23.03.2018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B572C-7B52-46EA-9266-B70B606FE1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0811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BABE7-F168-4171-96B8-A8077A7B463E}" type="datetime1">
              <a:rPr lang="ru-RU" smtClean="0"/>
              <a:t>23.03.2018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B572C-7B52-46EA-9266-B70B606FE1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8059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6B08E-EDDC-4AD8-BE26-3CC344E4D59C}" type="datetime1">
              <a:rPr lang="ru-RU" smtClean="0"/>
              <a:t>23.03.2018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B572C-7B52-46EA-9266-B70B606FE1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5961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C5AD9-DCE7-443B-86A9-A3D671C3141C}" type="datetime1">
              <a:rPr lang="ru-RU" smtClean="0"/>
              <a:t>23.03.2018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B572C-7B52-46EA-9266-B70B606FE1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550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069CF-176E-4420-B643-D21EC3D2AC3F}" type="datetime1">
              <a:rPr lang="ru-RU" smtClean="0"/>
              <a:t>23.03.2018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B572C-7B52-46EA-9266-B70B606FE1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5425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A96ED3-9DE8-4337-9400-B7FA04E125D8}" type="datetime1">
              <a:rPr lang="ru-RU" smtClean="0"/>
              <a:t>23.03.2018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5B572C-7B52-46EA-9266-B70B606FE1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1248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sterank.com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PowerPoint1.sld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hyperlink" Target="http://global.jaxa.jp/press/2015/12/20151214_hayabusa2.html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92193" y="1628800"/>
            <a:ext cx="7772400" cy="1470025"/>
          </a:xfrm>
        </p:spPr>
        <p:txBody>
          <a:bodyPr>
            <a:no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 траекториях перелета к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околоземным астероидам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3789040"/>
            <a:ext cx="6400800" cy="2736304"/>
          </a:xfrm>
        </p:spPr>
        <p:txBody>
          <a:bodyPr>
            <a:normAutofit/>
          </a:bodyPr>
          <a:lstStyle/>
          <a:p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Ефремова Е.В</a:t>
            </a:r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n-US" sz="24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ИНАСАН</a:t>
            </a:r>
            <a:endParaRPr lang="ru-RU" sz="24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40160" cy="144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026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Актуальность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484784"/>
            <a:ext cx="8496944" cy="3816424"/>
          </a:xfrm>
        </p:spPr>
        <p:txBody>
          <a:bodyPr>
            <a:normAutofit/>
          </a:bodyPr>
          <a:lstStyle/>
          <a:p>
            <a:pPr algn="just"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Изучение астероидов, в том числе сближающихся с Землей (АСЗ), имеет первостепенное значение для решения целого ряда современных научных и прикладных проблем, важнейшими из которых являются происхождение жизни на Земле,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астероидно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-кометная опасность (АКО), космогония Солнечной системы и поиск внеземных природных ресурсов</a:t>
            </a:r>
          </a:p>
          <a:p>
            <a:pPr algn="just"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Согласно сайту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Astera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k (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  <a:hlinkClick r:id="rId2"/>
              </a:rPr>
              <a:t>www.asterank.com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),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c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тоимость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полезных ископаемых на некоторых астероидах в сумме может достигать 100 триллионов долларов США.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B572C-7B52-46EA-9266-B70B606FE164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2394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7382" y="576469"/>
            <a:ext cx="8229601" cy="3468757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 небесных тел размером более 10 метров, входящих в околоземное пространство, представляет интерес: </a:t>
            </a:r>
            <a:endPara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</a:pP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600"/>
              </a:spcBef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для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фундаментальных исследований динамики малых тел Солнечной системы</a:t>
            </a:r>
          </a:p>
          <a:p>
            <a:pPr algn="l">
              <a:lnSpc>
                <a:spcPct val="100000"/>
              </a:lnSpc>
              <a:spcBef>
                <a:spcPts val="600"/>
              </a:spcBef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для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изучения проблемы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астероидно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-кометной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опасности, в первую очередь для решения задачи обнаружения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объектов, сближающихся с Землей (ОСЗ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algn="l">
              <a:lnSpc>
                <a:spcPct val="100000"/>
              </a:lnSpc>
              <a:spcBef>
                <a:spcPts val="600"/>
              </a:spcBef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для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изучения  (обоснования) эффективности космического проекта СОДА (Система Обнаружения Дневных Астероидов), предназначенного для обнаружения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ОСЗ,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приближающихся к Земле с дневного неба (см. далее)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988E8F52-755B-43C0-B923-4C195FDDFEA1}" type="slidenum">
              <a:rPr lang="ru-RU" sz="16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3</a:t>
            </a:fld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395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Астероиды, сближающиеся с Землей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268760"/>
            <a:ext cx="8496944" cy="489654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Астероидами, сближающимися с Землей (АСЗ) называются астероиды с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перигелийными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расстояниями, меньшими или равными 1,3 а. е.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B572C-7B52-46EA-9266-B70B606FE164}" type="slidenum">
              <a:rPr lang="ru-RU" smtClean="0"/>
              <a:t>4</a:t>
            </a:fld>
            <a:endParaRPr lang="ru-RU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395536" y="1268760"/>
            <a:ext cx="8064896" cy="1296144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 typeface="Arial" pitchFamily="34" charset="0"/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 typeface="Arial" pitchFamily="34" charset="0"/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 typeface="Arial" pitchFamily="34" charset="0"/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 typeface="Arial" pitchFamily="34" charset="0"/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 typeface="Arial" pitchFamily="34" charset="0"/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 typeface="Arial" pitchFamily="34" charset="0"/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 typeface="Arial" pitchFamily="34" charset="0"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2564904"/>
            <a:ext cx="3888432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763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Рис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132" y="1480930"/>
            <a:ext cx="7046844" cy="4750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17442" y="636105"/>
            <a:ext cx="8388626" cy="1282148"/>
          </a:xfrm>
        </p:spPr>
        <p:txBody>
          <a:bodyPr>
            <a:normAutofit fontScale="92500" lnSpcReduction="20000"/>
          </a:bodyPr>
          <a:lstStyle/>
          <a:p>
            <a:pPr algn="just">
              <a:spcBef>
                <a:spcPts val="300"/>
              </a:spcBef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Пока что полнота обнаружения низка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(около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10%)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АСЗ размером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более 200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 и чрезвычайно мала для тел размером менее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50 м. (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NASA).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988E8F52-755B-43C0-B923-4C195FDDFEA1}" type="slidenum">
              <a:rPr lang="ru-RU" sz="16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5</a:t>
            </a:fld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539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114" y="3916465"/>
            <a:ext cx="3903867" cy="292951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9158" y="178269"/>
            <a:ext cx="6838950" cy="567635"/>
          </a:xfrm>
        </p:spPr>
        <p:txBody>
          <a:bodyPr>
            <a:no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Понятие дневного неба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7563" y="1043609"/>
            <a:ext cx="4409097" cy="5585791"/>
          </a:xfrm>
        </p:spPr>
        <p:txBody>
          <a:bodyPr>
            <a:normAutofit fontScale="85000" lnSpcReduction="10000"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Дневное небо 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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область 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вокруг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Солнца, в которой невозможны астрономические наблюдения (слабых объектов) с оптическими инструментами. </a:t>
            </a:r>
          </a:p>
          <a:p>
            <a:pPr algn="l">
              <a:lnSpc>
                <a:spcPct val="110000"/>
              </a:lnSpc>
              <a:spcBef>
                <a:spcPts val="0"/>
              </a:spcBef>
            </a:pPr>
            <a:endPara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оценки эффективности наблюдательной способности КА СОДА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качестве дневного неба рассматривалась 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область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вокруг Солнца с углом 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раствора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120º 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(угловым радиусом 60º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–основной вариант, а также 45º и 90º – для сравнения.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8287" y="989291"/>
            <a:ext cx="3339546" cy="292717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84574" y="5088835"/>
            <a:ext cx="9740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Дневное небо</a:t>
            </a:r>
            <a:endParaRPr lang="ru-RU" sz="1600" dirty="0"/>
          </a:p>
        </p:txBody>
      </p:sp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988E8F52-755B-43C0-B923-4C195FDDFEA1}" type="slidenum">
              <a:rPr lang="ru-RU" sz="16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6</a:t>
            </a:fld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91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390388"/>
            <a:ext cx="8972122" cy="736600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обнаружения опасных небесных тел в проекте СОДА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2900357"/>
              </p:ext>
            </p:extLst>
          </p:nvPr>
        </p:nvGraphicFramePr>
        <p:xfrm>
          <a:off x="954158" y="1207985"/>
          <a:ext cx="7166114" cy="5441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Слайд" r:id="rId3" imgW="4541359" imgH="3406088" progId="PowerPoint.Slide.12">
                  <p:embed/>
                </p:oleObj>
              </mc:Choice>
              <mc:Fallback>
                <p:oleObj name="Слайд" r:id="rId3" imgW="4541359" imgH="3406088" progId="PowerPoint.Slide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4158" y="1207985"/>
                        <a:ext cx="7166114" cy="544106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988E8F52-755B-43C0-B923-4C195FDDFEA1}" type="slidenum">
              <a:rPr lang="ru-RU" sz="16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7</a:t>
            </a:fld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884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260648"/>
            <a:ext cx="8249479" cy="5993297"/>
          </a:xfrm>
        </p:spPr>
        <p:txBody>
          <a:bodyPr>
            <a:noAutofit/>
          </a:bodyPr>
          <a:lstStyle/>
          <a:p>
            <a:pPr algn="l"/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работе </a:t>
            </a:r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Шустов+2017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мы провели статистические исследования тел размером более 10 м, входящих в околоземное пространство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 стороны дневного неба.</a:t>
            </a:r>
          </a:p>
          <a:p>
            <a:pPr algn="just"/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Составляющие элементы исследования</a:t>
            </a:r>
          </a:p>
          <a:p>
            <a:pPr algn="just">
              <a:spcBef>
                <a:spcPts val="0"/>
              </a:spcBef>
            </a:pP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0"/>
              </a:spcBef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Наблюдательные</a:t>
            </a:r>
          </a:p>
          <a:p>
            <a:pPr lvl="1" algn="l">
              <a:spcBef>
                <a:spcPts val="0"/>
              </a:spcBef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Карта болидных событий за 20 лет   </a:t>
            </a:r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http</a:t>
            </a:r>
            <a:r>
              <a:rPr lang="en-US" sz="2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://neo.jpl.nasa.gov/</a:t>
            </a:r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en-US" sz="24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600"/>
              </a:spcBef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Теоретические:</a:t>
            </a:r>
          </a:p>
          <a:p>
            <a:pPr lvl="1" algn="just">
              <a:spcBef>
                <a:spcPts val="0"/>
              </a:spcBef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Модель 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Боттке-Морбиделли-Гравника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Bottke</a:t>
            </a:r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2002</a:t>
            </a:r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en-US" sz="24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600"/>
              </a:spcBef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Используемые методы и средства:</a:t>
            </a:r>
          </a:p>
          <a:p>
            <a:pPr lvl="1" algn="just">
              <a:spcBef>
                <a:spcPts val="0"/>
              </a:spcBef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Динамический метод расчета положения астероида на заданную дату (интегратор 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Эверхарта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17-го порядка)</a:t>
            </a:r>
          </a:p>
          <a:p>
            <a:pPr lvl="1" algn="just">
              <a:spcBef>
                <a:spcPts val="0"/>
              </a:spcBef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Программный пакет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NEOPOP </a:t>
            </a: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algn="just">
              <a:spcBef>
                <a:spcPts val="0"/>
              </a:spcBef>
            </a:pPr>
            <a:r>
              <a:rPr lang="en-US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http://neo.ssa.esa.int/neo-population</a:t>
            </a:r>
            <a:r>
              <a:rPr lang="en-US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4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988E8F52-755B-43C0-B923-4C195FDDFEA1}" type="slidenum">
              <a:rPr lang="ru-RU" sz="16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8</a:t>
            </a:fld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657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83971" y="160718"/>
            <a:ext cx="7345017" cy="597359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болидов по данным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NASA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" y="1094158"/>
            <a:ext cx="8975035" cy="5087593"/>
          </a:xfrm>
          <a:prstGeom prst="rect">
            <a:avLst/>
          </a:prstGeom>
        </p:spPr>
      </p:pic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988E8F52-755B-43C0-B923-4C195FDDFEA1}" type="slidenum">
              <a:rPr lang="ru-RU" sz="16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9</a:t>
            </a:fld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112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Подзаголовок 2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397565" y="1113185"/>
                <a:ext cx="8458200" cy="5198164"/>
              </a:xfrm>
            </p:spPr>
            <p:txBody>
              <a:bodyPr>
                <a:noAutofit/>
              </a:bodyPr>
              <a:lstStyle/>
              <a:p>
                <a:pPr algn="just">
                  <a:spcBef>
                    <a:spcPts val="0"/>
                  </a:spcBef>
                </a:pPr>
                <a:r>
                  <a:rPr lang="ru-RU" sz="2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Модель </a:t>
                </a:r>
                <a:r>
                  <a:rPr lang="ru-RU" sz="2000" dirty="0" err="1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БМГ</a:t>
                </a:r>
                <a:r>
                  <a:rPr lang="ru-RU" sz="2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представляет собой теоретическую </a:t>
                </a:r>
                <a:r>
                  <a:rPr lang="ru-RU" sz="2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модель, описывающую популяцию </a:t>
                </a:r>
                <a:r>
                  <a:rPr lang="ru-RU" sz="2000" dirty="0" err="1" smtClean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ОСЗ</a:t>
                </a:r>
                <a:r>
                  <a:rPr lang="ru-RU" sz="2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(это в основном астероиды </a:t>
                </a:r>
                <a:r>
                  <a:rPr lang="ru-RU" sz="2000" dirty="0" err="1" smtClean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АСЗ</a:t>
                </a:r>
                <a:r>
                  <a:rPr lang="ru-RU" sz="2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), т.е. представляющая распределения </a:t>
                </a:r>
                <a:r>
                  <a:rPr lang="ru-RU" sz="2000" dirty="0" err="1" smtClean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АСЗ</a:t>
                </a:r>
                <a:r>
                  <a:rPr lang="ru-RU" sz="2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по абсолютной астероидной величине </a:t>
                </a:r>
                <a:r>
                  <a:rPr lang="en-US" sz="2000" i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</a:t>
                </a:r>
                <a:r>
                  <a:rPr lang="en-US" sz="2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и элементам орбиты. Модель опирается на наблюдательные распределения. Обычно она применяется для описания популяции </a:t>
                </a:r>
                <a:r>
                  <a:rPr lang="ru-RU" sz="2000" dirty="0" err="1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А</a:t>
                </a:r>
                <a:r>
                  <a:rPr lang="ru-RU" sz="2000" dirty="0" err="1" smtClean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СЗ</a:t>
                </a:r>
                <a:r>
                  <a:rPr lang="ru-RU" sz="2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размером </a:t>
                </a:r>
                <a:r>
                  <a:rPr lang="ru-RU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до </a:t>
                </a:r>
                <a:r>
                  <a:rPr lang="ru-RU" sz="2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140 м. Мы </a:t>
                </a:r>
                <a:r>
                  <a:rPr lang="ru-RU" sz="2000" dirty="0" err="1" smtClean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проэкстраполировали</a:t>
                </a:r>
                <a:r>
                  <a:rPr lang="ru-RU" sz="2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эту модель до тел размером 10 м. </a:t>
                </a:r>
              </a:p>
              <a:p>
                <a:pPr algn="just">
                  <a:spcBef>
                    <a:spcPts val="0"/>
                  </a:spcBef>
                </a:pPr>
                <a:endParaRPr lang="ru-RU" sz="2000" i="1" dirty="0">
                  <a:solidFill>
                    <a:schemeClr val="tx1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Bef>
                    <a:spcPts val="0"/>
                  </a:spcBef>
                </a:pPr>
                <a:r>
                  <a:rPr lang="ru-RU" sz="2000" dirty="0" smtClean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Размер астероида для данной </a:t>
                </a:r>
                <a:r>
                  <a:rPr lang="en-US" sz="2000" i="1" dirty="0" smtClean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</a:t>
                </a:r>
                <a:r>
                  <a:rPr lang="en-US" sz="2000" dirty="0" smtClean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dirty="0" smtClean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определялся по формуле </a:t>
                </a:r>
              </a:p>
              <a:p>
                <a:pPr marL="285750" indent="-285750" algn="just">
                  <a:spcBef>
                    <a:spcPts val="0"/>
                  </a:spcBef>
                  <a:buFont typeface="Arial" panose="020B0604020202020204" pitchFamily="34" charset="0"/>
                  <a:buChar char="•"/>
                </a:pPr>
                <a:endParaRPr lang="ru-RU" sz="2000" dirty="0" smtClean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ru-RU" sz="2000" i="1" smtClean="0">
                              <a:solidFill>
                                <a:schemeClr val="tx1"/>
                              </a:solidFill>
                              <a:effectLst/>
                              <a:latin typeface="Cambria Math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ru-RU" sz="20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𝐷</m:t>
                          </m:r>
                          <m:r>
                            <a:rPr lang="ru-RU" sz="20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=3,122−0,5</m:t>
                          </m:r>
                          <m:func>
                            <m:funcPr>
                              <m:ctrlPr>
                                <a:rPr lang="ru-RU" sz="20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0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𝜌</m:t>
                              </m:r>
                              <m:r>
                                <a:rPr lang="ru-RU" sz="20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−0,2</m:t>
                              </m:r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𝐻</m:t>
                              </m:r>
                              <m:r>
                                <a:rPr lang="ru-RU" sz="20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       </m:t>
                              </m:r>
                              <m:r>
                                <a:rPr lang="ru-RU" sz="20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,</m:t>
                              </m:r>
                              <m:r>
                                <a:rPr lang="ru-RU" sz="20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     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ru-RU" sz="20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spcBef>
                    <a:spcPts val="0"/>
                  </a:spcBef>
                </a:pPr>
                <a:endParaRPr lang="ru-RU" sz="2000" i="1" dirty="0" smtClean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endParaRPr>
              </a:p>
              <a:p>
                <a:pPr algn="just">
                  <a:spcBef>
                    <a:spcPts val="0"/>
                  </a:spcBef>
                </a:pPr>
                <a:r>
                  <a:rPr lang="ru-RU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</a:rPr>
                  <a:t>г</a:t>
                </a:r>
                <a:r>
                  <a:rPr lang="ru-RU" sz="2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</a:rPr>
                  <a:t>де</a:t>
                </a:r>
                <a:r>
                  <a:rPr lang="ru-RU" sz="2000" i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000" i="1" dirty="0" smtClean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D</a:t>
                </a:r>
                <a:r>
                  <a:rPr lang="ru-RU" sz="2000" dirty="0" smtClean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r>
                  <a:rPr lang="ru-RU" sz="20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– диаметр астероида, выраженный в км,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𝜌</m:t>
                    </m:r>
                  </m:oMath>
                </a14:m>
                <a:r>
                  <a:rPr lang="ru-RU" sz="20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– геометрическое альбедо астероида, </a:t>
                </a:r>
                <a:r>
                  <a:rPr lang="en-US" sz="2000" i="1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H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ru-RU" sz="20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– абсолютная звездная величина </a:t>
                </a:r>
                <a:r>
                  <a:rPr lang="ru-RU" sz="2000" dirty="0" smtClean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астероида. </a:t>
                </a:r>
                <a:r>
                  <a:rPr lang="ru-RU" sz="2000" dirty="0" err="1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Расчет</a:t>
                </a:r>
                <a:r>
                  <a:rPr lang="ru-RU" sz="2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производился </a:t>
                </a:r>
                <a:r>
                  <a:rPr lang="ru-RU" sz="2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нами для </a:t>
                </a:r>
                <a:r>
                  <a:rPr lang="ru-RU" sz="2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значения </a:t>
                </a:r>
                <a:r>
                  <a:rPr lang="ru-RU" sz="2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альбедо 0.15.</a:t>
                </a:r>
                <a:endParaRPr lang="ru-RU" sz="2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Подзаголовок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397565" y="1113185"/>
                <a:ext cx="8458200" cy="5198164"/>
              </a:xfrm>
              <a:blipFill rotWithShape="1">
                <a:blip r:embed="rId2"/>
                <a:stretch>
                  <a:fillRect l="-720" t="-587" r="-72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757065" y="168965"/>
            <a:ext cx="81302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Модель </a:t>
            </a:r>
            <a:r>
              <a:rPr lang="ru-RU" sz="320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Боттке-Морбиделли-Гравника</a:t>
            </a:r>
            <a:r>
              <a:rPr lang="ru-RU" sz="3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(</a:t>
            </a:r>
            <a:r>
              <a:rPr lang="ru-RU" sz="320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БМГ</a:t>
            </a:r>
            <a:r>
              <a:rPr lang="ru-RU" sz="3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988E8F52-755B-43C0-B923-4C195FDDFEA1}" type="slidenum">
              <a:rPr lang="ru-RU" sz="16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10</a:t>
            </a:fld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88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44420" y="264328"/>
            <a:ext cx="7016611" cy="469898"/>
          </a:xfrm>
        </p:spPr>
        <p:txBody>
          <a:bodyPr>
            <a:no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NEOPOP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018" y="2204190"/>
            <a:ext cx="7502707" cy="4145642"/>
          </a:xfrm>
          <a:prstGeom prst="rect">
            <a:avLst/>
          </a:prstGeom>
        </p:spPr>
      </p:pic>
      <p:sp>
        <p:nvSpPr>
          <p:cNvPr id="5" name="Подзаголовок 2"/>
          <p:cNvSpPr txBox="1">
            <a:spLocks/>
          </p:cNvSpPr>
          <p:nvPr/>
        </p:nvSpPr>
        <p:spPr>
          <a:xfrm>
            <a:off x="337931" y="587216"/>
            <a:ext cx="8438322" cy="1699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0"/>
              </a:spcBef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Программный пакет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NEOPOP (Near-Earth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Object Population Observation Program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разработан в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ESA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моделирования популяции околоземных тел на основе модели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БМГ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988E8F52-755B-43C0-B923-4C195FDDFEA1}" type="slidenum">
              <a:rPr lang="ru-RU" sz="16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11</a:t>
            </a:fld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435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40157" y="218662"/>
            <a:ext cx="2713382" cy="546651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77078" y="1243161"/>
            <a:ext cx="8478079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Шустов+2017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показано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что средний темп входа в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околоземное пространство (околоземную сферу радиусом 1 млн. км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тел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декаметрового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и более размера с дневного неба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составляет:</a:t>
            </a:r>
          </a:p>
          <a:p>
            <a:pPr algn="just">
              <a:lnSpc>
                <a:spcPct val="9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57200" indent="-457200" algn="just">
              <a:lnSpc>
                <a:spcPct val="90000"/>
              </a:lnSpc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около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620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шт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/год для углов элонгации точки обнаружения &lt;90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°</a:t>
            </a:r>
          </a:p>
          <a:p>
            <a:pPr marL="457200" indent="-457200" algn="just">
              <a:lnSpc>
                <a:spcPct val="90000"/>
              </a:lnSpc>
              <a:buFontTx/>
              <a:buChar char="-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около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420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шт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/год для углов элонгации точки обнаружения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&lt;60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°</a:t>
            </a:r>
          </a:p>
          <a:p>
            <a:pPr marL="457200" indent="-457200" algn="just">
              <a:lnSpc>
                <a:spcPct val="90000"/>
              </a:lnSpc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около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220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шт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/год для углов элонгации точки обнаружения &lt;45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°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lnSpc>
                <a:spcPct val="90000"/>
              </a:lnSpc>
              <a:buFontTx/>
              <a:buChar char="-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Данная статистика была получена при помощи интегрирования движения астероидов интегратором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Эверхарта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 учетом влияния всех планет Солнечной системы. </a:t>
            </a:r>
            <a:endParaRPr lang="ru-RU" sz="2400" dirty="0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988E8F52-755B-43C0-B923-4C195FDDFEA1}" type="slidenum">
              <a:rPr lang="ru-RU" sz="16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12</a:t>
            </a:fld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6074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0257" y="0"/>
            <a:ext cx="7788551" cy="736600"/>
          </a:xfrm>
        </p:spPr>
        <p:txBody>
          <a:bodyPr>
            <a:no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по углу элонгации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8964" y="899469"/>
            <a:ext cx="881600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Распределение виртуальных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астероидов в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диапазоне 0-360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градусов при сближении с Землей на расстояние в 1 млн. км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в полярных координатах, где 0 – направление на Солнце.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988E8F52-755B-43C0-B923-4C195FDDFEA1}" type="slidenum">
              <a:rPr lang="ru-RU" sz="16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13</a:t>
            </a:fld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8532" y="2099798"/>
            <a:ext cx="4572000" cy="453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084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20561" y="263957"/>
            <a:ext cx="8464412" cy="736600"/>
          </a:xfrm>
        </p:spPr>
        <p:txBody>
          <a:bodyPr>
            <a:no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количества входов астероидов в ОКП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8964" y="2785699"/>
            <a:ext cx="368314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астероидов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размером более 10 м, входящих за год в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сферу радиусом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млн км, составляет около 3200 штук в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 же для сферы радиусом 0.4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 км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составляет около четырех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сотен астероидов размером от 10 до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60 м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68964" y="850431"/>
            <a:ext cx="881600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Количество АСЗ размером более 10 м, входящих за год в околоземное пространство радиусом 1 млн км со всех направлений. Статистика получена при помощи программы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NEOPOP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для быстрой оценки количества АСЗ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988E8F52-755B-43C0-B923-4C195FDDFEA1}" type="slidenum">
              <a:rPr lang="ru-RU" sz="16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14</a:t>
            </a:fld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373" y="2421894"/>
            <a:ext cx="4124325" cy="429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760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Перспективные астероиды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B572C-7B52-46EA-9266-B70B606FE164}" type="slidenum">
              <a:rPr lang="ru-RU" smtClean="0"/>
              <a:t>15</a:t>
            </a:fld>
            <a:endParaRPr lang="ru-RU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4970739"/>
              </p:ext>
            </p:extLst>
          </p:nvPr>
        </p:nvGraphicFramePr>
        <p:xfrm>
          <a:off x="323528" y="1340768"/>
          <a:ext cx="8496943" cy="34563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89847"/>
                <a:gridCol w="595649"/>
                <a:gridCol w="615708"/>
                <a:gridCol w="694197"/>
                <a:gridCol w="1203508"/>
                <a:gridCol w="1327348"/>
                <a:gridCol w="715129"/>
                <a:gridCol w="961934"/>
                <a:gridCol w="1093623"/>
              </a:tblGrid>
              <a:tr h="514593"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 dirty="0" err="1">
                          <a:effectLst/>
                        </a:rPr>
                        <a:t>Name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Type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a (AU)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 dirty="0">
                          <a:effectLst/>
                        </a:rPr>
                        <a:t>e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Value ($)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Est. Profit ($)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Δv (km/s)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MOID (AU)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Group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 anchor="b"/>
                </a:tc>
              </a:tr>
              <a:tr h="294179"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Ryugu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Cg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1.190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0.190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82.76 billion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30.08 billion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4.663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0.001116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APO (PHA)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</a:tr>
              <a:tr h="294179"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1989 ML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X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1.272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0.137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13.94 billion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4.38 billion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4.889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0.082722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AMO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</a:tr>
              <a:tr h="294179"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Nereus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Xe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1.489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0.360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4.71 billion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1.39 billion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4.986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0.003207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APO (PHA)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</a:tr>
              <a:tr h="294179"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Bennu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B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1.126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0.204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9.05 billion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2.50 billion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5.096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0.003223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APO (PHA)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</a:tr>
              <a:tr h="294179"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Didymos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 dirty="0" err="1">
                          <a:effectLst/>
                        </a:rPr>
                        <a:t>Xk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1.645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0.384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62.25 billion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16.39 billion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5.164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0.040681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APO (PHA)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</a:tr>
              <a:tr h="294179"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2011 UW158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 dirty="0" err="1">
                          <a:effectLst/>
                        </a:rPr>
                        <a:t>Xc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1.620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0.376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6.69 billion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1.74 billion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5.189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0.001749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APO (PHA)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</a:tr>
              <a:tr h="294179"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Anteros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L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1.431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0.256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5.57 trillion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1.25 trillion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5.440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0.062539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AMO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</a:tr>
              <a:tr h="294179"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2001 CC21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L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1.033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0.219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147.04 billion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29.77 billion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5.636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0.083068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APO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</a:tr>
              <a:tr h="294179"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1992 TC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X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1.566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0.292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84.01 billion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16.78 billion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5.648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0.167973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AMO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</a:tr>
              <a:tr h="294179"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2001 SG10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 dirty="0">
                          <a:effectLst/>
                        </a:rPr>
                        <a:t>X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1.449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0.424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3.05 billion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544.91 million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5.878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>
                          <a:effectLst/>
                        </a:rPr>
                        <a:t>0.017489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spcAft>
                          <a:spcPts val="1500"/>
                        </a:spcAft>
                      </a:pPr>
                      <a:r>
                        <a:rPr lang="ru-RU" sz="1050" dirty="0">
                          <a:effectLst/>
                        </a:rPr>
                        <a:t>APO (PHA)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38100" marB="38100"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23528" y="5157192"/>
            <a:ext cx="25677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http://www.asterank.com/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61219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Астероид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(162173)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Рюгу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миссия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Hayabusa-2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556792"/>
            <a:ext cx="9036496" cy="4525963"/>
          </a:xfrm>
        </p:spPr>
        <p:txBody>
          <a:bodyPr>
            <a:normAutofit/>
          </a:bodyPr>
          <a:lstStyle/>
          <a:p>
            <a:pPr algn="just">
              <a:buFontTx/>
              <a:buChar char="-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КА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Hayabusa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2 был запущен 3 декабря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2014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03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декабря 2015 года КА совершил гравитационный маневр вокруг Земли. В результате совершенного гравитационного маневра орбита КА повернулась на 80 градусов.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dirty="0">
                <a:latin typeface="Times New Roman" pitchFamily="18" charset="0"/>
                <a:cs typeface="Times New Roman" pitchFamily="18" charset="0"/>
                <a:hlinkClick r:id="rId2"/>
              </a:rPr>
              <a:t>http://global.jaxa.jp/press/2015/12/20151214_hayabusa2.html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B572C-7B52-46EA-9266-B70B606FE164}" type="slidenum">
              <a:rPr lang="ru-RU" smtClean="0"/>
              <a:t>16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2968346"/>
            <a:ext cx="5544616" cy="387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5592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Астероид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(162173)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Рюгу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миссия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Hayabusa-2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>
            <a:normAutofit/>
          </a:bodyPr>
          <a:lstStyle/>
          <a:p>
            <a:pPr algn="just">
              <a:buFontTx/>
              <a:buChar char="-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Астероид (162173)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Рюгу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открыт в 1999 году и классифицируется как околоземный астероид спектрального класса С из группы Аполлонов. Эксцентриситет его орбиты составляет 0.1902592, большая полуось 177.952 млн. км (1.1895338 а. е.), перигелий 144.095 млн. км (0.9529116 а. е.), наклонение 5.88404 °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Стоимость миссии составила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275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мл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долларов, оценочная прибыль от добычи полезных ископаемых 30  млрд долларов (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http://www.asterank.com/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just">
              <a:buFontTx/>
              <a:buChar char="-"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495497" y="6414789"/>
            <a:ext cx="2133600" cy="365125"/>
          </a:xfrm>
        </p:spPr>
        <p:txBody>
          <a:bodyPr/>
          <a:lstStyle/>
          <a:p>
            <a:fld id="{975B572C-7B52-46EA-9266-B70B606FE164}" type="slidenum">
              <a:rPr lang="ru-RU" smtClean="0"/>
              <a:t>17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4178" y="4266639"/>
            <a:ext cx="3861429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9920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Таблица кандидатов в астероиды, богатые металлами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B572C-7B52-46EA-9266-B70B606FE164}" type="slidenum">
              <a:rPr lang="ru-RU" smtClean="0"/>
              <a:t>18</a:t>
            </a:fld>
            <a:endParaRPr lang="ru-RU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628800"/>
            <a:ext cx="4991100" cy="410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11560" y="5949280"/>
            <a:ext cx="54541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“How to find metal-rich asteroids”, Alan W. Harris, 2014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86989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Астероид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163243 (2002 FB3)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Астероид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163243 (2002 FB3)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принадлежит к группе Аполлонов. 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Спектральный класс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S, Q</a:t>
            </a:r>
          </a:p>
          <a:p>
            <a:pPr marL="0" indent="0"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B572C-7B52-46EA-9266-B70B606FE164}" type="slidenum">
              <a:rPr lang="ru-RU" smtClean="0"/>
              <a:t>19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2348880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Aphelion </a:t>
            </a:r>
            <a:r>
              <a:rPr lang="en-US" dirty="0"/>
              <a:t>(AU): 1.219821285532934</a:t>
            </a:r>
          </a:p>
          <a:p>
            <a:r>
              <a:rPr lang="en-US" b="1" dirty="0"/>
              <a:t>Diameter </a:t>
            </a:r>
            <a:r>
              <a:rPr lang="en-US" dirty="0"/>
              <a:t>(km): 1.682</a:t>
            </a:r>
          </a:p>
          <a:p>
            <a:r>
              <a:rPr lang="en-US" b="1" dirty="0"/>
              <a:t>Semi-major Axis </a:t>
            </a:r>
            <a:r>
              <a:rPr lang="en-US" dirty="0"/>
              <a:t>(AU): 0.761531804483463</a:t>
            </a:r>
          </a:p>
          <a:p>
            <a:r>
              <a:rPr lang="en-US" b="1" dirty="0"/>
              <a:t>Inclination </a:t>
            </a:r>
            <a:r>
              <a:rPr lang="en-US" dirty="0"/>
              <a:t>(</a:t>
            </a:r>
            <a:r>
              <a:rPr lang="en-US" dirty="0" err="1"/>
              <a:t>deg</a:t>
            </a:r>
            <a:r>
              <a:rPr lang="en-US" dirty="0"/>
              <a:t>): 20.27701704357605</a:t>
            </a:r>
          </a:p>
          <a:p>
            <a:r>
              <a:rPr lang="en-US" b="1" dirty="0"/>
              <a:t>Perihelion </a:t>
            </a:r>
            <a:r>
              <a:rPr lang="en-US" dirty="0"/>
              <a:t>(AU): 0.303242323433992</a:t>
            </a:r>
          </a:p>
          <a:p>
            <a:r>
              <a:rPr lang="en-US" b="1" dirty="0"/>
              <a:t>Period </a:t>
            </a:r>
            <a:r>
              <a:rPr lang="en-US" dirty="0"/>
              <a:t>(days): 242.7339345960855</a:t>
            </a:r>
          </a:p>
          <a:p>
            <a:r>
              <a:rPr lang="en-US" b="1" dirty="0"/>
              <a:t>EMOID </a:t>
            </a:r>
            <a:r>
              <a:rPr lang="en-US" dirty="0"/>
              <a:t>(AU): 0.00382633</a:t>
            </a:r>
          </a:p>
          <a:p>
            <a:r>
              <a:rPr lang="en-US" b="1" dirty="0"/>
              <a:t>Albedo</a:t>
            </a:r>
            <a:r>
              <a:rPr lang="en-US" dirty="0"/>
              <a:t> (Albedo): 0.172</a:t>
            </a:r>
          </a:p>
          <a:p>
            <a:r>
              <a:rPr lang="en-US" b="1" dirty="0"/>
              <a:t>e</a:t>
            </a:r>
            <a:r>
              <a:rPr lang="en-US" dirty="0"/>
              <a:t>: 0.6017465083085981</a:t>
            </a:r>
          </a:p>
          <a:p>
            <a:r>
              <a:rPr lang="en-US" b="1" dirty="0" smtClean="0"/>
              <a:t>diameter</a:t>
            </a:r>
            <a:r>
              <a:rPr lang="en-US" dirty="0"/>
              <a:t> (km): </a:t>
            </a:r>
            <a:r>
              <a:rPr lang="en-US" dirty="0" smtClean="0"/>
              <a:t>1.682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3799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1821" y="1315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GMAT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General Mission Analysis Tool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B572C-7B52-46EA-9266-B70B606FE164}" type="slidenum">
              <a:rPr lang="ru-RU" smtClean="0"/>
              <a:t>20</a:t>
            </a:fld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788" y="1340768"/>
            <a:ext cx="7458075" cy="507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40307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9208" y="27856"/>
            <a:ext cx="8229600" cy="114300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Этапы перелета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268760"/>
            <a:ext cx="8712968" cy="5040560"/>
          </a:xfrm>
        </p:spPr>
        <p:txBody>
          <a:bodyPr>
            <a:normAutofit fontScale="70000" lnSpcReduction="20000"/>
          </a:bodyPr>
          <a:lstStyle/>
          <a:p>
            <a:pPr marL="457200" indent="-457200" algn="just">
              <a:buAutoNum type="arabicParenR"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При запуске с космодрома Байконур КА выводится на круговую околоземную орбиту с наклонением 51,3°.</a:t>
            </a:r>
          </a:p>
          <a:p>
            <a:pPr marL="457200" indent="-457200" algn="just">
              <a:buAutoNum type="arabicParenR"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Для перевода КА в плоскость движения астероида (20,27° относительно эклиптики) выполняется первый маневр (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dV1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) перехода между некомпланарными орбитами. </a:t>
            </a:r>
          </a:p>
          <a:p>
            <a:pPr marL="457200" indent="-457200" algn="just">
              <a:buAutoNum type="arabicParenR"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С помощью маневра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 dV2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скорость КА увеличивается до необходимой для перехода на </a:t>
            </a:r>
            <a:r>
              <a:rPr lang="ru-RU" sz="3400" dirty="0" err="1" smtClean="0">
                <a:latin typeface="Times New Roman" pitchFamily="18" charset="0"/>
                <a:cs typeface="Times New Roman" pitchFamily="18" charset="0"/>
              </a:rPr>
              <a:t>гомановский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 smtClean="0">
                <a:latin typeface="Times New Roman" pitchFamily="18" charset="0"/>
                <a:cs typeface="Times New Roman" pitchFamily="18" charset="0"/>
              </a:rPr>
              <a:t>полуэллипс</a:t>
            </a: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AutoNum type="arabicParenR"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С помощью 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dV3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происходит разгон КА для перехода на эллиптическую траекторию астероида-цели и дальнейшему сближению с астероидом</a:t>
            </a:r>
          </a:p>
          <a:p>
            <a:pPr marL="457200" indent="-457200" algn="just">
              <a:buAutoNum type="arabicParenR"/>
            </a:pP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B572C-7B52-46EA-9266-B70B606FE164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27778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Гомановские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траектории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перелета к астероиду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B572C-7B52-46EA-9266-B70B606FE164}" type="slidenum">
              <a:rPr lang="ru-RU" smtClean="0"/>
              <a:t>22</a:t>
            </a:fld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807096"/>
            <a:ext cx="4935110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86991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Выводы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556792"/>
            <a:ext cx="8352928" cy="4525963"/>
          </a:xfrm>
        </p:spPr>
        <p:txBody>
          <a:bodyPr>
            <a:normAutofit/>
          </a:bodyPr>
          <a:lstStyle/>
          <a:p>
            <a:pPr marL="457200" indent="-457200" algn="just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Идея коммерческих миссий к астероидам, богатым полезными ископаемыми, активно развивается</a:t>
            </a:r>
          </a:p>
          <a:p>
            <a:pPr marL="457200" indent="-457200" algn="just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Отказ от гравитационного маневра позволяет сократить время перелета, но суммарный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dV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миссии увеличивается</a:t>
            </a:r>
          </a:p>
          <a:p>
            <a:pPr marL="457200" indent="-457200" algn="just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Суммарный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dV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для перелета к потенциально богатому металлами астероиду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163243 (2002 FB3)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при использовании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трехимпульсной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траектории перелета составляет 14,3 км/с. Для сравнения,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dV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для перелета к астероиду (162173)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Рюгу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составляет около 7 км/с. </a:t>
            </a:r>
          </a:p>
          <a:p>
            <a:pPr marL="457200" indent="-457200">
              <a:buAutoNum type="arabicPeriod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B572C-7B52-46EA-9266-B70B606FE164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5018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B572C-7B52-46EA-9266-B70B606FE164}" type="slidenum">
              <a:rPr lang="ru-RU" smtClean="0"/>
              <a:t>24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619173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398</TotalTime>
  <Words>1208</Words>
  <Application>Microsoft Office PowerPoint</Application>
  <PresentationFormat>Экран (4:3)</PresentationFormat>
  <Paragraphs>283</Paragraphs>
  <Slides>24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6" baseType="lpstr">
      <vt:lpstr>Тема Office</vt:lpstr>
      <vt:lpstr>Слайд</vt:lpstr>
      <vt:lpstr>О траекториях перелета к  околоземным астероидам</vt:lpstr>
      <vt:lpstr>Актуальность </vt:lpstr>
      <vt:lpstr>Презентация PowerPoint</vt:lpstr>
      <vt:lpstr>Астероиды, сближающиеся с Землей</vt:lpstr>
      <vt:lpstr>Презентация PowerPoint</vt:lpstr>
      <vt:lpstr>Понятие дневного неба</vt:lpstr>
      <vt:lpstr>Схема обнаружения опасных небесных тел в проекте СОДА</vt:lpstr>
      <vt:lpstr>Презентация PowerPoint</vt:lpstr>
      <vt:lpstr>Статистика болидов по данным NASA</vt:lpstr>
      <vt:lpstr>Презентация PowerPoint</vt:lpstr>
      <vt:lpstr>NEOPOP</vt:lpstr>
      <vt:lpstr>Результаты</vt:lpstr>
      <vt:lpstr>Распределение по углу элонгации</vt:lpstr>
      <vt:lpstr>Оценка количества входов астероидов в ОКП </vt:lpstr>
      <vt:lpstr>Перспективные астероиды</vt:lpstr>
      <vt:lpstr>Астероид (162173) Рюгу и миссия Hayabusa-2</vt:lpstr>
      <vt:lpstr>Астероид (162173) Рюгу и миссия Hayabusa-2</vt:lpstr>
      <vt:lpstr>Таблица кандидатов в астероиды, богатые металлами</vt:lpstr>
      <vt:lpstr>Астероид 163243 (2002 FB3)</vt:lpstr>
      <vt:lpstr>GMAT (General Mission Analysis Tool)</vt:lpstr>
      <vt:lpstr>Этапы перелета </vt:lpstr>
      <vt:lpstr>Гомановские траектории перелета к астероиду </vt:lpstr>
      <vt:lpstr>Выводы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Ekaterina</dc:creator>
  <cp:lastModifiedBy>Ekaterina</cp:lastModifiedBy>
  <cp:revision>36</cp:revision>
  <dcterms:created xsi:type="dcterms:W3CDTF">2017-09-20T07:36:38Z</dcterms:created>
  <dcterms:modified xsi:type="dcterms:W3CDTF">2018-03-23T08:37:08Z</dcterms:modified>
</cp:coreProperties>
</file>