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67" r:id="rId10"/>
    <p:sldId id="257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36BECD-3696-4531-8183-AFBDAB1B1DA6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796F8-8736-433E-B5E1-6FBF7B3AB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082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6F17-9BCD-4392-813F-2B90EC3CEF43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6D5AE-83D2-4445-817A-5F4B42D963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071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4995D-A3D8-4910-ABE4-4B0ABB3E0A2B}" type="datetime1">
              <a:rPr lang="ru-RU" smtClean="0"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148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CF29-15EE-4D78-AC75-8961A1B7FEE7}" type="datetime1">
              <a:rPr lang="ru-RU" smtClean="0"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116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290C3-DFE0-4EF2-8706-EDF943A25937}" type="datetime1">
              <a:rPr lang="ru-RU" smtClean="0"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63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3119-45CB-4CEF-883D-7836DA50F186}" type="datetime1">
              <a:rPr lang="ru-RU" smtClean="0"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383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DE47-95F6-4758-B332-062685E2B8EC}" type="datetime1">
              <a:rPr lang="ru-RU" smtClean="0"/>
              <a:t>20.03.2018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354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1F5E-5B0E-43C6-A574-248DBC516129}" type="datetime1">
              <a:rPr lang="ru-RU" smtClean="0"/>
              <a:t>20.03.2018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53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5628-485A-42E8-ADC8-E4E211410E83}" type="datetime1">
              <a:rPr lang="ru-RU" smtClean="0"/>
              <a:t>20.03.2018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432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A589-F8EB-4C5F-921D-C7B3BB33AF01}" type="datetime1">
              <a:rPr lang="ru-RU" smtClean="0"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80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1037-9421-45B5-9CEC-220C14553C33}" type="datetime1">
              <a:rPr lang="ru-RU" smtClean="0"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867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DE164-1028-4833-9D7D-C57D5DDA6BA1}" type="datetime1">
              <a:rPr lang="ru-RU" smtClean="0"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813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E17E-A162-4852-8E4A-871C4AD43B9E}" type="datetime1">
              <a:rPr lang="ru-RU" smtClean="0"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19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97790-6EB2-4725-9923-A6C857D21C92}" type="datetime1">
              <a:rPr lang="ru-RU" smtClean="0"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3717D-B0BC-41FF-8A0B-6FA022654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43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 О противодействии астероидной опасности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400" i="1" dirty="0">
                <a:solidFill>
                  <a:schemeClr val="tx1"/>
                </a:solidFill>
              </a:rPr>
              <a:t>С.А. Мещеряков, Ю.М. </a:t>
            </a:r>
            <a:r>
              <a:rPr lang="ru-RU" sz="2400" i="1" dirty="0" err="1" smtClean="0">
                <a:solidFill>
                  <a:schemeClr val="tx1"/>
                </a:solidFill>
              </a:rPr>
              <a:t>Липницкий</a:t>
            </a:r>
            <a:endParaRPr lang="ru-RU" sz="2400" i="1" dirty="0" smtClean="0">
              <a:solidFill>
                <a:schemeClr val="tx1"/>
              </a:solidFill>
            </a:endParaRPr>
          </a:p>
          <a:p>
            <a:r>
              <a:rPr lang="ru-RU" sz="2400" dirty="0" err="1">
                <a:solidFill>
                  <a:schemeClr val="tx1"/>
                </a:solidFill>
              </a:rPr>
              <a:t>ЦНИИмаш</a:t>
            </a:r>
            <a:r>
              <a:rPr lang="ru-RU" sz="2400" dirty="0">
                <a:solidFill>
                  <a:schemeClr val="tx1"/>
                </a:solidFill>
              </a:rPr>
              <a:t>, Центр теплообмена и </a:t>
            </a:r>
            <a:r>
              <a:rPr lang="ru-RU" sz="2400" dirty="0" err="1" smtClean="0">
                <a:solidFill>
                  <a:schemeClr val="tx1"/>
                </a:solidFill>
              </a:rPr>
              <a:t>аэрогазодинамики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86200" cy="365125"/>
          </a:xfrm>
        </p:spPr>
        <p:txBody>
          <a:bodyPr/>
          <a:lstStyle/>
          <a:p>
            <a:r>
              <a:rPr lang="ru-RU" sz="1600" dirty="0">
                <a:solidFill>
                  <a:schemeClr val="tx1"/>
                </a:solidFill>
              </a:rPr>
              <a:t>ИКИ </a:t>
            </a:r>
            <a:r>
              <a:rPr lang="ru-RU" sz="1600" dirty="0" smtClean="0">
                <a:solidFill>
                  <a:schemeClr val="tx1"/>
                </a:solidFill>
              </a:rPr>
              <a:t>РАН, Таруса, 21 -23  марта 2018 г.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68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Проблема астероидной опасности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2000" dirty="0" smtClean="0"/>
              <a:t>Здесь представлена часть результатов работы </a:t>
            </a:r>
            <a:r>
              <a:rPr lang="ru-RU" sz="2000" dirty="0" err="1" smtClean="0"/>
              <a:t>ЦНИИмаш</a:t>
            </a:r>
            <a:r>
              <a:rPr lang="ru-RU" sz="2000" dirty="0" smtClean="0"/>
              <a:t> по проекту </a:t>
            </a:r>
            <a:r>
              <a:rPr lang="en-US" sz="2000" b="1" dirty="0" smtClean="0"/>
              <a:t>FP</a:t>
            </a:r>
            <a:r>
              <a:rPr lang="ru-RU" sz="2000" b="1" dirty="0" smtClean="0"/>
              <a:t>7-</a:t>
            </a:r>
            <a:r>
              <a:rPr lang="en-US" sz="2000" b="1" dirty="0" smtClean="0"/>
              <a:t>SPACE</a:t>
            </a:r>
            <a:r>
              <a:rPr lang="ru-RU" sz="2000" b="1" dirty="0" smtClean="0"/>
              <a:t>-2011-282703 (</a:t>
            </a:r>
            <a:r>
              <a:rPr lang="en-GB" sz="2000" b="1" dirty="0" err="1" smtClean="0"/>
              <a:t>NEOShield</a:t>
            </a:r>
            <a:r>
              <a:rPr lang="en-GB" sz="2000" b="1" dirty="0" smtClean="0"/>
              <a:t>) </a:t>
            </a:r>
            <a:r>
              <a:rPr lang="ru-RU" sz="2000" dirty="0" smtClean="0"/>
              <a:t>Еврокомиссии, касающаяся отклонения астероида с помощью ядерного взрыва.</a:t>
            </a:r>
          </a:p>
          <a:p>
            <a:pPr algn="just"/>
            <a:r>
              <a:rPr lang="ru-RU" sz="2000" dirty="0" smtClean="0"/>
              <a:t>Весь проект был посвящен глобальному анализу проблемы астероидной опасности. В нем участвовали 13 организаций Германии, Франции, Испании, Англии и США. Координатор проекта – </a:t>
            </a:r>
            <a:r>
              <a:rPr lang="en-GB" sz="2000" dirty="0" smtClean="0"/>
              <a:t>DLR (</a:t>
            </a:r>
            <a:r>
              <a:rPr lang="en-US" sz="2000" dirty="0"/>
              <a:t>DEUTSCHES ZENTRUN FUER LUFT- UND RAUMFART </a:t>
            </a:r>
            <a:r>
              <a:rPr lang="en-US" sz="2000" dirty="0" smtClean="0"/>
              <a:t>)</a:t>
            </a:r>
            <a:endParaRPr lang="ru-RU" sz="2000" dirty="0" smtClean="0"/>
          </a:p>
          <a:p>
            <a:pPr algn="just"/>
            <a:r>
              <a:rPr lang="ru-RU" sz="2000" dirty="0" smtClean="0"/>
              <a:t>В этом проекте на </a:t>
            </a:r>
            <a:r>
              <a:rPr lang="ru-RU" sz="2000" dirty="0" err="1" smtClean="0"/>
              <a:t>ЦНИИмаш</a:t>
            </a:r>
            <a:r>
              <a:rPr lang="ru-RU" sz="2000" dirty="0" smtClean="0"/>
              <a:t> была возложена  многоаспектная задача, касающаяся отклонения астероида с помощью ядерного взрыва, анализу демонстрационного полета </a:t>
            </a:r>
            <a:r>
              <a:rPr lang="ru-RU" sz="2000" dirty="0"/>
              <a:t>к астероиду и </a:t>
            </a:r>
            <a:r>
              <a:rPr lang="ru-RU" sz="2000" dirty="0" smtClean="0"/>
              <a:t> </a:t>
            </a:r>
            <a:r>
              <a:rPr lang="ru-RU" sz="2000" dirty="0"/>
              <a:t>анализу входа астероида в атмосферу Земли и </a:t>
            </a:r>
            <a:r>
              <a:rPr lang="ru-RU" sz="2000" dirty="0" smtClean="0"/>
              <a:t>последствий</a:t>
            </a:r>
          </a:p>
          <a:p>
            <a:pPr algn="just"/>
            <a:r>
              <a:rPr lang="ru-RU" sz="2000" dirty="0" smtClean="0"/>
              <a:t>Системную работу по проекту взял на себя Центр теплообмена и газодинамики </a:t>
            </a:r>
            <a:r>
              <a:rPr lang="ru-RU" sz="2000" dirty="0" err="1" smtClean="0"/>
              <a:t>ЦНИИмаш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В части базовой задачи воздействия на астероид были решены задачи переноса рентгеновского излучения и нейтронов, термодинамики и газодинамики разлета </a:t>
            </a:r>
            <a:r>
              <a:rPr lang="ru-RU" sz="2000" dirty="0"/>
              <a:t>и</a:t>
            </a:r>
            <a:r>
              <a:rPr lang="ru-RU" sz="2000" dirty="0" smtClean="0"/>
              <a:t>спаренного вещества астероида, динамики грунтов, орбитальной механики. Конечно, эти задачи были решены с различной степенью точности, однако комплексный подход позволил получить важные рекомендации по проблеме.</a:t>
            </a:r>
          </a:p>
          <a:p>
            <a:pPr algn="just"/>
            <a:endParaRPr lang="ru-RU" sz="2000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76600" cy="365125"/>
          </a:xfrm>
        </p:spPr>
        <p:txBody>
          <a:bodyPr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41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Сравнение различных импульсных методов воздействия</a:t>
            </a:r>
            <a:endParaRPr lang="ru-RU" sz="3200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3048000" cy="320675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3</a:t>
            </a:fld>
            <a:endParaRPr lang="ru-RU" dirty="0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3352800" cy="193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71600"/>
            <a:ext cx="301434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352330"/>
            <a:ext cx="3200400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914400" y="3429000"/>
            <a:ext cx="3657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Импульс от отнесенного </a:t>
            </a:r>
            <a:r>
              <a:rPr lang="ru-RU" dirty="0" smtClean="0"/>
              <a:t>1 и </a:t>
            </a:r>
            <a:r>
              <a:rPr lang="ru-RU" dirty="0"/>
              <a:t>заглубленного  </a:t>
            </a:r>
            <a:r>
              <a:rPr lang="ru-RU" dirty="0" smtClean="0"/>
              <a:t>2  ядерных </a:t>
            </a:r>
            <a:r>
              <a:rPr lang="ru-RU" dirty="0"/>
              <a:t>взрывов мощностью 10 </a:t>
            </a:r>
            <a:r>
              <a:rPr lang="ru-RU" dirty="0" err="1"/>
              <a:t>кт</a:t>
            </a:r>
            <a:r>
              <a:rPr lang="ru-RU" dirty="0"/>
              <a:t> </a:t>
            </a:r>
            <a:r>
              <a:rPr lang="en-GB" dirty="0" smtClean="0"/>
              <a:t>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59415" y="3409765"/>
            <a:ext cx="3886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Импульс от </a:t>
            </a:r>
            <a:r>
              <a:rPr lang="ru-RU" dirty="0" smtClean="0"/>
              <a:t>отнесенного </a:t>
            </a:r>
            <a:r>
              <a:rPr lang="ru-RU" dirty="0"/>
              <a:t>ядерного взрыва </a:t>
            </a:r>
            <a:r>
              <a:rPr lang="ru-RU" dirty="0" smtClean="0"/>
              <a:t>(10 </a:t>
            </a:r>
            <a:r>
              <a:rPr lang="ru-RU" dirty="0" err="1"/>
              <a:t>кт</a:t>
            </a:r>
            <a:r>
              <a:rPr lang="ru-RU" dirty="0"/>
              <a:t> ) </a:t>
            </a:r>
            <a:r>
              <a:rPr lang="ru-RU" dirty="0" smtClean="0"/>
              <a:t>1  </a:t>
            </a:r>
            <a:r>
              <a:rPr lang="ru-RU" dirty="0"/>
              <a:t>и от </a:t>
            </a:r>
            <a:r>
              <a:rPr lang="ru-RU" dirty="0" smtClean="0"/>
              <a:t>кинетического удара (0.5т</a:t>
            </a:r>
            <a:r>
              <a:rPr lang="ru-RU" dirty="0"/>
              <a:t>) </a:t>
            </a:r>
            <a:r>
              <a:rPr lang="ru-RU" dirty="0" smtClean="0"/>
              <a:t>2</a:t>
            </a:r>
            <a:r>
              <a:rPr lang="en-GB" dirty="0"/>
              <a:t>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326572" y="5486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Импульс от  кинетического удара (0.5т) </a:t>
            </a:r>
            <a:r>
              <a:rPr lang="en-GB" dirty="0" smtClean="0"/>
              <a:t>1 </a:t>
            </a:r>
            <a:r>
              <a:rPr lang="ru-RU" dirty="0" smtClean="0"/>
              <a:t>и от взрыва ТНТ (0.5т)</a:t>
            </a:r>
            <a:r>
              <a:rPr lang="en-GB" dirty="0" smtClean="0"/>
              <a:t> 2.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870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Требуемые  импульсы скорости</a:t>
            </a:r>
            <a:endParaRPr lang="ru-RU" sz="3200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199" y="6356350"/>
            <a:ext cx="3301241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4</a:t>
            </a:fld>
            <a:endParaRPr lang="ru-RU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3429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752600"/>
            <a:ext cx="2944883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4320" y="4209520"/>
            <a:ext cx="396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Импульсы скорости, необходимые для отклонения астероидов на орбитах с наклонениями 3,3 град </a:t>
            </a:r>
            <a:r>
              <a:rPr lang="ru-RU" dirty="0" smtClean="0"/>
              <a:t>(1</a:t>
            </a:r>
            <a:r>
              <a:rPr lang="ru-RU" dirty="0"/>
              <a:t>) и 20 град </a:t>
            </a:r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76800" y="3928692"/>
            <a:ext cx="3429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Отклонение орбиты  астероида </a:t>
            </a:r>
            <a:r>
              <a:rPr lang="ru-RU" dirty="0" err="1"/>
              <a:t>Апофис</a:t>
            </a:r>
            <a:r>
              <a:rPr lang="ru-RU" dirty="0"/>
              <a:t> на </a:t>
            </a:r>
            <a:r>
              <a:rPr lang="ru-RU" dirty="0" err="1"/>
              <a:t>столкновительный</a:t>
            </a:r>
            <a:r>
              <a:rPr lang="ru-RU" dirty="0"/>
              <a:t> радиус Земли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dirty="0"/>
              <a:t>1 – тангенциальный импульс, </a:t>
            </a:r>
            <a:endParaRPr lang="ru-RU" dirty="0" smtClean="0"/>
          </a:p>
          <a:p>
            <a:r>
              <a:rPr lang="ru-RU" dirty="0" smtClean="0"/>
              <a:t>2 </a:t>
            </a:r>
            <a:r>
              <a:rPr lang="ru-RU" dirty="0"/>
              <a:t>– нормальный и </a:t>
            </a:r>
            <a:r>
              <a:rPr lang="ru-RU" dirty="0" err="1"/>
              <a:t>бинормальный</a:t>
            </a:r>
            <a:r>
              <a:rPr lang="ru-RU" dirty="0"/>
              <a:t> импульсы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3 – импульс в оптимальном направлении</a:t>
            </a:r>
          </a:p>
        </p:txBody>
      </p:sp>
    </p:spTree>
    <p:extLst>
      <p:ext uri="{BB962C8B-B14F-4D97-AF65-F5344CB8AC3E}">
        <p14:creationId xmlns:p14="http://schemas.microsoft.com/office/powerpoint/2010/main" val="65670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Отклонение при позднем обнаружении</a:t>
            </a:r>
            <a:endParaRPr lang="ru-RU" sz="3200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05200" cy="365125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5</a:t>
            </a:fld>
            <a:endParaRPr lang="ru-RU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524000"/>
            <a:ext cx="6400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600200" y="4876800"/>
            <a:ext cx="5791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Количество взрывов мощностью 1 Мт, </a:t>
            </a:r>
            <a:r>
              <a:rPr lang="ru-RU" dirty="0" smtClean="0"/>
              <a:t>необходимые </a:t>
            </a:r>
            <a:r>
              <a:rPr lang="ru-RU" dirty="0"/>
              <a:t>для отклонения космического тела размером 300 м  при его позднем обнаружении в зависимости от расстояния упреждения столкновения </a:t>
            </a:r>
            <a:r>
              <a:rPr lang="en-US" i="1" dirty="0" err="1"/>
              <a:t>d</a:t>
            </a:r>
            <a:r>
              <a:rPr lang="en-US" baseline="-25000" dirty="0" err="1"/>
              <a:t>max</a:t>
            </a:r>
            <a:r>
              <a:rPr lang="ru-RU" dirty="0"/>
              <a:t> </a:t>
            </a:r>
            <a:r>
              <a:rPr lang="ru-RU" dirty="0" smtClean="0"/>
              <a:t>(в </a:t>
            </a:r>
            <a:r>
              <a:rPr lang="ru-RU" dirty="0"/>
              <a:t>расстояниях до Луны).</a:t>
            </a:r>
          </a:p>
        </p:txBody>
      </p:sp>
    </p:spTree>
    <p:extLst>
      <p:ext uri="{BB962C8B-B14F-4D97-AF65-F5344CB8AC3E}">
        <p14:creationId xmlns:p14="http://schemas.microsoft.com/office/powerpoint/2010/main" val="148960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Об использовании нейтронных зарядов</a:t>
            </a:r>
            <a:endParaRPr lang="ru-RU" sz="3200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6</a:t>
            </a:fld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715" y="1600200"/>
            <a:ext cx="4657725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05000" y="4249049"/>
            <a:ext cx="556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Профили </a:t>
            </a:r>
            <a:r>
              <a:rPr lang="ru-RU" dirty="0" err="1" smtClean="0"/>
              <a:t>энерговыделения</a:t>
            </a:r>
            <a:r>
              <a:rPr lang="ru-RU" dirty="0" smtClean="0"/>
              <a:t> в форстерите от РИ и от нейтронов при взрыве 10-кт нейтронной бомбы 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283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Сравнения расчетов переноса рентгеновского и нейтронного излучений</a:t>
            </a:r>
            <a:endParaRPr lang="ru-RU" sz="2400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7</a:t>
            </a:fld>
            <a:endParaRPr lang="ru-RU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02798"/>
            <a:ext cx="3505200" cy="2715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581" y="1219200"/>
            <a:ext cx="3124200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838200" y="4088101"/>
            <a:ext cx="3733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Профили приведенного </a:t>
            </a:r>
            <a:r>
              <a:rPr lang="ru-RU" sz="1600" dirty="0" err="1"/>
              <a:t>энерговыделения</a:t>
            </a:r>
            <a:r>
              <a:rPr lang="ru-RU" sz="1600" dirty="0"/>
              <a:t> от рентгеновского излучения, соответствующего черному телу с температурой 2 </a:t>
            </a:r>
            <a:r>
              <a:rPr lang="ru-RU" sz="1600" dirty="0" err="1" smtClean="0"/>
              <a:t>кеВ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00600" y="4088048"/>
            <a:ext cx="3810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Профили приведенного </a:t>
            </a:r>
            <a:r>
              <a:rPr lang="ru-RU" sz="1600" dirty="0" err="1"/>
              <a:t>энерговыделения</a:t>
            </a:r>
            <a:r>
              <a:rPr lang="ru-RU" sz="1600" dirty="0"/>
              <a:t> от нейтронов с энергией 14.1 М</a:t>
            </a:r>
            <a:r>
              <a:rPr lang="ru-RU" dirty="0"/>
              <a:t>эВ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66800" y="5217721"/>
            <a:ext cx="7010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-</a:t>
            </a:r>
            <a:r>
              <a:rPr lang="en-US" sz="1400" dirty="0" smtClean="0"/>
              <a:t> </a:t>
            </a:r>
            <a:r>
              <a:rPr lang="en-US" sz="1400" dirty="0"/>
              <a:t>Robert A. </a:t>
            </a:r>
            <a:r>
              <a:rPr lang="en-US" sz="1400" dirty="0" err="1"/>
              <a:t>Managan</a:t>
            </a:r>
            <a:r>
              <a:rPr lang="en-US" sz="1400" dirty="0"/>
              <a:t>, Kirsten M. </a:t>
            </a:r>
            <a:r>
              <a:rPr lang="en-US" sz="1400" dirty="0" err="1"/>
              <a:t>Howley</a:t>
            </a:r>
            <a:r>
              <a:rPr lang="en-US" sz="1400" dirty="0"/>
              <a:t>, and Joseph V. </a:t>
            </a:r>
            <a:r>
              <a:rPr lang="en-US" sz="1400" dirty="0" err="1"/>
              <a:t>Wasem</a:t>
            </a:r>
            <a:r>
              <a:rPr lang="ru-RU" sz="1400" dirty="0"/>
              <a:t>. </a:t>
            </a:r>
            <a:r>
              <a:rPr lang="en-GB" sz="1400" dirty="0"/>
              <a:t>1D to 3D Mapping for Nuclear Energy Deposition. PDC-2015.</a:t>
            </a:r>
            <a:r>
              <a:rPr lang="ru-RU" sz="1400" dirty="0"/>
              <a:t> г. </a:t>
            </a:r>
            <a:r>
              <a:rPr lang="ru-RU" sz="1400" dirty="0" err="1"/>
              <a:t>Фраскати</a:t>
            </a:r>
            <a:r>
              <a:rPr lang="en-GB" sz="1400" dirty="0"/>
              <a:t>,</a:t>
            </a:r>
            <a:r>
              <a:rPr lang="ru-RU" sz="1400" dirty="0"/>
              <a:t> 13</a:t>
            </a:r>
            <a:r>
              <a:rPr lang="en-GB" sz="1400" dirty="0"/>
              <a:t>-</a:t>
            </a:r>
            <a:r>
              <a:rPr lang="ru-RU" sz="1400" dirty="0"/>
              <a:t> 15 апреля 2015г. </a:t>
            </a:r>
            <a:r>
              <a:rPr lang="en-US" sz="1400" dirty="0"/>
              <a:t>IAA-PDC-15-P-53</a:t>
            </a:r>
            <a:r>
              <a:rPr lang="ru-RU" sz="1400" dirty="0"/>
              <a:t>. 201</a:t>
            </a:r>
            <a:r>
              <a:rPr lang="en-GB" sz="1400" dirty="0"/>
              <a:t>5</a:t>
            </a:r>
            <a:endParaRPr lang="ru-RU" sz="1400" dirty="0"/>
          </a:p>
          <a:p>
            <a:r>
              <a:rPr lang="ru-RU" sz="1400" dirty="0" smtClean="0"/>
              <a:t>- </a:t>
            </a:r>
            <a:r>
              <a:rPr lang="en-US" sz="1400" dirty="0" smtClean="0"/>
              <a:t>David </a:t>
            </a:r>
            <a:r>
              <a:rPr lang="en-US" sz="1400" dirty="0"/>
              <a:t>S. P. Dearborn</a:t>
            </a:r>
            <a:r>
              <a:rPr lang="en-US" sz="1400" baseline="30000" dirty="0"/>
              <a:t> </a:t>
            </a:r>
            <a:r>
              <a:rPr lang="en-US" sz="1400" dirty="0"/>
              <a:t>and Jim M. Ferguson.</a:t>
            </a:r>
            <a:r>
              <a:rPr lang="ru-RU" sz="1400" dirty="0"/>
              <a:t> </a:t>
            </a:r>
            <a:r>
              <a:rPr lang="ru-RU" sz="1400" dirty="0" err="1"/>
              <a:t>When</a:t>
            </a:r>
            <a:r>
              <a:rPr lang="ru-RU" sz="1400" dirty="0"/>
              <a:t> </a:t>
            </a:r>
            <a:r>
              <a:rPr lang="ru-RU" sz="1400" dirty="0" err="1"/>
              <a:t>an</a:t>
            </a:r>
            <a:r>
              <a:rPr lang="ru-RU" sz="1400" dirty="0"/>
              <a:t> </a:t>
            </a:r>
            <a:r>
              <a:rPr lang="ru-RU" sz="1400" dirty="0" err="1"/>
              <a:t>Impactor</a:t>
            </a:r>
            <a:r>
              <a:rPr lang="ru-RU" sz="1400" dirty="0"/>
              <a:t> </a:t>
            </a:r>
            <a:r>
              <a:rPr lang="ru-RU" sz="1400" dirty="0" err="1"/>
              <a:t>is</a:t>
            </a:r>
            <a:r>
              <a:rPr lang="ru-RU" sz="1400" dirty="0"/>
              <a:t> </a:t>
            </a:r>
            <a:r>
              <a:rPr lang="ru-RU" sz="1400" dirty="0" err="1"/>
              <a:t>Not</a:t>
            </a:r>
            <a:r>
              <a:rPr lang="ru-RU" sz="1400" dirty="0"/>
              <a:t> </a:t>
            </a:r>
            <a:r>
              <a:rPr lang="ru-RU" sz="1400" dirty="0" err="1"/>
              <a:t>Enough</a:t>
            </a:r>
            <a:r>
              <a:rPr lang="ru-RU" sz="1400" dirty="0"/>
              <a:t>: </a:t>
            </a:r>
          </a:p>
          <a:p>
            <a:r>
              <a:rPr lang="ru-RU" sz="1400" dirty="0" smtClean="0"/>
              <a:t>- </a:t>
            </a:r>
            <a:r>
              <a:rPr lang="en-US" sz="1400" dirty="0" smtClean="0"/>
              <a:t>Bong </a:t>
            </a:r>
            <a:r>
              <a:rPr lang="en-US" sz="1400" dirty="0" err="1"/>
              <a:t>Wieand</a:t>
            </a:r>
            <a:r>
              <a:rPr lang="en-US" sz="1400" dirty="0"/>
              <a:t> Brent W. Barbee. An Innovative Solution to NASA’s NEO Impact Threat Mitigation Grand. Challenge and Flight Validation Mission Architecture Development </a:t>
            </a:r>
            <a:r>
              <a:rPr lang="en-GB" sz="1400" dirty="0"/>
              <a:t>PDC-2015,</a:t>
            </a:r>
            <a:r>
              <a:rPr lang="ru-RU" sz="1400" dirty="0"/>
              <a:t> г. </a:t>
            </a:r>
            <a:r>
              <a:rPr lang="ru-RU" sz="1400" dirty="0" err="1"/>
              <a:t>Фраскати</a:t>
            </a:r>
            <a:r>
              <a:rPr lang="en-GB" sz="1400" dirty="0"/>
              <a:t>,</a:t>
            </a:r>
            <a:r>
              <a:rPr lang="ru-RU" sz="1400" dirty="0"/>
              <a:t> 13</a:t>
            </a:r>
            <a:r>
              <a:rPr lang="en-GB" sz="1400" dirty="0"/>
              <a:t>-</a:t>
            </a:r>
            <a:r>
              <a:rPr lang="ru-RU" sz="1400" dirty="0"/>
              <a:t> 15 апреля 2015г. </a:t>
            </a:r>
            <a:r>
              <a:rPr lang="en-US" sz="1400" dirty="0"/>
              <a:t> IAA-PDC-15-04-10</a:t>
            </a:r>
            <a:r>
              <a:rPr lang="ru-RU" sz="1400" dirty="0"/>
              <a:t>. 201</a:t>
            </a:r>
            <a:r>
              <a:rPr lang="en-GB" sz="1400" dirty="0"/>
              <a:t>5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1256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Сравнение интегральных оценок импульса при заглубленном взрыве</a:t>
            </a: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8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3505200" cy="1786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422231"/>
            <a:ext cx="4038600" cy="182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657" y="4400204"/>
            <a:ext cx="2885824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62000" y="5432079"/>
            <a:ext cx="3962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10 </a:t>
            </a:r>
            <a:r>
              <a:rPr lang="en-GB" sz="1600" dirty="0" err="1" smtClean="0"/>
              <a:t>kt</a:t>
            </a:r>
            <a:endParaRPr lang="ru-RU" sz="1600" dirty="0" smtClean="0"/>
          </a:p>
          <a:p>
            <a:r>
              <a:rPr lang="en-US" sz="1600" dirty="0" err="1" smtClean="0"/>
              <a:t>Adushkin</a:t>
            </a:r>
            <a:r>
              <a:rPr lang="en-US" sz="1600" dirty="0" smtClean="0"/>
              <a:t> </a:t>
            </a:r>
            <a:r>
              <a:rPr lang="en-US" sz="1600" dirty="0"/>
              <a:t>V.V. and </a:t>
            </a:r>
            <a:r>
              <a:rPr lang="en-US" sz="1600" dirty="0" err="1"/>
              <a:t>Spivak</a:t>
            </a:r>
            <a:r>
              <a:rPr lang="en-US" sz="1600" dirty="0"/>
              <a:t> A.A. Underground explosions. </a:t>
            </a:r>
            <a:r>
              <a:rPr lang="en-US" sz="1600" dirty="0" smtClean="0"/>
              <a:t> RAS</a:t>
            </a:r>
            <a:r>
              <a:rPr lang="en-US" sz="1600" dirty="0"/>
              <a:t>, Institute of dynamics of Geospheres. Moscow, 2007</a:t>
            </a:r>
            <a:r>
              <a:rPr lang="en-US" sz="1200" dirty="0"/>
              <a:t>.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67199" y="3369775"/>
            <a:ext cx="435484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1 and 10 Mt </a:t>
            </a:r>
            <a:endParaRPr lang="ru-RU" sz="1400" dirty="0" smtClean="0"/>
          </a:p>
          <a:p>
            <a:r>
              <a:rPr lang="en-US" sz="1400" dirty="0" err="1" smtClean="0"/>
              <a:t>Kondaurov</a:t>
            </a:r>
            <a:r>
              <a:rPr lang="en-US" sz="1400" dirty="0" smtClean="0"/>
              <a:t> </a:t>
            </a:r>
            <a:r>
              <a:rPr lang="en-US" sz="1400" dirty="0"/>
              <a:t>V.I. and </a:t>
            </a:r>
            <a:r>
              <a:rPr lang="en-US" sz="1400" dirty="0" err="1"/>
              <a:t>Fortov</a:t>
            </a:r>
            <a:r>
              <a:rPr lang="en-US" sz="1400" dirty="0"/>
              <a:t> Ye. V. </a:t>
            </a:r>
            <a:r>
              <a:rPr lang="ru-RU" sz="1400" dirty="0" smtClean="0"/>
              <a:t> </a:t>
            </a:r>
            <a:r>
              <a:rPr lang="en-US" sz="1400" dirty="0" smtClean="0"/>
              <a:t>The </a:t>
            </a:r>
            <a:r>
              <a:rPr lang="en-US" sz="1400" dirty="0"/>
              <a:t>foundations of </a:t>
            </a:r>
            <a:endParaRPr lang="ru-RU" sz="1400" dirty="0" smtClean="0"/>
          </a:p>
          <a:p>
            <a:r>
              <a:rPr lang="en-US" sz="1400" dirty="0" err="1" smtClean="0"/>
              <a:t>thermomechanics</a:t>
            </a:r>
            <a:r>
              <a:rPr lang="en-US" sz="1400" dirty="0" smtClean="0"/>
              <a:t> </a:t>
            </a:r>
            <a:r>
              <a:rPr lang="en-US" sz="1400" dirty="0"/>
              <a:t>of a condensed substance. Institute of </a:t>
            </a:r>
            <a:endParaRPr lang="ru-RU" sz="1400" dirty="0" smtClean="0"/>
          </a:p>
          <a:p>
            <a:r>
              <a:rPr lang="en-US" sz="1400" dirty="0" err="1" smtClean="0"/>
              <a:t>thermophysics</a:t>
            </a:r>
            <a:r>
              <a:rPr lang="en-US" sz="1400" dirty="0" smtClean="0"/>
              <a:t> </a:t>
            </a:r>
            <a:r>
              <a:rPr lang="ru-RU" sz="1400" dirty="0"/>
              <a:t>о</a:t>
            </a:r>
            <a:r>
              <a:rPr lang="en-US" sz="1400" dirty="0"/>
              <a:t>f extreme states. </a:t>
            </a:r>
            <a:r>
              <a:rPr lang="ru-RU" sz="1400" dirty="0"/>
              <a:t>MIPT</a:t>
            </a:r>
            <a:r>
              <a:rPr lang="en-US" sz="1400" dirty="0"/>
              <a:t>. 2002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9600" y="3397486"/>
            <a:ext cx="36576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1 </a:t>
            </a:r>
            <a:r>
              <a:rPr lang="en-US" sz="1600" dirty="0" smtClean="0"/>
              <a:t>Mt </a:t>
            </a:r>
            <a:endParaRPr lang="ru-RU" sz="1600" dirty="0" smtClean="0"/>
          </a:p>
          <a:p>
            <a:r>
              <a:rPr lang="en-US" sz="1600" dirty="0" err="1" smtClean="0"/>
              <a:t>Shubin</a:t>
            </a:r>
            <a:r>
              <a:rPr lang="en-US" sz="1600" dirty="0" smtClean="0"/>
              <a:t> </a:t>
            </a:r>
            <a:r>
              <a:rPr lang="en-US" sz="1600" dirty="0"/>
              <a:t>O.N., </a:t>
            </a:r>
            <a:r>
              <a:rPr lang="en-US" sz="1600" dirty="0" err="1"/>
              <a:t>Nechai</a:t>
            </a:r>
            <a:r>
              <a:rPr lang="en-US" sz="1600" dirty="0"/>
              <a:t> V.Z., </a:t>
            </a:r>
            <a:r>
              <a:rPr lang="en-US" sz="1600" dirty="0" err="1"/>
              <a:t>Nogin</a:t>
            </a:r>
            <a:r>
              <a:rPr lang="en-US" sz="1600" dirty="0"/>
              <a:t> V.N., </a:t>
            </a:r>
            <a:r>
              <a:rPr lang="en-US" sz="1600" dirty="0" err="1"/>
              <a:t>Petrov</a:t>
            </a:r>
            <a:r>
              <a:rPr lang="en-US" sz="1600" dirty="0"/>
              <a:t> V.N., </a:t>
            </a:r>
            <a:r>
              <a:rPr lang="en-US" sz="1600" dirty="0" err="1"/>
              <a:t>Simonenko</a:t>
            </a:r>
            <a:r>
              <a:rPr lang="en-US" sz="1600" dirty="0"/>
              <a:t> V.A</a:t>
            </a:r>
            <a:r>
              <a:rPr lang="en-US" sz="1600" dirty="0" smtClean="0"/>
              <a:t>.</a:t>
            </a:r>
            <a:endParaRPr lang="ru-RU" sz="1600" dirty="0" smtClean="0"/>
          </a:p>
          <a:p>
            <a:r>
              <a:rPr lang="en-US" sz="1600" dirty="0"/>
              <a:t>In  </a:t>
            </a:r>
            <a:r>
              <a:rPr lang="en-US" sz="1600" i="1" dirty="0"/>
              <a:t>Proceedings of the Planetary </a:t>
            </a:r>
            <a:r>
              <a:rPr lang="en-US" sz="1600" i="1" dirty="0" err="1"/>
              <a:t>Defence</a:t>
            </a:r>
            <a:r>
              <a:rPr lang="en-US" sz="1600" i="1" dirty="0"/>
              <a:t> Workshop.</a:t>
            </a:r>
            <a:r>
              <a:rPr lang="en-US" sz="1600" dirty="0"/>
              <a:t> Livermore, </a:t>
            </a:r>
            <a:endParaRPr lang="ru-RU" sz="1600" dirty="0" smtClean="0"/>
          </a:p>
          <a:p>
            <a:r>
              <a:rPr lang="en-US" sz="1600" dirty="0" smtClean="0"/>
              <a:t>May </a:t>
            </a:r>
            <a:r>
              <a:rPr lang="en-US" sz="1600" dirty="0"/>
              <a:t>30, 1995.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41083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Наблюдаемые АСЗ </a:t>
            </a:r>
            <a:r>
              <a:rPr lang="ru-RU" sz="2400" b="1" dirty="0"/>
              <a:t>и </a:t>
            </a:r>
            <a:r>
              <a:rPr lang="ru-RU" sz="2400" b="1" dirty="0" smtClean="0"/>
              <a:t>возможное их полное количество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9</a:t>
            </a:fld>
            <a:endParaRPr lang="ru-RU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85800"/>
            <a:ext cx="4648200" cy="3797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90600" y="4648200"/>
            <a:ext cx="678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D. </a:t>
            </a:r>
            <a:r>
              <a:rPr lang="ru-RU" b="1" dirty="0" err="1"/>
              <a:t>Perna</a:t>
            </a:r>
            <a:r>
              <a:rPr lang="ru-RU" b="1" dirty="0"/>
              <a:t> · M.A. </a:t>
            </a:r>
            <a:r>
              <a:rPr lang="ru-RU" b="1" dirty="0" err="1"/>
              <a:t>Barucci</a:t>
            </a:r>
            <a:r>
              <a:rPr lang="ru-RU" b="1" dirty="0"/>
              <a:t> · M. </a:t>
            </a:r>
            <a:r>
              <a:rPr lang="ru-RU" b="1" dirty="0" err="1"/>
              <a:t>Fulchignoni</a:t>
            </a:r>
            <a:endParaRPr lang="ru-RU" dirty="0"/>
          </a:p>
          <a:p>
            <a:pPr algn="ctr"/>
            <a:r>
              <a:rPr lang="ru-RU" b="1" dirty="0" err="1"/>
              <a:t>The</a:t>
            </a:r>
            <a:r>
              <a:rPr lang="ru-RU" b="1" dirty="0"/>
              <a:t> </a:t>
            </a:r>
            <a:r>
              <a:rPr lang="ru-RU" b="1" dirty="0" err="1"/>
              <a:t>near-Earth</a:t>
            </a:r>
            <a:r>
              <a:rPr lang="ru-RU" b="1" dirty="0"/>
              <a:t> </a:t>
            </a:r>
            <a:r>
              <a:rPr lang="ru-RU" b="1" dirty="0" err="1"/>
              <a:t>objects</a:t>
            </a:r>
            <a:r>
              <a:rPr lang="ru-RU" b="1" dirty="0"/>
              <a:t> </a:t>
            </a:r>
            <a:r>
              <a:rPr lang="ru-RU" b="1" dirty="0" err="1"/>
              <a:t>and</a:t>
            </a:r>
            <a:r>
              <a:rPr lang="ru-RU" b="1" dirty="0"/>
              <a:t> </a:t>
            </a:r>
            <a:r>
              <a:rPr lang="ru-RU" b="1" dirty="0" err="1"/>
              <a:t>their</a:t>
            </a:r>
            <a:r>
              <a:rPr lang="ru-RU" b="1" dirty="0"/>
              <a:t> </a:t>
            </a:r>
            <a:r>
              <a:rPr lang="ru-RU" b="1" dirty="0" err="1"/>
              <a:t>potential</a:t>
            </a:r>
            <a:r>
              <a:rPr lang="ru-RU" b="1" dirty="0"/>
              <a:t> </a:t>
            </a:r>
            <a:r>
              <a:rPr lang="ru-RU" b="1" dirty="0" err="1" smtClean="0"/>
              <a:t>threat</a:t>
            </a:r>
            <a:r>
              <a:rPr lang="en-GB" b="1" dirty="0" smtClean="0"/>
              <a:t>  </a:t>
            </a:r>
            <a:r>
              <a:rPr lang="ru-RU" b="1" dirty="0" err="1" smtClean="0"/>
              <a:t>to</a:t>
            </a:r>
            <a:r>
              <a:rPr lang="ru-RU" b="1" dirty="0" smtClean="0"/>
              <a:t> </a:t>
            </a:r>
            <a:r>
              <a:rPr lang="ru-RU" b="1" dirty="0" err="1"/>
              <a:t>our</a:t>
            </a:r>
            <a:r>
              <a:rPr lang="ru-RU" b="1" dirty="0"/>
              <a:t> </a:t>
            </a:r>
            <a:r>
              <a:rPr lang="ru-RU" b="1" dirty="0" err="1"/>
              <a:t>planet</a:t>
            </a:r>
            <a:endParaRPr lang="ru-RU" dirty="0"/>
          </a:p>
          <a:p>
            <a:pPr algn="ctr"/>
            <a:r>
              <a:rPr lang="ru-RU" dirty="0" err="1"/>
              <a:t>Astron</a:t>
            </a:r>
            <a:r>
              <a:rPr lang="ru-RU" dirty="0"/>
              <a:t> </a:t>
            </a:r>
            <a:r>
              <a:rPr lang="ru-RU" dirty="0" err="1"/>
              <a:t>Astrophys</a:t>
            </a:r>
            <a:r>
              <a:rPr lang="ru-RU" dirty="0"/>
              <a:t> </a:t>
            </a:r>
            <a:r>
              <a:rPr lang="ru-RU" dirty="0" err="1"/>
              <a:t>Rev</a:t>
            </a:r>
            <a:r>
              <a:rPr lang="ru-RU" dirty="0"/>
              <a:t> (2013) </a:t>
            </a:r>
            <a:r>
              <a:rPr lang="ru-RU" dirty="0" smtClean="0"/>
              <a:t>21:65</a:t>
            </a:r>
            <a:r>
              <a:rPr lang="en-GB" dirty="0" smtClean="0"/>
              <a:t>, 28 </a:t>
            </a:r>
            <a:r>
              <a:rPr lang="en-GB" dirty="0"/>
              <a:t>S</a:t>
            </a:r>
            <a:r>
              <a:rPr lang="en-GB" dirty="0" smtClean="0"/>
              <a:t>eptember 2013</a:t>
            </a:r>
            <a:endParaRPr lang="ru-RU" dirty="0"/>
          </a:p>
          <a:p>
            <a:pPr algn="ctr"/>
            <a:r>
              <a:rPr lang="en-GB" dirty="0"/>
              <a:t>Perna_etal2013_AARv_NEO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7496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Резюме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Столкновение астероида с Землей не является реальной опасностью для цивилизации в настоящее время.  Однако эта опасность более чем реальна, если рассматривать длительный промежуток времени, скажем, порядка тысячи лет. </a:t>
            </a:r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опасный астероид будет выявлен заблаговременно, и можно будет воздействовать на него хотя бы за год до предполагаемого столкновения с Землей, то его можно будет отклонить с помощью взрыва одного  сравнительно небольшого ядерного заряда порядка 10 </a:t>
            </a:r>
            <a:r>
              <a:rPr lang="ru-RU" dirty="0" err="1"/>
              <a:t>кт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С </a:t>
            </a:r>
            <a:r>
              <a:rPr lang="ru-RU" dirty="0"/>
              <a:t>уменьшением времени предупреждения сложность задачи отклонения опасного астероида резко возрастает. Например, если время предупреждения составит 8 дней, то для отклонения астероида размером </a:t>
            </a:r>
            <a:r>
              <a:rPr lang="ru-RU" dirty="0" smtClean="0"/>
              <a:t>300 </a:t>
            </a:r>
            <a:r>
              <a:rPr lang="ru-RU" dirty="0"/>
              <a:t>м потребуется запустить в космос </a:t>
            </a:r>
            <a:r>
              <a:rPr lang="ru-RU" dirty="0" smtClean="0"/>
              <a:t>несколько ядерных </a:t>
            </a:r>
            <a:r>
              <a:rPr lang="ru-RU" dirty="0"/>
              <a:t>зарядов, каждый мощностью порядка 1 Мт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Временной характер опасности требует и соответствующего отношения к ней. Требуются серьезные исследования по динамике популяций астероидов, физике возможных воздействий на них, развитие полетов к астероидам. Это - длительные специфические работы, однако они могут дать побочные результаты, которые будут полезны в смежных областях науки и техники.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05200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33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Актуальные работы 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100" dirty="0" smtClean="0"/>
              <a:t>Наблюдения АСЗ, расширение и уточнение каталога</a:t>
            </a:r>
            <a:endParaRPr lang="ru-RU" sz="2100" dirty="0"/>
          </a:p>
          <a:p>
            <a:r>
              <a:rPr lang="ru-RU" sz="2100" dirty="0" smtClean="0"/>
              <a:t>Полеты к АСЗ для  исследования их физических свойств</a:t>
            </a:r>
            <a:r>
              <a:rPr lang="en-GB" sz="2100" dirty="0" smtClean="0"/>
              <a:t> </a:t>
            </a:r>
            <a:endParaRPr lang="ru-RU" sz="2100" dirty="0"/>
          </a:p>
          <a:p>
            <a:r>
              <a:rPr lang="ru-RU" sz="2100" dirty="0" smtClean="0"/>
              <a:t>Исследования </a:t>
            </a:r>
            <a:r>
              <a:rPr lang="ru-RU" sz="2100" dirty="0"/>
              <a:t>по высокотемпературной термодинамике аналогов астероидных пород. </a:t>
            </a:r>
            <a:endParaRPr lang="ru-RU" sz="2100" dirty="0" smtClean="0"/>
          </a:p>
          <a:p>
            <a:r>
              <a:rPr lang="ru-RU" sz="2100" dirty="0" smtClean="0"/>
              <a:t>Теоретическое и расчетное моделирование кинетического удара</a:t>
            </a:r>
            <a:endParaRPr lang="ru-RU" sz="2100" dirty="0"/>
          </a:p>
          <a:p>
            <a:r>
              <a:rPr lang="ru-RU" sz="2100" dirty="0" smtClean="0"/>
              <a:t>Анализ входа космических тел </a:t>
            </a:r>
            <a:r>
              <a:rPr lang="ru-RU" sz="2100" dirty="0"/>
              <a:t>в атмосферу </a:t>
            </a:r>
            <a:r>
              <a:rPr lang="ru-RU" sz="2100" dirty="0" smtClean="0"/>
              <a:t>Земли</a:t>
            </a:r>
            <a:endParaRPr lang="ru-RU" sz="2100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3717D-B0BC-41FF-8A0B-6FA022654BA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37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</TotalTime>
  <Words>833</Words>
  <Application>Microsoft Office PowerPoint</Application>
  <PresentationFormat>Экран (4:3)</PresentationFormat>
  <Paragraphs>70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О противодействии астероидной опасности</vt:lpstr>
      <vt:lpstr>Проблема астероидной опасности</vt:lpstr>
      <vt:lpstr>Сравнение различных импульсных методов воздействия</vt:lpstr>
      <vt:lpstr>Требуемые  импульсы скорости</vt:lpstr>
      <vt:lpstr>Отклонение при позднем обнаружении</vt:lpstr>
      <vt:lpstr>Об использовании нейтронных зарядов</vt:lpstr>
      <vt:lpstr>Сравнения расчетов переноса рентгеновского и нейтронного излучений</vt:lpstr>
      <vt:lpstr>Сравнение интегральных оценок импульса при заглубленном взрыве</vt:lpstr>
      <vt:lpstr> Наблюдаемые АСЗ и возможное их полное количество </vt:lpstr>
      <vt:lpstr>Резюме</vt:lpstr>
      <vt:lpstr>Актуальные работы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противодействии астероидной опасности</dc:title>
  <dc:creator>Meshcheryakov</dc:creator>
  <cp:lastModifiedBy>Meshcheryakov</cp:lastModifiedBy>
  <cp:revision>46</cp:revision>
  <cp:lastPrinted>2018-03-15T06:53:26Z</cp:lastPrinted>
  <dcterms:created xsi:type="dcterms:W3CDTF">2018-01-24T04:22:32Z</dcterms:created>
  <dcterms:modified xsi:type="dcterms:W3CDTF">2018-03-20T09:08:03Z</dcterms:modified>
</cp:coreProperties>
</file>