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309" r:id="rId4"/>
    <p:sldId id="294" r:id="rId5"/>
    <p:sldId id="295" r:id="rId6"/>
    <p:sldId id="305" r:id="rId7"/>
    <p:sldId id="307" r:id="rId8"/>
    <p:sldId id="268" r:id="rId9"/>
    <p:sldId id="291" r:id="rId10"/>
    <p:sldId id="292" r:id="rId11"/>
    <p:sldId id="296" r:id="rId12"/>
    <p:sldId id="306" r:id="rId13"/>
    <p:sldId id="310" r:id="rId14"/>
    <p:sldId id="297" r:id="rId15"/>
    <p:sldId id="298" r:id="rId16"/>
    <p:sldId id="262" r:id="rId17"/>
    <p:sldId id="263" r:id="rId18"/>
    <p:sldId id="303" r:id="rId19"/>
    <p:sldId id="264" r:id="rId20"/>
    <p:sldId id="267" r:id="rId21"/>
    <p:sldId id="277" r:id="rId22"/>
    <p:sldId id="266" r:id="rId23"/>
    <p:sldId id="311" r:id="rId24"/>
    <p:sldId id="261" r:id="rId25"/>
    <p:sldId id="259" r:id="rId26"/>
    <p:sldId id="257" r:id="rId27"/>
    <p:sldId id="258" r:id="rId28"/>
    <p:sldId id="312" r:id="rId29"/>
    <p:sldId id="289" r:id="rId30"/>
    <p:sldId id="290" r:id="rId31"/>
    <p:sldId id="286" r:id="rId32"/>
    <p:sldId id="284" r:id="rId33"/>
    <p:sldId id="282" r:id="rId34"/>
    <p:sldId id="308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61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7C7D0-2C2F-4871-96AD-2A1F9AC766E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FDA48-3607-44B6-B4F0-E147F0102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7C7D0-2C2F-4871-96AD-2A1F9AC766E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FDA48-3607-44B6-B4F0-E147F0102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7C7D0-2C2F-4871-96AD-2A1F9AC766E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FDA48-3607-44B6-B4F0-E147F0102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7C7D0-2C2F-4871-96AD-2A1F9AC766E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FDA48-3607-44B6-B4F0-E147F0102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7C7D0-2C2F-4871-96AD-2A1F9AC766E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FDA48-3607-44B6-B4F0-E147F0102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7C7D0-2C2F-4871-96AD-2A1F9AC766E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FDA48-3607-44B6-B4F0-E147F0102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7C7D0-2C2F-4871-96AD-2A1F9AC766E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FDA48-3607-44B6-B4F0-E147F0102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7C7D0-2C2F-4871-96AD-2A1F9AC766E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FDA48-3607-44B6-B4F0-E147F0102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7C7D0-2C2F-4871-96AD-2A1F9AC766E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FDA48-3607-44B6-B4F0-E147F0102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7C7D0-2C2F-4871-96AD-2A1F9AC766E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FDA48-3607-44B6-B4F0-E147F0102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7C7D0-2C2F-4871-96AD-2A1F9AC766E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FDA48-3607-44B6-B4F0-E147F0102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9E54E-6BB7-4997-A3C3-A6C5B93C69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6D0DE5-DDA7-4D99-9C49-2C9F1891E4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7C7D0-2C2F-4871-96AD-2A1F9AC766E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FDA48-3607-44B6-B4F0-E147F0102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084393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Астероиды как объект исследований  и источник ресурсов</a:t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2700" i="1" dirty="0" smtClean="0"/>
              <a:t>М.Я. Маров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endParaRPr lang="ru-RU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143512"/>
            <a:ext cx="6400800" cy="1357322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</a:rPr>
              <a:t>РАСШИРЕННЫЙ НАУЧНЫЙ СЕМИНАР</a:t>
            </a:r>
            <a:br>
              <a:rPr lang="ru-RU" sz="1800" b="1" dirty="0" smtClean="0">
                <a:solidFill>
                  <a:schemeClr val="tx1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</a:rPr>
              <a:t>«УПРАВЛЕНИЕ ДВИЖЕНИЕМ ЕСТЕСТВЕННЫХ НЕБЕСНЫХ ТЕЛ»</a:t>
            </a:r>
          </a:p>
          <a:p>
            <a:endParaRPr lang="ru-RU" sz="1800" b="1" dirty="0" smtClean="0">
              <a:solidFill>
                <a:schemeClr val="tx1"/>
              </a:solidFill>
            </a:endParaRPr>
          </a:p>
          <a:p>
            <a:r>
              <a:rPr lang="ru-RU" sz="1800" b="1" dirty="0" smtClean="0">
                <a:solidFill>
                  <a:schemeClr val="tx1"/>
                </a:solidFill>
              </a:rPr>
              <a:t>Таруса, 21-23 марта 2018 г.</a:t>
            </a:r>
            <a:endParaRPr lang="ru-RU" sz="1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Содержание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572560" cy="452596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Семейства малых </a:t>
            </a:r>
            <a:r>
              <a:rPr lang="ru-RU" sz="2400" dirty="0" smtClean="0"/>
              <a:t>тел</a:t>
            </a:r>
          </a:p>
          <a:p>
            <a:r>
              <a:rPr lang="ru-RU" sz="2400" dirty="0" smtClean="0"/>
              <a:t>Физические свойства</a:t>
            </a:r>
            <a:endParaRPr lang="ru-RU" sz="2400" dirty="0" smtClean="0"/>
          </a:p>
          <a:p>
            <a:r>
              <a:rPr lang="ru-RU" sz="2400" dirty="0" smtClean="0"/>
              <a:t>Астероиды и ядра комет: проблема миграции и следствия.</a:t>
            </a:r>
          </a:p>
          <a:p>
            <a:r>
              <a:rPr lang="ru-RU" sz="2400" dirty="0" smtClean="0"/>
              <a:t>К вопросу о генезисе астероидов</a:t>
            </a:r>
          </a:p>
          <a:p>
            <a:r>
              <a:rPr lang="ru-RU" sz="2400" dirty="0" smtClean="0"/>
              <a:t>Статистика и классы астероидов</a:t>
            </a:r>
          </a:p>
          <a:p>
            <a:r>
              <a:rPr lang="ru-RU" sz="2400" dirty="0" smtClean="0"/>
              <a:t>Ресурсы астероидов и перспективы использования</a:t>
            </a:r>
          </a:p>
          <a:p>
            <a:r>
              <a:rPr lang="ru-RU" sz="2400" dirty="0" smtClean="0"/>
              <a:t>Космические проекты</a:t>
            </a:r>
          </a:p>
          <a:p>
            <a:endParaRPr lang="ru-RU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1175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Семейства и физические свойства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Основные семейства малых тел </a:t>
            </a:r>
            <a:endParaRPr lang="ru-RU" dirty="0"/>
          </a:p>
        </p:txBody>
      </p:sp>
      <p:pic>
        <p:nvPicPr>
          <p:cNvPr id="3" name="Рисунок 2" descr="C:\Users\User\AppData\Local\Microsoft\Windows\Temporary Internet Files\Low\Content.IE5\3EIAT58E\Рис.1.4[1]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2918"/>
            <a:ext cx="9143999" cy="4071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4282" y="4714884"/>
            <a:ext cx="4857784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Облако </a:t>
            </a:r>
            <a:r>
              <a:rPr lang="ru-RU" sz="20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Оорта</a:t>
            </a: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(~ </a:t>
            </a:r>
            <a:r>
              <a:rPr lang="en-US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en-US" sz="2000" b="1" baseline="30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– 10</a:t>
            </a:r>
            <a:r>
              <a:rPr lang="en-US" sz="2000" b="1" baseline="30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а.е</a:t>
            </a: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.,</a:t>
            </a:r>
            <a:r>
              <a:rPr lang="en-US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              </a:t>
            </a:r>
            <a:r>
              <a:rPr lang="en-US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~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2000" b="1" baseline="30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13</a:t>
            </a: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комет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ru-RU" sz="20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•"/>
            </a:pP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Пояс Койпера  за орбитой Плутона        </a:t>
            </a:r>
          </a:p>
          <a:p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            ( </a:t>
            </a:r>
            <a:r>
              <a:rPr lang="en-US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~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40 – 100 </a:t>
            </a:r>
            <a:r>
              <a:rPr lang="ru-RU" sz="20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а.е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.). </a:t>
            </a:r>
          </a:p>
          <a:p>
            <a:pPr>
              <a:buFontTx/>
              <a:buChar char="•"/>
            </a:pP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Карликовые 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планеты - </a:t>
            </a:r>
            <a:r>
              <a:rPr lang="ru-RU" sz="20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плутоиды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 </a:t>
            </a:r>
          </a:p>
          <a:p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        малые тела (</a:t>
            </a:r>
            <a:r>
              <a:rPr lang="en-US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~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10</a:t>
            </a:r>
            <a:r>
              <a:rPr lang="ru-RU" sz="2000" b="1" baseline="30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тел).</a:t>
            </a:r>
            <a:endParaRPr lang="ru-RU" sz="20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929190" y="4643446"/>
            <a:ext cx="4572032" cy="2500330"/>
          </a:xfrm>
          <a:prstGeom prst="rect">
            <a:avLst/>
          </a:prstGeom>
          <a:noFill/>
        </p:spPr>
        <p:txBody>
          <a:bodyPr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  <a:defRPr/>
            </a:pPr>
            <a:endParaRPr kumimoji="0" lang="ru-RU" sz="4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  <a:defRPr/>
            </a:pPr>
            <a:r>
              <a:rPr kumimoji="0" lang="ru-RU" sz="4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Главный пояс астероидов: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4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kumimoji="0" lang="ru-RU" sz="4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</a:t>
            </a:r>
            <a:r>
              <a:rPr kumimoji="0" lang="ru-RU" sz="42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</a:t>
            </a:r>
            <a:r>
              <a:rPr lang="ru-RU" sz="4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kumimoji="0" lang="ru-RU" sz="4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2,8 - 3,4  </a:t>
            </a:r>
            <a:r>
              <a:rPr kumimoji="0" lang="ru-RU" sz="4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а.е</a:t>
            </a:r>
            <a:r>
              <a:rPr kumimoji="0" lang="ru-RU" sz="4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None/>
              <a:tabLst/>
              <a:defRPr/>
            </a:pPr>
            <a:endParaRPr kumimoji="0" lang="en-US" sz="4200" b="0" i="0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  <a:defRPr/>
            </a:pPr>
            <a:r>
              <a:rPr kumimoji="0" lang="ru-RU" sz="4200" b="1" i="0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3 Группы астероидов,</a:t>
            </a:r>
            <a:r>
              <a:rPr kumimoji="0" lang="ru-RU" sz="4200" b="1" i="0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сближающихся с Землей </a:t>
            </a:r>
            <a:r>
              <a:rPr kumimoji="0" lang="en-US" sz="4200" b="1" i="0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NEO</a:t>
            </a:r>
            <a:r>
              <a:rPr kumimoji="0" lang="ru-RU" sz="4200" b="1" i="0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:</a:t>
            </a:r>
            <a:r>
              <a:rPr kumimoji="0" lang="ru-RU" sz="4200" b="1" i="0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   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4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                    -</a:t>
            </a:r>
            <a:r>
              <a:rPr kumimoji="0" lang="ru-RU" sz="4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Амур 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ru-RU" sz="4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                    - Аполлон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ru-RU" sz="4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                    -  </a:t>
            </a:r>
            <a:r>
              <a:rPr kumimoji="0" lang="ru-RU" sz="4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Атон</a:t>
            </a:r>
            <a:r>
              <a:rPr kumimoji="0" lang="ru-RU" sz="4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331913" y="115888"/>
            <a:ext cx="7200900" cy="649287"/>
          </a:xfrm>
        </p:spPr>
        <p:txBody>
          <a:bodyPr/>
          <a:lstStyle/>
          <a:p>
            <a:r>
              <a:rPr lang="ru-RU" sz="3600" b="1">
                <a:solidFill>
                  <a:srgbClr val="FF0000"/>
                </a:solidFill>
              </a:rPr>
              <a:t>Астероиды</a:t>
            </a:r>
            <a:endParaRPr lang="en-US" sz="3600" b="1">
              <a:solidFill>
                <a:srgbClr val="FF0000"/>
              </a:solidFill>
            </a:endParaRPr>
          </a:p>
        </p:txBody>
      </p:sp>
      <p:pic>
        <p:nvPicPr>
          <p:cNvPr id="610308" name="Picture 4" descr="stereoeros1_ne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69680" y="1000108"/>
            <a:ext cx="3966370" cy="2599020"/>
          </a:xfrm>
          <a:prstGeom prst="rect">
            <a:avLst/>
          </a:prstGeom>
          <a:noFill/>
        </p:spPr>
      </p:pic>
      <p:pic>
        <p:nvPicPr>
          <p:cNvPr id="61030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4005263"/>
            <a:ext cx="4248150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0310" name="Rectangle 6"/>
          <p:cNvSpPr>
            <a:spLocks noGrp="1" noChangeArrowheads="1"/>
          </p:cNvSpPr>
          <p:nvPr>
            <p:ph sz="quarter" idx="1"/>
          </p:nvPr>
        </p:nvSpPr>
        <p:spPr>
          <a:xfrm>
            <a:off x="107950" y="765175"/>
            <a:ext cx="5035554" cy="3240088"/>
          </a:xfrm>
          <a:noFill/>
          <a:ln/>
        </p:spPr>
        <p:txBody>
          <a:bodyPr>
            <a:normAutofit lnSpcReduction="10000"/>
          </a:bodyPr>
          <a:lstStyle/>
          <a:p>
            <a:r>
              <a:rPr lang="ru-RU" sz="2000" b="1" dirty="0" smtClean="0">
                <a:solidFill>
                  <a:schemeClr val="tx2"/>
                </a:solidFill>
              </a:rPr>
              <a:t>Ядра комет </a:t>
            </a:r>
            <a:r>
              <a:rPr lang="ru-RU" sz="2000" b="1" dirty="0">
                <a:solidFill>
                  <a:schemeClr val="tx2"/>
                </a:solidFill>
              </a:rPr>
              <a:t>и астероиды содержат </a:t>
            </a:r>
            <a:r>
              <a:rPr lang="ru-RU" sz="2000" b="1" u="sng" dirty="0">
                <a:solidFill>
                  <a:schemeClr val="tx2"/>
                </a:solidFill>
              </a:rPr>
              <a:t>первичное вещество</a:t>
            </a:r>
            <a:r>
              <a:rPr lang="ru-RU" sz="2000" b="1" dirty="0">
                <a:solidFill>
                  <a:schemeClr val="tx2"/>
                </a:solidFill>
              </a:rPr>
              <a:t>, из которого сформировалась Солнечная система.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Доставка проб этого вещества на Землю – ключ к решению проблемы генезиса планет.</a:t>
            </a:r>
          </a:p>
          <a:p>
            <a:r>
              <a:rPr lang="ru-RU" sz="2000" b="1" u="sng" dirty="0">
                <a:solidFill>
                  <a:schemeClr val="tx2"/>
                </a:solidFill>
              </a:rPr>
              <a:t>Космохимия</a:t>
            </a:r>
            <a:r>
              <a:rPr lang="ru-RU" sz="2000" b="1" dirty="0">
                <a:solidFill>
                  <a:schemeClr val="tx2"/>
                </a:solidFill>
              </a:rPr>
              <a:t> – основа реконструкции химических и фазовых процессов, лежащих в основе зарождения и ранних этапов эволюции небесных тел.  </a:t>
            </a:r>
          </a:p>
          <a:p>
            <a:endParaRPr lang="ru-RU" sz="1800" dirty="0"/>
          </a:p>
        </p:txBody>
      </p:sp>
      <p:sp>
        <p:nvSpPr>
          <p:cNvPr id="610312" name="Rectangle 8"/>
          <p:cNvSpPr>
            <a:spLocks noChangeArrowheads="1"/>
          </p:cNvSpPr>
          <p:nvPr/>
        </p:nvSpPr>
        <p:spPr bwMode="auto">
          <a:xfrm>
            <a:off x="7740650" y="4149725"/>
            <a:ext cx="12176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</a:rPr>
              <a:t>Hayabusa/JAXA</a:t>
            </a:r>
          </a:p>
        </p:txBody>
      </p:sp>
      <p:sp>
        <p:nvSpPr>
          <p:cNvPr id="610313" name="Rectangle 9"/>
          <p:cNvSpPr>
            <a:spLocks noChangeArrowheads="1"/>
          </p:cNvSpPr>
          <p:nvPr/>
        </p:nvSpPr>
        <p:spPr bwMode="auto">
          <a:xfrm>
            <a:off x="4932363" y="5805488"/>
            <a:ext cx="7429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200" b="1">
                <a:solidFill>
                  <a:schemeClr val="bg1"/>
                </a:solidFill>
              </a:rPr>
              <a:t>Itokawa</a:t>
            </a:r>
          </a:p>
        </p:txBody>
      </p:sp>
      <p:pic>
        <p:nvPicPr>
          <p:cNvPr id="610314" name="Picture 10" descr="orbit_ne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92" y="2143116"/>
            <a:ext cx="1944687" cy="1406525"/>
          </a:xfrm>
          <a:prstGeom prst="rect">
            <a:avLst/>
          </a:prstGeom>
          <a:noFill/>
        </p:spPr>
      </p:pic>
      <p:pic>
        <p:nvPicPr>
          <p:cNvPr id="610315" name="Picture 11" descr="idadacty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213" y="3832225"/>
            <a:ext cx="3671887" cy="29003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5"/>
          <p:cNvSpPr>
            <a:spLocks noGrp="1" noChangeArrowheads="1"/>
          </p:cNvSpPr>
          <p:nvPr>
            <p:ph type="title"/>
          </p:nvPr>
        </p:nvSpPr>
        <p:spPr>
          <a:xfrm>
            <a:off x="1187450" y="188913"/>
            <a:ext cx="7056438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600" b="1" smtClean="0"/>
              <a:t>Структура астероидов</a:t>
            </a:r>
            <a:endParaRPr lang="en-US" sz="3600" b="1" smtClean="0"/>
          </a:p>
        </p:txBody>
      </p:sp>
      <p:sp>
        <p:nvSpPr>
          <p:cNvPr id="15363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179388" y="836613"/>
            <a:ext cx="8785225" cy="5688012"/>
          </a:xfrm>
        </p:spPr>
        <p:txBody>
          <a:bodyPr/>
          <a:lstStyle/>
          <a:p>
            <a:pPr eaLnBrk="1" hangingPunct="1"/>
            <a:r>
              <a:rPr lang="ru-RU" sz="1800" dirty="0" smtClean="0"/>
              <a:t>Выявлена чёткая зависимость периодов собственного вращения </a:t>
            </a:r>
            <a:r>
              <a:rPr lang="ru-RU" sz="1800" dirty="0" smtClean="0"/>
              <a:t>астероидов </a:t>
            </a:r>
            <a:r>
              <a:rPr lang="ru-RU" sz="1800" dirty="0" smtClean="0"/>
              <a:t>от их размера: не менее 2,2 часа для тел диаметром </a:t>
            </a:r>
            <a:r>
              <a:rPr lang="en-US" sz="1800" dirty="0" smtClean="0"/>
              <a:t>&gt;</a:t>
            </a:r>
            <a:r>
              <a:rPr lang="ru-RU" sz="1800" dirty="0" smtClean="0"/>
              <a:t> 200 м.</a:t>
            </a:r>
          </a:p>
          <a:p>
            <a:pPr eaLnBrk="1" hangingPunct="1"/>
            <a:r>
              <a:rPr lang="ru-RU" sz="1800" dirty="0" smtClean="0"/>
              <a:t>Данное пороговое значение отвечает предельной скорости вращения, при которой немонолитное тело разрушается за счёт центробежных сил.</a:t>
            </a:r>
          </a:p>
          <a:p>
            <a:pPr eaLnBrk="1" hangingPunct="1"/>
            <a:r>
              <a:rPr lang="ru-RU" sz="1800" dirty="0" smtClean="0"/>
              <a:t>Это и ряд других свидетельств </a:t>
            </a:r>
            <a:r>
              <a:rPr lang="ru-RU" sz="1800" dirty="0" smtClean="0"/>
              <a:t>дало основание </a:t>
            </a:r>
            <a:r>
              <a:rPr lang="ru-RU" sz="1800" dirty="0" smtClean="0"/>
              <a:t>предположить, что структура большинства тел крупнее </a:t>
            </a:r>
            <a:r>
              <a:rPr lang="en-US" sz="1800" dirty="0" smtClean="0"/>
              <a:t>~</a:t>
            </a:r>
            <a:r>
              <a:rPr lang="ru-RU" sz="1800" dirty="0" smtClean="0"/>
              <a:t> 200 м - это конгломерат более мелких тел («осколков», </a:t>
            </a:r>
            <a:r>
              <a:rPr lang="en-US" sz="1800" dirty="0" smtClean="0"/>
              <a:t>rubble pile</a:t>
            </a:r>
            <a:r>
              <a:rPr lang="ru-RU" sz="1800" dirty="0" smtClean="0"/>
              <a:t>), и говорят о высокой эффективности столкновений.</a:t>
            </a:r>
            <a:endParaRPr lang="en-US" sz="1800" dirty="0" smtClean="0"/>
          </a:p>
        </p:txBody>
      </p:sp>
      <p:pic>
        <p:nvPicPr>
          <p:cNvPr id="15364" name="Picture 9" descr="Copy (2) of Tmp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3141663"/>
            <a:ext cx="5832475" cy="3476625"/>
          </a:xfrm>
          <a:noFill/>
        </p:spPr>
      </p:pic>
      <p:pic>
        <p:nvPicPr>
          <p:cNvPr id="15365" name="Picture 12" descr="Copy (2) of Tmp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6296025" y="3141663"/>
            <a:ext cx="2659063" cy="3455987"/>
          </a:xfr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b="1" smtClean="0">
                <a:solidFill>
                  <a:srgbClr val="FF0000"/>
                </a:solidFill>
              </a:rPr>
              <a:t>«</a:t>
            </a:r>
            <a:r>
              <a:rPr lang="en-US" sz="3200" b="1" smtClean="0">
                <a:solidFill>
                  <a:srgbClr val="FF0000"/>
                </a:solidFill>
              </a:rPr>
              <a:t>Deep Impact</a:t>
            </a:r>
            <a:r>
              <a:rPr lang="ru-RU" sz="3200" b="1" smtClean="0">
                <a:solidFill>
                  <a:srgbClr val="FF0000"/>
                </a:solidFill>
              </a:rPr>
              <a:t>»</a:t>
            </a:r>
            <a:r>
              <a:rPr lang="en-US" sz="3200" b="1" smtClean="0">
                <a:solidFill>
                  <a:srgbClr val="FF0000"/>
                </a:solidFill>
              </a:rPr>
              <a:t> </a:t>
            </a:r>
            <a:r>
              <a:rPr lang="ru-RU" sz="3200" b="1" smtClean="0">
                <a:solidFill>
                  <a:srgbClr val="FF0000"/>
                </a:solidFill>
              </a:rPr>
              <a:t>-</a:t>
            </a:r>
            <a:r>
              <a:rPr lang="en-US" sz="3200" b="1" smtClean="0">
                <a:solidFill>
                  <a:srgbClr val="FF0000"/>
                </a:solidFill>
              </a:rPr>
              <a:t> T</a:t>
            </a:r>
            <a:r>
              <a:rPr lang="ru-RU" sz="3200" b="1" smtClean="0">
                <a:solidFill>
                  <a:srgbClr val="FF0000"/>
                </a:solidFill>
              </a:rPr>
              <a:t>емпель</a:t>
            </a:r>
            <a:r>
              <a:rPr lang="en-US" sz="3200" b="1" smtClean="0">
                <a:solidFill>
                  <a:srgbClr val="FF0000"/>
                </a:solidFill>
              </a:rPr>
              <a:t> 1</a:t>
            </a:r>
            <a:r>
              <a:rPr lang="en-US" sz="4000" smtClean="0"/>
              <a:t> </a:t>
            </a:r>
          </a:p>
        </p:txBody>
      </p:sp>
      <p:pic>
        <p:nvPicPr>
          <p:cNvPr id="17411" name="Picture 3" descr="tempel1_hs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348038" y="1341438"/>
            <a:ext cx="5543550" cy="4157662"/>
          </a:xfrm>
          <a:noFill/>
        </p:spPr>
      </p:pic>
      <p:pic>
        <p:nvPicPr>
          <p:cNvPr id="17412" name="Picture 4" descr="HRI_937_1-thm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95288" y="3427413"/>
            <a:ext cx="2808287" cy="2808287"/>
          </a:xfrm>
          <a:noFill/>
        </p:spPr>
      </p:pic>
      <p:pic>
        <p:nvPicPr>
          <p:cNvPr id="17414" name="Picture 6" descr="hyperion_cassini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323850" y="981075"/>
            <a:ext cx="2879725" cy="2160588"/>
          </a:xfr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steroids_comets_sc_0-000-020_201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9144000" cy="664534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4672800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Книга КОСМОС\Рукопись книги КОСМОС_ Сдано 18.07.2016\Рисунки\Глава_4\Рис.4.4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307"/>
            <a:ext cx="9144000" cy="672138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C:\Users\User\Desktop\Книга КОСМОС\Рукопись книги КОСМОС_ Сдано 18.07.2016\Рисунки\Глава_4\Рис.4.5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472722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0" name="Picture 2" descr="Rosett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1792" y="0"/>
            <a:ext cx="71722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263525"/>
            <a:ext cx="2071670" cy="5451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ru-RU" sz="3200" b="1" dirty="0" smtClean="0">
                <a:solidFill>
                  <a:srgbClr val="FF0066"/>
                </a:solidFill>
              </a:rPr>
              <a:t>Комета</a:t>
            </a:r>
          </a:p>
          <a:p>
            <a:pPr algn="ctr"/>
            <a:r>
              <a:rPr lang="ru-RU" sz="3200" b="1" dirty="0" smtClean="0">
                <a:solidFill>
                  <a:srgbClr val="FF0066"/>
                </a:solidFill>
              </a:rPr>
              <a:t>67Р</a:t>
            </a:r>
          </a:p>
          <a:p>
            <a:pPr algn="ctr"/>
            <a:r>
              <a:rPr lang="ru-RU" sz="3200" b="1" dirty="0" smtClean="0">
                <a:solidFill>
                  <a:srgbClr val="FF0066"/>
                </a:solidFill>
              </a:rPr>
              <a:t>(Фото с КА </a:t>
            </a:r>
          </a:p>
          <a:p>
            <a:pPr algn="ctr"/>
            <a:r>
              <a:rPr lang="ru-RU" sz="3200" b="1" dirty="0" smtClean="0">
                <a:solidFill>
                  <a:srgbClr val="FF0066"/>
                </a:solidFill>
              </a:rPr>
              <a:t>«Розетта»</a:t>
            </a:r>
            <a:endParaRPr lang="ru-RU" sz="3200" b="1" dirty="0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8713788" cy="777875"/>
          </a:xfrm>
        </p:spPr>
        <p:txBody>
          <a:bodyPr/>
          <a:lstStyle/>
          <a:p>
            <a:pPr eaLnBrk="1" hangingPunct="1"/>
            <a:r>
              <a:rPr lang="ru-RU" sz="3200" b="1" dirty="0" smtClean="0"/>
              <a:t>Граница между планетами и малыми телами?</a:t>
            </a:r>
            <a:endParaRPr lang="en-US" sz="3200" b="1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3" y="1000109"/>
            <a:ext cx="6072229" cy="559754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b="1" dirty="0" smtClean="0"/>
              <a:t>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b="1" dirty="0" smtClean="0"/>
              <a:t>      «Наибольший из известных астероидов Церера </a:t>
            </a:r>
            <a:r>
              <a:rPr lang="en-US" sz="1800" b="1" dirty="0" smtClean="0"/>
              <a:t>(</a:t>
            </a:r>
            <a:r>
              <a:rPr lang="ru-RU" sz="1800" b="1" dirty="0" smtClean="0"/>
              <a:t>размер 960  км) может содержать больше воды, чем Земля и выглядеть, как наша планета, по ряду других признаков».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b="1" dirty="0" smtClean="0"/>
              <a:t>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b="1" dirty="0" smtClean="0"/>
              <a:t>      Его почти сферическая форма свидетельствует о том, что она создаётся преобладающими гравитационными силами; наличие покачиваний при вращении даёт основание считать, что слагающий материал распределён внутри неравномерно.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18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b="1" dirty="0" smtClean="0"/>
              <a:t>      На основании </a:t>
            </a:r>
            <a:r>
              <a:rPr lang="ru-RU" sz="1800" b="1" dirty="0" smtClean="0"/>
              <a:t>изображений </a:t>
            </a:r>
            <a:r>
              <a:rPr lang="ru-RU" sz="1800" b="1" dirty="0" smtClean="0"/>
              <a:t>Цереры, полученных с использованием телескопа Хаббла, </a:t>
            </a:r>
            <a:r>
              <a:rPr lang="ru-RU" sz="1800" b="1" dirty="0" smtClean="0"/>
              <a:t>аппарата </a:t>
            </a:r>
            <a:r>
              <a:rPr lang="en-US" sz="1800" b="1" dirty="0" smtClean="0"/>
              <a:t>DAWN</a:t>
            </a:r>
            <a:r>
              <a:rPr lang="ru-RU" sz="1800" b="1" dirty="0" smtClean="0"/>
              <a:t>, вышедшего на орбиту вокруг Цереры, </a:t>
            </a:r>
            <a:r>
              <a:rPr lang="ru-RU" sz="1800" b="1" dirty="0" smtClean="0"/>
              <a:t>и </a:t>
            </a:r>
            <a:r>
              <a:rPr lang="ru-RU" sz="1800" b="1" dirty="0" smtClean="0"/>
              <a:t>последующего компьютерного моделирования сделан вывод о том, что у этого астероида может быть внутреннее ядро и тонкая кора, поверхность которой покрыта пылью. Учитывая также, что у неё низкая средняя плотность (по своему составу она близка к углистым хондритам), выдвинуто предположение,  что внутри Цереры содержатся большие запасы замёрзшей воды (водяного льда).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18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b="1" dirty="0" smtClean="0"/>
              <a:t>      «Это обстоятельство дополнительно размывает границы между планетами </a:t>
            </a:r>
            <a:r>
              <a:rPr lang="ru-RU" sz="1800" dirty="0" smtClean="0"/>
              <a:t>и крупными каменными глыбами (</a:t>
            </a:r>
            <a:r>
              <a:rPr lang="en-US" sz="1800" dirty="0" smtClean="0"/>
              <a:t>rocks) </a:t>
            </a:r>
            <a:r>
              <a:rPr lang="ru-RU" sz="1800" dirty="0" smtClean="0"/>
              <a:t>в космосе».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1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dirty="0" smtClean="0"/>
              <a:t>   </a:t>
            </a:r>
            <a:r>
              <a:rPr lang="en-US" sz="1800" dirty="0" smtClean="0"/>
              <a:t>P. Thomas</a:t>
            </a:r>
            <a:r>
              <a:rPr lang="ru-RU" sz="1800" dirty="0" smtClean="0"/>
              <a:t> </a:t>
            </a:r>
            <a:r>
              <a:rPr lang="en-US" sz="1800" dirty="0" smtClean="0"/>
              <a:t>et al.</a:t>
            </a:r>
            <a:r>
              <a:rPr lang="ru-RU" sz="1800" dirty="0" smtClean="0"/>
              <a:t>, </a:t>
            </a:r>
            <a:r>
              <a:rPr lang="en-US" sz="1800" dirty="0" smtClean="0"/>
              <a:t>Cornell University</a:t>
            </a:r>
            <a:r>
              <a:rPr lang="ru-RU" sz="1800" dirty="0" smtClean="0"/>
              <a:t>,</a:t>
            </a:r>
            <a:r>
              <a:rPr lang="en-US" sz="1800" dirty="0" smtClean="0"/>
              <a:t> “Nature”, Sept. 8, 2005 </a:t>
            </a:r>
          </a:p>
        </p:txBody>
      </p:sp>
      <p:pic>
        <p:nvPicPr>
          <p:cNvPr id="4098" name="Picture 2" descr="C:\Users\User\Desktop\Книга КОСМОС\Рукопись книги КОСМОС_ Сдано 18.07.2016\Рисунки\Глава_4\Рис.4.6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2571744"/>
            <a:ext cx="2428892" cy="242889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8318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Миграция. Классы. </a:t>
            </a:r>
            <a:r>
              <a:rPr lang="en-US" sz="3600" b="1" dirty="0" smtClean="0">
                <a:solidFill>
                  <a:srgbClr val="FF0000"/>
                </a:solidFill>
              </a:rPr>
              <a:t>NEO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4" name="Rectangle 2"/>
          <p:cNvSpPr>
            <a:spLocks noChangeArrowheads="1"/>
          </p:cNvSpPr>
          <p:nvPr/>
        </p:nvSpPr>
        <p:spPr bwMode="auto">
          <a:xfrm>
            <a:off x="323850" y="214291"/>
            <a:ext cx="8424863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ru-RU" sz="3200" b="1" dirty="0" err="1">
                <a:solidFill>
                  <a:srgbClr val="FF0066"/>
                </a:solidFill>
              </a:rPr>
              <a:t>Миграционно</a:t>
            </a:r>
            <a:r>
              <a:rPr lang="ru-RU" sz="3200" b="1" dirty="0">
                <a:solidFill>
                  <a:srgbClr val="FF0066"/>
                </a:solidFill>
              </a:rPr>
              <a:t> – </a:t>
            </a:r>
            <a:r>
              <a:rPr lang="ru-RU" sz="3200" b="1" dirty="0" err="1">
                <a:solidFill>
                  <a:srgbClr val="FF0066"/>
                </a:solidFill>
              </a:rPr>
              <a:t>столкновительные</a:t>
            </a:r>
            <a:r>
              <a:rPr lang="ru-RU" sz="3200" b="1" dirty="0">
                <a:solidFill>
                  <a:srgbClr val="FF0066"/>
                </a:solidFill>
              </a:rPr>
              <a:t> процессы</a:t>
            </a:r>
            <a:endParaRPr lang="ru-RU" sz="3200" dirty="0">
              <a:solidFill>
                <a:srgbClr val="FF0066"/>
              </a:solidFill>
            </a:endParaRPr>
          </a:p>
        </p:txBody>
      </p:sp>
      <p:sp>
        <p:nvSpPr>
          <p:cNvPr id="617475" name="Rectangle 3"/>
          <p:cNvSpPr>
            <a:spLocks noChangeArrowheads="1"/>
          </p:cNvSpPr>
          <p:nvPr/>
        </p:nvSpPr>
        <p:spPr bwMode="auto">
          <a:xfrm>
            <a:off x="107950" y="857232"/>
            <a:ext cx="5249868" cy="5811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b="1" dirty="0" smtClean="0">
                <a:solidFill>
                  <a:schemeClr val="tx2"/>
                </a:solidFill>
              </a:rPr>
              <a:t>Динамика тел СС – процессы миграции и столкновения </a:t>
            </a:r>
            <a:r>
              <a:rPr lang="ru-RU" sz="2400" b="1" dirty="0">
                <a:solidFill>
                  <a:schemeClr val="tx2"/>
                </a:solidFill>
              </a:rPr>
              <a:t>комет и астероидов с </a:t>
            </a:r>
            <a:r>
              <a:rPr lang="ru-RU" sz="2400" b="1" dirty="0" smtClean="0">
                <a:solidFill>
                  <a:schemeClr val="tx2"/>
                </a:solidFill>
              </a:rPr>
              <a:t>планетами.</a:t>
            </a:r>
          </a:p>
          <a:p>
            <a:pPr marL="342900" indent="-342900">
              <a:spcBef>
                <a:spcPct val="20000"/>
              </a:spcBef>
            </a:pPr>
            <a:endParaRPr lang="ru-RU" sz="2400" b="1" dirty="0">
              <a:solidFill>
                <a:schemeClr val="tx2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b="1" dirty="0" smtClean="0">
                <a:solidFill>
                  <a:schemeClr val="tx2"/>
                </a:solidFill>
              </a:rPr>
              <a:t>Вероятная ключевая роль миграции в образовании гидросферы и атмосферы Земли и других планет земной группы.</a:t>
            </a:r>
          </a:p>
          <a:p>
            <a:pPr marL="342900" indent="-342900">
              <a:spcBef>
                <a:spcPct val="20000"/>
              </a:spcBef>
            </a:pPr>
            <a:endParaRPr lang="ru-RU" sz="2400" b="1" dirty="0">
              <a:solidFill>
                <a:schemeClr val="tx2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b="1" dirty="0" smtClean="0">
                <a:solidFill>
                  <a:schemeClr val="tx2"/>
                </a:solidFill>
              </a:rPr>
              <a:t>По данным </a:t>
            </a:r>
            <a:r>
              <a:rPr lang="ru-RU" sz="2400" b="1" dirty="0">
                <a:solidFill>
                  <a:schemeClr val="tx2"/>
                </a:solidFill>
              </a:rPr>
              <a:t>математического </a:t>
            </a:r>
            <a:r>
              <a:rPr lang="ru-RU" sz="2400" b="1" dirty="0" smtClean="0">
                <a:solidFill>
                  <a:schemeClr val="tx2"/>
                </a:solidFill>
              </a:rPr>
              <a:t>моделирования количество </a:t>
            </a:r>
            <a:r>
              <a:rPr lang="ru-RU" sz="2400" b="1" dirty="0">
                <a:solidFill>
                  <a:schemeClr val="tx2"/>
                </a:solidFill>
              </a:rPr>
              <a:t>воды, доставленной за счет миграции малых тел на Землю, могло быть равным объему земных океанов. </a:t>
            </a:r>
          </a:p>
        </p:txBody>
      </p:sp>
      <p:pic>
        <p:nvPicPr>
          <p:cNvPr id="61747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7" y="1071546"/>
            <a:ext cx="3630717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Классы астероидов 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(спектральные типы)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142984"/>
            <a:ext cx="8715436" cy="5429288"/>
          </a:xfrm>
        </p:spPr>
        <p:txBody>
          <a:bodyPr>
            <a:noAutofit/>
          </a:bodyPr>
          <a:lstStyle/>
          <a:p>
            <a:r>
              <a:rPr lang="ru-RU" sz="2000" dirty="0" smtClean="0"/>
              <a:t>Группа</a:t>
            </a:r>
            <a:r>
              <a:rPr lang="ru-RU" sz="2000" b="1" dirty="0" smtClean="0"/>
              <a:t> </a:t>
            </a:r>
            <a:r>
              <a:rPr lang="en-US" sz="2000" b="1" i="1" dirty="0" smtClean="0"/>
              <a:t>S</a:t>
            </a:r>
            <a:r>
              <a:rPr lang="ru-RU" sz="2000" b="1" dirty="0" smtClean="0"/>
              <a:t> </a:t>
            </a:r>
            <a:r>
              <a:rPr lang="ru-RU" sz="2000" dirty="0" smtClean="0"/>
              <a:t>(15 </a:t>
            </a:r>
            <a:r>
              <a:rPr lang="ru-RU" sz="2000" dirty="0" err="1" smtClean="0"/>
              <a:t>Эйномия</a:t>
            </a:r>
            <a:r>
              <a:rPr lang="ru-RU" sz="2000" dirty="0" smtClean="0"/>
              <a:t>, 3 Юнона) – обыкновенные хондриты, 17%  от общего числа астероидов, смесь металлического </a:t>
            </a:r>
            <a:r>
              <a:rPr lang="en-US" sz="2000" dirty="0" smtClean="0"/>
              <a:t>Fe</a:t>
            </a:r>
            <a:r>
              <a:rPr lang="ru-RU" sz="2000" dirty="0" smtClean="0"/>
              <a:t> с железо-магниевыми силикатами.</a:t>
            </a:r>
          </a:p>
          <a:p>
            <a:r>
              <a:rPr lang="ru-RU" sz="2000" dirty="0" smtClean="0"/>
              <a:t>Группа</a:t>
            </a:r>
            <a:r>
              <a:rPr lang="ru-RU" sz="2000" b="1" i="1" dirty="0" smtClean="0"/>
              <a:t> С </a:t>
            </a:r>
            <a:r>
              <a:rPr lang="ru-RU" sz="2000" dirty="0" smtClean="0"/>
              <a:t>– (Церера, 10 </a:t>
            </a:r>
            <a:r>
              <a:rPr lang="ru-RU" sz="2000" dirty="0" err="1" smtClean="0"/>
              <a:t>Гигея</a:t>
            </a:r>
            <a:r>
              <a:rPr lang="ru-RU" sz="2000" dirty="0" smtClean="0"/>
              <a:t>) – включает несколько подгрупп, наиболее примитивные </a:t>
            </a:r>
            <a:r>
              <a:rPr lang="en-US" sz="2000" b="1" i="1" dirty="0" smtClean="0"/>
              <a:t>CI </a:t>
            </a:r>
            <a:r>
              <a:rPr lang="en-US" sz="2000" dirty="0" smtClean="0"/>
              <a:t>– </a:t>
            </a:r>
            <a:r>
              <a:rPr lang="ru-RU" sz="2000" dirty="0" smtClean="0"/>
              <a:t>углистые</a:t>
            </a:r>
            <a:r>
              <a:rPr lang="en-US" sz="2000" dirty="0" smtClean="0"/>
              <a:t> </a:t>
            </a:r>
            <a:r>
              <a:rPr lang="ru-RU" sz="2000" dirty="0" smtClean="0"/>
              <a:t>хондриты. </a:t>
            </a:r>
          </a:p>
          <a:p>
            <a:r>
              <a:rPr lang="ru-RU" sz="2000" dirty="0" smtClean="0"/>
              <a:t>Группа</a:t>
            </a:r>
            <a:r>
              <a:rPr lang="ru-RU" sz="2000" b="1" dirty="0" smtClean="0"/>
              <a:t> </a:t>
            </a:r>
            <a:r>
              <a:rPr lang="ru-RU" sz="2000" b="1" i="1" dirty="0" smtClean="0"/>
              <a:t>К – </a:t>
            </a:r>
            <a:r>
              <a:rPr lang="ru-RU" sz="2000" dirty="0" smtClean="0"/>
              <a:t>переходная между группами </a:t>
            </a:r>
            <a:r>
              <a:rPr lang="en-US" sz="2000" b="1" i="1" dirty="0" smtClean="0"/>
              <a:t>S</a:t>
            </a:r>
            <a:r>
              <a:rPr lang="ru-RU" sz="2000" dirty="0" smtClean="0"/>
              <a:t> и </a:t>
            </a:r>
            <a:r>
              <a:rPr lang="ru-RU" sz="2000" b="1" i="1" dirty="0" smtClean="0"/>
              <a:t>С</a:t>
            </a:r>
            <a:r>
              <a:rPr lang="ru-RU" sz="2000" dirty="0" smtClean="0"/>
              <a:t>; родительские тела </a:t>
            </a:r>
            <a:r>
              <a:rPr lang="en-US" sz="2000" b="1" i="1" dirty="0" smtClean="0"/>
              <a:t>CV</a:t>
            </a:r>
            <a:r>
              <a:rPr lang="ru-RU" sz="2000" dirty="0" smtClean="0"/>
              <a:t> хондритов, содержащие наиболее древнее вещество, </a:t>
            </a:r>
            <a:r>
              <a:rPr lang="en-US" sz="2000" dirty="0" smtClean="0"/>
              <a:t>CAI</a:t>
            </a:r>
            <a:r>
              <a:rPr lang="ru-RU" sz="2000" dirty="0" smtClean="0"/>
              <a:t> включения.</a:t>
            </a:r>
          </a:p>
          <a:p>
            <a:r>
              <a:rPr lang="ru-RU" sz="2000" dirty="0" smtClean="0"/>
              <a:t>Группа</a:t>
            </a:r>
            <a:r>
              <a:rPr lang="en-US" sz="2000" b="1" i="1" dirty="0" smtClean="0"/>
              <a:t> X</a:t>
            </a:r>
            <a:r>
              <a:rPr lang="ru-RU" sz="2000" b="1" i="1" dirty="0" smtClean="0"/>
              <a:t> </a:t>
            </a:r>
            <a:r>
              <a:rPr lang="ru-RU" sz="2000" dirty="0" smtClean="0"/>
              <a:t>– металлические типа </a:t>
            </a:r>
            <a:r>
              <a:rPr lang="en-US" sz="2000" b="1" i="1" dirty="0" smtClean="0"/>
              <a:t>M</a:t>
            </a:r>
            <a:r>
              <a:rPr lang="en-US" sz="2000" dirty="0" smtClean="0"/>
              <a:t> </a:t>
            </a:r>
            <a:r>
              <a:rPr lang="ru-RU" sz="2000" dirty="0" smtClean="0"/>
              <a:t>(16 Психея), типа </a:t>
            </a:r>
            <a:r>
              <a:rPr lang="ru-RU" sz="2000" b="1" i="1" dirty="0" smtClean="0"/>
              <a:t>Е</a:t>
            </a:r>
            <a:r>
              <a:rPr lang="ru-RU" sz="2000" dirty="0" smtClean="0"/>
              <a:t> (44 </a:t>
            </a:r>
            <a:r>
              <a:rPr lang="ru-RU" sz="2000" dirty="0" err="1" smtClean="0"/>
              <a:t>Нюса</a:t>
            </a:r>
            <a:r>
              <a:rPr lang="ru-RU" sz="2000" dirty="0" smtClean="0"/>
              <a:t>, 55 Пандора) и типа </a:t>
            </a:r>
            <a:r>
              <a:rPr lang="ru-RU" sz="2000" b="1" i="1" dirty="0" smtClean="0"/>
              <a:t>Р</a:t>
            </a:r>
            <a:r>
              <a:rPr lang="ru-RU" sz="2000" dirty="0" smtClean="0"/>
              <a:t> (259 </a:t>
            </a:r>
            <a:r>
              <a:rPr lang="ru-RU" sz="2000" dirty="0" err="1" smtClean="0"/>
              <a:t>Алетия</a:t>
            </a:r>
            <a:r>
              <a:rPr lang="ru-RU" sz="2000" dirty="0" smtClean="0"/>
              <a:t>, 190 </a:t>
            </a:r>
            <a:r>
              <a:rPr lang="ru-RU" sz="2000" dirty="0" err="1" smtClean="0"/>
              <a:t>Исмена</a:t>
            </a:r>
            <a:r>
              <a:rPr lang="ru-RU" sz="2000" dirty="0" smtClean="0"/>
              <a:t>). </a:t>
            </a:r>
          </a:p>
          <a:p>
            <a:r>
              <a:rPr lang="ru-RU" sz="2000" dirty="0" smtClean="0"/>
              <a:t>Группа </a:t>
            </a:r>
            <a:r>
              <a:rPr lang="en-US" sz="2000" b="1" i="1" dirty="0" smtClean="0"/>
              <a:t>R</a:t>
            </a:r>
            <a:r>
              <a:rPr lang="en-US" sz="2000" dirty="0" smtClean="0"/>
              <a:t> </a:t>
            </a:r>
            <a:r>
              <a:rPr lang="ru-RU" sz="2000" dirty="0" smtClean="0"/>
              <a:t>(349 </a:t>
            </a:r>
            <a:r>
              <a:rPr lang="ru-RU" sz="2000" dirty="0" err="1" smtClean="0"/>
              <a:t>Дембовска</a:t>
            </a:r>
            <a:r>
              <a:rPr lang="ru-RU" sz="2000" dirty="0" smtClean="0"/>
              <a:t>) </a:t>
            </a:r>
            <a:r>
              <a:rPr lang="en-US" sz="2000" dirty="0" smtClean="0"/>
              <a:t>- </a:t>
            </a:r>
            <a:r>
              <a:rPr lang="ru-RU" sz="2000" dirty="0" smtClean="0"/>
              <a:t>поверхность сложена оливином, пироксеном, металлами, может быть родительскими телами ахондритов.</a:t>
            </a:r>
          </a:p>
          <a:p>
            <a:r>
              <a:rPr lang="ru-RU" sz="2000" dirty="0" smtClean="0"/>
              <a:t>Группа </a:t>
            </a:r>
            <a:r>
              <a:rPr lang="en-US" sz="2000" b="1" i="1" dirty="0" smtClean="0"/>
              <a:t>V</a:t>
            </a:r>
            <a:r>
              <a:rPr lang="ru-RU" sz="2000" dirty="0" smtClean="0"/>
              <a:t> (4 Веста) </a:t>
            </a:r>
            <a:r>
              <a:rPr lang="en-US" sz="2000" dirty="0" smtClean="0"/>
              <a:t>- </a:t>
            </a:r>
            <a:r>
              <a:rPr lang="ru-RU" sz="2000" dirty="0" smtClean="0"/>
              <a:t>поверхность сложена пироксеном</a:t>
            </a:r>
            <a:r>
              <a:rPr lang="en-US" sz="2000" dirty="0" smtClean="0"/>
              <a:t> </a:t>
            </a:r>
            <a:r>
              <a:rPr lang="ru-RU" sz="2000" dirty="0" err="1" smtClean="0"/>
              <a:t>плагиоклазом,тела</a:t>
            </a:r>
            <a:r>
              <a:rPr lang="ru-RU" sz="2000" dirty="0" smtClean="0"/>
              <a:t>, испытавшие магматическую дифференциацию. </a:t>
            </a:r>
          </a:p>
          <a:p>
            <a:r>
              <a:rPr lang="ru-RU" sz="2000" dirty="0" smtClean="0"/>
              <a:t>Кроме этих групп выделяют тела, не входящие в семейство </a:t>
            </a:r>
            <a:r>
              <a:rPr lang="ru-RU" sz="2000" dirty="0" err="1" smtClean="0"/>
              <a:t>вестоидов</a:t>
            </a:r>
            <a:r>
              <a:rPr lang="ru-RU" sz="2000" dirty="0" smtClean="0"/>
              <a:t>,  сложенные </a:t>
            </a:r>
            <a:r>
              <a:rPr lang="ru-RU" sz="2000" b="1" dirty="0" smtClean="0"/>
              <a:t>базальтами различных типов. 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ar Earth Asteroid Formation.cma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 bwMode="auto">
          <a:xfrm>
            <a:off x="2120900" y="4724400"/>
            <a:ext cx="1727200" cy="8382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5130800" y="4648200"/>
            <a:ext cx="1320800" cy="8382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6604000" y="3594100"/>
            <a:ext cx="1320800" cy="8382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3500" y="5613400"/>
            <a:ext cx="1686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>
                <a:solidFill>
                  <a:srgbClr val="FF0000"/>
                </a:solidFill>
              </a:rPr>
              <a:t>Carbonaceous</a:t>
            </a:r>
            <a:endParaRPr lang="en-US" sz="1800" b="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19700" y="5511800"/>
            <a:ext cx="1283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>
                <a:solidFill>
                  <a:srgbClr val="FF0000"/>
                </a:solidFill>
              </a:rPr>
              <a:t>Stony, Iron</a:t>
            </a:r>
            <a:endParaRPr lang="en-US" sz="1800" b="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03197" y="4381500"/>
            <a:ext cx="79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>
                <a:solidFill>
                  <a:srgbClr val="FF0000"/>
                </a:solidFill>
              </a:rPr>
              <a:t>Water</a:t>
            </a:r>
            <a:endParaRPr lang="en-US" sz="1800" b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596481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ar Earth Asteroid Evolution.cma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7800" y="1041400"/>
            <a:ext cx="1621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>
                <a:solidFill>
                  <a:srgbClr val="FF0000"/>
                </a:solidFill>
              </a:rPr>
              <a:t>Orbit changes</a:t>
            </a:r>
            <a:endParaRPr lang="en-US" sz="1800" b="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81300" y="5613400"/>
            <a:ext cx="1455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>
                <a:solidFill>
                  <a:srgbClr val="FF0000"/>
                </a:solidFill>
              </a:rPr>
              <a:t>Rubble piles</a:t>
            </a:r>
            <a:endParaRPr lang="en-US" sz="1800" b="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46900" y="5613400"/>
            <a:ext cx="2032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>
                <a:solidFill>
                  <a:srgbClr val="FF0000"/>
                </a:solidFill>
              </a:rPr>
              <a:t>Space weathering</a:t>
            </a:r>
            <a:endParaRPr lang="en-US" sz="1800" b="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89300" y="1397000"/>
            <a:ext cx="99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>
                <a:solidFill>
                  <a:srgbClr val="FF0000"/>
                </a:solidFill>
              </a:rPr>
              <a:t>Impacts</a:t>
            </a:r>
            <a:endParaRPr lang="en-US" sz="1800" b="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" y="6286500"/>
            <a:ext cx="1814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>
                <a:solidFill>
                  <a:srgbClr val="FF0000"/>
                </a:solidFill>
              </a:rPr>
              <a:t>NEO population</a:t>
            </a:r>
            <a:endParaRPr lang="en-US" sz="1800" b="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02200" y="6286500"/>
            <a:ext cx="1878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>
                <a:solidFill>
                  <a:srgbClr val="FF0000"/>
                </a:solidFill>
              </a:rPr>
              <a:t>Surface features</a:t>
            </a:r>
            <a:endParaRPr lang="en-US" sz="1800" b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527768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Книга КОСМОС\Рукопись книги КОСМОС_ Сдано 18.07.2016\Рисунки\Глава_4\Рис.4.9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428604"/>
            <a:ext cx="9165676" cy="592933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EA discoveries - site_al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" y="1295400"/>
            <a:ext cx="8128000" cy="508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75363" y="279400"/>
            <a:ext cx="41932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12556 Near-Earth Asteroids</a:t>
            </a:r>
            <a:r>
              <a:rPr lang="en-US" b="0" dirty="0" smtClean="0"/>
              <a:t> </a:t>
            </a:r>
            <a:br>
              <a:rPr lang="en-US" b="0" dirty="0" smtClean="0"/>
            </a:br>
            <a:r>
              <a:rPr lang="en-US" b="0" dirty="0" smtClean="0"/>
              <a:t>(as of May 17, 2015)</a:t>
            </a:r>
            <a:endParaRPr lang="en-US" b="0" dirty="0"/>
          </a:p>
        </p:txBody>
      </p:sp>
    </p:spTree>
    <p:extLst>
      <p:ext uri="{BB962C8B-B14F-4D97-AF65-F5344CB8AC3E}">
        <p14:creationId xmlns="" xmlns:p14="http://schemas.microsoft.com/office/powerpoint/2010/main" val="23977787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92665main_pia14734-43_946-7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3756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7016750" y="1587500"/>
            <a:ext cx="1320800" cy="3937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ＭＳ Ｐゴシック" charset="0"/>
              </a:rPr>
              <a:t>900-1000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019800" y="3886200"/>
            <a:ext cx="3124200" cy="1143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295900" y="4876800"/>
            <a:ext cx="3848100" cy="1143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715000" y="3276600"/>
            <a:ext cx="3429000" cy="6096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715000" y="520700"/>
            <a:ext cx="3429000" cy="3302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10" name="Picture 9" descr="Toronto-canada-cn-tower-downtown-target-area-magnify-free-stock-vector.jpg"/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 flipH="1">
            <a:off x="8610921" y="4330700"/>
            <a:ext cx="94278" cy="4699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auto">
          <a:xfrm>
            <a:off x="6375400" y="2781300"/>
            <a:ext cx="2768600" cy="6096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7016750" y="3251200"/>
            <a:ext cx="1320800" cy="3937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="0" dirty="0" smtClean="0">
                <a:solidFill>
                  <a:srgbClr val="FF0000"/>
                </a:solidFill>
              </a:rPr>
              <a:t>12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ＭＳ Ｐゴシック" charset="0"/>
              </a:rPr>
              <a:t>00-1500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016750" y="4343400"/>
            <a:ext cx="1320800" cy="3937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="0" dirty="0" smtClean="0">
                <a:solidFill>
                  <a:srgbClr val="FF0000"/>
                </a:solidFill>
              </a:rPr>
              <a:t>11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ＭＳ Ｐゴシック" charset="0"/>
              </a:rPr>
              <a:t>00-2500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016750" y="5257800"/>
            <a:ext cx="1504950" cy="3937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="0" dirty="0" smtClean="0">
                <a:solidFill>
                  <a:srgbClr val="FF0000"/>
                </a:solidFill>
              </a:rPr>
              <a:t>20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ＭＳ Ｐゴシック" charset="0"/>
              </a:rPr>
              <a:t>00-15600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7016750" y="6261100"/>
            <a:ext cx="1949450" cy="3937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="0" dirty="0">
                <a:solidFill>
                  <a:srgbClr val="FF0000"/>
                </a:solidFill>
              </a:rPr>
              <a:t>3</a:t>
            </a:r>
            <a:r>
              <a:rPr lang="en-US" sz="1800" b="0" dirty="0" smtClean="0">
                <a:solidFill>
                  <a:srgbClr val="FF0000"/>
                </a:solidFill>
              </a:rPr>
              <a:t>0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ＭＳ Ｐゴシック" charset="0"/>
              </a:rPr>
              <a:t>00-1000000?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4845110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asa-small-asteroi-impac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9144000" cy="64050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75821" y="6324600"/>
            <a:ext cx="4583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smtClean="0"/>
              <a:t>2kt</a:t>
            </a:r>
            <a:endParaRPr lang="en-US" sz="1600" b="0" dirty="0"/>
          </a:p>
        </p:txBody>
      </p:sp>
      <p:sp>
        <p:nvSpPr>
          <p:cNvPr id="4" name="TextBox 3"/>
          <p:cNvSpPr txBox="1"/>
          <p:nvPr/>
        </p:nvSpPr>
        <p:spPr>
          <a:xfrm>
            <a:off x="7162800" y="6324600"/>
            <a:ext cx="572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smtClean="0"/>
              <a:t>24kt</a:t>
            </a:r>
            <a:endParaRPr lang="en-US" sz="1600" b="0" dirty="0"/>
          </a:p>
        </p:txBody>
      </p:sp>
      <p:sp>
        <p:nvSpPr>
          <p:cNvPr id="5" name="TextBox 4"/>
          <p:cNvSpPr txBox="1"/>
          <p:nvPr/>
        </p:nvSpPr>
        <p:spPr>
          <a:xfrm>
            <a:off x="7848600" y="6324600"/>
            <a:ext cx="6866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smtClean="0"/>
              <a:t>240kt</a:t>
            </a:r>
            <a:endParaRPr lang="en-US" sz="1600" b="0" dirty="0"/>
          </a:p>
        </p:txBody>
      </p:sp>
    </p:spTree>
    <p:extLst>
      <p:ext uri="{BB962C8B-B14F-4D97-AF65-F5344CB8AC3E}">
        <p14:creationId xmlns="" xmlns:p14="http://schemas.microsoft.com/office/powerpoint/2010/main" val="425528878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lative_positions_asteroid_near_Earth_Scott_Manly_Armagh-Observatory_2-13-2013.pn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 l="926" t="2038" r="186" b="1482"/>
          <a:stretch/>
        </p:blipFill>
        <p:spPr>
          <a:xfrm>
            <a:off x="1206500" y="139700"/>
            <a:ext cx="6781800" cy="66167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284431947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8318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Внеземное вещество.                                Ресурсы астероидов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4000496" cy="4083056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3600" b="1" dirty="0" smtClean="0"/>
              <a:t>Астероиды класса М. Основные характеристики</a:t>
            </a:r>
            <a:endParaRPr lang="ru-RU" sz="3600" b="1" dirty="0"/>
          </a:p>
        </p:txBody>
      </p:sp>
      <p:pic>
        <p:nvPicPr>
          <p:cNvPr id="2050" name="Picture 2" descr="F:\5.03.18\20180321122445593_0002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3" y="0"/>
            <a:ext cx="5000628" cy="706157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4572032" cy="494031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Ресурсы железного астероида класса М</a:t>
            </a:r>
            <a:endParaRPr lang="ru-RU" sz="3200" b="1" dirty="0"/>
          </a:p>
        </p:txBody>
      </p:sp>
      <p:pic>
        <p:nvPicPr>
          <p:cNvPr id="4098" name="Picture 2" descr="F:\5.03.18\20180321122445593_0004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0"/>
            <a:ext cx="4643438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757610" cy="4583122"/>
          </a:xfrm>
        </p:spPr>
        <p:txBody>
          <a:bodyPr>
            <a:normAutofit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Ресурсы астероидов класса </a:t>
            </a:r>
            <a:r>
              <a:rPr lang="en-US" sz="3200" dirty="0" smtClean="0"/>
              <a:t>CI</a:t>
            </a:r>
            <a:r>
              <a:rPr lang="ru-RU" sz="3200" dirty="0" smtClean="0"/>
              <a:t>.</a:t>
            </a:r>
            <a:br>
              <a:rPr lang="ru-RU" sz="3200" dirty="0" smtClean="0"/>
            </a:br>
            <a:r>
              <a:rPr lang="ru-RU" sz="3200" dirty="0" smtClean="0"/>
              <a:t>Элементный состав</a:t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 </a:t>
            </a:r>
            <a:endParaRPr lang="ru-RU" sz="3200" dirty="0"/>
          </a:p>
        </p:txBody>
      </p:sp>
      <p:pic>
        <p:nvPicPr>
          <p:cNvPr id="1026" name="Picture 2" descr="F:\5.03.18\20180321122445593_0001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42121" y="-64129"/>
            <a:ext cx="4901880" cy="692212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Элементный состав </a:t>
            </a:r>
            <a:r>
              <a:rPr lang="ru-RU" sz="2400" b="1" dirty="0" err="1" smtClean="0"/>
              <a:t>астеродов-хондритов</a:t>
            </a:r>
            <a:r>
              <a:rPr lang="ru-RU" sz="2400" b="1" dirty="0" smtClean="0"/>
              <a:t> и оценки запасов </a:t>
            </a:r>
            <a:endParaRPr lang="ru-RU" sz="2400" b="1" dirty="0"/>
          </a:p>
        </p:txBody>
      </p:sp>
      <p:pic>
        <p:nvPicPr>
          <p:cNvPr id="3074" name="Picture 2" descr="F:\5.03.18\20180321122445593_0003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7232"/>
            <a:ext cx="9144000" cy="600076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8318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Будущие проекты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5216525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ru-RU" sz="1800"/>
          </a:p>
        </p:txBody>
      </p:sp>
      <p:sp>
        <p:nvSpPr>
          <p:cNvPr id="23603" name="Rectangle 51"/>
          <p:cNvSpPr>
            <a:spLocks noChangeArrowheads="1"/>
          </p:cNvSpPr>
          <p:nvPr/>
        </p:nvSpPr>
        <p:spPr bwMode="auto">
          <a:xfrm>
            <a:off x="0" y="1050925"/>
            <a:ext cx="60118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dirty="0">
                <a:solidFill>
                  <a:srgbClr val="009900"/>
                </a:solidFill>
              </a:rPr>
              <a:t>Космический аппарат «АСТЕРОИД-ГРУНТ»</a:t>
            </a:r>
          </a:p>
          <a:p>
            <a:pPr eaLnBrk="0" hangingPunct="0"/>
            <a:endParaRPr lang="ru-RU" sz="1600" dirty="0"/>
          </a:p>
        </p:txBody>
      </p:sp>
      <p:grpSp>
        <p:nvGrpSpPr>
          <p:cNvPr id="2" name="Group 76"/>
          <p:cNvGrpSpPr>
            <a:grpSpLocks/>
          </p:cNvGrpSpPr>
          <p:nvPr/>
        </p:nvGrpSpPr>
        <p:grpSpPr bwMode="auto">
          <a:xfrm>
            <a:off x="179388" y="1412875"/>
            <a:ext cx="5822950" cy="5283200"/>
            <a:chOff x="703" y="572"/>
            <a:chExt cx="3668" cy="3328"/>
          </a:xfrm>
        </p:grpSpPr>
        <p:pic>
          <p:nvPicPr>
            <p:cNvPr id="23604" name="Picture 52" descr="асг_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03" y="572"/>
              <a:ext cx="3668" cy="3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606" name="Text Box 54"/>
            <p:cNvSpPr txBox="1">
              <a:spLocks noChangeArrowheads="1"/>
            </p:cNvSpPr>
            <p:nvPr/>
          </p:nvSpPr>
          <p:spPr bwMode="auto">
            <a:xfrm>
              <a:off x="748" y="754"/>
              <a:ext cx="634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b="1"/>
                <a:t>ОНА с приводом</a:t>
              </a:r>
              <a:endParaRPr lang="ru-RU"/>
            </a:p>
          </p:txBody>
        </p:sp>
        <p:sp>
          <p:nvSpPr>
            <p:cNvPr id="23607" name="Line 55"/>
            <p:cNvSpPr>
              <a:spLocks noChangeShapeType="1"/>
            </p:cNvSpPr>
            <p:nvPr/>
          </p:nvSpPr>
          <p:spPr bwMode="auto">
            <a:xfrm>
              <a:off x="1180" y="1050"/>
              <a:ext cx="280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608" name="Text Box 56"/>
            <p:cNvSpPr txBox="1">
              <a:spLocks noChangeArrowheads="1"/>
            </p:cNvSpPr>
            <p:nvPr/>
          </p:nvSpPr>
          <p:spPr bwMode="auto">
            <a:xfrm>
              <a:off x="703" y="3498"/>
              <a:ext cx="8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b="1"/>
                <a:t>Посадочные опоры (3 шт.)</a:t>
              </a:r>
              <a:endParaRPr lang="ru-RU"/>
            </a:p>
          </p:txBody>
        </p:sp>
        <p:sp>
          <p:nvSpPr>
            <p:cNvPr id="23609" name="Line 57"/>
            <p:cNvSpPr>
              <a:spLocks noChangeShapeType="1"/>
            </p:cNvSpPr>
            <p:nvPr/>
          </p:nvSpPr>
          <p:spPr bwMode="auto">
            <a:xfrm flipH="1" flipV="1">
              <a:off x="1108" y="2706"/>
              <a:ext cx="70" cy="7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610" name="Line 58"/>
            <p:cNvSpPr>
              <a:spLocks noChangeShapeType="1"/>
            </p:cNvSpPr>
            <p:nvPr/>
          </p:nvSpPr>
          <p:spPr bwMode="auto">
            <a:xfrm flipV="1">
              <a:off x="1180" y="3282"/>
              <a:ext cx="2100" cy="2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611" name="Text Box 59"/>
            <p:cNvSpPr txBox="1">
              <a:spLocks noChangeArrowheads="1"/>
            </p:cNvSpPr>
            <p:nvPr/>
          </p:nvSpPr>
          <p:spPr bwMode="auto">
            <a:xfrm>
              <a:off x="3379" y="3498"/>
              <a:ext cx="94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b="1"/>
                <a:t>Грунтозаборное устройство</a:t>
              </a:r>
              <a:endParaRPr lang="ru-RU"/>
            </a:p>
          </p:txBody>
        </p:sp>
        <p:sp>
          <p:nvSpPr>
            <p:cNvPr id="23612" name="Line 60"/>
            <p:cNvSpPr>
              <a:spLocks noChangeShapeType="1"/>
            </p:cNvSpPr>
            <p:nvPr/>
          </p:nvSpPr>
          <p:spPr bwMode="auto">
            <a:xfrm flipH="1" flipV="1">
              <a:off x="3628" y="2850"/>
              <a:ext cx="350" cy="6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613" name="Text Box 61"/>
            <p:cNvSpPr txBox="1">
              <a:spLocks noChangeArrowheads="1"/>
            </p:cNvSpPr>
            <p:nvPr/>
          </p:nvSpPr>
          <p:spPr bwMode="auto">
            <a:xfrm>
              <a:off x="1252" y="2994"/>
              <a:ext cx="8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b="1"/>
                <a:t>Перелётно-посадочный модуль</a:t>
              </a:r>
              <a:endParaRPr lang="ru-RU"/>
            </a:p>
          </p:txBody>
        </p:sp>
        <p:sp>
          <p:nvSpPr>
            <p:cNvPr id="23614" name="Line 62"/>
            <p:cNvSpPr>
              <a:spLocks noChangeShapeType="1"/>
            </p:cNvSpPr>
            <p:nvPr/>
          </p:nvSpPr>
          <p:spPr bwMode="auto">
            <a:xfrm flipV="1">
              <a:off x="1828" y="2659"/>
              <a:ext cx="417" cy="4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615" name="Text Box 63"/>
            <p:cNvSpPr txBox="1">
              <a:spLocks noChangeArrowheads="1"/>
            </p:cNvSpPr>
            <p:nvPr/>
          </p:nvSpPr>
          <p:spPr bwMode="auto">
            <a:xfrm>
              <a:off x="3288" y="618"/>
              <a:ext cx="746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b="1"/>
                <a:t>Взлётная ступень (ВА)</a:t>
              </a:r>
              <a:endParaRPr lang="ru-RU"/>
            </a:p>
          </p:txBody>
        </p:sp>
        <p:sp>
          <p:nvSpPr>
            <p:cNvPr id="23616" name="Line 64"/>
            <p:cNvSpPr>
              <a:spLocks noChangeShapeType="1"/>
            </p:cNvSpPr>
            <p:nvPr/>
          </p:nvSpPr>
          <p:spPr bwMode="auto">
            <a:xfrm flipH="1">
              <a:off x="2980" y="906"/>
              <a:ext cx="490" cy="4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617" name="Text Box 65"/>
            <p:cNvSpPr txBox="1">
              <a:spLocks noChangeArrowheads="1"/>
            </p:cNvSpPr>
            <p:nvPr/>
          </p:nvSpPr>
          <p:spPr bwMode="auto">
            <a:xfrm>
              <a:off x="748" y="1554"/>
              <a:ext cx="49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b="1"/>
                <a:t>Блоки ДМТ СОИС </a:t>
              </a:r>
              <a:endParaRPr lang="ru-RU"/>
            </a:p>
          </p:txBody>
        </p:sp>
        <p:sp>
          <p:nvSpPr>
            <p:cNvPr id="23618" name="Line 66"/>
            <p:cNvSpPr>
              <a:spLocks noChangeShapeType="1"/>
            </p:cNvSpPr>
            <p:nvPr/>
          </p:nvSpPr>
          <p:spPr bwMode="auto">
            <a:xfrm>
              <a:off x="1108" y="1842"/>
              <a:ext cx="280" cy="2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619" name="Line 67"/>
            <p:cNvSpPr>
              <a:spLocks noChangeShapeType="1"/>
            </p:cNvSpPr>
            <p:nvPr/>
          </p:nvSpPr>
          <p:spPr bwMode="auto">
            <a:xfrm flipV="1">
              <a:off x="1108" y="1626"/>
              <a:ext cx="840" cy="2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620" name="Text Box 68"/>
            <p:cNvSpPr txBox="1">
              <a:spLocks noChangeArrowheads="1"/>
            </p:cNvSpPr>
            <p:nvPr/>
          </p:nvSpPr>
          <p:spPr bwMode="auto">
            <a:xfrm>
              <a:off x="1701" y="3521"/>
              <a:ext cx="1406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b="1"/>
                <a:t>Блок баков маршевой ДУ перелётно-посадочного модуля</a:t>
              </a:r>
              <a:endParaRPr lang="ru-RU"/>
            </a:p>
          </p:txBody>
        </p:sp>
        <p:sp>
          <p:nvSpPr>
            <p:cNvPr id="23621" name="Line 69"/>
            <p:cNvSpPr>
              <a:spLocks noChangeShapeType="1"/>
            </p:cNvSpPr>
            <p:nvPr/>
          </p:nvSpPr>
          <p:spPr bwMode="auto">
            <a:xfrm flipV="1">
              <a:off x="2562" y="2346"/>
              <a:ext cx="406" cy="11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622" name="Text Box 70"/>
            <p:cNvSpPr txBox="1">
              <a:spLocks noChangeArrowheads="1"/>
            </p:cNvSpPr>
            <p:nvPr/>
          </p:nvSpPr>
          <p:spPr bwMode="auto">
            <a:xfrm>
              <a:off x="1612" y="690"/>
              <a:ext cx="35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b="1"/>
                <a:t>МНА ВА</a:t>
              </a:r>
              <a:endParaRPr lang="ru-RU"/>
            </a:p>
          </p:txBody>
        </p:sp>
        <p:sp>
          <p:nvSpPr>
            <p:cNvPr id="23623" name="Line 71"/>
            <p:cNvSpPr>
              <a:spLocks noChangeShapeType="1"/>
            </p:cNvSpPr>
            <p:nvPr/>
          </p:nvSpPr>
          <p:spPr bwMode="auto">
            <a:xfrm>
              <a:off x="1828" y="906"/>
              <a:ext cx="350" cy="2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624" name="Line 72"/>
            <p:cNvSpPr>
              <a:spLocks noChangeShapeType="1"/>
            </p:cNvSpPr>
            <p:nvPr/>
          </p:nvSpPr>
          <p:spPr bwMode="auto">
            <a:xfrm>
              <a:off x="1828" y="906"/>
              <a:ext cx="350" cy="8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625" name="Text Box 73"/>
            <p:cNvSpPr txBox="1">
              <a:spLocks noChangeArrowheads="1"/>
            </p:cNvSpPr>
            <p:nvPr/>
          </p:nvSpPr>
          <p:spPr bwMode="auto">
            <a:xfrm>
              <a:off x="2332" y="618"/>
              <a:ext cx="350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b="1"/>
                <a:t>СА</a:t>
              </a:r>
              <a:endParaRPr lang="ru-RU"/>
            </a:p>
          </p:txBody>
        </p:sp>
        <p:sp>
          <p:nvSpPr>
            <p:cNvPr id="23626" name="Line 74"/>
            <p:cNvSpPr>
              <a:spLocks noChangeShapeType="1"/>
            </p:cNvSpPr>
            <p:nvPr/>
          </p:nvSpPr>
          <p:spPr bwMode="auto">
            <a:xfrm>
              <a:off x="2476" y="762"/>
              <a:ext cx="210" cy="50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3629" name="Text Box 77"/>
          <p:cNvSpPr txBox="1">
            <a:spLocks noChangeArrowheads="1"/>
          </p:cNvSpPr>
          <p:nvPr/>
        </p:nvSpPr>
        <p:spPr bwMode="auto">
          <a:xfrm>
            <a:off x="6084888" y="1268413"/>
            <a:ext cx="2879725" cy="2471737"/>
          </a:xfrm>
          <a:prstGeom prst="rect">
            <a:avLst/>
          </a:prstGeom>
          <a:solidFill>
            <a:srgbClr val="FFFFCC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i="1"/>
              <a:t>Основные характеристики миссии:</a:t>
            </a:r>
          </a:p>
          <a:p>
            <a:endParaRPr lang="ru-RU" b="1"/>
          </a:p>
          <a:p>
            <a:pPr>
              <a:buClr>
                <a:schemeClr val="tx1"/>
              </a:buClr>
              <a:buSzPts val="1600"/>
              <a:buFont typeface="Arial" charset="0"/>
              <a:buChar char="•"/>
            </a:pPr>
            <a:r>
              <a:rPr lang="ru-RU" b="1"/>
              <a:t>тип экспедиции: </a:t>
            </a:r>
            <a:r>
              <a:rPr lang="ru-RU"/>
              <a:t>десантная</a:t>
            </a:r>
          </a:p>
          <a:p>
            <a:endParaRPr lang="ru-RU" b="1"/>
          </a:p>
          <a:p>
            <a:pPr>
              <a:buClr>
                <a:schemeClr val="tx1"/>
              </a:buClr>
              <a:buSzPts val="1600"/>
              <a:buFont typeface="Arial" charset="0"/>
              <a:buChar char="•"/>
            </a:pPr>
            <a:r>
              <a:rPr lang="ru-RU" b="1"/>
              <a:t>масса КА</a:t>
            </a:r>
            <a:r>
              <a:rPr lang="ru-RU"/>
              <a:t>: до 2210 кг</a:t>
            </a:r>
          </a:p>
          <a:p>
            <a:endParaRPr lang="ru-RU"/>
          </a:p>
          <a:p>
            <a:pPr>
              <a:buClr>
                <a:schemeClr val="tx1"/>
              </a:buClr>
              <a:buSzPts val="1600"/>
              <a:buFont typeface="Arial" charset="0"/>
              <a:buChar char="•"/>
            </a:pPr>
            <a:r>
              <a:rPr lang="ru-RU" b="1"/>
              <a:t>масса взлётной ступени:</a:t>
            </a:r>
            <a:r>
              <a:rPr lang="ru-RU"/>
              <a:t> 205 кг</a:t>
            </a:r>
            <a:endParaRPr lang="ru-RU">
              <a:solidFill>
                <a:srgbClr val="FF3300"/>
              </a:solidFill>
            </a:endParaRPr>
          </a:p>
          <a:p>
            <a:endParaRPr lang="ru-RU"/>
          </a:p>
          <a:p>
            <a:r>
              <a:rPr lang="ru-RU" b="1"/>
              <a:t>ракета – носитель:</a:t>
            </a:r>
            <a:r>
              <a:rPr lang="ru-RU"/>
              <a:t> ЗЕНИТ-3</a:t>
            </a:r>
            <a:r>
              <a:rPr lang="en-US"/>
              <a:t>SL</a:t>
            </a:r>
            <a:r>
              <a:rPr lang="ru-RU"/>
              <a:t>, ПРОТОН, АНГАРА –А5</a:t>
            </a:r>
          </a:p>
          <a:p>
            <a:endParaRPr lang="ru-RU"/>
          </a:p>
          <a:p>
            <a:pPr>
              <a:buClr>
                <a:schemeClr val="tx1"/>
              </a:buClr>
              <a:buSzPts val="1600"/>
              <a:buFont typeface="Arial" charset="0"/>
              <a:buChar char="•"/>
            </a:pPr>
            <a:r>
              <a:rPr lang="ru-RU" b="1"/>
              <a:t>дата запуска:</a:t>
            </a:r>
            <a:r>
              <a:rPr lang="ru-RU"/>
              <a:t> </a:t>
            </a:r>
            <a:r>
              <a:rPr lang="en-US"/>
              <a:t>~ </a:t>
            </a:r>
            <a:r>
              <a:rPr lang="ru-RU"/>
              <a:t>2014 год</a:t>
            </a:r>
            <a:endParaRPr lang="ru-RU">
              <a:latin typeface="Times New Roman" pitchFamily="18" charset="0"/>
            </a:endParaRPr>
          </a:p>
        </p:txBody>
      </p:sp>
      <p:grpSp>
        <p:nvGrpSpPr>
          <p:cNvPr id="3" name="Group 78"/>
          <p:cNvGrpSpPr>
            <a:grpSpLocks/>
          </p:cNvGrpSpPr>
          <p:nvPr/>
        </p:nvGrpSpPr>
        <p:grpSpPr bwMode="auto">
          <a:xfrm>
            <a:off x="0" y="0"/>
            <a:ext cx="9144000" cy="1055688"/>
            <a:chOff x="0" y="0"/>
            <a:chExt cx="5760" cy="665"/>
          </a:xfrm>
        </p:grpSpPr>
        <p:sp>
          <p:nvSpPr>
            <p:cNvPr id="23631" name="Line 79"/>
            <p:cNvSpPr>
              <a:spLocks noChangeShapeType="1"/>
            </p:cNvSpPr>
            <p:nvPr/>
          </p:nvSpPr>
          <p:spPr bwMode="auto">
            <a:xfrm>
              <a:off x="0" y="663"/>
              <a:ext cx="5760" cy="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632" name="Text Box 80"/>
            <p:cNvSpPr txBox="1">
              <a:spLocks noChangeArrowheads="1"/>
            </p:cNvSpPr>
            <p:nvPr/>
          </p:nvSpPr>
          <p:spPr bwMode="auto">
            <a:xfrm>
              <a:off x="612" y="0"/>
              <a:ext cx="4989" cy="6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1800" b="1">
                  <a:solidFill>
                    <a:srgbClr val="3333FF"/>
                  </a:solidFill>
                  <a:latin typeface="Arial Black" pitchFamily="34" charset="0"/>
                </a:rPr>
                <a:t>ФЕДЕРАЛЬНОЕ КОСМИЧЕСКОЕ АГЕНТСТВО</a:t>
              </a:r>
            </a:p>
            <a:p>
              <a:pPr algn="ctr"/>
              <a:endParaRPr lang="ru-RU" sz="1400" b="1">
                <a:solidFill>
                  <a:srgbClr val="3333FF"/>
                </a:solidFill>
                <a:latin typeface="Arial Black" pitchFamily="34" charset="0"/>
              </a:endParaRPr>
            </a:p>
            <a:p>
              <a:pPr algn="ctr"/>
              <a:r>
                <a:rPr lang="ru-RU" sz="1400" b="1">
                  <a:solidFill>
                    <a:srgbClr val="3333FF"/>
                  </a:solidFill>
                  <a:latin typeface="Arial Black" pitchFamily="34" charset="0"/>
                </a:rPr>
                <a:t>ФГУП «НАУЧНО-ПРОИЗВОДСТВЕННОЕ ОБЪЕДИНЕНИЕ </a:t>
              </a:r>
            </a:p>
            <a:p>
              <a:pPr algn="ctr"/>
              <a:r>
                <a:rPr lang="ru-RU" sz="1400" b="1">
                  <a:solidFill>
                    <a:srgbClr val="3333FF"/>
                  </a:solidFill>
                  <a:latin typeface="Arial Black" pitchFamily="34" charset="0"/>
                </a:rPr>
                <a:t>им. С.А. ЛАВОЧКИНА»</a:t>
              </a:r>
            </a:p>
          </p:txBody>
        </p:sp>
        <p:pic>
          <p:nvPicPr>
            <p:cNvPr id="23633" name="Picture 81" descr="эмблема ФКА(4см)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8" y="0"/>
              <a:ext cx="884" cy="587"/>
            </a:xfrm>
            <a:prstGeom prst="rect">
              <a:avLst/>
            </a:prstGeom>
            <a:noFill/>
          </p:spPr>
        </p:pic>
      </p:grpSp>
      <p:pic>
        <p:nvPicPr>
          <p:cNvPr id="23634" name="Picture 82" descr="NPO_LAV_Zna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1013" y="0"/>
            <a:ext cx="939800" cy="981075"/>
          </a:xfrm>
          <a:prstGeom prst="rect">
            <a:avLst/>
          </a:prstGeom>
          <a:noFill/>
        </p:spPr>
      </p:pic>
      <p:graphicFrame>
        <p:nvGraphicFramePr>
          <p:cNvPr id="23666" name="Group 114"/>
          <p:cNvGraphicFramePr>
            <a:graphicFrameLocks noGrp="1"/>
          </p:cNvGraphicFramePr>
          <p:nvPr/>
        </p:nvGraphicFramePr>
        <p:xfrm>
          <a:off x="6084888" y="4149725"/>
          <a:ext cx="2917825" cy="2712720"/>
        </p:xfrm>
        <a:graphic>
          <a:graphicData uri="http://schemas.openxmlformats.org/drawingml/2006/table">
            <a:tbl>
              <a:tblPr/>
              <a:tblGrid>
                <a:gridCol w="2185987"/>
                <a:gridCol w="731838"/>
              </a:tblGrid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Масса, кг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Перелетный модуль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562,3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804863" algn="l"/>
                        </a:tabLst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Маршевая ДУ большой тяги ДУБТ, сухая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121,15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804863" algn="l"/>
                        </a:tabLst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Грунтозаборное устройство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24,4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804863" algn="l"/>
                        </a:tabLst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Взлётная ступень 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205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804863" algn="l"/>
                        </a:tabLst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Топливо выведения, коррекций на трассе перелета, маневров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1084,15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804863" algn="l"/>
                        </a:tabLst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Резерв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200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804863" algn="l"/>
                        </a:tabLst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Космический аппарат полностью заправленный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2210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23667" name="Text Box 115"/>
          <p:cNvSpPr txBox="1">
            <a:spLocks noChangeArrowheads="1"/>
          </p:cNvSpPr>
          <p:nvPr/>
        </p:nvSpPr>
        <p:spPr bwMode="auto">
          <a:xfrm>
            <a:off x="6227763" y="3860800"/>
            <a:ext cx="26638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6600CC"/>
                </a:solidFill>
              </a:rPr>
              <a:t>МАССОВАЯ СВОДКА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5216525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ru-RU" sz="1800"/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179388" y="1125538"/>
            <a:ext cx="53292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9900"/>
                </a:solidFill>
              </a:rPr>
              <a:t>Космический аппарат «КОМЕТА-ГРУНТ» </a:t>
            </a:r>
            <a:endParaRPr lang="ru-RU" sz="1800"/>
          </a:p>
        </p:txBody>
      </p:sp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250825" y="1484313"/>
            <a:ext cx="5400675" cy="5170487"/>
            <a:chOff x="884" y="527"/>
            <a:chExt cx="3448" cy="3302"/>
          </a:xfrm>
        </p:grpSpPr>
        <p:sp>
          <p:nvSpPr>
            <p:cNvPr id="27681" name="Text Box 33"/>
            <p:cNvSpPr txBox="1">
              <a:spLocks noChangeArrowheads="1"/>
            </p:cNvSpPr>
            <p:nvPr/>
          </p:nvSpPr>
          <p:spPr bwMode="auto">
            <a:xfrm>
              <a:off x="2352" y="1935"/>
              <a:ext cx="117" cy="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endParaRPr lang="ru-RU" b="1"/>
            </a:p>
          </p:txBody>
        </p:sp>
        <p:pic>
          <p:nvPicPr>
            <p:cNvPr id="27682" name="Picture 34" descr="рис1"/>
            <p:cNvPicPr>
              <a:picLocks noChangeAspect="1" noChangeArrowheads="1"/>
            </p:cNvPicPr>
            <p:nvPr/>
          </p:nvPicPr>
          <p:blipFill>
            <a:blip r:embed="rId2"/>
            <a:srcRect r="8125"/>
            <a:stretch>
              <a:fillRect/>
            </a:stretch>
          </p:blipFill>
          <p:spPr bwMode="auto">
            <a:xfrm>
              <a:off x="930" y="527"/>
              <a:ext cx="3243" cy="3302"/>
            </a:xfrm>
            <a:prstGeom prst="rect">
              <a:avLst/>
            </a:prstGeom>
            <a:noFill/>
          </p:spPr>
        </p:pic>
        <p:sp>
          <p:nvSpPr>
            <p:cNvPr id="27696" name="Text Box 48"/>
            <p:cNvSpPr txBox="1">
              <a:spLocks noChangeArrowheads="1"/>
            </p:cNvSpPr>
            <p:nvPr/>
          </p:nvSpPr>
          <p:spPr bwMode="auto">
            <a:xfrm>
              <a:off x="3288" y="527"/>
              <a:ext cx="1044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 b="1">
                  <a:cs typeface="Times New Roman" pitchFamily="18" charset="0"/>
                </a:rPr>
                <a:t>Отделяемый кожух противопылевой и противометеоритной защиты</a:t>
              </a:r>
              <a:endParaRPr lang="ru-RU" sz="1000"/>
            </a:p>
          </p:txBody>
        </p:sp>
        <p:sp>
          <p:nvSpPr>
            <p:cNvPr id="27683" name="Line 35"/>
            <p:cNvSpPr>
              <a:spLocks noChangeShapeType="1"/>
            </p:cNvSpPr>
            <p:nvPr/>
          </p:nvSpPr>
          <p:spPr bwMode="auto">
            <a:xfrm flipH="1">
              <a:off x="2985" y="981"/>
              <a:ext cx="621" cy="15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84" name="Line 36"/>
            <p:cNvSpPr>
              <a:spLocks noChangeShapeType="1"/>
            </p:cNvSpPr>
            <p:nvPr/>
          </p:nvSpPr>
          <p:spPr bwMode="auto">
            <a:xfrm flipH="1">
              <a:off x="3172" y="981"/>
              <a:ext cx="434" cy="4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85" name="Text Box 37"/>
            <p:cNvSpPr txBox="1">
              <a:spLocks noChangeArrowheads="1"/>
            </p:cNvSpPr>
            <p:nvPr/>
          </p:nvSpPr>
          <p:spPr bwMode="auto">
            <a:xfrm>
              <a:off x="3470" y="1207"/>
              <a:ext cx="680" cy="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 b="1">
                  <a:cs typeface="Times New Roman" pitchFamily="18" charset="0"/>
                </a:rPr>
                <a:t>РИТЭГ (2 шт.)</a:t>
              </a:r>
              <a:endParaRPr lang="ru-RU" sz="1000"/>
            </a:p>
          </p:txBody>
        </p:sp>
        <p:sp>
          <p:nvSpPr>
            <p:cNvPr id="27686" name="Line 38"/>
            <p:cNvSpPr>
              <a:spLocks noChangeShapeType="1"/>
            </p:cNvSpPr>
            <p:nvPr/>
          </p:nvSpPr>
          <p:spPr bwMode="auto">
            <a:xfrm flipH="1">
              <a:off x="3483" y="1344"/>
              <a:ext cx="304" cy="6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87" name="Text Box 39"/>
            <p:cNvSpPr txBox="1">
              <a:spLocks noChangeArrowheads="1"/>
            </p:cNvSpPr>
            <p:nvPr/>
          </p:nvSpPr>
          <p:spPr bwMode="auto">
            <a:xfrm>
              <a:off x="930" y="572"/>
              <a:ext cx="635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900" b="1">
                <a:cs typeface="Times New Roman" pitchFamily="18" charset="0"/>
              </a:endParaRPr>
            </a:p>
            <a:p>
              <a:pPr eaLnBrk="0" hangingPunct="0"/>
              <a:r>
                <a:rPr lang="ru-RU" sz="1000" b="1">
                  <a:cs typeface="Times New Roman" pitchFamily="18" charset="0"/>
                </a:rPr>
                <a:t>ОНА с приводом</a:t>
              </a:r>
              <a:endParaRPr lang="ru-RU" sz="1000" b="1"/>
            </a:p>
          </p:txBody>
        </p:sp>
        <p:sp>
          <p:nvSpPr>
            <p:cNvPr id="27688" name="Line 40"/>
            <p:cNvSpPr>
              <a:spLocks noChangeShapeType="1"/>
            </p:cNvSpPr>
            <p:nvPr/>
          </p:nvSpPr>
          <p:spPr bwMode="auto">
            <a:xfrm>
              <a:off x="1429" y="845"/>
              <a:ext cx="560" cy="2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89" name="Text Box 41"/>
            <p:cNvSpPr txBox="1">
              <a:spLocks noChangeArrowheads="1"/>
            </p:cNvSpPr>
            <p:nvPr/>
          </p:nvSpPr>
          <p:spPr bwMode="auto">
            <a:xfrm>
              <a:off x="884" y="2931"/>
              <a:ext cx="86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 b="1">
                  <a:cs typeface="Times New Roman" pitchFamily="18" charset="0"/>
                </a:rPr>
                <a:t>Радиатор-излучатель (2 шт.)</a:t>
              </a:r>
              <a:endParaRPr lang="ru-RU" sz="1000"/>
            </a:p>
          </p:txBody>
        </p:sp>
        <p:sp>
          <p:nvSpPr>
            <p:cNvPr id="27690" name="Line 42"/>
            <p:cNvSpPr>
              <a:spLocks noChangeShapeType="1"/>
            </p:cNvSpPr>
            <p:nvPr/>
          </p:nvSpPr>
          <p:spPr bwMode="auto">
            <a:xfrm flipV="1">
              <a:off x="1292" y="2033"/>
              <a:ext cx="634" cy="9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98" name="Text Box 50"/>
            <p:cNvSpPr txBox="1">
              <a:spLocks noChangeArrowheads="1"/>
            </p:cNvSpPr>
            <p:nvPr/>
          </p:nvSpPr>
          <p:spPr bwMode="auto">
            <a:xfrm>
              <a:off x="1610" y="3657"/>
              <a:ext cx="1179" cy="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 b="1">
                  <a:cs typeface="Times New Roman" pitchFamily="18" charset="0"/>
                </a:rPr>
                <a:t>Посадочные опоры (3 шт.)</a:t>
              </a:r>
              <a:endParaRPr lang="ru-RU" sz="1000"/>
            </a:p>
          </p:txBody>
        </p:sp>
        <p:sp>
          <p:nvSpPr>
            <p:cNvPr id="27699" name="Line 51"/>
            <p:cNvSpPr>
              <a:spLocks noChangeShapeType="1"/>
            </p:cNvSpPr>
            <p:nvPr/>
          </p:nvSpPr>
          <p:spPr bwMode="auto">
            <a:xfrm flipV="1">
              <a:off x="2109" y="3317"/>
              <a:ext cx="253" cy="3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91" name="Text Box 43"/>
            <p:cNvSpPr txBox="1">
              <a:spLocks noChangeArrowheads="1"/>
            </p:cNvSpPr>
            <p:nvPr/>
          </p:nvSpPr>
          <p:spPr bwMode="auto">
            <a:xfrm>
              <a:off x="3234" y="3317"/>
              <a:ext cx="326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 b="1">
                  <a:cs typeface="Times New Roman" pitchFamily="18" charset="0"/>
                </a:rPr>
                <a:t>ГЗУ</a:t>
              </a:r>
              <a:endParaRPr lang="ru-RU" sz="1000"/>
            </a:p>
          </p:txBody>
        </p:sp>
        <p:sp>
          <p:nvSpPr>
            <p:cNvPr id="27692" name="Line 44"/>
            <p:cNvSpPr>
              <a:spLocks noChangeShapeType="1"/>
            </p:cNvSpPr>
            <p:nvPr/>
          </p:nvSpPr>
          <p:spPr bwMode="auto">
            <a:xfrm flipH="1" flipV="1">
              <a:off x="2860" y="2996"/>
              <a:ext cx="436" cy="32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701" name="Text Box 53"/>
            <p:cNvSpPr txBox="1">
              <a:spLocks noChangeArrowheads="1"/>
            </p:cNvSpPr>
            <p:nvPr/>
          </p:nvSpPr>
          <p:spPr bwMode="auto">
            <a:xfrm>
              <a:off x="930" y="1134"/>
              <a:ext cx="907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 b="1">
                  <a:cs typeface="Times New Roman" pitchFamily="18" charset="0"/>
                </a:rPr>
                <a:t>Противопылевая юбка</a:t>
              </a:r>
              <a:endParaRPr lang="ru-RU" sz="1000"/>
            </a:p>
          </p:txBody>
        </p:sp>
        <p:sp>
          <p:nvSpPr>
            <p:cNvPr id="27693" name="Line 45"/>
            <p:cNvSpPr>
              <a:spLocks noChangeShapeType="1"/>
            </p:cNvSpPr>
            <p:nvPr/>
          </p:nvSpPr>
          <p:spPr bwMode="auto">
            <a:xfrm>
              <a:off x="1338" y="1344"/>
              <a:ext cx="651" cy="2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94" name="Text Box 46"/>
            <p:cNvSpPr txBox="1">
              <a:spLocks noChangeArrowheads="1"/>
            </p:cNvSpPr>
            <p:nvPr/>
          </p:nvSpPr>
          <p:spPr bwMode="auto">
            <a:xfrm>
              <a:off x="3515" y="2803"/>
              <a:ext cx="591" cy="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 b="1">
                  <a:cs typeface="Times New Roman" pitchFamily="18" charset="0"/>
                </a:rPr>
                <a:t>Перелётно-посадочный модуль</a:t>
              </a:r>
              <a:endParaRPr lang="ru-RU" sz="1000"/>
            </a:p>
          </p:txBody>
        </p:sp>
        <p:sp>
          <p:nvSpPr>
            <p:cNvPr id="27695" name="Line 47"/>
            <p:cNvSpPr>
              <a:spLocks noChangeShapeType="1"/>
            </p:cNvSpPr>
            <p:nvPr/>
          </p:nvSpPr>
          <p:spPr bwMode="auto">
            <a:xfrm flipH="1" flipV="1">
              <a:off x="2736" y="2675"/>
              <a:ext cx="779" cy="2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700" name="Text Box 52"/>
            <p:cNvSpPr txBox="1">
              <a:spLocks noChangeArrowheads="1"/>
            </p:cNvSpPr>
            <p:nvPr/>
          </p:nvSpPr>
          <p:spPr bwMode="auto">
            <a:xfrm>
              <a:off x="930" y="3385"/>
              <a:ext cx="763" cy="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 b="1">
                  <a:cs typeface="Times New Roman" pitchFamily="18" charset="0"/>
                </a:rPr>
                <a:t>Возвращаемый аппарат</a:t>
              </a:r>
              <a:endParaRPr lang="ru-RU" sz="1000"/>
            </a:p>
          </p:txBody>
        </p:sp>
        <p:sp>
          <p:nvSpPr>
            <p:cNvPr id="27697" name="Line 49"/>
            <p:cNvSpPr>
              <a:spLocks noChangeShapeType="1"/>
            </p:cNvSpPr>
            <p:nvPr/>
          </p:nvSpPr>
          <p:spPr bwMode="auto">
            <a:xfrm flipV="1">
              <a:off x="1565" y="1712"/>
              <a:ext cx="922" cy="167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7702" name="Rectangle 54"/>
          <p:cNvSpPr>
            <a:spLocks noChangeArrowheads="1"/>
          </p:cNvSpPr>
          <p:nvPr/>
        </p:nvSpPr>
        <p:spPr bwMode="auto">
          <a:xfrm>
            <a:off x="0" y="490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7703" name="Rectangle 55"/>
          <p:cNvSpPr>
            <a:spLocks noChangeArrowheads="1"/>
          </p:cNvSpPr>
          <p:nvPr/>
        </p:nvSpPr>
        <p:spPr bwMode="auto">
          <a:xfrm>
            <a:off x="0" y="490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3" name="Group 59"/>
          <p:cNvGrpSpPr>
            <a:grpSpLocks/>
          </p:cNvGrpSpPr>
          <p:nvPr/>
        </p:nvGrpSpPr>
        <p:grpSpPr bwMode="auto">
          <a:xfrm>
            <a:off x="0" y="0"/>
            <a:ext cx="9144000" cy="1055688"/>
            <a:chOff x="0" y="0"/>
            <a:chExt cx="5760" cy="665"/>
          </a:xfrm>
        </p:grpSpPr>
        <p:sp>
          <p:nvSpPr>
            <p:cNvPr id="27708" name="Line 60"/>
            <p:cNvSpPr>
              <a:spLocks noChangeShapeType="1"/>
            </p:cNvSpPr>
            <p:nvPr/>
          </p:nvSpPr>
          <p:spPr bwMode="auto">
            <a:xfrm>
              <a:off x="0" y="663"/>
              <a:ext cx="5760" cy="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09" name="Text Box 61"/>
            <p:cNvSpPr txBox="1">
              <a:spLocks noChangeArrowheads="1"/>
            </p:cNvSpPr>
            <p:nvPr/>
          </p:nvSpPr>
          <p:spPr bwMode="auto">
            <a:xfrm>
              <a:off x="612" y="0"/>
              <a:ext cx="4989" cy="6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1800" b="1">
                  <a:solidFill>
                    <a:srgbClr val="3333FF"/>
                  </a:solidFill>
                  <a:latin typeface="Arial Black" pitchFamily="34" charset="0"/>
                </a:rPr>
                <a:t>ФЕДЕРАЛЬНОЕ КОСМИЧЕСКОЕ АГЕНТСТВО</a:t>
              </a:r>
            </a:p>
            <a:p>
              <a:pPr algn="ctr"/>
              <a:endParaRPr lang="ru-RU" sz="1400" b="1">
                <a:solidFill>
                  <a:srgbClr val="3333FF"/>
                </a:solidFill>
                <a:latin typeface="Arial Black" pitchFamily="34" charset="0"/>
              </a:endParaRPr>
            </a:p>
            <a:p>
              <a:pPr algn="ctr"/>
              <a:r>
                <a:rPr lang="ru-RU" sz="1400" b="1">
                  <a:solidFill>
                    <a:srgbClr val="3333FF"/>
                  </a:solidFill>
                  <a:latin typeface="Arial Black" pitchFamily="34" charset="0"/>
                </a:rPr>
                <a:t>ФГУП «НАУЧНО-ПРОИЗВОДСТВЕННОЕ ОБЪЕДИНЕНИЕ </a:t>
              </a:r>
            </a:p>
            <a:p>
              <a:pPr algn="ctr"/>
              <a:r>
                <a:rPr lang="ru-RU" sz="1400" b="1">
                  <a:solidFill>
                    <a:srgbClr val="3333FF"/>
                  </a:solidFill>
                  <a:latin typeface="Arial Black" pitchFamily="34" charset="0"/>
                </a:rPr>
                <a:t>им. С.А. ЛАВОЧКИНА»</a:t>
              </a:r>
            </a:p>
          </p:txBody>
        </p:sp>
        <p:pic>
          <p:nvPicPr>
            <p:cNvPr id="27710" name="Picture 62" descr="эмблема ФКА(4см)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8" y="0"/>
              <a:ext cx="884" cy="587"/>
            </a:xfrm>
            <a:prstGeom prst="rect">
              <a:avLst/>
            </a:prstGeom>
            <a:noFill/>
          </p:spPr>
        </p:pic>
      </p:grpSp>
      <p:pic>
        <p:nvPicPr>
          <p:cNvPr id="27711" name="Picture 63" descr="NPO_LAV_Zna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1013" y="0"/>
            <a:ext cx="939800" cy="981075"/>
          </a:xfrm>
          <a:prstGeom prst="rect">
            <a:avLst/>
          </a:prstGeom>
          <a:noFill/>
        </p:spPr>
      </p:pic>
      <p:sp>
        <p:nvSpPr>
          <p:cNvPr id="27712" name="Text Box 64"/>
          <p:cNvSpPr txBox="1">
            <a:spLocks noChangeArrowheads="1"/>
          </p:cNvSpPr>
          <p:nvPr/>
        </p:nvSpPr>
        <p:spPr bwMode="auto">
          <a:xfrm>
            <a:off x="5651500" y="1268413"/>
            <a:ext cx="3168650" cy="2289175"/>
          </a:xfrm>
          <a:prstGeom prst="rect">
            <a:avLst/>
          </a:prstGeom>
          <a:solidFill>
            <a:srgbClr val="FFFFCC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i="1"/>
              <a:t>Основные характеристики миссии:</a:t>
            </a:r>
          </a:p>
          <a:p>
            <a:endParaRPr lang="ru-RU" b="1"/>
          </a:p>
          <a:p>
            <a:pPr>
              <a:buClr>
                <a:schemeClr val="tx1"/>
              </a:buClr>
              <a:buSzPts val="1600"/>
              <a:buFont typeface="Arial" charset="0"/>
              <a:buChar char="•"/>
            </a:pPr>
            <a:r>
              <a:rPr lang="ru-RU" b="1"/>
              <a:t>тип экспедиции: </a:t>
            </a:r>
            <a:r>
              <a:rPr lang="ru-RU"/>
              <a:t>десантная</a:t>
            </a:r>
          </a:p>
          <a:p>
            <a:endParaRPr lang="ru-RU" b="1"/>
          </a:p>
          <a:p>
            <a:pPr>
              <a:buClr>
                <a:schemeClr val="tx1"/>
              </a:buClr>
              <a:buSzPts val="1600"/>
              <a:buFont typeface="Arial" charset="0"/>
              <a:buChar char="•"/>
            </a:pPr>
            <a:r>
              <a:rPr lang="ru-RU" b="1"/>
              <a:t>масса КА</a:t>
            </a:r>
            <a:r>
              <a:rPr lang="ru-RU"/>
              <a:t>: до 2690 кг</a:t>
            </a:r>
          </a:p>
          <a:p>
            <a:endParaRPr lang="ru-RU"/>
          </a:p>
          <a:p>
            <a:pPr>
              <a:buClr>
                <a:schemeClr val="tx1"/>
              </a:buClr>
              <a:buSzPts val="1600"/>
              <a:buFont typeface="Arial" charset="0"/>
              <a:buChar char="•"/>
            </a:pPr>
            <a:r>
              <a:rPr lang="ru-RU" b="1"/>
              <a:t>масса взлётной ступени:</a:t>
            </a:r>
            <a:r>
              <a:rPr lang="ru-RU"/>
              <a:t> 205 кг</a:t>
            </a:r>
            <a:endParaRPr lang="ru-RU">
              <a:solidFill>
                <a:srgbClr val="FF3300"/>
              </a:solidFill>
            </a:endParaRPr>
          </a:p>
          <a:p>
            <a:endParaRPr lang="ru-RU"/>
          </a:p>
          <a:p>
            <a:r>
              <a:rPr lang="ru-RU" b="1"/>
              <a:t>ракета – носитель:</a:t>
            </a:r>
            <a:r>
              <a:rPr lang="ru-RU"/>
              <a:t> ЗЕНИТ-3</a:t>
            </a:r>
            <a:r>
              <a:rPr lang="en-US"/>
              <a:t>SL</a:t>
            </a:r>
            <a:r>
              <a:rPr lang="ru-RU"/>
              <a:t>, ПРОТОН, АНГАРА –А5</a:t>
            </a:r>
          </a:p>
          <a:p>
            <a:endParaRPr lang="ru-RU"/>
          </a:p>
          <a:p>
            <a:pPr>
              <a:buClr>
                <a:schemeClr val="tx1"/>
              </a:buClr>
              <a:buSzPts val="1600"/>
              <a:buFont typeface="Arial" charset="0"/>
              <a:buChar char="•"/>
            </a:pPr>
            <a:r>
              <a:rPr lang="ru-RU" b="1"/>
              <a:t>дата запуска:</a:t>
            </a:r>
            <a:r>
              <a:rPr lang="ru-RU"/>
              <a:t> </a:t>
            </a:r>
            <a:r>
              <a:rPr lang="en-US"/>
              <a:t>~ </a:t>
            </a:r>
            <a:r>
              <a:rPr lang="ru-RU"/>
              <a:t>2015 год</a:t>
            </a:r>
            <a:endParaRPr lang="ru-RU">
              <a:latin typeface="Times New Roman" pitchFamily="18" charset="0"/>
            </a:endParaRPr>
          </a:p>
        </p:txBody>
      </p:sp>
      <p:graphicFrame>
        <p:nvGraphicFramePr>
          <p:cNvPr id="27747" name="Group 99"/>
          <p:cNvGraphicFramePr>
            <a:graphicFrameLocks noGrp="1"/>
          </p:cNvGraphicFramePr>
          <p:nvPr/>
        </p:nvGraphicFramePr>
        <p:xfrm>
          <a:off x="5508625" y="4005263"/>
          <a:ext cx="3492500" cy="2651760"/>
        </p:xfrm>
        <a:graphic>
          <a:graphicData uri="http://schemas.openxmlformats.org/drawingml/2006/table">
            <a:tbl>
              <a:tblPr/>
              <a:tblGrid>
                <a:gridCol w="2846388"/>
                <a:gridCol w="646112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Масса, кг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Перелетный модуль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562,3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804863" algn="l"/>
                        </a:tabLst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Маршевая ДУ большой тяги ДУБТ ,сухая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121,15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804863" algn="l"/>
                        </a:tabLst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Грунтозаборное устройство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24,4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804863" algn="l"/>
                        </a:tabLst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Противопылевая защита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804863" algn="l"/>
                        </a:tabLst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Взлётная ступень 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205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804863" algn="l"/>
                        </a:tabLst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Топливо выведения, коррекций на трассе перелета, маневров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1084,15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804863" algn="l"/>
                        </a:tabLst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Резерв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l"/>
                          <a:tab pos="804863" algn="l"/>
                        </a:tabLst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Космический аппарат полностью заправленный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2697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27748" name="Text Box 100"/>
          <p:cNvSpPr txBox="1">
            <a:spLocks noChangeArrowheads="1"/>
          </p:cNvSpPr>
          <p:nvPr/>
        </p:nvSpPr>
        <p:spPr bwMode="auto">
          <a:xfrm>
            <a:off x="6300788" y="3644900"/>
            <a:ext cx="19446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6600CC"/>
                </a:solidFill>
              </a:rPr>
              <a:t>МАССОВАЯ СВОДКА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ATS_Accessible_NEAs_Summary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97" t="46013" r="50450" b="3705"/>
          <a:stretch/>
        </p:blipFill>
        <p:spPr>
          <a:xfrm>
            <a:off x="1714480" y="527832"/>
            <a:ext cx="5694387" cy="633016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14348" y="0"/>
            <a:ext cx="76438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Возможности полетов к астероидам  по оценкам НАСА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17343845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SA mission to asteroid 1999AO10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152400" y="215900"/>
            <a:ext cx="8762999" cy="63608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609968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steroid_retrieval_fig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782" y="850900"/>
            <a:ext cx="9164782" cy="57607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7158" y="1"/>
            <a:ext cx="8072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Сценарий  НАСА  перемещения астероида  </a:t>
            </a:r>
            <a:r>
              <a:rPr lang="en-US" sz="2400" b="1" dirty="0" smtClean="0">
                <a:solidFill>
                  <a:srgbClr val="FF0000"/>
                </a:solidFill>
              </a:rPr>
              <a:t>NEO </a:t>
            </a:r>
            <a:r>
              <a:rPr lang="ru-RU" sz="2400" b="1" dirty="0" smtClean="0">
                <a:solidFill>
                  <a:srgbClr val="FF0000"/>
                </a:solidFill>
              </a:rPr>
              <a:t>на окололунную орбиту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202848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Заключение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357298"/>
            <a:ext cx="8929718" cy="4929222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Астероиды и ядра комет, содержащие </a:t>
            </a:r>
            <a:r>
              <a:rPr lang="ru-RU" sz="2200" b="1" u="sng" dirty="0" smtClean="0">
                <a:solidFill>
                  <a:schemeClr val="tx2"/>
                </a:solidFill>
              </a:rPr>
              <a:t>первичное вещество, </a:t>
            </a:r>
            <a:r>
              <a:rPr lang="ru-RU" sz="2200" b="1" u="sng" dirty="0" smtClean="0">
                <a:solidFill>
                  <a:schemeClr val="tx2"/>
                </a:solidFill>
              </a:rPr>
              <a:t>  служат</a:t>
            </a:r>
            <a:r>
              <a:rPr lang="ru-RU" sz="2200" b="1" dirty="0" smtClean="0">
                <a:solidFill>
                  <a:schemeClr val="tx2"/>
                </a:solidFill>
              </a:rPr>
              <a:t> </a:t>
            </a:r>
            <a:r>
              <a:rPr lang="ru-RU" sz="2200" b="1" dirty="0" smtClean="0">
                <a:solidFill>
                  <a:schemeClr val="tx2"/>
                </a:solidFill>
              </a:rPr>
              <a:t>основой для реконструкции химических и фазовых процессов, лежащих в основе зарождения и эволюции Солнечная системы (планетной космогонии)</a:t>
            </a:r>
          </a:p>
          <a:p>
            <a:r>
              <a:rPr lang="ru-RU" sz="2200" b="1" dirty="0" smtClean="0">
                <a:solidFill>
                  <a:schemeClr val="tx2"/>
                </a:solidFill>
              </a:rPr>
              <a:t>Изучение процессов миграции и столкновения комет и астероидов с планетами позволяет решить проблему содержания воды и летучих на Земле и планетах земной группы.</a:t>
            </a:r>
          </a:p>
          <a:p>
            <a:r>
              <a:rPr lang="ru-RU" sz="2200" b="1" dirty="0" smtClean="0">
                <a:solidFill>
                  <a:schemeClr val="tx2"/>
                </a:solidFill>
              </a:rPr>
              <a:t>Астероиды содержат большое разнообразие и огромные запасы ресурсов, которые будут востребованы в процессе дальнейшего развития цивилизации.</a:t>
            </a:r>
          </a:p>
          <a:p>
            <a:r>
              <a:rPr lang="ru-RU" sz="2200" b="1" dirty="0" smtClean="0">
                <a:solidFill>
                  <a:schemeClr val="tx2"/>
                </a:solidFill>
              </a:rPr>
              <a:t>Начаты космические полеты к астероидам и кометам и разрабатывается большое число новых проектов.</a:t>
            </a:r>
            <a:endParaRPr lang="ru-RU" sz="2200" dirty="0"/>
          </a:p>
        </p:txBody>
      </p:sp>
    </p:spTree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1068</Words>
  <Application>Microsoft Office PowerPoint</Application>
  <PresentationFormat>Экран (4:3)</PresentationFormat>
  <Paragraphs>187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 Астероиды как объект исследований  и источник ресурсов  М.Я. Маров </vt:lpstr>
      <vt:lpstr>Содержание</vt:lpstr>
      <vt:lpstr>Семейства и физические свойства</vt:lpstr>
      <vt:lpstr>Основные семейства малых тел </vt:lpstr>
      <vt:lpstr>Астероиды</vt:lpstr>
      <vt:lpstr>Структура астероидов</vt:lpstr>
      <vt:lpstr>«Deep Impact» - Tемпель 1 </vt:lpstr>
      <vt:lpstr>Слайд 8</vt:lpstr>
      <vt:lpstr>Слайд 9</vt:lpstr>
      <vt:lpstr>Слайд 10</vt:lpstr>
      <vt:lpstr>Слайд 11</vt:lpstr>
      <vt:lpstr>Граница между планетами и малыми телами?</vt:lpstr>
      <vt:lpstr>Миграция. Классы. NEO</vt:lpstr>
      <vt:lpstr>Слайд 14</vt:lpstr>
      <vt:lpstr>Классы астероидов  (спектральные типы)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Внеземное вещество.                                Ресурсы астероидов</vt:lpstr>
      <vt:lpstr>  Астероиды класса М. Основные характеристики</vt:lpstr>
      <vt:lpstr> Ресурсы железного астероида класса М</vt:lpstr>
      <vt:lpstr> Ресурсы астероидов класса CI. Элементный состав   </vt:lpstr>
      <vt:lpstr>Элементный состав астеродов-хондритов и оценки запасов </vt:lpstr>
      <vt:lpstr>Будущие проекты</vt:lpstr>
      <vt:lpstr>Слайд 29</vt:lpstr>
      <vt:lpstr>Слайд 30</vt:lpstr>
      <vt:lpstr>Слайд 31</vt:lpstr>
      <vt:lpstr>Слайд 32</vt:lpstr>
      <vt:lpstr>Слайд 33</vt:lpstr>
      <vt:lpstr>Заключение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35</cp:revision>
  <dcterms:created xsi:type="dcterms:W3CDTF">2018-03-22T11:14:59Z</dcterms:created>
  <dcterms:modified xsi:type="dcterms:W3CDTF">2018-03-23T06:56:20Z</dcterms:modified>
</cp:coreProperties>
</file>