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6">
  <p:sldMasterIdLst>
    <p:sldMasterId id="2147483694" r:id="rId1"/>
  </p:sldMasterIdLst>
  <p:notesMasterIdLst>
    <p:notesMasterId r:id="rId19"/>
  </p:notesMasterIdLst>
  <p:handoutMasterIdLst>
    <p:handoutMasterId r:id="rId20"/>
  </p:handoutMasterIdLst>
  <p:sldIdLst>
    <p:sldId id="514" r:id="rId2"/>
    <p:sldId id="528" r:id="rId3"/>
    <p:sldId id="505" r:id="rId4"/>
    <p:sldId id="531" r:id="rId5"/>
    <p:sldId id="532" r:id="rId6"/>
    <p:sldId id="485" r:id="rId7"/>
    <p:sldId id="527" r:id="rId8"/>
    <p:sldId id="523" r:id="rId9"/>
    <p:sldId id="536" r:id="rId10"/>
    <p:sldId id="537" r:id="rId11"/>
    <p:sldId id="533" r:id="rId12"/>
    <p:sldId id="534" r:id="rId13"/>
    <p:sldId id="535" r:id="rId14"/>
    <p:sldId id="538" r:id="rId15"/>
    <p:sldId id="526" r:id="rId16"/>
    <p:sldId id="530" r:id="rId17"/>
    <p:sldId id="529" r:id="rId18"/>
  </p:sldIdLst>
  <p:sldSz cx="9144000" cy="6858000" type="screen4x3"/>
  <p:notesSz cx="6888163" cy="100171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4C4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4681" autoAdjust="0"/>
    <p:restoredTop sz="94695" autoAdjust="0"/>
  </p:normalViewPr>
  <p:slideViewPr>
    <p:cSldViewPr>
      <p:cViewPr>
        <p:scale>
          <a:sx n="70" d="100"/>
          <a:sy n="70" d="100"/>
        </p:scale>
        <p:origin x="-1158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4870" cy="500856"/>
          </a:xfrm>
          <a:prstGeom prst="rect">
            <a:avLst/>
          </a:prstGeom>
        </p:spPr>
        <p:txBody>
          <a:bodyPr vert="horz" lIns="92509" tIns="46254" rIns="92509" bIns="46254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9" y="1"/>
            <a:ext cx="2984870" cy="500856"/>
          </a:xfrm>
          <a:prstGeom prst="rect">
            <a:avLst/>
          </a:prstGeom>
        </p:spPr>
        <p:txBody>
          <a:bodyPr vert="horz" lIns="92509" tIns="46254" rIns="92509" bIns="46254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5D15711-C4E2-4C4F-BA79-5C28F457473F}" type="datetimeFigureOut">
              <a:rPr lang="en-US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514531"/>
            <a:ext cx="2984870" cy="500856"/>
          </a:xfrm>
          <a:prstGeom prst="rect">
            <a:avLst/>
          </a:prstGeom>
        </p:spPr>
        <p:txBody>
          <a:bodyPr vert="horz" lIns="92509" tIns="46254" rIns="92509" bIns="46254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9" y="9514531"/>
            <a:ext cx="2984870" cy="500856"/>
          </a:xfrm>
          <a:prstGeom prst="rect">
            <a:avLst/>
          </a:prstGeom>
        </p:spPr>
        <p:txBody>
          <a:bodyPr vert="horz" lIns="92509" tIns="46254" rIns="92509" bIns="46254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9A1D3C6-6845-4C74-9053-3ECCFFC21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135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4870" cy="500856"/>
          </a:xfrm>
          <a:prstGeom prst="rect">
            <a:avLst/>
          </a:prstGeom>
        </p:spPr>
        <p:txBody>
          <a:bodyPr vert="horz" lIns="92509" tIns="46254" rIns="92509" bIns="4625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9" y="1"/>
            <a:ext cx="2984870" cy="500856"/>
          </a:xfrm>
          <a:prstGeom prst="rect">
            <a:avLst/>
          </a:prstGeom>
        </p:spPr>
        <p:txBody>
          <a:bodyPr vert="horz" lIns="92509" tIns="46254" rIns="92509" bIns="46254" rtlCol="0"/>
          <a:lstStyle>
            <a:lvl1pPr algn="r">
              <a:defRPr sz="1200"/>
            </a:lvl1pPr>
          </a:lstStyle>
          <a:p>
            <a:fld id="{5D6FB352-7FEC-4AC1-A14E-7C74FE8DE3E7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09" tIns="46254" rIns="92509" bIns="46254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8136"/>
            <a:ext cx="5510530" cy="4507706"/>
          </a:xfrm>
          <a:prstGeom prst="rect">
            <a:avLst/>
          </a:prstGeom>
        </p:spPr>
        <p:txBody>
          <a:bodyPr vert="horz" lIns="92509" tIns="46254" rIns="92509" bIns="4625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514531"/>
            <a:ext cx="2984870" cy="500856"/>
          </a:xfrm>
          <a:prstGeom prst="rect">
            <a:avLst/>
          </a:prstGeom>
        </p:spPr>
        <p:txBody>
          <a:bodyPr vert="horz" lIns="92509" tIns="46254" rIns="92509" bIns="4625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9" y="9514531"/>
            <a:ext cx="2984870" cy="500856"/>
          </a:xfrm>
          <a:prstGeom prst="rect">
            <a:avLst/>
          </a:prstGeom>
        </p:spPr>
        <p:txBody>
          <a:bodyPr vert="horz" lIns="92509" tIns="46254" rIns="92509" bIns="46254" rtlCol="0" anchor="b"/>
          <a:lstStyle>
            <a:lvl1pPr algn="r">
              <a:defRPr sz="1200"/>
            </a:lvl1pPr>
          </a:lstStyle>
          <a:p>
            <a:fld id="{381F373A-0F1F-41FE-9DEB-3DB2E3249E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3640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373A-0F1F-41FE-9DEB-3DB2E3249ED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100">
                <a:solidFill>
                  <a:schemeClr val="tx1"/>
                </a:solidFill>
                <a:latin typeface="Arial Narrow" pitchFamily="34" charset="0"/>
              </a:defRPr>
            </a:lvl1pPr>
            <a:lvl2pPr marL="750974" indent="-288836" eaLnBrk="0" hangingPunct="0">
              <a:defRPr sz="1100">
                <a:solidFill>
                  <a:schemeClr val="tx1"/>
                </a:solidFill>
                <a:latin typeface="Arial Narrow" pitchFamily="34" charset="0"/>
              </a:defRPr>
            </a:lvl2pPr>
            <a:lvl3pPr marL="1155344" indent="-231069" eaLnBrk="0" hangingPunct="0">
              <a:defRPr sz="1100">
                <a:solidFill>
                  <a:schemeClr val="tx1"/>
                </a:solidFill>
                <a:latin typeface="Arial Narrow" pitchFamily="34" charset="0"/>
              </a:defRPr>
            </a:lvl3pPr>
            <a:lvl4pPr marL="1617482" indent="-231069" eaLnBrk="0" hangingPunct="0">
              <a:defRPr sz="1100">
                <a:solidFill>
                  <a:schemeClr val="tx1"/>
                </a:solidFill>
                <a:latin typeface="Arial Narrow" pitchFamily="34" charset="0"/>
              </a:defRPr>
            </a:lvl4pPr>
            <a:lvl5pPr marL="2079620" indent="-231069" eaLnBrk="0" hangingPunct="0">
              <a:defRPr sz="1100">
                <a:solidFill>
                  <a:schemeClr val="tx1"/>
                </a:solidFill>
                <a:latin typeface="Arial Narrow" pitchFamily="34" charset="0"/>
              </a:defRPr>
            </a:lvl5pPr>
            <a:lvl6pPr marL="2541758" indent="-231069" algn="ct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 Narrow" pitchFamily="34" charset="0"/>
              </a:defRPr>
            </a:lvl6pPr>
            <a:lvl7pPr marL="3003895" indent="-231069" algn="ct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 Narrow" pitchFamily="34" charset="0"/>
              </a:defRPr>
            </a:lvl7pPr>
            <a:lvl8pPr marL="3466033" indent="-231069" algn="ct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 Narrow" pitchFamily="34" charset="0"/>
              </a:defRPr>
            </a:lvl8pPr>
            <a:lvl9pPr marL="3928171" indent="-231069" algn="ct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fld id="{801E75C9-BF86-4FA3-9DE7-E5FDE5512D18}" type="slidenum">
              <a:rPr lang="ru-RU" altLang="ru-RU" sz="1200" smtClean="0">
                <a:latin typeface="Times New Roman" pitchFamily="18" charset="0"/>
              </a:rPr>
              <a:pPr eaLnBrk="1" hangingPunct="1"/>
              <a:t>2</a:t>
            </a:fld>
            <a:endParaRPr lang="ru-RU" altLang="ru-RU" sz="1200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100">
                <a:solidFill>
                  <a:schemeClr val="tx1"/>
                </a:solidFill>
                <a:latin typeface="Arial Narrow" pitchFamily="34" charset="0"/>
              </a:defRPr>
            </a:lvl1pPr>
            <a:lvl2pPr marL="750974" indent="-288836" eaLnBrk="0" hangingPunct="0">
              <a:defRPr sz="1100">
                <a:solidFill>
                  <a:schemeClr val="tx1"/>
                </a:solidFill>
                <a:latin typeface="Arial Narrow" pitchFamily="34" charset="0"/>
              </a:defRPr>
            </a:lvl2pPr>
            <a:lvl3pPr marL="1155344" indent="-231069" eaLnBrk="0" hangingPunct="0">
              <a:defRPr sz="1100">
                <a:solidFill>
                  <a:schemeClr val="tx1"/>
                </a:solidFill>
                <a:latin typeface="Arial Narrow" pitchFamily="34" charset="0"/>
              </a:defRPr>
            </a:lvl3pPr>
            <a:lvl4pPr marL="1617482" indent="-231069" eaLnBrk="0" hangingPunct="0">
              <a:defRPr sz="1100">
                <a:solidFill>
                  <a:schemeClr val="tx1"/>
                </a:solidFill>
                <a:latin typeface="Arial Narrow" pitchFamily="34" charset="0"/>
              </a:defRPr>
            </a:lvl4pPr>
            <a:lvl5pPr marL="2079620" indent="-231069" eaLnBrk="0" hangingPunct="0">
              <a:defRPr sz="1100">
                <a:solidFill>
                  <a:schemeClr val="tx1"/>
                </a:solidFill>
                <a:latin typeface="Arial Narrow" pitchFamily="34" charset="0"/>
              </a:defRPr>
            </a:lvl5pPr>
            <a:lvl6pPr marL="2541758" indent="-231069" algn="ct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 Narrow" pitchFamily="34" charset="0"/>
              </a:defRPr>
            </a:lvl6pPr>
            <a:lvl7pPr marL="3003895" indent="-231069" algn="ct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 Narrow" pitchFamily="34" charset="0"/>
              </a:defRPr>
            </a:lvl7pPr>
            <a:lvl8pPr marL="3466033" indent="-231069" algn="ct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 Narrow" pitchFamily="34" charset="0"/>
              </a:defRPr>
            </a:lvl8pPr>
            <a:lvl9pPr marL="3928171" indent="-231069" algn="ct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fld id="{DA916049-D8B2-4E3E-BC74-028BF90E7D6E}" type="slidenum">
              <a:rPr lang="ru-RU" altLang="ru-RU" sz="1200" smtClean="0">
                <a:latin typeface="Times New Roman" pitchFamily="18" charset="0"/>
              </a:rPr>
              <a:pPr eaLnBrk="1" hangingPunct="1"/>
              <a:t>3</a:t>
            </a:fld>
            <a:endParaRPr lang="ru-RU" altLang="ru-RU" sz="1200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DCF2F-9BFA-4DB1-9B0A-DD6A1B44BCD4}" type="slidenum">
              <a:rPr lang="it-IT"/>
              <a:pPr/>
              <a:t>6</a:t>
            </a:fld>
            <a:endParaRPr lang="it-IT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DCF2F-9BFA-4DB1-9B0A-DD6A1B44BCD4}" type="slidenum">
              <a:rPr lang="it-IT"/>
              <a:pPr/>
              <a:t>7</a:t>
            </a:fld>
            <a:endParaRPr lang="it-IT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DCF2F-9BFA-4DB1-9B0A-DD6A1B44BCD4}" type="slidenum">
              <a:rPr lang="it-IT"/>
              <a:pPr/>
              <a:t>8</a:t>
            </a:fld>
            <a:endParaRPr lang="it-IT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DCF2F-9BFA-4DB1-9B0A-DD6A1B44BCD4}" type="slidenum">
              <a:rPr lang="it-IT"/>
              <a:pPr/>
              <a:t>15</a:t>
            </a:fld>
            <a:endParaRPr lang="it-IT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DCF2F-9BFA-4DB1-9B0A-DD6A1B44BCD4}" type="slidenum">
              <a:rPr lang="it-IT"/>
              <a:pPr/>
              <a:t>17</a:t>
            </a:fld>
            <a:endParaRPr lang="it-IT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pPr>
              <a:defRPr/>
            </a:pPr>
            <a:fld id="{44A8FAB2-F00B-4799-832E-A0798EA48EF3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A11D10D-8D28-44D0-BC22-6877574696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3E0706-D544-46D8-953E-034B42F4642C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7D73B-884C-4FC8-A413-650D296069F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55C8D9-6CE1-4BDD-8E5C-8F8A49494457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351963-68C1-4979-8A5F-C8136DA3604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3058A6-33A8-442C-B64D-DDA39A906C3D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69BF72-BD2F-4764-8D3F-1BA9C1F50F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CE9DF76-286A-4FC2-BB91-CA50EC10B76B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5A11D10D-8D28-44D0-BC22-6877574696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pPr>
              <a:defRPr/>
            </a:pPr>
            <a:fld id="{4CA22D06-71E6-4DF1-A259-522CAFFBC6E3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pPr>
              <a:defRPr/>
            </a:pPr>
            <a:fld id="{3C6E5A12-A5C8-48BF-8BDB-44C61CA364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2B497A-DD2C-4D59-B06B-B75B9ED4D074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9BC86B-3E39-4A2A-AA1F-5D9D12880D5E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B1D384-5801-4F2B-B959-AB9A12E1F1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8048F1-A7F2-478C-A9FB-B49BCB2CEE51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E4A921-DB47-4073-A9FA-9FC28E23F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D4C0B5-B069-4242-A47B-771389479522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22B908-681E-46D7-8B62-AA2120E215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2313E3-5AE7-45F9-9892-C713F2175539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F242E-6B4A-46AC-8197-633E859F151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2375D-F6D2-4ED2-8441-0BC45AF9D3AC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B51C2A2B-BA1E-40B0-8E0B-31E74D5946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643C00-9F57-4DEC-8035-A489C806B8D7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fld id="{5A11D10D-8D28-44D0-BC22-6877574696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4699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4A8FAB2-F00B-4799-832E-A0798EA48EF3}" type="datetime1">
              <a:rPr lang="en-US" smtClean="0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qwer</a:t>
            </a: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A11D10D-8D28-44D0-BC22-6877574696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8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79512" y="1412776"/>
            <a:ext cx="8748464" cy="14700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200" b="1" dirty="0" smtClean="0">
                <a:latin typeface="Arial" charset="0"/>
                <a:ea typeface="+mn-ea"/>
                <a:cs typeface="+mn-cs"/>
              </a:rPr>
              <a:t>Исследование точности определения орбиты и места входа в атмосферу опасного небесного тела по наблюдениям КА СОДА</a:t>
            </a:r>
            <a:endParaRPr lang="en-US" sz="3200" b="1" dirty="0">
              <a:latin typeface="Arial" charset="0"/>
              <a:ea typeface="+mn-ea"/>
              <a:cs typeface="+mn-cs"/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5085184"/>
            <a:ext cx="4953000" cy="936104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</a:rPr>
              <a:t>С.А. </a:t>
            </a:r>
            <a:r>
              <a:rPr lang="ru-RU" sz="2000" b="1" dirty="0" err="1" smtClean="0">
                <a:solidFill>
                  <a:schemeClr val="tx1"/>
                </a:solidFill>
              </a:rPr>
              <a:t>Нароенков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tx1"/>
                </a:solidFill>
              </a:rPr>
              <a:t>Институт астрономии РАН (ИНАСАН)</a:t>
            </a:r>
            <a:endParaRPr lang="en-US" sz="2000" b="1" dirty="0" smtClean="0">
              <a:solidFill>
                <a:schemeClr val="tx1"/>
              </a:solidFill>
            </a:endParaRPr>
          </a:p>
        </p:txBody>
      </p:sp>
      <p:pic>
        <p:nvPicPr>
          <p:cNvPr id="1028" name="Picture 4" descr="H:\_Nebosvod\L1\Видео\2016-11-15_11-42-00.png"/>
          <p:cNvPicPr>
            <a:picLocks noChangeAspect="1" noChangeArrowheads="1"/>
          </p:cNvPicPr>
          <p:nvPr/>
        </p:nvPicPr>
        <p:blipFill>
          <a:blip r:embed="rId3" cstate="print"/>
          <a:srcRect t="5043" b="4184"/>
          <a:stretch>
            <a:fillRect/>
          </a:stretch>
        </p:blipFill>
        <p:spPr bwMode="auto">
          <a:xfrm>
            <a:off x="755576" y="4005064"/>
            <a:ext cx="3600400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546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charset="0"/>
              </a:rPr>
              <a:t>Проект СОДА</a:t>
            </a:r>
            <a:endParaRPr lang="en-US" sz="28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627706"/>
            <a:ext cx="8701621" cy="5638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 ИНАСАН ведутся работы над концепцией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u="sng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истемы </a:t>
            </a:r>
            <a:r>
              <a:rPr lang="ru-RU" u="sng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бнаружения </a:t>
            </a:r>
            <a:r>
              <a:rPr lang="ru-RU" u="sng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невных </a:t>
            </a:r>
            <a:r>
              <a:rPr lang="ru-RU" u="sng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стероидов (СОДА)</a:t>
            </a:r>
          </a:p>
          <a:p>
            <a:pPr>
              <a:lnSpc>
                <a:spcPct val="9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Цели проекта: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defRPr/>
            </a:pPr>
            <a:r>
              <a:rPr lang="ru-RU" altLang="ru-RU" dirty="0" smtClean="0">
                <a:solidFill>
                  <a:schemeClr val="accent4">
                    <a:lumMod val="10000"/>
                  </a:schemeClr>
                </a:solidFill>
              </a:rPr>
              <a:t>Обнаружение </a:t>
            </a:r>
            <a:r>
              <a:rPr lang="en-US" altLang="ru-RU" dirty="0" smtClean="0">
                <a:solidFill>
                  <a:schemeClr val="accent4">
                    <a:lumMod val="10000"/>
                  </a:schemeClr>
                </a:solidFill>
              </a:rPr>
              <a:t>~</a:t>
            </a:r>
            <a:r>
              <a:rPr lang="ru-RU" altLang="ru-RU" dirty="0" smtClean="0">
                <a:solidFill>
                  <a:schemeClr val="accent4">
                    <a:lumMod val="10000"/>
                  </a:schemeClr>
                </a:solidFill>
              </a:rPr>
              <a:t>90% опасных тел размером </a:t>
            </a:r>
            <a:r>
              <a:rPr lang="en-US" altLang="ru-RU" dirty="0" smtClean="0">
                <a:solidFill>
                  <a:schemeClr val="accent4">
                    <a:lumMod val="10000"/>
                  </a:schemeClr>
                </a:solidFill>
              </a:rPr>
              <a:t>&gt;</a:t>
            </a:r>
            <a:r>
              <a:rPr lang="ru-RU" altLang="ru-RU" dirty="0" smtClean="0">
                <a:solidFill>
                  <a:schemeClr val="accent4">
                    <a:lumMod val="10000"/>
                  </a:schemeClr>
                </a:solidFill>
              </a:rPr>
              <a:t>10 м, летящих со стороны Солнца к Земле.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defRPr/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Время упреждения 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~10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часов.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defRPr/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Определение точки входа в атмосферу с точность до 10 км</a:t>
            </a:r>
          </a:p>
          <a:p>
            <a:pPr marL="457200" indent="-457200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defRPr/>
            </a:pP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Актуальность проекта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Blip>
                <a:blip r:embed="rId3"/>
              </a:buBlip>
              <a:defRPr/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10 м тела возможно обнаруживать только на подлете к Земле. Создать полноценный каталог 10 м тел Солнечной системы пока невозможно.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Blip>
                <a:blip r:embed="rId3"/>
              </a:buBlip>
              <a:defRPr/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Тела, приближающиеся со стороны Солнца (с дневного неба) не могут быть обнаружены наземными или околоземными телескопами.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Blip>
                <a:blip r:embed="rId3"/>
              </a:buBlip>
              <a:defRPr/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Таких тел много – около 50% от всей популяции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 smtClean="0">
              <a:solidFill>
                <a:schemeClr val="accent4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Blip>
                <a:blip r:embed="rId3"/>
              </a:buBlip>
              <a:defRPr/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Такие тела падают на Землю часто (раз в несколько лет) – система будет давать реальный результат. 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Blip>
                <a:blip r:embed="rId3"/>
              </a:buBlip>
              <a:defRPr/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настоящее время в мире пока никто серьезно не занимается созданием систем обнаружения дневных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декаметровых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астероидов: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11D10D-8D28-44D0-BC22-68775746965B}" type="slidenum">
              <a:rPr lang="en-US" i="0" smtClean="0"/>
              <a:pPr>
                <a:defRPr/>
              </a:pPr>
              <a:t>2</a:t>
            </a:fld>
            <a:endParaRPr lang="en-US" i="0" dirty="0"/>
          </a:p>
        </p:txBody>
      </p:sp>
    </p:spTree>
    <p:extLst>
      <p:ext uri="{BB962C8B-B14F-4D97-AF65-F5344CB8AC3E}">
        <p14:creationId xmlns="" xmlns:p14="http://schemas.microsoft.com/office/powerpoint/2010/main" val="209044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548681"/>
            <a:ext cx="8860015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-46548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системы обнаружения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781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027" name="Picture 3" descr="D:\stellarium-002_crop_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36904" cy="62724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2050" name="Picture 2" descr="D:\stellarium-002_crop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04034"/>
            <a:ext cx="8208912" cy="63279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зеркало и телескоп разрез.jpg"/>
          <p:cNvPicPr>
            <a:picLocks noChangeAspect="1"/>
          </p:cNvPicPr>
          <p:nvPr/>
        </p:nvPicPr>
        <p:blipFill>
          <a:blip r:embed="rId3" cstate="print"/>
          <a:srcRect l="9540" t="5074" r="11753" b="17125"/>
          <a:stretch>
            <a:fillRect/>
          </a:stretch>
        </p:blipFill>
        <p:spPr>
          <a:xfrm>
            <a:off x="5436096" y="539952"/>
            <a:ext cx="3421945" cy="2384992"/>
          </a:xfrm>
          <a:prstGeom prst="rect">
            <a:avLst/>
          </a:prstGeom>
        </p:spPr>
      </p:pic>
      <p:sp>
        <p:nvSpPr>
          <p:cNvPr id="532486" name="Text Box 6"/>
          <p:cNvSpPr txBox="1">
            <a:spLocks noChangeArrowheads="1"/>
          </p:cNvSpPr>
          <p:nvPr/>
        </p:nvSpPr>
        <p:spPr bwMode="auto">
          <a:xfrm>
            <a:off x="2263563" y="6262687"/>
            <a:ext cx="0" cy="274638"/>
          </a:xfrm>
          <a:prstGeom prst="rect">
            <a:avLst/>
          </a:prstGeom>
          <a:solidFill>
            <a:srgbClr val="33CC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/>
            <a:endParaRPr lang="ru-RU"/>
          </a:p>
        </p:txBody>
      </p:sp>
      <p:sp>
        <p:nvSpPr>
          <p:cNvPr id="532487" name="Text Box 7"/>
          <p:cNvSpPr txBox="1">
            <a:spLocks noChangeArrowheads="1"/>
          </p:cNvSpPr>
          <p:nvPr/>
        </p:nvSpPr>
        <p:spPr bwMode="auto">
          <a:xfrm>
            <a:off x="2463588" y="6594475"/>
            <a:ext cx="0" cy="274637"/>
          </a:xfrm>
          <a:prstGeom prst="rect">
            <a:avLst/>
          </a:prstGeom>
          <a:solidFill>
            <a:srgbClr val="33CC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/>
            <a:endParaRPr lang="ru-RU"/>
          </a:p>
        </p:txBody>
      </p:sp>
      <p:sp>
        <p:nvSpPr>
          <p:cNvPr id="532488" name="Text Box 8"/>
          <p:cNvSpPr txBox="1">
            <a:spLocks noChangeArrowheads="1"/>
          </p:cNvSpPr>
          <p:nvPr/>
        </p:nvSpPr>
        <p:spPr bwMode="auto">
          <a:xfrm>
            <a:off x="2560426" y="6858000"/>
            <a:ext cx="0" cy="274637"/>
          </a:xfrm>
          <a:prstGeom prst="rect">
            <a:avLst/>
          </a:prstGeom>
          <a:solidFill>
            <a:srgbClr val="33CC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/>
            <a:endParaRPr lang="ru-RU"/>
          </a:p>
        </p:txBody>
      </p:sp>
      <p:sp>
        <p:nvSpPr>
          <p:cNvPr id="532489" name="Text Box 9"/>
          <p:cNvSpPr txBox="1">
            <a:spLocks noChangeArrowheads="1"/>
          </p:cNvSpPr>
          <p:nvPr/>
        </p:nvSpPr>
        <p:spPr bwMode="auto">
          <a:xfrm>
            <a:off x="1707902" y="3624262"/>
            <a:ext cx="0" cy="274638"/>
          </a:xfrm>
          <a:prstGeom prst="rect">
            <a:avLst/>
          </a:prstGeom>
          <a:solidFill>
            <a:srgbClr val="33CC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/>
            <a:endParaRPr lang="ru-RU"/>
          </a:p>
        </p:txBody>
      </p:sp>
      <p:sp>
        <p:nvSpPr>
          <p:cNvPr id="532491" name="Rectangle 11"/>
          <p:cNvSpPr>
            <a:spLocks noChangeArrowheads="1"/>
          </p:cNvSpPr>
          <p:nvPr/>
        </p:nvSpPr>
        <p:spPr bwMode="auto">
          <a:xfrm>
            <a:off x="0" y="947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" name="Выноска 1 12"/>
          <p:cNvSpPr/>
          <p:nvPr/>
        </p:nvSpPr>
        <p:spPr>
          <a:xfrm>
            <a:off x="5689689" y="3068960"/>
            <a:ext cx="1296144" cy="504056"/>
          </a:xfrm>
          <a:prstGeom prst="borderCallout1">
            <a:avLst>
              <a:gd name="adj1" fmla="val 45"/>
              <a:gd name="adj2" fmla="val 51056"/>
              <a:gd name="adj3" fmla="val -99159"/>
              <a:gd name="adj4" fmla="val 50053"/>
            </a:avLst>
          </a:prstGeom>
          <a:solidFill>
            <a:schemeClr val="bg1"/>
          </a:solidFill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Подвижное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зеркало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Выноска 1 13"/>
          <p:cNvSpPr/>
          <p:nvPr/>
        </p:nvSpPr>
        <p:spPr>
          <a:xfrm>
            <a:off x="7057841" y="3068960"/>
            <a:ext cx="1584176" cy="504056"/>
          </a:xfrm>
          <a:prstGeom prst="borderCallout1">
            <a:avLst>
              <a:gd name="adj1" fmla="val -1677"/>
              <a:gd name="adj2" fmla="val 49515"/>
              <a:gd name="adj3" fmla="val -114759"/>
              <a:gd name="adj4" fmla="val 49213"/>
            </a:avLst>
          </a:prstGeom>
          <a:solidFill>
            <a:schemeClr val="bg1"/>
          </a:solidFill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см телескоп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9512" y="670475"/>
            <a:ext cx="5328592" cy="613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500"/>
              </a:spcAft>
              <a:buBlip>
                <a:blip r:embed="rId4"/>
              </a:buBlip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Апертура телескопа 		30 см</a:t>
            </a:r>
          </a:p>
          <a:p>
            <a:pPr marL="342900" indent="-342900">
              <a:spcAft>
                <a:spcPts val="500"/>
              </a:spcAft>
              <a:buBlip>
                <a:blip r:embed="rId4"/>
              </a:buBlip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Поле зрения			3</a:t>
            </a:r>
            <a:r>
              <a:rPr lang="ru-RU" baseline="30000" dirty="0" smtClean="0">
                <a:solidFill>
                  <a:schemeClr val="accent4">
                    <a:lumMod val="10000"/>
                  </a:schemeClr>
                </a:solidFill>
              </a:rPr>
              <a:t>о</a:t>
            </a:r>
          </a:p>
          <a:p>
            <a:pPr marL="342900" indent="-342900">
              <a:spcAft>
                <a:spcPts val="500"/>
              </a:spcAft>
              <a:buBlip>
                <a:blip r:embed="rId4"/>
              </a:buBlip>
            </a:pPr>
            <a:r>
              <a:rPr lang="ru-RU" dirty="0" err="1" smtClean="0">
                <a:solidFill>
                  <a:schemeClr val="accent4">
                    <a:lumMod val="10000"/>
                  </a:schemeClr>
                </a:solidFill>
              </a:rPr>
              <a:t>КМОП-детектор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		6К х 6К	</a:t>
            </a:r>
          </a:p>
          <a:p>
            <a:pPr marL="342900" indent="-342900">
              <a:spcAft>
                <a:spcPts val="500"/>
              </a:spcAft>
              <a:buBlip>
                <a:blip r:embed="rId4"/>
              </a:buBlip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Проницающая сила      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	17</a:t>
            </a:r>
            <a:r>
              <a:rPr lang="en-US" baseline="30000" dirty="0" smtClean="0">
                <a:solidFill>
                  <a:schemeClr val="accent4">
                    <a:lumMod val="10000"/>
                  </a:schemeClr>
                </a:solidFill>
              </a:rPr>
              <a:t>m</a:t>
            </a:r>
            <a:endParaRPr lang="ru-RU" baseline="30000" dirty="0" smtClean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spcAft>
                <a:spcPts val="500"/>
              </a:spcAft>
              <a:buBlip>
                <a:blip r:embed="rId4"/>
              </a:buBlip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Типовая экспозиция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     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 	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3-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4 с</a:t>
            </a:r>
          </a:p>
          <a:p>
            <a:pPr marL="342900" indent="-342900">
              <a:spcAft>
                <a:spcPts val="500"/>
              </a:spcAft>
              <a:buBlip>
                <a:blip r:embed="rId4"/>
              </a:buBlip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Угол прокачки зеркала		</a:t>
            </a:r>
            <a:r>
              <a:rPr lang="ru-RU" dirty="0" smtClean="0"/>
              <a:t>±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23</a:t>
            </a:r>
            <a:r>
              <a:rPr lang="en-US" baseline="30000" dirty="0" smtClean="0">
                <a:solidFill>
                  <a:schemeClr val="accent4">
                    <a:lumMod val="10000"/>
                  </a:schemeClr>
                </a:solidFill>
              </a:rPr>
              <a:t>o</a:t>
            </a:r>
          </a:p>
          <a:p>
            <a:pPr marL="342900" indent="-342900">
              <a:spcAft>
                <a:spcPts val="500"/>
              </a:spcAft>
              <a:buBlip>
                <a:blip r:embed="rId4"/>
              </a:buBlip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Время </a:t>
            </a:r>
            <a:r>
              <a:rPr lang="ru-RU" dirty="0" err="1" smtClean="0">
                <a:solidFill>
                  <a:schemeClr val="accent4">
                    <a:lumMod val="10000"/>
                  </a:schemeClr>
                </a:solidFill>
              </a:rPr>
              <a:t>перенаведения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1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 с</a:t>
            </a:r>
          </a:p>
          <a:p>
            <a:pPr marL="342900" indent="-342900">
              <a:spcAft>
                <a:spcPts val="500"/>
              </a:spcAft>
              <a:buBlip>
                <a:blip r:embed="rId4"/>
              </a:buBlip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Время осмотра барьера </a:t>
            </a:r>
          </a:p>
          <a:p>
            <a:pPr marL="342900" indent="-342900">
              <a:spcAft>
                <a:spcPts val="300"/>
              </a:spcAft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	вокруг Земли </a:t>
            </a:r>
          </a:p>
          <a:p>
            <a:pPr marL="342900" indent="-342900">
              <a:spcAft>
                <a:spcPts val="300"/>
              </a:spcAft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	3-мя телескопами  		3.5 минуты</a:t>
            </a:r>
          </a:p>
          <a:p>
            <a:pPr eaLnBrk="0" hangingPunct="0"/>
            <a:endParaRPr lang="ru-RU" dirty="0" smtClean="0"/>
          </a:p>
          <a:p>
            <a:pPr eaLnBrk="0" hangingPunct="0">
              <a:spcAft>
                <a:spcPts val="600"/>
              </a:spcAft>
            </a:pPr>
            <a:r>
              <a:rPr lang="ru-RU" dirty="0" smtClean="0"/>
              <a:t>Опыт создания управляемых зеркал:</a:t>
            </a:r>
          </a:p>
          <a:p>
            <a:pPr marL="342900" indent="-342900">
              <a:spcAft>
                <a:spcPts val="300"/>
              </a:spcAft>
              <a:buBlip>
                <a:blip r:embed="rId4"/>
              </a:buBlip>
            </a:pPr>
            <a:r>
              <a:rPr lang="ru-RU" dirty="0" smtClean="0"/>
              <a:t>БСКР-Т</a:t>
            </a:r>
            <a:r>
              <a:rPr lang="en-US" dirty="0" smtClean="0"/>
              <a:t> (</a:t>
            </a:r>
            <a:r>
              <a:rPr lang="ru-RU" dirty="0" smtClean="0"/>
              <a:t>СКБ КП ИКИ РАН</a:t>
            </a:r>
            <a:r>
              <a:rPr lang="en-US" dirty="0" smtClean="0"/>
              <a:t>)</a:t>
            </a:r>
            <a:r>
              <a:rPr lang="ru-RU" dirty="0" smtClean="0"/>
              <a:t> КА «</a:t>
            </a:r>
            <a:r>
              <a:rPr lang="ru-RU" dirty="0" err="1" smtClean="0"/>
              <a:t>Электро-Л</a:t>
            </a:r>
            <a:r>
              <a:rPr lang="ru-RU" dirty="0" smtClean="0"/>
              <a:t>»</a:t>
            </a:r>
            <a:endParaRPr lang="en-US" dirty="0" smtClean="0"/>
          </a:p>
          <a:p>
            <a:pPr marL="540000" lvl="1" indent="-180000" eaLnBrk="0" hangingPunct="0">
              <a:buFont typeface="Arial" pitchFamily="34" charset="0"/>
              <a:buChar char="•"/>
            </a:pPr>
            <a:r>
              <a:rPr lang="ru-RU" dirty="0" smtClean="0"/>
              <a:t>угол прокачки 	± 5°</a:t>
            </a:r>
            <a:endParaRPr lang="en-US" dirty="0" smtClean="0"/>
          </a:p>
          <a:p>
            <a:pPr marL="540000" lvl="1" indent="-180000" eaLnBrk="0" hangingPunct="0">
              <a:buFont typeface="Arial" pitchFamily="34" charset="0"/>
              <a:buChar char="•"/>
            </a:pPr>
            <a:r>
              <a:rPr lang="ru-RU" dirty="0" smtClean="0"/>
              <a:t>режим работы 	непрерывный</a:t>
            </a:r>
            <a:endParaRPr lang="en-US" dirty="0" smtClean="0"/>
          </a:p>
          <a:p>
            <a:pPr marL="540000" lvl="1" indent="-180000" eaLnBrk="0" hangingPunct="0">
              <a:buFont typeface="Arial" pitchFamily="34" charset="0"/>
              <a:buChar char="•"/>
            </a:pPr>
            <a:r>
              <a:rPr lang="ru-RU" dirty="0" smtClean="0"/>
              <a:t>срок службы 	7 лет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Blip>
                <a:blip r:embed="rId4"/>
              </a:buBlip>
            </a:pP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Прибор UFFO (Корея), КА «Ломоносов» (РФ)</a:t>
            </a:r>
          </a:p>
          <a:p>
            <a:pPr marL="342900" indent="-342900">
              <a:spcAft>
                <a:spcPts val="0"/>
              </a:spcAft>
              <a:buBlip>
                <a:blip r:embed="rId4"/>
              </a:buBlip>
            </a:pPr>
            <a:r>
              <a:rPr lang="en-US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Moon-based Ultraviolet Telescope</a:t>
            </a: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lang="en-US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Chang’e-3 </a:t>
            </a: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(Китай)</a:t>
            </a:r>
            <a:endParaRPr lang="ru-RU" baseline="300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2546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Концепция широкоугольного телескопа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СОДА</a:t>
            </a:r>
            <a:endParaRPr lang="en-US" sz="2800" b="1" dirty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17" name="Рисунок 1" descr="http://ns1.astronel.ru/sites/default/files/Devices/bskrt-view.jpg"/>
          <p:cNvPicPr>
            <a:picLocks noChangeAspect="1" noChangeArrowheads="1"/>
          </p:cNvPicPr>
          <p:nvPr/>
        </p:nvPicPr>
        <p:blipFill>
          <a:blip r:embed="rId5" cstate="print"/>
          <a:srcRect l="16217" t="9792" r="6204" b="1627"/>
          <a:stretch>
            <a:fillRect/>
          </a:stretch>
        </p:blipFill>
        <p:spPr bwMode="auto">
          <a:xfrm>
            <a:off x="5617681" y="3737351"/>
            <a:ext cx="3168352" cy="271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Шугаров_рис2_КА_СОД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670112"/>
            <a:ext cx="6048672" cy="6115880"/>
          </a:xfrm>
          <a:prstGeom prst="rect">
            <a:avLst/>
          </a:prstGeom>
        </p:spPr>
      </p:pic>
      <p:sp>
        <p:nvSpPr>
          <p:cNvPr id="532484" name="Text Box 4"/>
          <p:cNvSpPr txBox="1">
            <a:spLocks noChangeArrowheads="1"/>
          </p:cNvSpPr>
          <p:nvPr/>
        </p:nvSpPr>
        <p:spPr bwMode="auto">
          <a:xfrm>
            <a:off x="11999967" y="2362205"/>
            <a:ext cx="0" cy="274638"/>
          </a:xfrm>
          <a:prstGeom prst="rect">
            <a:avLst/>
          </a:prstGeom>
          <a:solidFill>
            <a:srgbClr val="33CC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/>
            <a:endParaRPr lang="ru-RU"/>
          </a:p>
        </p:txBody>
      </p:sp>
      <p:sp>
        <p:nvSpPr>
          <p:cNvPr id="532485" name="Text Box 5"/>
          <p:cNvSpPr txBox="1">
            <a:spLocks noChangeArrowheads="1"/>
          </p:cNvSpPr>
          <p:nvPr/>
        </p:nvSpPr>
        <p:spPr bwMode="auto">
          <a:xfrm>
            <a:off x="12479392" y="3254380"/>
            <a:ext cx="0" cy="274638"/>
          </a:xfrm>
          <a:prstGeom prst="rect">
            <a:avLst/>
          </a:prstGeom>
          <a:solidFill>
            <a:srgbClr val="33CC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/>
            <a:endParaRPr lang="ru-RU"/>
          </a:p>
        </p:txBody>
      </p:sp>
      <p:sp>
        <p:nvSpPr>
          <p:cNvPr id="17" name="Выноска 1 16"/>
          <p:cNvSpPr/>
          <p:nvPr/>
        </p:nvSpPr>
        <p:spPr>
          <a:xfrm>
            <a:off x="6948264" y="3212976"/>
            <a:ext cx="1944216" cy="803488"/>
          </a:xfrm>
          <a:prstGeom prst="borderCallout1">
            <a:avLst>
              <a:gd name="adj1" fmla="val 50927"/>
              <a:gd name="adj2" fmla="val -812"/>
              <a:gd name="adj3" fmla="val 148054"/>
              <a:gd name="adj4" fmla="val -91302"/>
            </a:avLst>
          </a:prstGeom>
          <a:solidFill>
            <a:schemeClr val="bg1"/>
          </a:solidFill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ru-RU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телескопа</a:t>
            </a:r>
            <a:r>
              <a:rPr lang="en-US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</a:t>
            </a:r>
            <a:r>
              <a:rPr lang="ru-RU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ru-RU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 </a:t>
            </a:r>
            <a:r>
              <a:rPr lang="ru-RU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см</a:t>
            </a:r>
            <a:endParaRPr lang="ru-RU" sz="2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трелка вверх 20"/>
          <p:cNvSpPr/>
          <p:nvPr/>
        </p:nvSpPr>
        <p:spPr>
          <a:xfrm rot="1216540">
            <a:off x="4041789" y="897861"/>
            <a:ext cx="571504" cy="928694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699792" y="1052736"/>
            <a:ext cx="1369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 Земле</a:t>
            </a:r>
            <a:endParaRPr lang="ru-RU" sz="2400" dirty="0"/>
          </a:p>
        </p:txBody>
      </p:sp>
      <p:sp>
        <p:nvSpPr>
          <p:cNvPr id="23" name="Стрелка вверх 22"/>
          <p:cNvSpPr/>
          <p:nvPr/>
        </p:nvSpPr>
        <p:spPr>
          <a:xfrm rot="11917675">
            <a:off x="1464993" y="5862357"/>
            <a:ext cx="571504" cy="928694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5496" y="5847655"/>
            <a:ext cx="167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 Солнцу</a:t>
            </a:r>
            <a:endParaRPr lang="ru-RU" sz="2400" dirty="0"/>
          </a:p>
        </p:txBody>
      </p:sp>
      <p:sp>
        <p:nvSpPr>
          <p:cNvPr id="16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2546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Концепция КА СОДА с 3-мя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телескопами</a:t>
            </a:r>
            <a:endParaRPr lang="en-US" sz="2800" b="1" dirty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14" name="Выноска 1 13"/>
          <p:cNvSpPr/>
          <p:nvPr/>
        </p:nvSpPr>
        <p:spPr>
          <a:xfrm>
            <a:off x="6948264" y="1412776"/>
            <a:ext cx="1944216" cy="443448"/>
          </a:xfrm>
          <a:prstGeom prst="borderCallout1">
            <a:avLst>
              <a:gd name="adj1" fmla="val 50927"/>
              <a:gd name="adj2" fmla="val -812"/>
              <a:gd name="adj3" fmla="val -85440"/>
              <a:gd name="adj4" fmla="val -54645"/>
            </a:avLst>
          </a:prstGeom>
          <a:solidFill>
            <a:schemeClr val="bg1"/>
          </a:solidFill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Маска</a:t>
            </a:r>
            <a:endParaRPr lang="ru-RU" sz="2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4" name="Text Box 4"/>
          <p:cNvSpPr txBox="1">
            <a:spLocks noChangeArrowheads="1"/>
          </p:cNvSpPr>
          <p:nvPr/>
        </p:nvSpPr>
        <p:spPr bwMode="auto">
          <a:xfrm>
            <a:off x="11999967" y="2362205"/>
            <a:ext cx="0" cy="274638"/>
          </a:xfrm>
          <a:prstGeom prst="rect">
            <a:avLst/>
          </a:prstGeom>
          <a:solidFill>
            <a:srgbClr val="33CC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/>
            <a:endParaRPr lang="ru-RU"/>
          </a:p>
        </p:txBody>
      </p:sp>
      <p:sp>
        <p:nvSpPr>
          <p:cNvPr id="532485" name="Text Box 5"/>
          <p:cNvSpPr txBox="1">
            <a:spLocks noChangeArrowheads="1"/>
          </p:cNvSpPr>
          <p:nvPr/>
        </p:nvSpPr>
        <p:spPr bwMode="auto">
          <a:xfrm>
            <a:off x="12479392" y="3254380"/>
            <a:ext cx="0" cy="274638"/>
          </a:xfrm>
          <a:prstGeom prst="rect">
            <a:avLst/>
          </a:prstGeom>
          <a:solidFill>
            <a:srgbClr val="33CCC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/>
            <a:endParaRPr lang="ru-RU"/>
          </a:p>
        </p:txBody>
      </p:sp>
      <p:sp>
        <p:nvSpPr>
          <p:cNvPr id="16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Численный эксперимент</a:t>
            </a:r>
            <a:endParaRPr lang="en-US" sz="2800" b="1" dirty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620688"/>
            <a:ext cx="28803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Орбита Челябинского </a:t>
            </a:r>
            <a:r>
              <a:rPr lang="ru-RU" b="1" dirty="0" err="1" smtClean="0"/>
              <a:t>метеороида</a:t>
            </a:r>
            <a:r>
              <a:rPr lang="en-US" b="1" dirty="0" smtClean="0"/>
              <a:t>:</a:t>
            </a:r>
          </a:p>
          <a:p>
            <a:endParaRPr lang="en-US" b="1" dirty="0" smtClean="0"/>
          </a:p>
          <a:p>
            <a:r>
              <a:rPr lang="en-US" dirty="0" smtClean="0"/>
              <a:t>a= 1.85 ± 0.03</a:t>
            </a:r>
            <a:r>
              <a:rPr lang="ru-RU" dirty="0" smtClean="0"/>
              <a:t> </a:t>
            </a:r>
            <a:r>
              <a:rPr lang="ru-RU" dirty="0" err="1" smtClean="0"/>
              <a:t>а.е</a:t>
            </a:r>
            <a:endParaRPr lang="en-US" dirty="0" smtClean="0"/>
          </a:p>
          <a:p>
            <a:r>
              <a:rPr lang="en-US" dirty="0" err="1" smtClean="0"/>
              <a:t>ecc</a:t>
            </a:r>
            <a:r>
              <a:rPr lang="en-US" dirty="0" smtClean="0"/>
              <a:t>= 0.605 ± 0.009</a:t>
            </a:r>
          </a:p>
          <a:p>
            <a:r>
              <a:rPr lang="en-US" i="1" dirty="0" err="1" smtClean="0"/>
              <a:t>i</a:t>
            </a:r>
            <a:r>
              <a:rPr lang="en-US" dirty="0" smtClean="0"/>
              <a:t> = 5.33 ± 0.2</a:t>
            </a:r>
            <a:r>
              <a:rPr lang="en-US" dirty="0" smtClean="0">
                <a:sym typeface="Symbol"/>
              </a:rPr>
              <a:t></a:t>
            </a:r>
            <a:endParaRPr lang="en-US" dirty="0" smtClean="0"/>
          </a:p>
          <a:p>
            <a:r>
              <a:rPr lang="el-GR" dirty="0" smtClean="0"/>
              <a:t>Ω</a:t>
            </a:r>
            <a:r>
              <a:rPr lang="ru-RU" dirty="0" smtClean="0"/>
              <a:t> = </a:t>
            </a:r>
            <a:r>
              <a:rPr lang="en-US" dirty="0" smtClean="0"/>
              <a:t>326.448 ± 0.001</a:t>
            </a:r>
            <a:r>
              <a:rPr lang="en-US" dirty="0" smtClean="0">
                <a:sym typeface="Symbol"/>
              </a:rPr>
              <a:t>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el-GR" dirty="0" smtClean="0"/>
              <a:t>ω</a:t>
            </a:r>
            <a:r>
              <a:rPr lang="ru-RU" dirty="0" smtClean="0"/>
              <a:t>= </a:t>
            </a:r>
            <a:r>
              <a:rPr lang="en-US" dirty="0" smtClean="0"/>
              <a:t>108.1 ±  0.4</a:t>
            </a:r>
            <a:r>
              <a:rPr lang="en-US" dirty="0" smtClean="0">
                <a:sym typeface="Symbol"/>
              </a:rPr>
              <a:t>  </a:t>
            </a:r>
          </a:p>
          <a:p>
            <a:r>
              <a:rPr lang="en-US" dirty="0" smtClean="0"/>
              <a:t>M= 17.3 ±  0.6</a:t>
            </a:r>
            <a:r>
              <a:rPr lang="en-US" dirty="0" smtClean="0">
                <a:sym typeface="Symbol"/>
              </a:rPr>
              <a:t></a:t>
            </a:r>
            <a:endParaRPr lang="en-US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3212976"/>
            <a:ext cx="896448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347864" y="620688"/>
            <a:ext cx="567822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Параметры моделирования:</a:t>
            </a:r>
          </a:p>
          <a:p>
            <a:r>
              <a:rPr lang="ru-RU" dirty="0" smtClean="0"/>
              <a:t>Ошибка единичного наблюдения - 1.4</a:t>
            </a:r>
            <a:r>
              <a:rPr lang="en-US" dirty="0" smtClean="0"/>
              <a:t>”</a:t>
            </a:r>
          </a:p>
          <a:p>
            <a:r>
              <a:rPr lang="ru-RU" dirty="0" smtClean="0"/>
              <a:t>Начало наблюдений - за 19 часов до столкновения</a:t>
            </a:r>
          </a:p>
          <a:p>
            <a:r>
              <a:rPr lang="ru-RU" dirty="0" smtClean="0"/>
              <a:t>Первоначальные наблюдения - 15 </a:t>
            </a:r>
            <a:r>
              <a:rPr lang="ru-RU" dirty="0" err="1" smtClean="0"/>
              <a:t>шт</a:t>
            </a:r>
            <a:r>
              <a:rPr lang="ru-RU" dirty="0" smtClean="0"/>
              <a:t> (45 мин</a:t>
            </a:r>
            <a:r>
              <a:rPr lang="ru-RU" dirty="0" smtClean="0"/>
              <a:t>.)</a:t>
            </a:r>
            <a:endParaRPr lang="en-US" dirty="0" smtClean="0"/>
          </a:p>
          <a:p>
            <a:r>
              <a:rPr lang="ru-RU" dirty="0" smtClean="0"/>
              <a:t>Интегратор </a:t>
            </a:r>
            <a:r>
              <a:rPr lang="ru-RU" dirty="0" err="1" smtClean="0"/>
              <a:t>Эверхарта</a:t>
            </a:r>
            <a:r>
              <a:rPr lang="ru-RU" dirty="0" smtClean="0"/>
              <a:t> 17 порядка.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8604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Моделирование: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11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часов до столкновения,</a:t>
            </a:r>
          </a:p>
          <a:p>
            <a:pPr algn="ctr">
              <a:defRPr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1 аппарат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G:\ИКИ_СЕМИНАР_2017_ТАРУСА\СОДА\1_аппарат_11_до столкнове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046" y="1268760"/>
            <a:ext cx="8934450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074" name="Picture 2" descr="G:\ИКИ_СЕМИНАР_2017_ТАРУСА\СОДА\1_аппарат_4ч_до столкнове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20218"/>
            <a:ext cx="7776864" cy="589315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0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Моделирование: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 часа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 столкновения,</a:t>
            </a:r>
          </a:p>
          <a:p>
            <a:pPr algn="ctr">
              <a:defRPr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1 аппарат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6" y="1412776"/>
            <a:ext cx="889248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0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Моделирование: 18 часов до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столкновения,</a:t>
            </a:r>
          </a:p>
          <a:p>
            <a:pPr algn="ctr">
              <a:defRPr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2 аппарата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0"/>
            <a:ext cx="820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Моделирование: 15 часов до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столкновения, </a:t>
            </a:r>
          </a:p>
          <a:p>
            <a:pPr algn="ctr">
              <a:defRPr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2 аппарата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G:\ИКИ_СЕМИНАР_2017_ТАРУСА\СОДА\183_obs_15 час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" y="1016843"/>
            <a:ext cx="9115425" cy="5724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026" name="Picture 2" descr="G:\ИКИ_СЕМИНАР_2017_ТАРУСА\СОДА\351_наблюдение_11_час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12" y="1008112"/>
            <a:ext cx="9075792" cy="551723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0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Моделирование: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11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часов до столкновения, </a:t>
            </a:r>
          </a:p>
          <a:p>
            <a:pPr algn="ctr">
              <a:defRPr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2 аппарата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4099" name="Picture 3" descr="G:\ИКИ_СЕМИНАР_2017_ТАРУСА\СОДА\15 час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8568952" cy="489654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-27384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Моделирование: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15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часов до столкновения, </a:t>
            </a:r>
          </a:p>
          <a:p>
            <a:pPr algn="ctr">
              <a:defRPr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2 аппарата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2546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Моделирование обнаружения Челябинского тела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7504" y="548680"/>
          <a:ext cx="8928992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1012"/>
                <a:gridCol w="1864795"/>
                <a:gridCol w="5773185"/>
              </a:tblGrid>
              <a:tr h="57077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Время до </a:t>
                      </a:r>
                      <a:r>
                        <a:rPr lang="ru-RU" dirty="0" err="1" smtClean="0">
                          <a:latin typeface="Arial" pitchFamily="34" charset="0"/>
                          <a:cs typeface="Arial" pitchFamily="34" charset="0"/>
                        </a:rPr>
                        <a:t>столкно-вения</a:t>
                      </a:r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, ч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Точность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baseline="0" dirty="0" smtClean="0">
                          <a:latin typeface="Arial" pitchFamily="34" charset="0"/>
                          <a:cs typeface="Arial" pitchFamily="34" charset="0"/>
                        </a:rPr>
                        <a:t>определения входа в атмосферу</a:t>
                      </a:r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, км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Статус прогноза</a:t>
                      </a:r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Информирование</a:t>
                      </a:r>
                      <a:r>
                        <a:rPr lang="ru-RU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МЧС России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04448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Первое</a:t>
                      </a:r>
                      <a:r>
                        <a:rPr lang="ru-RU" baseline="0" dirty="0" smtClean="0">
                          <a:latin typeface="Arial" pitchFamily="34" charset="0"/>
                          <a:cs typeface="Arial" pitchFamily="34" charset="0"/>
                        </a:rPr>
                        <a:t> обнаружение.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4274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 1600 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Обнаружено тело, летящее в направлении</a:t>
                      </a:r>
                      <a:r>
                        <a:rPr lang="ru-RU" baseline="0" dirty="0" smtClean="0">
                          <a:latin typeface="Arial" pitchFamily="34" charset="0"/>
                          <a:cs typeface="Arial" pitchFamily="34" charset="0"/>
                        </a:rPr>
                        <a:t> Земли. Подключение второго КА в режиме триангуляции.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  500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baseline="0" dirty="0" smtClean="0">
                          <a:latin typeface="Arial" pitchFamily="34" charset="0"/>
                          <a:cs typeface="Arial" pitchFamily="34" charset="0"/>
                        </a:rPr>
                        <a:t>Информирование МЧС о столкновении Земли с астероидом</a:t>
                      </a:r>
                      <a:r>
                        <a:rPr lang="ru-RU" baseline="0" dirty="0" smtClean="0">
                          <a:latin typeface="Arial" pitchFamily="34" charset="0"/>
                          <a:cs typeface="Arial" pitchFamily="34" charset="0"/>
                        </a:rPr>
                        <a:t>. Страна падения: РФ или Казахстан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3008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  300 </a:t>
                      </a:r>
                      <a:endParaRPr lang="ru-RU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Arial" pitchFamily="34" charset="0"/>
                          <a:cs typeface="Arial" pitchFamily="34" charset="0"/>
                        </a:rPr>
                        <a:t>РФ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r>
                        <a:rPr lang="ru-RU" baseline="0" dirty="0" smtClean="0">
                          <a:latin typeface="Arial" pitchFamily="34" charset="0"/>
                          <a:cs typeface="Arial" pitchFamily="34" charset="0"/>
                        </a:rPr>
                        <a:t> Курганская, Челябинская, Тюменская области</a:t>
                      </a:r>
                    </a:p>
                    <a:p>
                      <a:r>
                        <a:rPr lang="ru-RU" baseline="0" dirty="0" smtClean="0">
                          <a:latin typeface="Arial" pitchFamily="34" charset="0"/>
                          <a:cs typeface="Arial" pitchFamily="34" charset="0"/>
                        </a:rPr>
                        <a:t>Казахстан: </a:t>
                      </a:r>
                      <a:r>
                        <a:rPr lang="ru-RU" baseline="0" dirty="0" err="1" smtClean="0">
                          <a:latin typeface="Arial" pitchFamily="34" charset="0"/>
                          <a:cs typeface="Arial" pitchFamily="34" charset="0"/>
                        </a:rPr>
                        <a:t>Костанайская</a:t>
                      </a:r>
                      <a:r>
                        <a:rPr lang="ru-RU" baseline="0" dirty="0" smtClean="0">
                          <a:latin typeface="Arial" pitchFamily="34" charset="0"/>
                          <a:cs typeface="Arial" pitchFamily="34" charset="0"/>
                        </a:rPr>
                        <a:t> область 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1913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  150 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Окончание ручной перепроверки данных. </a:t>
                      </a:r>
                    </a:p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Информирование МЧС о</a:t>
                      </a:r>
                      <a:r>
                        <a:rPr lang="ru-RU" b="1" baseline="0" dirty="0" smtClean="0">
                          <a:latin typeface="Arial" pitchFamily="34" charset="0"/>
                          <a:cs typeface="Arial" pitchFamily="34" charset="0"/>
                        </a:rPr>
                        <a:t> районе падении астероида.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379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11 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  43 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Информирование МЧС о</a:t>
                      </a:r>
                      <a:r>
                        <a:rPr lang="ru-RU" b="1" baseline="0" dirty="0" smtClean="0">
                          <a:latin typeface="Arial" pitchFamily="34" charset="0"/>
                          <a:cs typeface="Arial" pitchFamily="34" charset="0"/>
                        </a:rPr>
                        <a:t> точных координатах падения.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8447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mtClean="0">
                          <a:latin typeface="Arial" pitchFamily="34" charset="0"/>
                          <a:cs typeface="Arial" pitchFamily="34" charset="0"/>
                        </a:rPr>
                        <a:t>  18 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Последнее наблюдение. Выдача окончательного</a:t>
                      </a:r>
                      <a:r>
                        <a:rPr lang="ru-RU" b="1" baseline="0" dirty="0" smtClean="0">
                          <a:latin typeface="Arial" pitchFamily="34" charset="0"/>
                          <a:cs typeface="Arial" pitchFamily="34" charset="0"/>
                        </a:rPr>
                        <a:t> прогноза</a:t>
                      </a:r>
                      <a:r>
                        <a:rPr lang="ru-RU" baseline="0" dirty="0" smtClean="0">
                          <a:latin typeface="Arial" pitchFamily="34" charset="0"/>
                          <a:cs typeface="Arial" pitchFamily="34" charset="0"/>
                        </a:rPr>
                        <a:t> о месте входа в атмосферу, траектории на атмосферном участке, энергии взрыва.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2636912"/>
            <a:ext cx="5951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СПАСИБО ЗА ВНИМАНИЕ</a:t>
            </a:r>
            <a:endParaRPr lang="ru-RU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B8C314-ACFA-44E1-9CBE-0904982B4B7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2546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Дополнительная научная аппаратура</a:t>
            </a:r>
            <a:endParaRPr lang="ru-RU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504" y="694725"/>
            <a:ext cx="4536504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0"/>
              </a:spcAft>
              <a:buBlip>
                <a:blip r:embed="rId3"/>
              </a:buBlip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Возможна установка дополнительного телескопа для задач ДЗЗ:</a:t>
            </a:r>
          </a:p>
          <a:p>
            <a:pPr marL="540000" lvl="1" indent="-180000">
              <a:spcAft>
                <a:spcPts val="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разрешение 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~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10 км</a:t>
            </a:r>
          </a:p>
          <a:p>
            <a:pPr marL="540000" lvl="1" indent="-180000">
              <a:spcAft>
                <a:spcPts val="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до 10 снимков в час</a:t>
            </a:r>
          </a:p>
          <a:p>
            <a:pPr marL="540000" lvl="1" indent="-180000">
              <a:spcAft>
                <a:spcPts val="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несколько спектральных полос</a:t>
            </a:r>
          </a:p>
          <a:p>
            <a:pPr marL="540000" lvl="1" indent="-180000">
              <a:spcAft>
                <a:spcPts val="0"/>
              </a:spcAft>
              <a:buFont typeface="Arial" pitchFamily="34" charset="0"/>
              <a:buChar char="•"/>
            </a:pPr>
            <a:endParaRPr lang="ru-RU" dirty="0" smtClean="0">
              <a:solidFill>
                <a:schemeClr val="accent4">
                  <a:lumMod val="10000"/>
                </a:schemeClr>
              </a:solidFill>
            </a:endParaRP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Blip>
                <a:blip r:embed="rId3"/>
              </a:buBlip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Возможна установка аппаратуры </a:t>
            </a:r>
          </a:p>
          <a:p>
            <a:pPr marL="342900" indent="-342900">
              <a:spcAft>
                <a:spcPts val="0"/>
              </a:spcAft>
            </a:pP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	для исследования Солнца </a:t>
            </a:r>
            <a:endParaRPr lang="ru-RU" dirty="0" smtClean="0"/>
          </a:p>
        </p:txBody>
      </p:sp>
      <p:pic>
        <p:nvPicPr>
          <p:cNvPr id="7" name="Picture 2" descr="https://www.nasa.gov/sites/default/files/thumbnails/image/epicearthmoonstill.png"/>
          <p:cNvPicPr>
            <a:picLocks noChangeAspect="1" noChangeArrowheads="1"/>
          </p:cNvPicPr>
          <p:nvPr/>
        </p:nvPicPr>
        <p:blipFill>
          <a:blip r:embed="rId4" cstate="print"/>
          <a:srcRect l="5128" t="10256" r="9169" b="3584"/>
          <a:stretch>
            <a:fillRect/>
          </a:stretch>
        </p:blipFill>
        <p:spPr bwMode="auto">
          <a:xfrm>
            <a:off x="4283968" y="692696"/>
            <a:ext cx="4680520" cy="470548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11960" y="5423445"/>
            <a:ext cx="4896544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Снимок Земли, полученный из точки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1</a:t>
            </a:r>
            <a:endParaRPr lang="ru-RU" baseline="-25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Аппарат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DSCOVR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NASA)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камера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EPIC  </a:t>
            </a:r>
          </a:p>
          <a:p>
            <a:pPr algn="ctr">
              <a:spcBef>
                <a:spcPts val="600"/>
              </a:spcBef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30.5 см телескоп,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ПЗС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камера 4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Мпкс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10 спектральных каналов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среднее разрешение 25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км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Лучи 2">
    <a:dk1>
      <a:srgbClr val="000080"/>
    </a:dk1>
    <a:lt1>
      <a:srgbClr val="FFFFFF"/>
    </a:lt1>
    <a:dk2>
      <a:srgbClr val="000099"/>
    </a:dk2>
    <a:lt2>
      <a:srgbClr val="FFFFFF"/>
    </a:lt2>
    <a:accent1>
      <a:srgbClr val="3366FF"/>
    </a:accent1>
    <a:accent2>
      <a:srgbClr val="7B46D0"/>
    </a:accent2>
    <a:accent3>
      <a:srgbClr val="AAAACA"/>
    </a:accent3>
    <a:accent4>
      <a:srgbClr val="DADADA"/>
    </a:accent4>
    <a:accent5>
      <a:srgbClr val="ADB8FF"/>
    </a:accent5>
    <a:accent6>
      <a:srgbClr val="6F3FBC"/>
    </a:accent6>
    <a:hlink>
      <a:srgbClr val="86D1EC"/>
    </a:hlink>
    <a:folHlink>
      <a:srgbClr val="45C98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13760</TotalTime>
  <Words>535</Words>
  <Application>Microsoft Office PowerPoint</Application>
  <PresentationFormat>Экран (4:3)</PresentationFormat>
  <Paragraphs>136</Paragraphs>
  <Slides>17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Городская</vt:lpstr>
      <vt:lpstr>Исследование точности определения орбиты и места входа в атмосферу опасного небесного тела по наблюдениям КА СОДА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ИНАСАН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Шугаров</dc:creator>
  <cp:lastModifiedBy>Naroenkov</cp:lastModifiedBy>
  <cp:revision>854</cp:revision>
  <dcterms:created xsi:type="dcterms:W3CDTF">2010-06-22T11:21:01Z</dcterms:created>
  <dcterms:modified xsi:type="dcterms:W3CDTF">2018-03-22T07:29:14Z</dcterms:modified>
</cp:coreProperties>
</file>