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3" r:id="rId3"/>
    <p:sldId id="274" r:id="rId4"/>
    <p:sldId id="276" r:id="rId5"/>
    <p:sldId id="258" r:id="rId6"/>
    <p:sldId id="275" r:id="rId7"/>
    <p:sldId id="277" r:id="rId8"/>
    <p:sldId id="278" r:id="rId9"/>
    <p:sldId id="279" r:id="rId10"/>
    <p:sldId id="281" r:id="rId11"/>
    <p:sldId id="269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70" r:id="rId20"/>
    <p:sldId id="271" r:id="rId21"/>
    <p:sldId id="272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24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D9294-A950-4743-B694-555268AD1988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DF29F-F6EC-4E0B-A3E2-D203E9702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863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F29F-F6EC-4E0B-A3E2-D203E9702C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66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94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5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22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40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67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053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89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12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2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582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BAE19-0BD0-4D72-BDB1-E5A75097D297}" type="datetimeFigureOut">
              <a:rPr lang="ru-RU" smtClean="0"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B447D-5479-4CA6-BDE1-54EF9721A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64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3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0976" y="1340768"/>
            <a:ext cx="8064896" cy="16836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4200" b="1" dirty="0"/>
              <a:t>Международные кампании фотометрических наблюдений астероидов</a:t>
            </a:r>
            <a:endParaRPr lang="ru-RU" sz="4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9" y="3356992"/>
            <a:ext cx="8329610" cy="2376264"/>
          </a:xfrm>
        </p:spPr>
        <p:txBody>
          <a:bodyPr>
            <a:normAutofit fontScale="32500" lnSpcReduction="20000"/>
          </a:bodyPr>
          <a:lstStyle/>
          <a:p>
            <a:r>
              <a:rPr lang="ru-RU" sz="7100" b="1" u="sng" dirty="0">
                <a:solidFill>
                  <a:schemeClr val="tx1"/>
                </a:solidFill>
              </a:rPr>
              <a:t>Игорь Молотов </a:t>
            </a:r>
            <a:r>
              <a:rPr lang="ru-RU" sz="7100" b="1" dirty="0">
                <a:solidFill>
                  <a:schemeClr val="tx1"/>
                </a:solidFill>
              </a:rPr>
              <a:t>(1</a:t>
            </a:r>
            <a:r>
              <a:rPr lang="ru-RU" sz="7100" b="1" dirty="0" smtClean="0">
                <a:solidFill>
                  <a:schemeClr val="tx1"/>
                </a:solidFill>
              </a:rPr>
              <a:t>), </a:t>
            </a:r>
            <a:r>
              <a:rPr lang="ru-RU" sz="7100" b="1" dirty="0">
                <a:solidFill>
                  <a:schemeClr val="tx1"/>
                </a:solidFill>
              </a:rPr>
              <a:t>Юрий Круглый (2), </a:t>
            </a:r>
            <a:r>
              <a:rPr lang="ru-RU" sz="7100" b="1" dirty="0" smtClean="0">
                <a:solidFill>
                  <a:schemeClr val="tx1"/>
                </a:solidFill>
              </a:rPr>
              <a:t>Шота </a:t>
            </a:r>
            <a:r>
              <a:rPr lang="ru-RU" sz="7100" b="1" dirty="0" err="1" smtClean="0">
                <a:solidFill>
                  <a:schemeClr val="tx1"/>
                </a:solidFill>
              </a:rPr>
              <a:t>Инасаридзе</a:t>
            </a:r>
            <a:r>
              <a:rPr lang="ru-RU" sz="7100" b="1" dirty="0" smtClean="0">
                <a:solidFill>
                  <a:schemeClr val="tx1"/>
                </a:solidFill>
              </a:rPr>
              <a:t> (3), Леонид Еленин (1), Василий Румянцев (4), Артем </a:t>
            </a:r>
            <a:r>
              <a:rPr lang="ru-RU" sz="7100" b="1" dirty="0" err="1" smtClean="0">
                <a:solidFill>
                  <a:schemeClr val="tx1"/>
                </a:solidFill>
              </a:rPr>
              <a:t>Новичонок</a:t>
            </a:r>
            <a:r>
              <a:rPr lang="ru-RU" sz="7100" b="1" dirty="0" smtClean="0">
                <a:solidFill>
                  <a:schemeClr val="tx1"/>
                </a:solidFill>
              </a:rPr>
              <a:t> (1)</a:t>
            </a:r>
          </a:p>
          <a:p>
            <a:endParaRPr lang="ru-RU" sz="4600" b="1" dirty="0" smtClean="0">
              <a:solidFill>
                <a:schemeClr val="tx1"/>
              </a:solidFill>
            </a:endParaRPr>
          </a:p>
          <a:p>
            <a:r>
              <a:rPr lang="ru-RU" sz="6500" dirty="0" smtClean="0">
                <a:solidFill>
                  <a:schemeClr val="tx1"/>
                </a:solidFill>
              </a:rPr>
              <a:t>1) ИПМ им. М.В. Келдыша РАН</a:t>
            </a:r>
          </a:p>
          <a:p>
            <a:r>
              <a:rPr lang="ru-RU" sz="6500" dirty="0" smtClean="0">
                <a:solidFill>
                  <a:schemeClr val="tx1"/>
                </a:solidFill>
              </a:rPr>
              <a:t>2) НИИ Астрономии Харьковского национального университета</a:t>
            </a:r>
          </a:p>
          <a:p>
            <a:r>
              <a:rPr lang="ru-RU" sz="6500" dirty="0" smtClean="0">
                <a:solidFill>
                  <a:schemeClr val="tx1"/>
                </a:solidFill>
              </a:rPr>
              <a:t>3) </a:t>
            </a:r>
            <a:r>
              <a:rPr lang="ru-RU" sz="6500" dirty="0" err="1" smtClean="0">
                <a:solidFill>
                  <a:schemeClr val="tx1"/>
                </a:solidFill>
              </a:rPr>
              <a:t>Абастуманская</a:t>
            </a:r>
            <a:r>
              <a:rPr lang="ru-RU" sz="6500" dirty="0" smtClean="0">
                <a:solidFill>
                  <a:schemeClr val="tx1"/>
                </a:solidFill>
              </a:rPr>
              <a:t> обсерватория</a:t>
            </a:r>
          </a:p>
          <a:p>
            <a:r>
              <a:rPr lang="ru-RU" sz="6500" dirty="0" smtClean="0">
                <a:solidFill>
                  <a:schemeClr val="tx1"/>
                </a:solidFill>
              </a:rPr>
              <a:t>4) </a:t>
            </a:r>
            <a:r>
              <a:rPr lang="ru-RU" sz="6500" dirty="0" err="1" smtClean="0">
                <a:solidFill>
                  <a:schemeClr val="tx1"/>
                </a:solidFill>
              </a:rPr>
              <a:t>КрАО</a:t>
            </a:r>
            <a:r>
              <a:rPr lang="ru-RU" sz="6500" dirty="0" smtClean="0">
                <a:solidFill>
                  <a:schemeClr val="tx1"/>
                </a:solidFill>
              </a:rPr>
              <a:t> РАН</a:t>
            </a:r>
            <a:endParaRPr lang="ru-RU" sz="6500" dirty="0">
              <a:solidFill>
                <a:schemeClr val="tx1"/>
              </a:solidFill>
            </a:endParaRPr>
          </a:p>
        </p:txBody>
      </p:sp>
      <p:pic>
        <p:nvPicPr>
          <p:cNvPr id="6" name="Picture 7" descr="ipm-lab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0" y="0"/>
            <a:ext cx="1566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" descr="C:\Documents and Settings\Администратор\Рабочий стол\ISON_logo_best_edition.jpg"/>
          <p:cNvPicPr>
            <a:picLocks noChangeAspect="1" noChangeArrowheads="1"/>
          </p:cNvPicPr>
          <p:nvPr/>
        </p:nvPicPr>
        <p:blipFill>
          <a:blip r:embed="rId3" cstate="print"/>
          <a:srcRect l="11578" t="16754" r="10001" b="25131"/>
          <a:stretch>
            <a:fillRect/>
          </a:stretch>
        </p:blipFill>
        <p:spPr bwMode="auto">
          <a:xfrm>
            <a:off x="7740352" y="65881"/>
            <a:ext cx="1357312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90352" y="5961474"/>
            <a:ext cx="8846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Расширенный научный семинар </a:t>
            </a:r>
            <a:r>
              <a:rPr lang="ru-RU" sz="2000" dirty="0"/>
              <a:t>"Управление движением естественных небесных тел", </a:t>
            </a:r>
            <a:r>
              <a:rPr lang="ru-RU" sz="2000" dirty="0" smtClean="0"/>
              <a:t>ИКИ РАН, г</a:t>
            </a:r>
            <a:r>
              <a:rPr lang="ru-RU" sz="2000" dirty="0"/>
              <a:t>. Таруса (Калужская обл.), Россия, 21-23 марта 2018 г.</a:t>
            </a:r>
          </a:p>
        </p:txBody>
      </p:sp>
    </p:spTree>
    <p:extLst>
      <p:ext uri="{BB962C8B-B14F-4D97-AF65-F5344CB8AC3E}">
        <p14:creationId xmlns:p14="http://schemas.microsoft.com/office/powerpoint/2010/main" val="248334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90581" y="187157"/>
            <a:ext cx="8229600" cy="13686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500" dirty="0">
                <a:latin typeface="+mn-lt"/>
                <a:ea typeface="+mn-ea"/>
                <a:cs typeface="+mn-cs"/>
              </a:rPr>
              <a:t>Научная сеть оптических инструментов для астрометрических и фотометрических наблюдений (НСОИ АФН</a:t>
            </a:r>
            <a:r>
              <a:rPr lang="en-US" sz="3500" dirty="0">
                <a:latin typeface="+mn-lt"/>
                <a:ea typeface="+mn-ea"/>
                <a:cs typeface="+mn-cs"/>
              </a:rPr>
              <a:t>/ISON</a:t>
            </a:r>
            <a:r>
              <a:rPr lang="ru-RU" sz="3500" dirty="0"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79512" y="1555855"/>
            <a:ext cx="8785101" cy="50703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200" dirty="0" smtClean="0"/>
              <a:t>НСОИ АФН - открытый научный проект, целью которого является обеспечение независимого источника данных по объектам искусственного и естественного происхождения для научных и прикладных задач</a:t>
            </a:r>
          </a:p>
          <a:p>
            <a:pPr algn="just"/>
            <a:r>
              <a:rPr lang="ru-RU" sz="2200" dirty="0" smtClean="0"/>
              <a:t>Основные направления наблюдений: космический </a:t>
            </a:r>
            <a:r>
              <a:rPr lang="ru-RU" sz="2200" dirty="0" smtClean="0"/>
              <a:t>мусор (под руководством ИПМ им. М.В. Келдыша РАН), </a:t>
            </a:r>
            <a:r>
              <a:rPr lang="ru-RU" sz="2200" dirty="0" smtClean="0"/>
              <a:t>астероиды, оптическое послесвечение </a:t>
            </a:r>
            <a:r>
              <a:rPr lang="ru-RU" sz="2200" dirty="0" smtClean="0"/>
              <a:t>гамма-всплесков (под руководством ИКИ РАН)</a:t>
            </a:r>
            <a:endParaRPr lang="ru-RU" sz="2200" dirty="0" smtClean="0"/>
          </a:p>
          <a:p>
            <a:pPr algn="just"/>
            <a:r>
              <a:rPr lang="ru-RU" sz="2200" dirty="0" smtClean="0"/>
              <a:t>С 2005 года проводятся фотометрические наблюдения АСЗ под руководством </a:t>
            </a:r>
            <a:r>
              <a:rPr lang="ru-RU" sz="2200" dirty="0"/>
              <a:t>НИИ Астрономии </a:t>
            </a:r>
            <a:r>
              <a:rPr lang="ru-RU" sz="2200" dirty="0" smtClean="0"/>
              <a:t>ХНУ им. В.Н. </a:t>
            </a:r>
            <a:r>
              <a:rPr lang="ru-RU" sz="2200" dirty="0" err="1" smtClean="0"/>
              <a:t>Каразина</a:t>
            </a:r>
            <a:endParaRPr lang="ru-RU" sz="2200" dirty="0"/>
          </a:p>
          <a:p>
            <a:pPr algn="just"/>
            <a:r>
              <a:rPr lang="ru-RU" sz="2200" dirty="0" smtClean="0"/>
              <a:t>Проект НСОИ АФН сотрудничает с 40 обсерваториями различной ведомственной принадлежности </a:t>
            </a:r>
            <a:r>
              <a:rPr lang="ru-RU" sz="2200" dirty="0" smtClean="0"/>
              <a:t>со </a:t>
            </a:r>
            <a:r>
              <a:rPr lang="ru-RU" sz="2200" dirty="0" smtClean="0"/>
              <a:t>102 телескопами в 17 странах мира. </a:t>
            </a:r>
          </a:p>
          <a:p>
            <a:pPr algn="just"/>
            <a:r>
              <a:rPr lang="ru-RU" sz="2200" dirty="0" smtClean="0"/>
              <a:t>Институт прикладной математики им. М.В. Келдыша РАН координирует проект НСОИ </a:t>
            </a:r>
            <a:r>
              <a:rPr lang="ru-RU" sz="2200" dirty="0" smtClean="0"/>
              <a:t>АФН в целом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72771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92211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Географическое расположение обсерваторий межведомственной сети мониторинга ОКП</a:t>
            </a:r>
            <a:endParaRPr lang="ru-RU" sz="3200" dirty="0"/>
          </a:p>
        </p:txBody>
      </p:sp>
      <p:pic>
        <p:nvPicPr>
          <p:cNvPr id="3" name="Picture 2" descr="C:\Users\Игорь\Desktop\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" y="1305376"/>
            <a:ext cx="9103938" cy="5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91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dirty="0" smtClean="0"/>
              <a:t>Задачи наблюдений астероидов</a:t>
            </a:r>
            <a:r>
              <a:rPr lang="en-US" dirty="0" smtClean="0"/>
              <a:t> </a:t>
            </a:r>
            <a:r>
              <a:rPr lang="ru-RU" dirty="0" smtClean="0"/>
              <a:t>в рамках проекта </a:t>
            </a:r>
            <a:r>
              <a:rPr lang="ru-RU" dirty="0"/>
              <a:t>НСОИ </a:t>
            </a:r>
            <a:r>
              <a:rPr lang="ru-RU" dirty="0" smtClean="0"/>
              <a:t>АФН</a:t>
            </a:r>
            <a:r>
              <a:rPr lang="en-US" dirty="0" smtClean="0"/>
              <a:t>/ISON</a:t>
            </a:r>
            <a:endParaRPr lang="ru-RU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25760" y="1417638"/>
            <a:ext cx="8892480" cy="5256584"/>
          </a:xfrm>
          <a:prstGeom prst="rect">
            <a:avLst/>
          </a:prstGeom>
        </p:spPr>
        <p:txBody>
          <a:bodyPr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dirty="0" smtClean="0"/>
              <a:t>Поиск новых астероидов</a:t>
            </a:r>
            <a:r>
              <a:rPr lang="en-US" dirty="0" smtClean="0"/>
              <a:t> </a:t>
            </a:r>
            <a:r>
              <a:rPr lang="ru-RU" dirty="0" smtClean="0"/>
              <a:t>и комет</a:t>
            </a:r>
          </a:p>
          <a:p>
            <a:pPr algn="just">
              <a:defRPr/>
            </a:pPr>
            <a:r>
              <a:rPr lang="ru-RU" dirty="0" smtClean="0"/>
              <a:t>Подхват открываемых астероидов (получение астрометрии для уточнения орбит)</a:t>
            </a:r>
          </a:p>
          <a:p>
            <a:pPr algn="just">
              <a:defRPr/>
            </a:pPr>
            <a:r>
              <a:rPr lang="ru-RU" dirty="0" smtClean="0"/>
              <a:t>Фотометрия астероидов для исследований их физических свойств: определение параметров вращения (период и направление вращения, координат полюса оси вращения астероида) и построение модели его формы по наблюдениям при больших изменениях фазового угла и аспекта. Здесь важны именно международные наблюдательные кампании с участием значительного количества телескопов, чтобы обеспечить </a:t>
            </a:r>
            <a:r>
              <a:rPr lang="ru-RU" dirty="0" err="1" smtClean="0"/>
              <a:t>квази</a:t>
            </a:r>
            <a:r>
              <a:rPr lang="ru-RU" dirty="0" smtClean="0"/>
              <a:t>-непрерывность сопровождения астероида на нескольких потенциальных интервалах вращения объекта</a:t>
            </a:r>
          </a:p>
          <a:p>
            <a:pPr algn="just">
              <a:defRPr/>
            </a:pPr>
            <a:r>
              <a:rPr lang="ru-RU" dirty="0" smtClean="0"/>
              <a:t>Поддержка радиолокационных экспериментов (астрометрия для уточнения орбит и фотометрия для совместной обработки с данными радиолокации) и космических миссий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3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0063" y="214313"/>
            <a:ext cx="8229600" cy="10112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smtClean="0"/>
              <a:t>Обсерватории сети НСОИ АФН, участвующие в наблюдениях астероидов</a:t>
            </a:r>
            <a:endParaRPr lang="ru-RU" sz="3600"/>
          </a:p>
        </p:txBody>
      </p:sp>
      <p:pic>
        <p:nvPicPr>
          <p:cNvPr id="3" name="Picture 2" descr="C:\Documents and Settings\Admin\Рабочий стол\ISON-ASPIN-ENG-201602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357313"/>
            <a:ext cx="892968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857500"/>
            <a:ext cx="128587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00188"/>
            <a:ext cx="928687" cy="12382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" descr="C:\Documents and Settings\Admin\Рабочий стол\Новая папка (5)\IMG_19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5357813"/>
            <a:ext cx="10001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79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116632"/>
            <a:ext cx="8643998" cy="8231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Фотометрия АСЗ</a:t>
            </a:r>
            <a:endParaRPr lang="ru-RU" sz="3600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23528" y="620688"/>
            <a:ext cx="4572032" cy="378735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900" b="1" u="sng" dirty="0" smtClean="0">
                <a:solidFill>
                  <a:srgbClr val="0000CC"/>
                </a:solidFill>
              </a:rPr>
              <a:t>Цели изучения астероидов:</a:t>
            </a:r>
            <a:r>
              <a:rPr lang="ru-RU" sz="2900" dirty="0" smtClean="0"/>
              <a:t> </a:t>
            </a:r>
          </a:p>
          <a:p>
            <a:pPr marL="179388" indent="-179388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600" dirty="0" smtClean="0"/>
              <a:t>Определение размеров астероидов</a:t>
            </a:r>
          </a:p>
          <a:p>
            <a:pPr marL="179388" indent="-179388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600" dirty="0" smtClean="0"/>
              <a:t>Изучение параметров вращения, формы тел и оптических свойств поверхностей астероидов</a:t>
            </a:r>
          </a:p>
          <a:p>
            <a:pPr marL="179388" indent="-179388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600" dirty="0" smtClean="0"/>
              <a:t>Обнаружение двойных и кратных астероидов</a:t>
            </a:r>
            <a:r>
              <a:rPr lang="en-US" sz="2600" dirty="0" smtClean="0"/>
              <a:t> </a:t>
            </a:r>
            <a:r>
              <a:rPr lang="ru-RU" sz="2600" dirty="0" smtClean="0"/>
              <a:t>и определение параметров </a:t>
            </a:r>
            <a:r>
              <a:rPr lang="uk-UA" sz="2600" dirty="0" err="1" smtClean="0"/>
              <a:t>этих</a:t>
            </a:r>
            <a:r>
              <a:rPr lang="uk-UA" sz="2600" dirty="0" smtClean="0"/>
              <a:t> систем</a:t>
            </a:r>
            <a:endParaRPr lang="ru-RU" sz="2600" dirty="0" smtClean="0"/>
          </a:p>
          <a:p>
            <a:pPr marL="179388" indent="-179388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600" dirty="0" smtClean="0"/>
              <a:t>Влияние негравитационных сил на скорости и наклоны осей вращения астероидов (ЯОРП-эффект)</a:t>
            </a:r>
            <a:endParaRPr lang="ru-RU" sz="2600" dirty="0"/>
          </a:p>
        </p:txBody>
      </p:sp>
      <p:pic>
        <p:nvPicPr>
          <p:cNvPr id="4" name="Picture 8" descr="c5587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708920"/>
            <a:ext cx="2232248" cy="1668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32040" y="836712"/>
            <a:ext cx="2208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КРИВЫЕ БЛЕСКА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3" descr="D:\WINNT\Profiles\demo\Bureau\lightcurve_r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196752"/>
            <a:ext cx="2357454" cy="1614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452320" y="857232"/>
            <a:ext cx="902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0000CC"/>
                </a:solidFill>
              </a:rPr>
              <a:t>433 </a:t>
            </a:r>
            <a:r>
              <a:rPr lang="en-US" sz="1600" dirty="0" smtClean="0">
                <a:solidFill>
                  <a:srgbClr val="0000CC"/>
                </a:solidFill>
              </a:rPr>
              <a:t>Eros</a:t>
            </a:r>
            <a:endParaRPr lang="ru-RU" sz="1600" dirty="0">
              <a:solidFill>
                <a:srgbClr val="0000CC"/>
              </a:solidFill>
            </a:endParaRPr>
          </a:p>
        </p:txBody>
      </p:sp>
      <p:graphicFrame>
        <p:nvGraphicFramePr>
          <p:cNvPr id="8" name="Object 15"/>
          <p:cNvGraphicFramePr>
            <a:graphicFrameLocks noChangeAspect="1"/>
          </p:cNvGraphicFramePr>
          <p:nvPr/>
        </p:nvGraphicFramePr>
        <p:xfrm>
          <a:off x="5364088" y="4725144"/>
          <a:ext cx="2604344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Graph" r:id="rId5" imgW="3660480" imgH="3113280" progId="Origin50.Graph">
                  <p:embed/>
                </p:oleObj>
              </mc:Choice>
              <mc:Fallback>
                <p:oleObj name="Graph" r:id="rId5" imgW="3660480" imgH="311328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84" t="9251" b="5782"/>
                      <a:stretch>
                        <a:fillRect/>
                      </a:stretch>
                    </p:blipFill>
                    <p:spPr bwMode="auto">
                      <a:xfrm>
                        <a:off x="5364088" y="4725144"/>
                        <a:ext cx="2604344" cy="172819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08104" y="4365104"/>
            <a:ext cx="244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Двойной АСЗ 1996 </a:t>
            </a:r>
            <a:r>
              <a:rPr lang="en-US" b="1" dirty="0" smtClean="0">
                <a:solidFill>
                  <a:srgbClr val="0000CC"/>
                </a:solidFill>
              </a:rPr>
              <a:t>FG3</a:t>
            </a:r>
            <a:endParaRPr lang="ru-RU" b="1" dirty="0">
              <a:solidFill>
                <a:srgbClr val="0000CC"/>
              </a:solidFill>
            </a:endParaRPr>
          </a:p>
        </p:txBody>
      </p:sp>
      <p:pic>
        <p:nvPicPr>
          <p:cNvPr id="10" name="Picture 8" descr="Jorp_img"/>
          <p:cNvPicPr>
            <a:picLocks noChangeAspect="1" noChangeArrowheads="1"/>
          </p:cNvPicPr>
          <p:nvPr/>
        </p:nvPicPr>
        <p:blipFill>
          <a:blip r:embed="rId7" cstate="print"/>
          <a:srcRect t="21789"/>
          <a:stretch>
            <a:fillRect/>
          </a:stretch>
        </p:blipFill>
        <p:spPr bwMode="auto">
          <a:xfrm>
            <a:off x="899592" y="4725144"/>
            <a:ext cx="3981062" cy="180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67544" y="4365104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CC"/>
                </a:solidFill>
              </a:rPr>
              <a:t>Эффект </a:t>
            </a:r>
            <a:r>
              <a:rPr lang="ru-RU" sz="1600" b="1" dirty="0" err="1" smtClean="0">
                <a:solidFill>
                  <a:srgbClr val="0000CC"/>
                </a:solidFill>
              </a:rPr>
              <a:t>Ярковского</a:t>
            </a:r>
            <a:r>
              <a:rPr lang="en-US" sz="1600" b="1" dirty="0" smtClean="0">
                <a:solidFill>
                  <a:srgbClr val="0000CC"/>
                </a:solidFill>
              </a:rPr>
              <a:t>-</a:t>
            </a:r>
            <a:r>
              <a:rPr lang="ru-RU" sz="1600" b="1" dirty="0" err="1" smtClean="0">
                <a:solidFill>
                  <a:srgbClr val="0000CC"/>
                </a:solidFill>
              </a:rPr>
              <a:t>О'Кифа</a:t>
            </a:r>
            <a:r>
              <a:rPr lang="en-US" sz="1600" b="1" dirty="0" smtClean="0">
                <a:solidFill>
                  <a:srgbClr val="0000CC"/>
                </a:solidFill>
              </a:rPr>
              <a:t>-</a:t>
            </a:r>
            <a:r>
              <a:rPr lang="ru-RU" sz="1600" b="1" dirty="0" err="1" smtClean="0">
                <a:solidFill>
                  <a:srgbClr val="0000CC"/>
                </a:solidFill>
              </a:rPr>
              <a:t>Радзиевского</a:t>
            </a:r>
            <a:r>
              <a:rPr lang="en-US" sz="1600" b="1" dirty="0" smtClean="0">
                <a:solidFill>
                  <a:srgbClr val="0000CC"/>
                </a:solidFill>
              </a:rPr>
              <a:t>-</a:t>
            </a:r>
            <a:r>
              <a:rPr lang="ru-RU" sz="1600" b="1" dirty="0" err="1" smtClean="0">
                <a:solidFill>
                  <a:srgbClr val="0000CC"/>
                </a:solidFill>
              </a:rPr>
              <a:t>Пэддэка</a:t>
            </a:r>
            <a:endParaRPr lang="ru-RU" sz="1600" b="1" dirty="0">
              <a:solidFill>
                <a:srgbClr val="0000CC"/>
              </a:solidFill>
            </a:endParaRPr>
          </a:p>
        </p:txBody>
      </p:sp>
      <p:pic>
        <p:nvPicPr>
          <p:cNvPr id="12" name="Picture 4" descr="https://upload.wikimedia.org/wikipedia/commons/thumb/6/68/PIA02475_Eros%27_Bland_Butterscotch_Colors.jpg/220px-PIA02475_Eros%27_Bland_Butterscotch_Color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280" y="1196752"/>
            <a:ext cx="1737483" cy="122413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236296" y="2571744"/>
            <a:ext cx="1408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00CC"/>
                </a:solidFill>
              </a:rPr>
              <a:t>25143 </a:t>
            </a:r>
            <a:r>
              <a:rPr lang="en-US" sz="1600" dirty="0" err="1" smtClean="0">
                <a:solidFill>
                  <a:srgbClr val="0000CC"/>
                </a:solidFill>
              </a:rPr>
              <a:t>Itokawa</a:t>
            </a:r>
            <a:endParaRPr lang="ru-RU" sz="1600" dirty="0">
              <a:solidFill>
                <a:srgbClr val="0000CC"/>
              </a:solidFill>
            </a:endParaRPr>
          </a:p>
        </p:txBody>
      </p:sp>
      <p:pic>
        <p:nvPicPr>
          <p:cNvPr id="14" name="Picture 3" descr="Картинки по запросу itokawa image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2852936"/>
            <a:ext cx="1694388" cy="13722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750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2643188" y="6423025"/>
            <a:ext cx="6500812" cy="1588"/>
          </a:xfrm>
          <a:prstGeom prst="line">
            <a:avLst/>
          </a:prstGeom>
          <a:noFill/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07504" y="116632"/>
            <a:ext cx="8928992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5pPr>
            <a:lvl6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6pPr>
            <a:lvl7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7pPr>
            <a:lvl8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8pPr>
            <a:lvl9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SzPct val="100000"/>
            </a:pPr>
            <a:endParaRPr lang="ru-RU" altLang="ru-RU" sz="2800" dirty="0" smtClean="0">
              <a:solidFill>
                <a:srgbClr val="FF0000"/>
              </a:solidFill>
            </a:endParaRPr>
          </a:p>
          <a:p>
            <a:pPr eaLnBrk="1" hangingPunct="1">
              <a:buSzPct val="100000"/>
            </a:pPr>
            <a:r>
              <a:rPr lang="ru-RU" altLang="ru-RU" sz="2800" dirty="0" smtClean="0">
                <a:solidFill>
                  <a:srgbClr val="FF0000"/>
                </a:solidFill>
              </a:rPr>
              <a:t>Методические аспекты наблюдений</a:t>
            </a:r>
          </a:p>
          <a:p>
            <a:pPr>
              <a:buSzPct val="100000"/>
            </a:pPr>
            <a:r>
              <a:rPr lang="ru-RU" altLang="ru-RU" sz="2800" dirty="0" smtClean="0">
                <a:solidFill>
                  <a:srgbClr val="FF0000"/>
                </a:solidFill>
              </a:rPr>
              <a:t>Программное </a:t>
            </a:r>
            <a:r>
              <a:rPr lang="ru-RU" altLang="ru-RU" sz="2800" dirty="0">
                <a:solidFill>
                  <a:srgbClr val="FF0000"/>
                </a:solidFill>
              </a:rPr>
              <a:t>обеспечение для </a:t>
            </a:r>
            <a:r>
              <a:rPr lang="ru-RU" altLang="ru-RU" sz="2800" dirty="0" smtClean="0">
                <a:solidFill>
                  <a:srgbClr val="FF0000"/>
                </a:solidFill>
              </a:rPr>
              <a:t>фотометрии: </a:t>
            </a:r>
            <a:r>
              <a:rPr lang="en-US" altLang="ru-RU" sz="2400" b="1" i="1" dirty="0">
                <a:solidFill>
                  <a:srgbClr val="FF0000"/>
                </a:solidFill>
                <a:cs typeface="Arial" pitchFamily="34" charset="0"/>
              </a:rPr>
              <a:t>MPO Canopus </a:t>
            </a:r>
            <a:endParaRPr lang="ru-RU" altLang="ru-RU" sz="2400" b="1" i="1" dirty="0">
              <a:solidFill>
                <a:srgbClr val="FF0000"/>
              </a:solidFill>
              <a:cs typeface="Arial" pitchFamily="34" charset="0"/>
            </a:endParaRPr>
          </a:p>
          <a:p>
            <a:pPr eaLnBrk="1" hangingPunct="1">
              <a:buSzPct val="100000"/>
            </a:pPr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3600" dirty="0" smtClean="0">
                <a:solidFill>
                  <a:srgbClr val="FF0000"/>
                </a:solidFill>
              </a:rPr>
              <a:t> </a:t>
            </a:r>
            <a:endParaRPr lang="en-US" altLang="ru-RU" sz="3600" dirty="0">
              <a:solidFill>
                <a:srgbClr val="FF0000"/>
              </a:solidFill>
            </a:endParaRP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547688"/>
            <a:ext cx="6500813" cy="1587"/>
          </a:xfrm>
          <a:prstGeom prst="line">
            <a:avLst/>
          </a:prstGeom>
          <a:noFill/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504" y="4684268"/>
            <a:ext cx="8928992" cy="194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5pPr>
            <a:lvl6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6pPr>
            <a:lvl7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7pPr>
            <a:lvl8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8pPr>
            <a:lvl9pPr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</a:pP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- хороший сигнал/шум – лучше от </a:t>
            </a:r>
            <a:r>
              <a:rPr lang="ru-RU" altLang="ru-RU" sz="2000" b="1" i="1" dirty="0">
                <a:solidFill>
                  <a:srgbClr val="FF0000"/>
                </a:solidFill>
                <a:cs typeface="Arial" pitchFamily="34" charset="0"/>
              </a:rPr>
              <a:t>100 и </a:t>
            </a: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выше, но не </a:t>
            </a:r>
            <a:r>
              <a:rPr lang="ru-RU" altLang="ru-RU" sz="2000" b="1" i="1" dirty="0">
                <a:solidFill>
                  <a:srgbClr val="FF0000"/>
                </a:solidFill>
                <a:cs typeface="Arial" pitchFamily="34" charset="0"/>
              </a:rPr>
              <a:t>ниже </a:t>
            </a: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30-50</a:t>
            </a:r>
          </a:p>
          <a:p>
            <a:pPr>
              <a:buClr>
                <a:srgbClr val="002060"/>
              </a:buClr>
              <a:buSzPct val="100000"/>
            </a:pP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- правильный выбор длительности экспозиции для быстрых астероидов</a:t>
            </a:r>
          </a:p>
          <a:p>
            <a:pPr>
              <a:buClr>
                <a:srgbClr val="002060"/>
              </a:buClr>
              <a:buSzPct val="100000"/>
            </a:pP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- корректная редукция ПЗС-кадров одной ночи с помощью </a:t>
            </a:r>
            <a:r>
              <a:rPr lang="ru-RU" altLang="ru-RU" sz="2000" b="1" i="1" dirty="0" err="1" smtClean="0">
                <a:solidFill>
                  <a:srgbClr val="FF0000"/>
                </a:solidFill>
                <a:cs typeface="Arial" pitchFamily="34" charset="0"/>
              </a:rPr>
              <a:t>темновых</a:t>
            </a: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 снимков и плоских полей</a:t>
            </a:r>
          </a:p>
          <a:p>
            <a:pPr>
              <a:buClr>
                <a:srgbClr val="002060"/>
              </a:buClr>
              <a:buSzPct val="100000"/>
            </a:pP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- средняя точность фотометрии 0,01 – 0,02 </a:t>
            </a:r>
            <a:r>
              <a:rPr lang="en-US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m</a:t>
            </a:r>
            <a:r>
              <a:rPr lang="ru-RU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 (не хуже 0,03-0,04</a:t>
            </a:r>
            <a:r>
              <a:rPr lang="en-US" altLang="ru-RU" sz="2000" b="1" i="1" dirty="0" smtClean="0">
                <a:solidFill>
                  <a:srgbClr val="FF0000"/>
                </a:solidFill>
                <a:cs typeface="Arial" pitchFamily="34" charset="0"/>
              </a:rPr>
              <a:t> m)</a:t>
            </a:r>
            <a:endParaRPr lang="ru-RU" altLang="ru-RU" sz="2000" b="1" i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342900" indent="-342900">
              <a:buClr>
                <a:srgbClr val="002060"/>
              </a:buClr>
              <a:buSzPct val="100000"/>
              <a:buFontTx/>
              <a:buChar char="-"/>
            </a:pPr>
            <a:endParaRPr lang="ru-RU" altLang="ru-RU" sz="2000" b="1" i="1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0"/>
          <a:stretch>
            <a:fillRect/>
          </a:stretch>
        </p:blipFill>
        <p:spPr bwMode="auto">
          <a:xfrm>
            <a:off x="1043608" y="1169368"/>
            <a:ext cx="5889253" cy="351019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2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3800" b="1" dirty="0" smtClean="0"/>
              <a:t>Участвующие телескопы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04" y="908720"/>
            <a:ext cx="8889776" cy="3183045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/>
              <a:t>Научное сотрудничество – 1-м Цейсс-1000 Тянь-Шань (Казахстан), 2-м Цейсс-2000 </a:t>
            </a:r>
            <a:r>
              <a:rPr lang="ru-RU" sz="2200" dirty="0" err="1" smtClean="0"/>
              <a:t>Рожен</a:t>
            </a:r>
            <a:r>
              <a:rPr lang="ru-RU" sz="2200" dirty="0" smtClean="0"/>
              <a:t> (Болгария)</a:t>
            </a:r>
          </a:p>
          <a:p>
            <a:r>
              <a:rPr lang="ru-RU" sz="2200" dirty="0" err="1" smtClean="0"/>
              <a:t>Сотрудничество+установка</a:t>
            </a:r>
            <a:r>
              <a:rPr lang="ru-RU" sz="2200" dirty="0" smtClean="0"/>
              <a:t> ПЗС-камеры от проекта НСОИ АФН – 2,6 м ЗТШ Научный (Крым), 1 м Цейсс-1000 Симеиз (Крым), 80-см РК-800 Маяки (Украина), 70 см АС-32 Абастумани (Грузия), 70 см АЗТ-8 Чугуев (Украина)</a:t>
            </a:r>
          </a:p>
          <a:p>
            <a:r>
              <a:rPr lang="ru-RU" sz="2200" dirty="0" smtClean="0"/>
              <a:t>Собственные телескопы НСОИ АФН – 80 см К-800 </a:t>
            </a:r>
            <a:r>
              <a:rPr lang="ru-RU" sz="2200" dirty="0" err="1" smtClean="0"/>
              <a:t>Терскол</a:t>
            </a:r>
            <a:r>
              <a:rPr lang="ru-RU" sz="2200" dirty="0" smtClean="0"/>
              <a:t> (Россия),  40 см САНТЕЛ-400А Нью-Мексика (США), 40 см ОРИ-40 </a:t>
            </a:r>
            <a:r>
              <a:rPr lang="ru-RU" sz="2200" dirty="0" err="1" smtClean="0"/>
              <a:t>Хуралтогот</a:t>
            </a:r>
            <a:r>
              <a:rPr lang="ru-RU" sz="2200" dirty="0" smtClean="0"/>
              <a:t> (Монголия)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664" y="5406236"/>
            <a:ext cx="1845919" cy="13840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" y="4343843"/>
            <a:ext cx="144780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Игорь\Desktop\image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1048"/>
            <a:ext cx="2160240" cy="144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897605"/>
            <a:ext cx="1836594" cy="137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Z10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373216"/>
            <a:ext cx="2143125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059" y="4293096"/>
            <a:ext cx="1657237" cy="221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266" name="Picture 2" descr="C:\Users\Игорь\Desktop\image00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2" t="16987" b="17538"/>
          <a:stretch/>
        </p:blipFill>
        <p:spPr bwMode="auto">
          <a:xfrm>
            <a:off x="7236296" y="5445224"/>
            <a:ext cx="1872208" cy="124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Игорь\Desktop\image00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838" y="4051443"/>
            <a:ext cx="1763026" cy="132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39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850106"/>
          </a:xfrm>
        </p:spPr>
        <p:txBody>
          <a:bodyPr>
            <a:noAutofit/>
          </a:bodyPr>
          <a:lstStyle/>
          <a:p>
            <a:r>
              <a:rPr lang="ru-RU" sz="3600" b="1" dirty="0" err="1" smtClean="0"/>
              <a:t>Подпроект</a:t>
            </a:r>
            <a:r>
              <a:rPr lang="ru-RU" sz="3600" b="1" dirty="0" smtClean="0"/>
              <a:t> вовлечения малых телескопов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760640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/>
              <a:t>Каждый год рядом с Землей пролетают достаточно яркие астероиды (иногда с блеском до 12 </a:t>
            </a:r>
            <a:r>
              <a:rPr lang="en-US" sz="2200" dirty="0" smtClean="0"/>
              <a:t>m)</a:t>
            </a:r>
          </a:p>
          <a:p>
            <a:pPr algn="just"/>
            <a:r>
              <a:rPr lang="ru-RU" sz="2200" dirty="0" smtClean="0"/>
              <a:t>Для их исследований предполагается привлекать широкую </a:t>
            </a:r>
            <a:r>
              <a:rPr lang="ru-RU" sz="2200" dirty="0"/>
              <a:t>сеть (</a:t>
            </a:r>
            <a:r>
              <a:rPr lang="en-US" sz="2200" dirty="0"/>
              <a:t>&gt;</a:t>
            </a:r>
            <a:r>
              <a:rPr lang="ru-RU" sz="2200" dirty="0"/>
              <a:t> </a:t>
            </a:r>
            <a:r>
              <a:rPr lang="ru-RU" sz="2200" dirty="0" smtClean="0"/>
              <a:t>25 шт.) </a:t>
            </a:r>
            <a:r>
              <a:rPr lang="ru-RU" sz="2200" dirty="0" smtClean="0"/>
              <a:t>22 см – 25 см телескопов НСОИ АФН</a:t>
            </a:r>
          </a:p>
          <a:p>
            <a:pPr algn="just"/>
            <a:r>
              <a:rPr lang="ru-RU" sz="2200" dirty="0" smtClean="0"/>
              <a:t>Цель – получить гарантированный результат при кратковременных пролетах АСЗ, невзирая на погодные условия, и </a:t>
            </a:r>
            <a:r>
              <a:rPr lang="ru-RU" sz="2200" dirty="0" smtClean="0"/>
              <a:t>обеспечи</a:t>
            </a:r>
            <a:r>
              <a:rPr lang="ru-RU" sz="2200" dirty="0" smtClean="0"/>
              <a:t>ть </a:t>
            </a:r>
            <a:r>
              <a:rPr lang="ru-RU" sz="2200" dirty="0" smtClean="0"/>
              <a:t>наблюдения  </a:t>
            </a:r>
            <a:r>
              <a:rPr lang="ru-RU" sz="2200" dirty="0" smtClean="0"/>
              <a:t>с различных углов зрения – за счет большого количества </a:t>
            </a:r>
            <a:r>
              <a:rPr lang="ru-RU" sz="2200" dirty="0" smtClean="0"/>
              <a:t>одновременно вовлеченных </a:t>
            </a:r>
            <a:r>
              <a:rPr lang="ru-RU" sz="2200" dirty="0" smtClean="0"/>
              <a:t>в наблюдения обсерваторий и </a:t>
            </a:r>
            <a:r>
              <a:rPr lang="ru-RU" sz="2200" dirty="0" smtClean="0"/>
              <a:t>с долготным и широтным географическим разнесением </a:t>
            </a:r>
            <a:endParaRPr lang="ru-RU" sz="2200" dirty="0" smtClean="0"/>
          </a:p>
          <a:p>
            <a:pPr algn="just"/>
            <a:r>
              <a:rPr lang="ru-RU" sz="2200" dirty="0" smtClean="0"/>
              <a:t>Особое место уделяется </a:t>
            </a:r>
            <a:r>
              <a:rPr lang="ru-RU" sz="2200" dirty="0" smtClean="0"/>
              <a:t>обучению и тренировке</a:t>
            </a:r>
            <a:r>
              <a:rPr lang="ru-RU" sz="2200" dirty="0" smtClean="0"/>
              <a:t> </a:t>
            </a:r>
            <a:r>
              <a:rPr lang="ru-RU" sz="2200" dirty="0" smtClean="0"/>
              <a:t>наблюдателей обсерваторий в рамках школ-семинаров по фотометрии астрономических объектов, организуемых ИКИ РАН. Последняя была со 2 по 14 июля </a:t>
            </a:r>
            <a:r>
              <a:rPr lang="ru-RU" sz="2200" dirty="0" smtClean="0"/>
              <a:t>2017 г. на </a:t>
            </a:r>
            <a:r>
              <a:rPr lang="ru-RU" sz="2200" dirty="0" smtClean="0"/>
              <a:t>озере </a:t>
            </a:r>
            <a:r>
              <a:rPr lang="ru-RU" sz="2200" dirty="0" err="1" smtClean="0"/>
              <a:t>Алаколь</a:t>
            </a:r>
            <a:r>
              <a:rPr lang="ru-RU" sz="2200" dirty="0" smtClean="0"/>
              <a:t> в Казахстане. Следующая пройдет 24-30 июня 2018 г здесь в Тарусе. </a:t>
            </a:r>
          </a:p>
          <a:p>
            <a:pPr algn="just"/>
            <a:r>
              <a:rPr lang="ru-RU" sz="2200" dirty="0" smtClean="0"/>
              <a:t>Пробные наблюдения уже проводились на 25-см ТАЛ-250 в Барнауле, 25-см </a:t>
            </a:r>
            <a:r>
              <a:rPr lang="en-US" sz="2200" dirty="0" smtClean="0"/>
              <a:t>BRC-250 </a:t>
            </a:r>
            <a:r>
              <a:rPr lang="ru-RU" sz="2200" dirty="0" smtClean="0"/>
              <a:t> в Ужгороде и 22-см ОРИ-22 в Уссурийске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1526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3800" b="1" dirty="0" smtClean="0"/>
              <a:t>Объемы наблюдений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800" y="836712"/>
            <a:ext cx="8830696" cy="5832648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в  2015 г. </a:t>
            </a:r>
            <a:r>
              <a:rPr lang="ru-RU" sz="2200" dirty="0" smtClean="0"/>
              <a:t>16 телескопами за 220 </a:t>
            </a:r>
            <a:r>
              <a:rPr lang="ru-RU" sz="2200" dirty="0"/>
              <a:t>ночей </a:t>
            </a:r>
            <a:r>
              <a:rPr lang="ru-RU" sz="2200" dirty="0" smtClean="0"/>
              <a:t>было получено 320 </a:t>
            </a:r>
            <a:r>
              <a:rPr lang="ru-RU" sz="2200" dirty="0"/>
              <a:t>кривых блеска для более 80 астероидов: 16 </a:t>
            </a:r>
            <a:r>
              <a:rPr lang="ru-RU" sz="2200" dirty="0" smtClean="0"/>
              <a:t>вновь открытых объектов, </a:t>
            </a:r>
            <a:r>
              <a:rPr lang="ru-RU" sz="2200" dirty="0"/>
              <a:t>2 Марс-</a:t>
            </a:r>
            <a:r>
              <a:rPr lang="ru-RU" sz="2200" dirty="0" err="1"/>
              <a:t>кроссера</a:t>
            </a:r>
            <a:r>
              <a:rPr lang="ru-RU" sz="2200" dirty="0"/>
              <a:t>, 14 астероидов главного </a:t>
            </a:r>
            <a:r>
              <a:rPr lang="ru-RU" sz="2200" dirty="0" smtClean="0"/>
              <a:t>пояса, в </a:t>
            </a:r>
            <a:r>
              <a:rPr lang="ru-RU" sz="2200" dirty="0" err="1" smtClean="0"/>
              <a:t>т.ч</a:t>
            </a:r>
            <a:r>
              <a:rPr lang="ru-RU" sz="2200" dirty="0" smtClean="0"/>
              <a:t>. 5 </a:t>
            </a:r>
            <a:r>
              <a:rPr lang="ru-RU" sz="2200" dirty="0"/>
              <a:t>показывающих признаки </a:t>
            </a:r>
            <a:r>
              <a:rPr lang="ru-RU" sz="2200" dirty="0" smtClean="0"/>
              <a:t>двойственности, </a:t>
            </a:r>
            <a:r>
              <a:rPr lang="ru-RU" sz="2200" dirty="0"/>
              <a:t>а также одного </a:t>
            </a:r>
            <a:r>
              <a:rPr lang="ru-RU" sz="2200" dirty="0" smtClean="0"/>
              <a:t>объекта </a:t>
            </a:r>
            <a:r>
              <a:rPr lang="ru-RU" sz="2200" dirty="0" err="1" smtClean="0"/>
              <a:t>Койпера</a:t>
            </a:r>
            <a:r>
              <a:rPr lang="ru-RU" sz="2200" dirty="0" smtClean="0"/>
              <a:t>. Также наблюдалось 13 </a:t>
            </a:r>
            <a:r>
              <a:rPr lang="ru-RU" sz="2200" dirty="0"/>
              <a:t>АСЗ, по которым проводились сеансы радиолокации</a:t>
            </a:r>
          </a:p>
          <a:p>
            <a:pPr algn="just"/>
            <a:r>
              <a:rPr lang="ru-RU" sz="2200" dirty="0" smtClean="0"/>
              <a:t>В </a:t>
            </a:r>
            <a:r>
              <a:rPr lang="ru-RU" sz="2200" dirty="0"/>
              <a:t>2016 г. </a:t>
            </a:r>
            <a:r>
              <a:rPr lang="ru-RU" sz="2200" dirty="0" smtClean="0"/>
              <a:t>на 7 телескопах на </a:t>
            </a:r>
            <a:r>
              <a:rPr lang="ru-RU" sz="2200" dirty="0"/>
              <a:t>200 ночах наблюдались 44 АСЗ. Оценены периоды вращения для 15 АСЗ и для более 20 – подтверждены или улучшены. </a:t>
            </a:r>
            <a:r>
              <a:rPr lang="ru-RU" sz="2200" dirty="0" smtClean="0"/>
              <a:t>10 АСЗ совместно с сеансами радиолокации и </a:t>
            </a:r>
            <a:r>
              <a:rPr lang="ru-RU" sz="2200" dirty="0"/>
              <a:t>АСЗ (162173) </a:t>
            </a:r>
            <a:r>
              <a:rPr lang="ru-RU" sz="2200" dirty="0" err="1"/>
              <a:t>Ryugu</a:t>
            </a:r>
            <a:r>
              <a:rPr lang="ru-RU" sz="2200" dirty="0"/>
              <a:t> – </a:t>
            </a:r>
            <a:r>
              <a:rPr lang="ru-RU" sz="2200" dirty="0" smtClean="0"/>
              <a:t>цель </a:t>
            </a:r>
            <a:r>
              <a:rPr lang="ru-RU" sz="2200" dirty="0"/>
              <a:t>космической миссии «Hayabusa-2» </a:t>
            </a:r>
            <a:endParaRPr lang="ru-RU" sz="2200" dirty="0" smtClean="0"/>
          </a:p>
          <a:p>
            <a:pPr algn="just"/>
            <a:r>
              <a:rPr lang="ru-RU" sz="2200" dirty="0" smtClean="0"/>
              <a:t>В 2017 г. на 260 ночах получены результаты по 79 АСЗ: </a:t>
            </a:r>
            <a:r>
              <a:rPr lang="ru-RU" sz="2200" dirty="0"/>
              <a:t>в Абастумани было 124 </a:t>
            </a:r>
            <a:r>
              <a:rPr lang="ru-RU" sz="2200" dirty="0" smtClean="0"/>
              <a:t>ночи для </a:t>
            </a:r>
            <a:r>
              <a:rPr lang="ru-RU" sz="2200" dirty="0"/>
              <a:t>57 </a:t>
            </a:r>
            <a:r>
              <a:rPr lang="ru-RU" sz="2200" dirty="0" smtClean="0"/>
              <a:t>астероидов (из </a:t>
            </a:r>
            <a:r>
              <a:rPr lang="ru-RU" sz="2200" dirty="0"/>
              <a:t>них 53 </a:t>
            </a:r>
            <a:r>
              <a:rPr lang="ru-RU" sz="2200" dirty="0" smtClean="0"/>
              <a:t>АСЗ), на ЗТШ отработали 28 ночей по 31 астероиду (из них 23 АСЗ). В Симеизе за 38 ночей </a:t>
            </a:r>
            <a:r>
              <a:rPr lang="ru-RU" sz="2200" dirty="0" err="1" smtClean="0"/>
              <a:t>отнаблюдали</a:t>
            </a:r>
            <a:r>
              <a:rPr lang="ru-RU" sz="2200" dirty="0" smtClean="0"/>
              <a:t> 27 астероидов (из них 24 АСЗ и 1 объект </a:t>
            </a:r>
            <a:r>
              <a:rPr lang="ru-RU" sz="2200" dirty="0" err="1" smtClean="0"/>
              <a:t>Койпера</a:t>
            </a:r>
            <a:r>
              <a:rPr lang="ru-RU" sz="2200" dirty="0" smtClean="0"/>
              <a:t>). На Тянь-Шане наблюдали быстрые АСЗ  - прошли 34 ночи по 23 астероидам (из них 21 АСЗ, 1 объект </a:t>
            </a:r>
            <a:r>
              <a:rPr lang="ru-RU" sz="2200" dirty="0" err="1" smtClean="0"/>
              <a:t>Койпера</a:t>
            </a:r>
            <a:r>
              <a:rPr lang="ru-RU" sz="2200" dirty="0" smtClean="0"/>
              <a:t> и 1 Марс-</a:t>
            </a:r>
            <a:r>
              <a:rPr lang="ru-RU" sz="2200" dirty="0" err="1" smtClean="0"/>
              <a:t>кроссер</a:t>
            </a:r>
            <a:r>
              <a:rPr lang="ru-RU" sz="2200" dirty="0" smtClean="0"/>
              <a:t>). В Маяках наблюдали 26 ночей по 13 астероидам ( из них 12 АСЗ). В Чугуеве отработали 13 ночей по 9 астероидам (из них 7 АСЗ)</a:t>
            </a:r>
            <a:endParaRPr lang="ru-RU" sz="2200" dirty="0"/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5369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188640"/>
            <a:ext cx="8718140" cy="792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Результаты фотометрических наблюдений астероидов </a:t>
            </a:r>
            <a:endParaRPr lang="ru-RU" sz="2800" b="1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28700" y="764704"/>
            <a:ext cx="8640960" cy="20162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Фотометрическими наблюдениями получено более 400 кривых блеска для 180 АСЗ, открыто 9 двойных астероидов, </a:t>
            </a:r>
            <a:r>
              <a:rPr lang="en-US" sz="2400" dirty="0" smtClean="0"/>
              <a:t>YORP</a:t>
            </a:r>
            <a:r>
              <a:rPr lang="ru-RU" sz="2400" dirty="0" smtClean="0"/>
              <a:t>-эффект подтвержден у 5 АСЗ </a:t>
            </a:r>
          </a:p>
          <a:p>
            <a:r>
              <a:rPr lang="ru-RU" sz="2400" dirty="0" smtClean="0"/>
              <a:t>У (3122</a:t>
            </a:r>
            <a:r>
              <a:rPr lang="ru-RU" sz="2400" dirty="0"/>
              <a:t>) </a:t>
            </a:r>
            <a:r>
              <a:rPr lang="ru-RU" sz="2400" dirty="0" err="1"/>
              <a:t>Florence</a:t>
            </a:r>
            <a:r>
              <a:rPr lang="ru-RU" sz="2400" dirty="0"/>
              <a:t> и (337866) 2001 WL15 обнаружены признаки возможной двойственности этих тел</a:t>
            </a:r>
            <a:endParaRPr lang="ru-RU" sz="2400" dirty="0" smtClean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395536" y="3212976"/>
          <a:ext cx="4113557" cy="2739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name="Graph" r:id="rId3" imgW="4328160" imgH="3315005" progId="">
                  <p:embed/>
                </p:oleObj>
              </mc:Choice>
              <mc:Fallback>
                <p:oleObj name="Graph" r:id="rId3" imgW="4328160" imgH="33150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990" t="15204" r="4990" b="6516"/>
                      <a:stretch>
                        <a:fillRect/>
                      </a:stretch>
                    </p:blipFill>
                    <p:spPr bwMode="auto">
                      <a:xfrm>
                        <a:off x="395536" y="3212976"/>
                        <a:ext cx="4113557" cy="27395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4682884" y="3140968"/>
          <a:ext cx="4137514" cy="278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" name="Graph" r:id="rId5" imgW="4247693" imgH="3288182" progId="">
                  <p:embed/>
                </p:oleObj>
              </mc:Choice>
              <mc:Fallback>
                <p:oleObj name="Graph" r:id="rId5" imgW="4247693" imgH="328818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84" t="15331" r="5084" b="6570"/>
                      <a:stretch>
                        <a:fillRect/>
                      </a:stretch>
                    </p:blipFill>
                    <p:spPr bwMode="auto">
                      <a:xfrm>
                        <a:off x="4682884" y="3140968"/>
                        <a:ext cx="4137514" cy="278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8700" y="6022022"/>
            <a:ext cx="4392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prstClr val="black"/>
                </a:solidFill>
              </a:rPr>
              <a:t>Количество ночей наблюдений простых и двойных АСЗ в 2013-2016 гг. 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12074" y="5949280"/>
            <a:ext cx="4176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</a:rPr>
              <a:t>Количество простых и двойных </a:t>
            </a:r>
            <a:r>
              <a:rPr lang="ru-RU" sz="2000" dirty="0" smtClean="0">
                <a:solidFill>
                  <a:prstClr val="black"/>
                </a:solidFill>
              </a:rPr>
              <a:t>АСЗ, наблюдавшихся в 2013 – 2016 гг.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3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04664"/>
            <a:ext cx="8481879" cy="60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76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71040" cy="606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6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8640"/>
            <a:ext cx="7992888" cy="60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456" y="4149080"/>
            <a:ext cx="20574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06" y="1556792"/>
            <a:ext cx="146685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41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4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6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88" y="446944"/>
            <a:ext cx="7992887" cy="611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6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661004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5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3" y="260648"/>
            <a:ext cx="8893063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461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работ 2016 г.</a:t>
            </a: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694317"/>
              </p:ext>
            </p:extLst>
          </p:nvPr>
        </p:nvGraphicFramePr>
        <p:xfrm>
          <a:off x="285866" y="1484784"/>
          <a:ext cx="4358142" cy="2828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" r:id="rId3" imgW="3888029" imgH="3065069" progId="Origin50.Graph">
                  <p:embed/>
                </p:oleObj>
              </mc:Choice>
              <mc:Fallback>
                <p:oleObj r:id="rId3" imgW="3888029" imgH="3065069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1743" b="5872"/>
                      <a:stretch>
                        <a:fillRect/>
                      </a:stretch>
                    </p:blipFill>
                    <p:spPr bwMode="auto">
                      <a:xfrm>
                        <a:off x="285866" y="1484784"/>
                        <a:ext cx="4358142" cy="28281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44008" y="4365104"/>
            <a:ext cx="43924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Составная кривая блеска АСЗ (326683) 2002 WP по наблюдениям на 1-м телескопе Цейс-1000 на Тянь-Шаньской обсерватории, показала очень вытянутую, сигарообразную форму тела астероида. Впервые определен период вращения астероида. </a:t>
            </a:r>
          </a:p>
          <a:p>
            <a:r>
              <a:rPr lang="en-US" dirty="0"/>
              <a:t> </a:t>
            </a:r>
            <a:endParaRPr lang="ru-RU" dirty="0"/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697818"/>
              </p:ext>
            </p:extLst>
          </p:nvPr>
        </p:nvGraphicFramePr>
        <p:xfrm>
          <a:off x="4550355" y="1484784"/>
          <a:ext cx="4309306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" r:id="rId5" imgW="3895344" imgH="3073603" progId="Origin50.Graph">
                  <p:embed/>
                </p:oleObj>
              </mc:Choice>
              <mc:Fallback>
                <p:oleObj r:id="rId5" imgW="3895344" imgH="3073603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1716" b="5858"/>
                      <a:stretch>
                        <a:fillRect/>
                      </a:stretch>
                    </p:blipFill>
                    <p:spPr bwMode="auto">
                      <a:xfrm>
                        <a:off x="4550355" y="1484784"/>
                        <a:ext cx="4309306" cy="2808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90845" y="4651282"/>
            <a:ext cx="439248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Кривая блеска 40-метрового АСЗ 2016 PA40 по наблюдениям на 2.6-м телескопе ЗТШ, которая показала сверхбыстрое вращение астероида с периодом равным 12.5 минут.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Ожидается подтверждение влияния YORP эффекта на скорость вращения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7" b="2438"/>
          <a:stretch>
            <a:fillRect/>
          </a:stretch>
        </p:blipFill>
        <p:spPr bwMode="auto">
          <a:xfrm>
            <a:off x="209790" y="1556792"/>
            <a:ext cx="4427657" cy="288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967208"/>
              </p:ext>
            </p:extLst>
          </p:nvPr>
        </p:nvGraphicFramePr>
        <p:xfrm>
          <a:off x="4355976" y="1556792"/>
          <a:ext cx="4527025" cy="295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r:id="rId4" imgW="3895344" imgH="3085795" progId="Origin50.Graph">
                  <p:embed/>
                </p:oleObj>
              </mc:Choice>
              <mc:Fallback>
                <p:oleObj r:id="rId4" imgW="3895344" imgH="3085795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1665" b="5833"/>
                      <a:stretch>
                        <a:fillRect/>
                      </a:stretch>
                    </p:blipFill>
                    <p:spPr bwMode="auto">
                      <a:xfrm>
                        <a:off x="4355976" y="1556792"/>
                        <a:ext cx="4527025" cy="29523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0845" y="4651282"/>
            <a:ext cx="4392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/>
              <a:t>Составная кривая блеска астероида (1685) Торо по наблюдениям на 70-см телескопе АС-32 в Абастумани в феврале 2016 г.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51512" y="4527861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/>
              <a:t>Составная кривая блеска астероида (138852) 2000 WN10, орбита которого ко-</a:t>
            </a:r>
            <a:r>
              <a:rPr lang="ru-RU" sz="2400" dirty="0" err="1"/>
              <a:t>орбитальна</a:t>
            </a:r>
            <a:r>
              <a:rPr lang="ru-RU" sz="2400" dirty="0"/>
              <a:t> орбите Земли, полученная по наблюдениям на 2.6-м телескопе ЗТШ в </a:t>
            </a:r>
            <a:r>
              <a:rPr lang="ru-RU" sz="2400" dirty="0" err="1"/>
              <a:t>КрАО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1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634082"/>
          </a:xfrm>
        </p:spPr>
        <p:txBody>
          <a:bodyPr>
            <a:noAutofit/>
          </a:bodyPr>
          <a:lstStyle/>
          <a:p>
            <a:r>
              <a:rPr lang="ru-RU" sz="3800" b="1" dirty="0" smtClean="0"/>
              <a:t>Развитие фотометрических наблюдений</a:t>
            </a:r>
            <a:endParaRPr lang="ru-RU" sz="3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472608"/>
          </a:xfrm>
        </p:spPr>
        <p:txBody>
          <a:bodyPr>
            <a:noAutofit/>
          </a:bodyPr>
          <a:lstStyle/>
          <a:p>
            <a:pPr algn="just"/>
            <a:r>
              <a:rPr lang="ru-RU" sz="2500" dirty="0" smtClean="0"/>
              <a:t>Проект создания </a:t>
            </a:r>
            <a:r>
              <a:rPr lang="ru-RU" sz="2500" dirty="0" smtClean="0"/>
              <a:t>в ИПМ им. М.В. Келдыша РАН центра </a:t>
            </a:r>
            <a:r>
              <a:rPr lang="ru-RU" sz="2400" dirty="0" smtClean="0"/>
              <a:t>коллективного пользования на базе сети </a:t>
            </a:r>
            <a:r>
              <a:rPr lang="ru-RU" sz="2400" dirty="0"/>
              <a:t>Н</a:t>
            </a:r>
            <a:r>
              <a:rPr lang="ru-RU" sz="2400" dirty="0" smtClean="0"/>
              <a:t>СОИ АФН</a:t>
            </a:r>
          </a:p>
          <a:p>
            <a:pPr algn="just"/>
            <a:r>
              <a:rPr lang="ru-RU" sz="2400" dirty="0" smtClean="0"/>
              <a:t>Целый ряд телескопов апертурой </a:t>
            </a:r>
            <a:r>
              <a:rPr lang="en-US" sz="2400" dirty="0" smtClean="0"/>
              <a:t>35 </a:t>
            </a:r>
            <a:r>
              <a:rPr lang="ru-RU" sz="2400" dirty="0" smtClean="0"/>
              <a:t>см – </a:t>
            </a:r>
            <a:r>
              <a:rPr lang="ru-RU" sz="2400" dirty="0"/>
              <a:t>6</a:t>
            </a:r>
            <a:r>
              <a:rPr lang="ru-RU" sz="2400" dirty="0" smtClean="0"/>
              <a:t>0 см будет переориентирован на фотометрию астероидов и астрофизические наблюдения в связи с сокращением финансирования работ по космическому мусору</a:t>
            </a:r>
          </a:p>
          <a:p>
            <a:pPr algn="just"/>
            <a:r>
              <a:rPr lang="ru-RU" sz="2400" dirty="0" smtClean="0"/>
              <a:t>Перспектива наблюдений на 35-см - 40-см телескопах мексиканских обсерваторий в </a:t>
            </a:r>
            <a:r>
              <a:rPr lang="ru-RU" sz="2400" dirty="0" err="1" smtClean="0"/>
              <a:t>Косале</a:t>
            </a:r>
            <a:r>
              <a:rPr lang="ru-RU" sz="2400" dirty="0" smtClean="0"/>
              <a:t> (телескоп ЧВ-400 вчера отремонтирован) и </a:t>
            </a:r>
            <a:r>
              <a:rPr lang="ru-RU" sz="2400" dirty="0" err="1" smtClean="0"/>
              <a:t>Нуэво</a:t>
            </a:r>
            <a:r>
              <a:rPr lang="ru-RU" sz="2400" dirty="0" smtClean="0"/>
              <a:t>-Леоне (ввод в строй нового телескопа в апреле) и итальянской в </a:t>
            </a:r>
            <a:r>
              <a:rPr lang="ru-RU" sz="2400" dirty="0" err="1" smtClean="0"/>
              <a:t>Кастельгранде</a:t>
            </a:r>
            <a:endParaRPr lang="ru-RU" sz="2400" dirty="0" smtClean="0"/>
          </a:p>
          <a:p>
            <a:pPr algn="just"/>
            <a:r>
              <a:rPr lang="ru-RU" sz="2400" dirty="0" smtClean="0"/>
              <a:t>Установка двух 50-см телескопов – один в </a:t>
            </a:r>
            <a:r>
              <a:rPr lang="ru-RU" sz="2400" dirty="0" err="1" smtClean="0"/>
              <a:t>Мульте</a:t>
            </a:r>
            <a:r>
              <a:rPr lang="ru-RU" sz="2400" dirty="0" smtClean="0"/>
              <a:t> (Алтай), второй в Мексике или Аргентине</a:t>
            </a:r>
          </a:p>
          <a:p>
            <a:pPr algn="just"/>
            <a:r>
              <a:rPr lang="ru-RU" sz="2400" dirty="0" smtClean="0"/>
              <a:t>Ремонт 1,25 м АЗТ-11 в Абастумани</a:t>
            </a:r>
            <a:r>
              <a:rPr lang="en-US" sz="2400" dirty="0" smtClean="0"/>
              <a:t>?</a:t>
            </a:r>
            <a:endParaRPr lang="ru-RU" sz="2400" dirty="0" smtClean="0"/>
          </a:p>
          <a:p>
            <a:pPr algn="just"/>
            <a:r>
              <a:rPr lang="ru-RU" sz="2400" dirty="0" err="1" smtClean="0"/>
              <a:t>Подпроект</a:t>
            </a:r>
            <a:r>
              <a:rPr lang="ru-RU" sz="2400" dirty="0" smtClean="0"/>
              <a:t> вовлечения малых телескопов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708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Выводы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32859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В рамках проекта НСОИ АФН создана международная кооперация для </a:t>
            </a:r>
            <a:r>
              <a:rPr lang="ru-RU" dirty="0" smtClean="0"/>
              <a:t>регулярной фотометрии астероидов, в среднем в год за 200 ночей наблюдаются 80 астероидов (</a:t>
            </a:r>
            <a:r>
              <a:rPr lang="en-US" dirty="0" smtClean="0"/>
              <a:t>&gt; 50 </a:t>
            </a:r>
            <a:r>
              <a:rPr lang="ru-RU" dirty="0" smtClean="0"/>
              <a:t>АСЗ в год) </a:t>
            </a:r>
          </a:p>
          <a:p>
            <a:pPr algn="just"/>
            <a:r>
              <a:rPr lang="ru-RU" dirty="0" smtClean="0"/>
              <a:t>В целом получено 400 кривых блеска для 180 АСЗ</a:t>
            </a:r>
            <a:endParaRPr lang="ru-RU" dirty="0" smtClean="0"/>
          </a:p>
          <a:p>
            <a:pPr algn="just"/>
            <a:r>
              <a:rPr lang="ru-RU" dirty="0" smtClean="0"/>
              <a:t>В случае получения финансовой поддержки (при создании в ИПМ им. М.В. Келдыша РАН центра коллективного пользования) планируется вовлечь</a:t>
            </a:r>
            <a:r>
              <a:rPr lang="ru-RU" dirty="0" smtClean="0"/>
              <a:t> новые телескопы НСОИ АФН, чтобы увеличить производительность кооперации</a:t>
            </a:r>
          </a:p>
          <a:p>
            <a:pPr algn="just"/>
            <a:r>
              <a:rPr lang="ru-RU" dirty="0" smtClean="0"/>
              <a:t>Планируется организовывать отдельные массовые кампании по ярким близким АСЗ с помощью 25-ти малых телескопов сети НСОИ АФН</a:t>
            </a:r>
          </a:p>
          <a:p>
            <a:pPr algn="just"/>
            <a:r>
              <a:rPr lang="ru-RU" dirty="0" smtClean="0"/>
              <a:t>Примериваемся к ремонту 1,25 м АЗТ-11 в Абастумани, пробные наблюдения прошли на 1 м АЗТ-10 в </a:t>
            </a:r>
            <a:r>
              <a:rPr lang="ru-RU" dirty="0" err="1" smtClean="0"/>
              <a:t>Бюракане</a:t>
            </a:r>
            <a:r>
              <a:rPr lang="ru-RU" dirty="0" smtClean="0"/>
              <a:t> (Армения). Ведутся переговоры по 2-м Цейсс-2000 в Шемахе (Азербайджан)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2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1303</Words>
  <Application>Microsoft Office PowerPoint</Application>
  <PresentationFormat>Экран (4:3)</PresentationFormat>
  <Paragraphs>80</Paragraphs>
  <Slides>22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Тема Office</vt:lpstr>
      <vt:lpstr>Graph</vt:lpstr>
      <vt:lpstr>Origin50.Graph</vt:lpstr>
      <vt:lpstr> Международные кампании фотометрических наблюдений астероидов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Участвующие телескопы</vt:lpstr>
      <vt:lpstr>Подпроект вовлечения малых телескопов</vt:lpstr>
      <vt:lpstr>Объемы наблюдений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 работ 2016 г.</vt:lpstr>
      <vt:lpstr>Ожидается подтверждение влияния YORP эффекта на скорость вращения</vt:lpstr>
      <vt:lpstr>Развитие фотометрических наблюдений</vt:lpstr>
      <vt:lpstr>Выводы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Роботизированный астероидный обзор сети ISON, поиск АСЗ и комет из обоих полушарий Земли</dc:title>
  <dc:creator>Игорь</dc:creator>
  <cp:lastModifiedBy>Игорь</cp:lastModifiedBy>
  <cp:revision>67</cp:revision>
  <dcterms:created xsi:type="dcterms:W3CDTF">2017-10-01T20:26:53Z</dcterms:created>
  <dcterms:modified xsi:type="dcterms:W3CDTF">2018-03-22T08:25:34Z</dcterms:modified>
</cp:coreProperties>
</file>