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3" r:id="rId3"/>
    <p:sldId id="308" r:id="rId4"/>
    <p:sldId id="314" r:id="rId5"/>
    <p:sldId id="304" r:id="rId6"/>
    <p:sldId id="307" r:id="rId7"/>
    <p:sldId id="309" r:id="rId8"/>
    <p:sldId id="320" r:id="rId9"/>
    <p:sldId id="313" r:id="rId10"/>
    <p:sldId id="312" r:id="rId11"/>
    <p:sldId id="318" r:id="rId12"/>
    <p:sldId id="319" r:id="rId13"/>
    <p:sldId id="310" r:id="rId14"/>
    <p:sldId id="296" r:id="rId15"/>
    <p:sldId id="311" r:id="rId16"/>
    <p:sldId id="317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4A9ED2"/>
    <a:srgbClr val="28A0DC"/>
    <a:srgbClr val="28A4DC"/>
    <a:srgbClr val="47B1E1"/>
    <a:srgbClr val="48ADE0"/>
    <a:srgbClr val="51B1E1"/>
    <a:srgbClr val="53A6DF"/>
    <a:srgbClr val="55B0D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32710-4799-49E5-9068-309F2BAC0FBC}" type="datetimeFigureOut">
              <a:rPr lang="ru-RU"/>
              <a:pPr>
                <a:defRPr/>
              </a:pPr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35A7E-4CA7-4537-9D91-A9EE09EE24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E86DB-2992-47E1-B40F-A7699C0320D1}" type="datetimeFigureOut">
              <a:rPr lang="ru-RU"/>
              <a:pPr>
                <a:defRPr/>
              </a:pPr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66EA5-68A6-4211-8E3A-06DC27B9B9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353011-93AE-4277-8BE1-1CD5C8269BE8}" type="datetimeFigureOut">
              <a:rPr lang="ru-RU"/>
              <a:pPr>
                <a:defRPr/>
              </a:pPr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E50BF-8519-421D-BF50-857C4F736A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1E262-6778-4BE6-B5CF-F8BCA0F7D80B}" type="datetimeFigureOut">
              <a:rPr lang="ru-RU"/>
              <a:pPr>
                <a:defRPr/>
              </a:pPr>
              <a:t>21.03.2018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3C6B1-BE89-4EFF-860F-EB539A0956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1E9A5-0551-4312-BB37-BED340EFA64D}" type="datetimeFigureOut">
              <a:rPr lang="ru-RU"/>
              <a:pPr>
                <a:defRPr/>
              </a:pPr>
              <a:t>21.03.2018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7D46A-5819-42D0-8229-E943B486F4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6364A-AED4-4556-8674-7251D872022F}" type="datetimeFigureOut">
              <a:rPr lang="ru-RU"/>
              <a:pPr>
                <a:defRPr/>
              </a:pPr>
              <a:t>21.03.2018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188A3-C6C1-4F00-A3F2-35D46AC14F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A91F9-05DF-4B8E-A514-654DBF6AC852}" type="datetimeFigureOut">
              <a:rPr lang="ru-RU"/>
              <a:pPr>
                <a:defRPr/>
              </a:pPr>
              <a:t>21.03.2018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A139F-EAED-47DA-A4B4-DA52EA7922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5472E-A3BE-45EA-B93F-F50446E7EDC3}" type="datetimeFigureOut">
              <a:rPr lang="ru-RU"/>
              <a:pPr>
                <a:defRPr/>
              </a:pPr>
              <a:t>21.03.2018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4B9EF-CCEF-4F2E-AF61-745CA86E0C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02A76-005A-432A-AF04-EF64610D53C3}" type="datetimeFigureOut">
              <a:rPr lang="ru-RU"/>
              <a:pPr>
                <a:defRPr/>
              </a:pPr>
              <a:t>21.03.2018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FFBBB-82AF-4887-8EC2-4B9AF45AFE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0ED85-F335-4A47-82BA-C426A9DDF6F9}" type="datetimeFigureOut">
              <a:rPr lang="ru-RU"/>
              <a:pPr>
                <a:defRPr/>
              </a:pPr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DE4EF-1EB3-4C85-A2E1-D7725E972D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3A2FC-2E2B-4893-A9A5-C85C0CB25F3A}" type="datetimeFigureOut">
              <a:rPr lang="ru-RU"/>
              <a:pPr>
                <a:defRPr/>
              </a:pPr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76A16-501D-4590-909D-3E03B6CB4E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19529F2-9983-481A-929E-92C9E84BA1F7}" type="datetimeFigureOut">
              <a:rPr lang="ru-RU"/>
              <a:pPr>
                <a:defRPr/>
              </a:pPr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EAFAA66-6763-40F0-B26A-6C902DBFED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9E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428625" y="857250"/>
            <a:ext cx="8286750" cy="2286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  <a:latin typeface="Constantia" pitchFamily="18" charset="0"/>
                <a:ea typeface="+mj-ea"/>
                <a:cs typeface="+mj-cs"/>
              </a:rPr>
              <a:t>К вопросу о развёртывании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  <a:latin typeface="Constantia" pitchFamily="18" charset="0"/>
                <a:ea typeface="+mj-ea"/>
                <a:cs typeface="+mj-cs"/>
              </a:rPr>
              <a:t>космической системы предупреждения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  <a:latin typeface="Constantia" pitchFamily="18" charset="0"/>
                <a:ea typeface="+mj-ea"/>
                <a:cs typeface="+mj-cs"/>
              </a:rPr>
              <a:t>о приближении «дневных» астероидов</a:t>
            </a:r>
            <a:endParaRPr lang="ru-RU" sz="3600" baseline="-25000" dirty="0">
              <a:solidFill>
                <a:schemeClr val="bg1"/>
              </a:solidFill>
              <a:latin typeface="Constantia" pitchFamily="18" charset="0"/>
              <a:ea typeface="+mj-ea"/>
              <a:cs typeface="+mj-cs"/>
            </a:endParaRPr>
          </a:p>
        </p:txBody>
      </p:sp>
      <p:sp>
        <p:nvSpPr>
          <p:cNvPr id="409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75" y="5214938"/>
            <a:ext cx="6615113" cy="1214437"/>
          </a:xfrm>
        </p:spPr>
        <p:txBody>
          <a:bodyPr/>
          <a:lstStyle/>
          <a:p>
            <a:r>
              <a:rPr lang="ru-RU" altLang="ru-RU" sz="1600" i="1" smtClean="0">
                <a:solidFill>
                  <a:schemeClr val="bg1"/>
                </a:solidFill>
                <a:latin typeface="Arial" charset="0"/>
                <a:cs typeface="Arial" charset="0"/>
              </a:rPr>
              <a:t>Расширенный научный семинар</a:t>
            </a:r>
          </a:p>
          <a:p>
            <a:r>
              <a:rPr lang="ru-RU" altLang="ru-RU" sz="1600" i="1" smtClean="0">
                <a:solidFill>
                  <a:schemeClr val="bg1"/>
                </a:solidFill>
                <a:latin typeface="Arial" charset="0"/>
                <a:cs typeface="Arial" charset="0"/>
              </a:rPr>
              <a:t>«Управление движением естественных небесных тел»</a:t>
            </a:r>
          </a:p>
          <a:p>
            <a:r>
              <a:rPr lang="en-US" altLang="ru-RU" sz="1600" i="1" smtClean="0">
                <a:solidFill>
                  <a:schemeClr val="bg1"/>
                </a:solidFill>
                <a:latin typeface="Arial" charset="0"/>
                <a:cs typeface="Arial" charset="0"/>
              </a:rPr>
              <a:t>21</a:t>
            </a:r>
            <a:r>
              <a:rPr lang="ru-RU" altLang="ru-RU" sz="1600" i="1" smtClean="0">
                <a:solidFill>
                  <a:schemeClr val="bg1"/>
                </a:solidFill>
                <a:latin typeface="Arial" charset="0"/>
                <a:cs typeface="Arial" charset="0"/>
              </a:rPr>
              <a:t>-</a:t>
            </a:r>
            <a:r>
              <a:rPr lang="en-US" altLang="ru-RU" sz="1600" i="1" smtClean="0">
                <a:solidFill>
                  <a:schemeClr val="bg1"/>
                </a:solidFill>
                <a:latin typeface="Arial" charset="0"/>
                <a:cs typeface="Arial" charset="0"/>
              </a:rPr>
              <a:t>2</a:t>
            </a:r>
            <a:r>
              <a:rPr lang="ru-RU" altLang="ru-RU" sz="1600" i="1" smtClean="0">
                <a:solidFill>
                  <a:schemeClr val="bg1"/>
                </a:solidFill>
                <a:latin typeface="Arial" charset="0"/>
                <a:cs typeface="Arial" charset="0"/>
              </a:rPr>
              <a:t>3 марта 2018 г.</a:t>
            </a:r>
          </a:p>
        </p:txBody>
      </p:sp>
      <p:sp>
        <p:nvSpPr>
          <p:cNvPr id="4100" name="Подзаголовок 2"/>
          <p:cNvSpPr txBox="1">
            <a:spLocks/>
          </p:cNvSpPr>
          <p:nvPr/>
        </p:nvSpPr>
        <p:spPr bwMode="auto">
          <a:xfrm>
            <a:off x="1428750" y="3571875"/>
            <a:ext cx="6215063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altLang="ru-RU" sz="2400" b="1" i="1">
                <a:solidFill>
                  <a:schemeClr val="bg1"/>
                </a:solidFill>
              </a:rPr>
              <a:t>Евгений Алексеевич Михайлов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ru-RU" altLang="ru-RU" sz="1600" b="1" i="1">
              <a:solidFill>
                <a:srgbClr val="FF0000"/>
              </a:solidFill>
            </a:endParaRPr>
          </a:p>
        </p:txBody>
      </p:sp>
      <p:sp>
        <p:nvSpPr>
          <p:cNvPr id="4101" name="Подзаголовок 2"/>
          <p:cNvSpPr txBox="1">
            <a:spLocks/>
          </p:cNvSpPr>
          <p:nvPr/>
        </p:nvSpPr>
        <p:spPr bwMode="auto">
          <a:xfrm>
            <a:off x="2928938" y="4143375"/>
            <a:ext cx="3235325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ru-RU" altLang="ru-RU" sz="1600" b="1" i="1">
                <a:solidFill>
                  <a:schemeClr val="bg1"/>
                </a:solidFill>
              </a:rPr>
              <a:t>АО «НПО им С.А. Лавочкина»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9E999D-C3A6-4302-A3EE-D118FF70A784}" type="slidenum">
              <a:rPr lang="ru-RU" sz="1800" smtClean="0"/>
              <a:pPr>
                <a:defRPr/>
              </a:pPr>
              <a:t>2</a:t>
            </a:fld>
            <a:r>
              <a:rPr lang="en-US" sz="1800" dirty="0" smtClean="0"/>
              <a:t>/</a:t>
            </a:r>
            <a:r>
              <a:rPr lang="ru-RU" sz="1800" dirty="0" smtClean="0"/>
              <a:t>14</a:t>
            </a:r>
            <a:endParaRPr lang="ru-RU" sz="1800" dirty="0"/>
          </a:p>
        </p:txBody>
      </p:sp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642938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  <a:t>Крупнейшие метеориты за последние 150 лет</a:t>
            </a:r>
          </a:p>
        </p:txBody>
      </p:sp>
      <p:sp>
        <p:nvSpPr>
          <p:cNvPr id="5124" name="Подзаголовок 2"/>
          <p:cNvSpPr txBox="1">
            <a:spLocks/>
          </p:cNvSpPr>
          <p:nvPr/>
        </p:nvSpPr>
        <p:spPr bwMode="auto">
          <a:xfrm>
            <a:off x="571500" y="1143000"/>
            <a:ext cx="46624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/>
              <a:t>Тунгусский метеорит (17 июня 1908 г.)</a:t>
            </a:r>
          </a:p>
          <a:p>
            <a:r>
              <a:rPr lang="ru-RU"/>
              <a:t>Место падения: СССР,</a:t>
            </a:r>
            <a:endParaRPr lang="en-US"/>
          </a:p>
          <a:p>
            <a:r>
              <a:rPr lang="ru-RU"/>
              <a:t>река Подкаменная Тунгуска</a:t>
            </a:r>
          </a:p>
        </p:txBody>
      </p:sp>
      <p:pic>
        <p:nvPicPr>
          <p:cNvPr id="5125" name="Рисунок 4" descr="Тунгусская воронка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38" y="928688"/>
            <a:ext cx="2214562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Подзаголовок 2"/>
          <p:cNvSpPr txBox="1">
            <a:spLocks/>
          </p:cNvSpPr>
          <p:nvPr/>
        </p:nvSpPr>
        <p:spPr bwMode="auto">
          <a:xfrm>
            <a:off x="3286125" y="5143500"/>
            <a:ext cx="48577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/>
              <a:t>Челябинский метеорит (15 февраля 2013 г.)</a:t>
            </a:r>
          </a:p>
          <a:p>
            <a:r>
              <a:rPr lang="ru-RU"/>
              <a:t>Место падения: Россия,</a:t>
            </a:r>
            <a:br>
              <a:rPr lang="ru-RU"/>
            </a:br>
            <a:r>
              <a:rPr lang="ru-RU"/>
              <a:t>озеро Чебаркуль</a:t>
            </a:r>
            <a:endParaRPr lang="en-US"/>
          </a:p>
        </p:txBody>
      </p:sp>
      <p:pic>
        <p:nvPicPr>
          <p:cNvPr id="5127" name="Рисунок 6" descr="Челябинский метеорит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4929188"/>
            <a:ext cx="2414588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8" name="Подзаголовок 2"/>
          <p:cNvSpPr txBox="1">
            <a:spLocks/>
          </p:cNvSpPr>
          <p:nvPr/>
        </p:nvSpPr>
        <p:spPr bwMode="auto">
          <a:xfrm>
            <a:off x="642938" y="3929063"/>
            <a:ext cx="442912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/>
              <a:t>Альенде (8 февраля 1969 г.)</a:t>
            </a:r>
          </a:p>
          <a:p>
            <a:r>
              <a:rPr lang="ru-RU"/>
              <a:t>Место падения: Мексика, штат Чиуауа</a:t>
            </a:r>
          </a:p>
          <a:p>
            <a:endParaRPr lang="en-US"/>
          </a:p>
        </p:txBody>
      </p:sp>
      <p:pic>
        <p:nvPicPr>
          <p:cNvPr id="5129" name="Рисунок 8" descr="Альенде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25" y="3643313"/>
            <a:ext cx="16764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Подзаголовок 2"/>
          <p:cNvSpPr txBox="1">
            <a:spLocks/>
          </p:cNvSpPr>
          <p:nvPr/>
        </p:nvSpPr>
        <p:spPr bwMode="auto">
          <a:xfrm>
            <a:off x="2786063" y="2571750"/>
            <a:ext cx="55006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/>
              <a:t>Сихотэ-Алинский метеорит (12 февраля 1947 г.)</a:t>
            </a:r>
          </a:p>
          <a:p>
            <a:r>
              <a:rPr lang="ru-RU"/>
              <a:t>Место падения: СССР,</a:t>
            </a:r>
          </a:p>
          <a:p>
            <a:r>
              <a:rPr lang="ru-RU"/>
              <a:t>горы Сихотэ-Алинь Приморского края</a:t>
            </a:r>
          </a:p>
          <a:p>
            <a:endParaRPr lang="en-US"/>
          </a:p>
        </p:txBody>
      </p:sp>
      <p:pic>
        <p:nvPicPr>
          <p:cNvPr id="5131" name="Рисунок 11" descr="Сихотэ-Алинь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75" y="2428875"/>
            <a:ext cx="1676400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6E54F5-8B4E-406F-954A-F806D9C2B969}" type="slidenum">
              <a:rPr lang="ru-RU" sz="1800" smtClean="0"/>
              <a:pPr>
                <a:defRPr/>
              </a:pPr>
              <a:t>3</a:t>
            </a:fld>
            <a:r>
              <a:rPr lang="en-US" sz="1800" dirty="0" smtClean="0"/>
              <a:t>/</a:t>
            </a:r>
            <a:r>
              <a:rPr lang="ru-RU" sz="1800" dirty="0" smtClean="0"/>
              <a:t>14</a:t>
            </a:r>
            <a:endParaRPr lang="ru-RU" sz="1800" dirty="0"/>
          </a:p>
        </p:txBody>
      </p:sp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1071563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  <a:t>Вероятность падения астероида, соотнесённая с уровнем смертности от других событий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928688" y="1643063"/>
          <a:ext cx="7429550" cy="3714774"/>
        </p:xfrm>
        <a:graphic>
          <a:graphicData uri="http://schemas.openxmlformats.org/drawingml/2006/table">
            <a:tbl>
              <a:tblPr/>
              <a:tblGrid>
                <a:gridCol w="2476258"/>
                <a:gridCol w="1459362"/>
                <a:gridCol w="3493930"/>
              </a:tblGrid>
              <a:tr h="1592046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Энергия удара и размер астероида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Вероятность в течение 100 лет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Вероятность в течение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жизни</a:t>
                      </a:r>
                      <a:b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(по 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данным Национального совета безопасности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США,</a:t>
                      </a:r>
                      <a:b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2008 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г.)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1364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5 мегатонн</a:t>
                      </a:r>
                      <a:b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(Тунгусский – 45 м)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30%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23% – смерть от рака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682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100 мегатонн (140 м)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1%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1% – смерть в автокатастрофе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682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40 гигатонн (1 км)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0.01%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0.014% – смерть в авиакатастрофе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E2A0B-48C1-4404-AAB0-3CEDD77BAFC7}" type="slidenum">
              <a:rPr lang="ru-RU" sz="1800" smtClean="0"/>
              <a:pPr>
                <a:defRPr/>
              </a:pPr>
              <a:t>4</a:t>
            </a:fld>
            <a:r>
              <a:rPr lang="en-US" sz="1800" dirty="0" smtClean="0"/>
              <a:t>/</a:t>
            </a:r>
            <a:r>
              <a:rPr lang="ru-RU" sz="1800" dirty="0" smtClean="0"/>
              <a:t>14</a:t>
            </a:r>
            <a:endParaRPr lang="ru-RU" sz="1800" dirty="0"/>
          </a:p>
        </p:txBody>
      </p:sp>
      <p:sp>
        <p:nvSpPr>
          <p:cNvPr id="7171" name="Заголовок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642938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  <a:t>«Дневные» астероиды</a:t>
            </a:r>
          </a:p>
        </p:txBody>
      </p:sp>
      <p:pic>
        <p:nvPicPr>
          <p:cNvPr id="7172" name="Рисунок 11" descr="Дневной астероид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1123950"/>
            <a:ext cx="8128000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BD9628-DA07-4961-94F8-270CEBEDED76}" type="slidenum">
              <a:rPr lang="ru-RU" sz="1800" smtClean="0"/>
              <a:pPr>
                <a:defRPr/>
              </a:pPr>
              <a:t>5</a:t>
            </a:fld>
            <a:r>
              <a:rPr lang="en-US" sz="1800" dirty="0" smtClean="0"/>
              <a:t>/</a:t>
            </a:r>
            <a:r>
              <a:rPr lang="ru-RU" sz="1800" dirty="0" smtClean="0"/>
              <a:t>14</a:t>
            </a:r>
            <a:endParaRPr lang="ru-RU" sz="1800" dirty="0"/>
          </a:p>
        </p:txBody>
      </p:sp>
      <p:sp>
        <p:nvSpPr>
          <p:cNvPr id="8195" name="Заголовок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1071563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  <a:t>Система обнаружения «дневных» астероидов (СОДА)</a:t>
            </a: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1428750"/>
            <a:ext cx="2125663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13" y="1428750"/>
            <a:ext cx="5543550" cy="421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8FCA3F-E26F-45ED-B3DD-A7A103022A3D}" type="slidenum">
              <a:rPr lang="ru-RU" sz="1800" smtClean="0"/>
              <a:pPr>
                <a:defRPr/>
              </a:pPr>
              <a:t>6</a:t>
            </a:fld>
            <a:r>
              <a:rPr lang="en-US" sz="1800" dirty="0" smtClean="0"/>
              <a:t>/1</a:t>
            </a:r>
            <a:r>
              <a:rPr lang="ru-RU" sz="1800" dirty="0" smtClean="0"/>
              <a:t>4</a:t>
            </a:r>
            <a:endParaRPr lang="ru-RU" sz="1800" dirty="0"/>
          </a:p>
        </p:txBody>
      </p:sp>
      <p:sp>
        <p:nvSpPr>
          <p:cNvPr id="9219" name="Заголовок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642938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  <a:t>Места скопления астероидов</a:t>
            </a:r>
          </a:p>
        </p:txBody>
      </p:sp>
      <p:sp>
        <p:nvSpPr>
          <p:cNvPr id="9220" name="Подзаголовок 2"/>
          <p:cNvSpPr txBox="1">
            <a:spLocks/>
          </p:cNvSpPr>
          <p:nvPr/>
        </p:nvSpPr>
        <p:spPr bwMode="auto">
          <a:xfrm>
            <a:off x="571500" y="1143000"/>
            <a:ext cx="5357813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/>
              <a:t>Пояс  астероидов</a:t>
            </a:r>
          </a:p>
          <a:p>
            <a:r>
              <a:rPr lang="ru-RU"/>
              <a:t>Расположен между орбитами Марса и Юпитера</a:t>
            </a:r>
          </a:p>
          <a:p>
            <a:r>
              <a:rPr lang="ru-RU"/>
              <a:t>(~ 2.2 – 3.6 а.е. от Солнца)</a:t>
            </a:r>
          </a:p>
          <a:p>
            <a:r>
              <a:rPr lang="ru-RU"/>
              <a:t>Состав: углерод, силикаты, металл</a:t>
            </a:r>
          </a:p>
        </p:txBody>
      </p:sp>
      <p:pic>
        <p:nvPicPr>
          <p:cNvPr id="9221" name="Рисунок 11" descr="Пояс астероидов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0" y="857250"/>
            <a:ext cx="1643063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Подзаголовок 2"/>
          <p:cNvSpPr txBox="1">
            <a:spLocks/>
          </p:cNvSpPr>
          <p:nvPr/>
        </p:nvSpPr>
        <p:spPr bwMode="auto">
          <a:xfrm>
            <a:off x="571500" y="3000375"/>
            <a:ext cx="4929188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/>
              <a:t>Пояс Койпера</a:t>
            </a:r>
          </a:p>
          <a:p>
            <a:r>
              <a:rPr lang="ru-RU"/>
              <a:t>Расположен за орбитой Нептуна</a:t>
            </a:r>
          </a:p>
          <a:p>
            <a:r>
              <a:rPr lang="ru-RU"/>
              <a:t>(~ 30 – 55 а.е. от Солнца)</a:t>
            </a:r>
          </a:p>
          <a:p>
            <a:r>
              <a:rPr lang="ru-RU"/>
              <a:t>Состав: метан, аммиак, вода</a:t>
            </a:r>
          </a:p>
        </p:txBody>
      </p:sp>
      <p:pic>
        <p:nvPicPr>
          <p:cNvPr id="9223" name="Рисунок 13" descr="Пояс Койпера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0" y="2786063"/>
            <a:ext cx="1643063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4" name="Подзаголовок 2"/>
          <p:cNvSpPr txBox="1">
            <a:spLocks/>
          </p:cNvSpPr>
          <p:nvPr/>
        </p:nvSpPr>
        <p:spPr bwMode="auto">
          <a:xfrm>
            <a:off x="571500" y="4786313"/>
            <a:ext cx="5357813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/>
              <a:t>Облако Оорта</a:t>
            </a:r>
          </a:p>
          <a:p>
            <a:r>
              <a:rPr lang="ru-RU"/>
              <a:t>Сферическая область Солнечной системы</a:t>
            </a:r>
          </a:p>
          <a:p>
            <a:r>
              <a:rPr lang="ru-RU"/>
              <a:t>(~ 50 000 – 100 000 а.е. от Солнца до границы)</a:t>
            </a:r>
          </a:p>
          <a:p>
            <a:r>
              <a:rPr lang="ru-RU"/>
              <a:t>Состав: метан, аммиак, вода</a:t>
            </a:r>
          </a:p>
        </p:txBody>
      </p:sp>
      <p:pic>
        <p:nvPicPr>
          <p:cNvPr id="9225" name="Рисунок 15" descr="Облако Оорта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00" y="4714875"/>
            <a:ext cx="1643063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7F180-BD4A-48BB-A8AA-896B0E4B808A}" type="slidenum">
              <a:rPr lang="ru-RU" sz="1800" smtClean="0"/>
              <a:pPr>
                <a:defRPr/>
              </a:pPr>
              <a:t>7</a:t>
            </a:fld>
            <a:r>
              <a:rPr lang="en-US" sz="1800" dirty="0" smtClean="0"/>
              <a:t>/</a:t>
            </a:r>
            <a:r>
              <a:rPr lang="ru-RU" sz="1800" dirty="0" smtClean="0"/>
              <a:t>14</a:t>
            </a:r>
            <a:endParaRPr lang="ru-RU" sz="1800" dirty="0"/>
          </a:p>
        </p:txBody>
      </p:sp>
      <p:sp>
        <p:nvSpPr>
          <p:cNvPr id="10243" name="Заголовок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1071563"/>
          </a:xfrm>
        </p:spPr>
        <p:txBody>
          <a:bodyPr/>
          <a:lstStyle/>
          <a:p>
            <a:pPr eaLnBrk="1" hangingPunct="1"/>
            <a:r>
              <a:rPr lang="ru-RU" sz="28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Схема траекторий движения</a:t>
            </a:r>
            <a:r>
              <a:rPr lang="ru-RU" sz="28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/>
            </a:r>
            <a:br>
              <a:rPr lang="ru-RU" sz="2800" dirty="0" smtClean="0">
                <a:solidFill>
                  <a:srgbClr val="0070C0"/>
                </a:solidFill>
                <a:latin typeface="Arial" charset="0"/>
                <a:cs typeface="Arial" charset="0"/>
              </a:rPr>
            </a:br>
            <a:r>
              <a:rPr lang="ru-RU" sz="28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«дневных» астероидов из пояса астероидов</a:t>
            </a:r>
          </a:p>
        </p:txBody>
      </p:sp>
      <p:pic>
        <p:nvPicPr>
          <p:cNvPr id="9" name="Рисунок 8" descr="Схема особенностей себе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1670" y="1214422"/>
            <a:ext cx="4929222" cy="4929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7F180-BD4A-48BB-A8AA-896B0E4B808A}" type="slidenum">
              <a:rPr lang="ru-RU" sz="1800" smtClean="0"/>
              <a:pPr>
                <a:defRPr/>
              </a:pPr>
              <a:t>8</a:t>
            </a:fld>
            <a:r>
              <a:rPr lang="en-US" sz="1800" dirty="0" smtClean="0"/>
              <a:t>/</a:t>
            </a:r>
            <a:r>
              <a:rPr lang="ru-RU" sz="1800" dirty="0" smtClean="0"/>
              <a:t>14</a:t>
            </a:r>
            <a:endParaRPr lang="ru-RU" sz="1800" dirty="0"/>
          </a:p>
        </p:txBody>
      </p:sp>
      <p:sp>
        <p:nvSpPr>
          <p:cNvPr id="10243" name="Заголовок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1071563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  <a:t>Столкновение с Землёй</a:t>
            </a:r>
            <a:b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</a:br>
            <a: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  <a:t>«дневных» астероидов из пояса астероидов</a:t>
            </a:r>
          </a:p>
        </p:txBody>
      </p:sp>
      <p:pic>
        <p:nvPicPr>
          <p:cNvPr id="10244" name="Рисунок 6" descr="V (2)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1285875"/>
            <a:ext cx="2214563" cy="232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Рисунок 7" descr="dV (2)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3643313"/>
            <a:ext cx="2190750" cy="240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Рисунок 8" descr="Time (2).t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8" y="1357313"/>
            <a:ext cx="4429125" cy="47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C0E672-49E6-4FB8-9FF6-685F1C83C033}" type="slidenum">
              <a:rPr lang="ru-RU" sz="1800" smtClean="0"/>
              <a:pPr>
                <a:defRPr/>
              </a:pPr>
              <a:t>9</a:t>
            </a:fld>
            <a:r>
              <a:rPr lang="en-US" sz="1800" dirty="0" smtClean="0"/>
              <a:t>/</a:t>
            </a:r>
            <a:r>
              <a:rPr lang="ru-RU" sz="1800" dirty="0" smtClean="0"/>
              <a:t>14</a:t>
            </a:r>
            <a:endParaRPr lang="ru-RU" sz="1800" dirty="0"/>
          </a:p>
        </p:txBody>
      </p:sp>
      <p:sp>
        <p:nvSpPr>
          <p:cNvPr id="1028" name="Заголовок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1071563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  <a:t>Расчёт минимальной звёздной величины</a:t>
            </a:r>
            <a:b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</a:br>
            <a: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  <a:t>от расстояния между КА и</a:t>
            </a:r>
            <a:r>
              <a:rPr lang="en-US" sz="2800" smtClean="0">
                <a:solidFill>
                  <a:srgbClr val="0070C0"/>
                </a:solidFill>
                <a:latin typeface="Arial" charset="0"/>
                <a:cs typeface="Arial" charset="0"/>
              </a:rPr>
              <a:t> </a:t>
            </a:r>
            <a: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  <a:t>астероидом</a:t>
            </a:r>
          </a:p>
        </p:txBody>
      </p:sp>
      <p:sp>
        <p:nvSpPr>
          <p:cNvPr id="102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6" name="Object 1"/>
          <p:cNvGraphicFramePr>
            <a:graphicFrameLocks noChangeAspect="1"/>
          </p:cNvGraphicFramePr>
          <p:nvPr/>
        </p:nvGraphicFramePr>
        <p:xfrm>
          <a:off x="3000375" y="1428750"/>
          <a:ext cx="3186113" cy="2379663"/>
        </p:xfrm>
        <a:graphic>
          <a:graphicData uri="http://schemas.openxmlformats.org/presentationml/2006/ole">
            <p:oleObj spid="_x0000_s1026" name="Формула" r:id="rId3" imgW="1269720" imgH="965160" progId="Equation.3">
              <p:embed/>
            </p:oleObj>
          </a:graphicData>
        </a:graphic>
      </p:graphicFrame>
      <p:sp>
        <p:nvSpPr>
          <p:cNvPr id="1030" name="Подзаголовок 2"/>
          <p:cNvSpPr txBox="1">
            <a:spLocks/>
          </p:cNvSpPr>
          <p:nvPr/>
        </p:nvSpPr>
        <p:spPr bwMode="auto">
          <a:xfrm>
            <a:off x="714375" y="3786188"/>
            <a:ext cx="771525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/>
              <a:t>где</a:t>
            </a:r>
          </a:p>
          <a:p>
            <a:r>
              <a:rPr lang="en-US" i="1"/>
              <a:t>A</a:t>
            </a:r>
            <a:r>
              <a:rPr lang="en-US"/>
              <a:t> – </a:t>
            </a:r>
            <a:r>
              <a:rPr lang="ru-RU"/>
              <a:t>альбедо астероида (0.03 для углеродных астероидов),</a:t>
            </a:r>
          </a:p>
          <a:p>
            <a:r>
              <a:rPr lang="en-US" i="1"/>
              <a:t>D</a:t>
            </a:r>
            <a:r>
              <a:rPr lang="en-US"/>
              <a:t> – </a:t>
            </a:r>
            <a:r>
              <a:rPr lang="ru-RU"/>
              <a:t>диаметр астероида (принимался равным 10 метров),</a:t>
            </a:r>
          </a:p>
          <a:p>
            <a:r>
              <a:rPr lang="en-US" i="1"/>
              <a:t>m</a:t>
            </a:r>
            <a:r>
              <a:rPr lang="en-US"/>
              <a:t> – </a:t>
            </a:r>
            <a:r>
              <a:rPr lang="ru-RU"/>
              <a:t>звёздная величина,</a:t>
            </a:r>
          </a:p>
          <a:p>
            <a:r>
              <a:rPr lang="en-US" i="1"/>
              <a:t>m</a:t>
            </a:r>
            <a:r>
              <a:rPr lang="ru-RU" baseline="-25000"/>
              <a:t>0</a:t>
            </a:r>
            <a:r>
              <a:rPr lang="en-US"/>
              <a:t> </a:t>
            </a:r>
            <a:r>
              <a:rPr lang="ru-RU"/>
              <a:t>– абсолютная звёздная величина,</a:t>
            </a:r>
            <a:endParaRPr lang="en-US"/>
          </a:p>
          <a:p>
            <a:r>
              <a:rPr lang="en-US" i="1"/>
              <a:t>r</a:t>
            </a:r>
            <a:r>
              <a:rPr lang="en-US"/>
              <a:t> – </a:t>
            </a:r>
            <a:r>
              <a:rPr lang="ru-RU"/>
              <a:t>расстояние от астероида до Солнца </a:t>
            </a:r>
            <a:r>
              <a:rPr lang="en-US"/>
              <a:t>[</a:t>
            </a:r>
            <a:r>
              <a:rPr lang="ru-RU"/>
              <a:t>а.е.</a:t>
            </a:r>
            <a:r>
              <a:rPr lang="en-US"/>
              <a:t>]</a:t>
            </a:r>
            <a:r>
              <a:rPr lang="ru-RU"/>
              <a:t>,</a:t>
            </a:r>
          </a:p>
          <a:p>
            <a:r>
              <a:rPr lang="el-GR"/>
              <a:t>Δ</a:t>
            </a:r>
            <a:r>
              <a:rPr lang="ru-RU"/>
              <a:t> </a:t>
            </a:r>
            <a:r>
              <a:rPr lang="en-US"/>
              <a:t>– </a:t>
            </a:r>
            <a:r>
              <a:rPr lang="ru-RU"/>
              <a:t>расстояние от астероида до КА </a:t>
            </a:r>
            <a:r>
              <a:rPr lang="en-US"/>
              <a:t>[</a:t>
            </a:r>
            <a:r>
              <a:rPr lang="ru-RU"/>
              <a:t>а.е</a:t>
            </a:r>
            <a:r>
              <a:rPr lang="en-US"/>
              <a:t>]</a:t>
            </a:r>
            <a:r>
              <a:rPr lang="ru-RU"/>
              <a:t>.</a:t>
            </a:r>
          </a:p>
          <a:p>
            <a:endParaRPr lang="ru-RU"/>
          </a:p>
          <a:p>
            <a:endParaRPr lang="ru-RU"/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BA3769-666D-41F0-A1B8-419884109315}" type="slidenum">
              <a:rPr lang="ru-RU" sz="1800" smtClean="0"/>
              <a:pPr>
                <a:defRPr/>
              </a:pPr>
              <a:t>10</a:t>
            </a:fld>
            <a:r>
              <a:rPr lang="en-US" sz="1800" dirty="0" smtClean="0"/>
              <a:t>/</a:t>
            </a:r>
            <a:r>
              <a:rPr lang="ru-RU" sz="1800" dirty="0" smtClean="0"/>
              <a:t>14</a:t>
            </a:r>
            <a:endParaRPr lang="ru-RU" sz="1800" dirty="0"/>
          </a:p>
        </p:txBody>
      </p:sp>
      <p:sp>
        <p:nvSpPr>
          <p:cNvPr id="11267" name="Заголовок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1071563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  <a:t>Расчёт минимальной звёздной величины</a:t>
            </a:r>
            <a:b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</a:br>
            <a: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  <a:t>от расстояния между КА и астероидом (2)</a:t>
            </a:r>
          </a:p>
        </p:txBody>
      </p:sp>
      <p:pic>
        <p:nvPicPr>
          <p:cNvPr id="11268" name="Рисунок 5" descr="Мин. зв. вел.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1285875"/>
            <a:ext cx="4852988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6A05B-8C83-43EE-A28F-D6212F90757F}" type="slidenum">
              <a:rPr lang="ru-RU" sz="1800" smtClean="0"/>
              <a:pPr>
                <a:defRPr/>
              </a:pPr>
              <a:t>11</a:t>
            </a:fld>
            <a:r>
              <a:rPr lang="en-US" sz="1800" dirty="0" smtClean="0"/>
              <a:t>/</a:t>
            </a:r>
            <a:r>
              <a:rPr lang="ru-RU" sz="1800" dirty="0" smtClean="0"/>
              <a:t>14</a:t>
            </a:r>
            <a:endParaRPr lang="ru-RU" sz="1800" dirty="0"/>
          </a:p>
        </p:txBody>
      </p:sp>
      <p:sp>
        <p:nvSpPr>
          <p:cNvPr id="12291" name="Заголовок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1071563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  <a:t>Оценка необходимости задействования нескольких телескопов</a:t>
            </a:r>
          </a:p>
        </p:txBody>
      </p:sp>
      <p:sp>
        <p:nvSpPr>
          <p:cNvPr id="12292" name="Подзаголовок 2"/>
          <p:cNvSpPr txBox="1">
            <a:spLocks/>
          </p:cNvSpPr>
          <p:nvPr/>
        </p:nvSpPr>
        <p:spPr bwMode="auto">
          <a:xfrm>
            <a:off x="714375" y="1285875"/>
            <a:ext cx="7715250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dirty="0"/>
              <a:t>Область сканирования (в первом приближении) – полусфера.</a:t>
            </a:r>
          </a:p>
          <a:p>
            <a:endParaRPr lang="ru-RU" dirty="0"/>
          </a:p>
          <a:p>
            <a:pPr algn="just"/>
            <a:r>
              <a:rPr lang="ru-RU" dirty="0"/>
              <a:t>Параметры телескопа:</a:t>
            </a:r>
          </a:p>
          <a:p>
            <a:pPr algn="just"/>
            <a:r>
              <a:rPr lang="ru-RU" dirty="0"/>
              <a:t>апертура – 40 см;</a:t>
            </a:r>
          </a:p>
          <a:p>
            <a:pPr algn="just"/>
            <a:r>
              <a:rPr lang="ru-RU" dirty="0"/>
              <a:t>поле зрения – ~5° см;</a:t>
            </a:r>
          </a:p>
          <a:p>
            <a:pPr algn="just"/>
            <a:r>
              <a:rPr lang="ru-RU" dirty="0"/>
              <a:t>необходимая экспозиция – ~2-3 минуты.</a:t>
            </a:r>
          </a:p>
          <a:p>
            <a:pPr algn="just"/>
            <a:r>
              <a:rPr lang="ru-RU" dirty="0"/>
              <a:t>Телескоп позволит обнаруживать объекты со звёздной величиной не больше +20.</a:t>
            </a:r>
          </a:p>
          <a:p>
            <a:endParaRPr lang="ru-RU" dirty="0"/>
          </a:p>
          <a:p>
            <a:pPr algn="just"/>
            <a:r>
              <a:rPr lang="ru-RU" dirty="0"/>
              <a:t>Для сканирования заданной области пространства потребуется </a:t>
            </a:r>
            <a:r>
              <a:rPr lang="ru-RU" dirty="0" smtClean="0"/>
              <a:t>1050 </a:t>
            </a:r>
            <a:r>
              <a:rPr lang="ru-RU" dirty="0"/>
              <a:t>экспозиций, которые займут </a:t>
            </a:r>
            <a:r>
              <a:rPr lang="ru-RU" dirty="0" smtClean="0"/>
              <a:t>2100 </a:t>
            </a:r>
            <a:r>
              <a:rPr lang="ru-RU" dirty="0"/>
              <a:t>минут </a:t>
            </a:r>
            <a:r>
              <a:rPr lang="ru-RU" dirty="0" smtClean="0"/>
              <a:t>(~35 </a:t>
            </a:r>
            <a:r>
              <a:rPr lang="ru-RU" dirty="0"/>
              <a:t>часов).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Комплектация системы 4-6 телескопами сократит время полного сканирования области до </a:t>
            </a:r>
            <a:r>
              <a:rPr lang="ru-RU" dirty="0" smtClean="0"/>
              <a:t>5-8 </a:t>
            </a:r>
            <a:r>
              <a:rPr lang="ru-RU" dirty="0"/>
              <a:t>часов.</a:t>
            </a:r>
          </a:p>
          <a:p>
            <a:pPr algn="just"/>
            <a:r>
              <a:rPr lang="ru-RU" dirty="0"/>
              <a:t>Запуск в район точки либрации </a:t>
            </a:r>
            <a:r>
              <a:rPr lang="en-US" i="1" dirty="0"/>
              <a:t>L</a:t>
            </a:r>
            <a:r>
              <a:rPr lang="en-US" baseline="-25000" dirty="0"/>
              <a:t>1</a:t>
            </a:r>
            <a:r>
              <a:rPr lang="en-US" dirty="0"/>
              <a:t> </a:t>
            </a:r>
            <a:r>
              <a:rPr lang="ru-RU" dirty="0"/>
              <a:t>2-3 аппаратов позволит уменьшить время реакции системы до </a:t>
            </a:r>
            <a:r>
              <a:rPr lang="ru-RU" dirty="0" smtClean="0"/>
              <a:t>1.5-3 часа.</a:t>
            </a:r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A74C5E-63EC-45FF-BB4A-60B69DEE221F}" type="slidenum">
              <a:rPr lang="ru-RU" sz="1800" smtClean="0"/>
              <a:pPr>
                <a:defRPr/>
              </a:pPr>
              <a:t>12</a:t>
            </a:fld>
            <a:r>
              <a:rPr lang="en-US" sz="1800" dirty="0" smtClean="0"/>
              <a:t>/</a:t>
            </a:r>
            <a:r>
              <a:rPr lang="ru-RU" sz="1800" dirty="0" smtClean="0"/>
              <a:t>14</a:t>
            </a:r>
            <a:endParaRPr lang="ru-RU" sz="1800" dirty="0"/>
          </a:p>
        </p:txBody>
      </p:sp>
      <p:sp>
        <p:nvSpPr>
          <p:cNvPr id="2052" name="Заголовок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1071563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  <a:t>Время реакции на факт обнаружения потенциально опасного космического объекта</a:t>
            </a:r>
          </a:p>
        </p:txBody>
      </p:sp>
      <p:sp>
        <p:nvSpPr>
          <p:cNvPr id="205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50" name="Object 1"/>
          <p:cNvGraphicFramePr>
            <a:graphicFrameLocks noChangeAspect="1"/>
          </p:cNvGraphicFramePr>
          <p:nvPr/>
        </p:nvGraphicFramePr>
        <p:xfrm>
          <a:off x="1428750" y="1571625"/>
          <a:ext cx="6083300" cy="595313"/>
        </p:xfrm>
        <a:graphic>
          <a:graphicData uri="http://schemas.openxmlformats.org/presentationml/2006/ole">
            <p:oleObj spid="_x0000_s2050" name="Формула" r:id="rId3" imgW="2425680" imgH="241200" progId="Equation.3">
              <p:embed/>
            </p:oleObj>
          </a:graphicData>
        </a:graphic>
      </p:graphicFrame>
      <p:sp>
        <p:nvSpPr>
          <p:cNvPr id="2054" name="Подзаголовок 2"/>
          <p:cNvSpPr txBox="1">
            <a:spLocks/>
          </p:cNvSpPr>
          <p:nvPr/>
        </p:nvSpPr>
        <p:spPr bwMode="auto">
          <a:xfrm>
            <a:off x="714375" y="2428875"/>
            <a:ext cx="80010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2000" dirty="0"/>
              <a:t>где</a:t>
            </a:r>
          </a:p>
          <a:p>
            <a:r>
              <a:rPr lang="ru-RU" sz="2000" i="1" dirty="0" err="1"/>
              <a:t>Т</a:t>
            </a:r>
            <a:r>
              <a:rPr lang="ru-RU" sz="2000" baseline="-25000" dirty="0" err="1"/>
              <a:t>общ</a:t>
            </a:r>
            <a:r>
              <a:rPr lang="ru-RU" sz="2000" dirty="0"/>
              <a:t> – время обнаружения астероида (</a:t>
            </a:r>
            <a:r>
              <a:rPr lang="ru-RU" sz="2000" dirty="0" smtClean="0"/>
              <a:t>1.5-3 </a:t>
            </a:r>
            <a:r>
              <a:rPr lang="ru-RU" sz="2000" dirty="0"/>
              <a:t>часа);</a:t>
            </a:r>
          </a:p>
          <a:p>
            <a:r>
              <a:rPr lang="ru-RU" sz="2000" i="1" dirty="0" err="1"/>
              <a:t>Т</a:t>
            </a:r>
            <a:r>
              <a:rPr lang="ru-RU" sz="2000" baseline="-25000" dirty="0" err="1"/>
              <a:t>обн</a:t>
            </a:r>
            <a:r>
              <a:rPr lang="ru-RU" sz="2000" dirty="0"/>
              <a:t> – время подтверждения (время реакции НКУ</a:t>
            </a:r>
            <a:r>
              <a:rPr lang="ru-RU" sz="2000" dirty="0" smtClean="0"/>
              <a:t>) (0.25-0.5 часа);</a:t>
            </a:r>
            <a:endParaRPr lang="ru-RU" sz="2000" dirty="0"/>
          </a:p>
          <a:p>
            <a:r>
              <a:rPr lang="ru-RU" sz="2000" i="1" dirty="0" err="1"/>
              <a:t>Т</a:t>
            </a:r>
            <a:r>
              <a:rPr lang="ru-RU" sz="2000" baseline="-25000" dirty="0" err="1"/>
              <a:t>подтв</a:t>
            </a:r>
            <a:r>
              <a:rPr lang="ru-RU" sz="2000" dirty="0"/>
              <a:t> – время попадания информации в </a:t>
            </a:r>
            <a:r>
              <a:rPr lang="ru-RU" sz="2000" dirty="0" smtClean="0"/>
              <a:t>правительство </a:t>
            </a:r>
            <a:r>
              <a:rPr lang="ru-RU" sz="2000" dirty="0" smtClean="0"/>
              <a:t>(1-1.5 часа)</a:t>
            </a:r>
            <a:r>
              <a:rPr lang="ru-RU" sz="2000" dirty="0" smtClean="0"/>
              <a:t>;</a:t>
            </a:r>
            <a:endParaRPr lang="ru-RU" sz="2000" dirty="0"/>
          </a:p>
          <a:p>
            <a:r>
              <a:rPr lang="ru-RU" sz="2000" i="1" dirty="0" err="1"/>
              <a:t>Т</a:t>
            </a:r>
            <a:r>
              <a:rPr lang="ru-RU" sz="2000" baseline="-25000" dirty="0" err="1"/>
              <a:t>реш</a:t>
            </a:r>
            <a:r>
              <a:rPr lang="ru-RU" sz="2000" dirty="0"/>
              <a:t> – время принятия решения об объявлении чрезвычайной </a:t>
            </a:r>
            <a:r>
              <a:rPr lang="ru-RU" sz="2000" dirty="0" smtClean="0"/>
              <a:t>ситуации (до 0.5 часа);</a:t>
            </a:r>
            <a:endParaRPr lang="ru-RU" sz="2000" dirty="0"/>
          </a:p>
          <a:p>
            <a:r>
              <a:rPr lang="ru-RU" sz="2000" i="1" dirty="0" err="1"/>
              <a:t>Т</a:t>
            </a:r>
            <a:r>
              <a:rPr lang="ru-RU" sz="2000" baseline="-25000" dirty="0" err="1"/>
              <a:t>мер</a:t>
            </a:r>
            <a:r>
              <a:rPr lang="ru-RU" sz="2000" dirty="0"/>
              <a:t> – время проведения мероприятий по эвакуации людей и исключению возможности техногенных </a:t>
            </a:r>
            <a:r>
              <a:rPr lang="ru-RU" sz="2000" dirty="0" smtClean="0"/>
              <a:t>катастроф (оставшееся время составляет 8 часов).</a:t>
            </a:r>
            <a:endParaRPr lang="ru-RU" sz="2000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A7A0DB-05DD-482A-94EE-19C8A6368AB4}" type="slidenum">
              <a:rPr lang="ru-RU" sz="1800" smtClean="0"/>
              <a:pPr>
                <a:defRPr/>
              </a:pPr>
              <a:t>13</a:t>
            </a:fld>
            <a:r>
              <a:rPr lang="en-US" sz="1800" dirty="0" smtClean="0"/>
              <a:t>/</a:t>
            </a:r>
            <a:r>
              <a:rPr lang="ru-RU" sz="1800" dirty="0" smtClean="0"/>
              <a:t>14</a:t>
            </a:r>
            <a:endParaRPr lang="ru-RU" sz="1800" dirty="0"/>
          </a:p>
        </p:txBody>
      </p:sp>
      <p:sp>
        <p:nvSpPr>
          <p:cNvPr id="13315" name="Заголовок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642938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  <a:t>Выводы</a:t>
            </a:r>
          </a:p>
        </p:txBody>
      </p:sp>
      <p:sp>
        <p:nvSpPr>
          <p:cNvPr id="13316" name="Объект 2"/>
          <p:cNvSpPr>
            <a:spLocks noGrp="1"/>
          </p:cNvSpPr>
          <p:nvPr>
            <p:ph idx="1"/>
          </p:nvPr>
        </p:nvSpPr>
        <p:spPr>
          <a:xfrm>
            <a:off x="428625" y="857250"/>
            <a:ext cx="8229600" cy="5500688"/>
          </a:xfrm>
        </p:spPr>
        <p:txBody>
          <a:bodyPr/>
          <a:lstStyle/>
          <a:p>
            <a:pPr algn="just" eaLnBrk="1" hangingPunct="1"/>
            <a:r>
              <a:rPr lang="ru-RU" sz="2000" dirty="0" smtClean="0">
                <a:latin typeface="Arial" charset="0"/>
                <a:cs typeface="Arial" charset="0"/>
              </a:rPr>
              <a:t>Время от момента достижения «дневным» астероидом из пояса астероидов орбиты аппарата, расположенного в районе точки </a:t>
            </a:r>
            <a:r>
              <a:rPr lang="en-US" sz="2000" i="1" dirty="0" smtClean="0">
                <a:latin typeface="Arial" charset="0"/>
                <a:cs typeface="Arial" charset="0"/>
              </a:rPr>
              <a:t>L</a:t>
            </a:r>
            <a:r>
              <a:rPr lang="en-US" sz="2000" baseline="-25000" dirty="0" smtClean="0">
                <a:latin typeface="Arial" charset="0"/>
                <a:cs typeface="Arial" charset="0"/>
              </a:rPr>
              <a:t>1</a:t>
            </a:r>
            <a:r>
              <a:rPr lang="ru-RU" sz="2000" dirty="0" smtClean="0">
                <a:latin typeface="Arial" charset="0"/>
                <a:cs typeface="Arial" charset="0"/>
              </a:rPr>
              <a:t>, до момента его столкновения с Землёй составит примерно</a:t>
            </a:r>
            <a:br>
              <a:rPr lang="ru-RU" sz="2000" dirty="0" smtClean="0">
                <a:latin typeface="Arial" charset="0"/>
                <a:cs typeface="Arial" charset="0"/>
              </a:rPr>
            </a:br>
            <a:r>
              <a:rPr lang="ru-RU" sz="2000" dirty="0" smtClean="0">
                <a:latin typeface="Arial" charset="0"/>
                <a:cs typeface="Arial" charset="0"/>
              </a:rPr>
              <a:t>13.5 часов.</a:t>
            </a:r>
          </a:p>
          <a:p>
            <a:pPr algn="just" eaLnBrk="1" hangingPunct="1"/>
            <a:r>
              <a:rPr lang="ru-RU" sz="2000" dirty="0" smtClean="0">
                <a:latin typeface="Arial" charset="0"/>
                <a:cs typeface="Arial" charset="0"/>
              </a:rPr>
              <a:t>Для обнаружения углеродных астероидов диаметром 10 метров установленный телескоп должен быть рассчитан на звёздную величину, равную примерно +24.4.</a:t>
            </a:r>
          </a:p>
          <a:p>
            <a:pPr algn="just" eaLnBrk="1" hangingPunct="1"/>
            <a:r>
              <a:rPr lang="ru-RU" sz="2000" dirty="0" smtClean="0">
                <a:latin typeface="Arial" charset="0"/>
                <a:cs typeface="Arial" charset="0"/>
              </a:rPr>
              <a:t>Для уменьшения времени реакции системы предупреждения о приближении «дневных» астероидов рекомендуется разместить в районе точки </a:t>
            </a:r>
            <a:r>
              <a:rPr lang="en-US" sz="2000" i="1" dirty="0" smtClean="0">
                <a:latin typeface="Arial" charset="0"/>
                <a:cs typeface="Arial" charset="0"/>
              </a:rPr>
              <a:t>L</a:t>
            </a:r>
            <a:r>
              <a:rPr lang="en-US" sz="2000" baseline="-25000" dirty="0" smtClean="0">
                <a:latin typeface="Arial" charset="0"/>
                <a:cs typeface="Arial" charset="0"/>
              </a:rPr>
              <a:t>1</a:t>
            </a:r>
            <a:r>
              <a:rPr lang="ru-RU" sz="2000" dirty="0" smtClean="0">
                <a:latin typeface="Arial" charset="0"/>
                <a:cs typeface="Arial" charset="0"/>
              </a:rPr>
              <a:t> несколько КА, оборудованных 4-6 телескопами</a:t>
            </a:r>
            <a:r>
              <a:rPr lang="ru-RU" sz="2000" dirty="0" smtClean="0">
                <a:latin typeface="Arial" charset="0"/>
                <a:cs typeface="Arial" charset="0"/>
              </a:rPr>
              <a:t>.</a:t>
            </a:r>
          </a:p>
          <a:p>
            <a:pPr algn="just" eaLnBrk="1" hangingPunct="1"/>
            <a:r>
              <a:rPr lang="ru-RU" sz="2000" dirty="0" smtClean="0">
                <a:latin typeface="Arial" pitchFamily="34" charset="0"/>
                <a:cs typeface="Arial" pitchFamily="34" charset="0"/>
              </a:rPr>
              <a:t>В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ремя проведения мероприятий по эвакуации людей и исключению возможности техногенных катастроф составит 8 часов.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9E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6"/>
          <p:cNvSpPr txBox="1">
            <a:spLocks noChangeArrowheads="1"/>
          </p:cNvSpPr>
          <p:nvPr/>
        </p:nvSpPr>
        <p:spPr bwMode="auto">
          <a:xfrm>
            <a:off x="1357313" y="3000375"/>
            <a:ext cx="69294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4000">
                <a:solidFill>
                  <a:schemeClr val="bg1"/>
                </a:solidFill>
                <a:latin typeface="Constantia" pitchFamily="18" charset="0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617070-B002-4D66-8332-963BD327E5FE}" type="slidenum">
              <a:rPr lang="ru-RU" sz="1800" smtClean="0"/>
              <a:pPr>
                <a:defRPr/>
              </a:pPr>
              <a:t>15</a:t>
            </a:fld>
            <a:r>
              <a:rPr lang="en-US" sz="1800" dirty="0" smtClean="0"/>
              <a:t>/</a:t>
            </a:r>
            <a:r>
              <a:rPr lang="ru-RU" sz="1800" dirty="0" smtClean="0"/>
              <a:t>14</a:t>
            </a:r>
            <a:endParaRPr lang="ru-RU" sz="1800" dirty="0"/>
          </a:p>
        </p:txBody>
      </p:sp>
      <p:sp>
        <p:nvSpPr>
          <p:cNvPr id="15363" name="Заголовок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642938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  <a:t>Список литературы</a:t>
            </a:r>
          </a:p>
        </p:txBody>
      </p:sp>
      <p:sp>
        <p:nvSpPr>
          <p:cNvPr id="15364" name="Объект 2"/>
          <p:cNvSpPr>
            <a:spLocks noGrp="1"/>
          </p:cNvSpPr>
          <p:nvPr>
            <p:ph idx="1"/>
          </p:nvPr>
        </p:nvSpPr>
        <p:spPr>
          <a:xfrm>
            <a:off x="428625" y="857250"/>
            <a:ext cx="8229600" cy="5500688"/>
          </a:xfrm>
        </p:spPr>
        <p:txBody>
          <a:bodyPr/>
          <a:lstStyle/>
          <a:p>
            <a:pPr algn="just" eaLnBrk="1" hangingPunct="1"/>
            <a:r>
              <a:rPr lang="ru-RU" sz="2400" smtClean="0">
                <a:latin typeface="Arial" charset="0"/>
                <a:cs typeface="Arial" charset="0"/>
              </a:rPr>
              <a:t>Данхэм Д.У., Назиров Р.Р., Фаркуар Р.У., Чумаченко Е.Н., Эйсмонт Н.А., Симонов А.В. Космические миссии и планетарная защита. – М.: ФИЗМАТЛИТ, 2013, 276.</a:t>
            </a:r>
          </a:p>
          <a:p>
            <a:pPr algn="just" eaLnBrk="1" hangingPunct="1"/>
            <a:r>
              <a:rPr lang="ru-RU" sz="2400" smtClean="0">
                <a:latin typeface="Arial" charset="0"/>
                <a:cs typeface="Arial" charset="0"/>
              </a:rPr>
              <a:t>Курт В.Г. Приборы и методы обнаружения опасных астероидов наземными и космическими оптическими средствами // Космические исследования, 2010, №5.</a:t>
            </a:r>
          </a:p>
          <a:p>
            <a:pPr algn="just" eaLnBrk="1" hangingPunct="1"/>
            <a:r>
              <a:rPr lang="ru-RU" sz="2400" smtClean="0">
                <a:latin typeface="Arial" charset="0"/>
                <a:cs typeface="Arial" charset="0"/>
              </a:rPr>
              <a:t>Рыхлова Л.В., Шустов Б.М. и др. Астероидно-кометная опасность. Вчера, сегодня, завтра. – М.: ФИЗМАТЛИТ, 2013, 396.</a:t>
            </a:r>
          </a:p>
          <a:p>
            <a:pPr eaLnBrk="1" hangingPunct="1"/>
            <a:endParaRPr lang="ru-RU" sz="24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FB15A6-B65C-403B-BBDF-6940F9DAC6D5}" type="slidenum">
              <a:rPr lang="ru-RU" sz="1800" smtClean="0"/>
              <a:pPr>
                <a:defRPr/>
              </a:pPr>
              <a:t>16</a:t>
            </a:fld>
            <a:r>
              <a:rPr lang="en-US" sz="1800" dirty="0" smtClean="0"/>
              <a:t>/</a:t>
            </a:r>
            <a:r>
              <a:rPr lang="ru-RU" sz="1800" dirty="0" smtClean="0"/>
              <a:t>14</a:t>
            </a:r>
            <a:endParaRPr lang="ru-RU" sz="1800" dirty="0"/>
          </a:p>
        </p:txBody>
      </p:sp>
      <p:sp>
        <p:nvSpPr>
          <p:cNvPr id="16387" name="Заголовок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1071563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  <a:t>Расчёт минимальной звёздной величины</a:t>
            </a:r>
            <a:b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</a:br>
            <a:r>
              <a:rPr lang="ru-RU" sz="2800" smtClean="0">
                <a:solidFill>
                  <a:srgbClr val="0070C0"/>
                </a:solidFill>
                <a:latin typeface="Arial" charset="0"/>
                <a:cs typeface="Arial" charset="0"/>
              </a:rPr>
              <a:t>от расстояния между КА и астероидом (2)</a:t>
            </a:r>
          </a:p>
        </p:txBody>
      </p:sp>
      <p:pic>
        <p:nvPicPr>
          <p:cNvPr id="16388" name="Рисунок 4" descr="Зв. вел. от расстояния КА-астер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1214438"/>
            <a:ext cx="5254625" cy="507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4911</TotalTime>
  <Words>649</Words>
  <Application>Microsoft Office PowerPoint</Application>
  <PresentationFormat>Экран (4:3)</PresentationFormat>
  <Paragraphs>105</Paragraphs>
  <Slides>16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Constantia</vt:lpstr>
      <vt:lpstr>Times New Roman</vt:lpstr>
      <vt:lpstr>Тема Office</vt:lpstr>
      <vt:lpstr>Microsoft Equation 3.0</vt:lpstr>
      <vt:lpstr>Слайд 1</vt:lpstr>
      <vt:lpstr>Крупнейшие метеориты за последние 150 лет</vt:lpstr>
      <vt:lpstr>Вероятность падения астероида, соотнесённая с уровнем смертности от других событий</vt:lpstr>
      <vt:lpstr>«Дневные» астероиды</vt:lpstr>
      <vt:lpstr>Система обнаружения «дневных» астероидов (СОДА)</vt:lpstr>
      <vt:lpstr>Места скопления астероидов</vt:lpstr>
      <vt:lpstr>Схема траекторий движения «дневных» астероидов из пояса астероидов</vt:lpstr>
      <vt:lpstr>Столкновение с Землёй «дневных» астероидов из пояса астероидов</vt:lpstr>
      <vt:lpstr>Расчёт минимальной звёздной величины от расстояния между КА и астероидом</vt:lpstr>
      <vt:lpstr>Расчёт минимальной звёздной величины от расстояния между КА и астероидом (2)</vt:lpstr>
      <vt:lpstr>Оценка необходимости задействования нескольких телескопов</vt:lpstr>
      <vt:lpstr>Время реакции на факт обнаружения потенциально опасного космического объекта</vt:lpstr>
      <vt:lpstr>Выводы</vt:lpstr>
      <vt:lpstr>Слайд 14</vt:lpstr>
      <vt:lpstr>Список литературы</vt:lpstr>
      <vt:lpstr>Расчёт минимальной звёздной величины от расстояния между КА и астероидом (2)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Женя</cp:lastModifiedBy>
  <cp:revision>591</cp:revision>
  <dcterms:created xsi:type="dcterms:W3CDTF">2015-10-08T11:11:45Z</dcterms:created>
  <dcterms:modified xsi:type="dcterms:W3CDTF">2018-03-21T01:53:52Z</dcterms:modified>
</cp:coreProperties>
</file>