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890" r:id="rId2"/>
  </p:sldMasterIdLst>
  <p:notesMasterIdLst>
    <p:notesMasterId r:id="rId25"/>
  </p:notesMasterIdLst>
  <p:sldIdLst>
    <p:sldId id="330" r:id="rId3"/>
    <p:sldId id="331" r:id="rId4"/>
    <p:sldId id="429" r:id="rId5"/>
    <p:sldId id="385" r:id="rId6"/>
    <p:sldId id="422" r:id="rId7"/>
    <p:sldId id="386" r:id="rId8"/>
    <p:sldId id="387" r:id="rId9"/>
    <p:sldId id="388" r:id="rId10"/>
    <p:sldId id="423" r:id="rId11"/>
    <p:sldId id="424" r:id="rId12"/>
    <p:sldId id="390" r:id="rId13"/>
    <p:sldId id="391" r:id="rId14"/>
    <p:sldId id="430" r:id="rId15"/>
    <p:sldId id="431" r:id="rId16"/>
    <p:sldId id="432" r:id="rId17"/>
    <p:sldId id="433" r:id="rId18"/>
    <p:sldId id="434" r:id="rId19"/>
    <p:sldId id="392" r:id="rId20"/>
    <p:sldId id="425" r:id="rId21"/>
    <p:sldId id="419" r:id="rId22"/>
    <p:sldId id="418" r:id="rId23"/>
    <p:sldId id="383" r:id="rId24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DFFF"/>
    <a:srgbClr val="B7D4FF"/>
    <a:srgbClr val="FFFF99"/>
    <a:srgbClr val="FFFFCC"/>
    <a:srgbClr val="FEE7E6"/>
    <a:srgbClr val="0000CC"/>
    <a:srgbClr val="262672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0676" autoAdjust="0"/>
  </p:normalViewPr>
  <p:slideViewPr>
    <p:cSldViewPr>
      <p:cViewPr>
        <p:scale>
          <a:sx n="75" d="100"/>
          <a:sy n="75" d="100"/>
        </p:scale>
        <p:origin x="-348" y="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600" cy="49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8" y="0"/>
            <a:ext cx="2944600" cy="49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551"/>
            <a:ext cx="5438140" cy="4466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7923"/>
            <a:ext cx="2944600" cy="49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8" y="9427923"/>
            <a:ext cx="2944600" cy="49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D9FCB12-9B8D-4E66-BDF8-1DDE3662C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6959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9FCB12-9B8D-4E66-BDF8-1DDE3662C4A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357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9FCB12-9B8D-4E66-BDF8-1DDE3662C4A8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109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 userDrawn="1"/>
        </p:nvSpPr>
        <p:spPr bwMode="auto">
          <a:xfrm>
            <a:off x="8820150" y="6597650"/>
            <a:ext cx="4683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D433C88E-4ACA-4583-A75F-98C00B324E5F}" type="slidenum">
              <a:rPr lang="ru-RU" sz="1200">
                <a:latin typeface="Arial" pitchFamily="34" charset="0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ru-RU" sz="1200" dirty="0">
              <a:latin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877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 userDrawn="1"/>
        </p:nvSpPr>
        <p:spPr bwMode="auto">
          <a:xfrm>
            <a:off x="8820150" y="6597650"/>
            <a:ext cx="4683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FFC84BDB-3F79-4E66-8D7A-FF8E975FDD07}" type="slidenum">
              <a:rPr lang="ru-RU" sz="1200">
                <a:latin typeface="Arial" pitchFamily="34" charset="0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ru-RU" sz="1200" dirty="0">
              <a:latin typeface="Arial" pitchFamily="34" charset="0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C3F3120-8CEE-4BBF-887E-BBF7E46FED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46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8820150" y="6597650"/>
            <a:ext cx="4683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0F079376-44B1-4042-A648-9ED9094BA4FA}" type="slidenum">
              <a:rPr lang="ru-RU" sz="1200">
                <a:latin typeface="Arial" pitchFamily="34" charset="0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ru-RU" sz="1200" dirty="0"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0126CF2-6745-4400-BA19-3F6B16EB1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176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8820150" y="6597650"/>
            <a:ext cx="4683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A1B4CF52-D0F0-4934-A89F-3C2B2117846D}" type="slidenum">
              <a:rPr lang="ru-RU" sz="1200">
                <a:latin typeface="Arial" pitchFamily="34" charset="0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ru-RU" sz="1200" dirty="0">
              <a:latin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1C9FE82-E9FE-449D-B52F-8009841ABD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73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49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0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5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037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534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764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35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0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850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918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08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474663" y="92075"/>
            <a:ext cx="479583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ИПА РАН</a:t>
            </a:r>
            <a:endParaRPr lang="en-US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9" descr="IPALOG"/>
          <p:cNvPicPr>
            <a:picLocks noChangeAspect="1" noChangeArrowheads="1"/>
          </p:cNvPicPr>
          <p:nvPr userDrawn="1"/>
        </p:nvPicPr>
        <p:blipFill>
          <a:blip r:embed="rId7">
            <a:lum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-33338"/>
            <a:ext cx="35401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1"/>
          <p:cNvSpPr>
            <a:spLocks noChangeArrowheads="1"/>
          </p:cNvSpPr>
          <p:nvPr userDrawn="1"/>
        </p:nvSpPr>
        <p:spPr bwMode="auto">
          <a:xfrm>
            <a:off x="98425" y="404813"/>
            <a:ext cx="8856663" cy="36512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50000">
                <a:srgbClr val="000099">
                  <a:gamma/>
                  <a:tint val="97647"/>
                  <a:invGamma/>
                  <a:alpha val="44000"/>
                </a:srgbClr>
              </a:gs>
              <a:gs pos="100000">
                <a:srgbClr val="0000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1031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17002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9" r:id="rId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6267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6267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6267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6267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6267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8000F-9423-4B39-A56B-0DE3936858E8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F7DD0-B0A7-4317-95BB-D9A212A75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14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pl.nasa.gov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newton.dm.unipi.it/neodys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>
          <a:xfrm>
            <a:off x="685800" y="663575"/>
            <a:ext cx="7772400" cy="1470025"/>
          </a:xfrm>
        </p:spPr>
        <p:txBody>
          <a:bodyPr/>
          <a:lstStyle/>
          <a:p>
            <a:r>
              <a:rPr lang="ru-RU" sz="2800" dirty="0"/>
              <a:t>Мониторинг космических тел, сближающихся с Землёй, в ИПА РАН</a:t>
            </a:r>
            <a:endParaRPr lang="ru-RU" altLang="ru-RU" sz="2800" dirty="0" smtClean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4294967295"/>
          </p:nvPr>
        </p:nvSpPr>
        <p:spPr bwMode="auto">
          <a:xfrm>
            <a:off x="179512" y="2420889"/>
            <a:ext cx="8784976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/>
              <a:t>Вавилов </a:t>
            </a:r>
            <a:r>
              <a:rPr lang="ru-RU" sz="2400" dirty="0"/>
              <a:t>Д. Е., Виноградова Т. А., Железнов Н. Б</a:t>
            </a:r>
            <a:r>
              <a:rPr lang="ru-RU" sz="2400" dirty="0" smtClean="0"/>
              <a:t>.,</a:t>
            </a:r>
          </a:p>
          <a:p>
            <a:pPr marL="0" indent="0" algn="ctr">
              <a:buNone/>
            </a:pPr>
            <a:r>
              <a:rPr lang="ru-RU" sz="2400" dirty="0" err="1" smtClean="0"/>
              <a:t>Кочетова</a:t>
            </a:r>
            <a:r>
              <a:rPr lang="ru-RU" sz="2400" dirty="0" smtClean="0"/>
              <a:t> </a:t>
            </a:r>
            <a:r>
              <a:rPr lang="ru-RU" sz="2400" dirty="0"/>
              <a:t>О. М</a:t>
            </a:r>
            <a:r>
              <a:rPr lang="ru-RU" sz="2400" dirty="0" smtClean="0"/>
              <a:t>., </a:t>
            </a:r>
            <a:r>
              <a:rPr lang="ru-RU" sz="2400" dirty="0"/>
              <a:t>Кузнецов В. Б., </a:t>
            </a:r>
            <a:r>
              <a:rPr lang="ru-RU" sz="2400" dirty="0" err="1"/>
              <a:t>Чернетенко</a:t>
            </a:r>
            <a:r>
              <a:rPr lang="ru-RU" sz="2400" dirty="0"/>
              <a:t> Ю. А., Шор В. А.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en-US" sz="2400" dirty="0" err="1" smtClean="0"/>
              <a:t>shor</a:t>
            </a:r>
            <a:r>
              <a:rPr lang="ru-RU" sz="2400" dirty="0"/>
              <a:t>@</a:t>
            </a:r>
            <a:r>
              <a:rPr lang="en-US" sz="2400" dirty="0" err="1"/>
              <a:t>iaaras</a:t>
            </a:r>
            <a:r>
              <a:rPr lang="ru-RU" sz="2400" dirty="0"/>
              <a:t>.</a:t>
            </a:r>
            <a:r>
              <a:rPr lang="en-US" sz="2400" dirty="0" err="1"/>
              <a:t>ru</a:t>
            </a:r>
            <a:r>
              <a:rPr lang="ru-RU" sz="2400" dirty="0"/>
              <a:t>, </a:t>
            </a:r>
            <a:r>
              <a:rPr lang="en-US" sz="2400" dirty="0" err="1"/>
              <a:t>vb</a:t>
            </a:r>
            <a:r>
              <a:rPr lang="ru-RU" sz="2400" dirty="0"/>
              <a:t>.</a:t>
            </a:r>
            <a:r>
              <a:rPr lang="en-US" sz="2400" dirty="0" err="1"/>
              <a:t>kuznetsov</a:t>
            </a:r>
            <a:r>
              <a:rPr lang="ru-RU" sz="2400" dirty="0"/>
              <a:t>@</a:t>
            </a:r>
            <a:r>
              <a:rPr lang="en-US" sz="2400" dirty="0" err="1"/>
              <a:t>iaaras</a:t>
            </a:r>
            <a:r>
              <a:rPr lang="ru-RU" sz="2400" dirty="0"/>
              <a:t>.</a:t>
            </a:r>
            <a:r>
              <a:rPr lang="en-US" sz="2400" dirty="0" err="1"/>
              <a:t>ru</a:t>
            </a:r>
            <a:endParaRPr lang="ru-RU" sz="2400" dirty="0"/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400" i="1" dirty="0" smtClean="0">
              <a:solidFill>
                <a:srgbClr val="254061"/>
              </a:solidFill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400" i="1" dirty="0" smtClean="0">
              <a:solidFill>
                <a:srgbClr val="254061"/>
              </a:solidFill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400" dirty="0" smtClean="0">
                <a:solidFill>
                  <a:srgbClr val="254061"/>
                </a:solidFill>
                <a:cs typeface="Arial" charset="0"/>
              </a:rPr>
              <a:t>ИПА РАН </a:t>
            </a:r>
            <a:r>
              <a:rPr lang="ru-RU" altLang="ru-RU" sz="2400" i="1" dirty="0" smtClean="0">
                <a:solidFill>
                  <a:srgbClr val="254061"/>
                </a:solidFill>
                <a:cs typeface="Arial" charset="0"/>
              </a:rPr>
              <a:t>  </a:t>
            </a:r>
            <a:endParaRPr lang="ru-RU" altLang="ru-RU" sz="2400" dirty="0" smtClean="0">
              <a:solidFill>
                <a:srgbClr val="254061"/>
              </a:solidFill>
              <a:cs typeface="Arial" charset="0"/>
            </a:endParaRP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323850" y="5746750"/>
            <a:ext cx="84963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C00000"/>
                </a:solidFill>
              </a:rPr>
              <a:t>Управление движением естественных небесных тел</a:t>
            </a:r>
            <a:endParaRPr lang="ru-RU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rgbClr val="C00000"/>
                </a:solidFill>
              </a:rPr>
              <a:t>21 – 23 марта 2018 </a:t>
            </a:r>
            <a:r>
              <a:rPr lang="ru-RU" dirty="0">
                <a:solidFill>
                  <a:srgbClr val="C00000"/>
                </a:solidFill>
              </a:rPr>
              <a:t>г.</a:t>
            </a:r>
            <a:r>
              <a:rPr lang="en-US" dirty="0">
                <a:solidFill>
                  <a:srgbClr val="C00000"/>
                </a:solidFill>
              </a:rPr>
              <a:t>  </a:t>
            </a:r>
          </a:p>
          <a:p>
            <a:pPr algn="ctr">
              <a:defRPr/>
            </a:pPr>
            <a:r>
              <a:rPr lang="ru-RU" dirty="0" smtClean="0">
                <a:solidFill>
                  <a:srgbClr val="C00000"/>
                </a:solidFill>
              </a:rPr>
              <a:t>г. Таруса (Калужская область, Россия)</a:t>
            </a:r>
            <a:endParaRPr lang="ru-RU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46856" y="332656"/>
            <a:ext cx="8229600" cy="792088"/>
          </a:xfrm>
        </p:spPr>
        <p:txBody>
          <a:bodyPr/>
          <a:lstStyle/>
          <a:p>
            <a:r>
              <a:rPr lang="ru-RU" dirty="0" smtClean="0"/>
              <a:t>1. Введение</a:t>
            </a:r>
            <a:endParaRPr lang="ru-RU" altLang="ru-RU" dirty="0" smtClean="0">
              <a:solidFill>
                <a:srgbClr val="262672"/>
              </a:solidFill>
              <a:cs typeface="Arial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 bwMode="auto">
          <a:xfrm>
            <a:off x="395536" y="1124745"/>
            <a:ext cx="828040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потенциально опасных для Земли тел (ПОТ)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набор операций,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обеспечивающих знание взаимного положения Земли и всех известных небесных тел, способных приближаться к ее орбите до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расстояний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меньших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0.05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а.е., и оценку вероятности столкновения этих тел с Землей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Наблюдательная составляющая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а) слежение за известными телами;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б) патрулирование неба с целью обнаружения неизвестных ПОТ.</a:t>
            </a:r>
          </a:p>
          <a:p>
            <a:pPr marL="457200" indent="-457200" algn="just">
              <a:buAutoNum type="arabicPeriod" startAt="2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Вычислительная  составляющая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в) определение орбит ПОТ;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г) прогнозирование их движения;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д) определение вероятности столкновений.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04056"/>
          </a:xfrm>
        </p:spPr>
        <p:txBody>
          <a:bodyPr/>
          <a:lstStyle/>
          <a:p>
            <a:r>
              <a:rPr lang="ru-RU" dirty="0" smtClean="0"/>
              <a:t>2. Центры мониторинга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1"/>
          </p:nvPr>
        </p:nvSpPr>
        <p:spPr>
          <a:xfrm>
            <a:off x="251520" y="980728"/>
            <a:ext cx="8640960" cy="5472608"/>
          </a:xfrm>
        </p:spPr>
        <p:txBody>
          <a:bodyPr/>
          <a:lstStyle/>
          <a:p>
            <a:pPr marL="0" indent="0"/>
            <a:r>
              <a:rPr lang="en-US" dirty="0" smtClean="0"/>
              <a:t> I. MPC – </a:t>
            </a:r>
            <a:r>
              <a:rPr lang="ru-RU" dirty="0" smtClean="0"/>
              <a:t>Международный планетный центр, Кембридж, США.</a:t>
            </a:r>
          </a:p>
          <a:p>
            <a:pPr marL="0" indent="0"/>
            <a:r>
              <a:rPr lang="en-US" dirty="0" smtClean="0"/>
              <a:t>https://www.minorplanetcenter.net/</a:t>
            </a:r>
            <a:endParaRPr lang="ru-RU" dirty="0" smtClean="0"/>
          </a:p>
          <a:p>
            <a:pPr marL="0" indent="0"/>
            <a:r>
              <a:rPr lang="ru-RU" dirty="0" smtClean="0"/>
              <a:t>а) обработка наблюдений;</a:t>
            </a:r>
          </a:p>
          <a:p>
            <a:pPr marL="0" indent="0"/>
            <a:r>
              <a:rPr lang="ru-RU" dirty="0" smtClean="0"/>
              <a:t>б) присвоение предварительных обозначений;</a:t>
            </a:r>
          </a:p>
          <a:p>
            <a:pPr marL="0" indent="0"/>
            <a:r>
              <a:rPr lang="ru-RU" dirty="0" smtClean="0"/>
              <a:t>в) определение орбит;</a:t>
            </a:r>
          </a:p>
          <a:p>
            <a:pPr marL="0" indent="0"/>
            <a:r>
              <a:rPr lang="ru-RU" dirty="0" smtClean="0"/>
              <a:t>г) идентификация наблюдений и отождествление различных объектов;</a:t>
            </a:r>
          </a:p>
          <a:p>
            <a:pPr marL="0" indent="0"/>
            <a:r>
              <a:rPr lang="ru-RU" dirty="0" smtClean="0"/>
              <a:t>д) уточнение орбит;</a:t>
            </a:r>
          </a:p>
          <a:p>
            <a:pPr marL="0" indent="0"/>
            <a:r>
              <a:rPr lang="ru-RU" dirty="0" smtClean="0"/>
              <a:t>е) публикация элементов орбит и эфемерид (для ПОТ).</a:t>
            </a:r>
          </a:p>
          <a:p>
            <a:pPr marL="0" indent="0"/>
            <a:r>
              <a:rPr lang="en-US" dirty="0" smtClean="0"/>
              <a:t>II. JPL </a:t>
            </a:r>
            <a:r>
              <a:rPr lang="ru-RU" dirty="0" smtClean="0"/>
              <a:t>– Лаборатория реактивного движения, США.</a:t>
            </a:r>
          </a:p>
          <a:p>
            <a:pPr marL="0" indent="0"/>
            <a:r>
              <a:rPr lang="en-US" dirty="0" smtClean="0">
                <a:hlinkClick r:id="rId3"/>
              </a:rPr>
              <a:t>https://www.jpl.nasa.gov/</a:t>
            </a:r>
            <a:endParaRPr lang="ru-RU" dirty="0" smtClean="0"/>
          </a:p>
          <a:p>
            <a:pPr marL="0" indent="0"/>
            <a:r>
              <a:rPr lang="en-US" dirty="0" smtClean="0"/>
              <a:t>III. </a:t>
            </a:r>
            <a:r>
              <a:rPr lang="ru-RU" dirty="0" smtClean="0"/>
              <a:t>Проект </a:t>
            </a:r>
            <a:r>
              <a:rPr lang="en-US" dirty="0" smtClean="0"/>
              <a:t>NEODYS, </a:t>
            </a:r>
            <a:r>
              <a:rPr lang="ru-RU" dirty="0" smtClean="0"/>
              <a:t>Пизанский университет, Италия.</a:t>
            </a:r>
          </a:p>
          <a:p>
            <a:pPr marL="0" indent="0"/>
            <a:r>
              <a:rPr lang="en-US" dirty="0" smtClean="0">
                <a:hlinkClick r:id="rId4"/>
              </a:rPr>
              <a:t>http://newton.dm.unipi.it/neodys/</a:t>
            </a:r>
            <a:endParaRPr lang="ru-RU" dirty="0" smtClean="0"/>
          </a:p>
          <a:p>
            <a:pPr marL="0" indent="0"/>
            <a:r>
              <a:rPr lang="ru-RU" dirty="0" smtClean="0"/>
              <a:t>Прогнозирование движения ПОТ.</a:t>
            </a:r>
          </a:p>
          <a:p>
            <a:pPr marL="0" indent="0"/>
            <a:r>
              <a:rPr lang="ru-RU" dirty="0"/>
              <a:t>в); д); е). </a:t>
            </a:r>
          </a:p>
          <a:p>
            <a:pPr marL="0" indent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3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/>
          <a:lstStyle/>
          <a:p>
            <a:r>
              <a:rPr lang="ru-RU" dirty="0"/>
              <a:t>3</a:t>
            </a:r>
            <a:r>
              <a:rPr lang="en-US" dirty="0" smtClean="0"/>
              <a:t>. </a:t>
            </a:r>
            <a:r>
              <a:rPr lang="ru-RU" dirty="0" smtClean="0"/>
              <a:t>Система мониторинга «Прогноз»</a:t>
            </a:r>
            <a:endParaRPr lang="ru-RU" dirty="0"/>
          </a:p>
        </p:txBody>
      </p:sp>
      <p:sp>
        <p:nvSpPr>
          <p:cNvPr id="10245" name="Содержимое 7"/>
          <p:cNvSpPr>
            <a:spLocks noGrp="1"/>
          </p:cNvSpPr>
          <p:nvPr>
            <p:ph type="body" sz="half" idx="1"/>
          </p:nvPr>
        </p:nvSpPr>
        <p:spPr bwMode="auto">
          <a:xfrm>
            <a:off x="323528" y="1268760"/>
            <a:ext cx="8496944" cy="532859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09728" indent="0" algn="just">
              <a:buNone/>
            </a:pPr>
            <a:r>
              <a:rPr lang="ru-RU" dirty="0" smtClean="0"/>
              <a:t>Программный комплекс </a:t>
            </a:r>
          </a:p>
          <a:p>
            <a:pPr marL="109728" indent="0" algn="just">
              <a:buNone/>
            </a:pPr>
            <a:r>
              <a:rPr lang="ru-RU" dirty="0" smtClean="0"/>
              <a:t>Задачи:</a:t>
            </a:r>
          </a:p>
          <a:p>
            <a:pPr marL="109728" indent="0" algn="just">
              <a:buNone/>
            </a:pPr>
            <a:r>
              <a:rPr lang="ru-RU" dirty="0" smtClean="0"/>
              <a:t>а) определение орбит;</a:t>
            </a:r>
          </a:p>
          <a:p>
            <a:pPr marL="109728" indent="0" algn="just">
              <a:buNone/>
            </a:pPr>
            <a:r>
              <a:rPr lang="ru-RU" dirty="0" smtClean="0"/>
              <a:t>б) улучшение орбит;</a:t>
            </a:r>
          </a:p>
          <a:p>
            <a:pPr marL="109728" indent="0" algn="just">
              <a:buNone/>
            </a:pPr>
            <a:r>
              <a:rPr lang="ru-RU" dirty="0" smtClean="0"/>
              <a:t>г) вычисление сближения космических тел с Землёй;</a:t>
            </a:r>
          </a:p>
          <a:p>
            <a:pPr marL="109728" indent="0" algn="just">
              <a:buNone/>
            </a:pPr>
            <a:r>
              <a:rPr lang="ru-RU" dirty="0" smtClean="0"/>
              <a:t>В случае входа в атмосферу</a:t>
            </a:r>
            <a:r>
              <a:rPr lang="en-US" dirty="0"/>
              <a:t>:</a:t>
            </a:r>
            <a:endParaRPr lang="ru-RU" dirty="0" smtClean="0"/>
          </a:p>
          <a:p>
            <a:pPr marL="109728" indent="0" algn="just">
              <a:buNone/>
            </a:pPr>
            <a:r>
              <a:rPr lang="ru-RU" dirty="0" smtClean="0"/>
              <a:t>д) моделирование движения в ней;</a:t>
            </a:r>
          </a:p>
          <a:p>
            <a:pPr marL="109728" indent="0" algn="just"/>
            <a:r>
              <a:rPr lang="ru-RU" dirty="0" smtClean="0"/>
              <a:t>е) </a:t>
            </a:r>
            <a:r>
              <a:rPr lang="ru-RU" dirty="0"/>
              <a:t>определение полосы риска на поверхности Земли;</a:t>
            </a:r>
          </a:p>
          <a:p>
            <a:pPr marL="109728" indent="0" algn="just">
              <a:buNone/>
            </a:pPr>
            <a:r>
              <a:rPr lang="ru-RU" dirty="0" smtClean="0"/>
              <a:t>ж) создание сценария катастрофы, порождаемой воздушным взрывом или ударом о поверхность.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 smtClean="0"/>
          </a:p>
          <a:p>
            <a:pPr marL="566928" indent="-457200">
              <a:buAutoNum type="arabicParenR"/>
            </a:pPr>
            <a:endParaRPr lang="ru-RU" dirty="0"/>
          </a:p>
          <a:p>
            <a:pPr marL="566928" indent="-457200">
              <a:buAutoNum type="arabicParenR"/>
            </a:pPr>
            <a:endParaRPr lang="ru-RU" dirty="0" smtClean="0"/>
          </a:p>
        </p:txBody>
      </p:sp>
      <p:sp>
        <p:nvSpPr>
          <p:cNvPr id="10242" name="Текст 2"/>
          <p:cNvSpPr>
            <a:spLocks noGrp="1"/>
          </p:cNvSpPr>
          <p:nvPr>
            <p:ph sz="half" idx="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altLang="ru-RU" sz="2400" smtClean="0"/>
          </a:p>
          <a:p>
            <a:pPr>
              <a:buFontTx/>
              <a:buNone/>
            </a:pPr>
            <a:endParaRPr lang="ru-RU" altLang="ru-RU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424936" cy="540060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Получение сведений об открытиях и новых наблюдениях ПОТ из </a:t>
            </a:r>
            <a:r>
              <a:rPr lang="en-US" dirty="0" smtClean="0"/>
              <a:t>MPC</a:t>
            </a:r>
            <a:r>
              <a:rPr lang="ru-RU" dirty="0" smtClean="0"/>
              <a:t>.</a:t>
            </a:r>
          </a:p>
          <a:p>
            <a:pPr marL="457200" indent="-457200" algn="ctr">
              <a:buAutoNum type="arabicPeriod"/>
            </a:pPr>
            <a:r>
              <a:rPr lang="ru-RU" dirty="0" smtClean="0"/>
              <a:t>Для независимого определения и улучшения орбит используется каталог наблюдений </a:t>
            </a:r>
            <a:r>
              <a:rPr lang="en-US" dirty="0" smtClean="0"/>
              <a:t>MPC, </a:t>
            </a:r>
            <a:r>
              <a:rPr lang="ru-RU" dirty="0" smtClean="0"/>
              <a:t>обновляемый полностью ежемесячно.</a:t>
            </a:r>
          </a:p>
          <a:p>
            <a:pPr marL="457200" indent="-457200">
              <a:buAutoNum type="arabicPeriod"/>
            </a:pPr>
            <a:r>
              <a:rPr lang="ru-RU" dirty="0" smtClean="0">
                <a:cs typeface="Times New Roman" pitchFamily="18" charset="0"/>
              </a:rPr>
              <a:t>Система </a:t>
            </a:r>
            <a:r>
              <a:rPr lang="ru-RU" dirty="0">
                <a:cs typeface="Times New Roman" pitchFamily="18" charset="0"/>
              </a:rPr>
              <a:t>«Прогноз» в автоматическом режиме </a:t>
            </a:r>
            <a:r>
              <a:rPr lang="ru-RU" dirty="0" smtClean="0">
                <a:cs typeface="Times New Roman" pitchFamily="18" charset="0"/>
              </a:rPr>
              <a:t>каждые 5-6 минут обращается </a:t>
            </a:r>
            <a:r>
              <a:rPr lang="ru-RU" dirty="0">
                <a:cs typeface="Times New Roman" pitchFamily="18" charset="0"/>
              </a:rPr>
              <a:t>к </a:t>
            </a:r>
            <a:r>
              <a:rPr lang="ru-RU" dirty="0" smtClean="0">
                <a:cs typeface="Times New Roman" pitchFamily="18" charset="0"/>
              </a:rPr>
              <a:t>  сайту </a:t>
            </a:r>
            <a:r>
              <a:rPr lang="en-US" dirty="0" smtClean="0">
                <a:cs typeface="Times New Roman" pitchFamily="18" charset="0"/>
              </a:rPr>
              <a:t>MPC</a:t>
            </a:r>
            <a:r>
              <a:rPr lang="ru-RU" dirty="0" smtClean="0">
                <a:cs typeface="Times New Roman" pitchFamily="18" charset="0"/>
              </a:rPr>
              <a:t>, </a:t>
            </a:r>
            <a:r>
              <a:rPr lang="ru-RU" dirty="0">
                <a:cs typeface="Times New Roman" pitchFamily="18" charset="0"/>
              </a:rPr>
              <a:t>где публикуются циркуляры об открытиях новых объектов. </a:t>
            </a:r>
          </a:p>
          <a:p>
            <a:pPr marL="457200" indent="-457200">
              <a:buAutoNum type="arabicPeriod" startAt="4"/>
            </a:pPr>
            <a:r>
              <a:rPr lang="ru-RU" dirty="0" smtClean="0"/>
              <a:t>По МНК определяются координаты и компоненты скорости в                начальную эпоху и их матрица ковариации.</a:t>
            </a:r>
          </a:p>
          <a:p>
            <a:pPr marL="457200" indent="-457200">
              <a:buAutoNum type="arabicPeriod" startAt="5"/>
            </a:pPr>
            <a:r>
              <a:rPr lang="ru-RU" dirty="0" smtClean="0"/>
              <a:t>Строится эллипсоид рассеяния в начальный момент времени.</a:t>
            </a:r>
          </a:p>
          <a:p>
            <a:pPr marL="457200" indent="-457200">
              <a:buAutoNum type="arabicPeriod" startAt="6"/>
            </a:pPr>
            <a:r>
              <a:rPr lang="ru-RU" dirty="0" smtClean="0"/>
              <a:t>По имеющимся фотометрическим наблюдениям оценивается абсолютная звёздная величина объекта и его размеры</a:t>
            </a:r>
            <a:r>
              <a:rPr lang="ru-RU" altLang="ru-RU" dirty="0"/>
              <a:t> , </a:t>
            </a:r>
            <a:r>
              <a:rPr lang="ru-RU" altLang="ru-RU" dirty="0" smtClean="0"/>
              <a:t>причём </a:t>
            </a:r>
            <a:r>
              <a:rPr lang="ru-RU" altLang="ru-RU" dirty="0"/>
              <a:t>для вновь открытых тел  принимается значение альбедо, равное 0.14, и плотность 2.5 г/</a:t>
            </a:r>
            <a:r>
              <a:rPr lang="en-US" altLang="ru-RU" dirty="0"/>
              <a:t>c</a:t>
            </a:r>
            <a:r>
              <a:rPr lang="ru-RU" altLang="ru-RU" dirty="0"/>
              <a:t>м</a:t>
            </a:r>
            <a:r>
              <a:rPr lang="ru-RU" altLang="ru-RU" baseline="30000" dirty="0"/>
              <a:t>3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/>
          <a:lstStyle/>
          <a:p>
            <a:r>
              <a:rPr lang="ru-RU" dirty="0" smtClean="0"/>
              <a:t>4</a:t>
            </a:r>
            <a:r>
              <a:rPr lang="en-US" dirty="0" smtClean="0"/>
              <a:t>. </a:t>
            </a:r>
            <a:r>
              <a:rPr lang="ru-RU" dirty="0" smtClean="0"/>
              <a:t>Организация мониторинга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8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/>
          <a:lstStyle/>
          <a:p>
            <a:r>
              <a:rPr lang="ru-RU" dirty="0"/>
              <a:t>4</a:t>
            </a:r>
            <a:r>
              <a:rPr lang="en-US" dirty="0"/>
              <a:t>. </a:t>
            </a:r>
            <a:r>
              <a:rPr lang="ru-RU" dirty="0"/>
              <a:t>Организация мониторинга (продолжение)</a:t>
            </a:r>
          </a:p>
        </p:txBody>
      </p:sp>
      <p:sp>
        <p:nvSpPr>
          <p:cNvPr id="19" name="Объект 1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424936" cy="5400600"/>
          </a:xfrm>
        </p:spPr>
        <p:txBody>
          <a:bodyPr/>
          <a:lstStyle/>
          <a:p>
            <a:pPr marL="457200" indent="-457200">
              <a:buAutoNum type="arabicPeriod" startAt="7"/>
            </a:pPr>
            <a:r>
              <a:rPr lang="ru-RU" dirty="0" smtClean="0"/>
              <a:t>Прогнозирование движения выполняется методом совместного численного интегрирования уравнений движения в прямоугольных координатах и уравнений в вариациях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cs typeface="Times New Roman" pitchFamily="18" charset="0"/>
              </a:rPr>
              <a:t>которые </a:t>
            </a:r>
            <a:r>
              <a:rPr lang="ru-RU" dirty="0">
                <a:cs typeface="Times New Roman" pitchFamily="18" charset="0"/>
              </a:rPr>
              <a:t>определяют частные (изохронные) производных текущих значений координат и скоростей тела по их начальным значениям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cs typeface="Times New Roman" pitchFamily="18" charset="0"/>
              </a:rPr>
              <a:t>       Координаты: </a:t>
            </a:r>
            <a:r>
              <a:rPr lang="en-US" dirty="0" smtClean="0">
                <a:cs typeface="Times New Roman" pitchFamily="18" charset="0"/>
              </a:rPr>
              <a:t>DE405</a:t>
            </a:r>
            <a:r>
              <a:rPr lang="ru-RU" dirty="0" smtClean="0">
                <a:cs typeface="Times New Roman" pitchFamily="18" charset="0"/>
              </a:rPr>
              <a:t>    </a:t>
            </a:r>
          </a:p>
          <a:p>
            <a:pPr marL="0" indent="0">
              <a:buNone/>
            </a:pPr>
            <a:r>
              <a:rPr lang="en-US" dirty="0" smtClean="0">
                <a:cs typeface="Times New Roman" pitchFamily="18" charset="0"/>
              </a:rPr>
              <a:t>       </a:t>
            </a:r>
            <a:r>
              <a:rPr lang="ru-RU" dirty="0" smtClean="0">
                <a:cs typeface="Times New Roman" pitchFamily="18" charset="0"/>
              </a:rPr>
              <a:t>Возмущения:</a:t>
            </a:r>
          </a:p>
          <a:p>
            <a:pPr marL="0" indent="0">
              <a:buNone/>
            </a:pPr>
            <a:r>
              <a:rPr lang="ru-RU" dirty="0" smtClean="0">
                <a:cs typeface="Times New Roman" pitchFamily="18" charset="0"/>
              </a:rPr>
              <a:t>а)    от больших планет;</a:t>
            </a:r>
          </a:p>
          <a:p>
            <a:pPr marL="0" indent="0">
              <a:buNone/>
            </a:pPr>
            <a:r>
              <a:rPr lang="ru-RU" dirty="0" smtClean="0">
                <a:cs typeface="Times New Roman" pitchFamily="18" charset="0"/>
              </a:rPr>
              <a:t>б)    Плутона, Цереры, Паллады и Весты;</a:t>
            </a:r>
          </a:p>
          <a:p>
            <a:pPr marL="0" indent="0">
              <a:buNone/>
            </a:pPr>
            <a:r>
              <a:rPr lang="ru-RU" dirty="0" smtClean="0">
                <a:cs typeface="Times New Roman" pitchFamily="18" charset="0"/>
              </a:rPr>
              <a:t>в)    Земля и Луна рассматриваются отдельно;</a:t>
            </a:r>
          </a:p>
          <a:p>
            <a:pPr marL="0" indent="0">
              <a:buNone/>
            </a:pPr>
            <a:r>
              <a:rPr lang="ru-RU" dirty="0" smtClean="0">
                <a:cs typeface="Times New Roman" pitchFamily="18" charset="0"/>
              </a:rPr>
              <a:t>г)     сжатие Солнца и Земли;</a:t>
            </a:r>
          </a:p>
          <a:p>
            <a:pPr marL="0" indent="0">
              <a:buNone/>
            </a:pPr>
            <a:r>
              <a:rPr lang="ru-RU" dirty="0" smtClean="0">
                <a:cs typeface="Times New Roman" pitchFamily="18" charset="0"/>
              </a:rPr>
              <a:t>д)    </a:t>
            </a:r>
            <a:r>
              <a:rPr lang="ru-RU" smtClean="0">
                <a:cs typeface="Times New Roman" pitchFamily="18" charset="0"/>
              </a:rPr>
              <a:t>световое давление.</a:t>
            </a:r>
            <a:endParaRPr lang="ru-RU" dirty="0" smtClean="0"/>
          </a:p>
          <a:p>
            <a:pPr marL="45720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394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856984" cy="5184576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ru-RU" altLang="ru-RU" dirty="0">
                <a:cs typeface="Times New Roman" pitchFamily="18" charset="0"/>
              </a:rPr>
              <a:t>В ходе прогноза необходимо получать координаты тела в </a:t>
            </a:r>
            <a:r>
              <a:rPr lang="ru-RU" altLang="ru-RU" dirty="0" smtClean="0">
                <a:cs typeface="Times New Roman" pitchFamily="18" charset="0"/>
              </a:rPr>
              <a:t>трёх </a:t>
            </a:r>
            <a:r>
              <a:rPr lang="ru-RU" altLang="ru-RU" dirty="0">
                <a:cs typeface="Times New Roman" pitchFamily="18" charset="0"/>
              </a:rPr>
              <a:t>точках во время очередного сближения</a:t>
            </a:r>
            <a:r>
              <a:rPr lang="en-US" altLang="ru-RU" dirty="0">
                <a:cs typeface="Times New Roman" pitchFamily="18" charset="0"/>
              </a:rPr>
              <a:t>:</a:t>
            </a:r>
            <a:r>
              <a:rPr lang="ru-RU" altLang="ru-RU" dirty="0">
                <a:cs typeface="Times New Roman" pitchFamily="18" charset="0"/>
              </a:rPr>
              <a:t> </a:t>
            </a:r>
          </a:p>
          <a:p>
            <a:pPr marL="514350" indent="-514350" algn="just" eaLnBrk="1" hangingPunct="1">
              <a:lnSpc>
                <a:spcPct val="90000"/>
              </a:lnSpc>
              <a:buAutoNum type="arabicPeriod"/>
            </a:pPr>
            <a:r>
              <a:rPr lang="ru-RU" altLang="ru-RU" dirty="0">
                <a:cs typeface="Times New Roman" pitchFamily="18" charset="0"/>
              </a:rPr>
              <a:t>вход в сферу действия. </a:t>
            </a:r>
          </a:p>
          <a:p>
            <a:pPr marL="514350" indent="-514350" algn="just" eaLnBrk="1" hangingPunct="1">
              <a:lnSpc>
                <a:spcPct val="90000"/>
              </a:lnSpc>
              <a:buAutoNum type="arabicPeriod"/>
            </a:pPr>
            <a:r>
              <a:rPr lang="ru-RU" altLang="ru-RU" dirty="0">
                <a:cs typeface="Times New Roman" pitchFamily="18" charset="0"/>
              </a:rPr>
              <a:t>вход в атмосферу Земли. </a:t>
            </a:r>
          </a:p>
          <a:p>
            <a:pPr marL="514350" indent="-514350" algn="just" eaLnBrk="1" hangingPunct="1">
              <a:lnSpc>
                <a:spcPct val="90000"/>
              </a:lnSpc>
              <a:buAutoNum type="arabicPeriod"/>
            </a:pPr>
            <a:r>
              <a:rPr lang="ru-RU" altLang="ru-RU" dirty="0">
                <a:cs typeface="Times New Roman" pitchFamily="18" charset="0"/>
              </a:rPr>
              <a:t>прохождение на минимальном расстоянии. Поиск нужных моментов осуществляется дроблением интервала прогноза по мере сближения.</a:t>
            </a: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/>
          <a:lstStyle/>
          <a:p>
            <a:r>
              <a:rPr lang="ru-RU" dirty="0" smtClean="0"/>
              <a:t>5.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Возможные траектории тела относительно Земли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040"/>
            <a:ext cx="7589837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19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/>
          <a:lstStyle/>
          <a:p>
            <a:r>
              <a:rPr lang="ru-RU" dirty="0" smtClean="0"/>
              <a:t>6.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Столкновение тела на номинальной орбите с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Земл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(момент входа в атмосферу)</a:t>
            </a:r>
            <a:endParaRPr lang="ru-RU" dirty="0"/>
          </a:p>
        </p:txBody>
      </p:sp>
      <p:sp>
        <p:nvSpPr>
          <p:cNvPr id="12" name="Объект 1"/>
          <p:cNvSpPr>
            <a:spLocks noGrp="1"/>
          </p:cNvSpPr>
          <p:nvPr>
            <p:ph sz="quarter" idx="1"/>
          </p:nvPr>
        </p:nvSpPr>
        <p:spPr>
          <a:xfrm>
            <a:off x="107504" y="1290251"/>
            <a:ext cx="8928992" cy="5379109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altLang="ru-RU" dirty="0">
                <a:cs typeface="Times New Roman" pitchFamily="18" charset="0"/>
              </a:rPr>
              <a:t>В точке входа на высоте 100 км над уровнем земного сфероида вычисляются</a:t>
            </a:r>
            <a:r>
              <a:rPr lang="en-US" altLang="ru-RU" dirty="0">
                <a:cs typeface="Times New Roman" pitchFamily="18" charset="0"/>
              </a:rPr>
              <a:t>: </a:t>
            </a:r>
            <a:r>
              <a:rPr lang="ru-RU" altLang="ru-RU" dirty="0">
                <a:cs typeface="Times New Roman" pitchFamily="18" charset="0"/>
              </a:rPr>
              <a:t> </a:t>
            </a:r>
          </a:p>
          <a:p>
            <a:pPr marL="361950" indent="-361950" algn="just" eaLnBrk="1" hangingPunct="1">
              <a:buAutoNum type="arabicPeriod"/>
            </a:pPr>
            <a:r>
              <a:rPr lang="ru-RU" altLang="ru-RU" dirty="0">
                <a:cs typeface="Times New Roman" pitchFamily="18" charset="0"/>
              </a:rPr>
              <a:t>параметры гелиоцентрической орбиты и их ошибки; </a:t>
            </a:r>
          </a:p>
          <a:p>
            <a:pPr marL="361950" indent="-361950" algn="just" eaLnBrk="1" hangingPunct="1">
              <a:buAutoNum type="arabicPeriod"/>
            </a:pPr>
            <a:r>
              <a:rPr lang="ru-RU" altLang="ru-RU" dirty="0">
                <a:cs typeface="Times New Roman" pitchFamily="18" charset="0"/>
              </a:rPr>
              <a:t>вероятность столкновения;</a:t>
            </a:r>
          </a:p>
          <a:p>
            <a:pPr marL="361950" indent="-361950" algn="just" eaLnBrk="1" hangingPunct="1">
              <a:buAutoNum type="arabicPeriod"/>
            </a:pPr>
            <a:r>
              <a:rPr lang="ru-RU" altLang="ru-RU" dirty="0">
                <a:cs typeface="Times New Roman" pitchFamily="18" charset="0"/>
              </a:rPr>
              <a:t>осуществляется переход от системы координат </a:t>
            </a:r>
            <a:r>
              <a:rPr lang="en-US" altLang="ru-RU" dirty="0">
                <a:cs typeface="Times New Roman" pitchFamily="18" charset="0"/>
              </a:rPr>
              <a:t>J2</a:t>
            </a:r>
            <a:r>
              <a:rPr lang="ru-RU" altLang="ru-RU" dirty="0">
                <a:cs typeface="Times New Roman" pitchFamily="18" charset="0"/>
              </a:rPr>
              <a:t>000 к системе подвижного экватора и точки </a:t>
            </a:r>
            <a:r>
              <a:rPr lang="ru-RU" altLang="ru-RU" dirty="0" smtClean="0">
                <a:cs typeface="Times New Roman" pitchFamily="18" charset="0"/>
              </a:rPr>
              <a:t>весеннего равноденствия;</a:t>
            </a:r>
          </a:p>
          <a:p>
            <a:pPr algn="just">
              <a:buFont typeface="+mj-lt"/>
              <a:buAutoNum type="arabicPeriod" startAt="4"/>
            </a:pPr>
            <a:r>
              <a:rPr lang="ru-RU" altLang="ru-RU" dirty="0">
                <a:cs typeface="Times New Roman" pitchFamily="18" charset="0"/>
              </a:rPr>
              <a:t>осуществляется поворот системы таким образом, чтобы одна ось оказалась направленной в точку входа, а две другие соответственно по параллели и меридиану.</a:t>
            </a:r>
            <a:r>
              <a:rPr lang="en-US" altLang="ru-RU" dirty="0">
                <a:cs typeface="Times New Roman" pitchFamily="18" charset="0"/>
              </a:rPr>
              <a:t> </a:t>
            </a:r>
            <a:endParaRPr lang="ru-RU" altLang="ru-RU" dirty="0">
              <a:cs typeface="Times New Roman" pitchFamily="18" charset="0"/>
            </a:endParaRPr>
          </a:p>
          <a:p>
            <a:pPr algn="just">
              <a:buFont typeface="+mj-lt"/>
              <a:buAutoNum type="arabicPeriod" startAt="4"/>
            </a:pPr>
            <a:r>
              <a:rPr lang="ru-RU" altLang="ru-RU" dirty="0">
                <a:cs typeface="Times New Roman" pitchFamily="18" charset="0"/>
              </a:rPr>
              <a:t>Подсчитываются момент входа по</a:t>
            </a:r>
            <a:r>
              <a:rPr lang="en-US" altLang="ru-RU" dirty="0">
                <a:cs typeface="Times New Roman" pitchFamily="18" charset="0"/>
              </a:rPr>
              <a:t> UTC</a:t>
            </a:r>
            <a:r>
              <a:rPr lang="ru-RU" altLang="ru-RU" dirty="0">
                <a:cs typeface="Times New Roman" pitchFamily="18" charset="0"/>
              </a:rPr>
              <a:t>, долгота и широта точки входа, азимут и наклон траектории, скорость тела относительно атмосферы, а также средние ошибки всех этих величин с учётом неопределённости начальных условий</a:t>
            </a:r>
            <a:r>
              <a:rPr lang="en-US" altLang="ru-RU" dirty="0">
                <a:cs typeface="Times New Roman" pitchFamily="18" charset="0"/>
              </a:rPr>
              <a:t> </a:t>
            </a:r>
            <a:r>
              <a:rPr lang="ru-RU" altLang="ru-RU" dirty="0">
                <a:cs typeface="Times New Roman" pitchFamily="18" charset="0"/>
              </a:rPr>
              <a:t> движения</a:t>
            </a:r>
            <a:r>
              <a:rPr lang="ru-RU" altLang="ru-RU" dirty="0" smtClean="0">
                <a:cs typeface="Times New Roman" pitchFamily="18" charset="0"/>
              </a:rPr>
              <a:t>.</a:t>
            </a:r>
          </a:p>
          <a:p>
            <a:pPr algn="just">
              <a:buFont typeface="+mj-lt"/>
              <a:buAutoNum type="arabicPeriod" startAt="4"/>
            </a:pPr>
            <a:r>
              <a:rPr lang="ru-RU" altLang="ru-RU" dirty="0" smtClean="0">
                <a:cs typeface="Times New Roman" pitchFamily="18" charset="0"/>
              </a:rPr>
              <a:t>Движение в атмосфере, оценка эллипса рассеяния на поверхности Земли и поражающие факторы вычисляются по программе В. А. </a:t>
            </a:r>
            <a:r>
              <a:rPr lang="ru-RU" altLang="ru-RU" dirty="0" err="1" smtClean="0">
                <a:cs typeface="Times New Roman" pitchFamily="18" charset="0"/>
              </a:rPr>
              <a:t>Дерюгина</a:t>
            </a:r>
            <a:r>
              <a:rPr lang="ru-RU" altLang="ru-RU" dirty="0" smtClean="0">
                <a:cs typeface="Times New Roman" pitchFamily="18" charset="0"/>
              </a:rPr>
              <a:t>.</a:t>
            </a:r>
            <a:endParaRPr lang="ru-RU" altLang="ru-RU" dirty="0">
              <a:cs typeface="Times New Roman" pitchFamily="18" charset="0"/>
            </a:endParaRPr>
          </a:p>
          <a:p>
            <a:pPr marL="514350" indent="-514350" algn="just" eaLnBrk="1" hangingPunct="1">
              <a:buAutoNum type="arabicPeriod"/>
            </a:pPr>
            <a:endParaRPr lang="ru-RU" altLang="ru-RU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/>
              <a:t>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/>
          <a:lstStyle/>
          <a:p>
            <a:r>
              <a:rPr lang="ru-RU" dirty="0" smtClean="0"/>
              <a:t>7. Столкновения на варьируемых орбитах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51520" y="1052736"/>
            <a:ext cx="8640960" cy="5256584"/>
          </a:xfrm>
        </p:spPr>
        <p:txBody>
          <a:bodyPr/>
          <a:lstStyle/>
          <a:p>
            <a:pPr marL="0" indent="0"/>
            <a:r>
              <a:rPr lang="ru-RU" u="sng" dirty="0" smtClean="0"/>
              <a:t>Граничный случай</a:t>
            </a:r>
            <a:r>
              <a:rPr lang="ru-RU" dirty="0" smtClean="0"/>
              <a:t>: номинальная орбита минует Землю, но вычисленная вероятность столкновения достаточно велика.</a:t>
            </a:r>
          </a:p>
          <a:p>
            <a:pPr marL="0" indent="0"/>
            <a:r>
              <a:rPr lang="ru-RU" dirty="0" smtClean="0"/>
              <a:t>Часть виртуальных тел, движущихся по орбитам, близким к номинальной, сталкивается с Землёй.</a:t>
            </a:r>
          </a:p>
          <a:p>
            <a:pPr marL="0" indent="0"/>
            <a:r>
              <a:rPr lang="ru-RU" u="sng" dirty="0" smtClean="0"/>
              <a:t>Задача: </a:t>
            </a:r>
            <a:r>
              <a:rPr lang="ru-RU" dirty="0" smtClean="0"/>
              <a:t>Определить районы Земли, которые подвергаются опасности падения космического тела.</a:t>
            </a:r>
          </a:p>
          <a:p>
            <a:pPr marL="0" indent="0"/>
            <a:r>
              <a:rPr lang="ru-RU" dirty="0" smtClean="0"/>
              <a:t>Вариация среднего движения </a:t>
            </a:r>
            <a:r>
              <a:rPr lang="en-US" i="1" dirty="0" smtClean="0"/>
              <a:t>n.</a:t>
            </a:r>
          </a:p>
          <a:p>
            <a:pPr marL="0" indent="0"/>
            <a:r>
              <a:rPr lang="en-US" i="1" dirty="0" smtClean="0"/>
              <a:t>d</a:t>
            </a:r>
            <a:r>
              <a:rPr lang="en-US" dirty="0" smtClean="0"/>
              <a:t> – </a:t>
            </a:r>
            <a:r>
              <a:rPr lang="ru-RU" dirty="0" smtClean="0"/>
              <a:t>расстояние от центра Земли, </a:t>
            </a:r>
            <a:r>
              <a:rPr lang="en-US" i="1" dirty="0" err="1" smtClean="0"/>
              <a:t>σ</a:t>
            </a:r>
            <a:r>
              <a:rPr lang="en-US" baseline="-25000" dirty="0" err="1" smtClean="0"/>
              <a:t>d</a:t>
            </a:r>
            <a:r>
              <a:rPr lang="en-US" dirty="0" smtClean="0"/>
              <a:t> – </a:t>
            </a:r>
            <a:r>
              <a:rPr lang="ru-RU" dirty="0" smtClean="0"/>
              <a:t>средняя ошибка расстояния,</a:t>
            </a:r>
          </a:p>
          <a:p>
            <a:pPr marL="0" indent="0"/>
            <a:r>
              <a:rPr lang="en-US" i="1" dirty="0" smtClean="0"/>
              <a:t>R</a:t>
            </a:r>
            <a:r>
              <a:rPr lang="en-US" baseline="-25000" dirty="0" smtClean="0"/>
              <a:t>e</a:t>
            </a:r>
            <a:r>
              <a:rPr lang="en-US" dirty="0" smtClean="0"/>
              <a:t> – </a:t>
            </a:r>
            <a:r>
              <a:rPr lang="ru-RU" dirty="0" smtClean="0"/>
              <a:t>радиус Земли:</a:t>
            </a:r>
          </a:p>
          <a:p>
            <a:pPr marL="0" indent="0"/>
            <a:endParaRPr lang="ru-RU" dirty="0" smtClean="0"/>
          </a:p>
          <a:p>
            <a:pPr marL="0" indent="0"/>
            <a:r>
              <a:rPr lang="en-US" i="1" dirty="0" smtClean="0"/>
              <a:t>K</a:t>
            </a:r>
            <a:r>
              <a:rPr lang="en-US" dirty="0" smtClean="0"/>
              <a:t>=3.291  -&gt; P=10</a:t>
            </a:r>
            <a:r>
              <a:rPr lang="en-US" baseline="30000" dirty="0" smtClean="0"/>
              <a:t>-3</a:t>
            </a:r>
            <a:r>
              <a:rPr lang="en-US" dirty="0" smtClean="0"/>
              <a:t>,</a:t>
            </a:r>
          </a:p>
          <a:p>
            <a:pPr marL="0" indent="0"/>
            <a:r>
              <a:rPr lang="en-US" i="1" dirty="0" smtClean="0"/>
              <a:t>K</a:t>
            </a:r>
            <a:r>
              <a:rPr lang="en-US" dirty="0" smtClean="0"/>
              <a:t>=4.892  -&gt; P=10</a:t>
            </a:r>
            <a:r>
              <a:rPr lang="en-US" baseline="30000" dirty="0" smtClean="0"/>
              <a:t>-6</a:t>
            </a:r>
            <a:r>
              <a:rPr lang="en-US" dirty="0" smtClean="0"/>
              <a:t>,</a:t>
            </a:r>
          </a:p>
          <a:p>
            <a:pPr marL="0" indent="0"/>
            <a:r>
              <a:rPr lang="en-US" i="1" dirty="0" smtClean="0"/>
              <a:t>K</a:t>
            </a:r>
            <a:r>
              <a:rPr lang="en-US" dirty="0" smtClean="0"/>
              <a:t>=6.467  </a:t>
            </a:r>
            <a:r>
              <a:rPr lang="en-US" dirty="0"/>
              <a:t>-&gt; </a:t>
            </a:r>
            <a:r>
              <a:rPr lang="en-US" dirty="0" smtClean="0"/>
              <a:t>P=10</a:t>
            </a:r>
            <a:r>
              <a:rPr lang="en-US" baseline="30000" dirty="0" smtClean="0"/>
              <a:t>-10</a:t>
            </a:r>
            <a:r>
              <a:rPr lang="en-US" dirty="0" smtClean="0"/>
              <a:t>,</a:t>
            </a:r>
            <a:endParaRPr lang="en-US" dirty="0"/>
          </a:p>
          <a:p>
            <a:pPr marL="0" indent="0"/>
            <a:endParaRPr lang="en-US" dirty="0" smtClean="0"/>
          </a:p>
          <a:p>
            <a:pPr marL="0" indent="0"/>
            <a:endParaRPr lang="en-US" dirty="0" smtClean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 smtClean="0"/>
          </a:p>
          <a:p>
            <a:pPr marL="0" indent="0"/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112341"/>
              </p:ext>
            </p:extLst>
          </p:nvPr>
        </p:nvGraphicFramePr>
        <p:xfrm>
          <a:off x="3765550" y="3860800"/>
          <a:ext cx="1881188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0" name="Equation" r:id="rId3" imgW="838080" imgH="495000" progId="">
                  <p:embed/>
                </p:oleObj>
              </mc:Choice>
              <mc:Fallback>
                <p:oleObj name="Equation" r:id="rId3" imgW="838080" imgH="495000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550" y="3860800"/>
                        <a:ext cx="1881188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620169"/>
              </p:ext>
            </p:extLst>
          </p:nvPr>
        </p:nvGraphicFramePr>
        <p:xfrm>
          <a:off x="3375025" y="5665812"/>
          <a:ext cx="24987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1" name="Equation" r:id="rId5" imgW="1054080" imgH="241200" progId="">
                  <p:embed/>
                </p:oleObj>
              </mc:Choice>
              <mc:Fallback>
                <p:oleObj name="Equation" r:id="rId5" imgW="1054080" imgH="24120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5025" y="5665812"/>
                        <a:ext cx="24987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1119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 Столкновения на варьируемых </a:t>
            </a:r>
            <a:r>
              <a:rPr lang="ru-RU" dirty="0" smtClean="0"/>
              <a:t>орбитах (</a:t>
            </a:r>
            <a:r>
              <a:rPr lang="ru-RU" dirty="0"/>
              <a:t>продолжение)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6984776" cy="4289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5928" y="5669632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Полоса риска фиктивного тела с элементами орбиты, определенными по 4 наблюдениям реального тела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2016 LP10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интервале времени с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2016 06 08.435110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2016 06 09.220990.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Момент максимального сближения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Землей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JDT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2457549.239703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= 2016 06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09.739703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Минимальное расстояние от центра Земли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64648±17602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Вероятность столкновения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0.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000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62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004048" y="1412776"/>
            <a:ext cx="2962672" cy="72008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600" kern="0" smtClean="0">
                <a:latin typeface="Times New Roman" pitchFamily="18" charset="0"/>
                <a:cs typeface="Times New Roman" pitchFamily="18" charset="0"/>
              </a:rPr>
              <a:t>2016 LP10 </a:t>
            </a:r>
            <a:endParaRPr lang="ru-RU" sz="3600" kern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86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/>
          <a:lstStyle/>
          <a:p>
            <a:r>
              <a:rPr lang="ru-RU" dirty="0"/>
              <a:t>7. Столкновения на варьируемых орбитах (продолжение)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243166"/>
            <a:ext cx="7989887" cy="427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779912" y="1268760"/>
            <a:ext cx="4320480" cy="70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600" kern="0" smtClean="0"/>
              <a:t>(</a:t>
            </a:r>
            <a:r>
              <a:rPr lang="ru-RU" sz="3600" kern="0" smtClean="0">
                <a:latin typeface="Times New Roman" pitchFamily="18" charset="0"/>
                <a:cs typeface="Times New Roman" pitchFamily="18" charset="0"/>
              </a:rPr>
              <a:t>99942) </a:t>
            </a:r>
            <a:r>
              <a:rPr lang="en-US" sz="3600" kern="0" smtClean="0">
                <a:latin typeface="Times New Roman" pitchFamily="18" charset="0"/>
                <a:cs typeface="Times New Roman" pitchFamily="18" charset="0"/>
              </a:rPr>
              <a:t>Apophis</a:t>
            </a:r>
            <a:endParaRPr lang="ru-RU" sz="36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6002" y="5489937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Полоса риска фиктивного тела с элементами орбиты, определенными по 23 наблюдениям астероида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(99942)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Apophis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интервале времени 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18.423180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27.740170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декабря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2004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Момент максимального сближения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Землей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JDT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2462240.382636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= 2029 04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13.882636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Минимальное расстояние от центра Земли 288944±390507 км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Вероятность столкновения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0.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128</a:t>
            </a:r>
            <a:r>
              <a:rPr lang="ru-RU" sz="1600" dirty="0" smtClean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917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/>
          <a:lstStyle/>
          <a:p>
            <a:r>
              <a:rPr lang="ru-RU" dirty="0"/>
              <a:t>7. Столкновения на варьируемых орбитах (продолжение)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12968" cy="4752528"/>
          </a:xfrm>
        </p:spPr>
        <p:txBody>
          <a:bodyPr/>
          <a:lstStyle/>
          <a:p>
            <a:pPr>
              <a:buFont typeface="Wingdings 3"/>
              <a:buNone/>
            </a:pPr>
            <a:r>
              <a:rPr lang="ru-RU" dirty="0" smtClean="0"/>
              <a:t>		       	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054" y="1322874"/>
            <a:ext cx="4652701" cy="2306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054" y="3349975"/>
            <a:ext cx="4676895" cy="23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9799" y="5661248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Полоса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риска фиктивного тела с элементами орбиты, определенными по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наблюдениям реального тела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2008 TC3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интервале времени с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06.277670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06.641820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октября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2008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г.   Момент максимального сближения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Землей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JDT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2454744.991886 = 2008 10 05.491886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         Минимальное расстояние от центра Земли 6475.0±51.6 км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Вероятность столкновения 1.000.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6660232" y="1340768"/>
            <a:ext cx="2496883" cy="624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2673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600" kern="0" smtClean="0"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en-US" sz="3600" kern="0" smtClean="0">
                <a:latin typeface="Times New Roman" pitchFamily="18" charset="0"/>
                <a:cs typeface="Times New Roman" pitchFamily="18" charset="0"/>
              </a:rPr>
              <a:t>TC3</a:t>
            </a:r>
            <a:endParaRPr lang="ru-RU" sz="3600" kern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69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Протокол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работы комплекса «ПРОГНОЗ»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 вхождения в атмосферу - астероид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TC3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67544" y="1301098"/>
            <a:ext cx="8136904" cy="5512278"/>
          </a:xfrm>
          <a:prstGeom prst="rect">
            <a:avLst/>
          </a:prstGeom>
          <a:solidFill>
            <a:schemeClr val="accent1">
              <a:tint val="20000"/>
            </a:schemeClr>
          </a:solidFill>
        </p:spPr>
        <p:txBody>
          <a:bodyPr wrap="square">
            <a:spAutoFit/>
          </a:bodyPr>
          <a:lstStyle/>
          <a:p>
            <a:r>
              <a:rPr lang="ru-RU" sz="1100" dirty="0"/>
              <a:t> </a:t>
            </a:r>
            <a:r>
              <a:rPr lang="ru-RU" sz="1100" dirty="0" smtClean="0"/>
              <a:t>Обозначение </a:t>
            </a:r>
            <a:r>
              <a:rPr lang="ru-RU" sz="1100" dirty="0"/>
              <a:t>объекта: 2008 TC3 (K08T03C)</a:t>
            </a:r>
          </a:p>
          <a:p>
            <a:r>
              <a:rPr lang="ru-RU" sz="1100" dirty="0"/>
              <a:t> </a:t>
            </a:r>
            <a:r>
              <a:rPr lang="ru-RU" sz="1100" dirty="0" smtClean="0"/>
              <a:t>принято </a:t>
            </a:r>
            <a:r>
              <a:rPr lang="ru-RU" sz="1100" dirty="0"/>
              <a:t>из Центра малых планет M.P.E.C. 2008-T50, </a:t>
            </a:r>
            <a:r>
              <a:rPr lang="ru-RU" sz="1100" dirty="0" err="1"/>
              <a:t>Issued</a:t>
            </a:r>
            <a:r>
              <a:rPr lang="ru-RU" sz="1100" dirty="0"/>
              <a:t> 2008 </a:t>
            </a:r>
            <a:r>
              <a:rPr lang="ru-RU" sz="1100" dirty="0" err="1"/>
              <a:t>Oct</a:t>
            </a:r>
            <a:r>
              <a:rPr lang="ru-RU" sz="1100" dirty="0"/>
              <a:t>. 6, 14:59 UT</a:t>
            </a:r>
          </a:p>
          <a:p>
            <a:r>
              <a:rPr lang="ru-RU" sz="1100" dirty="0"/>
              <a:t> </a:t>
            </a:r>
          </a:p>
          <a:p>
            <a:r>
              <a:rPr lang="ru-RU" sz="1100" dirty="0" smtClean="0"/>
              <a:t>Выполнено </a:t>
            </a:r>
            <a:r>
              <a:rPr lang="ru-RU" sz="1200" b="1" dirty="0" smtClean="0"/>
              <a:t> </a:t>
            </a:r>
            <a:r>
              <a:rPr lang="ru-RU" sz="1000" dirty="0" smtClean="0"/>
              <a:t>99 </a:t>
            </a:r>
            <a:r>
              <a:rPr lang="ru-RU" sz="1000" dirty="0"/>
              <a:t>наблюдений </a:t>
            </a:r>
            <a:r>
              <a:rPr lang="ru-RU" sz="1100" dirty="0"/>
              <a:t>с 2008 10 06.277670 по 2008 10 </a:t>
            </a:r>
            <a:r>
              <a:rPr lang="ru-RU" sz="1100" dirty="0" smtClean="0"/>
              <a:t>06.844360 на 15 </a:t>
            </a:r>
            <a:r>
              <a:rPr lang="ru-RU" sz="1100" dirty="0"/>
              <a:t>обсерваториях. Определена предварительная орбита тела</a:t>
            </a:r>
            <a:r>
              <a:rPr lang="ru-RU" sz="1100" dirty="0" smtClean="0"/>
              <a:t>.</a:t>
            </a:r>
          </a:p>
          <a:p>
            <a:r>
              <a:rPr lang="ru-RU" sz="1100" dirty="0" smtClean="0"/>
              <a:t>…</a:t>
            </a:r>
          </a:p>
          <a:p>
            <a:r>
              <a:rPr lang="ru-RU" sz="1100" dirty="0" smtClean="0"/>
              <a:t> </a:t>
            </a:r>
            <a:endParaRPr lang="ru-RU" sz="1100" dirty="0"/>
          </a:p>
          <a:p>
            <a:r>
              <a:rPr lang="ru-RU" sz="1100" dirty="0" smtClean="0"/>
              <a:t>По </a:t>
            </a:r>
            <a:r>
              <a:rPr lang="ru-RU" sz="1100" dirty="0"/>
              <a:t>имеющимся в наличии наблюдениям, общим числом    99, на </a:t>
            </a:r>
            <a:r>
              <a:rPr lang="ru-RU" sz="1100" dirty="0" smtClean="0"/>
              <a:t>интервале с </a:t>
            </a:r>
            <a:r>
              <a:rPr lang="ru-RU" sz="1100" dirty="0"/>
              <a:t>2008 10 06.277670 по 2008 10 06.844360 найдена орбита:</a:t>
            </a:r>
          </a:p>
          <a:p>
            <a:r>
              <a:rPr lang="ru-RU" sz="1100" dirty="0"/>
              <a:t> </a:t>
            </a:r>
          </a:p>
          <a:p>
            <a:r>
              <a:rPr lang="ru-RU" sz="900" dirty="0"/>
              <a:t>  T    = JDT 2454745.500000 = 2008 10 06.000000</a:t>
            </a:r>
          </a:p>
          <a:p>
            <a:r>
              <a:rPr lang="ru-RU" sz="900" dirty="0"/>
              <a:t>  M    =  328.477708    </a:t>
            </a:r>
            <a:r>
              <a:rPr lang="en-US" sz="900" dirty="0" smtClean="0"/>
              <a:t>  </a:t>
            </a:r>
            <a:r>
              <a:rPr lang="ru-RU" sz="900" dirty="0" smtClean="0"/>
              <a:t> </a:t>
            </a:r>
            <a:r>
              <a:rPr lang="ru-RU" sz="900" dirty="0"/>
              <a:t>x  =       </a:t>
            </a:r>
            <a:r>
              <a:rPr lang="en-US" sz="900" dirty="0" smtClean="0"/>
              <a:t>0</a:t>
            </a:r>
            <a:r>
              <a:rPr lang="ru-RU" sz="900" dirty="0" smtClean="0"/>
              <a:t>.978354849</a:t>
            </a:r>
            <a:endParaRPr lang="ru-RU" sz="900" dirty="0"/>
          </a:p>
          <a:p>
            <a:r>
              <a:rPr lang="ru-RU" sz="900" dirty="0"/>
              <a:t>  </a:t>
            </a:r>
            <a:r>
              <a:rPr lang="el-GR" sz="900" dirty="0" smtClean="0"/>
              <a:t>ω</a:t>
            </a:r>
            <a:r>
              <a:rPr lang="ru-RU" sz="900" dirty="0" smtClean="0"/>
              <a:t> </a:t>
            </a:r>
            <a:r>
              <a:rPr lang="ru-RU" sz="900" dirty="0"/>
              <a:t>=  233.951051     </a:t>
            </a:r>
            <a:r>
              <a:rPr lang="en-US" sz="900" dirty="0" smtClean="0"/>
              <a:t>      </a:t>
            </a:r>
            <a:r>
              <a:rPr lang="ru-RU" sz="900" dirty="0" smtClean="0"/>
              <a:t>y  </a:t>
            </a:r>
            <a:r>
              <a:rPr lang="ru-RU" sz="900" dirty="0"/>
              <a:t>=      </a:t>
            </a:r>
            <a:r>
              <a:rPr lang="en-US" sz="900" dirty="0" smtClean="0"/>
              <a:t> 0</a:t>
            </a:r>
            <a:r>
              <a:rPr lang="ru-RU" sz="900" dirty="0" smtClean="0"/>
              <a:t>.205379686</a:t>
            </a:r>
            <a:endParaRPr lang="ru-RU" sz="900" dirty="0"/>
          </a:p>
          <a:p>
            <a:r>
              <a:rPr lang="ru-RU" sz="900" dirty="0"/>
              <a:t>  </a:t>
            </a:r>
            <a:r>
              <a:rPr lang="el-GR" sz="900" dirty="0" smtClean="0"/>
              <a:t>Ω</a:t>
            </a:r>
            <a:r>
              <a:rPr lang="ru-RU" sz="900" dirty="0" smtClean="0"/>
              <a:t> </a:t>
            </a:r>
            <a:r>
              <a:rPr lang="ru-RU" sz="900" dirty="0"/>
              <a:t>=  194.132690     z  =       </a:t>
            </a:r>
            <a:r>
              <a:rPr lang="en-US" sz="900" dirty="0" smtClean="0"/>
              <a:t>0</a:t>
            </a:r>
            <a:r>
              <a:rPr lang="ru-RU" sz="900" dirty="0" smtClean="0"/>
              <a:t>.089993027</a:t>
            </a:r>
            <a:endParaRPr lang="ru-RU" sz="900" dirty="0"/>
          </a:p>
          <a:p>
            <a:r>
              <a:rPr lang="ru-RU" sz="900" dirty="0"/>
              <a:t>  </a:t>
            </a:r>
            <a:r>
              <a:rPr lang="ru-RU" sz="900" dirty="0" err="1"/>
              <a:t>Incl</a:t>
            </a:r>
            <a:r>
              <a:rPr lang="ru-RU" sz="900" dirty="0"/>
              <a:t>.=    2.327993     </a:t>
            </a:r>
            <a:r>
              <a:rPr lang="ru-RU" sz="900" dirty="0" err="1"/>
              <a:t>Vx</a:t>
            </a:r>
            <a:r>
              <a:rPr lang="ru-RU" sz="900" dirty="0"/>
              <a:t> =       </a:t>
            </a:r>
            <a:r>
              <a:rPr lang="ru-RU" sz="900" dirty="0" smtClean="0"/>
              <a:t>-</a:t>
            </a:r>
            <a:r>
              <a:rPr lang="en-US" sz="900" dirty="0" smtClean="0"/>
              <a:t>0</a:t>
            </a:r>
            <a:r>
              <a:rPr lang="ru-RU" sz="900" dirty="0" smtClean="0"/>
              <a:t>.007766146</a:t>
            </a:r>
            <a:endParaRPr lang="ru-RU" sz="900" dirty="0"/>
          </a:p>
          <a:p>
            <a:r>
              <a:rPr lang="ru-RU" sz="900" dirty="0"/>
              <a:t>  e    =    .2852172     </a:t>
            </a:r>
            <a:r>
              <a:rPr lang="ru-RU" sz="900" dirty="0" err="1"/>
              <a:t>Vy</a:t>
            </a:r>
            <a:r>
              <a:rPr lang="ru-RU" sz="900" dirty="0"/>
              <a:t> =        </a:t>
            </a:r>
            <a:r>
              <a:rPr lang="en-US" sz="900" dirty="0" smtClean="0"/>
              <a:t> 0</a:t>
            </a:r>
            <a:r>
              <a:rPr lang="ru-RU" sz="900" dirty="0" smtClean="0"/>
              <a:t>.016081292</a:t>
            </a:r>
            <a:endParaRPr lang="ru-RU" sz="900" dirty="0"/>
          </a:p>
          <a:p>
            <a:r>
              <a:rPr lang="ru-RU" sz="900" dirty="0"/>
              <a:t>  n    =   .68819302     </a:t>
            </a:r>
            <a:r>
              <a:rPr lang="ru-RU" sz="900" dirty="0" err="1"/>
              <a:t>Vz</a:t>
            </a:r>
            <a:r>
              <a:rPr lang="ru-RU" sz="900" dirty="0"/>
              <a:t> =        </a:t>
            </a:r>
            <a:r>
              <a:rPr lang="en-US" sz="900" dirty="0" smtClean="0"/>
              <a:t>0</a:t>
            </a:r>
            <a:r>
              <a:rPr lang="ru-RU" sz="900" dirty="0" smtClean="0"/>
              <a:t>.006148999</a:t>
            </a:r>
            <a:endParaRPr lang="ru-RU" sz="900" dirty="0"/>
          </a:p>
          <a:p>
            <a:r>
              <a:rPr lang="ru-RU" sz="900" dirty="0"/>
              <a:t>  a    =   1.2705620</a:t>
            </a:r>
          </a:p>
          <a:p>
            <a:r>
              <a:rPr lang="ru-RU" sz="900" dirty="0"/>
              <a:t>  P    =   1.4321675</a:t>
            </a:r>
          </a:p>
          <a:p>
            <a:r>
              <a:rPr lang="ru-RU" sz="900" dirty="0"/>
              <a:t>  MOID =    .0000086  H =  30.40  G =    .15  U = </a:t>
            </a:r>
            <a:r>
              <a:rPr lang="ru-RU" sz="900" dirty="0" smtClean="0"/>
              <a:t>5</a:t>
            </a:r>
            <a:endParaRPr lang="en-US" sz="900" dirty="0" smtClean="0"/>
          </a:p>
          <a:p>
            <a:endParaRPr lang="en-US" sz="900" dirty="0" smtClean="0"/>
          </a:p>
          <a:p>
            <a:r>
              <a:rPr lang="ru-RU" sz="1100" dirty="0" smtClean="0"/>
              <a:t>Орбита </a:t>
            </a:r>
            <a:r>
              <a:rPr lang="ru-RU" sz="1100" dirty="0"/>
              <a:t>представляет использованные наблюдения со </a:t>
            </a:r>
            <a:r>
              <a:rPr lang="ru-RU" sz="1200" b="1" dirty="0"/>
              <a:t>средней  ошибкой </a:t>
            </a:r>
            <a:r>
              <a:rPr lang="ru-RU" sz="1200" b="1" dirty="0" smtClean="0"/>
              <a:t>0.7 </a:t>
            </a:r>
            <a:r>
              <a:rPr lang="ru-RU" sz="1200" b="1" dirty="0" smtClean="0"/>
              <a:t>секунд </a:t>
            </a:r>
            <a:r>
              <a:rPr lang="ru-RU" sz="1200" b="1" dirty="0"/>
              <a:t>дуги. Отброшено   8 наблюдений.</a:t>
            </a:r>
            <a:endParaRPr lang="ru-RU" sz="1100" b="1" dirty="0"/>
          </a:p>
          <a:p>
            <a:r>
              <a:rPr lang="ru-RU" sz="1100" dirty="0" smtClean="0"/>
              <a:t>Матрица </a:t>
            </a:r>
            <a:r>
              <a:rPr lang="ru-RU" sz="1100" dirty="0"/>
              <a:t>ковариации координат и скоростей имеет вид:</a:t>
            </a:r>
          </a:p>
          <a:p>
            <a:r>
              <a:rPr lang="ru-RU" sz="800" dirty="0"/>
              <a:t> </a:t>
            </a:r>
          </a:p>
          <a:p>
            <a:r>
              <a:rPr lang="ru-RU" sz="800" dirty="0"/>
              <a:t>  .255583D-13 -.474290D-14  .368390D-14 -.318552D-13  .590520D-14 -.458775D-14</a:t>
            </a:r>
          </a:p>
          <a:p>
            <a:r>
              <a:rPr lang="ru-RU" sz="800" dirty="0"/>
              <a:t> -.474290D-14  .896776D-15 -.686126D-15  .576336D-14 -.109619D-14  .834020D-15</a:t>
            </a:r>
          </a:p>
          <a:p>
            <a:r>
              <a:rPr lang="ru-RU" sz="800" dirty="0"/>
              <a:t>  .368390D-14 -.686126D-15  .539598D-15 -.455170D-14  .848770D-15 -.666591D-15</a:t>
            </a:r>
          </a:p>
          <a:p>
            <a:r>
              <a:rPr lang="ru-RU" sz="800" dirty="0"/>
              <a:t> -.318552D-13  .576336D-14 -.455170D-14  .422794D-13 -.753155D-14  .602420D-14</a:t>
            </a:r>
          </a:p>
          <a:p>
            <a:r>
              <a:rPr lang="ru-RU" sz="800" dirty="0"/>
              <a:t>  .590520D-14 -.109619D-14  .848770D-15 -.753155D-14  .138884D-14 -.108070D-14</a:t>
            </a:r>
          </a:p>
          <a:p>
            <a:r>
              <a:rPr lang="ru-RU" sz="800" dirty="0"/>
              <a:t> -.458775D-14  .834020D-15 -.666591D-15  .602420D-14 -.108070D-14  .</a:t>
            </a:r>
            <a:r>
              <a:rPr lang="ru-RU" sz="800" dirty="0" smtClean="0"/>
              <a:t>872751D-15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45246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Протокол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работы комплекса «ПРОГНОЗ»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астероид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TC3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(продолжение)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8278688" cy="5120208"/>
          </a:xfrm>
          <a:prstGeom prst="rect">
            <a:avLst/>
          </a:prstGeom>
          <a:solidFill>
            <a:schemeClr val="accent1">
              <a:tint val="2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> </a:t>
            </a:r>
            <a:r>
              <a:rPr lang="ru-RU" sz="1200" dirty="0"/>
              <a:t>В момент </a:t>
            </a:r>
            <a:r>
              <a:rPr lang="ru-RU" sz="1200" b="1" dirty="0"/>
              <a:t>T = JDT2454746.615706</a:t>
            </a:r>
            <a:r>
              <a:rPr lang="ru-RU" sz="1200" dirty="0"/>
              <a:t> тело вошло в  атмосферу Земли </a:t>
            </a:r>
            <a:r>
              <a:rPr lang="ru-RU" sz="1200" dirty="0" smtClean="0"/>
              <a:t>на  </a:t>
            </a:r>
            <a:r>
              <a:rPr lang="ru-RU" sz="1200" dirty="0"/>
              <a:t>заданной высоте  </a:t>
            </a:r>
            <a:r>
              <a:rPr lang="ru-RU" sz="1200" dirty="0" smtClean="0"/>
              <a:t>100 </a:t>
            </a:r>
            <a:r>
              <a:rPr lang="ru-RU" sz="1200" dirty="0"/>
              <a:t>км над уровнем земного сфероида.</a:t>
            </a:r>
          </a:p>
          <a:p>
            <a:r>
              <a:rPr lang="ru-RU" sz="1200" dirty="0"/>
              <a:t> Вероятность столкновения равна </a:t>
            </a:r>
            <a:r>
              <a:rPr lang="ru-RU" sz="1200" b="1" dirty="0"/>
              <a:t>1.00000000</a:t>
            </a:r>
            <a:r>
              <a:rPr lang="ru-RU" sz="1200" dirty="0"/>
              <a:t>.</a:t>
            </a:r>
          </a:p>
          <a:p>
            <a:r>
              <a:rPr lang="ru-RU" sz="1200" dirty="0"/>
              <a:t> Найдены следующие значения параметров траектории тела на входе </a:t>
            </a:r>
            <a:r>
              <a:rPr lang="ru-RU" sz="1200" dirty="0" smtClean="0"/>
              <a:t> </a:t>
            </a:r>
            <a:r>
              <a:rPr lang="ru-RU" sz="1200" dirty="0"/>
              <a:t>в атмосферу Земли:</a:t>
            </a:r>
          </a:p>
          <a:p>
            <a:r>
              <a:rPr lang="ru-RU" sz="1200" dirty="0"/>
              <a:t> </a:t>
            </a:r>
          </a:p>
          <a:p>
            <a:r>
              <a:rPr lang="ru-RU" sz="1200" dirty="0"/>
              <a:t> (время Московское (Всемирное время + 4 часа)):</a:t>
            </a:r>
          </a:p>
          <a:p>
            <a:r>
              <a:rPr lang="ru-RU" sz="1200" dirty="0"/>
              <a:t>  год  </a:t>
            </a:r>
            <a:r>
              <a:rPr lang="en-US" sz="1200" dirty="0" smtClean="0"/>
              <a:t> </a:t>
            </a:r>
            <a:r>
              <a:rPr lang="ru-RU" sz="1200" dirty="0" smtClean="0"/>
              <a:t>месяц </a:t>
            </a:r>
            <a:r>
              <a:rPr lang="en-US" sz="1200" dirty="0" smtClean="0"/>
              <a:t> </a:t>
            </a:r>
            <a:r>
              <a:rPr lang="ru-RU" sz="1200" dirty="0" smtClean="0"/>
              <a:t>день     </a:t>
            </a:r>
            <a:r>
              <a:rPr lang="ru-RU" sz="1200" dirty="0"/>
              <a:t>час.  мин.  сек.</a:t>
            </a:r>
          </a:p>
          <a:p>
            <a:r>
              <a:rPr lang="ru-RU" sz="1200" dirty="0"/>
              <a:t>  </a:t>
            </a:r>
            <a:r>
              <a:rPr lang="ru-RU" sz="1200" b="1" dirty="0"/>
              <a:t>2008   10 </a:t>
            </a:r>
            <a:r>
              <a:rPr lang="en-US" sz="1200" b="1" dirty="0" smtClean="0"/>
              <a:t>   </a:t>
            </a:r>
            <a:r>
              <a:rPr lang="ru-RU" sz="1200" b="1" dirty="0" smtClean="0"/>
              <a:t>  </a:t>
            </a:r>
            <a:r>
              <a:rPr lang="en-US" sz="1200" b="1" dirty="0" smtClean="0"/>
              <a:t> </a:t>
            </a:r>
            <a:r>
              <a:rPr lang="ru-RU" sz="1200" b="1" dirty="0" smtClean="0"/>
              <a:t>07       </a:t>
            </a:r>
            <a:r>
              <a:rPr lang="en-US" sz="1200" b="1" dirty="0" smtClean="0"/>
              <a:t>  </a:t>
            </a:r>
            <a:r>
              <a:rPr lang="ru-RU" sz="1200" b="1" dirty="0" smtClean="0"/>
              <a:t>06    </a:t>
            </a:r>
            <a:r>
              <a:rPr lang="ru-RU" sz="1200" b="1" dirty="0"/>
              <a:t>45     33.      (JD2454746.781624)</a:t>
            </a:r>
          </a:p>
          <a:p>
            <a:r>
              <a:rPr lang="ru-RU" sz="1200" dirty="0"/>
              <a:t> </a:t>
            </a:r>
          </a:p>
          <a:p>
            <a:r>
              <a:rPr lang="ru-RU" sz="1200" dirty="0"/>
              <a:t> Долгота, широта точки входа, наклон к местному горизонту и азимут </a:t>
            </a:r>
            <a:r>
              <a:rPr lang="ru-RU" sz="1200" dirty="0" smtClean="0"/>
              <a:t>направления </a:t>
            </a:r>
            <a:r>
              <a:rPr lang="ru-RU" sz="1200" dirty="0"/>
              <a:t>скорости, скорость относительно Земли и размеры трубки входа:</a:t>
            </a:r>
          </a:p>
          <a:p>
            <a:r>
              <a:rPr lang="ru-RU" sz="1200" dirty="0"/>
              <a:t> </a:t>
            </a:r>
            <a:r>
              <a:rPr lang="ru-RU" sz="1200" b="1" dirty="0" smtClean="0"/>
              <a:t>l  </a:t>
            </a:r>
            <a:r>
              <a:rPr lang="ru-RU" sz="1200" b="1" dirty="0"/>
              <a:t>(</a:t>
            </a:r>
            <a:r>
              <a:rPr lang="ru-RU" sz="1200" b="1" dirty="0" err="1"/>
              <a:t>гр</a:t>
            </a:r>
            <a:r>
              <a:rPr lang="ru-RU" sz="1200" b="1" dirty="0"/>
              <a:t>) =  </a:t>
            </a:r>
            <a:r>
              <a:rPr lang="en-US" sz="1200" b="1" dirty="0" smtClean="0"/>
              <a:t>   </a:t>
            </a:r>
            <a:r>
              <a:rPr lang="ru-RU" sz="1200" b="1" dirty="0" smtClean="0"/>
              <a:t>30.396 </a:t>
            </a:r>
            <a:r>
              <a:rPr lang="ru-RU" sz="1200" b="1" dirty="0"/>
              <a:t>+/- </a:t>
            </a:r>
            <a:r>
              <a:rPr lang="en-US" sz="1200" b="1" dirty="0" smtClean="0"/>
              <a:t>0</a:t>
            </a:r>
            <a:r>
              <a:rPr lang="ru-RU" sz="1200" b="1" dirty="0" smtClean="0"/>
              <a:t>.144</a:t>
            </a:r>
            <a:endParaRPr lang="ru-RU" sz="1200" b="1" dirty="0"/>
          </a:p>
          <a:p>
            <a:r>
              <a:rPr lang="en-US" sz="1200" b="1" dirty="0" smtClean="0"/>
              <a:t> </a:t>
            </a:r>
            <a:r>
              <a:rPr lang="el-GR" sz="1200" b="1" dirty="0" smtClean="0"/>
              <a:t>φ</a:t>
            </a:r>
            <a:r>
              <a:rPr lang="ru-RU" sz="1200" b="1" dirty="0" smtClean="0"/>
              <a:t> </a:t>
            </a:r>
            <a:r>
              <a:rPr lang="ru-RU" sz="1200" b="1" dirty="0"/>
              <a:t>(</a:t>
            </a:r>
            <a:r>
              <a:rPr lang="ru-RU" sz="1200" b="1" dirty="0" err="1"/>
              <a:t>гр</a:t>
            </a:r>
            <a:r>
              <a:rPr lang="ru-RU" sz="1200" b="1" dirty="0"/>
              <a:t>) </a:t>
            </a:r>
            <a:r>
              <a:rPr lang="ru-RU" sz="1200" b="1" dirty="0" smtClean="0"/>
              <a:t>=</a:t>
            </a:r>
            <a:r>
              <a:rPr lang="en-US" sz="1200" b="1" dirty="0" smtClean="0"/>
              <a:t>  </a:t>
            </a:r>
            <a:r>
              <a:rPr lang="ru-RU" sz="1200" b="1" dirty="0" smtClean="0"/>
              <a:t>+ </a:t>
            </a:r>
            <a:r>
              <a:rPr lang="ru-RU" sz="1200" b="1" dirty="0"/>
              <a:t>20.954 +/- </a:t>
            </a:r>
            <a:r>
              <a:rPr lang="en-US" sz="1200" b="1" dirty="0" smtClean="0"/>
              <a:t>0</a:t>
            </a:r>
            <a:r>
              <a:rPr lang="ru-RU" sz="1200" b="1" dirty="0" smtClean="0"/>
              <a:t>.040</a:t>
            </a:r>
            <a:endParaRPr lang="ru-RU" sz="1200" b="1" dirty="0"/>
          </a:p>
          <a:p>
            <a:r>
              <a:rPr lang="en-US" sz="1200" b="1" dirty="0" smtClean="0"/>
              <a:t> </a:t>
            </a:r>
            <a:r>
              <a:rPr lang="el-GR" sz="1200" b="1" dirty="0" smtClean="0"/>
              <a:t>θ</a:t>
            </a:r>
            <a:r>
              <a:rPr lang="ru-RU" sz="1200" b="1" dirty="0" smtClean="0"/>
              <a:t> </a:t>
            </a:r>
            <a:r>
              <a:rPr lang="ru-RU" sz="1200" b="1" dirty="0"/>
              <a:t>(</a:t>
            </a:r>
            <a:r>
              <a:rPr lang="ru-RU" sz="1200" b="1" dirty="0" err="1"/>
              <a:t>гр</a:t>
            </a:r>
            <a:r>
              <a:rPr lang="ru-RU" sz="1200" b="1" dirty="0"/>
              <a:t>) = </a:t>
            </a:r>
            <a:r>
              <a:rPr lang="en-US" sz="1200" b="1" dirty="0" smtClean="0"/>
              <a:t>   </a:t>
            </a:r>
            <a:r>
              <a:rPr lang="ru-RU" sz="1200" b="1" dirty="0" smtClean="0"/>
              <a:t>-</a:t>
            </a:r>
            <a:r>
              <a:rPr lang="ru-RU" sz="1200" b="1" dirty="0"/>
              <a:t>20.117 +/- </a:t>
            </a:r>
            <a:r>
              <a:rPr lang="en-US" sz="1200" b="1" dirty="0" smtClean="0"/>
              <a:t>0</a:t>
            </a:r>
            <a:r>
              <a:rPr lang="ru-RU" sz="1200" b="1" dirty="0" smtClean="0"/>
              <a:t>.070</a:t>
            </a:r>
            <a:endParaRPr lang="ru-RU" sz="1200" b="1" dirty="0"/>
          </a:p>
          <a:p>
            <a:r>
              <a:rPr lang="ru-RU" sz="1200" b="1" dirty="0"/>
              <a:t> </a:t>
            </a:r>
            <a:r>
              <a:rPr lang="ru-RU" sz="1200" b="1" dirty="0" err="1" smtClean="0"/>
              <a:t>Az</a:t>
            </a:r>
            <a:r>
              <a:rPr lang="ru-RU" sz="1200" b="1" dirty="0" smtClean="0"/>
              <a:t> </a:t>
            </a:r>
            <a:r>
              <a:rPr lang="ru-RU" sz="1200" b="1" dirty="0"/>
              <a:t>(</a:t>
            </a:r>
            <a:r>
              <a:rPr lang="ru-RU" sz="1200" b="1" dirty="0" err="1"/>
              <a:t>гр</a:t>
            </a:r>
            <a:r>
              <a:rPr lang="ru-RU" sz="1200" b="1" dirty="0"/>
              <a:t>) = 100.684 +/- </a:t>
            </a:r>
            <a:r>
              <a:rPr lang="en-US" sz="1200" b="1" dirty="0" smtClean="0"/>
              <a:t>0</a:t>
            </a:r>
            <a:r>
              <a:rPr lang="ru-RU" sz="1200" b="1" dirty="0" smtClean="0"/>
              <a:t>.059</a:t>
            </a:r>
            <a:endParaRPr lang="ru-RU" sz="1200" b="1" dirty="0"/>
          </a:p>
          <a:p>
            <a:r>
              <a:rPr lang="ru-RU" sz="1200" b="1" dirty="0"/>
              <a:t> </a:t>
            </a:r>
            <a:r>
              <a:rPr lang="ru-RU" sz="1200" b="1" dirty="0" smtClean="0"/>
              <a:t>V </a:t>
            </a:r>
            <a:r>
              <a:rPr lang="ru-RU" sz="1200" b="1" dirty="0"/>
              <a:t>(км/c) =  12.785 </a:t>
            </a:r>
            <a:r>
              <a:rPr lang="ru-RU" sz="1200" b="1" dirty="0" smtClean="0"/>
              <a:t>+/-</a:t>
            </a:r>
            <a:r>
              <a:rPr lang="en-US" sz="1200" b="1" dirty="0" smtClean="0"/>
              <a:t>0</a:t>
            </a:r>
            <a:r>
              <a:rPr lang="ru-RU" sz="1200" b="1" dirty="0" smtClean="0"/>
              <a:t>.010</a:t>
            </a:r>
            <a:endParaRPr lang="ru-RU" sz="1200" b="1" dirty="0"/>
          </a:p>
          <a:p>
            <a:r>
              <a:rPr lang="ru-RU" sz="1200" b="1" dirty="0"/>
              <a:t> Размеры трубки входа (км)</a:t>
            </a:r>
          </a:p>
          <a:p>
            <a:r>
              <a:rPr lang="ru-RU" sz="1200" b="1" dirty="0"/>
              <a:t> </a:t>
            </a:r>
            <a:r>
              <a:rPr lang="el-GR" sz="1200" b="1" dirty="0" smtClean="0"/>
              <a:t>σ</a:t>
            </a:r>
            <a:r>
              <a:rPr lang="el-GR" sz="1200" b="1" baseline="-25000" dirty="0" smtClean="0"/>
              <a:t>ξ</a:t>
            </a:r>
            <a:r>
              <a:rPr lang="ru-RU" sz="1200" b="1" dirty="0" smtClean="0"/>
              <a:t>  </a:t>
            </a:r>
            <a:r>
              <a:rPr lang="ru-RU" sz="1200" b="1" dirty="0"/>
              <a:t>=   </a:t>
            </a:r>
            <a:r>
              <a:rPr lang="en-US" sz="1200" b="1" dirty="0" smtClean="0"/>
              <a:t>0</a:t>
            </a:r>
            <a:r>
              <a:rPr lang="ru-RU" sz="1200" b="1" dirty="0" smtClean="0"/>
              <a:t>.3</a:t>
            </a:r>
            <a:endParaRPr lang="ru-RU" sz="1200" b="1" dirty="0"/>
          </a:p>
          <a:p>
            <a:r>
              <a:rPr lang="en-US" sz="1200" b="1" dirty="0" smtClean="0"/>
              <a:t> </a:t>
            </a:r>
            <a:r>
              <a:rPr lang="el-GR" sz="1200" b="1" dirty="0"/>
              <a:t>σ</a:t>
            </a:r>
            <a:r>
              <a:rPr lang="el-GR" sz="1200" b="1" baseline="-25000" dirty="0"/>
              <a:t>ζ</a:t>
            </a:r>
            <a:r>
              <a:rPr lang="en-US" sz="1200" b="1" dirty="0" smtClean="0"/>
              <a:t> </a:t>
            </a:r>
            <a:r>
              <a:rPr lang="ru-RU" sz="1200" b="1" dirty="0" smtClean="0"/>
              <a:t>=   </a:t>
            </a:r>
            <a:r>
              <a:rPr lang="en-US" sz="1200" b="1" dirty="0" smtClean="0"/>
              <a:t> </a:t>
            </a:r>
            <a:r>
              <a:rPr lang="ru-RU" sz="1200" b="1" dirty="0" smtClean="0"/>
              <a:t>2.2</a:t>
            </a:r>
            <a:endParaRPr lang="ru-RU" sz="1200" b="1" dirty="0"/>
          </a:p>
          <a:p>
            <a:r>
              <a:rPr lang="ru-RU" sz="1200" dirty="0"/>
              <a:t> </a:t>
            </a:r>
          </a:p>
          <a:p>
            <a:r>
              <a:rPr lang="ru-RU" sz="1200" dirty="0"/>
              <a:t>   </a:t>
            </a:r>
            <a:r>
              <a:rPr lang="ru-RU" sz="1200" b="1" dirty="0"/>
              <a:t>D  (м)  =         3.0</a:t>
            </a:r>
          </a:p>
          <a:p>
            <a:r>
              <a:rPr lang="ru-RU" sz="1200" b="1" dirty="0"/>
              <a:t>   М  (Т)  =        33.6</a:t>
            </a:r>
          </a:p>
          <a:p>
            <a:r>
              <a:rPr lang="ru-RU" sz="1200" b="1" dirty="0"/>
              <a:t>   E  (</a:t>
            </a:r>
            <a:r>
              <a:rPr lang="ru-RU" sz="1200" b="1" dirty="0" err="1"/>
              <a:t>Кт</a:t>
            </a:r>
            <a:r>
              <a:rPr lang="ru-RU" sz="1200" b="1" dirty="0"/>
              <a:t>) =    </a:t>
            </a:r>
            <a:r>
              <a:rPr lang="en-US" sz="1200" b="1" dirty="0" smtClean="0"/>
              <a:t> </a:t>
            </a:r>
            <a:r>
              <a:rPr lang="ru-RU" sz="1200" b="1" dirty="0" smtClean="0"/>
              <a:t>    0 </a:t>
            </a:r>
            <a:r>
              <a:rPr lang="ru-RU" sz="1200" b="1" dirty="0"/>
              <a:t>.7</a:t>
            </a:r>
          </a:p>
        </p:txBody>
      </p:sp>
    </p:spTree>
    <p:extLst>
      <p:ext uri="{BB962C8B-B14F-4D97-AF65-F5344CB8AC3E}">
        <p14:creationId xmlns:p14="http://schemas.microsoft.com/office/powerpoint/2010/main" val="123194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Протокол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работы комплекса «ПРОГНОЗ»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пример прохождения тела мимо Земли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79388" y="1484313"/>
            <a:ext cx="8856662" cy="5349157"/>
          </a:xfrm>
          <a:prstGeom prst="rect">
            <a:avLst/>
          </a:prstGeom>
          <a:solidFill>
            <a:schemeClr val="accent1">
              <a:tint val="20000"/>
            </a:schemeClr>
          </a:solidFill>
        </p:spPr>
        <p:txBody>
          <a:bodyPr wrap="square">
            <a:spAutoFit/>
          </a:bodyPr>
          <a:lstStyle/>
          <a:p>
            <a:r>
              <a:rPr lang="ru-RU" sz="600" dirty="0"/>
              <a:t> </a:t>
            </a:r>
            <a:r>
              <a:rPr lang="ru-RU" sz="1400" b="1" dirty="0" smtClean="0"/>
              <a:t>Обозначение </a:t>
            </a:r>
            <a:r>
              <a:rPr lang="ru-RU" sz="1400" b="1" dirty="0"/>
              <a:t>объекта: 2017 RM1 (K17R01M)</a:t>
            </a:r>
            <a:endParaRPr lang="ru-RU" sz="900" b="1" dirty="0"/>
          </a:p>
          <a:p>
            <a:r>
              <a:rPr lang="ru-RU" sz="900" dirty="0"/>
              <a:t>  принято из Центра малых планет M.P.E.C. 2017-R49 , </a:t>
            </a:r>
            <a:r>
              <a:rPr lang="ru-RU" sz="900" dirty="0" err="1"/>
              <a:t>Issued</a:t>
            </a:r>
            <a:r>
              <a:rPr lang="ru-RU" sz="900" dirty="0"/>
              <a:t> 2017 </a:t>
            </a:r>
            <a:r>
              <a:rPr lang="ru-RU" sz="900" dirty="0" err="1"/>
              <a:t>Sept</a:t>
            </a:r>
            <a:r>
              <a:rPr lang="ru-RU" sz="900" dirty="0"/>
              <a:t>. 12, 11:11 U</a:t>
            </a:r>
          </a:p>
          <a:p>
            <a:r>
              <a:rPr lang="ru-RU" sz="900" dirty="0"/>
              <a:t> </a:t>
            </a:r>
            <a:r>
              <a:rPr lang="ru-RU" sz="900" dirty="0" smtClean="0"/>
              <a:t>Выполнено    </a:t>
            </a:r>
            <a:r>
              <a:rPr lang="ru-RU" sz="900" dirty="0"/>
              <a:t>28 наблюдений с 2017 09 03.430470 </a:t>
            </a:r>
            <a:r>
              <a:rPr lang="ru-RU" sz="900" dirty="0" smtClean="0"/>
              <a:t> по  </a:t>
            </a:r>
            <a:r>
              <a:rPr lang="ru-RU" sz="900" dirty="0"/>
              <a:t>2017 09 12.403770</a:t>
            </a:r>
          </a:p>
          <a:p>
            <a:r>
              <a:rPr lang="ru-RU" sz="900" dirty="0"/>
              <a:t> </a:t>
            </a:r>
            <a:r>
              <a:rPr lang="ru-RU" sz="900" dirty="0" smtClean="0"/>
              <a:t>на    </a:t>
            </a:r>
            <a:r>
              <a:rPr lang="ru-RU" sz="900" dirty="0"/>
              <a:t>5 обсерваториях. Определенная Центром предварительная орбита тела:</a:t>
            </a:r>
          </a:p>
          <a:p>
            <a:r>
              <a:rPr lang="ru-RU" sz="900" dirty="0" smtClean="0"/>
              <a:t>…</a:t>
            </a:r>
            <a:endParaRPr lang="ru-RU" sz="900" dirty="0"/>
          </a:p>
          <a:p>
            <a:r>
              <a:rPr lang="ru-RU" sz="900" dirty="0"/>
              <a:t>  </a:t>
            </a:r>
            <a:endParaRPr lang="ru-RU" sz="900" dirty="0" smtClean="0"/>
          </a:p>
          <a:p>
            <a:r>
              <a:rPr lang="ru-RU" sz="900" dirty="0" smtClean="0"/>
              <a:t>По </a:t>
            </a:r>
            <a:r>
              <a:rPr lang="ru-RU" sz="900" dirty="0"/>
              <a:t>имеющимся в наличии </a:t>
            </a:r>
            <a:r>
              <a:rPr lang="ru-RU" sz="1000" dirty="0"/>
              <a:t>наблюдениям</a:t>
            </a:r>
            <a:r>
              <a:rPr lang="ru-RU" sz="900" dirty="0"/>
              <a:t>, общим числом  </a:t>
            </a:r>
            <a:r>
              <a:rPr lang="ru-RU" sz="1200" b="1" dirty="0" smtClean="0"/>
              <a:t> </a:t>
            </a:r>
            <a:r>
              <a:rPr lang="ru-RU" sz="1000" dirty="0"/>
              <a:t>28</a:t>
            </a:r>
            <a:r>
              <a:rPr lang="ru-RU" sz="900" dirty="0"/>
              <a:t>, на </a:t>
            </a:r>
            <a:r>
              <a:rPr lang="ru-RU" sz="900" dirty="0" smtClean="0"/>
              <a:t>интервале  </a:t>
            </a:r>
            <a:r>
              <a:rPr lang="ru-RU" sz="900" dirty="0"/>
              <a:t>с 2017 09 03.430470 по 2017 09 12.403770 найдена орбита:</a:t>
            </a:r>
          </a:p>
          <a:p>
            <a:r>
              <a:rPr lang="ru-RU" sz="900" dirty="0"/>
              <a:t> </a:t>
            </a:r>
          </a:p>
          <a:p>
            <a:r>
              <a:rPr lang="ru-RU" sz="900" dirty="0"/>
              <a:t>  T    = JDT 2458000.500000 = 2017 09 04.000000</a:t>
            </a:r>
          </a:p>
          <a:p>
            <a:r>
              <a:rPr lang="ru-RU" sz="900" dirty="0"/>
              <a:t>  M    =   30.174820     </a:t>
            </a:r>
            <a:r>
              <a:rPr lang="ru-RU" sz="900" dirty="0" smtClean="0"/>
              <a:t>   x  </a:t>
            </a:r>
            <a:r>
              <a:rPr lang="ru-RU" sz="900" dirty="0"/>
              <a:t>=       1.059195249</a:t>
            </a:r>
          </a:p>
          <a:p>
            <a:r>
              <a:rPr lang="ru-RU" sz="900" dirty="0"/>
              <a:t>  </a:t>
            </a:r>
            <a:r>
              <a:rPr lang="el-GR" sz="900" dirty="0" smtClean="0"/>
              <a:t>ω</a:t>
            </a:r>
            <a:r>
              <a:rPr lang="ru-RU" sz="900" dirty="0" smtClean="0"/>
              <a:t> </a:t>
            </a:r>
            <a:r>
              <a:rPr lang="ru-RU" sz="900" dirty="0"/>
              <a:t>=  353.120280   </a:t>
            </a:r>
            <a:r>
              <a:rPr lang="ru-RU" sz="900" dirty="0" smtClean="0"/>
              <a:t>   </a:t>
            </a:r>
            <a:r>
              <a:rPr lang="en-US" sz="900" dirty="0" smtClean="0"/>
              <a:t>   </a:t>
            </a:r>
            <a:r>
              <a:rPr lang="ru-RU" sz="900" dirty="0" smtClean="0"/>
              <a:t> y  </a:t>
            </a:r>
            <a:r>
              <a:rPr lang="ru-RU" sz="900" dirty="0"/>
              <a:t>=       -.343116889</a:t>
            </a:r>
          </a:p>
          <a:p>
            <a:r>
              <a:rPr lang="ru-RU" sz="900" dirty="0"/>
              <a:t>  </a:t>
            </a:r>
            <a:r>
              <a:rPr lang="el-GR" sz="900" dirty="0" smtClean="0"/>
              <a:t>Ω</a:t>
            </a:r>
            <a:r>
              <a:rPr lang="ru-RU" sz="900" dirty="0" smtClean="0"/>
              <a:t> </a:t>
            </a:r>
            <a:r>
              <a:rPr lang="ru-RU" sz="900" dirty="0"/>
              <a:t>=  </a:t>
            </a:r>
            <a:r>
              <a:rPr lang="ru-RU" sz="900" dirty="0" smtClean="0"/>
              <a:t>280.896686     </a:t>
            </a:r>
            <a:r>
              <a:rPr lang="en-US" sz="900" dirty="0" smtClean="0"/>
              <a:t>     </a:t>
            </a:r>
            <a:r>
              <a:rPr lang="ru-RU" sz="900" dirty="0" smtClean="0"/>
              <a:t>z  </a:t>
            </a:r>
            <a:r>
              <a:rPr lang="ru-RU" sz="900" dirty="0"/>
              <a:t>=       -.041046429</a:t>
            </a:r>
          </a:p>
          <a:p>
            <a:r>
              <a:rPr lang="ru-RU" sz="900" dirty="0"/>
              <a:t>  </a:t>
            </a:r>
            <a:r>
              <a:rPr lang="ru-RU" sz="900" dirty="0" err="1"/>
              <a:t>Incl</a:t>
            </a:r>
            <a:r>
              <a:rPr lang="ru-RU" sz="900" dirty="0"/>
              <a:t>.=    5.772949     </a:t>
            </a:r>
            <a:r>
              <a:rPr lang="ru-RU" sz="900" dirty="0" smtClean="0"/>
              <a:t>    </a:t>
            </a:r>
            <a:r>
              <a:rPr lang="ru-RU" sz="900" dirty="0" err="1" smtClean="0"/>
              <a:t>Vx</a:t>
            </a:r>
            <a:r>
              <a:rPr lang="ru-RU" sz="900" dirty="0" smtClean="0"/>
              <a:t> </a:t>
            </a:r>
            <a:r>
              <a:rPr lang="ru-RU" sz="900" dirty="0"/>
              <a:t>=        .010688851</a:t>
            </a:r>
          </a:p>
          <a:p>
            <a:r>
              <a:rPr lang="ru-RU" sz="900" dirty="0"/>
              <a:t>  e    =    .4122119     </a:t>
            </a:r>
            <a:r>
              <a:rPr lang="ru-RU" sz="900" dirty="0" smtClean="0"/>
              <a:t>     </a:t>
            </a:r>
            <a:r>
              <a:rPr lang="ru-RU" sz="900" dirty="0" err="1" smtClean="0"/>
              <a:t>Vy</a:t>
            </a:r>
            <a:r>
              <a:rPr lang="ru-RU" sz="900" dirty="0" smtClean="0"/>
              <a:t> </a:t>
            </a:r>
            <a:r>
              <a:rPr lang="ru-RU" sz="900" dirty="0"/>
              <a:t>=        .013175203</a:t>
            </a:r>
          </a:p>
          <a:p>
            <a:r>
              <a:rPr lang="ru-RU" sz="900" dirty="0"/>
              <a:t>  n    =   .51433278     </a:t>
            </a:r>
            <a:r>
              <a:rPr lang="ru-RU" sz="900" dirty="0" smtClean="0"/>
              <a:t>    </a:t>
            </a:r>
            <a:r>
              <a:rPr lang="ru-RU" sz="900" dirty="0" err="1" smtClean="0"/>
              <a:t>Vz</a:t>
            </a:r>
            <a:r>
              <a:rPr lang="ru-RU" sz="900" dirty="0" smtClean="0"/>
              <a:t> </a:t>
            </a:r>
            <a:r>
              <a:rPr lang="ru-RU" sz="900" dirty="0"/>
              <a:t>=        .007180034</a:t>
            </a:r>
          </a:p>
          <a:p>
            <a:r>
              <a:rPr lang="ru-RU" sz="900" dirty="0"/>
              <a:t>  a    =   1.5427892</a:t>
            </a:r>
          </a:p>
          <a:p>
            <a:r>
              <a:rPr lang="ru-RU" sz="900" dirty="0"/>
              <a:t>  P    =   1.9162840</a:t>
            </a:r>
          </a:p>
          <a:p>
            <a:r>
              <a:rPr lang="ru-RU" sz="900" dirty="0"/>
              <a:t>  MOID =    .0659541  H =  22.43 +/-   .10  G =    .15  U = 8</a:t>
            </a:r>
          </a:p>
          <a:p>
            <a:r>
              <a:rPr lang="ru-RU" sz="900" dirty="0"/>
              <a:t> </a:t>
            </a:r>
            <a:endParaRPr lang="ru-RU" sz="1050" dirty="0"/>
          </a:p>
          <a:p>
            <a:r>
              <a:rPr lang="ru-RU" sz="1050" dirty="0"/>
              <a:t>  </a:t>
            </a:r>
            <a:r>
              <a:rPr lang="ru-RU" sz="1200" b="1" dirty="0"/>
              <a:t>Орбита представляет использованные наблюдения со средней  ошибкой   </a:t>
            </a:r>
            <a:r>
              <a:rPr lang="en-US" sz="1200" b="1" dirty="0" smtClean="0"/>
              <a:t>0</a:t>
            </a:r>
            <a:r>
              <a:rPr lang="ru-RU" sz="1200" b="1" dirty="0" smtClean="0"/>
              <a:t>.26</a:t>
            </a:r>
            <a:r>
              <a:rPr lang="ru-RU" sz="1200" b="1" dirty="0"/>
              <a:t>".</a:t>
            </a:r>
            <a:endParaRPr lang="ru-RU" sz="1050" b="1" dirty="0"/>
          </a:p>
          <a:p>
            <a:r>
              <a:rPr lang="ru-RU" sz="900" dirty="0"/>
              <a:t> </a:t>
            </a:r>
            <a:r>
              <a:rPr lang="ru-RU" sz="1200" b="1" dirty="0"/>
              <a:t> Отброшено   0 взвешенных условных уравнений по правилу трех сигм </a:t>
            </a:r>
            <a:r>
              <a:rPr lang="ru-RU" sz="1200" b="1" dirty="0" smtClean="0"/>
              <a:t>(</a:t>
            </a:r>
            <a:r>
              <a:rPr lang="el-GR" sz="1200" b="1" dirty="0" smtClean="0"/>
              <a:t>σ</a:t>
            </a:r>
            <a:r>
              <a:rPr lang="ru-RU" sz="1200" b="1" dirty="0" smtClean="0"/>
              <a:t> </a:t>
            </a:r>
            <a:r>
              <a:rPr lang="ru-RU" sz="1200" b="1" dirty="0"/>
              <a:t>=  1.15").</a:t>
            </a:r>
          </a:p>
          <a:p>
            <a:r>
              <a:rPr lang="ru-RU" sz="900" dirty="0"/>
              <a:t>  </a:t>
            </a:r>
            <a:endParaRPr lang="ru-RU" sz="900" dirty="0" smtClean="0"/>
          </a:p>
          <a:p>
            <a:r>
              <a:rPr lang="ru-RU" sz="900" dirty="0" smtClean="0"/>
              <a:t>Матрица </a:t>
            </a:r>
            <a:r>
              <a:rPr lang="ru-RU" sz="900" dirty="0"/>
              <a:t>ковариации координат и скоростей имеет вид:</a:t>
            </a:r>
          </a:p>
          <a:p>
            <a:r>
              <a:rPr lang="ru-RU" sz="900" dirty="0" smtClean="0"/>
              <a:t> </a:t>
            </a:r>
          </a:p>
          <a:p>
            <a:r>
              <a:rPr lang="ru-RU" sz="800" dirty="0" smtClean="0"/>
              <a:t>  .1109335D-06 -.5195893D-07  .9322343D-07  .5629825D-08 -.1728598D-08  .5562689D-09</a:t>
            </a:r>
          </a:p>
          <a:p>
            <a:r>
              <a:rPr lang="ru-RU" sz="800" dirty="0" smtClean="0"/>
              <a:t> -.5195893D-07  .2433649D-07 -.4366392D-07 -.2636893D-08  .8096388D-09 -.2605446D-09</a:t>
            </a:r>
          </a:p>
          <a:p>
            <a:r>
              <a:rPr lang="ru-RU" sz="800" dirty="0" smtClean="0"/>
              <a:t>  .9322343D-07 -.4366392D-07  .7834072D-07  .4731047D-08 -.1452634D-08  .4674619D-09</a:t>
            </a:r>
          </a:p>
          <a:p>
            <a:r>
              <a:rPr lang="ru-RU" sz="800" dirty="0" smtClean="0"/>
              <a:t>  .5629825D-08 -.2636893D-08  .4731047D-08  .2857563D-09 -.8774484D-10  .2825960D-10</a:t>
            </a:r>
          </a:p>
          <a:p>
            <a:r>
              <a:rPr lang="ru-RU" sz="800" dirty="0" smtClean="0"/>
              <a:t> -.1728598D-08  .8096388D-09 -.1452634D-08 -.8774484D-10  .2694380D-10 -.8680422D-11</a:t>
            </a:r>
          </a:p>
          <a:p>
            <a:r>
              <a:rPr lang="ru-RU" sz="800" dirty="0" smtClean="0"/>
              <a:t>  .5562689D-09 -.2605446D-09  .4674619D-09  .2825960D-10 -.8680422D-11  .2808353D-11</a:t>
            </a:r>
          </a:p>
          <a:p>
            <a:r>
              <a:rPr lang="ru-RU" sz="9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115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Протокол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работы комплекса «ПРОГНОЗ»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пример прохождения тела мимо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Земли (продолжение)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"/>
          </p:nvPr>
        </p:nvSpPr>
        <p:spPr>
          <a:xfrm>
            <a:off x="251520" y="1341439"/>
            <a:ext cx="3960440" cy="4099584"/>
          </a:xfrm>
          <a:prstGeom prst="rect">
            <a:avLst/>
          </a:prstGeom>
          <a:solidFill>
            <a:schemeClr val="accent1">
              <a:tint val="2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Сближения </a:t>
            </a:r>
            <a:r>
              <a:rPr lang="ru-RU" sz="1200" b="1" dirty="0"/>
              <a:t>с Землей</a:t>
            </a:r>
          </a:p>
          <a:p>
            <a:r>
              <a:rPr lang="ru-RU" sz="1000" dirty="0"/>
              <a:t>  </a:t>
            </a:r>
          </a:p>
          <a:p>
            <a:r>
              <a:rPr lang="ru-RU" sz="1000" dirty="0" smtClean="0"/>
              <a:t>В </a:t>
            </a:r>
            <a:r>
              <a:rPr lang="ru-RU" sz="1000" dirty="0"/>
              <a:t>момент T = JDT2457976.880753 = </a:t>
            </a:r>
            <a:r>
              <a:rPr lang="ru-RU" sz="1200" b="1" dirty="0"/>
              <a:t>2017 08 11.380753</a:t>
            </a:r>
            <a:r>
              <a:rPr lang="ru-RU" sz="1000" dirty="0"/>
              <a:t> тело прошло мимо Земли на минимальном расстоянии от ее центра, </a:t>
            </a:r>
            <a:endParaRPr lang="ru-RU" sz="1000" dirty="0" smtClean="0"/>
          </a:p>
          <a:p>
            <a:r>
              <a:rPr lang="ru-RU" sz="1000" dirty="0" smtClean="0"/>
              <a:t>равном  </a:t>
            </a:r>
            <a:r>
              <a:rPr lang="ru-RU" sz="1200" b="1" dirty="0" smtClean="0"/>
              <a:t> </a:t>
            </a:r>
            <a:r>
              <a:rPr lang="en-US" sz="1000" dirty="0" smtClean="0"/>
              <a:t>0</a:t>
            </a:r>
            <a:r>
              <a:rPr lang="ru-RU" sz="1000" dirty="0" smtClean="0"/>
              <a:t>.06592 </a:t>
            </a:r>
            <a:r>
              <a:rPr lang="ru-RU" sz="1000" dirty="0"/>
              <a:t>а.е. =     9862176. км.</a:t>
            </a:r>
          </a:p>
          <a:p>
            <a:r>
              <a:rPr lang="el-GR" sz="1000" dirty="0" smtClean="0"/>
              <a:t>ξ</a:t>
            </a:r>
            <a:r>
              <a:rPr lang="ru-RU" sz="1000" dirty="0" smtClean="0"/>
              <a:t>   </a:t>
            </a:r>
            <a:r>
              <a:rPr lang="ru-RU" sz="1000" dirty="0"/>
              <a:t>=  -9862024.929  +/-       38732.200 км</a:t>
            </a:r>
          </a:p>
          <a:p>
            <a:r>
              <a:rPr lang="el-GR" sz="1000" dirty="0" smtClean="0"/>
              <a:t>η</a:t>
            </a:r>
            <a:r>
              <a:rPr lang="ru-RU" sz="1000" dirty="0" smtClean="0"/>
              <a:t>   </a:t>
            </a:r>
            <a:r>
              <a:rPr lang="ru-RU" sz="1000" dirty="0"/>
              <a:t>=         -.896  +/-        3344.761 км</a:t>
            </a:r>
          </a:p>
          <a:p>
            <a:r>
              <a:rPr lang="el-GR" sz="1000" dirty="0" smtClean="0"/>
              <a:t>ζ</a:t>
            </a:r>
            <a:r>
              <a:rPr lang="ru-RU" sz="1000" dirty="0" smtClean="0"/>
              <a:t> </a:t>
            </a:r>
            <a:r>
              <a:rPr lang="ru-RU" sz="1000" dirty="0"/>
              <a:t>=     54605.162  +/-         263.375 км</a:t>
            </a:r>
          </a:p>
          <a:p>
            <a:r>
              <a:rPr lang="ru-RU" sz="1000" dirty="0" smtClean="0"/>
              <a:t>Средняя </a:t>
            </a:r>
            <a:r>
              <a:rPr lang="ru-RU" sz="1000" dirty="0"/>
              <a:t>ошибка расстояния равна</a:t>
            </a:r>
            <a:r>
              <a:rPr lang="ru-RU" sz="1200" b="1" dirty="0"/>
              <a:t>      38730.180 км</a:t>
            </a:r>
          </a:p>
          <a:p>
            <a:r>
              <a:rPr lang="ru-RU" sz="1000" dirty="0" smtClean="0"/>
              <a:t>Вероятность </a:t>
            </a:r>
            <a:r>
              <a:rPr lang="ru-RU" sz="1000" dirty="0"/>
              <a:t>столкновения  равна</a:t>
            </a:r>
            <a:r>
              <a:rPr lang="ru-RU" sz="1200" b="1" dirty="0"/>
              <a:t> </a:t>
            </a:r>
            <a:r>
              <a:rPr lang="ru-RU" sz="1200" b="1" dirty="0" smtClean="0"/>
              <a:t>0</a:t>
            </a:r>
            <a:endParaRPr lang="ru-RU" sz="1200" b="1" dirty="0"/>
          </a:p>
          <a:p>
            <a:r>
              <a:rPr lang="ru-RU" sz="1000" dirty="0"/>
              <a:t> </a:t>
            </a:r>
          </a:p>
          <a:p>
            <a:r>
              <a:rPr lang="ru-RU" sz="1000" dirty="0" smtClean="0"/>
              <a:t>В </a:t>
            </a:r>
            <a:r>
              <a:rPr lang="ru-RU" sz="1000" dirty="0"/>
              <a:t>момент T = JDT2458600.441687 = 2019 04 26.941687</a:t>
            </a:r>
            <a:r>
              <a:rPr lang="ru-RU" sz="1200" b="1" dirty="0"/>
              <a:t> </a:t>
            </a:r>
            <a:r>
              <a:rPr lang="ru-RU" sz="1000" dirty="0"/>
              <a:t>тело прошло мимо Земли </a:t>
            </a:r>
            <a:r>
              <a:rPr lang="ru-RU" sz="1000" dirty="0" smtClean="0"/>
              <a:t>на  </a:t>
            </a:r>
            <a:r>
              <a:rPr lang="ru-RU" sz="1000" dirty="0"/>
              <a:t>минимальном расстоянии от ее центра, </a:t>
            </a:r>
            <a:endParaRPr lang="ru-RU" sz="1000" dirty="0" smtClean="0"/>
          </a:p>
          <a:p>
            <a:r>
              <a:rPr lang="ru-RU" sz="1000" dirty="0" smtClean="0"/>
              <a:t>равном   </a:t>
            </a:r>
            <a:r>
              <a:rPr lang="en-US" sz="1000" dirty="0" smtClean="0"/>
              <a:t>0</a:t>
            </a:r>
            <a:r>
              <a:rPr lang="ru-RU" sz="1000" dirty="0" smtClean="0"/>
              <a:t>.14226 </a:t>
            </a:r>
            <a:r>
              <a:rPr lang="ru-RU" sz="1000" dirty="0"/>
              <a:t>а.е. =    </a:t>
            </a:r>
            <a:r>
              <a:rPr lang="ru-RU" sz="1000" dirty="0" smtClean="0"/>
              <a:t>21282476.0 </a:t>
            </a:r>
            <a:r>
              <a:rPr lang="ru-RU" sz="1000" dirty="0"/>
              <a:t>км.</a:t>
            </a:r>
          </a:p>
          <a:p>
            <a:r>
              <a:rPr lang="el-GR" sz="1000" dirty="0"/>
              <a:t>ξ </a:t>
            </a:r>
            <a:r>
              <a:rPr lang="ru-RU" sz="1000" dirty="0" smtClean="0"/>
              <a:t>  = </a:t>
            </a:r>
            <a:r>
              <a:rPr lang="ru-RU" sz="1000" dirty="0"/>
              <a:t>-12797171.925  +/- </a:t>
            </a:r>
            <a:r>
              <a:rPr lang="ru-RU" sz="1000" dirty="0" smtClean="0"/>
              <a:t>          </a:t>
            </a:r>
            <a:r>
              <a:rPr lang="ru-RU" sz="1000" dirty="0"/>
              <a:t>6200.862 км</a:t>
            </a:r>
          </a:p>
          <a:p>
            <a:r>
              <a:rPr lang="el-GR" sz="1000" dirty="0"/>
              <a:t>η</a:t>
            </a:r>
            <a:r>
              <a:rPr lang="ru-RU" sz="1000" dirty="0" smtClean="0"/>
              <a:t>   </a:t>
            </a:r>
            <a:r>
              <a:rPr lang="ru-RU" sz="1000" dirty="0"/>
              <a:t>=       </a:t>
            </a:r>
            <a:r>
              <a:rPr lang="ru-RU" sz="1000" dirty="0" smtClean="0"/>
              <a:t>        -</a:t>
            </a:r>
            <a:r>
              <a:rPr lang="ru-RU" sz="1000" dirty="0"/>
              <a:t>2.160  +/-     3743492.756 км</a:t>
            </a:r>
          </a:p>
          <a:p>
            <a:r>
              <a:rPr lang="el-GR" sz="1000" dirty="0"/>
              <a:t>ζ</a:t>
            </a:r>
            <a:r>
              <a:rPr lang="en-US" sz="1000" dirty="0" smtClean="0"/>
              <a:t>  </a:t>
            </a:r>
            <a:r>
              <a:rPr lang="ru-RU" sz="1000" dirty="0" smtClean="0"/>
              <a:t> </a:t>
            </a:r>
            <a:r>
              <a:rPr lang="ru-RU" sz="1000" dirty="0"/>
              <a:t>= -17005181.116  +/-     6748879.205 км</a:t>
            </a:r>
          </a:p>
          <a:p>
            <a:r>
              <a:rPr lang="ru-RU" sz="1000" dirty="0" smtClean="0"/>
              <a:t>Средняя </a:t>
            </a:r>
            <a:r>
              <a:rPr lang="ru-RU" sz="1000" dirty="0"/>
              <a:t>ошибка расстояния равна    5396182.889 км</a:t>
            </a:r>
          </a:p>
          <a:p>
            <a:r>
              <a:rPr lang="ru-RU" sz="1000" dirty="0" smtClean="0"/>
              <a:t>Вероятность </a:t>
            </a:r>
            <a:r>
              <a:rPr lang="ru-RU" sz="1000" dirty="0"/>
              <a:t>столкновения  равна</a:t>
            </a:r>
            <a:r>
              <a:rPr lang="ru-RU" sz="1200" b="1" dirty="0"/>
              <a:t> </a:t>
            </a:r>
            <a:r>
              <a:rPr lang="ru-RU" sz="1200" b="1" dirty="0" smtClean="0"/>
              <a:t>0</a:t>
            </a:r>
            <a:endParaRPr lang="ru-RU" sz="1000" b="1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0" y="1341438"/>
            <a:ext cx="3810000" cy="4093428"/>
          </a:xfrm>
          <a:prstGeom prst="rect">
            <a:avLst/>
          </a:prstGeom>
          <a:solidFill>
            <a:schemeClr val="accent1">
              <a:tint val="2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000" dirty="0" smtClean="0"/>
              <a:t> </a:t>
            </a:r>
            <a:r>
              <a:rPr lang="ru-RU" sz="1200" b="1" dirty="0" smtClean="0"/>
              <a:t> </a:t>
            </a:r>
            <a:r>
              <a:rPr lang="ru-RU" sz="1200" b="1" dirty="0"/>
              <a:t>Сближения с Луной</a:t>
            </a:r>
            <a:endParaRPr lang="ru-RU" sz="1000" b="1" dirty="0"/>
          </a:p>
          <a:p>
            <a:r>
              <a:rPr lang="ru-RU" sz="1000" dirty="0"/>
              <a:t>  </a:t>
            </a:r>
          </a:p>
          <a:p>
            <a:r>
              <a:rPr lang="ru-RU" sz="1000" dirty="0" smtClean="0"/>
              <a:t>В </a:t>
            </a:r>
            <a:r>
              <a:rPr lang="ru-RU" sz="1000" dirty="0"/>
              <a:t>момент T = JDT2457977.582774 = </a:t>
            </a:r>
            <a:r>
              <a:rPr lang="ru-RU" sz="1200" b="1" dirty="0"/>
              <a:t>2017 08 12.082774</a:t>
            </a:r>
            <a:r>
              <a:rPr lang="ru-RU" sz="1000" dirty="0"/>
              <a:t> тело прошло мимо Луны </a:t>
            </a:r>
            <a:r>
              <a:rPr lang="ru-RU" sz="1000" dirty="0" smtClean="0"/>
              <a:t>на минимальном </a:t>
            </a:r>
            <a:r>
              <a:rPr lang="ru-RU" sz="1000" dirty="0"/>
              <a:t>расстоянии от ее центра, равном  </a:t>
            </a:r>
            <a:r>
              <a:rPr lang="ru-RU" sz="1200" b="1" dirty="0" smtClean="0"/>
              <a:t> </a:t>
            </a:r>
            <a:r>
              <a:rPr lang="en-US" sz="1200" b="1" dirty="0" smtClean="0"/>
              <a:t>0</a:t>
            </a:r>
            <a:r>
              <a:rPr lang="ru-RU" sz="1200" b="1" dirty="0" smtClean="0"/>
              <a:t>.06671 </a:t>
            </a:r>
            <a:r>
              <a:rPr lang="ru-RU" sz="1200" b="1" dirty="0"/>
              <a:t>а.е. =     9979250. км.</a:t>
            </a:r>
            <a:endParaRPr lang="ru-RU" sz="1000" b="1" dirty="0"/>
          </a:p>
          <a:p>
            <a:r>
              <a:rPr lang="el-GR" sz="1000" dirty="0"/>
              <a:t>ξ</a:t>
            </a:r>
            <a:r>
              <a:rPr lang="ru-RU" sz="1000" dirty="0" smtClean="0"/>
              <a:t>   </a:t>
            </a:r>
            <a:r>
              <a:rPr lang="ru-RU" sz="1000" dirty="0"/>
              <a:t>=  -9979154.741  +/-       38802.663 км</a:t>
            </a:r>
          </a:p>
          <a:p>
            <a:r>
              <a:rPr lang="el-GR" sz="1000" dirty="0"/>
              <a:t>η</a:t>
            </a:r>
            <a:r>
              <a:rPr lang="ru-RU" sz="1000" dirty="0" smtClean="0"/>
              <a:t>   </a:t>
            </a:r>
            <a:r>
              <a:rPr lang="ru-RU" sz="1000" dirty="0"/>
              <a:t>=        -1.522  +/-        5018.805 км</a:t>
            </a:r>
          </a:p>
          <a:p>
            <a:r>
              <a:rPr lang="el-GR" sz="1000" dirty="0"/>
              <a:t>ζ</a:t>
            </a:r>
            <a:r>
              <a:rPr lang="ru-RU" sz="1000" dirty="0" smtClean="0"/>
              <a:t> </a:t>
            </a:r>
            <a:r>
              <a:rPr lang="ru-RU" sz="1000" dirty="0"/>
              <a:t>=    -43692.820  +/-        1314.470 км</a:t>
            </a:r>
          </a:p>
          <a:p>
            <a:r>
              <a:rPr lang="ru-RU" sz="1000" dirty="0" smtClean="0"/>
              <a:t>Средняя </a:t>
            </a:r>
            <a:r>
              <a:rPr lang="ru-RU" sz="1000" dirty="0"/>
              <a:t>ошибка расстояния равна     </a:t>
            </a:r>
            <a:r>
              <a:rPr lang="ru-RU" sz="1200" b="1" dirty="0"/>
              <a:t> 38808.022 км</a:t>
            </a:r>
            <a:endParaRPr lang="ru-RU" sz="1000" b="1" dirty="0"/>
          </a:p>
          <a:p>
            <a:r>
              <a:rPr lang="ru-RU" sz="1000" dirty="0" smtClean="0"/>
              <a:t>Вероятность </a:t>
            </a:r>
            <a:r>
              <a:rPr lang="ru-RU" sz="1000" dirty="0"/>
              <a:t>столкновения  равна </a:t>
            </a:r>
            <a:r>
              <a:rPr lang="ru-RU" sz="1200" b="1" dirty="0" smtClean="0"/>
              <a:t>0</a:t>
            </a:r>
            <a:endParaRPr lang="ru-RU" sz="1000" b="1" dirty="0"/>
          </a:p>
          <a:p>
            <a:r>
              <a:rPr lang="ru-RU" sz="1000" dirty="0"/>
              <a:t> </a:t>
            </a:r>
          </a:p>
          <a:p>
            <a:r>
              <a:rPr lang="ru-RU" sz="1000" dirty="0"/>
              <a:t> В момент T = JDT2458600.572248 </a:t>
            </a:r>
            <a:r>
              <a:rPr lang="ru-RU" sz="1000" dirty="0" smtClean="0"/>
              <a:t>= </a:t>
            </a:r>
            <a:r>
              <a:rPr lang="ru-RU" sz="1000" dirty="0"/>
              <a:t>2019 04 </a:t>
            </a:r>
            <a:r>
              <a:rPr lang="ru-RU" sz="1000" dirty="0" smtClean="0"/>
              <a:t>27.072248</a:t>
            </a:r>
            <a:r>
              <a:rPr lang="ru-RU" sz="1000" b="1" dirty="0" smtClean="0"/>
              <a:t> </a:t>
            </a:r>
            <a:r>
              <a:rPr lang="ru-RU" sz="1000" dirty="0" smtClean="0"/>
              <a:t>тело </a:t>
            </a:r>
            <a:r>
              <a:rPr lang="ru-RU" sz="1000" dirty="0"/>
              <a:t>прошло мимо Луны на </a:t>
            </a:r>
            <a:r>
              <a:rPr lang="ru-RU" sz="1000" dirty="0" smtClean="0"/>
              <a:t>минимальном </a:t>
            </a:r>
            <a:r>
              <a:rPr lang="ru-RU" sz="1000" dirty="0"/>
              <a:t>расстоянии от ее центра, </a:t>
            </a:r>
            <a:endParaRPr lang="en-US" sz="1000" dirty="0" smtClean="0"/>
          </a:p>
          <a:p>
            <a:r>
              <a:rPr lang="ru-RU" sz="1000" dirty="0" smtClean="0"/>
              <a:t>равном   </a:t>
            </a:r>
            <a:r>
              <a:rPr lang="en-US" sz="1000" dirty="0" smtClean="0"/>
              <a:t>0</a:t>
            </a:r>
            <a:r>
              <a:rPr lang="ru-RU" sz="1000" dirty="0" smtClean="0"/>
              <a:t>.14011</a:t>
            </a:r>
            <a:r>
              <a:rPr lang="en-US" sz="1000" dirty="0" smtClean="0"/>
              <a:t> </a:t>
            </a:r>
            <a:r>
              <a:rPr lang="ru-RU" sz="1000" dirty="0" smtClean="0"/>
              <a:t>а.е. =  20959267. км</a:t>
            </a:r>
          </a:p>
          <a:p>
            <a:r>
              <a:rPr lang="el-GR" sz="1000" dirty="0"/>
              <a:t>ξ</a:t>
            </a:r>
            <a:r>
              <a:rPr lang="en-US" sz="1000" dirty="0" smtClean="0"/>
              <a:t>   =    </a:t>
            </a:r>
            <a:r>
              <a:rPr lang="ru-RU" sz="1000" dirty="0" smtClean="0"/>
              <a:t>-12541480.096  </a:t>
            </a:r>
            <a:r>
              <a:rPr lang="ru-RU" sz="1000" dirty="0"/>
              <a:t>+/-       28927.354 км</a:t>
            </a:r>
          </a:p>
          <a:p>
            <a:r>
              <a:rPr lang="el-GR" sz="1000" dirty="0"/>
              <a:t>η</a:t>
            </a:r>
            <a:r>
              <a:rPr lang="ru-RU" sz="1000" dirty="0" smtClean="0"/>
              <a:t>   </a:t>
            </a:r>
            <a:r>
              <a:rPr lang="ru-RU" sz="1000" dirty="0"/>
              <a:t>=       </a:t>
            </a:r>
            <a:r>
              <a:rPr lang="ru-RU" sz="1000" dirty="0" smtClean="0"/>
              <a:t>          </a:t>
            </a:r>
            <a:r>
              <a:rPr lang="ru-RU" sz="1000" dirty="0"/>
              <a:t>-1.796 </a:t>
            </a:r>
            <a:r>
              <a:rPr lang="ru-RU" sz="1000" dirty="0" smtClean="0"/>
              <a:t>  </a:t>
            </a:r>
            <a:r>
              <a:rPr lang="ru-RU" sz="1000" dirty="0"/>
              <a:t>+/-  </a:t>
            </a:r>
            <a:r>
              <a:rPr lang="ru-RU" sz="1000" dirty="0" smtClean="0"/>
              <a:t> </a:t>
            </a:r>
            <a:r>
              <a:rPr lang="ru-RU" sz="1000" dirty="0"/>
              <a:t>3837437.688 км</a:t>
            </a:r>
          </a:p>
          <a:p>
            <a:r>
              <a:rPr lang="el-GR" sz="1000" dirty="0"/>
              <a:t>ζ</a:t>
            </a:r>
            <a:r>
              <a:rPr lang="ru-RU" sz="1000" dirty="0"/>
              <a:t> </a:t>
            </a:r>
            <a:r>
              <a:rPr lang="en-US" sz="1000" dirty="0" smtClean="0"/>
              <a:t>  </a:t>
            </a:r>
            <a:r>
              <a:rPr lang="ru-RU" sz="1000" smtClean="0"/>
              <a:t>= </a:t>
            </a:r>
            <a:r>
              <a:rPr lang="ru-RU" sz="1000" smtClean="0"/>
              <a:t>   -</a:t>
            </a:r>
            <a:r>
              <a:rPr lang="ru-RU" sz="1000" dirty="0"/>
              <a:t>16794211.297  </a:t>
            </a:r>
            <a:r>
              <a:rPr lang="ru-RU" sz="1000"/>
              <a:t>+/- </a:t>
            </a:r>
            <a:r>
              <a:rPr lang="ru-RU" sz="1000" smtClean="0"/>
              <a:t>   </a:t>
            </a:r>
            <a:r>
              <a:rPr lang="ru-RU" sz="1000" dirty="0"/>
              <a:t>6670344.609 км</a:t>
            </a:r>
          </a:p>
          <a:p>
            <a:r>
              <a:rPr lang="ru-RU" sz="1000" dirty="0" smtClean="0"/>
              <a:t>Средняя </a:t>
            </a:r>
            <a:r>
              <a:rPr lang="ru-RU" sz="1000" dirty="0"/>
              <a:t>ошибка расстояния равна  </a:t>
            </a:r>
            <a:r>
              <a:rPr lang="ru-RU" sz="1200" b="1" dirty="0"/>
              <a:t>  </a:t>
            </a:r>
            <a:r>
              <a:rPr lang="ru-RU" sz="1000" dirty="0"/>
              <a:t>5361836.947 км</a:t>
            </a:r>
          </a:p>
          <a:p>
            <a:r>
              <a:rPr lang="ru-RU" sz="1000" dirty="0" smtClean="0"/>
              <a:t>Вероятность </a:t>
            </a:r>
            <a:r>
              <a:rPr lang="ru-RU" sz="1000" dirty="0"/>
              <a:t>столкновения  равна </a:t>
            </a:r>
            <a:r>
              <a:rPr lang="ru-RU" sz="1200" b="1" dirty="0" smtClean="0"/>
              <a:t>0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68208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23528" y="980728"/>
            <a:ext cx="8496944" cy="5544616"/>
          </a:xfrm>
        </p:spPr>
        <p:txBody>
          <a:bodyPr/>
          <a:lstStyle/>
          <a:p>
            <a:pPr marL="0" indent="0">
              <a:buNone/>
            </a:pPr>
            <a:r>
              <a:rPr lang="ru-RU" u="sng" dirty="0" smtClean="0"/>
              <a:t>Обратная задача</a:t>
            </a:r>
            <a:r>
              <a:rPr lang="ru-RU" dirty="0" smtClean="0"/>
              <a:t>: По времени, месту падения и параметрам траектории восстанавливаем  возможную орбиту.</a:t>
            </a:r>
          </a:p>
          <a:p>
            <a:pPr marL="457200" indent="-457200">
              <a:buAutoNum type="arabicPeriod"/>
            </a:pPr>
            <a:r>
              <a:rPr lang="ru-RU" dirty="0" smtClean="0"/>
              <a:t>Вычисляем гелиоцентрическую орбиту – «система 0».</a:t>
            </a:r>
          </a:p>
          <a:p>
            <a:pPr marL="457200" indent="-457200">
              <a:buAutoNum type="arabicPeriod"/>
            </a:pPr>
            <a:r>
              <a:rPr lang="ru-RU" dirty="0" smtClean="0"/>
              <a:t>Задаём интервал упреждения до момента столкновения.</a:t>
            </a:r>
          </a:p>
          <a:p>
            <a:pPr marL="457200" indent="-457200">
              <a:buAutoNum type="arabicPeriod"/>
            </a:pPr>
            <a:r>
              <a:rPr lang="ru-RU" dirty="0" smtClean="0"/>
              <a:t>Интегрируем «систему 0» назад на интервале упреждения, со всеми возмущениями – «система 1».</a:t>
            </a:r>
          </a:p>
          <a:p>
            <a:pPr marL="457200" indent="-457200">
              <a:buAutoNum type="arabicPeriod"/>
            </a:pPr>
            <a:r>
              <a:rPr lang="ru-RU" dirty="0" smtClean="0"/>
              <a:t>На интервале упреждения моделируем наблюдения и «</a:t>
            </a:r>
            <a:r>
              <a:rPr lang="en-US" dirty="0" smtClean="0"/>
              <a:t>O-C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по</a:t>
            </a:r>
            <a:r>
              <a:rPr lang="en-US" dirty="0" smtClean="0"/>
              <a:t> </a:t>
            </a:r>
            <a:r>
              <a:rPr lang="ru-RU" dirty="0" smtClean="0"/>
              <a:t>«системе 0» и строим новую орбиту - «система 2».</a:t>
            </a:r>
          </a:p>
          <a:p>
            <a:pPr marL="457200" indent="-457200">
              <a:buAutoNum type="arabicPeriod"/>
            </a:pPr>
            <a:r>
              <a:rPr lang="ru-RU" dirty="0" smtClean="0"/>
              <a:t>Используем матрицу ковариации «системы 2» для работы с «системой 1»: вычисляем ошибки расстояния, вероятность падения на Луну и пр. 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76064"/>
          </a:xfrm>
        </p:spPr>
        <p:txBody>
          <a:bodyPr/>
          <a:lstStyle/>
          <a:p>
            <a:r>
              <a:rPr lang="ru-RU" dirty="0"/>
              <a:t>9</a:t>
            </a:r>
            <a:r>
              <a:rPr lang="en-US" dirty="0" smtClean="0"/>
              <a:t>. </a:t>
            </a:r>
            <a:r>
              <a:rPr lang="ru-RU" dirty="0" smtClean="0"/>
              <a:t>Возможность решения обратной задачи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47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/>
          <a:lstStyle/>
          <a:p>
            <a:r>
              <a:rPr lang="ru-RU" dirty="0" smtClean="0"/>
              <a:t>10</a:t>
            </a:r>
            <a:r>
              <a:rPr lang="en-US" dirty="0" smtClean="0"/>
              <a:t>. </a:t>
            </a:r>
            <a:r>
              <a:rPr lang="ru-RU" dirty="0" smtClean="0"/>
              <a:t>Полоса риска гипотетического тела на Луне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ru-RU" dirty="0" smtClean="0"/>
              <a:t>пример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 rot="10800000" flipV="1">
            <a:off x="179512" y="1196753"/>
            <a:ext cx="5472608" cy="3096344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76872"/>
            <a:ext cx="5181600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331861"/>
              </p:ext>
            </p:extLst>
          </p:nvPr>
        </p:nvGraphicFramePr>
        <p:xfrm>
          <a:off x="5237549" y="1340768"/>
          <a:ext cx="3510915" cy="739775"/>
        </p:xfrm>
        <a:graphic>
          <a:graphicData uri="http://schemas.openxmlformats.org/drawingml/2006/table">
            <a:tbl>
              <a:tblPr firstRow="1" firstCol="1" bandRow="1"/>
              <a:tblGrid>
                <a:gridCol w="361950"/>
                <a:gridCol w="1438275"/>
                <a:gridCol w="810260"/>
                <a:gridCol w="900430"/>
              </a:tblGrid>
              <a:tr h="1327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N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Момент столкновения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Долгота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Широта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60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  <a:tab pos="457200" algn="l"/>
                        </a:tabLst>
                      </a:pPr>
                      <a:r>
                        <a:rPr lang="ru-RU" sz="900">
                          <a:effectLst/>
                        </a:rPr>
                        <a:t>2017 04 17.374277</a:t>
                      </a:r>
                      <a:endParaRPr lang="ru-RU" sz="11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900">
                          <a:effectLst/>
                        </a:rPr>
                        <a:t>271.027268</a:t>
                      </a:r>
                      <a:endParaRPr lang="ru-RU" sz="11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900">
                          <a:effectLst/>
                        </a:rPr>
                        <a:t>-45.508017  </a:t>
                      </a:r>
                      <a:endParaRPr lang="ru-RU" sz="11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1149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900">
                          <a:effectLst/>
                        </a:rPr>
                        <a:t>2017 04 17.374519</a:t>
                      </a:r>
                      <a:endParaRPr lang="ru-RU" sz="11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900" dirty="0">
                          <a:effectLst/>
                        </a:rPr>
                        <a:t>284.870489</a:t>
                      </a:r>
                      <a:endParaRPr lang="ru-RU" sz="11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900">
                          <a:effectLst/>
                        </a:rPr>
                        <a:t>-37.353552  </a:t>
                      </a:r>
                      <a:endParaRPr lang="ru-RU" sz="110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120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900" dirty="0">
                          <a:effectLst/>
                        </a:rPr>
                        <a:t>2017 04 17.375089</a:t>
                      </a:r>
                      <a:endParaRPr lang="ru-RU" sz="11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900" dirty="0">
                          <a:effectLst/>
                        </a:rPr>
                        <a:t>307.914095</a:t>
                      </a:r>
                      <a:endParaRPr lang="ru-RU" sz="11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900" dirty="0">
                          <a:effectLst/>
                        </a:rPr>
                        <a:t>-21.324824 </a:t>
                      </a:r>
                      <a:endParaRPr lang="ru-RU" sz="1100" dirty="0">
                        <a:effectLst/>
                        <a:latin typeface="PT Serif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4054475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98719"/>
              </p:ext>
            </p:extLst>
          </p:nvPr>
        </p:nvGraphicFramePr>
        <p:xfrm>
          <a:off x="179513" y="4725144"/>
          <a:ext cx="4896543" cy="1872208"/>
        </p:xfrm>
        <a:graphic>
          <a:graphicData uri="http://schemas.openxmlformats.org/drawingml/2006/table">
            <a:tbl>
              <a:tblPr firstRow="1" firstCol="1" bandRow="1"/>
              <a:tblGrid>
                <a:gridCol w="538909"/>
                <a:gridCol w="685226"/>
                <a:gridCol w="576064"/>
                <a:gridCol w="864096"/>
                <a:gridCol w="504056"/>
                <a:gridCol w="648072"/>
                <a:gridCol w="504056"/>
                <a:gridCol w="576064"/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 1             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8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ошиб</a:t>
                      </a: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</a:t>
                      </a:r>
                      <a:r>
                        <a:rPr lang="en-US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de-DE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de-DE" sz="1000" baseline="-25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de-DE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JD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2457860.875789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de-DE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de-DE" sz="10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de-DE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JD</a:t>
                      </a: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2457857.500000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de-DE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de-DE" sz="1000" baseline="-25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de-DE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кал. 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2017 04 17.375789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de-DE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de-DE" sz="1000" baseline="-25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de-DE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кал.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2017 04 14.000000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,°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181.071</a:t>
                      </a: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-0.891789584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,°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176.2134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1.01e-2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176.2195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l-GR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,°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179.6805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-0.425046625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l-GR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,°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179.1247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3.34e-3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179.1226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l-GR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,°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207.</a:t>
                      </a: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4199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0.184040102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l-GR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Ω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,°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207.4210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4.65e-4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207.421</a:t>
                      </a: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°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25.2031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Vx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0.004717190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i,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24.3688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1.08e-1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24.4341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0.5809 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Vy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-0.010025841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0.5800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9.99e-4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0.5805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,°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сут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1.9447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Vy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-0.010025841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,°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сут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1.9426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1.83e-3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1.943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0.6357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Vz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0.000809345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а.е.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0.6361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3.99e-4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0.635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1321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год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0.5068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год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0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.507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4.78e-4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0.5071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195808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lang="en-US" sz="1000" baseline="-250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</a:t>
                      </a:r>
                      <a:r>
                        <a:rPr lang="en-US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км (от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центра Луны)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  <a:tabLst>
                          <a:tab pos="197485" algn="l"/>
                        </a:tabLst>
                      </a:pPr>
                      <a:r>
                        <a:rPr lang="en-US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1737±709   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=0.</a:t>
                      </a:r>
                      <a:r>
                        <a:rPr lang="en-US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 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(90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набл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σ</a:t>
                      </a:r>
                      <a:r>
                        <a:rPr lang="ru-RU" sz="10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=0.7″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355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251520" y="1484784"/>
            <a:ext cx="8496944" cy="46085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11</a:t>
            </a:r>
            <a:r>
              <a:rPr lang="en-US" dirty="0" smtClean="0"/>
              <a:t>. </a:t>
            </a:r>
            <a:r>
              <a:rPr lang="ru-RU" dirty="0" smtClean="0"/>
              <a:t>Формирование таблицы текущих сближений ПОТ с Землёй и Луной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70" y="1484710"/>
            <a:ext cx="7704856" cy="511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3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712968" cy="4680520"/>
          </a:xfrm>
        </p:spPr>
        <p:txBody>
          <a:bodyPr/>
          <a:lstStyle/>
          <a:p>
            <a:pPr marL="109728" indent="0">
              <a:buNone/>
            </a:pPr>
            <a:endParaRPr lang="en-US" dirty="0"/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/>
          <a:lstStyle/>
          <a:p>
            <a:r>
              <a:rPr lang="ru-RU" dirty="0" smtClean="0"/>
              <a:t>12</a:t>
            </a:r>
            <a:r>
              <a:rPr lang="en-US" dirty="0" smtClean="0"/>
              <a:t>. </a:t>
            </a:r>
            <a:r>
              <a:rPr lang="ru-RU" dirty="0" smtClean="0"/>
              <a:t>Сравнение результатов вычислений комплекса «Прогноз» с </a:t>
            </a:r>
            <a:r>
              <a:rPr lang="en-US" dirty="0" smtClean="0"/>
              <a:t>JPL </a:t>
            </a:r>
            <a:r>
              <a:rPr lang="ru-RU" dirty="0" smtClean="0"/>
              <a:t>и </a:t>
            </a:r>
            <a:r>
              <a:rPr lang="en-US" dirty="0" smtClean="0"/>
              <a:t>NEODYS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412776"/>
            <a:ext cx="864096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TC4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обсерваторий; 303 наблюдения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2012 10 04.467661 по 2017 09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24.208814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):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ИПА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0.30" (20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набл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JPL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0.32" (31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набл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Сближения: (вероятность столкновений=0)</a:t>
            </a:r>
          </a:p>
          <a:p>
            <a:pPr eaLnBrk="1" fontAlgn="t" hangingPunct="1"/>
            <a:r>
              <a:rPr lang="ru-RU" sz="1600" dirty="0" smtClean="0"/>
              <a:t>2017</a:t>
            </a:r>
            <a:r>
              <a:rPr lang="en-US" sz="1600" dirty="0" smtClean="0"/>
              <a:t> </a:t>
            </a:r>
            <a:r>
              <a:rPr lang="ru-RU" sz="1600" dirty="0" smtClean="0"/>
              <a:t>10</a:t>
            </a:r>
            <a:r>
              <a:rPr lang="en-US" sz="1600" dirty="0" smtClean="0"/>
              <a:t> </a:t>
            </a:r>
            <a:r>
              <a:rPr lang="ru-RU" sz="1600" dirty="0" smtClean="0"/>
              <a:t>12.23752  </a:t>
            </a:r>
            <a:r>
              <a:rPr lang="ru-RU" sz="1600" dirty="0" err="1"/>
              <a:t>d</a:t>
            </a:r>
            <a:r>
              <a:rPr lang="ru-RU" sz="1600" baseline="-35000" dirty="0" err="1"/>
              <a:t>min</a:t>
            </a:r>
            <a:r>
              <a:rPr lang="ru-RU" sz="1600" dirty="0"/>
              <a:t>=0.00034 а.е.  </a:t>
            </a:r>
          </a:p>
          <a:p>
            <a:pPr eaLnBrk="1" fontAlgn="t" hangingPunct="1"/>
            <a:r>
              <a:rPr lang="ru-RU" sz="1600" dirty="0"/>
              <a:t>(момент и </a:t>
            </a:r>
            <a:r>
              <a:rPr lang="ru-RU" sz="1600" dirty="0" err="1"/>
              <a:t>d</a:t>
            </a:r>
            <a:r>
              <a:rPr lang="ru-RU" sz="1600" baseline="-35000" dirty="0" err="1"/>
              <a:t>min</a:t>
            </a:r>
            <a:r>
              <a:rPr lang="ru-RU" sz="1600" dirty="0" smtClean="0"/>
              <a:t> </a:t>
            </a:r>
            <a:r>
              <a:rPr lang="ru-RU" sz="1600" dirty="0"/>
              <a:t>одинаковы для всех </a:t>
            </a:r>
            <a:r>
              <a:rPr lang="ru-RU" sz="1600" dirty="0" smtClean="0"/>
              <a:t>комплексов)</a:t>
            </a:r>
            <a:endParaRPr lang="ru-RU" sz="1600" dirty="0"/>
          </a:p>
          <a:p>
            <a:pPr eaLnBrk="1" fontAlgn="t" hangingPunct="1"/>
            <a:r>
              <a:rPr lang="ru-RU" sz="1600" dirty="0" smtClean="0"/>
              <a:t>2050 10 17  </a:t>
            </a:r>
            <a:r>
              <a:rPr lang="ru-RU" sz="1600" dirty="0"/>
              <a:t>(Даты сближений отличаются в пределах полусуток) </a:t>
            </a:r>
          </a:p>
          <a:p>
            <a:pPr eaLnBrk="1" fontAlgn="t" hangingPunct="1"/>
            <a:r>
              <a:rPr lang="ru-RU" sz="1600" dirty="0"/>
              <a:t>ИПА РАН: </a:t>
            </a:r>
            <a:r>
              <a:rPr lang="ru-RU" sz="1600" dirty="0" err="1"/>
              <a:t>d</a:t>
            </a:r>
            <a:r>
              <a:rPr lang="ru-RU" sz="1600" baseline="-35000" dirty="0" err="1"/>
              <a:t>min</a:t>
            </a:r>
            <a:r>
              <a:rPr lang="ru-RU" sz="1600" dirty="0"/>
              <a:t>=0.00840 </a:t>
            </a:r>
            <a:r>
              <a:rPr lang="ru-RU" sz="1600" dirty="0" err="1"/>
              <a:t>a.е</a:t>
            </a:r>
            <a:r>
              <a:rPr lang="ru-RU" sz="1600" dirty="0"/>
              <a:t>.	 </a:t>
            </a:r>
          </a:p>
          <a:p>
            <a:pPr eaLnBrk="1" fontAlgn="t" hangingPunct="1"/>
            <a:r>
              <a:rPr lang="ru-RU" sz="1600" dirty="0"/>
              <a:t>JPL:          </a:t>
            </a:r>
            <a:r>
              <a:rPr lang="en-US" sz="1600" dirty="0" smtClean="0"/>
              <a:t> </a:t>
            </a:r>
            <a:r>
              <a:rPr lang="ru-RU" sz="1600" dirty="0" err="1" smtClean="0"/>
              <a:t>d</a:t>
            </a:r>
            <a:r>
              <a:rPr lang="ru-RU" sz="1600" baseline="-35000" dirty="0" err="1" smtClean="0"/>
              <a:t>min</a:t>
            </a:r>
            <a:r>
              <a:rPr lang="ru-RU" sz="1600" dirty="0" smtClean="0"/>
              <a:t>=0.00830 </a:t>
            </a:r>
            <a:r>
              <a:rPr lang="ru-RU" sz="1600" dirty="0" err="1"/>
              <a:t>a.е</a:t>
            </a:r>
            <a:r>
              <a:rPr lang="ru-RU" sz="1600" dirty="0"/>
              <a:t>.</a:t>
            </a:r>
            <a:r>
              <a:rPr lang="en-US" sz="1600" dirty="0"/>
              <a:t> </a:t>
            </a:r>
            <a:endParaRPr lang="ru-RU" sz="1600" dirty="0"/>
          </a:p>
          <a:p>
            <a:pPr eaLnBrk="1" fontAlgn="t" hangingPunct="1"/>
            <a:r>
              <a:rPr lang="ru-RU" sz="1600" dirty="0"/>
              <a:t>NEODYS: </a:t>
            </a:r>
            <a:r>
              <a:rPr lang="en-US" sz="1600" dirty="0" smtClean="0"/>
              <a:t> </a:t>
            </a:r>
            <a:r>
              <a:rPr lang="ru-RU" sz="1600" dirty="0" err="1" smtClean="0"/>
              <a:t>d</a:t>
            </a:r>
            <a:r>
              <a:rPr lang="ru-RU" sz="1600" baseline="-35000" dirty="0" err="1" smtClean="0"/>
              <a:t>min</a:t>
            </a:r>
            <a:r>
              <a:rPr lang="ru-RU" sz="1600" dirty="0" smtClean="0"/>
              <a:t>=0.00971 </a:t>
            </a:r>
            <a:r>
              <a:rPr lang="ru-RU" sz="1600" dirty="0" err="1"/>
              <a:t>a.е</a:t>
            </a:r>
            <a:r>
              <a:rPr lang="ru-RU" sz="1600" dirty="0"/>
              <a:t>.</a:t>
            </a: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II.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2017 SR2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(3 обсерватории;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 наблюдения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2017 09 20.172110 по 2017 09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20.555963) :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ИПА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РАН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16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=0.44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 (1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набл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JPL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ru-RU" sz="16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0.30" (1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набл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eaLnBrk="1" fontAlgn="t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Сближения  (вероятность столкновений=0):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t" hangingPunct="1"/>
            <a:r>
              <a:rPr lang="ru-RU" sz="1600" dirty="0" smtClean="0"/>
              <a:t>2017 09 20.85347          </a:t>
            </a:r>
            <a:r>
              <a:rPr lang="ru-RU" sz="1600" dirty="0" err="1"/>
              <a:t>d</a:t>
            </a:r>
            <a:r>
              <a:rPr lang="ru-RU" sz="1600" baseline="-35000" dirty="0" err="1"/>
              <a:t>min</a:t>
            </a:r>
            <a:r>
              <a:rPr lang="ru-RU" sz="1600" dirty="0"/>
              <a:t> =0.00062 а</a:t>
            </a:r>
            <a:r>
              <a:rPr lang="en-US" sz="1600" dirty="0"/>
              <a:t>.</a:t>
            </a:r>
            <a:r>
              <a:rPr lang="ru-RU" sz="1600" dirty="0"/>
              <a:t>е</a:t>
            </a:r>
            <a:r>
              <a:rPr lang="en-US" sz="1600" dirty="0"/>
              <a:t>.</a:t>
            </a:r>
            <a:endParaRPr lang="ru-RU" sz="1600" dirty="0"/>
          </a:p>
          <a:p>
            <a:pPr eaLnBrk="1" fontAlgn="t" hangingPunct="1"/>
            <a:r>
              <a:rPr lang="ru-RU" sz="1600" dirty="0"/>
              <a:t>(момент и сближение одинаковы для всех </a:t>
            </a:r>
            <a:r>
              <a:rPr lang="ru-RU" sz="1600" dirty="0" smtClean="0"/>
              <a:t>комплексов)</a:t>
            </a:r>
            <a:endParaRPr lang="ru-RU" sz="1600" dirty="0"/>
          </a:p>
          <a:p>
            <a:pPr eaLnBrk="1" fontAlgn="t" hangingPunct="1"/>
            <a:r>
              <a:rPr lang="ru-RU" sz="1600" dirty="0"/>
              <a:t>2055</a:t>
            </a:r>
            <a:r>
              <a:rPr lang="en-US" sz="1600" dirty="0"/>
              <a:t>      </a:t>
            </a:r>
            <a:r>
              <a:rPr lang="ru-RU" sz="1600" dirty="0" smtClean="0"/>
              <a:t> </a:t>
            </a:r>
            <a:r>
              <a:rPr lang="en-US" sz="1600" dirty="0" smtClean="0"/>
              <a:t>    </a:t>
            </a:r>
            <a:r>
              <a:rPr lang="en-US" sz="1600" dirty="0"/>
              <a:t>(</a:t>
            </a:r>
            <a:r>
              <a:rPr lang="ru-RU" sz="1600" dirty="0"/>
              <a:t>у JPL  - нет </a:t>
            </a:r>
            <a:r>
              <a:rPr lang="ru-RU" sz="1600" dirty="0" smtClean="0"/>
              <a:t>данных)</a:t>
            </a:r>
            <a:endParaRPr lang="ru-RU" sz="1600" dirty="0"/>
          </a:p>
          <a:p>
            <a:pPr eaLnBrk="1" fontAlgn="t" hangingPunct="1"/>
            <a:r>
              <a:rPr lang="ru-RU" sz="1600" dirty="0"/>
              <a:t>ИПА РАН  </a:t>
            </a:r>
            <a:r>
              <a:rPr lang="en-US" sz="1600" dirty="0"/>
              <a:t>data: </a:t>
            </a:r>
            <a:r>
              <a:rPr lang="ru-RU" sz="1600" dirty="0"/>
              <a:t>09 23.22143    </a:t>
            </a:r>
            <a:r>
              <a:rPr lang="ru-RU" sz="1600" dirty="0" err="1"/>
              <a:t>d</a:t>
            </a:r>
            <a:r>
              <a:rPr lang="ru-RU" sz="1600" baseline="-35000" dirty="0" err="1"/>
              <a:t>min</a:t>
            </a:r>
            <a:r>
              <a:rPr lang="en-US" sz="1600" dirty="0"/>
              <a:t>=</a:t>
            </a:r>
            <a:r>
              <a:rPr lang="ru-RU" sz="1600" dirty="0"/>
              <a:t>0.00391</a:t>
            </a:r>
            <a:r>
              <a:rPr lang="en-US" sz="1600" dirty="0"/>
              <a:t> </a:t>
            </a:r>
            <a:r>
              <a:rPr lang="ru-RU" sz="1600" dirty="0"/>
              <a:t>а.е.</a:t>
            </a:r>
          </a:p>
          <a:p>
            <a:pPr eaLnBrk="1" fontAlgn="t" hangingPunct="1"/>
            <a:r>
              <a:rPr lang="ru-RU" sz="1600" dirty="0"/>
              <a:t>NEODYS </a:t>
            </a:r>
            <a:r>
              <a:rPr lang="en-US" sz="1600" dirty="0"/>
              <a:t>  data:</a:t>
            </a:r>
            <a:r>
              <a:rPr lang="ru-RU" sz="1600" dirty="0"/>
              <a:t> 09 22.00846   </a:t>
            </a:r>
            <a:r>
              <a:rPr lang="ru-RU" sz="1600" dirty="0" smtClean="0"/>
              <a:t> </a:t>
            </a:r>
            <a:r>
              <a:rPr lang="ru-RU" sz="1600" dirty="0" err="1" smtClean="0"/>
              <a:t>d</a:t>
            </a:r>
            <a:r>
              <a:rPr lang="ru-RU" sz="1600" baseline="-35000" dirty="0" err="1" smtClean="0"/>
              <a:t>min</a:t>
            </a:r>
            <a:r>
              <a:rPr lang="en-US" sz="1600" dirty="0"/>
              <a:t>=</a:t>
            </a:r>
            <a:r>
              <a:rPr lang="ru-RU" sz="1600" dirty="0"/>
              <a:t>0.00086 а.е</a:t>
            </a:r>
            <a:r>
              <a:rPr lang="ru-RU" sz="1600" dirty="0" smtClean="0"/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41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/>
          <a:lstStyle/>
          <a:p>
            <a:r>
              <a:rPr lang="ru-RU" dirty="0" smtClean="0"/>
              <a:t>13</a:t>
            </a:r>
            <a:r>
              <a:rPr lang="en-US" dirty="0" smtClean="0"/>
              <a:t>. </a:t>
            </a:r>
            <a:r>
              <a:rPr lang="ru-RU" dirty="0" smtClean="0"/>
              <a:t>Заключение и перспективы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Система работает 4 года и может развиваться дальше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Переход на новый стандарт наблюдений: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Astrometry Data Exchange Standard (ADES)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позволит обрабатывать высокоточные наблюдения (например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Gaia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оперативной оценки новых объектов необходимо создание регионального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планетного центра.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После внесения желательных изменений и дополнений система «Прогноз» и весь комплекс может стать основным вычислительным инструментом для национальной системы противодействия астероидной опасности.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Результаты работы системы «Прогноз» можно получить,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братившись в ИПА РАН по адресу: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iaaras@iaaras.ru.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57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565400"/>
            <a:ext cx="8229600" cy="93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ru-RU" altLang="ru-RU" sz="4800" b="1" i="1" dirty="0" smtClean="0">
                <a:solidFill>
                  <a:srgbClr val="FF0000"/>
                </a:solidFill>
                <a:cs typeface="Arial" charset="0"/>
              </a:rPr>
              <a:t>Спасибо за внимание 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93905</TotalTime>
  <Words>2477</Words>
  <Application>Microsoft Office PowerPoint</Application>
  <PresentationFormat>Экран (4:3)</PresentationFormat>
  <Paragraphs>368</Paragraphs>
  <Slides>22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шаблон</vt:lpstr>
      <vt:lpstr>Специальное оформление</vt:lpstr>
      <vt:lpstr>Equation</vt:lpstr>
      <vt:lpstr>Мониторинг космических тел, сближающихся с Землёй, в ИПА РАН</vt:lpstr>
      <vt:lpstr>1. Введение</vt:lpstr>
      <vt:lpstr>2. Центры мониторинга</vt:lpstr>
      <vt:lpstr>3. Система мониторинга «Прогноз»</vt:lpstr>
      <vt:lpstr>4. Организация мониторинга</vt:lpstr>
      <vt:lpstr>4. Организация мониторинга (продолжение)</vt:lpstr>
      <vt:lpstr>5. Возможные траектории тела относительно Земли</vt:lpstr>
      <vt:lpstr>6. Столкновение тела на номинальной орбите с Землёй  (момент входа в атмосферу)</vt:lpstr>
      <vt:lpstr>7. Столкновения на варьируемых орбитах</vt:lpstr>
      <vt:lpstr>7. Столкновения на варьируемых орбитах (продолжение)</vt:lpstr>
      <vt:lpstr>7. Столкновения на варьируемых орбитах (продолжение)</vt:lpstr>
      <vt:lpstr>7. Столкновения на варьируемых орбитах (продолжение)</vt:lpstr>
      <vt:lpstr>8. Протокол работы комплекса «ПРОГНОЗ»  пример вхождения в атмосферу - астероид 2008 TC3</vt:lpstr>
      <vt:lpstr>8. Протокол работы комплекса «ПРОГНОЗ»  астероид 2008 TC3 (продолжение)</vt:lpstr>
      <vt:lpstr>8. Протокол работы комплекса «ПРОГНОЗ»  пример прохождения тела мимо Земли</vt:lpstr>
      <vt:lpstr>8. Протокол работы комплекса «ПРОГНОЗ»  пример прохождения тела мимо Земли (продолжение)</vt:lpstr>
      <vt:lpstr>9. Возможность решения обратной задачи</vt:lpstr>
      <vt:lpstr>10. Полоса риска гипотетического тела на Луне (пример)</vt:lpstr>
      <vt:lpstr>11. Формирование таблицы текущих сближений ПОТ с Землёй и Луной</vt:lpstr>
      <vt:lpstr>12. Сравнение результатов вычислений комплекса «Прогноз» с JPL и NEODYS</vt:lpstr>
      <vt:lpstr>13. Заключение и перспективы</vt:lpstr>
      <vt:lpstr>Презентация PowerPoint</vt:lpstr>
    </vt:vector>
  </TitlesOfParts>
  <Company>ИПА РАН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Диана Рыжкова</dc:creator>
  <cp:lastModifiedBy>Владимир</cp:lastModifiedBy>
  <cp:revision>431</cp:revision>
  <cp:lastPrinted>2018-03-19T07:40:07Z</cp:lastPrinted>
  <dcterms:created xsi:type="dcterms:W3CDTF">2009-02-02T07:46:24Z</dcterms:created>
  <dcterms:modified xsi:type="dcterms:W3CDTF">2018-03-21T20:00:08Z</dcterms:modified>
</cp:coreProperties>
</file>