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77" r:id="rId3"/>
    <p:sldId id="259" r:id="rId4"/>
    <p:sldId id="295" r:id="rId5"/>
    <p:sldId id="278" r:id="rId6"/>
    <p:sldId id="279" r:id="rId7"/>
    <p:sldId id="280" r:id="rId8"/>
    <p:sldId id="281" r:id="rId9"/>
    <p:sldId id="282" r:id="rId10"/>
    <p:sldId id="288" r:id="rId11"/>
    <p:sldId id="283" r:id="rId12"/>
    <p:sldId id="289" r:id="rId13"/>
    <p:sldId id="284" r:id="rId14"/>
    <p:sldId id="290" r:id="rId15"/>
    <p:sldId id="291" r:id="rId16"/>
    <p:sldId id="286" r:id="rId17"/>
    <p:sldId id="292" r:id="rId18"/>
    <p:sldId id="293" r:id="rId19"/>
    <p:sldId id="287" r:id="rId20"/>
    <p:sldId id="296" r:id="rId21"/>
    <p:sldId id="297" r:id="rId22"/>
    <p:sldId id="285" r:id="rId23"/>
    <p:sldId id="294" r:id="rId24"/>
    <p:sldId id="266" r:id="rId25"/>
    <p:sldId id="276" r:id="rId2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82"/>
    <a:srgbClr val="000000"/>
    <a:srgbClr val="830E0E"/>
    <a:srgbClr val="00FFEE"/>
    <a:srgbClr val="06068D"/>
    <a:srgbClr val="4D4D4D"/>
    <a:srgbClr val="61FFFF"/>
    <a:srgbClr val="10FFFF"/>
    <a:srgbClr val="21386F"/>
    <a:srgbClr val="1C2A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912" autoAdjust="0"/>
  </p:normalViewPr>
  <p:slideViewPr>
    <p:cSldViewPr snapToGrid="0" snapToObjects="1">
      <p:cViewPr varScale="1">
        <p:scale>
          <a:sx n="78" d="100"/>
          <a:sy n="78" d="100"/>
        </p:scale>
        <p:origin x="24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4C1C-DDEA-45A5-9EAF-3AC2743E0E0F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467F2-6BB9-4CC5-A463-C9A4BCC87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16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16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6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5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97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8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504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167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640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94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654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132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043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618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08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5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21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23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935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900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46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99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14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7534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562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467F2-6BB9-4CC5-A463-C9A4BCC874C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0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BAB54-C211-4698-8E90-F421D0D11CAC}" type="datetime1">
              <a:rPr lang="en-US" smtClean="0"/>
              <a:t>2018-03-21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57FFD-70CD-4C5C-8117-5884EA760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F99BE-5D9B-468D-B2A7-4A2E28B21B23}" type="datetime1">
              <a:rPr lang="en-US" smtClean="0"/>
              <a:t>2018-03-21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5F501-F5CC-4E12-934E-78BB5E4DA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9D0B-52FC-457D-BA21-30FCAE0448C3}" type="datetime1">
              <a:rPr lang="en-US" smtClean="0"/>
              <a:t>2018-03-21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318A3-27E7-4D27-924C-4173717FF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6365C-CBEF-46CE-B074-BBD6B2CA6EBA}" type="datetime1">
              <a:rPr lang="en-US" smtClean="0"/>
              <a:t>2018-03-21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99C-A097-4533-BEFF-B1452833F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62E61-10E1-4F64-BEBF-2BA238BD806B}" type="datetime1">
              <a:rPr lang="en-US" smtClean="0"/>
              <a:t>2018-03-21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C458-4B9D-4501-AB19-9D129E281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E7FF6-1E33-49C2-A851-7D1B35A774D1}" type="datetime1">
              <a:rPr lang="en-US" smtClean="0"/>
              <a:t>2018-03-21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1CD07-29D6-4A4D-ADEA-1E0E2DFE2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3058D-BFA2-43DC-AFA3-D626EF3A6C2C}" type="datetime1">
              <a:rPr lang="en-US" smtClean="0"/>
              <a:t>2018-03-21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36B3D-EFD3-47A2-82AF-07B5235D9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FAE22-2A42-43A7-A33D-01AFBBEAF033}" type="datetime1">
              <a:rPr lang="en-US" smtClean="0"/>
              <a:t>2018-03-21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45757-2996-489D-9DE7-5C2053F78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88953-6F9F-4D61-9DC0-FD7232E7B98B}" type="datetime1">
              <a:rPr lang="en-US" smtClean="0"/>
              <a:t>2018-03-21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040B-1B69-4DF3-82DE-71CA80F2D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BC6F-60EB-4C2D-8FDD-22E235ABA635}" type="datetime1">
              <a:rPr lang="en-US" smtClean="0"/>
              <a:t>2018-03-21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BE88E-3ED5-4852-8D89-B50379241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A26EF-0DB5-4E2D-8105-F4844EBB2FC4}" type="datetime1">
              <a:rPr lang="en-US" smtClean="0"/>
              <a:t>2018-03-21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4C045-341C-4E2D-AF88-1D9C50388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DAEDCC5-6092-406B-951F-C8DD16966858}" type="datetime1">
              <a:rPr lang="en-US" smtClean="0"/>
              <a:t>2018-03-21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1F37826-9FC6-4A47-B435-94C6280B7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06625"/>
          </a:xfrm>
        </p:spPr>
        <p:txBody>
          <a:bodyPr/>
          <a:lstStyle/>
          <a:p>
            <a:pPr eaLnBrk="1" hangingPunct="1"/>
            <a:r>
              <a:rPr lang="ru-RU" dirty="0"/>
              <a:t>Исследование возможностей перехода между орбитами вокруг точек либрации L2 и L1 </a:t>
            </a:r>
            <a:endParaRPr lang="en-US" sz="2900" dirty="0">
              <a:solidFill>
                <a:srgbClr val="21386F"/>
              </a:solidFill>
              <a:latin typeface="Myriad Pro Semibold"/>
              <a:ea typeface="ＭＳ Ｐゴシック"/>
              <a:cs typeface="ＭＳ Ｐゴシック"/>
            </a:endParaRP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7092778" y="4468813"/>
            <a:ext cx="1805562" cy="1277079"/>
          </a:xfrm>
        </p:spPr>
        <p:txBody>
          <a:bodyPr/>
          <a:lstStyle/>
          <a:p>
            <a:pPr algn="r" eaLnBrk="1" hangingPunct="1"/>
            <a:r>
              <a:rPr lang="ru-RU" sz="2000" dirty="0" smtClean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Бобер С.А.</a:t>
            </a:r>
            <a:endParaRPr lang="en-US" sz="2000" dirty="0" smtClean="0">
              <a:solidFill>
                <a:srgbClr val="000066"/>
              </a:solidFill>
              <a:latin typeface="Myriad Pro"/>
              <a:ea typeface="ＭＳ Ｐゴシック"/>
              <a:cs typeface="ＭＳ Ｐゴシック"/>
            </a:endParaRPr>
          </a:p>
          <a:p>
            <a:pPr algn="r" eaLnBrk="1" hangingPunct="1"/>
            <a:r>
              <a:rPr lang="ru-RU" sz="2000" dirty="0" smtClean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Аксенов С.А.</a:t>
            </a:r>
            <a:endParaRPr lang="en-US" sz="2000" dirty="0" smtClean="0">
              <a:solidFill>
                <a:srgbClr val="000066"/>
              </a:solidFill>
              <a:latin typeface="Myriad Pro"/>
              <a:ea typeface="ＭＳ Ｐゴシック"/>
              <a:cs typeface="ＭＳ Ｐゴシック"/>
            </a:endParaRPr>
          </a:p>
          <a:p>
            <a:pPr algn="r" eaLnBrk="1" hangingPunct="1"/>
            <a:r>
              <a:rPr lang="ru-RU" sz="2000" dirty="0" err="1" smtClean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Гуськова</a:t>
            </a:r>
            <a:r>
              <a:rPr lang="ru-RU" sz="2000" dirty="0" smtClean="0">
                <a:solidFill>
                  <a:srgbClr val="000066"/>
                </a:solidFill>
                <a:latin typeface="Myriad Pro"/>
                <a:ea typeface="ＭＳ Ｐゴシック"/>
                <a:cs typeface="ＭＳ Ｐゴシック"/>
              </a:rPr>
              <a:t> М.С.</a:t>
            </a:r>
            <a:endParaRPr lang="en-US" sz="2000" dirty="0" smtClean="0">
              <a:solidFill>
                <a:srgbClr val="000066"/>
              </a:solidFill>
              <a:latin typeface="Myriad Pro"/>
              <a:ea typeface="ＭＳ Ｐゴシック"/>
              <a:cs typeface="ＭＳ Ｐゴシック"/>
            </a:endParaRPr>
          </a:p>
        </p:txBody>
      </p:sp>
      <p:sp>
        <p:nvSpPr>
          <p:cNvPr id="13316" name="Subtitle 2"/>
          <p:cNvSpPr txBox="1">
            <a:spLocks/>
          </p:cNvSpPr>
          <p:nvPr/>
        </p:nvSpPr>
        <p:spPr bwMode="auto">
          <a:xfrm>
            <a:off x="1371600" y="6467475"/>
            <a:ext cx="64008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УПРАВЛЕНИЕ </a:t>
            </a:r>
            <a:r>
              <a:rPr lang="ru-RU" sz="800" dirty="0" smtClean="0">
                <a:solidFill>
                  <a:schemeClr val="bg1"/>
                </a:solidFill>
              </a:rPr>
              <a:t>ДВИЖЕНИЕМ ЕСТЕСТВЕННЫХ </a:t>
            </a:r>
            <a:r>
              <a:rPr lang="ru-RU" sz="800" dirty="0">
                <a:solidFill>
                  <a:schemeClr val="bg1"/>
                </a:solidFill>
              </a:rPr>
              <a:t>НЕБЕСНЫХ ТЕЛ, </a:t>
            </a:r>
            <a:r>
              <a:rPr lang="ru-RU" sz="800" dirty="0" smtClean="0">
                <a:solidFill>
                  <a:schemeClr val="bg1"/>
                </a:solidFill>
              </a:rPr>
              <a:t>Таруса, 2018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57FFD-70CD-4C5C-8117-5884EA760DE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426" y="133280"/>
            <a:ext cx="2014835" cy="1374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679621" y="1737450"/>
            <a:ext cx="78465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</a:t>
            </a:r>
          </a:p>
          <a:p>
            <a:endParaRPr lang="ru-RU" sz="2400" b="1" dirty="0" smtClean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Солнце-Земля обнаружить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естественные переходы с гало-орбит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точки </a:t>
            </a:r>
            <a:r>
              <a:rPr lang="en-US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орбиты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точки </a:t>
            </a:r>
            <a:r>
              <a:rPr lang="en-US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наоборот</a:t>
            </a:r>
            <a:r>
              <a:rPr lang="en-US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61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2"/>
              <p:cNvSpPr>
                <a:spLocks noGrp="1" noChangeArrowheads="1"/>
              </p:cNvSpPr>
              <p:nvPr>
                <p:ph sz="half" idx="4294967295"/>
              </p:nvPr>
            </p:nvSpPr>
            <p:spPr bwMode="auto">
              <a:xfrm>
                <a:off x="576863" y="2249715"/>
                <a:ext cx="4040188" cy="3469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ar-AE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𝑥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−</m:t>
                    </m:r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2</m:t>
                    </m:r>
                    <m:acc>
                      <m:accPr>
                        <m:chr m:val="̇"/>
                        <m:ctrlPr>
                          <a:rPr lang="en-US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𝑦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𝑈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𝑥</m:t>
                        </m:r>
                      </m:den>
                    </m:f>
                  </m:oMath>
                </a14:m>
                <a:endParaRPr lang="en-US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𝑦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+</m:t>
                    </m:r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2</m:t>
                    </m:r>
                    <m:acc>
                      <m:accPr>
                        <m:chr m:val="̇"/>
                        <m:ctrlPr>
                          <a:rPr lang="en-US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𝑥</m:t>
                        </m:r>
                      </m:e>
                    </m:acc>
                    <m: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𝑈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en-US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𝑦</m:t>
                        </m:r>
                      </m:den>
                    </m:f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accPr>
                      <m:e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𝑧</m:t>
                        </m:r>
                      </m:e>
                    </m:acc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𝑈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𝜕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𝑧</m:t>
                        </m:r>
                      </m:den>
                    </m:f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𝑈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f>
                      <m:f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1</m:t>
                        </m:r>
                      </m:num>
                      <m:den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𝑥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𝑦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+</m:t>
                    </m:r>
                    <m:f>
                      <m:fPr>
                        <m:ctrlPr>
                          <a:rPr lang="ar-AE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fPr>
                      <m:num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1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−</m:t>
                        </m:r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𝜇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𝒓</m:t>
                        </m:r>
                        <m:r>
                          <a:rPr lang="en-US" sz="2000" b="1" i="1" smtClean="0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𝟏</m:t>
                        </m:r>
                      </m:den>
                    </m:f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+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𝜇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/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𝑟</m:t>
                    </m:r>
                    <m:r>
                      <a:rPr lang="en-US" sz="2000" b="1" i="0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𝟐</m:t>
                    </m:r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:pPr marL="0" indent="0">
                  <a:buNone/>
                </a:pPr>
                <a:r>
                  <a:rPr lang="ru-RU" sz="2000" b="1" dirty="0">
                    <a:solidFill>
                      <a:srgbClr val="003F82"/>
                    </a:solidFill>
                    <a:latin typeface="Myriad Pro"/>
                    <a:ea typeface="ＭＳ Ｐゴシック"/>
                    <a:cs typeface="ＭＳ Ｐゴシック"/>
                  </a:rPr>
                  <a:t>Где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r</m:t>
                    </m:r>
                    <m:r>
                      <a:rPr lang="en-US" sz="2000" b="1" i="0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𝟏</m:t>
                    </m:r>
                    <m:r>
                      <a:rPr lang="ru-RU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AE" sz="2000" b="1" i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</m:ctrlPr>
                              </m:dPr>
                              <m:e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𝑥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+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𝑦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𝑧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ar-AE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  <a:p>
                <a14:m>
                  <m:oMath xmlns:m="http://schemas.openxmlformats.org/officeDocument/2006/math"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𝑟</m:t>
                    </m:r>
                    <m:r>
                      <a:rPr lang="en-US" sz="2000" b="1" i="0" smtClean="0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𝟐</m:t>
                    </m:r>
                    <m:r>
                      <a:rPr lang="ar-AE" sz="2000" b="1">
                        <a:solidFill>
                          <a:srgbClr val="003F82"/>
                        </a:solidFill>
                        <a:latin typeface="Cambria Math" panose="02040503050406030204" pitchFamily="18" charset="0"/>
                        <a:ea typeface="ＭＳ Ｐゴシック"/>
                        <a:cs typeface="ＭＳ Ｐゴシック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AE" sz="2000" b="1" i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AE" sz="2000" b="1" i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</m:ctrlPr>
                              </m:dPr>
                              <m:e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𝑥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−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1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+</m:t>
                                </m:r>
                                <m:r>
                                  <a:rPr lang="ar-AE" sz="2000" b="1">
                                    <a:solidFill>
                                      <a:srgbClr val="003F82"/>
                                    </a:solidFill>
                                    <a:latin typeface="Cambria Math" panose="02040503050406030204" pitchFamily="18" charset="0"/>
                                    <a:ea typeface="ＭＳ Ｐゴシック"/>
                                    <a:cs typeface="ＭＳ Ｐゴシック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𝑦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  <m:r>
                          <a:rPr lang="ar-AE" sz="2000" b="1">
                            <a:solidFill>
                              <a:srgbClr val="003F82"/>
                            </a:solidFill>
                            <a:latin typeface="Cambria Math" panose="02040503050406030204" pitchFamily="18" charset="0"/>
                            <a:ea typeface="ＭＳ Ｐゴシック"/>
                            <a:cs typeface="ＭＳ Ｐゴシック"/>
                          </a:rPr>
                          <m:t>+</m:t>
                        </m:r>
                        <m:sSup>
                          <m:sSupPr>
                            <m:ctrlPr>
                              <a:rPr lang="ar-AE" sz="2000" b="1" i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</m:ctrlPr>
                          </m:sSupPr>
                          <m:e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𝑧</m:t>
                            </m:r>
                          </m:e>
                          <m:sup>
                            <m:r>
                              <a:rPr lang="ar-AE" sz="2000" b="1">
                                <a:solidFill>
                                  <a:srgbClr val="003F82"/>
                                </a:solidFill>
                                <a:latin typeface="Cambria Math" panose="02040503050406030204" pitchFamily="18" charset="0"/>
                                <a:ea typeface="ＭＳ Ｐゴシック"/>
                                <a:cs typeface="ＭＳ Ｐゴシック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ru-RU" sz="2000" b="1" dirty="0">
                  <a:solidFill>
                    <a:srgbClr val="003F82"/>
                  </a:solidFill>
                  <a:latin typeface="Myriad Pro"/>
                  <a:ea typeface="ＭＳ Ｐゴシック"/>
                  <a:cs typeface="ＭＳ Ｐゴシック"/>
                </a:endParaRPr>
              </a:p>
            </p:txBody>
          </p:sp>
        </mc:Choice>
        <mc:Fallback xmlns="">
          <p:sp>
            <p:nvSpPr>
              <p:cNvPr id="11" name="Rectangle 1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 bwMode="auto">
              <a:xfrm>
                <a:off x="576863" y="2249715"/>
                <a:ext cx="4040188" cy="3469924"/>
              </a:xfrm>
              <a:prstGeom prst="rect">
                <a:avLst/>
              </a:prstGeom>
              <a:blipFill>
                <a:blip r:embed="rId4"/>
                <a:stretch>
                  <a:fillRect l="-1662" b="-1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0" y="1362746"/>
            <a:ext cx="439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8963" y="1362745"/>
            <a:ext cx="474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точек либрации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208" y="2140519"/>
            <a:ext cx="3782592" cy="31561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Простое решение в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25" y="1647020"/>
            <a:ext cx="8683993" cy="434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Семейства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гало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609" y="1815950"/>
            <a:ext cx="4302426" cy="43024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0" y="1815950"/>
            <a:ext cx="4599138" cy="45991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34281" y="1354285"/>
            <a:ext cx="439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Z0 = 50000..700000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4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перехода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20" y="1871265"/>
            <a:ext cx="8486832" cy="428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движения вокруг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694" y="1488672"/>
            <a:ext cx="6505906" cy="481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1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перехода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70" y="1390270"/>
            <a:ext cx="6801734" cy="502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7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299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0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0" y="1537427"/>
            <a:ext cx="4426930" cy="4426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770" y="1537427"/>
            <a:ext cx="4627048" cy="46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401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867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1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401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8" y="1669449"/>
            <a:ext cx="4449827" cy="4449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262" y="1669449"/>
            <a:ext cx="4495026" cy="44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6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505000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867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0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505000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8" y="1696609"/>
            <a:ext cx="4541108" cy="45411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46" y="1888484"/>
            <a:ext cx="4169268" cy="41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505000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8" y="1851068"/>
            <a:ext cx="4232189" cy="4232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48" y="1881960"/>
            <a:ext cx="4201297" cy="420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602500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867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602500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90" y="1841155"/>
            <a:ext cx="4396560" cy="4396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34" y="1865869"/>
            <a:ext cx="4396560" cy="439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602500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75" y="1403271"/>
            <a:ext cx="4794422" cy="479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667500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2493"/>
            <a:ext cx="9144000" cy="4572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15202" y="2071688"/>
            <a:ext cx="723900" cy="1516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5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667500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8" y="1880243"/>
            <a:ext cx="4032207" cy="40322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53995"/>
            <a:ext cx="4269259" cy="426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4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с гало 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667500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000" y="1390270"/>
            <a:ext cx="4768437" cy="476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7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 – L2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694" y="1450363"/>
            <a:ext cx="6498066" cy="479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9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 – L2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694" y="1444661"/>
            <a:ext cx="6505906" cy="481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9556" y="1603339"/>
            <a:ext cx="8427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алгоритм для расчета естественных переходов</a:t>
            </a:r>
            <a:endParaRPr lang="en-US" sz="2400" b="1" dirty="0" smtClean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Исследованы естественные переходы с семейства гало-орбит вокруг </a:t>
            </a:r>
            <a:r>
              <a:rPr lang="en-US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 (L1) 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орбиты в окрестности</a:t>
            </a:r>
            <a:r>
              <a:rPr lang="en-US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L1 (L2)</a:t>
            </a: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построены карты возможных переходов</a:t>
            </a:r>
            <a:endParaRPr lang="en-US" sz="2400" b="1" dirty="0" smtClean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3F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Обнаружены особенности </a:t>
            </a:r>
            <a:endParaRPr lang="en-US" sz="2400" b="1" dirty="0" smtClean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>
              <a:solidFill>
                <a:srgbClr val="003F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49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Расширенный научный семинар, Таруса, 2018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69694" y="488760"/>
            <a:ext cx="7565124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7300913" y="5591175"/>
            <a:ext cx="674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5F501-F5CC-4E12-934E-78BB5E4DA20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-50266" y="1741955"/>
            <a:ext cx="9085084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1900" dirty="0" smtClean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A.F. </a:t>
            </a:r>
            <a:r>
              <a:rPr lang="en-US" sz="1900" dirty="0" err="1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Haapala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, K.C. Howell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Representations of higher-dimensional </a:t>
            </a:r>
            <a:r>
              <a:rPr lang="en-US" sz="1900" dirty="0" err="1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Poincaré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maps with</a:t>
            </a:r>
            <a:endParaRPr lang="en-US" sz="1900" dirty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applications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to spacecraft trajectory design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 </a:t>
            </a:r>
            <a:r>
              <a:rPr lang="en-US" sz="1900" dirty="0" err="1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Acta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 err="1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Astronautica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96, 2014, 23–41.</a:t>
            </a:r>
            <a:endParaRPr lang="ru-RU" sz="1900" dirty="0" smtClean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Mauro </a:t>
            </a:r>
            <a:r>
              <a:rPr lang="it-IT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Pontani, </a:t>
            </a:r>
            <a:r>
              <a:rPr lang="it-IT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Marco Giancotti, Paolo </a:t>
            </a:r>
            <a:r>
              <a:rPr lang="it-IT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Teofilatto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Manifold dynamics in the Earth–Moon system via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isomorphic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mapping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with application to spacecraft end-of-life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strategies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 </a:t>
            </a:r>
            <a:r>
              <a:rPr lang="en-US" sz="1900" dirty="0" err="1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Acta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 err="1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Astronautica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, 105, 2014, 218–229.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 smtClean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S.A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 </a:t>
            </a:r>
            <a:r>
              <a:rPr lang="en-US" sz="1900" dirty="0" err="1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Aksenov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, S.A. Bober Calculation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and Study of Limited Orbits around the L2 </a:t>
            </a:r>
            <a:r>
              <a:rPr lang="en-US" sz="1900" dirty="0" err="1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Libration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Point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of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the Sun–Earth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System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Cosmic Research, 2018, Vol. 56, No. 2, pp. 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144–150.</a:t>
            </a:r>
            <a:endParaRPr lang="ru-RU" sz="1900" dirty="0" smtClean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Аксенов С. А. и др. Компьютерное моделирование движения космического аппарата в окрестности точки либрации </a:t>
            </a:r>
            <a:r>
              <a:rPr lang="en-US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L2 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системы Солнце-Земля. – 2015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</a:t>
            </a:r>
            <a:r>
              <a:rPr lang="ru-RU" sz="1900" dirty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 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Препринт </a:t>
            </a:r>
            <a:r>
              <a:rPr lang="ru-RU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ЦНИИМАШ</a:t>
            </a:r>
            <a:r>
              <a:rPr lang="en-US" sz="1900" dirty="0" smtClean="0">
                <a:solidFill>
                  <a:srgbClr val="003F82"/>
                </a:solidFill>
                <a:latin typeface="Myriad Pro"/>
                <a:ea typeface="Cambria Math" panose="02040503050406030204" pitchFamily="18" charset="0"/>
              </a:rPr>
              <a:t>.</a:t>
            </a:r>
            <a:endParaRPr lang="ru-RU" sz="1900" dirty="0" smtClean="0">
              <a:solidFill>
                <a:srgbClr val="003F82"/>
              </a:solidFill>
              <a:latin typeface="Myriad Pro"/>
              <a:ea typeface="Cambria Math" panose="020405030504060302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62" y="0"/>
            <a:ext cx="1602956" cy="109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559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3147</TotalTime>
  <Words>638</Words>
  <Application>Microsoft Office PowerPoint</Application>
  <PresentationFormat>Экран (4:3)</PresentationFormat>
  <Paragraphs>200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MS PGothic</vt:lpstr>
      <vt:lpstr>Arial</vt:lpstr>
      <vt:lpstr>Calibri</vt:lpstr>
      <vt:lpstr>Cambria Math</vt:lpstr>
      <vt:lpstr>Myriad Pro</vt:lpstr>
      <vt:lpstr>Myriad Pro Semibold</vt:lpstr>
      <vt:lpstr>Times New Roman</vt:lpstr>
      <vt:lpstr>Office Theme</vt:lpstr>
      <vt:lpstr>Исследование возможностей перехода между орбитами вокруг точек либрации L2 и L1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vkremlev</dc:creator>
  <cp:lastModifiedBy>Stanislav Bober</cp:lastModifiedBy>
  <cp:revision>91</cp:revision>
  <dcterms:created xsi:type="dcterms:W3CDTF">2010-09-30T06:45:29Z</dcterms:created>
  <dcterms:modified xsi:type="dcterms:W3CDTF">2018-03-21T20:33:31Z</dcterms:modified>
</cp:coreProperties>
</file>