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68" r:id="rId3"/>
    <p:sldId id="383" r:id="rId4"/>
    <p:sldId id="367" r:id="rId5"/>
    <p:sldId id="374" r:id="rId6"/>
    <p:sldId id="378" r:id="rId7"/>
    <p:sldId id="379" r:id="rId8"/>
    <p:sldId id="381" r:id="rId9"/>
    <p:sldId id="382" r:id="rId10"/>
    <p:sldId id="384" r:id="rId11"/>
    <p:sldId id="345" r:id="rId12"/>
    <p:sldId id="346" r:id="rId13"/>
    <p:sldId id="347" r:id="rId14"/>
    <p:sldId id="348" r:id="rId15"/>
    <p:sldId id="318" r:id="rId16"/>
    <p:sldId id="344" r:id="rId17"/>
    <p:sldId id="349" r:id="rId18"/>
    <p:sldId id="350" r:id="rId19"/>
    <p:sldId id="351" r:id="rId20"/>
    <p:sldId id="352" r:id="rId21"/>
    <p:sldId id="385" r:id="rId22"/>
    <p:sldId id="354" r:id="rId23"/>
    <p:sldId id="353" r:id="rId24"/>
    <p:sldId id="373" r:id="rId25"/>
    <p:sldId id="355" r:id="rId26"/>
    <p:sldId id="356" r:id="rId27"/>
    <p:sldId id="357" r:id="rId28"/>
    <p:sldId id="366" r:id="rId29"/>
    <p:sldId id="358" r:id="rId30"/>
    <p:sldId id="386" r:id="rId31"/>
    <p:sldId id="276" r:id="rId32"/>
    <p:sldId id="363" r:id="rId33"/>
    <p:sldId id="365" r:id="rId34"/>
    <p:sldId id="362" r:id="rId35"/>
    <p:sldId id="321" r:id="rId36"/>
    <p:sldId id="369" r:id="rId37"/>
    <p:sldId id="370" r:id="rId38"/>
    <p:sldId id="262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78" autoAdjust="0"/>
    <p:restoredTop sz="94570" autoAdjust="0"/>
  </p:normalViewPr>
  <p:slideViewPr>
    <p:cSldViewPr>
      <p:cViewPr varScale="1">
        <p:scale>
          <a:sx n="57" d="100"/>
          <a:sy n="57" d="100"/>
        </p:scale>
        <p:origin x="787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6" d="100"/>
          <a:sy n="126" d="100"/>
        </p:scale>
        <p:origin x="-490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B36A7-1817-4BBE-9E6C-24D913E15FA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945A6-7597-4D30-8571-996413DB1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847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AE0FB-F8EE-40EB-AF6F-B97AED53C4DF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ED92-26C4-463C-A240-16B7967EBD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4987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48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он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071942"/>
            <a:ext cx="7786742" cy="2286016"/>
          </a:xfrm>
        </p:spPr>
        <p:txBody>
          <a:bodyPr/>
          <a:lstStyle>
            <a:lvl1pPr marL="0" indent="0" algn="ctr">
              <a:buNone/>
              <a:defRPr b="0" i="1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блон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/>
          <a:lstStyle>
            <a:lvl1pPr marL="108000"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5785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 </a:t>
            </a:r>
            <a:fld id="{9B6A35E8-292B-48AF-924C-BBDC2A9F12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Таруса,  22 марта 2018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Таруса,  22 марта 2018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Таруса,  22 марта 2018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Таруса,  22 марта 2018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Таруса,  22 марта 2018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Таруса,  22 марта 2018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Таруса,  22 марта 2018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Таруса,  22 марта 2018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Таруса,  22 марта 2018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Таруса,  22 марта 2018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ksenov.s.a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35743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Оценка затрат на перелет и удержание КА</a:t>
            </a:r>
            <a:br>
              <a:rPr lang="ru-RU" dirty="0"/>
            </a:br>
            <a:r>
              <a:rPr lang="ru-RU" dirty="0"/>
              <a:t>на орбите вокруг точки либрации L</a:t>
            </a:r>
            <a:r>
              <a:rPr lang="ru-RU" baseline="-25000" dirty="0"/>
              <a:t>2</a:t>
            </a:r>
            <a:r>
              <a:rPr lang="ru-RU" dirty="0"/>
              <a:t> системы Солнце Земля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46081"/>
            <a:ext cx="9144000" cy="383980"/>
          </a:xfrm>
        </p:spPr>
        <p:txBody>
          <a:bodyPr/>
          <a:lstStyle/>
          <a:p>
            <a:r>
              <a:rPr lang="ru-RU" b="1"/>
              <a:t>Таруса,  22 марта 2018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72132" y="4714884"/>
            <a:ext cx="2954527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/>
              <a:t>Аксенов Сергей Алексеевич</a:t>
            </a:r>
          </a:p>
          <a:p>
            <a:pPr>
              <a:spcAft>
                <a:spcPts val="1200"/>
              </a:spcAft>
            </a:pPr>
            <a:r>
              <a:rPr lang="en-US" sz="1400" i="1" dirty="0">
                <a:hlinkClick r:id="rId2"/>
              </a:rPr>
              <a:t>aksenov.s.a@gmail.com</a:t>
            </a:r>
            <a:endParaRPr lang="en-US" sz="1400" i="1" dirty="0"/>
          </a:p>
          <a:p>
            <a:r>
              <a:rPr lang="ru-RU" i="1" dirty="0"/>
              <a:t>Бобер С.А.</a:t>
            </a:r>
          </a:p>
          <a:p>
            <a:r>
              <a:rPr lang="ru-RU" i="1" dirty="0" err="1"/>
              <a:t>Гуськова</a:t>
            </a:r>
            <a:r>
              <a:rPr lang="ru-RU" i="1" dirty="0"/>
              <a:t> М.С.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 dirty="0"/>
              <a:t>Таруса,  22 марта 2018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sz="3200" b="1" dirty="0"/>
              <a:t>Актуальность</a:t>
            </a:r>
          </a:p>
          <a:p>
            <a:pPr lvl="2"/>
            <a:r>
              <a:rPr lang="ru-RU" sz="2800" b="1" dirty="0"/>
              <a:t>Мониторинг опасных объектов</a:t>
            </a:r>
          </a:p>
          <a:p>
            <a:pPr lvl="2"/>
            <a:r>
              <a:rPr lang="ru-RU" sz="2800" b="1" dirty="0"/>
              <a:t>Баллистическое проектирование низкоэнергетических миссий</a:t>
            </a:r>
          </a:p>
          <a:p>
            <a:pPr lvl="1"/>
            <a:r>
              <a:rPr lang="ru-RU" sz="3200" b="1" dirty="0"/>
              <a:t>Поддержание орбиты вокруг точки либрации</a:t>
            </a:r>
          </a:p>
          <a:p>
            <a:pPr lvl="1"/>
            <a:r>
              <a:rPr lang="ru-RU" sz="3200" b="1" dirty="0"/>
              <a:t>Управление движением при наличии ограничений</a:t>
            </a:r>
          </a:p>
          <a:p>
            <a:pPr lvl="1"/>
            <a:r>
              <a:rPr lang="ru-RU" sz="3200" b="1" dirty="0"/>
              <a:t>Перелет на орбиту вокруг точки либрации</a:t>
            </a:r>
          </a:p>
          <a:p>
            <a:pPr lvl="1"/>
            <a:endParaRPr lang="ru-RU" sz="3200" b="1" dirty="0"/>
          </a:p>
          <a:p>
            <a:pPr marL="457200" lvl="1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2983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sz="3200" b="1" dirty="0"/>
              <a:t>Актуальность</a:t>
            </a:r>
          </a:p>
          <a:p>
            <a:pPr lvl="2"/>
            <a:r>
              <a:rPr lang="ru-RU" sz="2800" b="1" dirty="0"/>
              <a:t>Мониторинг опасных объектов</a:t>
            </a:r>
          </a:p>
          <a:p>
            <a:pPr lvl="2"/>
            <a:r>
              <a:rPr lang="ru-RU" sz="2800" b="1" dirty="0"/>
              <a:t>Баллистическое проектирование низкоэнергетических миссий</a:t>
            </a:r>
          </a:p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Поддержание орбиты вокруг точки либрации</a:t>
            </a:r>
          </a:p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Управление движением при наличии ограничений</a:t>
            </a:r>
          </a:p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Перелет на орбиту вокруг точки либрации</a:t>
            </a:r>
          </a:p>
          <a:p>
            <a:pPr lvl="1"/>
            <a:endParaRPr lang="ru-RU" sz="3200" b="1" dirty="0"/>
          </a:p>
          <a:p>
            <a:pPr marL="457200" lvl="1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4978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Мониторинг опасных объектов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  <p:pic>
        <p:nvPicPr>
          <p:cNvPr id="6" name="Picture 6" descr="2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76471"/>
            <a:ext cx="9058491" cy="5404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4570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/>
              <a:t>Таруса,  22 марта 2018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3074" name="Picture 2" descr="C:\Users\Aksenov\Desktop\Без имени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08" y="991689"/>
            <a:ext cx="7570316" cy="538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9F688FF6-9E43-47B3-A0D5-F970E1C67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108" y="1023478"/>
            <a:ext cx="1809676" cy="67733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1994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XL1</a:t>
            </a:r>
            <a:endParaRPr lang="ru-RU" sz="3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B8F348AE-3B03-4711-9627-A5298E3FC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ru-RU" sz="3200" dirty="0"/>
              <a:t>Низкоэнергетическая траектория </a:t>
            </a:r>
            <a:br>
              <a:rPr lang="ru-RU" sz="3200" dirty="0"/>
            </a:br>
            <a:r>
              <a:rPr lang="ru-RU" sz="3200" dirty="0"/>
              <a:t>для сближения с астероидом</a:t>
            </a:r>
          </a:p>
        </p:txBody>
      </p:sp>
    </p:spTree>
    <p:extLst>
      <p:ext uri="{BB962C8B-B14F-4D97-AF65-F5344CB8AC3E}">
        <p14:creationId xmlns:p14="http://schemas.microsoft.com/office/powerpoint/2010/main" val="2134541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/>
              <a:t>Таруса,  22 марта 2018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179512" y="1052736"/>
            <a:ext cx="8784976" cy="5040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b="1" dirty="0"/>
          </a:p>
        </p:txBody>
      </p:sp>
      <p:pic>
        <p:nvPicPr>
          <p:cNvPr id="7" name="Picture 2" descr="C:\Users\Aksenov\Desktop\презентация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0886"/>
            <a:ext cx="9145572" cy="51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ru-RU" sz="3200" dirty="0"/>
              <a:t>Низкоэнергетическая траектория </a:t>
            </a:r>
            <a:br>
              <a:rPr lang="ru-RU" sz="3200" dirty="0"/>
            </a:br>
            <a:r>
              <a:rPr lang="ru-RU" sz="3200" dirty="0"/>
              <a:t>для сближения с астероидом</a:t>
            </a:r>
          </a:p>
        </p:txBody>
      </p:sp>
    </p:spTree>
    <p:extLst>
      <p:ext uri="{BB962C8B-B14F-4D97-AF65-F5344CB8AC3E}">
        <p14:creationId xmlns:p14="http://schemas.microsoft.com/office/powerpoint/2010/main" val="160260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/>
              <a:t>Таруса,  22 марта 2018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179512" y="1052736"/>
            <a:ext cx="8784976" cy="5040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b="1" dirty="0"/>
          </a:p>
        </p:txBody>
      </p:sp>
      <p:pic>
        <p:nvPicPr>
          <p:cNvPr id="7" name="Picture 3" descr="D:\Dropbox\Aksenov_Fedorenko\asteroid\MJ2000Ec_in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6792" y="956262"/>
            <a:ext cx="9267607" cy="544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Dropbox\Aksenov_Fedorenko\asteroid\MJ2000Ec_far_in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563" y="956262"/>
            <a:ext cx="5848447" cy="378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ru-RU" sz="3200" dirty="0"/>
              <a:t>Низкоэнергетическая траектория </a:t>
            </a:r>
            <a:br>
              <a:rPr lang="ru-RU" sz="3200" dirty="0"/>
            </a:br>
            <a:r>
              <a:rPr lang="ru-RU" sz="3200" dirty="0"/>
              <a:t>для сближения с астероидом</a:t>
            </a:r>
          </a:p>
        </p:txBody>
      </p:sp>
    </p:spTree>
    <p:extLst>
      <p:ext uri="{BB962C8B-B14F-4D97-AF65-F5344CB8AC3E}">
        <p14:creationId xmlns:p14="http://schemas.microsoft.com/office/powerpoint/2010/main" val="2117904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/>
              <a:t>Таруса,  22 марта 2018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179512" y="1052736"/>
            <a:ext cx="8784976" cy="5040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b="1" dirty="0"/>
          </a:p>
        </p:txBody>
      </p:sp>
      <p:pic>
        <p:nvPicPr>
          <p:cNvPr id="7" name="Picture 2" descr="C:\Users\Aksenov\Desktop\презентация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264550" cy="43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08550" y="356372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1.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496" y="342900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2.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0308" y="3613666"/>
            <a:ext cx="272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3.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3136" y="3203684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4.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8291" y="3528009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5.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9554" y="3287486"/>
            <a:ext cx="27242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6.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2987825" y="3501008"/>
            <a:ext cx="216023" cy="2700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3043644" y="3615797"/>
            <a:ext cx="88196" cy="132593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555776" y="3501008"/>
            <a:ext cx="363494" cy="3576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295738" y="3296889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8.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79694" y="494116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9.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12118" y="347785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10.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81422" y="3999584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11.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1" name="Заголовок 2"/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ru-RU" sz="3200" dirty="0"/>
              <a:t>Низкоэнергетическая траектория </a:t>
            </a:r>
            <a:br>
              <a:rPr lang="ru-RU" sz="3200" dirty="0"/>
            </a:br>
            <a:r>
              <a:rPr lang="ru-RU" sz="3200" dirty="0"/>
              <a:t>для сближения с астероидом</a:t>
            </a:r>
          </a:p>
        </p:txBody>
      </p:sp>
    </p:spTree>
    <p:extLst>
      <p:ext uri="{BB962C8B-B14F-4D97-AF65-F5344CB8AC3E}">
        <p14:creationId xmlns:p14="http://schemas.microsoft.com/office/powerpoint/2010/main" val="868111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/>
              <a:t>Таруса,  22 марта 2018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7" name="Picture 2" descr="C:\Users\Aksenov\Desktop\презентация\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264550" cy="43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08550" y="3563724"/>
            <a:ext cx="35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5496" y="3429000"/>
            <a:ext cx="361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0308" y="3613666"/>
            <a:ext cx="388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833136" y="3203684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78291" y="3528009"/>
            <a:ext cx="3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29554" y="3287486"/>
            <a:ext cx="27242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6.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2987825" y="3501008"/>
            <a:ext cx="216023" cy="2700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3043644" y="3615797"/>
            <a:ext cx="88196" cy="132593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555776" y="3501008"/>
            <a:ext cx="363494" cy="3576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295738" y="3296889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8.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79693" y="4941168"/>
            <a:ext cx="505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9.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12118" y="3477852"/>
            <a:ext cx="47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10.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81422" y="3999584"/>
            <a:ext cx="47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11.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Заголовок 2"/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ru-RU" sz="3200" dirty="0"/>
              <a:t>Низкоэнергетическая траектория </a:t>
            </a:r>
            <a:br>
              <a:rPr lang="ru-RU" sz="3200" dirty="0"/>
            </a:br>
            <a:r>
              <a:rPr lang="ru-RU" sz="3200" dirty="0"/>
              <a:t>для сближения с астероидом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7E764EE-FCDA-4FAD-8360-51AC772A0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34" y="5376738"/>
            <a:ext cx="5636169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Dunham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, D.W.,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Farquhar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, R.W., Aksenov, S.,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Fedorenko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, Y.,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Furfaro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, R.,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Kidd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Jr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, J.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Interplanetary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human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exploration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enabled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by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lunar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swingbys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and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libration-point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orbits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(2014) AIAA/AAS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Astrodynamics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Specialist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Conference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2014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5C330E4-1E24-4196-B3BC-58E0015EE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033858"/>
              </p:ext>
            </p:extLst>
          </p:nvPr>
        </p:nvGraphicFramePr>
        <p:xfrm>
          <a:off x="5934279" y="955783"/>
          <a:ext cx="3160675" cy="5473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731">
                  <a:extLst>
                    <a:ext uri="{9D8B030D-6E8A-4147-A177-3AD203B41FA5}">
                      <a16:colId xmlns:a16="http://schemas.microsoft.com/office/drawing/2014/main" val="1416678649"/>
                    </a:ext>
                  </a:extLst>
                </a:gridCol>
                <a:gridCol w="2085944">
                  <a:extLst>
                    <a:ext uri="{9D8B030D-6E8A-4147-A177-3AD203B41FA5}">
                      <a16:colId xmlns:a16="http://schemas.microsoft.com/office/drawing/2014/main" val="654579087"/>
                    </a:ext>
                  </a:extLst>
                </a:gridCol>
              </a:tblGrid>
              <a:tr h="613435">
                <a:tc>
                  <a:txBody>
                    <a:bodyPr/>
                    <a:lstStyle/>
                    <a:p>
                      <a:r>
                        <a:rPr lang="ru-RU" dirty="0"/>
                        <a:t>Маневр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mbol" panose="05050102010706020507" pitchFamily="18" charset="2"/>
                        </a:rPr>
                        <a:t>D</a:t>
                      </a:r>
                      <a:r>
                        <a:rPr lang="en-US" dirty="0"/>
                        <a:t>V [m/s]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594524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473798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53.1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17461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0.16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08293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50881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238806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180.0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460409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409611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110.3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695250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17.1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14367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7540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296481"/>
                  </a:ext>
                </a:extLst>
              </a:tr>
              <a:tr h="405015">
                <a:tc>
                  <a:txBody>
                    <a:bodyPr/>
                    <a:lstStyle/>
                    <a:p>
                      <a:pPr algn="r"/>
                      <a:r>
                        <a:rPr lang="ru-RU" b="1" dirty="0"/>
                        <a:t>Всего: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070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943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Актуальность</a:t>
            </a:r>
          </a:p>
          <a:p>
            <a:pPr lvl="2"/>
            <a:r>
              <a:rPr lang="ru-RU" sz="2800" b="1" dirty="0">
                <a:solidFill>
                  <a:schemeClr val="bg1">
                    <a:lumMod val="50000"/>
                  </a:schemeClr>
                </a:solidFill>
              </a:rPr>
              <a:t>Мониторинг опасных объектов</a:t>
            </a:r>
          </a:p>
          <a:p>
            <a:pPr lvl="2"/>
            <a:r>
              <a:rPr lang="ru-RU" sz="2800" b="1" dirty="0">
                <a:solidFill>
                  <a:schemeClr val="bg1">
                    <a:lumMod val="50000"/>
                  </a:schemeClr>
                </a:solidFill>
              </a:rPr>
              <a:t>Баллистическое проектирование низкоэнергетических миссий</a:t>
            </a:r>
          </a:p>
          <a:p>
            <a:pPr lvl="1"/>
            <a:r>
              <a:rPr lang="ru-RU" sz="3200" b="1" dirty="0"/>
              <a:t>Поддержание орбиты вокруг точки либрации</a:t>
            </a:r>
          </a:p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Управление движением при наличии ограничений</a:t>
            </a:r>
          </a:p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Перелет на орбиту вокруг точки либрации</a:t>
            </a:r>
          </a:p>
          <a:p>
            <a:pPr lvl="1"/>
            <a:endParaRPr lang="ru-RU" sz="3200" b="1" dirty="0"/>
          </a:p>
          <a:p>
            <a:pPr marL="457200" lvl="1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400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Направление неустойчивости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6" name="Рисунок 5" descr="D:\dropbox\NPO (1)\Pics\Halo_Alpha_Beta_trimme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1000108"/>
            <a:ext cx="7899844" cy="540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6195981" y="4036223"/>
            <a:ext cx="3929091" cy="3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 flipH="1" flipV="1">
            <a:off x="8053371" y="1393019"/>
            <a:ext cx="214311" cy="1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 flipH="1" flipV="1">
            <a:off x="3366660" y="3643316"/>
            <a:ext cx="4714911" cy="1588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72396" y="5643578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</a:rPr>
              <a:t>X</a:t>
            </a:r>
            <a:r>
              <a:rPr lang="en-US" sz="2000" b="1" baseline="-25000" dirty="0" err="1">
                <a:solidFill>
                  <a:srgbClr val="FF0000"/>
                </a:solidFill>
              </a:rPr>
              <a:t>max</a:t>
            </a:r>
            <a:endParaRPr lang="ru-RU" sz="2000" b="1" baseline="-250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43504" y="5643578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</a:rPr>
              <a:t>X</a:t>
            </a:r>
            <a:r>
              <a:rPr lang="en-US" sz="2000" b="1" baseline="-25000" dirty="0" err="1">
                <a:solidFill>
                  <a:srgbClr val="FF0000"/>
                </a:solidFill>
              </a:rPr>
              <a:t>min</a:t>
            </a:r>
            <a:endParaRPr lang="ru-RU" sz="2000" b="1" baseline="-25000" dirty="0">
              <a:solidFill>
                <a:srgbClr val="FF0000"/>
              </a:solidFill>
            </a:endParaRPr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Направление неустойчивости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11" name="Рисунок 10" descr="D:\Dropbox\NPO (1)\ТЗ1\рис\рис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9462"/>
            <a:ext cx="6738650" cy="461418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Содержимое 3"/>
          <p:cNvSpPr txBox="1">
            <a:spLocks/>
          </p:cNvSpPr>
          <p:nvPr/>
        </p:nvSpPr>
        <p:spPr>
          <a:xfrm>
            <a:off x="6715140" y="939600"/>
            <a:ext cx="2442074" cy="550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ru-RU" sz="2000" dirty="0"/>
              <a:t>Зависимости 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координаты 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/>
              <a:t>и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 </a:t>
            </a:r>
            <a:r>
              <a:rPr lang="ru-RU" sz="2000" dirty="0"/>
              <a:t>пребывания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/>
              <a:t>КА между плоскостями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X</a:t>
            </a:r>
            <a:r>
              <a:rPr lang="en-US" sz="2000" b="1" baseline="-25000" dirty="0" err="1"/>
              <a:t>min</a:t>
            </a:r>
            <a:r>
              <a:rPr lang="ru-RU" sz="2000" b="1" dirty="0"/>
              <a:t>=-50000</a:t>
            </a:r>
            <a:r>
              <a:rPr lang="en-US" sz="2000" b="1" dirty="0"/>
              <a:t> </a:t>
            </a:r>
            <a:r>
              <a:rPr lang="ru-RU" sz="2000" b="1" dirty="0"/>
              <a:t>км </a:t>
            </a:r>
            <a:r>
              <a:rPr lang="en-US" sz="2000" dirty="0"/>
              <a:t>,</a:t>
            </a:r>
          </a:p>
          <a:p>
            <a:pPr marL="0" indent="0">
              <a:buNone/>
            </a:pPr>
            <a:r>
              <a:rPr lang="en-US" sz="2000" b="1" dirty="0" err="1"/>
              <a:t>X</a:t>
            </a:r>
            <a:r>
              <a:rPr lang="en-US" sz="2000" b="1" baseline="-25000" dirty="0" err="1"/>
              <a:t>max</a:t>
            </a:r>
            <a:r>
              <a:rPr lang="ru-RU" sz="2000" b="1" dirty="0"/>
              <a:t>=50000</a:t>
            </a:r>
            <a:r>
              <a:rPr lang="en-US" sz="2000" b="1" dirty="0"/>
              <a:t> </a:t>
            </a:r>
            <a:r>
              <a:rPr lang="ru-RU" sz="2000" b="1" dirty="0"/>
              <a:t>км </a:t>
            </a:r>
            <a:endParaRPr lang="en-US" sz="2000" b="1" dirty="0"/>
          </a:p>
          <a:p>
            <a:pPr marL="0" indent="0">
              <a:buNone/>
            </a:pPr>
            <a:r>
              <a:rPr lang="ru-RU" sz="2000" dirty="0"/>
              <a:t>после возмущения скорости в направлении </a:t>
            </a:r>
            <a:r>
              <a:rPr lang="ru-RU" sz="2000" dirty="0">
                <a:sym typeface="Symbol"/>
              </a:rPr>
              <a:t> </a:t>
            </a:r>
            <a:r>
              <a:rPr lang="ru-RU" sz="2000" dirty="0"/>
              <a:t>в точке </a:t>
            </a:r>
            <a:r>
              <a:rPr lang="ru-RU" sz="2000" b="1" dirty="0">
                <a:sym typeface="Symbol"/>
              </a:rPr>
              <a:t></a:t>
            </a:r>
            <a:r>
              <a:rPr lang="ru-RU" sz="2000" b="1" dirty="0"/>
              <a:t>=180°</a:t>
            </a:r>
          </a:p>
          <a:p>
            <a:pPr>
              <a:buFont typeface="Arial" pitchFamily="34" charset="0"/>
              <a:buNone/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Направление неустойчивости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2" name="Содержимое 3"/>
          <p:cNvSpPr txBox="1">
            <a:spLocks/>
          </p:cNvSpPr>
          <p:nvPr/>
        </p:nvSpPr>
        <p:spPr>
          <a:xfrm>
            <a:off x="6715140" y="939600"/>
            <a:ext cx="2442074" cy="550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endParaRPr lang="en-US" sz="3600" dirty="0"/>
          </a:p>
          <a:p>
            <a:pPr marL="0" indent="0">
              <a:buNone/>
            </a:pPr>
            <a:r>
              <a:rPr lang="ru-RU" sz="2000" dirty="0"/>
              <a:t>Зависимости времени пребывания КА между плоскостями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X=</a:t>
            </a:r>
            <a:r>
              <a:rPr lang="en-US" sz="2000" b="1" dirty="0" err="1"/>
              <a:t>X</a:t>
            </a:r>
            <a:r>
              <a:rPr lang="en-US" sz="2000" b="1" baseline="-25000" dirty="0" err="1"/>
              <a:t>min</a:t>
            </a:r>
            <a:r>
              <a:rPr lang="ru-RU" sz="2000" b="1" dirty="0"/>
              <a:t> </a:t>
            </a:r>
            <a:r>
              <a:rPr lang="ru-RU" sz="2000" dirty="0"/>
              <a:t>и</a:t>
            </a:r>
            <a:r>
              <a:rPr lang="ru-RU" sz="2000" b="1" dirty="0"/>
              <a:t> </a:t>
            </a:r>
            <a:r>
              <a:rPr lang="en-US" sz="2000" b="1" dirty="0"/>
              <a:t>X=</a:t>
            </a:r>
            <a:r>
              <a:rPr lang="en-US" sz="2000" b="1" dirty="0" err="1"/>
              <a:t>X</a:t>
            </a:r>
            <a:r>
              <a:rPr lang="en-US" sz="2000" b="1" baseline="-25000" dirty="0" err="1"/>
              <a:t>max</a:t>
            </a:r>
            <a:endParaRPr lang="en-US" sz="2000" b="1" dirty="0"/>
          </a:p>
          <a:p>
            <a:pPr marL="0" indent="0">
              <a:buNone/>
            </a:pPr>
            <a:r>
              <a:rPr lang="ru-RU" sz="2000" dirty="0"/>
              <a:t>после возмущения скорости в направлении </a:t>
            </a:r>
            <a:r>
              <a:rPr lang="ru-RU" sz="2000" dirty="0">
                <a:sym typeface="Symbol"/>
              </a:rPr>
              <a:t> </a:t>
            </a:r>
            <a:r>
              <a:rPr lang="ru-RU" sz="2000" dirty="0"/>
              <a:t>в точке </a:t>
            </a:r>
            <a:r>
              <a:rPr lang="ru-RU" sz="2000" b="1" dirty="0">
                <a:sym typeface="Symbol"/>
              </a:rPr>
              <a:t></a:t>
            </a:r>
            <a:r>
              <a:rPr lang="ru-RU" sz="2000" b="1" dirty="0"/>
              <a:t>=180°</a:t>
            </a:r>
          </a:p>
          <a:p>
            <a:pPr>
              <a:buFont typeface="Arial" pitchFamily="34" charset="0"/>
              <a:buNone/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D:\Dropbox\NPO (1)\ТЗ1\рис\рис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571612"/>
            <a:ext cx="6505880" cy="42148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Направление неустойчивости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2" name="Содержимое 3"/>
          <p:cNvSpPr txBox="1">
            <a:spLocks/>
          </p:cNvSpPr>
          <p:nvPr/>
        </p:nvSpPr>
        <p:spPr>
          <a:xfrm>
            <a:off x="6715140" y="1210748"/>
            <a:ext cx="2442074" cy="550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endParaRPr lang="ru-RU" sz="3600" dirty="0"/>
          </a:p>
          <a:p>
            <a:endParaRPr lang="ru-RU" sz="3600" dirty="0"/>
          </a:p>
          <a:p>
            <a:endParaRPr lang="ru-RU" sz="3600" dirty="0"/>
          </a:p>
          <a:p>
            <a:endParaRPr lang="ru-RU" sz="3600" dirty="0"/>
          </a:p>
          <a:p>
            <a:pPr marL="0" indent="0">
              <a:buNone/>
            </a:pPr>
            <a:r>
              <a:rPr lang="ru-RU" sz="2000" dirty="0"/>
              <a:t>Изменение</a:t>
            </a:r>
          </a:p>
          <a:p>
            <a:pPr marL="0" indent="0">
              <a:buNone/>
            </a:pPr>
            <a:r>
              <a:rPr lang="ru-RU" sz="2000" dirty="0"/>
              <a:t>направлений 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устойчивости</a:t>
            </a:r>
            <a:r>
              <a:rPr lang="ru-RU" sz="2000" dirty="0"/>
              <a:t> и 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неустойчивости</a:t>
            </a:r>
            <a:r>
              <a:rPr lang="ru-RU" sz="2000" dirty="0"/>
              <a:t> в зависимости от положения КА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928670"/>
            <a:ext cx="4170121" cy="550072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752817" y="3143248"/>
            <a:ext cx="2605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Среднее значение </a:t>
            </a:r>
            <a:r>
              <a:rPr lang="ru-RU" dirty="0">
                <a:solidFill>
                  <a:srgbClr val="FF0000"/>
                </a:solidFill>
                <a:sym typeface="Symbol"/>
              </a:rPr>
              <a:t></a:t>
            </a:r>
            <a:r>
              <a:rPr lang="ru-RU" b="1" dirty="0">
                <a:solidFill>
                  <a:srgbClr val="FF0000"/>
                </a:solidFill>
              </a:rPr>
              <a:t>=28°</a:t>
            </a:r>
            <a:endParaRPr lang="ru-RU" dirty="0">
              <a:solidFill>
                <a:srgbClr val="FF0000"/>
              </a:solidFill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4214810" y="1667989"/>
            <a:ext cx="571504" cy="2518544"/>
            <a:chOff x="4214810" y="2928934"/>
            <a:chExt cx="571504" cy="2518544"/>
          </a:xfrm>
        </p:grpSpPr>
        <p:cxnSp>
          <p:nvCxnSpPr>
            <p:cNvPr id="30" name="Прямая со стрелкой 29"/>
            <p:cNvCxnSpPr/>
            <p:nvPr/>
          </p:nvCxnSpPr>
          <p:spPr>
            <a:xfrm rot="5400000">
              <a:off x="3179753" y="4179099"/>
              <a:ext cx="2500330" cy="1588"/>
            </a:xfrm>
            <a:prstGeom prst="straightConnector1">
              <a:avLst/>
            </a:prstGeom>
            <a:ln w="22225">
              <a:solidFill>
                <a:schemeClr val="accent1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Прямоугольник 30"/>
            <p:cNvSpPr/>
            <p:nvPr/>
          </p:nvSpPr>
          <p:spPr>
            <a:xfrm rot="16200000">
              <a:off x="4125593" y="4025394"/>
              <a:ext cx="614271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accent1">
                      <a:lumMod val="75000"/>
                    </a:schemeClr>
                  </a:solidFill>
                </a:rPr>
                <a:t>180</a:t>
              </a: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</a:rPr>
                <a:t>°</a:t>
              </a:r>
              <a:endParaRPr lang="ru-RU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>
              <a:off x="4214810" y="5445890"/>
              <a:ext cx="571504" cy="158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4214810" y="2928934"/>
              <a:ext cx="571504" cy="158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Группа 33"/>
          <p:cNvGrpSpPr/>
          <p:nvPr/>
        </p:nvGrpSpPr>
        <p:grpSpPr>
          <a:xfrm>
            <a:off x="4214810" y="2928934"/>
            <a:ext cx="688337" cy="2518544"/>
            <a:chOff x="4214810" y="2928934"/>
            <a:chExt cx="688337" cy="2518544"/>
          </a:xfrm>
        </p:grpSpPr>
        <p:cxnSp>
          <p:nvCxnSpPr>
            <p:cNvPr id="35" name="Прямая со стрелкой 34"/>
            <p:cNvCxnSpPr/>
            <p:nvPr/>
          </p:nvCxnSpPr>
          <p:spPr>
            <a:xfrm rot="5400000">
              <a:off x="3463917" y="4179099"/>
              <a:ext cx="2500330" cy="1588"/>
            </a:xfrm>
            <a:prstGeom prst="straightConnector1">
              <a:avLst/>
            </a:prstGeom>
            <a:ln w="22225">
              <a:solidFill>
                <a:schemeClr val="accent2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Прямоугольник 35"/>
            <p:cNvSpPr/>
            <p:nvPr/>
          </p:nvSpPr>
          <p:spPr>
            <a:xfrm rot="16200000">
              <a:off x="4411345" y="3975516"/>
              <a:ext cx="61427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accent2">
                      <a:lumMod val="75000"/>
                    </a:schemeClr>
                  </a:solidFill>
                </a:rPr>
                <a:t>180</a:t>
              </a:r>
              <a:r>
                <a:rPr lang="ru-RU" b="1" dirty="0">
                  <a:solidFill>
                    <a:schemeClr val="accent2">
                      <a:lumMod val="75000"/>
                    </a:schemeClr>
                  </a:solidFill>
                </a:rPr>
                <a:t>°</a:t>
              </a:r>
              <a:endParaRPr lang="ru-RU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4214810" y="5445890"/>
              <a:ext cx="571504" cy="1588"/>
            </a:xfrm>
            <a:prstGeom prst="line">
              <a:avLst/>
            </a:prstGeom>
            <a:ln w="1905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4214810" y="2928934"/>
              <a:ext cx="571504" cy="1588"/>
            </a:xfrm>
            <a:prstGeom prst="line">
              <a:avLst/>
            </a:prstGeom>
            <a:ln w="1905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Прямая соединительная линия 38"/>
          <p:cNvCxnSpPr/>
          <p:nvPr/>
        </p:nvCxnSpPr>
        <p:spPr>
          <a:xfrm>
            <a:off x="571472" y="3143248"/>
            <a:ext cx="6643734" cy="1588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Имитационное моделирование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15</a:t>
            </a:fld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440921"/>
              </p:ext>
            </p:extLst>
          </p:nvPr>
        </p:nvGraphicFramePr>
        <p:xfrm>
          <a:off x="395536" y="1124743"/>
          <a:ext cx="3600401" cy="5112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7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49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49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Вариант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sym typeface="Symbol"/>
                        </a:rPr>
                        <a:t></a:t>
                      </a:r>
                      <a:r>
                        <a:rPr lang="en-US" sz="1600" baseline="-25000">
                          <a:effectLst/>
                        </a:rPr>
                        <a:t>c</a:t>
                      </a:r>
                      <a:r>
                        <a:rPr lang="ru-RU" sz="1600">
                          <a:effectLst/>
                        </a:rPr>
                        <a:t>, км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sym typeface="Symbol"/>
                        </a:rPr>
                        <a:t></a:t>
                      </a:r>
                      <a:r>
                        <a:rPr lang="en-US" sz="1600" baseline="-25000">
                          <a:effectLst/>
                        </a:rPr>
                        <a:t>v</a:t>
                      </a:r>
                      <a:r>
                        <a:rPr lang="ru-RU" sz="1600">
                          <a:effectLst/>
                        </a:rPr>
                        <a:t>, км/с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sym typeface="Symbol"/>
                        </a:rPr>
                        <a:t></a:t>
                      </a:r>
                      <a:r>
                        <a:rPr lang="en-US" sz="1600" baseline="-25000" dirty="0" err="1">
                          <a:effectLst/>
                        </a:rPr>
                        <a:t>dV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0.00015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0.06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0.00015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0.06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0.00015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0.06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0.00015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0.06</a:t>
                      </a:r>
                      <a:endParaRPr lang="ru-RU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0.00015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0.06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0.00005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0.06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0.00010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0.06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0.00020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0.06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0.00025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0.06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0.00015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0.04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0.00015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0.02</a:t>
                      </a:r>
                      <a:endParaRPr lang="ru-RU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3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0.00015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Содержимое 3"/>
              <p:cNvSpPr txBox="1">
                <a:spLocks/>
              </p:cNvSpPr>
              <p:nvPr/>
            </p:nvSpPr>
            <p:spPr>
              <a:xfrm>
                <a:off x="4355976" y="939600"/>
                <a:ext cx="4801238" cy="5504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ru-RU" sz="2400" dirty="0"/>
                  <a:t>Исследование осуществлено для южной гало-орбиты с амплитудой </a:t>
                </a:r>
                <a:r>
                  <a:rPr lang="en-US" sz="2400" b="1" dirty="0" err="1"/>
                  <a:t>A</a:t>
                </a:r>
                <a:r>
                  <a:rPr lang="en-US" sz="2400" b="1" baseline="-25000" dirty="0" err="1"/>
                  <a:t>z</a:t>
                </a:r>
                <a:r>
                  <a:rPr lang="en-US" sz="2400" b="1" baseline="-25000" dirty="0"/>
                  <a:t>+</a:t>
                </a:r>
                <a:r>
                  <a:rPr lang="en-US" sz="2400" b="1" dirty="0"/>
                  <a:t>=</a:t>
                </a:r>
                <a:r>
                  <a:rPr lang="ru-RU" sz="2400" b="1" dirty="0"/>
                  <a:t>200000 км</a:t>
                </a:r>
                <a:r>
                  <a:rPr lang="ru-RU" sz="2400" dirty="0"/>
                  <a:t>.Направление коррекции: </a:t>
                </a:r>
                <a:r>
                  <a:rPr lang="ru-RU" sz="2400" dirty="0">
                    <a:sym typeface="Symbol"/>
                  </a:rPr>
                  <a:t></a:t>
                </a:r>
                <a:r>
                  <a:rPr lang="ru-RU" sz="2400" b="1" dirty="0"/>
                  <a:t>=28°</a:t>
                </a:r>
                <a:r>
                  <a:rPr lang="ru-RU" sz="2400" dirty="0"/>
                  <a:t>.</a:t>
                </a:r>
                <a:endParaRPr lang="en-US" sz="2400" dirty="0"/>
              </a:p>
              <a:p>
                <a:endParaRPr lang="ru-RU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b="1" i="1">
                            <a:latin typeface="Cambria Math"/>
                          </a:rPr>
                          <m:t>𝜹</m:t>
                        </m:r>
                      </m:e>
                      <m:sub>
                        <m:r>
                          <a:rPr lang="ru-RU" sz="2400" b="1" i="1">
                            <a:latin typeface="Cambria Math"/>
                          </a:rPr>
                          <m:t>𝒓</m:t>
                        </m:r>
                      </m:sub>
                    </m:sSub>
                  </m:oMath>
                </a14:m>
                <a:r>
                  <a:rPr lang="ru-RU" sz="2400" dirty="0"/>
                  <a:t>– ошибка определения положения КА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b="1" i="1">
                            <a:latin typeface="Cambria Math"/>
                          </a:rPr>
                          <m:t>𝜹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𝒗</m:t>
                        </m:r>
                      </m:sub>
                    </m:sSub>
                  </m:oMath>
                </a14:m>
                <a:r>
                  <a:rPr lang="ru-RU" sz="2400" dirty="0"/>
                  <a:t> – ошибка определения скорости КА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b="1" i="1">
                            <a:latin typeface="Cambria Math"/>
                          </a:rPr>
                          <m:t>𝜹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𝒅𝑽</m:t>
                        </m:r>
                      </m:sub>
                    </m:sSub>
                    <m:d>
                      <m:dPr>
                        <m:begChr m:val="|"/>
                        <m:endChr m:val="|"/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2400" b="1" i="1">
                            <a:latin typeface="Cambria Math"/>
                          </a:rPr>
                          <m:t>𝜟</m:t>
                        </m:r>
                        <m:r>
                          <a:rPr lang="ru-RU" sz="2400" b="1" i="1">
                            <a:latin typeface="Cambria Math"/>
                          </a:rPr>
                          <m:t>𝒗</m:t>
                        </m:r>
                      </m:e>
                    </m:d>
                  </m:oMath>
                </a14:m>
                <a:r>
                  <a:rPr lang="ru-RU" sz="2400" dirty="0"/>
                  <a:t>– ошибка исполнения маневра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400">
                        <a:latin typeface="Cambria Math"/>
                      </a:rPr>
                      <m:t>Δ</m:t>
                    </m:r>
                    <m:r>
                      <a:rPr lang="ru-RU" sz="2400" i="1">
                        <a:latin typeface="Cambria Math"/>
                      </a:rPr>
                      <m:t>𝑣</m:t>
                    </m:r>
                  </m:oMath>
                </a14:m>
                <a:r>
                  <a:rPr lang="ru-RU" sz="2400" dirty="0"/>
                  <a:t> – значение импульса).</a:t>
                </a:r>
              </a:p>
              <a:p>
                <a:endParaRPr lang="ru-RU" sz="2400" dirty="0"/>
              </a:p>
              <a:p>
                <a:endParaRPr lang="ru-RU" sz="2400" dirty="0"/>
              </a:p>
              <a:p>
                <a:pPr>
                  <a:buFont typeface="Arial" pitchFamily="34" charset="0"/>
                  <a:buNone/>
                </a:pPr>
                <a:endParaRPr lang="en-US" sz="24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ru-RU" sz="2400" i="1" baseline="-250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Содержимое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939600"/>
                <a:ext cx="4801238" cy="5504400"/>
              </a:xfrm>
              <a:prstGeom prst="rect">
                <a:avLst/>
              </a:prstGeom>
              <a:blipFill rotWithShape="1">
                <a:blip r:embed="rId2"/>
                <a:stretch>
                  <a:fillRect l="-20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3145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Имитационное моделирование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8" name="Рисунок 7" descr="C:\Users\Aksenov\Desktop\Dropbox\NPO (1)\ТЗ2\pics\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142984"/>
            <a:ext cx="6500858" cy="50006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Содержимое 3"/>
          <p:cNvSpPr txBox="1">
            <a:spLocks/>
          </p:cNvSpPr>
          <p:nvPr/>
        </p:nvSpPr>
        <p:spPr>
          <a:xfrm>
            <a:off x="6715140" y="1142984"/>
            <a:ext cx="2442074" cy="550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Зависимости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максимального</a:t>
            </a:r>
            <a:r>
              <a:rPr lang="ru-RU" sz="2400" dirty="0"/>
              <a:t> и </a:t>
            </a:r>
            <a: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среднего </a:t>
            </a:r>
            <a:r>
              <a:rPr lang="ru-RU" sz="2400" dirty="0"/>
              <a:t>импульсов коррекции от периодичности коррекций в направлении </a:t>
            </a:r>
            <a:r>
              <a:rPr lang="ru-RU" sz="2400" dirty="0">
                <a:sym typeface="Symbol"/>
              </a:rPr>
              <a:t></a:t>
            </a:r>
            <a:r>
              <a:rPr lang="ru-RU" sz="2400" b="1" dirty="0"/>
              <a:t>=28°</a:t>
            </a:r>
            <a:endParaRPr lang="ru-RU" sz="2400" dirty="0"/>
          </a:p>
          <a:p>
            <a:pPr marL="0" indent="0">
              <a:buNone/>
            </a:pPr>
            <a:r>
              <a:rPr lang="ru-RU" sz="2400" dirty="0">
                <a:sym typeface="Symbol"/>
              </a:rPr>
              <a:t>при</a:t>
            </a:r>
          </a:p>
          <a:p>
            <a:pPr marL="0" indent="0">
              <a:buNone/>
            </a:pPr>
            <a:r>
              <a:rPr lang="ru-RU" sz="2400" b="1" i="1" dirty="0">
                <a:sym typeface="Symbol"/>
              </a:rPr>
              <a:t></a:t>
            </a:r>
            <a:r>
              <a:rPr lang="en-US" sz="2400" b="1" i="1" baseline="-25000" dirty="0"/>
              <a:t>c</a:t>
            </a:r>
            <a:r>
              <a:rPr lang="ru-RU" sz="2400" b="1" i="1" dirty="0"/>
              <a:t>=5 км</a:t>
            </a:r>
          </a:p>
          <a:p>
            <a:pPr marL="0" indent="0">
              <a:buNone/>
            </a:pPr>
            <a:r>
              <a:rPr lang="ru-RU" sz="2400" b="1" i="1" dirty="0">
                <a:sym typeface="Symbol"/>
              </a:rPr>
              <a:t></a:t>
            </a:r>
            <a:r>
              <a:rPr lang="en-US" sz="2400" b="1" i="1" baseline="-25000" dirty="0"/>
              <a:t>v</a:t>
            </a:r>
            <a:r>
              <a:rPr lang="ru-RU" sz="2400" b="1" i="1" dirty="0"/>
              <a:t>=0.00015км/с</a:t>
            </a:r>
            <a:r>
              <a:rPr lang="ru-RU" sz="2400" i="1" dirty="0"/>
              <a:t> </a:t>
            </a:r>
            <a:r>
              <a:rPr lang="ru-RU" sz="2400" b="1" i="1" dirty="0">
                <a:sym typeface="Symbol"/>
              </a:rPr>
              <a:t></a:t>
            </a:r>
            <a:r>
              <a:rPr lang="en-US" sz="2400" b="1" i="1" baseline="-25000" dirty="0" err="1"/>
              <a:t>dV</a:t>
            </a:r>
            <a:r>
              <a:rPr lang="ru-RU" sz="2400" b="1" i="1" dirty="0"/>
              <a:t>=0.06</a:t>
            </a:r>
            <a:endParaRPr lang="en-US" sz="2400" b="1" dirty="0"/>
          </a:p>
          <a:p>
            <a:endParaRPr lang="ru-RU" sz="2400" dirty="0"/>
          </a:p>
          <a:p>
            <a:endParaRPr lang="ru-RU" sz="2400" dirty="0"/>
          </a:p>
          <a:p>
            <a:pPr>
              <a:buFont typeface="Arial" pitchFamily="34" charset="0"/>
              <a:buNone/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3145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Имитационное моделирование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0" name="Содержимое 3"/>
          <p:cNvSpPr txBox="1">
            <a:spLocks/>
          </p:cNvSpPr>
          <p:nvPr/>
        </p:nvSpPr>
        <p:spPr>
          <a:xfrm>
            <a:off x="6701926" y="928670"/>
            <a:ext cx="2442074" cy="550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/>
              <a:t>Зависимости среднего суммарного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годового импульса </a:t>
            </a:r>
            <a:r>
              <a:rPr lang="ru-RU" sz="2400" dirty="0"/>
              <a:t>поддержания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</a:t>
            </a:r>
            <a:r>
              <a:rPr lang="ru-RU" sz="2400" dirty="0"/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периодичности коррекций</a:t>
            </a:r>
            <a:r>
              <a:rPr lang="ru-RU" sz="2400" dirty="0"/>
              <a:t> для различных ошибок определения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положения КА</a:t>
            </a:r>
          </a:p>
          <a:p>
            <a:endParaRPr lang="ru-RU" sz="2400" dirty="0"/>
          </a:p>
          <a:p>
            <a:pPr>
              <a:buFont typeface="Arial" pitchFamily="34" charset="0"/>
              <a:buNone/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  <p:pic>
        <p:nvPicPr>
          <p:cNvPr id="9" name="Рисунок 8" descr="D:\Dropbox\Стас\pics\2015_05_05\3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0000"/>
            <a:ext cx="6480000" cy="39737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7860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Имитационное моделирование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10" name="Содержимое 3"/>
          <p:cNvSpPr txBox="1">
            <a:spLocks/>
          </p:cNvSpPr>
          <p:nvPr/>
        </p:nvSpPr>
        <p:spPr>
          <a:xfrm>
            <a:off x="6701926" y="928670"/>
            <a:ext cx="2442074" cy="550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/>
              <a:t>Зависимости среднего суммарного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годового импульса </a:t>
            </a:r>
            <a:r>
              <a:rPr lang="ru-RU" sz="2400" dirty="0"/>
              <a:t>поддержания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</a:t>
            </a:r>
            <a:r>
              <a:rPr lang="ru-RU" sz="2400" dirty="0"/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периодичности коррекций</a:t>
            </a:r>
            <a:r>
              <a:rPr lang="ru-RU" sz="2400" dirty="0"/>
              <a:t> для различных ошибок определения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скорости КА</a:t>
            </a:r>
          </a:p>
          <a:p>
            <a:endParaRPr lang="ru-RU" sz="2400" dirty="0"/>
          </a:p>
          <a:p>
            <a:pPr>
              <a:buFont typeface="Arial" pitchFamily="34" charset="0"/>
              <a:buNone/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  <p:pic>
        <p:nvPicPr>
          <p:cNvPr id="9" name="Рисунок 8" descr="D:\Dropbox\Стас\pics\2015_05_05\3_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0000"/>
            <a:ext cx="6480000" cy="39735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7860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Имитационное моделирование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10" name="Содержимое 3"/>
          <p:cNvSpPr txBox="1">
            <a:spLocks/>
          </p:cNvSpPr>
          <p:nvPr/>
        </p:nvSpPr>
        <p:spPr>
          <a:xfrm>
            <a:off x="6701926" y="928670"/>
            <a:ext cx="2442074" cy="550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/>
              <a:t>Зависимости среднего суммарного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годового импульса </a:t>
            </a:r>
            <a:r>
              <a:rPr lang="ru-RU" sz="2400" dirty="0"/>
              <a:t>поддержания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</a:t>
            </a:r>
            <a:r>
              <a:rPr lang="ru-RU" sz="2400" dirty="0"/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периодичности коррекций</a:t>
            </a:r>
            <a:r>
              <a:rPr lang="ru-RU" sz="2400" dirty="0"/>
              <a:t> для различных ошибок исполнения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маневра</a:t>
            </a:r>
          </a:p>
          <a:p>
            <a:endParaRPr lang="ru-RU" sz="2400" dirty="0"/>
          </a:p>
          <a:p>
            <a:pPr>
              <a:buFont typeface="Arial" pitchFamily="34" charset="0"/>
              <a:buNone/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  <p:pic>
        <p:nvPicPr>
          <p:cNvPr id="9" name="Рисунок 8" descr="D:\Dropbox\Стас\pics\2015_05_05\3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0000"/>
            <a:ext cx="6480000" cy="39735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7860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Имитационное моделирование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10" name="Содержимое 3"/>
          <p:cNvSpPr txBox="1">
            <a:spLocks/>
          </p:cNvSpPr>
          <p:nvPr/>
        </p:nvSpPr>
        <p:spPr>
          <a:xfrm>
            <a:off x="6143636" y="2132856"/>
            <a:ext cx="3000364" cy="437165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/>
          </a:p>
          <a:p>
            <a:pPr lvl="0"/>
            <a:r>
              <a:rPr lang="ru-RU" sz="2400" dirty="0"/>
              <a:t>Время пребывания на орбите 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21005 суток</a:t>
            </a:r>
            <a:r>
              <a:rPr lang="ru-RU" sz="2400" dirty="0"/>
              <a:t>;</a:t>
            </a:r>
          </a:p>
          <a:p>
            <a:pPr lvl="0"/>
            <a:r>
              <a:rPr lang="ru-RU" sz="2400" dirty="0"/>
              <a:t>Суммарный характеристический импульс 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170 м/с</a:t>
            </a:r>
            <a:r>
              <a:rPr lang="ru-RU" sz="2400" dirty="0"/>
              <a:t>;</a:t>
            </a:r>
          </a:p>
          <a:p>
            <a:pPr lvl="0"/>
            <a:r>
              <a:rPr lang="ru-RU" sz="2400" dirty="0"/>
              <a:t>Годовой расход характеристического импульса 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2,96 м/с</a:t>
            </a:r>
            <a:r>
              <a:rPr lang="ru-RU" sz="2400" dirty="0"/>
              <a:t>;</a:t>
            </a:r>
          </a:p>
          <a:p>
            <a:pPr lvl="0"/>
            <a:r>
              <a:rPr lang="ru-RU" sz="2400" dirty="0"/>
              <a:t>Среднее время между маневрами 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41,93 суток</a:t>
            </a:r>
            <a:r>
              <a:rPr lang="ru-RU" sz="2400" dirty="0"/>
              <a:t>;</a:t>
            </a:r>
          </a:p>
          <a:p>
            <a:pPr lvl="0"/>
            <a:r>
              <a:rPr lang="ru-RU" sz="2400" dirty="0"/>
              <a:t>Минимальное время между маневрами 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суток</a:t>
            </a:r>
            <a:r>
              <a:rPr lang="ru-RU" sz="2400" dirty="0"/>
              <a:t>;</a:t>
            </a:r>
          </a:p>
          <a:p>
            <a:pPr lvl="0"/>
            <a:r>
              <a:rPr lang="ru-RU" sz="2400" dirty="0"/>
              <a:t>Максимальное время между маневрами 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 суток</a:t>
            </a:r>
            <a:r>
              <a:rPr lang="ru-RU" sz="2400" dirty="0"/>
              <a:t>;</a:t>
            </a:r>
          </a:p>
          <a:p>
            <a:pPr lvl="0"/>
            <a:r>
              <a:rPr lang="ru-RU" sz="2400" dirty="0"/>
              <a:t>Среднее значение импульса коррекции 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0,34 м/с</a:t>
            </a:r>
            <a:r>
              <a:rPr lang="ru-RU" sz="2400" dirty="0"/>
              <a:t>;</a:t>
            </a:r>
          </a:p>
          <a:p>
            <a:pPr lvl="0"/>
            <a:r>
              <a:rPr lang="ru-RU" sz="2400" dirty="0"/>
              <a:t>Максимальное </a:t>
            </a:r>
            <a:br>
              <a:rPr lang="ru-RU" sz="2400" dirty="0"/>
            </a:br>
            <a:r>
              <a:rPr lang="ru-RU" sz="2400" dirty="0"/>
              <a:t>значение импульса коррекции –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1,125 м/с</a:t>
            </a:r>
            <a:r>
              <a:rPr lang="ru-RU" sz="2400" dirty="0"/>
              <a:t>;</a:t>
            </a:r>
          </a:p>
          <a:p>
            <a:endParaRPr lang="ru-RU" sz="2400" dirty="0"/>
          </a:p>
          <a:p>
            <a:pPr>
              <a:buFont typeface="Arial" pitchFamily="34" charset="0"/>
              <a:buNone/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Группа 11"/>
          <p:cNvGrpSpPr>
            <a:grpSpLocks noChangeAspect="1"/>
          </p:cNvGrpSpPr>
          <p:nvPr/>
        </p:nvGrpSpPr>
        <p:grpSpPr>
          <a:xfrm>
            <a:off x="142845" y="928670"/>
            <a:ext cx="5868274" cy="5429288"/>
            <a:chOff x="142845" y="928670"/>
            <a:chExt cx="5429287" cy="5023140"/>
          </a:xfrm>
        </p:grpSpPr>
        <p:pic>
          <p:nvPicPr>
            <p:cNvPr id="9" name="Рисунок 8" descr="C:\Users\Юлечка\Dropbox\Работа\NPO\Pics\nik\min_dt\yz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98799" y="3071810"/>
              <a:ext cx="2773333" cy="28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Рисунок 7" descr="C:\Users\Юлечка\Dropbox\Работа\NPO\Pics\nik\min_dt\xy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2845" y="928670"/>
              <a:ext cx="2773333" cy="28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10" descr="C:\Users\Юлечка\Dropbox\Работа\NPO\Pics\nik\min_dt\xz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57224" y="3761578"/>
              <a:ext cx="1428760" cy="1453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Прямоугольник 12"/>
          <p:cNvSpPr/>
          <p:nvPr/>
        </p:nvSpPr>
        <p:spPr>
          <a:xfrm>
            <a:off x="3286116" y="1000108"/>
            <a:ext cx="58578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Результаты работы алгоритма по расчету траектории с осуществлением 500 коррекций  (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менее 10 см/с</a:t>
            </a:r>
            <a:r>
              <a:rPr lang="ru-RU" sz="2400" dirty="0"/>
              <a:t>): </a:t>
            </a:r>
          </a:p>
          <a:p>
            <a:r>
              <a:rPr lang="ru-RU" sz="2400" b="1" i="1" dirty="0">
                <a:sym typeface="Symbol"/>
              </a:rPr>
              <a:t></a:t>
            </a:r>
            <a:r>
              <a:rPr lang="en-US" sz="2400" b="1" i="1" baseline="-25000" dirty="0"/>
              <a:t>c</a:t>
            </a:r>
            <a:r>
              <a:rPr lang="ru-RU" sz="2400" b="1" i="1" dirty="0"/>
              <a:t>=5 км, </a:t>
            </a:r>
          </a:p>
          <a:p>
            <a:r>
              <a:rPr lang="ru-RU" sz="2400" b="1" i="1" dirty="0">
                <a:sym typeface="Symbol"/>
              </a:rPr>
              <a:t></a:t>
            </a:r>
            <a:r>
              <a:rPr lang="en-US" sz="2400" b="1" i="1" baseline="-25000" dirty="0"/>
              <a:t>v</a:t>
            </a:r>
            <a:r>
              <a:rPr lang="ru-RU" sz="2400" b="1" i="1" dirty="0"/>
              <a:t>=0.15 м/с,</a:t>
            </a:r>
          </a:p>
          <a:p>
            <a:r>
              <a:rPr lang="ru-RU" sz="2400" b="1" i="1" dirty="0">
                <a:sym typeface="Symbol"/>
              </a:rPr>
              <a:t></a:t>
            </a:r>
            <a:r>
              <a:rPr lang="en-US" sz="2400" b="1" i="1" baseline="-25000" dirty="0" err="1"/>
              <a:t>dV</a:t>
            </a:r>
            <a:r>
              <a:rPr lang="ru-RU" sz="2400" b="1" i="1" dirty="0"/>
              <a:t>=0.06</a:t>
            </a:r>
            <a:endParaRPr lang="en-US" sz="2400" b="1" dirty="0"/>
          </a:p>
          <a:p>
            <a:endParaRPr lang="ru-RU" sz="2400" dirty="0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860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 dirty="0"/>
              <a:t>Таруса, </a:t>
            </a:r>
          </a:p>
          <a:p>
            <a:r>
              <a:rPr lang="ru-RU" sz="1050" b="1" dirty="0"/>
              <a:t>22 марта 2018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Актуальность</a:t>
            </a:r>
          </a:p>
          <a:p>
            <a:pPr lvl="2"/>
            <a:r>
              <a:rPr lang="ru-RU" sz="2800" b="1" dirty="0">
                <a:solidFill>
                  <a:schemeClr val="bg1">
                    <a:lumMod val="50000"/>
                  </a:schemeClr>
                </a:solidFill>
              </a:rPr>
              <a:t>Мониторинг опасных объектов</a:t>
            </a:r>
          </a:p>
          <a:p>
            <a:pPr lvl="2"/>
            <a:r>
              <a:rPr lang="ru-RU" sz="2800" b="1" dirty="0">
                <a:solidFill>
                  <a:schemeClr val="bg1">
                    <a:lumMod val="50000"/>
                  </a:schemeClr>
                </a:solidFill>
              </a:rPr>
              <a:t>Баллистическое проектирование низкоэнергетических миссий</a:t>
            </a:r>
          </a:p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Поддержание орбиты вокруг точки либрации</a:t>
            </a:r>
          </a:p>
          <a:p>
            <a:pPr lvl="1"/>
            <a:r>
              <a:rPr lang="ru-RU" sz="3200" b="1" dirty="0"/>
              <a:t>Управление движением при наличии ограничений</a:t>
            </a:r>
          </a:p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Перелет на орбиту вокруг точки либрации</a:t>
            </a:r>
          </a:p>
          <a:p>
            <a:pPr lvl="1"/>
            <a:endParaRPr lang="ru-RU" sz="3200" b="1" dirty="0"/>
          </a:p>
          <a:p>
            <a:pPr marL="457200" lvl="1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9785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22</a:t>
            </a:fld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820D62D-0A35-4632-AA03-4F5C2D46C95A}"/>
              </a:ext>
            </a:extLst>
          </p:cNvPr>
          <p:cNvGrpSpPr/>
          <p:nvPr/>
        </p:nvGrpSpPr>
        <p:grpSpPr>
          <a:xfrm>
            <a:off x="571472" y="1000108"/>
            <a:ext cx="8572528" cy="5400000"/>
            <a:chOff x="571472" y="1000108"/>
            <a:chExt cx="8572528" cy="5400000"/>
          </a:xfrm>
        </p:grpSpPr>
        <p:pic>
          <p:nvPicPr>
            <p:cNvPr id="6" name="Рисунок 5" descr="D:\dropbox\NPO (1)\Pics\Halo_Alpha_Beta_trimmed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472" y="1000108"/>
              <a:ext cx="7899844" cy="540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TextBox 77"/>
            <p:cNvSpPr txBox="1"/>
            <p:nvPr/>
          </p:nvSpPr>
          <p:spPr>
            <a:xfrm>
              <a:off x="5365973" y="2643182"/>
              <a:ext cx="165429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ru-RU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Запрещенные </a:t>
              </a:r>
            </a:p>
            <a:p>
              <a:pPr algn="r"/>
              <a:r>
                <a:rPr lang="ru-RU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направления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143768" y="1357297"/>
              <a:ext cx="1036763" cy="500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321450" y="1571611"/>
              <a:ext cx="1036763" cy="8489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6715140" y="1857364"/>
              <a:ext cx="1143008" cy="1143008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Равнобедренный треугольник 23"/>
            <p:cNvSpPr/>
            <p:nvPr/>
          </p:nvSpPr>
          <p:spPr>
            <a:xfrm rot="18337863">
              <a:off x="7200458" y="2275424"/>
              <a:ext cx="927709" cy="79033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Равнобедренный треугольник 24"/>
            <p:cNvSpPr/>
            <p:nvPr/>
          </p:nvSpPr>
          <p:spPr>
            <a:xfrm rot="18933006">
              <a:off x="7136581" y="2313310"/>
              <a:ext cx="927709" cy="79033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/>
            <p:cNvSpPr/>
            <p:nvPr/>
          </p:nvSpPr>
          <p:spPr>
            <a:xfrm rot="13541599">
              <a:off x="7136384" y="1737910"/>
              <a:ext cx="927709" cy="79033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Равнобедренный треугольник 27"/>
            <p:cNvSpPr/>
            <p:nvPr/>
          </p:nvSpPr>
          <p:spPr>
            <a:xfrm rot="14060036">
              <a:off x="7183349" y="1786725"/>
              <a:ext cx="927709" cy="79033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9" name="Прямая со стрелкой 18"/>
            <p:cNvCxnSpPr>
              <a:stCxn id="28" idx="0"/>
            </p:cNvCxnSpPr>
            <p:nvPr/>
          </p:nvCxnSpPr>
          <p:spPr>
            <a:xfrm rot="10800000" flipH="1">
              <a:off x="7326159" y="1723213"/>
              <a:ext cx="173307" cy="689083"/>
            </a:xfrm>
            <a:prstGeom prst="straightConnector1">
              <a:avLst/>
            </a:prstGeom>
            <a:ln w="2222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>
              <a:stCxn id="28" idx="0"/>
            </p:cNvCxnSpPr>
            <p:nvPr/>
          </p:nvCxnSpPr>
          <p:spPr>
            <a:xfrm rot="10800000" flipH="1">
              <a:off x="7326160" y="2357431"/>
              <a:ext cx="746302" cy="54865"/>
            </a:xfrm>
            <a:prstGeom prst="straightConnector1">
              <a:avLst/>
            </a:prstGeom>
            <a:ln w="2222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>
              <a:stCxn id="28" idx="0"/>
            </p:cNvCxnSpPr>
            <p:nvPr/>
          </p:nvCxnSpPr>
          <p:spPr>
            <a:xfrm rot="10800000" flipH="1" flipV="1">
              <a:off x="7326160" y="2412294"/>
              <a:ext cx="746302" cy="88011"/>
            </a:xfrm>
            <a:prstGeom prst="straightConnector1">
              <a:avLst/>
            </a:prstGeom>
            <a:ln w="2222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/>
            <p:cNvCxnSpPr>
              <a:stCxn id="28" idx="0"/>
            </p:cNvCxnSpPr>
            <p:nvPr/>
          </p:nvCxnSpPr>
          <p:spPr>
            <a:xfrm rot="10800000" flipH="1" flipV="1">
              <a:off x="7326160" y="2412294"/>
              <a:ext cx="163460" cy="720763"/>
            </a:xfrm>
            <a:prstGeom prst="straightConnector1">
              <a:avLst/>
            </a:prstGeom>
            <a:ln w="2222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>
              <a:stCxn id="28" idx="0"/>
            </p:cNvCxnSpPr>
            <p:nvPr/>
          </p:nvCxnSpPr>
          <p:spPr>
            <a:xfrm rot="10800000" flipH="1">
              <a:off x="7326160" y="1857365"/>
              <a:ext cx="460550" cy="554931"/>
            </a:xfrm>
            <a:prstGeom prst="straightConnector1">
              <a:avLst/>
            </a:prstGeom>
            <a:ln w="2222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>
              <a:stCxn id="27" idx="0"/>
            </p:cNvCxnSpPr>
            <p:nvPr/>
          </p:nvCxnSpPr>
          <p:spPr>
            <a:xfrm rot="10800000" flipH="1">
              <a:off x="7317454" y="2071679"/>
              <a:ext cx="683570" cy="337419"/>
            </a:xfrm>
            <a:prstGeom prst="straightConnector1">
              <a:avLst/>
            </a:prstGeom>
            <a:ln w="2222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>
              <a:stCxn id="28" idx="0"/>
            </p:cNvCxnSpPr>
            <p:nvPr/>
          </p:nvCxnSpPr>
          <p:spPr>
            <a:xfrm rot="10800000" flipH="1" flipV="1">
              <a:off x="7326160" y="2412294"/>
              <a:ext cx="674864" cy="373763"/>
            </a:xfrm>
            <a:prstGeom prst="straightConnector1">
              <a:avLst/>
            </a:prstGeom>
            <a:ln w="2222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 стрелкой 46"/>
            <p:cNvCxnSpPr>
              <a:stCxn id="28" idx="0"/>
            </p:cNvCxnSpPr>
            <p:nvPr/>
          </p:nvCxnSpPr>
          <p:spPr>
            <a:xfrm rot="10800000" flipH="1" flipV="1">
              <a:off x="7326160" y="2412294"/>
              <a:ext cx="460550" cy="588077"/>
            </a:xfrm>
            <a:prstGeom prst="straightConnector1">
              <a:avLst/>
            </a:prstGeom>
            <a:ln w="2222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 стрелкой 69"/>
            <p:cNvCxnSpPr>
              <a:stCxn id="27" idx="0"/>
            </p:cNvCxnSpPr>
            <p:nvPr/>
          </p:nvCxnSpPr>
          <p:spPr>
            <a:xfrm rot="10800000" flipV="1">
              <a:off x="6643702" y="2409096"/>
              <a:ext cx="673752" cy="305523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7559847" y="1142984"/>
              <a:ext cx="158415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ru-RU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Разрешенные</a:t>
              </a:r>
            </a:p>
            <a:p>
              <a:pPr algn="r"/>
              <a:r>
                <a:rPr lang="ru-RU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направления</a:t>
              </a:r>
            </a:p>
          </p:txBody>
        </p:sp>
      </p:grpSp>
      <p:sp>
        <p:nvSpPr>
          <p:cNvPr id="81" name="Заголовок 2"/>
          <p:cNvSpPr>
            <a:spLocks noGrp="1"/>
          </p:cNvSpPr>
          <p:nvPr>
            <p:ph type="title"/>
          </p:nvPr>
        </p:nvSpPr>
        <p:spPr>
          <a:xfrm>
            <a:off x="1285852" y="38186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ru-RU" sz="4000" dirty="0"/>
              <a:t>Ограничения на направления коррекций</a:t>
            </a:r>
          </a:p>
        </p:txBody>
      </p:sp>
      <p:sp>
        <p:nvSpPr>
          <p:cNvPr id="2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38186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ru-RU" sz="4000" dirty="0"/>
              <a:t>Ограничения на направления коррекций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12" name="Рисунок 11" descr="C:\Users\Aksenov\Desktop\Dropbox\NPO (1)\ТЗ1\рис\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" y="1000108"/>
            <a:ext cx="5857916" cy="535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Содержимое 3"/>
          <p:cNvSpPr txBox="1">
            <a:spLocks/>
          </p:cNvSpPr>
          <p:nvPr/>
        </p:nvSpPr>
        <p:spPr>
          <a:xfrm>
            <a:off x="5929322" y="928670"/>
            <a:ext cx="3214678" cy="550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Иллюстрация запрещенных направлений исполнения маневров и направлений устойчивости и неустойчивости</a:t>
            </a:r>
          </a:p>
          <a:p>
            <a:pPr>
              <a:buFont typeface="Arial" pitchFamily="34" charset="0"/>
              <a:buNone/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8607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1A969C8-D6C2-4F57-8682-204F1D3B8C0A}"/>
              </a:ext>
            </a:extLst>
          </p:cNvPr>
          <p:cNvGrpSpPr/>
          <p:nvPr/>
        </p:nvGrpSpPr>
        <p:grpSpPr>
          <a:xfrm>
            <a:off x="-1" y="966856"/>
            <a:ext cx="9625912" cy="5454581"/>
            <a:chOff x="-1" y="966856"/>
            <a:chExt cx="9625912" cy="5454581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A748EDA4-E759-4C9E-ADE2-A7A0AE2A0767}"/>
                </a:ext>
              </a:extLst>
            </p:cNvPr>
            <p:cNvGrpSpPr/>
            <p:nvPr/>
          </p:nvGrpSpPr>
          <p:grpSpPr>
            <a:xfrm>
              <a:off x="571472" y="1000108"/>
              <a:ext cx="7899844" cy="5400000"/>
              <a:chOff x="571472" y="1000108"/>
              <a:chExt cx="7899844" cy="5400000"/>
            </a:xfrm>
          </p:grpSpPr>
          <p:pic>
            <p:nvPicPr>
              <p:cNvPr id="19" name="Рисунок 18" descr="D:\dropbox\NPO (1)\Pics\Halo_Alpha_Beta_trimmed.png">
                <a:extLst>
                  <a:ext uri="{FF2B5EF4-FFF2-40B4-BE49-F238E27FC236}">
                    <a16:creationId xmlns:a16="http://schemas.microsoft.com/office/drawing/2014/main" id="{5B8F77B6-281A-4ABD-9BE9-54863BE9E4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1472" y="1000108"/>
                <a:ext cx="7899844" cy="54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CB2970DF-9C8D-4E37-B7DA-94EBB23953FE}"/>
                  </a:ext>
                </a:extLst>
              </p:cNvPr>
              <p:cNvSpPr/>
              <p:nvPr/>
            </p:nvSpPr>
            <p:spPr>
              <a:xfrm>
                <a:off x="7143768" y="1357297"/>
                <a:ext cx="1036763" cy="5000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5CB1DB54-EF53-499C-B583-FA8930C3B6AB}"/>
                  </a:ext>
                </a:extLst>
              </p:cNvPr>
              <p:cNvSpPr/>
              <p:nvPr/>
            </p:nvSpPr>
            <p:spPr>
              <a:xfrm>
                <a:off x="7321450" y="1571611"/>
                <a:ext cx="1036763" cy="8489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3" name="Овал 22">
                <a:extLst>
                  <a:ext uri="{FF2B5EF4-FFF2-40B4-BE49-F238E27FC236}">
                    <a16:creationId xmlns:a16="http://schemas.microsoft.com/office/drawing/2014/main" id="{E50864C9-1788-4E0A-8FC9-6DB093375187}"/>
                  </a:ext>
                </a:extLst>
              </p:cNvPr>
              <p:cNvSpPr/>
              <p:nvPr/>
            </p:nvSpPr>
            <p:spPr>
              <a:xfrm>
                <a:off x="6715140" y="1857364"/>
                <a:ext cx="1143008" cy="1143008"/>
              </a:xfrm>
              <a:prstGeom prst="ellipse">
                <a:avLst/>
              </a:prstGeom>
              <a:solidFill>
                <a:srgbClr val="FF0000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Равнобедренный треугольник 23">
                <a:extLst>
                  <a:ext uri="{FF2B5EF4-FFF2-40B4-BE49-F238E27FC236}">
                    <a16:creationId xmlns:a16="http://schemas.microsoft.com/office/drawing/2014/main" id="{CE9460F6-F4BF-4861-B111-547D1ED1CC6E}"/>
                  </a:ext>
                </a:extLst>
              </p:cNvPr>
              <p:cNvSpPr/>
              <p:nvPr/>
            </p:nvSpPr>
            <p:spPr>
              <a:xfrm rot="18337863">
                <a:off x="7200458" y="2275424"/>
                <a:ext cx="927709" cy="79033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Равнобедренный треугольник 24">
                <a:extLst>
                  <a:ext uri="{FF2B5EF4-FFF2-40B4-BE49-F238E27FC236}">
                    <a16:creationId xmlns:a16="http://schemas.microsoft.com/office/drawing/2014/main" id="{88583454-CCE5-4E44-BBC7-BFDF677F3951}"/>
                  </a:ext>
                </a:extLst>
              </p:cNvPr>
              <p:cNvSpPr/>
              <p:nvPr/>
            </p:nvSpPr>
            <p:spPr>
              <a:xfrm rot="18933006">
                <a:off x="7136581" y="2313310"/>
                <a:ext cx="927709" cy="79033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Равнобедренный треугольник 25">
                <a:extLst>
                  <a:ext uri="{FF2B5EF4-FFF2-40B4-BE49-F238E27FC236}">
                    <a16:creationId xmlns:a16="http://schemas.microsoft.com/office/drawing/2014/main" id="{0A9A9AC5-39A5-4CAE-BCD4-81EDE190687A}"/>
                  </a:ext>
                </a:extLst>
              </p:cNvPr>
              <p:cNvSpPr/>
              <p:nvPr/>
            </p:nvSpPr>
            <p:spPr>
              <a:xfrm rot="13541599">
                <a:off x="7136384" y="1737910"/>
                <a:ext cx="927709" cy="79033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Равнобедренный треугольник 26">
                <a:extLst>
                  <a:ext uri="{FF2B5EF4-FFF2-40B4-BE49-F238E27FC236}">
                    <a16:creationId xmlns:a16="http://schemas.microsoft.com/office/drawing/2014/main" id="{D9D68946-07CF-4776-AFBF-EA86F7D7113D}"/>
                  </a:ext>
                </a:extLst>
              </p:cNvPr>
              <p:cNvSpPr/>
              <p:nvPr/>
            </p:nvSpPr>
            <p:spPr>
              <a:xfrm rot="14060036">
                <a:off x="7183349" y="1786725"/>
                <a:ext cx="927709" cy="79033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8" name="Прямая со стрелкой 27">
                <a:extLst>
                  <a:ext uri="{FF2B5EF4-FFF2-40B4-BE49-F238E27FC236}">
                    <a16:creationId xmlns:a16="http://schemas.microsoft.com/office/drawing/2014/main" id="{7417FC9F-C046-4D95-8EB4-99B81569F310}"/>
                  </a:ext>
                </a:extLst>
              </p:cNvPr>
              <p:cNvCxnSpPr>
                <a:stCxn id="27" idx="0"/>
              </p:cNvCxnSpPr>
              <p:nvPr/>
            </p:nvCxnSpPr>
            <p:spPr>
              <a:xfrm rot="10800000" flipH="1">
                <a:off x="7326159" y="1723213"/>
                <a:ext cx="173307" cy="689083"/>
              </a:xfrm>
              <a:prstGeom prst="straightConnector1">
                <a:avLst/>
              </a:prstGeom>
              <a:ln w="22225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 стрелкой 30">
                <a:extLst>
                  <a:ext uri="{FF2B5EF4-FFF2-40B4-BE49-F238E27FC236}">
                    <a16:creationId xmlns:a16="http://schemas.microsoft.com/office/drawing/2014/main" id="{A6AE2ED3-127D-4C07-B1D2-190E3791B55D}"/>
                  </a:ext>
                </a:extLst>
              </p:cNvPr>
              <p:cNvCxnSpPr>
                <a:stCxn id="27" idx="0"/>
              </p:cNvCxnSpPr>
              <p:nvPr/>
            </p:nvCxnSpPr>
            <p:spPr>
              <a:xfrm rot="10800000" flipH="1" flipV="1">
                <a:off x="7326160" y="2412294"/>
                <a:ext cx="163460" cy="720763"/>
              </a:xfrm>
              <a:prstGeom prst="straightConnector1">
                <a:avLst/>
              </a:prstGeom>
              <a:ln w="22225">
                <a:solidFill>
                  <a:schemeClr val="tx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867B5CCA-FCDC-4731-AB28-9647FA6D6F16}"/>
                </a:ext>
              </a:extLst>
            </p:cNvPr>
            <p:cNvSpPr/>
            <p:nvPr/>
          </p:nvSpPr>
          <p:spPr>
            <a:xfrm>
              <a:off x="-1" y="966856"/>
              <a:ext cx="6037729" cy="54339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E0BC37CD-1F5F-406B-8CAD-DFB2D10F04DE}"/>
                </a:ext>
              </a:extLst>
            </p:cNvPr>
            <p:cNvSpPr/>
            <p:nvPr/>
          </p:nvSpPr>
          <p:spPr>
            <a:xfrm>
              <a:off x="4342214" y="1052736"/>
              <a:ext cx="5283697" cy="5368701"/>
            </a:xfrm>
            <a:prstGeom prst="rect">
              <a:avLst/>
            </a:prstGeom>
            <a:gradFill>
              <a:gsLst>
                <a:gs pos="94000">
                  <a:schemeClr val="bg1"/>
                </a:gs>
                <a:gs pos="83000">
                  <a:schemeClr val="bg1">
                    <a:alpha val="0"/>
                  </a:schemeClr>
                </a:gs>
                <a:gs pos="11000">
                  <a:schemeClr val="bg1">
                    <a:alpha val="0"/>
                  </a:schemeClr>
                </a:gs>
                <a:gs pos="3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12" name="Рисунок 11" descr="C:\Users\Aksenov\Desktop\Dropbox\NPO (1)\ТЗ1\рис\5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" y="1000108"/>
            <a:ext cx="5857916" cy="5357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38186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ru-RU" sz="4000" dirty="0"/>
              <a:t>Ограничения на направления коррекций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  <p:sp>
        <p:nvSpPr>
          <p:cNvPr id="9" name="Пятно 1 8"/>
          <p:cNvSpPr/>
          <p:nvPr/>
        </p:nvSpPr>
        <p:spPr>
          <a:xfrm>
            <a:off x="4896114" y="5501557"/>
            <a:ext cx="144016" cy="144016"/>
          </a:xfrm>
          <a:prstGeom prst="irregularSeal1">
            <a:avLst/>
          </a:prstGeom>
          <a:solidFill>
            <a:srgbClr val="FF000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Пятно 1 10"/>
          <p:cNvSpPr/>
          <p:nvPr/>
        </p:nvSpPr>
        <p:spPr>
          <a:xfrm>
            <a:off x="4211960" y="5501557"/>
            <a:ext cx="144016" cy="144016"/>
          </a:xfrm>
          <a:prstGeom prst="irregularSeal1">
            <a:avLst/>
          </a:prstGeom>
          <a:solidFill>
            <a:srgbClr val="FF000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Пятно 1 14"/>
          <p:cNvSpPr/>
          <p:nvPr/>
        </p:nvSpPr>
        <p:spPr>
          <a:xfrm>
            <a:off x="1577871" y="5501557"/>
            <a:ext cx="144016" cy="144016"/>
          </a:xfrm>
          <a:prstGeom prst="irregularSeal1">
            <a:avLst/>
          </a:prstGeom>
          <a:solidFill>
            <a:srgbClr val="FF000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Пятно 1 15"/>
          <p:cNvSpPr/>
          <p:nvPr/>
        </p:nvSpPr>
        <p:spPr>
          <a:xfrm>
            <a:off x="4890889" y="1170627"/>
            <a:ext cx="144016" cy="144016"/>
          </a:xfrm>
          <a:prstGeom prst="irregularSeal1">
            <a:avLst/>
          </a:prstGeom>
          <a:solidFill>
            <a:srgbClr val="FF000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Пятно 1 16"/>
          <p:cNvSpPr/>
          <p:nvPr/>
        </p:nvSpPr>
        <p:spPr>
          <a:xfrm>
            <a:off x="4206735" y="1170627"/>
            <a:ext cx="144016" cy="144016"/>
          </a:xfrm>
          <a:prstGeom prst="irregularSeal1">
            <a:avLst/>
          </a:prstGeom>
          <a:solidFill>
            <a:srgbClr val="FF000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Пятно 1 17"/>
          <p:cNvSpPr/>
          <p:nvPr/>
        </p:nvSpPr>
        <p:spPr>
          <a:xfrm>
            <a:off x="1572646" y="1170627"/>
            <a:ext cx="144016" cy="144016"/>
          </a:xfrm>
          <a:prstGeom prst="irregularSeal1">
            <a:avLst/>
          </a:prstGeom>
          <a:solidFill>
            <a:srgbClr val="FF000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3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38186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ru-RU" sz="4000" dirty="0"/>
              <a:t>Ограничения на направления коррекций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14" name="Содержимое 3"/>
          <p:cNvSpPr txBox="1">
            <a:spLocks/>
          </p:cNvSpPr>
          <p:nvPr/>
        </p:nvSpPr>
        <p:spPr>
          <a:xfrm>
            <a:off x="5929322" y="928670"/>
            <a:ext cx="3214678" cy="550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Зависимость положения аппарата от времени пребывания на орбите в течение одного оборота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i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D:\Dropbox\NPO (1)\ТЗ1\рис\рис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546"/>
            <a:ext cx="5932805" cy="509143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643174" y="2000240"/>
            <a:ext cx="857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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=75°</a:t>
            </a:r>
            <a:endParaRPr lang="ru-RU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14876" y="4214818"/>
            <a:ext cx="10715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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=-110°</a:t>
            </a:r>
            <a:endParaRPr lang="ru-RU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28662" y="1488032"/>
            <a:ext cx="1000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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=123°</a:t>
            </a:r>
            <a:endParaRPr lang="ru-RU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860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:\dropbox\NPO (1)\ТЗ1\рис\рис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29" y="928670"/>
            <a:ext cx="5391303" cy="35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38186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ru-RU" sz="4000" dirty="0"/>
              <a:t>Ограничения на направления коррекций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14" name="Содержимое 3"/>
          <p:cNvSpPr txBox="1">
            <a:spLocks/>
          </p:cNvSpPr>
          <p:nvPr/>
        </p:nvSpPr>
        <p:spPr>
          <a:xfrm>
            <a:off x="5715008" y="3143248"/>
            <a:ext cx="3428992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/>
              <a:t>Зависимость суммарного импульса от времени пребывания на орбите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4468586"/>
            <a:ext cx="4643470" cy="1889372"/>
          </a:xfrm>
          <a:prstGeom prst="rect">
            <a:avLst/>
          </a:prstGeom>
        </p:spPr>
      </p:pic>
      <p:sp>
        <p:nvSpPr>
          <p:cNvPr id="10" name="Содержимое 3"/>
          <p:cNvSpPr txBox="1">
            <a:spLocks/>
          </p:cNvSpPr>
          <p:nvPr/>
        </p:nvSpPr>
        <p:spPr>
          <a:xfrm>
            <a:off x="5214942" y="4500570"/>
            <a:ext cx="3714776" cy="1857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/>
              <a:t>Значения корректирующих импульсов в точках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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=123°</a:t>
            </a:r>
            <a:r>
              <a:rPr lang="ru-RU" sz="2000" dirty="0"/>
              <a:t>,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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=75°</a:t>
            </a:r>
            <a:r>
              <a:rPr lang="ru-RU" sz="2000" dirty="0"/>
              <a:t>,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</a:t>
            </a: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=-110°</a:t>
            </a:r>
            <a:r>
              <a:rPr lang="ru-RU" sz="2000" dirty="0"/>
              <a:t>.</a:t>
            </a:r>
            <a:endParaRPr lang="ru-RU" sz="20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860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C:\Users\Юлечка\Dropbox\Работа\NPO\ТЗ1\рис\nik\xy_10years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928670"/>
            <a:ext cx="3000396" cy="307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38186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ru-RU" sz="4000" dirty="0"/>
              <a:t>Ограничения на направления коррекций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27</a:t>
            </a:fld>
            <a:endParaRPr lang="ru-RU" dirty="0"/>
          </a:p>
        </p:txBody>
      </p:sp>
      <p:pic>
        <p:nvPicPr>
          <p:cNvPr id="18" name="Рисунок 17" descr="C:\Users\Юлечка\Dropbox\Работа\NPO\ТЗ1\рис\nik\yz_10years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3214686"/>
            <a:ext cx="300039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Юлечка\Dropbox\Работа\NPO\Pics\nik\years\zx_10year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3933676"/>
            <a:ext cx="1518056" cy="156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3286116" y="1000108"/>
            <a:ext cx="58578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Вид гало-орбиты, полученной с помощью имитационного моделирования движения КА при ограничениях на направления коррекций.</a:t>
            </a:r>
          </a:p>
          <a:p>
            <a:r>
              <a:rPr lang="ru-RU" sz="2400" dirty="0"/>
              <a:t>Время пребывания на орбите – </a:t>
            </a:r>
            <a:r>
              <a:rPr lang="ru-RU" sz="2400" b="1" dirty="0"/>
              <a:t>10 лет</a:t>
            </a:r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860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:\Users\Юлечка\Dropbox\Работа\NPO\Pics\nik\years\zx_25years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929066"/>
            <a:ext cx="1500197" cy="1571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Юлечка\Dropbox\Работа\NPO\ТЗ1\рис\nik\yz_25years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3214686"/>
            <a:ext cx="3000395" cy="307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38186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ru-RU" sz="4000" dirty="0"/>
              <a:t>Ограничения на направления коррекций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286116" y="1000108"/>
            <a:ext cx="58578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Вид гало-орбиты, полученной с помощью имитационного моделирования движения КА при ограничениях на направления коррекций.</a:t>
            </a:r>
          </a:p>
          <a:p>
            <a:r>
              <a:rPr lang="ru-RU" sz="2400" dirty="0"/>
              <a:t>Время пребывания на орбите – </a:t>
            </a:r>
            <a:r>
              <a:rPr lang="ru-RU" sz="2400" b="1" dirty="0"/>
              <a:t>25 лет</a:t>
            </a:r>
          </a:p>
        </p:txBody>
      </p:sp>
      <p:pic>
        <p:nvPicPr>
          <p:cNvPr id="9" name="Рисунок 8" descr="C:\Users\Юлечка\Dropbox\Работа\NPO\ТЗ1\рис\nik\xy_25years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928670"/>
            <a:ext cx="3000395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860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C:\Users\Юлечка\Dropbox\Работа\NPO\Pics\nik\years\zx_50years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4000504"/>
            <a:ext cx="142876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Юлечка\Dropbox\Работа\NPO\ТЗ1\рис\nik\yz_50years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3286124"/>
            <a:ext cx="292895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38186"/>
            <a:ext cx="7858148" cy="857232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ru-RU" sz="4000" dirty="0"/>
              <a:t>Ограничения на направления коррекций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286116" y="1000108"/>
            <a:ext cx="58578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Вид гало-орбиты, полученной с помощью имитационного моделирования движения КА при ограничениях на направления коррекций.</a:t>
            </a:r>
          </a:p>
          <a:p>
            <a:r>
              <a:rPr lang="ru-RU" sz="2400" dirty="0"/>
              <a:t>Время пребывания на орбите – </a:t>
            </a:r>
            <a:r>
              <a:rPr lang="ru-RU" sz="2400" b="1" dirty="0"/>
              <a:t>50 лет</a:t>
            </a:r>
          </a:p>
        </p:txBody>
      </p:sp>
      <p:pic>
        <p:nvPicPr>
          <p:cNvPr id="14" name="Рисунок 13" descr="C:\Users\Юлечка\Dropbox\Работа\NPO\ТЗ1\рис\nik\xy_50years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928670"/>
            <a:ext cx="300039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860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 dirty="0"/>
              <a:t>Таруса, </a:t>
            </a:r>
          </a:p>
          <a:p>
            <a:r>
              <a:rPr lang="ru-RU" sz="1050" b="1" dirty="0"/>
              <a:t>22 марта 2018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Актуальность</a:t>
            </a:r>
          </a:p>
          <a:p>
            <a:pPr lvl="2"/>
            <a:r>
              <a:rPr lang="ru-RU" sz="2800" b="1" dirty="0">
                <a:solidFill>
                  <a:schemeClr val="bg1">
                    <a:lumMod val="50000"/>
                  </a:schemeClr>
                </a:solidFill>
              </a:rPr>
              <a:t>Мониторинг опасных объектов</a:t>
            </a:r>
          </a:p>
          <a:p>
            <a:pPr lvl="2"/>
            <a:r>
              <a:rPr lang="ru-RU" sz="2800" b="1" dirty="0">
                <a:solidFill>
                  <a:schemeClr val="bg1">
                    <a:lumMod val="50000"/>
                  </a:schemeClr>
                </a:solidFill>
              </a:rPr>
              <a:t>Баллистическое проектирование низкоэнергетических миссий</a:t>
            </a:r>
          </a:p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Поддержание орбиты вокруг точки либрации</a:t>
            </a:r>
          </a:p>
          <a:p>
            <a:pPr lvl="1"/>
            <a:r>
              <a:rPr lang="ru-RU" sz="3200" b="1" dirty="0">
                <a:solidFill>
                  <a:schemeClr val="bg1">
                    <a:lumMod val="50000"/>
                  </a:schemeClr>
                </a:solidFill>
              </a:rPr>
              <a:t>Управление движением при наличии ограничений</a:t>
            </a:r>
          </a:p>
          <a:p>
            <a:pPr lvl="1"/>
            <a:r>
              <a:rPr lang="ru-RU" sz="3200" b="1" dirty="0"/>
              <a:t>Перелет на орбиту вокруг точки либрации</a:t>
            </a:r>
          </a:p>
          <a:p>
            <a:pPr lvl="1"/>
            <a:endParaRPr lang="ru-RU" sz="3200" b="1" dirty="0"/>
          </a:p>
          <a:p>
            <a:pPr marL="457200" lvl="1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07584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Орбиты перелета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86" y="928670"/>
            <a:ext cx="8074829" cy="544333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6357950" y="4786322"/>
            <a:ext cx="2786050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/>
              <a:t>Характеристики отлетного вектора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953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Орбиты перелета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5000628" y="1000108"/>
            <a:ext cx="4143372" cy="550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Суперпозиция цветовой карты значений </a:t>
            </a:r>
            <a:r>
              <a:rPr lang="en-US" sz="2400" b="1" dirty="0" err="1"/>
              <a:t>A</a:t>
            </a:r>
            <a:r>
              <a:rPr lang="en-US" sz="2400" b="1" baseline="-25000" dirty="0" err="1"/>
              <a:t>z</a:t>
            </a:r>
            <a:r>
              <a:rPr lang="ru-RU" sz="2400" b="1" baseline="-25000" dirty="0"/>
              <a:t>+</a:t>
            </a:r>
            <a:r>
              <a:rPr lang="ru-RU" sz="2400" baseline="-25000" dirty="0"/>
              <a:t> </a:t>
            </a:r>
            <a:r>
              <a:rPr lang="ru-RU" sz="2400" dirty="0"/>
              <a:t> и контурной карты разброса </a:t>
            </a:r>
            <a:r>
              <a:rPr lang="ru-RU" sz="2400" b="1" dirty="0"/>
              <a:t>Δ</a:t>
            </a:r>
            <a:r>
              <a:rPr lang="en-US" sz="2400" b="1" dirty="0" err="1"/>
              <a:t>A</a:t>
            </a:r>
            <a:r>
              <a:rPr lang="en-US" sz="2400" b="1" baseline="-25000" dirty="0" err="1"/>
              <a:t>z</a:t>
            </a:r>
            <a:r>
              <a:rPr lang="ru-RU" sz="2400" b="1" baseline="-25000" dirty="0"/>
              <a:t>+</a:t>
            </a:r>
            <a:r>
              <a:rPr lang="ru-RU" sz="2400" baseline="-25000" dirty="0"/>
              <a:t>  </a:t>
            </a:r>
            <a:r>
              <a:rPr lang="ru-RU" sz="2400" dirty="0"/>
              <a:t>в зависимости от характеристик отлетного вектора </a:t>
            </a:r>
            <a:r>
              <a:rPr lang="en-US" sz="2400" dirty="0"/>
              <a:t>DEC</a:t>
            </a:r>
            <a:r>
              <a:rPr lang="ru-RU" sz="2400" dirty="0"/>
              <a:t> и </a:t>
            </a:r>
            <a:r>
              <a:rPr lang="en-US" sz="2400" dirty="0"/>
              <a:t>AZI</a:t>
            </a:r>
            <a:r>
              <a:rPr lang="ru-RU" sz="2400" dirty="0"/>
              <a:t> для </a:t>
            </a:r>
          </a:p>
          <a:p>
            <a:pPr marL="0" indent="0">
              <a:buNone/>
            </a:pPr>
            <a:r>
              <a:rPr lang="en-US" sz="2400" b="1" dirty="0"/>
              <a:t>RA</a:t>
            </a:r>
            <a:r>
              <a:rPr lang="ru-RU" sz="2400" b="1" dirty="0"/>
              <a:t> = 180°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en-US" sz="2400" b="1" dirty="0"/>
              <a:t>RA</a:t>
            </a:r>
            <a:r>
              <a:rPr lang="ru-RU" sz="2400" b="1" dirty="0"/>
              <a:t> = 190°</a:t>
            </a:r>
          </a:p>
        </p:txBody>
      </p:sp>
      <p:pic>
        <p:nvPicPr>
          <p:cNvPr id="8" name="Picture 44" descr="C:\Users\Julia\Dropbox\Work\NPO\ТЗ4\images\190_max_Z0_delt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3619937"/>
            <a:ext cx="4493723" cy="2809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43" descr="C:\Users\Julia\Dropbox\Work\NPO\ТЗ4\images\180_max_Z0_delta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928670"/>
            <a:ext cx="4500594" cy="28094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953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Орбиты перелета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33</a:t>
            </a:fld>
            <a:endParaRPr lang="ru-RU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71406" y="928670"/>
            <a:ext cx="4643470" cy="5500726"/>
            <a:chOff x="71406" y="928670"/>
            <a:chExt cx="4506123" cy="5271768"/>
          </a:xfrm>
        </p:grpSpPr>
        <p:pic>
          <p:nvPicPr>
            <p:cNvPr id="9" name="Рисунок 8" descr="C:\Users\JuWime\Dropbox\Work\NPO\ТЗ4\images\180_e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06" y="928670"/>
              <a:ext cx="4506123" cy="270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Рисунок 11" descr="C:\Users\JuWime\Dropbox\Work\NPO\ТЗ4\images\190_el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97" y="3500438"/>
              <a:ext cx="4477603" cy="270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Содержимое 3"/>
          <p:cNvSpPr txBox="1">
            <a:spLocks/>
          </p:cNvSpPr>
          <p:nvPr/>
        </p:nvSpPr>
        <p:spPr>
          <a:xfrm>
            <a:off x="5000628" y="1142984"/>
            <a:ext cx="4143372" cy="55007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Карта значений</a:t>
            </a:r>
            <a:r>
              <a:rPr lang="en-US" sz="2400" dirty="0"/>
              <a:t> </a:t>
            </a:r>
            <a:r>
              <a:rPr lang="ru-RU" sz="2400" dirty="0"/>
              <a:t>переходного импульса в зависимости от характеристик отлетного вектора </a:t>
            </a:r>
            <a:r>
              <a:rPr lang="en-US" sz="2400" dirty="0"/>
              <a:t>DEC</a:t>
            </a:r>
            <a:r>
              <a:rPr lang="ru-RU" sz="2400" dirty="0"/>
              <a:t> и </a:t>
            </a:r>
            <a:r>
              <a:rPr lang="en-US" sz="2400" dirty="0"/>
              <a:t>AZI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en-US" sz="2400" b="1" dirty="0"/>
              <a:t>RA</a:t>
            </a:r>
            <a:r>
              <a:rPr lang="ru-RU" sz="2400" b="1" dirty="0"/>
              <a:t> = 180°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en-US" sz="2400" b="1" dirty="0"/>
              <a:t>RA</a:t>
            </a:r>
            <a:r>
              <a:rPr lang="ru-RU" sz="2400" b="1" dirty="0"/>
              <a:t> = 190°</a:t>
            </a:r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953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Орбиты перелета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34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5715008" y="1500174"/>
            <a:ext cx="3428992" cy="4857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Множество отлетных векторов на плоскости </a:t>
            </a:r>
            <a:r>
              <a:rPr lang="en-US" sz="2400" dirty="0"/>
              <a:t>DEC</a:t>
            </a:r>
            <a:r>
              <a:rPr lang="ru-RU" sz="2400" dirty="0"/>
              <a:t>-</a:t>
            </a:r>
            <a:r>
              <a:rPr lang="en-US" sz="2400" dirty="0"/>
              <a:t>AZI</a:t>
            </a:r>
            <a:r>
              <a:rPr lang="ru-RU" sz="2400" dirty="0"/>
              <a:t> в течение одного года. </a:t>
            </a:r>
          </a:p>
        </p:txBody>
      </p:sp>
      <p:pic>
        <p:nvPicPr>
          <p:cNvPr id="10" name="Picture 5" descr="12 месяцев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4968552" cy="5377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895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вывода на орбиту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35</a:t>
            </a:fld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884924" y="928670"/>
            <a:ext cx="5258712" cy="5321646"/>
            <a:chOff x="214282" y="928670"/>
            <a:chExt cx="5258712" cy="5321646"/>
          </a:xfrm>
        </p:grpSpPr>
        <p:pic>
          <p:nvPicPr>
            <p:cNvPr id="50179" name="Picture 3" descr="ra200_xz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4282" y="3533690"/>
              <a:ext cx="2629587" cy="27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78" name="Picture 2" descr="ra200_xy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4282" y="928670"/>
              <a:ext cx="2629587" cy="27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80" name="Picture 4" descr="ra200_yz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57488" y="3550316"/>
              <a:ext cx="2615506" cy="27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Picture 45" descr="C:\Users\Julia\Dropbox\Work\NPO\ТЗ4\images\200_max_Z0_delta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7" y="928671"/>
            <a:ext cx="4357718" cy="257176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Содержимое 3"/>
          <p:cNvSpPr txBox="1">
            <a:spLocks/>
          </p:cNvSpPr>
          <p:nvPr/>
        </p:nvSpPr>
        <p:spPr>
          <a:xfrm>
            <a:off x="6215074" y="3643314"/>
            <a:ext cx="2928926" cy="27146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/>
              <a:t>Орбита перелета полученная в результате работы программы. </a:t>
            </a:r>
          </a:p>
          <a:p>
            <a:pPr marL="0" indent="0">
              <a:buNone/>
            </a:pPr>
            <a:r>
              <a:rPr lang="ru-RU" sz="2000" dirty="0"/>
              <a:t>Поиск орбиты по условиям </a:t>
            </a:r>
            <a:r>
              <a:rPr lang="ru-RU" sz="2000" b="1" dirty="0"/>
              <a:t>300</a:t>
            </a:r>
            <a:r>
              <a:rPr lang="en-US" sz="2000" b="1" dirty="0"/>
              <a:t>&lt;</a:t>
            </a:r>
            <a:r>
              <a:rPr lang="en-US" sz="2000" b="1" dirty="0" err="1"/>
              <a:t>A</a:t>
            </a:r>
            <a:r>
              <a:rPr lang="en-US" sz="2000" b="1" baseline="-25000" dirty="0" err="1"/>
              <a:t>z</a:t>
            </a:r>
            <a:r>
              <a:rPr lang="en-US" sz="2000" b="1" baseline="-25000" dirty="0"/>
              <a:t>+</a:t>
            </a:r>
            <a:r>
              <a:rPr lang="en-US" sz="2000" b="1" dirty="0"/>
              <a:t>&lt;400</a:t>
            </a:r>
            <a:r>
              <a:rPr lang="ru-RU" sz="2000" b="1" dirty="0"/>
              <a:t> </a:t>
            </a:r>
            <a:r>
              <a:rPr lang="ru-RU" sz="2000" dirty="0"/>
              <a:t>при старте в </a:t>
            </a:r>
            <a:r>
              <a:rPr lang="ru-RU" sz="2000" b="1" dirty="0"/>
              <a:t>марте </a:t>
            </a:r>
            <a:r>
              <a:rPr lang="en-US" sz="2000" b="1" dirty="0"/>
              <a:t>2015 </a:t>
            </a:r>
            <a:endParaRPr lang="ru-RU" sz="2000" b="1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Расчетное время старта:</a:t>
            </a:r>
          </a:p>
          <a:p>
            <a:pPr marL="0" indent="0">
              <a:buNone/>
            </a:pPr>
            <a:r>
              <a:rPr lang="en-US" sz="1800" b="1" dirty="0"/>
              <a:t>t</a:t>
            </a:r>
            <a:r>
              <a:rPr lang="en-US" sz="1800" b="1" baseline="-25000" dirty="0"/>
              <a:t>A1ModJulian</a:t>
            </a:r>
            <a:r>
              <a:rPr lang="en-US" sz="1800" b="1" dirty="0"/>
              <a:t> </a:t>
            </a:r>
            <a:r>
              <a:rPr lang="ru-RU" sz="1800" b="1" dirty="0"/>
              <a:t>= </a:t>
            </a:r>
            <a:r>
              <a:rPr lang="en-US" sz="1800" b="1" dirty="0"/>
              <a:t>27082.83041</a:t>
            </a:r>
            <a:endParaRPr lang="ru-RU" sz="1800" b="1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b="1" baseline="300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4635125" y="2428868"/>
            <a:ext cx="357190" cy="285752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447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Перелет к точке </a:t>
            </a:r>
            <a:r>
              <a:rPr lang="en-US" dirty="0"/>
              <a:t>L</a:t>
            </a:r>
            <a:r>
              <a:rPr lang="en-US" baseline="-25000" dirty="0"/>
              <a:t>1</a:t>
            </a:r>
            <a:endParaRPr lang="ru-RU" baseline="-25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36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683568" y="1052736"/>
            <a:ext cx="7992888" cy="5040560"/>
            <a:chOff x="3564128" y="3269445"/>
            <a:chExt cx="4320000" cy="2223550"/>
          </a:xfrm>
        </p:grpSpPr>
        <p:pic>
          <p:nvPicPr>
            <p:cNvPr id="29699" name="Picture 3" descr="C:\Users\Aksenov\Downloads\plot_xz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4128" y="4378539"/>
              <a:ext cx="2160000" cy="11144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701" name="Picture 5" descr="C:\Users\Aksenov\Downloads\traj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4378539"/>
              <a:ext cx="2160000" cy="1114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C:\Users\Aksenov\Downloads\plot_yz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3197" y="3269445"/>
              <a:ext cx="2160000" cy="1114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Users\Aksenov\Downloads\plot_xy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5205" y="3269445"/>
              <a:ext cx="2160000" cy="1114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26282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Разработаны алгоритмы расчета ограниченных орбит вокруг точки либрации </a:t>
            </a:r>
            <a:r>
              <a:rPr lang="en-US" b="1" dirty="0"/>
              <a:t>L</a:t>
            </a:r>
            <a:r>
              <a:rPr lang="en-US" b="1" baseline="-25000" dirty="0"/>
              <a:t>2</a:t>
            </a:r>
            <a:r>
              <a:rPr lang="en-US" dirty="0"/>
              <a:t> </a:t>
            </a:r>
            <a:r>
              <a:rPr lang="ru-RU" dirty="0"/>
              <a:t>системы Солнце – Земля.</a:t>
            </a:r>
          </a:p>
          <a:p>
            <a:r>
              <a:rPr lang="ru-RU" dirty="0"/>
              <a:t>Осуществлено исследование различных стратегий коррекции движения КА на ограниченной орбите с учетом ошибок определения его положения и скорости.</a:t>
            </a:r>
          </a:p>
          <a:p>
            <a:r>
              <a:rPr lang="ru-RU" dirty="0"/>
              <a:t>Разработан инструмент выбора и расчета орбиты перелета на ограниченную орбиту с заданными характеристиками.</a:t>
            </a:r>
          </a:p>
          <a:p>
            <a:r>
              <a:rPr lang="ru-RU" dirty="0"/>
              <a:t>Разработанный инструментарий применим к исследованию орбит вокруг точки </a:t>
            </a:r>
            <a:r>
              <a:rPr lang="en-US" b="1" dirty="0"/>
              <a:t>L</a:t>
            </a:r>
            <a:r>
              <a:rPr lang="en-US" b="1" baseline="-25000" dirty="0"/>
              <a:t>1</a:t>
            </a:r>
            <a:r>
              <a:rPr lang="en-US" dirty="0"/>
              <a:t> </a:t>
            </a:r>
            <a:r>
              <a:rPr lang="ru-RU" dirty="0"/>
              <a:t>системы Солнце – Земля.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/>
              <a:t> </a:t>
            </a:r>
            <a:fld id="{9B6A35E8-292B-48AF-924C-BBDC2A9F1276}" type="slidenum">
              <a:rPr lang="ru-RU" smtClean="0"/>
              <a:pPr/>
              <a:t>37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50" b="1"/>
              <a:t>Таруса,  22 марта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556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46081"/>
            <a:ext cx="9144000" cy="383980"/>
          </a:xfrm>
        </p:spPr>
        <p:txBody>
          <a:bodyPr/>
          <a:lstStyle/>
          <a:p>
            <a:r>
              <a:rPr lang="ru-RU" b="1"/>
              <a:t>Таруса,  22 марта 2018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33782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5062378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3876</TotalTime>
  <Words>1194</Words>
  <Application>Microsoft Office PowerPoint</Application>
  <PresentationFormat>Экран (4:3)</PresentationFormat>
  <Paragraphs>375</Paragraphs>
  <Slides>38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5" baseType="lpstr">
      <vt:lpstr>Arial</vt:lpstr>
      <vt:lpstr>Arial Unicode MS</vt:lpstr>
      <vt:lpstr>Calibri</vt:lpstr>
      <vt:lpstr>Cambria Math</vt:lpstr>
      <vt:lpstr>Symbol</vt:lpstr>
      <vt:lpstr>Times New Roman</vt:lpstr>
      <vt:lpstr>Тема Office</vt:lpstr>
      <vt:lpstr>Оценка затрат на перелет и удержание КА на орбите вокруг точки либрации L2 системы Солнце Земля</vt:lpstr>
      <vt:lpstr>План</vt:lpstr>
      <vt:lpstr>План</vt:lpstr>
      <vt:lpstr>Мониторинг опасных объектов</vt:lpstr>
      <vt:lpstr>Низкоэнергетическая траектория  для сближения с астероидом</vt:lpstr>
      <vt:lpstr>Низкоэнергетическая траектория  для сближения с астероидом</vt:lpstr>
      <vt:lpstr>Низкоэнергетическая траектория  для сближения с астероидом</vt:lpstr>
      <vt:lpstr>Низкоэнергетическая траектория  для сближения с астероидом</vt:lpstr>
      <vt:lpstr>Низкоэнергетическая траектория  для сближения с астероидом</vt:lpstr>
      <vt:lpstr>План</vt:lpstr>
      <vt:lpstr>Направление неустойчивости</vt:lpstr>
      <vt:lpstr>Направление неустойчивости</vt:lpstr>
      <vt:lpstr>Направление неустойчивости</vt:lpstr>
      <vt:lpstr>Направление неустойчивости</vt:lpstr>
      <vt:lpstr>Имитационное моделирование</vt:lpstr>
      <vt:lpstr>Имитационное моделирование</vt:lpstr>
      <vt:lpstr>Имитационное моделирование</vt:lpstr>
      <vt:lpstr>Имитационное моделирование</vt:lpstr>
      <vt:lpstr>Имитационное моделирование</vt:lpstr>
      <vt:lpstr>Имитационное моделирование</vt:lpstr>
      <vt:lpstr>План</vt:lpstr>
      <vt:lpstr>Ограничения на направления коррекций</vt:lpstr>
      <vt:lpstr>Ограничения на направления коррекций</vt:lpstr>
      <vt:lpstr>Ограничения на направления коррекций</vt:lpstr>
      <vt:lpstr>Ограничения на направления коррекций</vt:lpstr>
      <vt:lpstr>Ограничения на направления коррекций</vt:lpstr>
      <vt:lpstr>Ограничения на направления коррекций</vt:lpstr>
      <vt:lpstr>Ограничения на направления коррекций</vt:lpstr>
      <vt:lpstr>Ограничения на направления коррекций</vt:lpstr>
      <vt:lpstr>План</vt:lpstr>
      <vt:lpstr>Орбиты перелета</vt:lpstr>
      <vt:lpstr>Орбиты перелета</vt:lpstr>
      <vt:lpstr>Орбиты перелета</vt:lpstr>
      <vt:lpstr>Орбиты перелета</vt:lpstr>
      <vt:lpstr>Пример вывода на орбиту </vt:lpstr>
      <vt:lpstr>Перелет к точке L1</vt:lpstr>
      <vt:lpstr>Выводы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ДОКЛАДА</dc:title>
  <dc:creator>Aksenov</dc:creator>
  <cp:lastModifiedBy>Sergey Aksenov</cp:lastModifiedBy>
  <cp:revision>200</cp:revision>
  <dcterms:created xsi:type="dcterms:W3CDTF">2013-03-24T14:12:58Z</dcterms:created>
  <dcterms:modified xsi:type="dcterms:W3CDTF">2018-03-21T18:34:55Z</dcterms:modified>
</cp:coreProperties>
</file>