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9" r:id="rId3"/>
    <p:sldId id="272" r:id="rId4"/>
    <p:sldId id="277" r:id="rId5"/>
    <p:sldId id="278" r:id="rId6"/>
    <p:sldId id="279" r:id="rId7"/>
    <p:sldId id="275" r:id="rId8"/>
    <p:sldId id="274" r:id="rId9"/>
    <p:sldId id="273" r:id="rId10"/>
    <p:sldId id="269" r:id="rId11"/>
    <p:sldId id="261" r:id="rId12"/>
    <p:sldId id="262" r:id="rId13"/>
    <p:sldId id="281" r:id="rId14"/>
    <p:sldId id="280" r:id="rId15"/>
    <p:sldId id="263" r:id="rId16"/>
    <p:sldId id="264" r:id="rId17"/>
    <p:sldId id="268" r:id="rId18"/>
    <p:sldId id="270" r:id="rId19"/>
    <p:sldId id="265" r:id="rId20"/>
    <p:sldId id="267" r:id="rId21"/>
    <p:sldId id="266" r:id="rId22"/>
    <p:sldId id="276" r:id="rId23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F82"/>
    <a:srgbClr val="000000"/>
    <a:srgbClr val="830E0E"/>
    <a:srgbClr val="00FFEE"/>
    <a:srgbClr val="06068D"/>
    <a:srgbClr val="4D4D4D"/>
    <a:srgbClr val="61FFFF"/>
    <a:srgbClr val="10FFFF"/>
    <a:srgbClr val="21386F"/>
    <a:srgbClr val="1C2A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215" autoAdjust="0"/>
  </p:normalViewPr>
  <p:slideViewPr>
    <p:cSldViewPr snapToGrid="0" snapToObjects="1">
      <p:cViewPr>
        <p:scale>
          <a:sx n="60" d="100"/>
          <a:sy n="60" d="100"/>
        </p:scale>
        <p:origin x="1524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354C1C-DDEA-45A5-9EAF-3AC2743E0E0F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3467F2-6BB9-4CC5-A463-C9A4BCC87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2169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616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исследование проводилось в рамках задачи трех тел.   ограниченной круговой. два массивных тела движутся по круговым орбитам вокруг общего барицентра. третье тело имеет массу пренебрежимо малую и не оказывает </a:t>
            </a:r>
            <a:r>
              <a:rPr lang="ru-RU" dirty="0" err="1"/>
              <a:t>нравитационного</a:t>
            </a:r>
            <a:r>
              <a:rPr lang="ru-RU" dirty="0"/>
              <a:t> воздействия на первые два. уравнения движения представлены на слайд. при моделировании движения ка в системе земля луна именно эти уравнения интегрировались. эта задача небесной механики является не </a:t>
            </a:r>
            <a:r>
              <a:rPr lang="ru-RU" dirty="0" err="1"/>
              <a:t>тривиалтной</a:t>
            </a:r>
            <a:r>
              <a:rPr lang="ru-RU" dirty="0"/>
              <a:t>,  но </a:t>
            </a:r>
            <a:r>
              <a:rPr lang="ru-RU" dirty="0" err="1"/>
              <a:t>существубт</a:t>
            </a:r>
            <a:r>
              <a:rPr lang="ru-RU" dirty="0"/>
              <a:t> частные решения, точки либрации  схема их расположения представлена справа. точка либрации L2 расположена на прямой, соединяющей планеты за луной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5599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Гало орбиты, вертикальные и горизонтальные орбиты Ляпунова изучались в работе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Farquhar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 al. (1967), Farquhar and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Kamel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(1973),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Hénon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(1973, 1997, 2001),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Breakwell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Brown (1979), Howell (1984) and others</a:t>
            </a:r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Farquhar and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Kamel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(1973) </a:t>
            </a:r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использовали метод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Метод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Линдштедта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— Пуанкаре для  того чтобы найти периодические решения в окрестности точки либрации Земля Луна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l2</a:t>
            </a:r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Richardson (1980a, b) </a:t>
            </a:r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разложил аналитически </a:t>
            </a:r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derived the first analytical third-order expansions of collinear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libration point halo orbits in the Sun-Earth system with application to the ISEE-3 mission.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Gómez et al. (2001a, b) presented the higher order formulas for periodic as well as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quasi-periodic orbits. Howell and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Pernicka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(1987) introduced a ad hoc double-loop numerical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shooting method for the differential correction of approximate quasi-periodic orbits.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Barden and Howell (1998, 1999) applied parallel shooting method to find quasi-halos in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application for formation flying. Gómez et al. (1998) utilized the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Lindstedt-Poincaré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procedure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construct libration point quasi-periodic tori. Their methods are based on finding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parametric family of trigonometric expansions satisfying the equations of motion up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a sufficiently high order.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Kolemen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et al. (2012) presented another numerical method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based on Fourier expansion for computing quasi-periodic orbits around collinear libration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points.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One disadvantage of the Fourier series based methods is that it is orbit-type-specific.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Therefore, each orbit family (Lyapunov, halo, Lissajous, quasi-halo, etc.) must be dealt with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separately. This control over the fine details of orbit structure causes it to break down when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energy becomes too large (the convergence radius of the series approximation is limited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decreases with the Jacobi energy increasing). Another problem is that when the LPOs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(or their invariant curves on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Poincaré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sections) have “sharp corners”, the finite-order Fourier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series representations may have poor accuracy.</a:t>
            </a:r>
          </a:p>
          <a:p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Jorba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Villanueva (1998) adopted the normal form method to find the center manifold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around libration points. This method is usually known as the reduction to the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centermanifold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which can be used to systematically find LPOs. However, as a semi-analytical method, it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cannot be used in ephemeris models, and only works for a limited range of energy levels.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Recently, Ren and Shan (2014) presented a numerical approach that can generate LPOs in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both the CR3BP and the full solar system model without taking semi-analytical approximations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initial guesses. However, the halo orbit, vertical Lyapunov orbit and the quasi-periodic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LPOs close to them cannot be obtained using this algorithm. Moreover, due to the use of a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general-purpose differential evolution optimization algorithm, the computation speed is not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good as that of the classical approach.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5699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96505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Коллинеарные точки либрации являются особыми точками типа центр </a:t>
            </a:r>
            <a:r>
              <a:rPr lang="ru-RU" dirty="0" err="1"/>
              <a:t>центр</a:t>
            </a:r>
            <a:r>
              <a:rPr lang="ru-RU" dirty="0"/>
              <a:t> седло. Из-за гиперболической составляющей все орбиты вокруг этих точек являются неустойчивыми. Для каждой орбиты есть свое устойчивое и неустойчивое многообразие. Устойчивым многообразием называют траектории, если двигаться по которым, то можно попасть на ограниченную орбиту, неустойчивое многообразие составляют траектории, по которым можно сойти с орбиты и улететь от точки либрации. Если найти пересечение этих многообразий, то результатом будет ограниченная орбита, находясь на которой ка будет находиться в окрестности точки либрации. </a:t>
            </a:r>
          </a:p>
          <a:p>
            <a:r>
              <a:rPr lang="ru-RU" dirty="0"/>
              <a:t>Численные методы основаны на том, чтобы отсечь устойчивое и неустойчивое многообразия.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1811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Ren Y., Shan J. A novel algorithm for generating libration point orbits about the</a:t>
            </a:r>
          </a:p>
          <a:p>
            <a:r>
              <a:rPr lang="en-US" dirty="0"/>
              <a:t>collinear points //Celestial Mechanics and Dynamical Astronomy. – 2014. – Т. 120.</a:t>
            </a:r>
            <a:r>
              <a:rPr lang="ru-RU" dirty="0"/>
              <a:t>– №. 1. – С. 57-75.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Zhang H., Li S. A general method for the generation and extension of collinear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libration point orbits //Celestial Mechanics and Dynamical Astronomy. – 2016. –</a:t>
            </a:r>
          </a:p>
          <a:p>
            <a:r>
              <a:rPr lang="ru-RU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Т. 126. – №. 4. – С. 339-367.</a:t>
            </a:r>
          </a:p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Аксенов С. А. и др. Компьютерное моделирование движения космического аппарата в окрестности точки либрации L2 системы Солнце-Земля. – 2015.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9669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8030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4376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dirty="0"/>
              <a:t>для каждой орбиты можно определить ряд параметров, которые будут её </a:t>
            </a:r>
            <a:r>
              <a:rPr lang="ru-RU" dirty="0" err="1"/>
              <a:t>характеризоватт</a:t>
            </a:r>
            <a:r>
              <a:rPr lang="ru-RU" dirty="0"/>
              <a:t>. это </a:t>
            </a:r>
          </a:p>
          <a:p>
            <a:pPr lvl="0"/>
            <a:r>
              <a:rPr lang="ru-RU" dirty="0"/>
              <a:t>была введена производная характеристика дельта, она представляет собой отношение высоты дырки к общей высоте орбиты</a:t>
            </a:r>
          </a:p>
          <a:p>
            <a:pPr lvl="0"/>
            <a:r>
              <a:rPr lang="ru-RU" dirty="0"/>
              <a:t>при некоторых значениях дельта и амплитуде по z ка остаётся в зоне видимости,  достижим для сигналов с земли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4070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dirty="0"/>
              <a:t>на данном слайд можно видеть различные типы орбит, а красным показан конус затенения,  пересечение с которым орбиты нежелательно. гало орбиты периодические и дельта для них равна 1, к </a:t>
            </a:r>
            <a:r>
              <a:rPr lang="ru-RU" dirty="0" err="1"/>
              <a:t>квази</a:t>
            </a:r>
            <a:r>
              <a:rPr lang="ru-RU" dirty="0"/>
              <a:t>-гало орбитам приводит </a:t>
            </a:r>
            <a:r>
              <a:rPr lang="ru-RU" dirty="0" err="1"/>
              <a:t>рассоогласование</a:t>
            </a:r>
            <a:r>
              <a:rPr lang="ru-RU" dirty="0"/>
              <a:t> колебаний вокруг точки либрации по различным осям, для этого типа дельта находится в интервале от 0 до 1. для орбит </a:t>
            </a:r>
            <a:r>
              <a:rPr lang="ru-RU" dirty="0" err="1"/>
              <a:t>лиссажу</a:t>
            </a:r>
            <a:r>
              <a:rPr lang="ru-RU" dirty="0"/>
              <a:t> дельта равна 0, она замечает некоторую фигуру в пространстве </a:t>
            </a:r>
          </a:p>
          <a:p>
            <a:pPr lvl="0"/>
            <a:r>
              <a:rPr lang="ru-RU" dirty="0"/>
              <a:t>также были обнаружены долгопериодические орбиты </a:t>
            </a:r>
            <a:r>
              <a:rPr lang="ru-RU" dirty="0" err="1"/>
              <a:t>лиссажу</a:t>
            </a:r>
            <a:r>
              <a:rPr lang="ru-RU" dirty="0"/>
              <a:t>. из можно </a:t>
            </a:r>
            <a:r>
              <a:rPr lang="ru-RU" dirty="0" err="1"/>
              <a:t>характеризоватт</a:t>
            </a:r>
            <a:r>
              <a:rPr lang="ru-RU" dirty="0"/>
              <a:t> отношением периода орбиты к периоду обращения малого тела вокруг большого. оно же число лепестков деленное на 2. также на слайде представлена периодическая вертикальная орбита </a:t>
            </a:r>
            <a:r>
              <a:rPr lang="ru-RU" dirty="0" err="1"/>
              <a:t>ляпунова</a:t>
            </a:r>
            <a:r>
              <a:rPr lang="ru-RU" dirty="0"/>
              <a:t>. она попадает зону затенения </a:t>
            </a:r>
            <a:r>
              <a:rPr lang="ru-RU" dirty="0" err="1"/>
              <a:t>пю</a:t>
            </a:r>
            <a:r>
              <a:rPr lang="ru-RU" dirty="0"/>
              <a:t> каждый оборот, что является очевидным недостатком.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6962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9125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Выделить две точки на одном уровне константы </a:t>
            </a:r>
            <a:r>
              <a:rPr lang="ru-RU" dirty="0" err="1"/>
              <a:t>якоби</a:t>
            </a:r>
            <a:r>
              <a:rPr lang="ru-RU" dirty="0"/>
              <a:t> и</a:t>
            </a:r>
            <a:r>
              <a:rPr lang="ru-RU" baseline="0" dirty="0"/>
              <a:t> нарисовать орбиты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5873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Выделить две точки на одном уровне константы </a:t>
            </a:r>
            <a:r>
              <a:rPr lang="ru-RU" dirty="0" err="1"/>
              <a:t>якоби</a:t>
            </a:r>
            <a:r>
              <a:rPr lang="ru-RU" dirty="0"/>
              <a:t> и</a:t>
            </a:r>
            <a:r>
              <a:rPr lang="ru-RU" baseline="0" dirty="0"/>
              <a:t> нарисовать орбиты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9975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</a:t>
            </a:r>
            <a:r>
              <a:rPr lang="ru-RU" baseline="0" dirty="0"/>
              <a:t> данном слайде представлена цветовая карта для константы Якоби. В задаче трех тел нет первых интегралов и единственный интеграл, который сохраняется это интеграл </a:t>
            </a:r>
            <a:r>
              <a:rPr lang="ru-RU" baseline="0" dirty="0" err="1"/>
              <a:t>якоби</a:t>
            </a:r>
            <a:r>
              <a:rPr lang="ru-RU" baseline="0" dirty="0"/>
              <a:t> формулу для которого можно видеть.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3888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562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801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FBAB54-C211-4698-8E90-F421D0D11CAC}" type="datetime1">
              <a:rPr lang="en-US" smtClean="0"/>
              <a:t>3/21/2018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57FFD-70CD-4C5C-8117-5884EA760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F99BE-5D9B-468D-B2A7-4A2E28B21B23}" type="datetime1">
              <a:rPr lang="en-US" smtClean="0"/>
              <a:t>3/21/2018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65F501-F5CC-4E12-934E-78BB5E4DA2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59D0B-52FC-457D-BA21-30FCAE0448C3}" type="datetime1">
              <a:rPr lang="en-US" smtClean="0"/>
              <a:t>3/21/2018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318A3-27E7-4D27-924C-4173717FF2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B6365C-CBEF-46CE-B074-BBD6B2CA6EBA}" type="datetime1">
              <a:rPr lang="en-US" smtClean="0"/>
              <a:t>3/21/2018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1699C-A097-4533-BEFF-B1452833F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62E61-10E1-4F64-BEBF-2BA238BD806B}" type="datetime1">
              <a:rPr lang="en-US" smtClean="0"/>
              <a:t>3/21/2018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8C458-4B9D-4501-AB19-9D129E2810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E7FF6-1E33-49C2-A851-7D1B35A774D1}" type="datetime1">
              <a:rPr lang="en-US" smtClean="0"/>
              <a:t>3/21/2018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31CD07-29D6-4A4D-ADEA-1E0E2DFE29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3058D-BFA2-43DC-AFA3-D626EF3A6C2C}" type="datetime1">
              <a:rPr lang="en-US" smtClean="0"/>
              <a:t>3/21/2018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D36B3D-EFD3-47A2-82AF-07B5235D98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FAE22-2A42-43A7-A33D-01AFBBEAF033}" type="datetime1">
              <a:rPr lang="en-US" smtClean="0"/>
              <a:t>3/21/2018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45757-2996-489D-9DE7-5C2053F788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488953-6F9F-4D61-9DC0-FD7232E7B98B}" type="datetime1">
              <a:rPr lang="en-US" smtClean="0"/>
              <a:t>3/21/2018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0040B-1B69-4DF3-82DE-71CA80F2D8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E1BC6F-60EB-4C2D-8FDD-22E235ABA635}" type="datetime1">
              <a:rPr lang="en-US" smtClean="0"/>
              <a:t>3/21/2018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BE88E-3ED5-4852-8D89-B50379241A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A26EF-0DB5-4E2D-8105-F4844EBB2FC4}" type="datetime1">
              <a:rPr lang="en-US" smtClean="0"/>
              <a:t>3/21/2018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4C045-341C-4E2D-AF88-1D9C503885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FDAEDCC5-6092-406B-951F-C8DD16966858}" type="datetime1">
              <a:rPr lang="en-US" smtClean="0"/>
              <a:t>3/21/2018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B1F37826-9FC6-4A47-B435-94C6280B7F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10.w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wmf"/><Relationship Id="rId12" Type="http://schemas.openxmlformats.org/officeDocument/2006/relationships/oleObject" Target="../embeddings/oleObject4.bin"/><Relationship Id="rId2" Type="http://schemas.openxmlformats.org/officeDocument/2006/relationships/vmlDrawing" Target="../drawings/vmlDrawing1.vml"/><Relationship Id="rId1" Type="http://schemas.openxmlformats.org/officeDocument/2006/relationships/themeOverride" Target="../theme/themeOverride1.x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9.wmf"/><Relationship Id="rId5" Type="http://schemas.openxmlformats.org/officeDocument/2006/relationships/image" Target="../media/image2.jpeg"/><Relationship Id="rId10" Type="http://schemas.openxmlformats.org/officeDocument/2006/relationships/oleObject" Target="../embeddings/oleObject3.bin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8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6.bin"/><Relationship Id="rId2" Type="http://schemas.openxmlformats.org/officeDocument/2006/relationships/vmlDrawing" Target="../drawings/vmlDrawing2.v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jpeg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image" Target="../media/image23.gif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7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160.png"/><Relationship Id="rId4" Type="http://schemas.openxmlformats.org/officeDocument/2006/relationships/image" Target="../media/image10.pn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0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.jpe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20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206625"/>
          </a:xfrm>
        </p:spPr>
        <p:txBody>
          <a:bodyPr/>
          <a:lstStyle/>
          <a:p>
            <a:pPr eaLnBrk="1" hangingPunct="1"/>
            <a:r>
              <a:rPr lang="ru-RU" sz="2800" dirty="0">
                <a:solidFill>
                  <a:srgbClr val="000066"/>
                </a:solidFill>
                <a:latin typeface="Myriad Pro Semibold"/>
                <a:ea typeface="ＭＳ Ｐゴシック"/>
                <a:cs typeface="ＭＳ Ｐゴシック"/>
              </a:rPr>
              <a:t>Расчет ограниченных орбит вокруг точки либрации</a:t>
            </a:r>
            <a:endParaRPr lang="en-US" sz="2900" dirty="0">
              <a:solidFill>
                <a:srgbClr val="21386F"/>
              </a:solidFill>
              <a:latin typeface="Myriad Pro Semibold"/>
              <a:ea typeface="ＭＳ Ｐゴシック"/>
              <a:cs typeface="ＭＳ Ｐゴシック"/>
            </a:endParaRPr>
          </a:p>
        </p:txBody>
      </p:sp>
      <p:sp>
        <p:nvSpPr>
          <p:cNvPr id="13315" name="Subtitle 2"/>
          <p:cNvSpPr>
            <a:spLocks noGrp="1"/>
          </p:cNvSpPr>
          <p:nvPr>
            <p:ph type="subTitle" idx="1"/>
          </p:nvPr>
        </p:nvSpPr>
        <p:spPr>
          <a:xfrm>
            <a:off x="1487606" y="4468813"/>
            <a:ext cx="7410734" cy="472464"/>
          </a:xfrm>
        </p:spPr>
        <p:txBody>
          <a:bodyPr/>
          <a:lstStyle/>
          <a:p>
            <a:pPr algn="r" eaLnBrk="1" hangingPunct="1"/>
            <a:r>
              <a:rPr lang="ru-RU" sz="2000" dirty="0">
                <a:solidFill>
                  <a:srgbClr val="000066"/>
                </a:solidFill>
                <a:latin typeface="Myriad Pro"/>
                <a:ea typeface="ＭＳ Ｐゴシック"/>
                <a:cs typeface="ＭＳ Ｐゴシック"/>
              </a:rPr>
              <a:t>Аксенов С.А</a:t>
            </a:r>
            <a:r>
              <a:rPr lang="ru-RU" sz="2000" baseline="30000" dirty="0">
                <a:solidFill>
                  <a:srgbClr val="000066"/>
                </a:solidFill>
                <a:latin typeface="Myriad Pro"/>
                <a:ea typeface="ＭＳ Ｐゴシック"/>
                <a:cs typeface="ＭＳ Ｐゴシック"/>
              </a:rPr>
              <a:t>.1,2</a:t>
            </a:r>
            <a:r>
              <a:rPr lang="ru-RU" sz="2000" dirty="0">
                <a:solidFill>
                  <a:srgbClr val="000066"/>
                </a:solidFill>
                <a:latin typeface="Myriad Pro"/>
                <a:ea typeface="ＭＳ Ｐゴシック"/>
                <a:cs typeface="ＭＳ Ｐゴシック"/>
              </a:rPr>
              <a:t>, Бобер С.А.</a:t>
            </a:r>
            <a:r>
              <a:rPr lang="ru-RU" sz="2000" baseline="30000" dirty="0">
                <a:solidFill>
                  <a:srgbClr val="000066"/>
                </a:solidFill>
                <a:latin typeface="Myriad Pro"/>
                <a:ea typeface="ＭＳ Ｐゴシック"/>
                <a:cs typeface="ＭＳ Ｐゴシック"/>
              </a:rPr>
              <a:t>1,2</a:t>
            </a:r>
            <a:r>
              <a:rPr lang="ru-RU" sz="2000" dirty="0">
                <a:solidFill>
                  <a:srgbClr val="000066"/>
                </a:solidFill>
                <a:latin typeface="Myriad Pro"/>
                <a:ea typeface="ＭＳ Ｐゴシック"/>
                <a:cs typeface="ＭＳ Ｐゴシック"/>
              </a:rPr>
              <a:t>, </a:t>
            </a:r>
            <a:r>
              <a:rPr lang="ru-RU" sz="2000" b="1" dirty="0" err="1">
                <a:solidFill>
                  <a:srgbClr val="000066"/>
                </a:solidFill>
                <a:latin typeface="Myriad Pro"/>
                <a:ea typeface="ＭＳ Ｐゴシック"/>
                <a:cs typeface="ＭＳ Ｐゴシック"/>
              </a:rPr>
              <a:t>Гуськова</a:t>
            </a:r>
            <a:r>
              <a:rPr lang="ru-RU" sz="2000" b="1" dirty="0">
                <a:solidFill>
                  <a:srgbClr val="000066"/>
                </a:solidFill>
                <a:latin typeface="Myriad Pro"/>
                <a:ea typeface="ＭＳ Ｐゴシック"/>
                <a:cs typeface="ＭＳ Ｐゴシック"/>
              </a:rPr>
              <a:t> Мария </a:t>
            </a:r>
            <a:r>
              <a:rPr lang="ru-RU" sz="2000" b="1" baseline="30000" dirty="0">
                <a:solidFill>
                  <a:srgbClr val="000066"/>
                </a:solidFill>
                <a:latin typeface="Myriad Pro"/>
                <a:ea typeface="ＭＳ Ｐゴシック"/>
                <a:cs typeface="ＭＳ Ｐゴシック"/>
              </a:rPr>
              <a:t>1</a:t>
            </a:r>
            <a:r>
              <a:rPr lang="ru-RU" sz="2000" b="1" dirty="0">
                <a:solidFill>
                  <a:srgbClr val="000066"/>
                </a:solidFill>
                <a:latin typeface="Myriad Pro"/>
                <a:ea typeface="ＭＳ Ｐゴシック"/>
                <a:cs typeface="ＭＳ Ｐゴシック"/>
              </a:rPr>
              <a:t> </a:t>
            </a:r>
          </a:p>
        </p:txBody>
      </p:sp>
      <p:sp>
        <p:nvSpPr>
          <p:cNvPr id="13316" name="Subtitle 2"/>
          <p:cNvSpPr txBox="1">
            <a:spLocks/>
          </p:cNvSpPr>
          <p:nvPr/>
        </p:nvSpPr>
        <p:spPr bwMode="auto">
          <a:xfrm>
            <a:off x="1371600" y="6467475"/>
            <a:ext cx="640080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ru-RU" sz="800" dirty="0">
                <a:solidFill>
                  <a:schemeClr val="bg1"/>
                </a:solidFill>
              </a:rPr>
              <a:t>Научный семинар «Управление движением естественных небесных тел»</a:t>
            </a:r>
          </a:p>
          <a:p>
            <a:pPr algn="ctr">
              <a:spcBef>
                <a:spcPct val="20000"/>
              </a:spcBef>
            </a:pPr>
            <a:r>
              <a:rPr lang="ru-RU" sz="800" dirty="0">
                <a:solidFill>
                  <a:schemeClr val="bg1"/>
                </a:solidFill>
              </a:rPr>
              <a:t> </a:t>
            </a:r>
            <a:r>
              <a:rPr lang="ru-RU" sz="800" dirty="0" err="1">
                <a:solidFill>
                  <a:schemeClr val="bg1"/>
                </a:solidFill>
              </a:rPr>
              <a:t>г.Таруса</a:t>
            </a:r>
            <a:r>
              <a:rPr lang="ru-RU" sz="800" dirty="0">
                <a:solidFill>
                  <a:schemeClr val="bg1"/>
                </a:solidFill>
              </a:rPr>
              <a:t>, 22.02.2018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B57FFD-70CD-4C5C-8117-5884EA760DEF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178B11-1775-4262-854F-4A32162C6B02}"/>
              </a:ext>
            </a:extLst>
          </p:cNvPr>
          <p:cNvSpPr txBox="1"/>
          <p:nvPr/>
        </p:nvSpPr>
        <p:spPr>
          <a:xfrm>
            <a:off x="5896707" y="4976446"/>
            <a:ext cx="34465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ru-RU" dirty="0">
                <a:solidFill>
                  <a:srgbClr val="000066"/>
                </a:solidFill>
                <a:latin typeface="Myriad Pro"/>
              </a:rPr>
              <a:t>1 МИЭМ НИУ ВШЭ</a:t>
            </a:r>
          </a:p>
          <a:p>
            <a:pPr eaLnBrk="1" hangingPunct="1"/>
            <a:r>
              <a:rPr lang="ru-RU" dirty="0">
                <a:solidFill>
                  <a:srgbClr val="000066"/>
                </a:solidFill>
                <a:latin typeface="Myriad Pro"/>
              </a:rPr>
              <a:t>2 ИКИ РАН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err="1">
                <a:solidFill>
                  <a:schemeClr val="bg1"/>
                </a:solidFill>
              </a:rPr>
              <a:t>г.Таруса</a:t>
            </a:r>
            <a:r>
              <a:rPr lang="ru-RU" sz="800" dirty="0">
                <a:solidFill>
                  <a:schemeClr val="bg1"/>
                </a:solidFill>
              </a:rPr>
              <a:t>, 22.03.2018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Математическая модель. Точки либрации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2"/>
              <p:cNvSpPr>
                <a:spLocks noGrp="1" noChangeArrowheads="1"/>
              </p:cNvSpPr>
              <p:nvPr>
                <p:ph sz="half" idx="4294967295"/>
              </p:nvPr>
            </p:nvSpPr>
            <p:spPr bwMode="auto">
              <a:xfrm>
                <a:off x="255588" y="1824410"/>
                <a:ext cx="4040188" cy="34699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̈"/>
                        <m:ctrlPr>
                          <a:rPr lang="ar-AE" sz="2000" b="1" i="1" smtClean="0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</m:ctrlPr>
                      </m:accPr>
                      <m:e>
                        <m:r>
                          <a:rPr lang="en-US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𝑥</m:t>
                        </m:r>
                      </m:e>
                    </m:acc>
                    <m:r>
                      <a:rPr lang="en-US" sz="2000" b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−</m:t>
                    </m:r>
                    <m:r>
                      <a:rPr lang="en-US" sz="2000" b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2</m:t>
                    </m:r>
                    <m:acc>
                      <m:accPr>
                        <m:chr m:val="̇"/>
                        <m:ctrlPr>
                          <a:rPr lang="en-US" sz="2000" b="1" i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</m:ctrlPr>
                      </m:accPr>
                      <m:e>
                        <m:r>
                          <a:rPr lang="en-US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𝑦</m:t>
                        </m:r>
                      </m:e>
                    </m:acc>
                    <m:r>
                      <a:rPr lang="en-US" sz="2000" b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=</m:t>
                    </m:r>
                    <m:f>
                      <m:fPr>
                        <m:ctrlPr>
                          <a:rPr lang="ar-AE" sz="2000" b="1" i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</m:ctrlPr>
                      </m:fPr>
                      <m:num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𝜕</m:t>
                        </m:r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𝑈</m:t>
                        </m:r>
                      </m:num>
                      <m:den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𝜕</m:t>
                        </m:r>
                        <m:r>
                          <a:rPr lang="en-US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𝑥</m:t>
                        </m:r>
                      </m:den>
                    </m:f>
                  </m:oMath>
                </a14:m>
                <a:endParaRPr lang="en-US" sz="2000" b="1" dirty="0">
                  <a:solidFill>
                    <a:srgbClr val="003F82"/>
                  </a:solidFill>
                  <a:latin typeface="Myriad Pro"/>
                  <a:ea typeface="ＭＳ Ｐゴシック"/>
                  <a:cs typeface="ＭＳ Ｐゴシック"/>
                </a:endParaRPr>
              </a:p>
              <a:p>
                <a14:m>
                  <m:oMath xmlns:m="http://schemas.openxmlformats.org/officeDocument/2006/math">
                    <m:acc>
                      <m:accPr>
                        <m:chr m:val="̈"/>
                        <m:ctrlPr>
                          <a:rPr lang="ar-AE" sz="2000" b="1" i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</m:ctrlPr>
                      </m:accPr>
                      <m:e>
                        <m:r>
                          <a:rPr lang="en-US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𝑦</m:t>
                        </m:r>
                      </m:e>
                    </m:acc>
                    <m:r>
                      <a:rPr lang="en-US" sz="2000" b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+</m:t>
                    </m:r>
                    <m:r>
                      <a:rPr lang="en-US" sz="2000" b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2</m:t>
                    </m:r>
                    <m:acc>
                      <m:accPr>
                        <m:chr m:val="̇"/>
                        <m:ctrlPr>
                          <a:rPr lang="en-US" sz="2000" b="1" i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</m:ctrlPr>
                      </m:accPr>
                      <m:e>
                        <m:r>
                          <a:rPr lang="en-US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𝑥</m:t>
                        </m:r>
                      </m:e>
                    </m:acc>
                    <m:r>
                      <a:rPr lang="en-US" sz="2000" b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=</m:t>
                    </m:r>
                    <m:f>
                      <m:fPr>
                        <m:ctrlPr>
                          <a:rPr lang="ar-AE" sz="2000" b="1" i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</m:ctrlPr>
                      </m:fPr>
                      <m:num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𝜕</m:t>
                        </m:r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𝑈</m:t>
                        </m:r>
                      </m:num>
                      <m:den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𝜕</m:t>
                        </m:r>
                        <m:r>
                          <a:rPr lang="en-US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𝑦</m:t>
                        </m:r>
                      </m:den>
                    </m:f>
                  </m:oMath>
                </a14:m>
                <a:endParaRPr lang="ar-AE" sz="2000" b="1" dirty="0">
                  <a:solidFill>
                    <a:srgbClr val="003F82"/>
                  </a:solidFill>
                  <a:latin typeface="Myriad Pro"/>
                  <a:ea typeface="ＭＳ Ｐゴシック"/>
                  <a:cs typeface="ＭＳ Ｐゴシック"/>
                </a:endParaRPr>
              </a:p>
              <a:p>
                <a14:m>
                  <m:oMath xmlns:m="http://schemas.openxmlformats.org/officeDocument/2006/math">
                    <m:acc>
                      <m:accPr>
                        <m:chr m:val="̈"/>
                        <m:ctrlPr>
                          <a:rPr lang="ar-AE" sz="2000" b="1" i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</m:ctrlPr>
                      </m:accPr>
                      <m:e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𝑧</m:t>
                        </m:r>
                      </m:e>
                    </m:acc>
                    <m:r>
                      <a:rPr lang="ar-AE" sz="2000" b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=</m:t>
                    </m:r>
                    <m:f>
                      <m:fPr>
                        <m:ctrlPr>
                          <a:rPr lang="ar-AE" sz="2000" b="1" i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</m:ctrlPr>
                      </m:fPr>
                      <m:num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𝜕</m:t>
                        </m:r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𝑈</m:t>
                        </m:r>
                      </m:num>
                      <m:den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𝜕</m:t>
                        </m:r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𝑧</m:t>
                        </m:r>
                      </m:den>
                    </m:f>
                  </m:oMath>
                </a14:m>
                <a:endParaRPr lang="ar-AE" sz="2000" b="1" dirty="0">
                  <a:solidFill>
                    <a:srgbClr val="003F82"/>
                  </a:solidFill>
                  <a:latin typeface="Myriad Pro"/>
                  <a:ea typeface="ＭＳ Ｐゴシック"/>
                  <a:cs typeface="ＭＳ Ｐゴシック"/>
                </a:endParaRPr>
              </a:p>
              <a:p>
                <a14:m>
                  <m:oMath xmlns:m="http://schemas.openxmlformats.org/officeDocument/2006/math">
                    <m:r>
                      <a:rPr lang="ar-AE" sz="2000" b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𝑈</m:t>
                    </m:r>
                    <m:r>
                      <a:rPr lang="ar-AE" sz="2000" b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=</m:t>
                    </m:r>
                    <m:f>
                      <m:fPr>
                        <m:ctrlPr>
                          <a:rPr lang="ar-AE" sz="2000" b="1" i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</m:ctrlPr>
                      </m:fPr>
                      <m:num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1</m:t>
                        </m:r>
                      </m:num>
                      <m:den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ar-AE" sz="2000" b="1" i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ar-AE" sz="2000" b="1" i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</m:ctrlPr>
                          </m:sSupPr>
                          <m:e>
                            <m:r>
                              <a:rPr lang="ar-AE" sz="2000" b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  <m:t>𝑥</m:t>
                            </m:r>
                          </m:e>
                          <m:sup>
                            <m:r>
                              <a:rPr lang="ar-AE" sz="2000" b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  <m:t>2</m:t>
                            </m:r>
                          </m:sup>
                        </m:sSup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+</m:t>
                        </m:r>
                        <m:sSup>
                          <m:sSupPr>
                            <m:ctrlPr>
                              <a:rPr lang="ar-AE" sz="2000" b="1" i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</m:ctrlPr>
                          </m:sSupPr>
                          <m:e>
                            <m:r>
                              <a:rPr lang="ar-AE" sz="2000" b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  <m:t>𝑦</m:t>
                            </m:r>
                          </m:e>
                          <m:sup>
                            <m:r>
                              <a:rPr lang="ar-AE" sz="2000" b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ar-AE" sz="2000" b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+</m:t>
                    </m:r>
                    <m:f>
                      <m:fPr>
                        <m:ctrlPr>
                          <a:rPr lang="ar-AE" sz="2000" b="1" i="1" smtClean="0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</m:ctrlPr>
                      </m:fPr>
                      <m:num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1</m:t>
                        </m:r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−</m:t>
                        </m:r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𝜇</m:t>
                        </m:r>
                      </m:num>
                      <m:den>
                        <m:r>
                          <a:rPr lang="en-US" sz="2000" b="1" i="1" smtClean="0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𝒓</m:t>
                        </m:r>
                        <m:r>
                          <a:rPr lang="en-US" sz="2000" b="1" i="1" smtClean="0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𝟏</m:t>
                        </m:r>
                      </m:den>
                    </m:f>
                    <m:r>
                      <a:rPr lang="ar-AE" sz="2000" b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+</m:t>
                    </m:r>
                    <m:r>
                      <a:rPr lang="ar-AE" sz="2000" b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𝜇</m:t>
                    </m:r>
                    <m:r>
                      <a:rPr lang="ar-AE" sz="2000" b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/</m:t>
                    </m:r>
                    <m:r>
                      <a:rPr lang="ar-AE" sz="2000" b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𝑟</m:t>
                    </m:r>
                    <m:r>
                      <a:rPr lang="en-US" sz="2000" b="1" i="0" smtClean="0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𝟐</m:t>
                    </m:r>
                  </m:oMath>
                </a14:m>
                <a:endParaRPr lang="ar-AE" sz="2000" b="1" dirty="0">
                  <a:solidFill>
                    <a:srgbClr val="003F82"/>
                  </a:solidFill>
                  <a:latin typeface="Myriad Pro"/>
                  <a:ea typeface="ＭＳ Ｐゴシック"/>
                  <a:cs typeface="ＭＳ Ｐゴシック"/>
                </a:endParaRPr>
              </a:p>
              <a:p>
                <a:pPr marL="0" indent="0">
                  <a:buNone/>
                </a:pPr>
                <a:r>
                  <a:rPr lang="ru-RU" sz="2000" b="1" dirty="0">
                    <a:solidFill>
                      <a:srgbClr val="003F82"/>
                    </a:solidFill>
                    <a:latin typeface="Myriad Pro"/>
                    <a:ea typeface="ＭＳ Ｐゴシック"/>
                    <a:cs typeface="ＭＳ Ｐゴシック"/>
                  </a:rPr>
                  <a:t>Где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r</m:t>
                    </m:r>
                    <m:r>
                      <a:rPr lang="en-US" sz="2000" b="1" i="0" smtClean="0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𝟏</m:t>
                    </m:r>
                    <m:r>
                      <a:rPr lang="ru-RU" sz="2000" b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=</m:t>
                    </m:r>
                    <m:rad>
                      <m:radPr>
                        <m:degHide m:val="on"/>
                        <m:ctrlPr>
                          <a:rPr lang="ar-AE" sz="2000" b="1" i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ar-AE" sz="2000" b="1" i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ar-AE" sz="2000" b="1" i="1">
                                    <a:solidFill>
                                      <a:srgbClr val="003F82"/>
                                    </a:solidFill>
                                    <a:latin typeface="Cambria Math" panose="02040503050406030204" pitchFamily="18" charset="0"/>
                                    <a:ea typeface="ＭＳ Ｐゴシック"/>
                                    <a:cs typeface="ＭＳ Ｐゴシック"/>
                                  </a:rPr>
                                </m:ctrlPr>
                              </m:dPr>
                              <m:e>
                                <m:r>
                                  <a:rPr lang="ar-AE" sz="2000" b="1">
                                    <a:solidFill>
                                      <a:srgbClr val="003F82"/>
                                    </a:solidFill>
                                    <a:latin typeface="Cambria Math" panose="02040503050406030204" pitchFamily="18" charset="0"/>
                                    <a:ea typeface="ＭＳ Ｐゴシック"/>
                                    <a:cs typeface="ＭＳ Ｐゴシック"/>
                                  </a:rPr>
                                  <m:t>𝑥</m:t>
                                </m:r>
                                <m:r>
                                  <a:rPr lang="ar-AE" sz="2000" b="1">
                                    <a:solidFill>
                                      <a:srgbClr val="003F82"/>
                                    </a:solidFill>
                                    <a:latin typeface="Cambria Math" panose="02040503050406030204" pitchFamily="18" charset="0"/>
                                    <a:ea typeface="ＭＳ Ｐゴシック"/>
                                    <a:cs typeface="ＭＳ Ｐゴシック"/>
                                  </a:rPr>
                                  <m:t>+</m:t>
                                </m:r>
                                <m:r>
                                  <a:rPr lang="ar-AE" sz="2000" b="1">
                                    <a:solidFill>
                                      <a:srgbClr val="003F82"/>
                                    </a:solidFill>
                                    <a:latin typeface="Cambria Math" panose="02040503050406030204" pitchFamily="18" charset="0"/>
                                    <a:ea typeface="ＭＳ Ｐゴシック"/>
                                    <a:cs typeface="ＭＳ Ｐゴシック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ar-AE" sz="2000" b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  <m:t>2</m:t>
                            </m:r>
                          </m:sup>
                        </m:sSup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+</m:t>
                        </m:r>
                        <m:sSup>
                          <m:sSupPr>
                            <m:ctrlPr>
                              <a:rPr lang="ar-AE" sz="2000" b="1" i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</m:ctrlPr>
                          </m:sSupPr>
                          <m:e>
                            <m:r>
                              <a:rPr lang="ar-AE" sz="2000" b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  <m:t>𝑦</m:t>
                            </m:r>
                          </m:e>
                          <m:sup>
                            <m:r>
                              <a:rPr lang="ar-AE" sz="2000" b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  <m:t>2</m:t>
                            </m:r>
                          </m:sup>
                        </m:sSup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+</m:t>
                        </m:r>
                        <m:sSup>
                          <m:sSupPr>
                            <m:ctrlPr>
                              <a:rPr lang="ar-AE" sz="2000" b="1" i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</m:ctrlPr>
                          </m:sSupPr>
                          <m:e>
                            <m:r>
                              <a:rPr lang="ar-AE" sz="2000" b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  <m:t>𝑧</m:t>
                            </m:r>
                          </m:e>
                          <m:sup>
                            <m:r>
                              <a:rPr lang="ar-AE" sz="2000" b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ar-AE" sz="2000" b="1" dirty="0">
                  <a:solidFill>
                    <a:srgbClr val="003F82"/>
                  </a:solidFill>
                  <a:latin typeface="Myriad Pro"/>
                  <a:ea typeface="ＭＳ Ｐゴシック"/>
                  <a:cs typeface="ＭＳ Ｐゴシック"/>
                </a:endParaRPr>
              </a:p>
              <a:p>
                <a14:m>
                  <m:oMath xmlns:m="http://schemas.openxmlformats.org/officeDocument/2006/math">
                    <m:r>
                      <a:rPr lang="ar-AE" sz="2000" b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𝑟</m:t>
                    </m:r>
                    <m:r>
                      <a:rPr lang="en-US" sz="2000" b="1" i="0" smtClean="0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𝟐</m:t>
                    </m:r>
                    <m:r>
                      <a:rPr lang="ar-AE" sz="2000" b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=</m:t>
                    </m:r>
                    <m:rad>
                      <m:radPr>
                        <m:degHide m:val="on"/>
                        <m:ctrlPr>
                          <a:rPr lang="ar-AE" sz="2000" b="1" i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ar-AE" sz="2000" b="1" i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ar-AE" sz="2000" b="1" i="1">
                                    <a:solidFill>
                                      <a:srgbClr val="003F82"/>
                                    </a:solidFill>
                                    <a:latin typeface="Cambria Math" panose="02040503050406030204" pitchFamily="18" charset="0"/>
                                    <a:ea typeface="ＭＳ Ｐゴシック"/>
                                    <a:cs typeface="ＭＳ Ｐゴシック"/>
                                  </a:rPr>
                                </m:ctrlPr>
                              </m:dPr>
                              <m:e>
                                <m:r>
                                  <a:rPr lang="ar-AE" sz="2000" b="1">
                                    <a:solidFill>
                                      <a:srgbClr val="003F82"/>
                                    </a:solidFill>
                                    <a:latin typeface="Cambria Math" panose="02040503050406030204" pitchFamily="18" charset="0"/>
                                    <a:ea typeface="ＭＳ Ｐゴシック"/>
                                    <a:cs typeface="ＭＳ Ｐゴシック"/>
                                  </a:rPr>
                                  <m:t>𝑥</m:t>
                                </m:r>
                                <m:r>
                                  <a:rPr lang="ar-AE" sz="2000" b="1">
                                    <a:solidFill>
                                      <a:srgbClr val="003F82"/>
                                    </a:solidFill>
                                    <a:latin typeface="Cambria Math" panose="02040503050406030204" pitchFamily="18" charset="0"/>
                                    <a:ea typeface="ＭＳ Ｐゴシック"/>
                                    <a:cs typeface="ＭＳ Ｐゴシック"/>
                                  </a:rPr>
                                  <m:t>−</m:t>
                                </m:r>
                                <m:r>
                                  <a:rPr lang="ar-AE" sz="2000" b="1">
                                    <a:solidFill>
                                      <a:srgbClr val="003F82"/>
                                    </a:solidFill>
                                    <a:latin typeface="Cambria Math" panose="02040503050406030204" pitchFamily="18" charset="0"/>
                                    <a:ea typeface="ＭＳ Ｐゴシック"/>
                                    <a:cs typeface="ＭＳ Ｐゴシック"/>
                                  </a:rPr>
                                  <m:t>1</m:t>
                                </m:r>
                                <m:r>
                                  <a:rPr lang="ar-AE" sz="2000" b="1">
                                    <a:solidFill>
                                      <a:srgbClr val="003F82"/>
                                    </a:solidFill>
                                    <a:latin typeface="Cambria Math" panose="02040503050406030204" pitchFamily="18" charset="0"/>
                                    <a:ea typeface="ＭＳ Ｐゴシック"/>
                                    <a:cs typeface="ＭＳ Ｐゴシック"/>
                                  </a:rPr>
                                  <m:t>+</m:t>
                                </m:r>
                                <m:r>
                                  <a:rPr lang="ar-AE" sz="2000" b="1">
                                    <a:solidFill>
                                      <a:srgbClr val="003F82"/>
                                    </a:solidFill>
                                    <a:latin typeface="Cambria Math" panose="02040503050406030204" pitchFamily="18" charset="0"/>
                                    <a:ea typeface="ＭＳ Ｐゴシック"/>
                                    <a:cs typeface="ＭＳ Ｐゴシック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ar-AE" sz="2000" b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  <m:t>2</m:t>
                            </m:r>
                          </m:sup>
                        </m:sSup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+</m:t>
                        </m:r>
                        <m:sSup>
                          <m:sSupPr>
                            <m:ctrlPr>
                              <a:rPr lang="ar-AE" sz="2000" b="1" i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</m:ctrlPr>
                          </m:sSupPr>
                          <m:e>
                            <m:r>
                              <a:rPr lang="ar-AE" sz="2000" b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  <m:t>𝑦</m:t>
                            </m:r>
                          </m:e>
                          <m:sup>
                            <m:r>
                              <a:rPr lang="ar-AE" sz="2000" b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  <m:t>2</m:t>
                            </m:r>
                          </m:sup>
                        </m:sSup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+</m:t>
                        </m:r>
                        <m:sSup>
                          <m:sSupPr>
                            <m:ctrlPr>
                              <a:rPr lang="ar-AE" sz="2000" b="1" i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</m:ctrlPr>
                          </m:sSupPr>
                          <m:e>
                            <m:r>
                              <a:rPr lang="ar-AE" sz="2000" b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  <m:t>𝑧</m:t>
                            </m:r>
                          </m:e>
                          <m:sup>
                            <m:r>
                              <a:rPr lang="ar-AE" sz="2000" b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ru-RU" sz="2000" b="1" dirty="0">
                  <a:solidFill>
                    <a:srgbClr val="003F82"/>
                  </a:solidFill>
                  <a:latin typeface="Myriad Pro"/>
                  <a:ea typeface="ＭＳ Ｐゴシック"/>
                  <a:cs typeface="ＭＳ Ｐゴシック"/>
                </a:endParaRPr>
              </a:p>
            </p:txBody>
          </p:sp>
        </mc:Choice>
        <mc:Fallback>
          <p:sp>
            <p:nvSpPr>
              <p:cNvPr id="11" name="Rectangle 1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4294967295"/>
              </p:nvPr>
            </p:nvSpPr>
            <p:spPr bwMode="auto">
              <a:xfrm>
                <a:off x="255588" y="1824410"/>
                <a:ext cx="4040188" cy="3469924"/>
              </a:xfrm>
              <a:prstGeom prst="rect">
                <a:avLst/>
              </a:prstGeom>
              <a:blipFill>
                <a:blip r:embed="rId4"/>
                <a:stretch>
                  <a:fillRect l="-1659" b="-123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0" y="1362746"/>
            <a:ext cx="43989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Уравнения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98963" y="1362745"/>
            <a:ext cx="4745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Расположение точек либрации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298" y="3855918"/>
            <a:ext cx="3364302" cy="2559170"/>
          </a:xfrm>
          <a:prstGeom prst="rect">
            <a:avLst/>
          </a:prstGeom>
        </p:spPr>
      </p:pic>
      <p:pic>
        <p:nvPicPr>
          <p:cNvPr id="18" name="Объект 4"/>
          <p:cNvPicPr>
            <a:picLocks noGrp="1" noChangeAspect="1"/>
          </p:cNvPicPr>
          <p:nvPr>
            <p:ph sz="quarter" idx="429496729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90" y="2001778"/>
            <a:ext cx="2505375" cy="2261169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9035D09-08DD-4252-B54B-FFA35853A6A4}"/>
                  </a:ext>
                </a:extLst>
              </p:cNvPr>
              <p:cNvSpPr txBox="1"/>
              <p:nvPr/>
            </p:nvSpPr>
            <p:spPr>
              <a:xfrm>
                <a:off x="-549416" y="5718685"/>
                <a:ext cx="6562510" cy="62235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solidFill>
                            <a:srgbClr val="003F82"/>
                          </a:solidFill>
                          <a:latin typeface="Cambria Math" panose="02040503050406030204" pitchFamily="18" charset="0"/>
                        </a:rPr>
                        <m:t>С</m:t>
                      </m:r>
                      <m:r>
                        <a:rPr lang="en-US" b="0" i="1" smtClean="0">
                          <a:solidFill>
                            <a:srgbClr val="003F8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3F8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3F8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3F82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3F8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003F82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3F8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3F8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3F8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solidFill>
                            <a:srgbClr val="003F8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03F82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3F8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003F8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3F8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3F82"/>
                                      </a:solidFill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3F82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3F8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3F82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3F82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en-US" b="0" i="1" smtClean="0">
                              <a:solidFill>
                                <a:srgbClr val="003F82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003F8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3F8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3F82"/>
                                      </a:solidFill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3F82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3F8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3F82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3F82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b="0" i="1" smtClean="0">
                          <a:solidFill>
                            <a:srgbClr val="003F82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3F8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solidFill>
                                    <a:srgbClr val="003F8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3F82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p>
                          <m:r>
                            <a:rPr lang="en-US" b="0" i="1" smtClean="0">
                              <a:solidFill>
                                <a:srgbClr val="003F8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3F82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3F8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solidFill>
                                    <a:srgbClr val="003F8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3F8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p>
                          <m:r>
                            <a:rPr lang="en-US" b="0" i="1" smtClean="0">
                              <a:solidFill>
                                <a:srgbClr val="003F8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3F82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3F8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solidFill>
                                    <a:srgbClr val="003F8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3F82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acc>
                        </m:e>
                        <m:sup>
                          <m:r>
                            <a:rPr lang="en-US" b="0" i="1" smtClean="0">
                              <a:solidFill>
                                <a:srgbClr val="003F8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ru-RU" dirty="0">
                  <a:solidFill>
                    <a:srgbClr val="003F82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9035D09-08DD-4252-B54B-FFA35853A6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49416" y="5718685"/>
                <a:ext cx="6562510" cy="6223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2D67695B-E797-488C-831B-29832E81B662}"/>
              </a:ext>
            </a:extLst>
          </p:cNvPr>
          <p:cNvSpPr txBox="1"/>
          <p:nvPr/>
        </p:nvSpPr>
        <p:spPr>
          <a:xfrm>
            <a:off x="821463" y="5217529"/>
            <a:ext cx="2756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Константа Якоби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err="1">
                <a:solidFill>
                  <a:schemeClr val="bg1"/>
                </a:solidFill>
              </a:rPr>
              <a:t>г.Таруса</a:t>
            </a:r>
            <a:r>
              <a:rPr lang="ru-RU" sz="800" dirty="0">
                <a:solidFill>
                  <a:schemeClr val="bg1"/>
                </a:solidFill>
              </a:rPr>
              <a:t>, 22.03.2018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расчета орбит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362746"/>
            <a:ext cx="43989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98963" y="1362745"/>
            <a:ext cx="4745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Численные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918DF8-32B4-4A2F-A3AB-9EC5F9987221}"/>
              </a:ext>
            </a:extLst>
          </p:cNvPr>
          <p:cNvSpPr txBox="1"/>
          <p:nvPr/>
        </p:nvSpPr>
        <p:spPr>
          <a:xfrm>
            <a:off x="5252256" y="1824411"/>
            <a:ext cx="343454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3F82"/>
                </a:solidFill>
              </a:rPr>
              <a:t>Kolemen</a:t>
            </a:r>
            <a:r>
              <a:rPr lang="en-US" sz="2000" dirty="0">
                <a:solidFill>
                  <a:srgbClr val="003F82"/>
                </a:solidFill>
              </a:rPr>
              <a:t> et al. (2012) </a:t>
            </a:r>
            <a:endParaRPr lang="ru-RU" sz="2000" dirty="0">
              <a:solidFill>
                <a:srgbClr val="003F82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3F82"/>
                </a:solidFill>
              </a:rPr>
              <a:t>На основе Фурье разложения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003F8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3F82"/>
                </a:solidFill>
              </a:rPr>
              <a:t>Ren Y., Shan J.(2014)</a:t>
            </a:r>
            <a:endParaRPr lang="ru-RU" sz="2000" dirty="0">
              <a:solidFill>
                <a:srgbClr val="003F8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3F82"/>
                </a:solidFill>
              </a:rPr>
              <a:t>Аксенов С.А. и др.(2015)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3F82"/>
                </a:solidFill>
              </a:rPr>
              <a:t>Zhang H., Li S.(2016)</a:t>
            </a:r>
            <a:endParaRPr lang="ru-RU" sz="2000" dirty="0">
              <a:solidFill>
                <a:srgbClr val="003F8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003F8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003F8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003F8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9A2DABC-0393-4727-A7D2-FF9950F7479A}"/>
              </a:ext>
            </a:extLst>
          </p:cNvPr>
          <p:cNvSpPr txBox="1"/>
          <p:nvPr/>
        </p:nvSpPr>
        <p:spPr>
          <a:xfrm>
            <a:off x="255588" y="1827724"/>
            <a:ext cx="499666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3F82"/>
                </a:solidFill>
              </a:rPr>
              <a:t>Farquhar and </a:t>
            </a:r>
            <a:r>
              <a:rPr lang="en-US" sz="2000" dirty="0" err="1">
                <a:solidFill>
                  <a:srgbClr val="003F82"/>
                </a:solidFill>
              </a:rPr>
              <a:t>Kamel</a:t>
            </a:r>
            <a:r>
              <a:rPr lang="en-US" sz="2000" dirty="0">
                <a:solidFill>
                  <a:srgbClr val="003F82"/>
                </a:solidFill>
              </a:rPr>
              <a:t> (1973)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3F82"/>
                </a:solidFill>
              </a:rPr>
              <a:t>Метод </a:t>
            </a:r>
            <a:r>
              <a:rPr lang="ru-RU" sz="2000" dirty="0" err="1">
                <a:solidFill>
                  <a:srgbClr val="003F82"/>
                </a:solidFill>
              </a:rPr>
              <a:t>Линдштедта</a:t>
            </a:r>
            <a:r>
              <a:rPr lang="ru-RU" sz="2000" dirty="0">
                <a:solidFill>
                  <a:srgbClr val="003F82"/>
                </a:solidFill>
              </a:rPr>
              <a:t> — Пуанкаре</a:t>
            </a:r>
            <a:endParaRPr lang="en-US" sz="2000" dirty="0">
              <a:solidFill>
                <a:srgbClr val="003F8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3F82"/>
                </a:solidFill>
              </a:rPr>
              <a:t>Richardson (1980)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3F82"/>
                </a:solidFill>
              </a:rPr>
              <a:t>Аналитическое разложение третьего порядка</a:t>
            </a:r>
            <a:endParaRPr lang="en-US" sz="2000" dirty="0">
              <a:solidFill>
                <a:srgbClr val="003F8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3F82"/>
                </a:solidFill>
              </a:rPr>
              <a:t>Gómez et al. (1998)</a:t>
            </a:r>
            <a:r>
              <a:rPr lang="en-US" sz="2000" dirty="0"/>
              <a:t> </a:t>
            </a:r>
            <a:endParaRPr lang="ru-RU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3F82"/>
                </a:solidFill>
              </a:rPr>
              <a:t>Модификация Метода </a:t>
            </a:r>
            <a:r>
              <a:rPr lang="ru-RU" sz="2000" dirty="0" err="1">
                <a:solidFill>
                  <a:srgbClr val="003F82"/>
                </a:solidFill>
              </a:rPr>
              <a:t>Линдштедта</a:t>
            </a:r>
            <a:r>
              <a:rPr lang="ru-RU" sz="2000" dirty="0">
                <a:solidFill>
                  <a:srgbClr val="003F82"/>
                </a:solidFill>
              </a:rPr>
              <a:t> — Пуанкаре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003F8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0ACEF0-0569-453C-8890-D5AAC1E73911}"/>
              </a:ext>
            </a:extLst>
          </p:cNvPr>
          <p:cNvSpPr txBox="1"/>
          <p:nvPr/>
        </p:nvSpPr>
        <p:spPr>
          <a:xfrm>
            <a:off x="159509" y="4872251"/>
            <a:ext cx="497204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3F82"/>
                </a:solidFill>
              </a:rPr>
              <a:t>Howell and </a:t>
            </a:r>
            <a:r>
              <a:rPr lang="en-US" sz="2000" dirty="0" err="1">
                <a:solidFill>
                  <a:srgbClr val="003F82"/>
                </a:solidFill>
              </a:rPr>
              <a:t>Pernicka</a:t>
            </a:r>
            <a:r>
              <a:rPr lang="en-US" sz="2000" dirty="0">
                <a:solidFill>
                  <a:srgbClr val="003F82"/>
                </a:solidFill>
              </a:rPr>
              <a:t> (1987) </a:t>
            </a:r>
            <a:endParaRPr lang="ru-RU" sz="2000" dirty="0">
              <a:solidFill>
                <a:srgbClr val="003F82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3F82"/>
                </a:solidFill>
              </a:rPr>
              <a:t>Двухэтапная пристрелка для дифференциальных коррекций</a:t>
            </a:r>
          </a:p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2076228-9151-4EB9-9D73-9B21196A35D3}"/>
              </a:ext>
            </a:extLst>
          </p:cNvPr>
          <p:cNvSpPr txBox="1"/>
          <p:nvPr/>
        </p:nvSpPr>
        <p:spPr>
          <a:xfrm>
            <a:off x="2186502" y="4425044"/>
            <a:ext cx="4745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Получисленные</a:t>
            </a:r>
            <a:endParaRPr lang="ru-RU" sz="2400" b="1" dirty="0">
              <a:solidFill>
                <a:srgbClr val="003F8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C537B2-6A05-4EC5-8FB2-26674756A714}"/>
              </a:ext>
            </a:extLst>
          </p:cNvPr>
          <p:cNvSpPr txBox="1"/>
          <p:nvPr/>
        </p:nvSpPr>
        <p:spPr>
          <a:xfrm>
            <a:off x="4828261" y="4872251"/>
            <a:ext cx="390326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3F82"/>
                </a:solidFill>
              </a:rPr>
              <a:t>Jorba</a:t>
            </a:r>
            <a:r>
              <a:rPr lang="en-US" sz="2000" dirty="0">
                <a:solidFill>
                  <a:srgbClr val="003F82"/>
                </a:solidFill>
              </a:rPr>
              <a:t> and Villanueva (1998) </a:t>
            </a:r>
            <a:endParaRPr lang="ru-RU" sz="2000" dirty="0">
              <a:solidFill>
                <a:srgbClr val="003F82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3F82"/>
                </a:solidFill>
              </a:rPr>
              <a:t>Метод нормальных форм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203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47536" y="71414"/>
            <a:ext cx="7267825" cy="1143000"/>
          </a:xfrm>
        </p:spPr>
        <p:txBody>
          <a:bodyPr/>
          <a:lstStyle/>
          <a:p>
            <a:pPr algn="l"/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Уравнения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05565" y="3843312"/>
            <a:ext cx="4403855" cy="903330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линеаризованной</a:t>
            </a:r>
            <a:br>
              <a:rPr lang="ru-RU" sz="2400" dirty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во вращающейся СК: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4</a:t>
            </a:fld>
            <a:endParaRPr lang="ru-RU" dirty="0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2228475"/>
              </p:ext>
            </p:extLst>
          </p:nvPr>
        </p:nvGraphicFramePr>
        <p:xfrm>
          <a:off x="1142976" y="2241050"/>
          <a:ext cx="2452687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Equation" r:id="rId6" imgW="1308100" imgH="520700" progId="Equation.3">
                  <p:embed/>
                </p:oleObj>
              </mc:Choice>
              <mc:Fallback>
                <p:oleObj name="Equation" r:id="rId6" imgW="1308100" imgH="520700" progId="Equation.3">
                  <p:embed/>
                  <p:pic>
                    <p:nvPicPr>
                      <p:cNvPr id="10" name="Объект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976" y="2241050"/>
                        <a:ext cx="2452687" cy="976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5545328"/>
              </p:ext>
            </p:extLst>
          </p:nvPr>
        </p:nvGraphicFramePr>
        <p:xfrm>
          <a:off x="5929344" y="1691326"/>
          <a:ext cx="2742764" cy="1309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Equation" r:id="rId8" imgW="1676400" imgH="800100" progId="Equation.3">
                  <p:embed/>
                </p:oleObj>
              </mc:Choice>
              <mc:Fallback>
                <p:oleObj name="Equation" r:id="rId8" imgW="1676400" imgH="800100" progId="Equation.3">
                  <p:embed/>
                  <p:pic>
                    <p:nvPicPr>
                      <p:cNvPr id="2048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9344" y="1691326"/>
                        <a:ext cx="2742764" cy="130904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Стрелка вправо 8"/>
          <p:cNvSpPr/>
          <p:nvPr/>
        </p:nvSpPr>
        <p:spPr>
          <a:xfrm>
            <a:off x="4500562" y="2000240"/>
            <a:ext cx="857256" cy="5715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</a:t>
            </a:r>
            <a:r>
              <a:rPr lang="ru-RU" dirty="0"/>
              <a:t>=2</a:t>
            </a:r>
          </a:p>
        </p:txBody>
      </p:sp>
      <p:graphicFrame>
        <p:nvGraphicFramePr>
          <p:cNvPr id="2253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7364694"/>
              </p:ext>
            </p:extLst>
          </p:nvPr>
        </p:nvGraphicFramePr>
        <p:xfrm>
          <a:off x="5929344" y="4860524"/>
          <a:ext cx="3000375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" name="Equation" r:id="rId10" imgW="1600200" imgH="762000" progId="Equation.3">
                  <p:embed/>
                </p:oleObj>
              </mc:Choice>
              <mc:Fallback>
                <p:oleObj name="Equation" r:id="rId10" imgW="1600200" imgH="762000" progId="Equation.3">
                  <p:embed/>
                  <p:pic>
                    <p:nvPicPr>
                      <p:cNvPr id="22532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9344" y="4860524"/>
                        <a:ext cx="3000375" cy="142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Стрелка вниз 12"/>
          <p:cNvSpPr/>
          <p:nvPr/>
        </p:nvSpPr>
        <p:spPr>
          <a:xfrm>
            <a:off x="7207662" y="4113292"/>
            <a:ext cx="642942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164016" y="3586711"/>
            <a:ext cx="2730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</a:rPr>
              <a:t>ЛИНЕАРИЗАЦИЯ</a:t>
            </a:r>
          </a:p>
        </p:txBody>
      </p:sp>
      <p:sp>
        <p:nvSpPr>
          <p:cNvPr id="15" name="Стрелка вниз 14"/>
          <p:cNvSpPr/>
          <p:nvPr/>
        </p:nvSpPr>
        <p:spPr>
          <a:xfrm>
            <a:off x="7215206" y="3071810"/>
            <a:ext cx="642942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 rot="10800000">
            <a:off x="5357818" y="5289147"/>
            <a:ext cx="357190" cy="5715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2253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9841179"/>
              </p:ext>
            </p:extLst>
          </p:nvPr>
        </p:nvGraphicFramePr>
        <p:xfrm>
          <a:off x="405565" y="4941888"/>
          <a:ext cx="4643438" cy="1414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name="Microsoft Equation 3.0" r:id="rId12" imgW="2959100" imgH="901700" progId="">
                  <p:embed/>
                </p:oleObj>
              </mc:Choice>
              <mc:Fallback>
                <p:oleObj name="Microsoft Equation 3.0" r:id="rId12" imgW="2959100" imgH="901700" progId="">
                  <p:embed/>
                  <p:pic>
                    <p:nvPicPr>
                      <p:cNvPr id="2253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565" y="4941888"/>
                        <a:ext cx="4643438" cy="1414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Содержимое 3"/>
          <p:cNvSpPr txBox="1">
            <a:spLocks/>
          </p:cNvSpPr>
          <p:nvPr/>
        </p:nvSpPr>
        <p:spPr>
          <a:xfrm>
            <a:off x="707192" y="1208152"/>
            <a:ext cx="3800600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0" indent="0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800">
                <a:solidFill>
                  <a:srgbClr val="003F8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42950" indent="-285750" defTabSz="91440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>
                <a:latin typeface="+mn-lt"/>
                <a:ea typeface="+mn-ea"/>
                <a:cs typeface="+mn-cs"/>
              </a:defRPr>
            </a:lvl2pPr>
            <a:lvl3pPr marL="1143000" indent="-228600" defTabSz="91440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>
                <a:latin typeface="+mn-lt"/>
                <a:ea typeface="+mn-ea"/>
                <a:cs typeface="+mn-cs"/>
              </a:defRPr>
            </a:lvl3pPr>
            <a:lvl4pPr marL="1600200" indent="-228600" defTabSz="91440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>
                <a:latin typeface="+mn-lt"/>
                <a:ea typeface="+mn-ea"/>
                <a:cs typeface="+mn-cs"/>
              </a:defRPr>
            </a:lvl4pPr>
            <a:lvl5pPr marL="2057400" indent="-228600" defTabSz="91440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>
                <a:latin typeface="+mn-lt"/>
                <a:ea typeface="+mn-ea"/>
                <a:cs typeface="+mn-cs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  <a:cs typeface="+mn-cs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  <a:cs typeface="+mn-cs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  <a:cs typeface="+mn-cs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Инерциальная СК:</a:t>
            </a:r>
          </a:p>
          <a:p>
            <a:endParaRPr lang="ru-RU" dirty="0"/>
          </a:p>
          <a:p>
            <a:endParaRPr lang="ru-RU" dirty="0"/>
          </a:p>
          <a:p>
            <a:endParaRPr lang="en-US" dirty="0"/>
          </a:p>
          <a:p>
            <a:endParaRPr lang="ru-RU" dirty="0"/>
          </a:p>
        </p:txBody>
      </p:sp>
      <p:sp>
        <p:nvSpPr>
          <p:cNvPr id="18" name="Содержимое 3"/>
          <p:cNvSpPr txBox="1">
            <a:spLocks/>
          </p:cNvSpPr>
          <p:nvPr/>
        </p:nvSpPr>
        <p:spPr>
          <a:xfrm>
            <a:off x="5628833" y="1170619"/>
            <a:ext cx="3800600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0" indent="0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800">
                <a:solidFill>
                  <a:srgbClr val="003F8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42950" indent="-285750" defTabSz="91440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>
                <a:latin typeface="+mn-lt"/>
                <a:ea typeface="+mn-ea"/>
                <a:cs typeface="+mn-cs"/>
              </a:defRPr>
            </a:lvl2pPr>
            <a:lvl3pPr marL="1143000" indent="-228600" defTabSz="91440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>
                <a:latin typeface="+mn-lt"/>
                <a:ea typeface="+mn-ea"/>
                <a:cs typeface="+mn-cs"/>
              </a:defRPr>
            </a:lvl3pPr>
            <a:lvl4pPr marL="1600200" indent="-228600" defTabSz="91440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>
                <a:latin typeface="+mn-lt"/>
                <a:ea typeface="+mn-ea"/>
                <a:cs typeface="+mn-cs"/>
              </a:defRPr>
            </a:lvl4pPr>
            <a:lvl5pPr marL="2057400" indent="-228600" defTabSz="91440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>
                <a:latin typeface="+mn-lt"/>
                <a:ea typeface="+mn-ea"/>
                <a:cs typeface="+mn-cs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  <a:cs typeface="+mn-cs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  <a:cs typeface="+mn-cs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  <a:cs typeface="+mn-cs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Вращающаяся СК:</a:t>
            </a:r>
          </a:p>
          <a:p>
            <a:endParaRPr lang="ru-RU" dirty="0"/>
          </a:p>
          <a:p>
            <a:endParaRPr lang="ru-RU" dirty="0"/>
          </a:p>
          <a:p>
            <a:endParaRPr lang="en-US" dirty="0"/>
          </a:p>
          <a:p>
            <a:endParaRPr lang="ru-RU" dirty="0"/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B8D2974B-FD36-4642-9860-40CA9AF0C8C2}"/>
              </a:ext>
            </a:extLst>
          </p:cNvPr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err="1">
                <a:solidFill>
                  <a:schemeClr val="bg1"/>
                </a:solidFill>
              </a:rPr>
              <a:t>г.Таруса</a:t>
            </a:r>
            <a:r>
              <a:rPr lang="ru-RU" sz="800" dirty="0">
                <a:solidFill>
                  <a:schemeClr val="bg1"/>
                </a:solidFill>
              </a:rPr>
              <a:t>, 22.03.2018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5813648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04426" y="274638"/>
            <a:ext cx="7282374" cy="1143000"/>
          </a:xfrm>
        </p:spPr>
        <p:txBody>
          <a:bodyPr/>
          <a:lstStyle/>
          <a:p>
            <a:pPr algn="l"/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Уравнения движения</a:t>
            </a:r>
          </a:p>
        </p:txBody>
      </p:sp>
      <p:sp>
        <p:nvSpPr>
          <p:cNvPr id="23" name="Содержимое 3"/>
          <p:cNvSpPr>
            <a:spLocks noGrp="1"/>
          </p:cNvSpPr>
          <p:nvPr>
            <p:ph idx="1"/>
          </p:nvPr>
        </p:nvSpPr>
        <p:spPr>
          <a:xfrm>
            <a:off x="457200" y="1000108"/>
            <a:ext cx="6347048" cy="5357850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sz="4000" dirty="0"/>
          </a:p>
          <a:p>
            <a:pPr marL="0" indent="0">
              <a:buNone/>
            </a:pPr>
            <a:r>
              <a:rPr lang="ru-RU" dirty="0">
                <a:solidFill>
                  <a:srgbClr val="003F82"/>
                </a:solidFill>
              </a:rPr>
              <a:t>Решение линеаризованной</a:t>
            </a:r>
            <a:br>
              <a:rPr lang="ru-RU" dirty="0">
                <a:solidFill>
                  <a:srgbClr val="003F82"/>
                </a:solidFill>
              </a:rPr>
            </a:br>
            <a:r>
              <a:rPr lang="ru-RU" dirty="0">
                <a:solidFill>
                  <a:srgbClr val="003F82"/>
                </a:solidFill>
              </a:rPr>
              <a:t>системы во </a:t>
            </a:r>
            <a:br>
              <a:rPr lang="ru-RU" dirty="0">
                <a:solidFill>
                  <a:srgbClr val="003F82"/>
                </a:solidFill>
              </a:rPr>
            </a:br>
            <a:r>
              <a:rPr lang="ru-RU" dirty="0">
                <a:solidFill>
                  <a:srgbClr val="003F82"/>
                </a:solidFill>
              </a:rPr>
              <a:t>вращающейся СК: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5</a:t>
            </a:fld>
            <a:endParaRPr lang="ru-RU" dirty="0"/>
          </a:p>
        </p:txBody>
      </p:sp>
      <p:graphicFrame>
        <p:nvGraphicFramePr>
          <p:cNvPr id="22534" name="Object 6"/>
          <p:cNvGraphicFramePr>
            <a:graphicFrameLocks noChangeAspect="1"/>
          </p:cNvGraphicFramePr>
          <p:nvPr>
            <p:extLst/>
          </p:nvPr>
        </p:nvGraphicFramePr>
        <p:xfrm>
          <a:off x="903288" y="4799013"/>
          <a:ext cx="4265612" cy="1274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Формула" r:id="rId5" imgW="2717800" imgH="812800" progId="Equation.3">
                  <p:embed/>
                </p:oleObj>
              </mc:Choice>
              <mc:Fallback>
                <p:oleObj name="Формула" r:id="rId5" imgW="2717800" imgH="812800" progId="Equation.3">
                  <p:embed/>
                  <p:pic>
                    <p:nvPicPr>
                      <p:cNvPr id="2253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3288" y="4799013"/>
                        <a:ext cx="4265612" cy="1274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1142976" y="1809745"/>
          <a:ext cx="2452687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Equation" r:id="rId7" imgW="1308100" imgH="520700" progId="Equation.3">
                  <p:embed/>
                </p:oleObj>
              </mc:Choice>
              <mc:Fallback>
                <p:oleObj name="Equation" r:id="rId7" imgW="1308100" imgH="520700" progId="Equation.3">
                  <p:embed/>
                  <p:pic>
                    <p:nvPicPr>
                      <p:cNvPr id="10" name="Объект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976" y="1809745"/>
                        <a:ext cx="2452687" cy="976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2891392" y="4828408"/>
            <a:ext cx="1800200" cy="358179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3228787" y="5241245"/>
            <a:ext cx="1927344" cy="358179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1418931" y="5658096"/>
            <a:ext cx="1538450" cy="358179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549468" y="5517232"/>
            <a:ext cx="21271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00B050"/>
                </a:solidFill>
              </a:rPr>
              <a:t>Ограниченная</a:t>
            </a:r>
          </a:p>
          <a:p>
            <a:r>
              <a:rPr lang="ru-RU" sz="2400" b="1" dirty="0">
                <a:solidFill>
                  <a:srgbClr val="00B050"/>
                </a:solidFill>
              </a:rPr>
              <a:t>компонента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49468" y="4725144"/>
            <a:ext cx="18160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</a:rPr>
              <a:t>Убывающая</a:t>
            </a:r>
          </a:p>
          <a:p>
            <a:r>
              <a:rPr lang="ru-RU" sz="2400" b="1" dirty="0">
                <a:solidFill>
                  <a:srgbClr val="0070C0"/>
                </a:solidFill>
              </a:rPr>
              <a:t>компонента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49468" y="4005064"/>
            <a:ext cx="21547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Возрастающая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компонента</a:t>
            </a:r>
          </a:p>
        </p:txBody>
      </p:sp>
      <p:sp>
        <p:nvSpPr>
          <p:cNvPr id="16" name="Rounded Rectangle 5"/>
          <p:cNvSpPr/>
          <p:nvPr/>
        </p:nvSpPr>
        <p:spPr>
          <a:xfrm>
            <a:off x="2101551" y="4828686"/>
            <a:ext cx="594392" cy="358179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5"/>
          <p:cNvSpPr/>
          <p:nvPr/>
        </p:nvSpPr>
        <p:spPr>
          <a:xfrm>
            <a:off x="1404426" y="4822553"/>
            <a:ext cx="492002" cy="35817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7"/>
          <p:cNvSpPr/>
          <p:nvPr/>
        </p:nvSpPr>
        <p:spPr>
          <a:xfrm>
            <a:off x="2257917" y="5237667"/>
            <a:ext cx="797924" cy="358179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17"/>
          <p:cNvSpPr/>
          <p:nvPr/>
        </p:nvSpPr>
        <p:spPr>
          <a:xfrm>
            <a:off x="1414030" y="5237667"/>
            <a:ext cx="673749" cy="35817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Соединительная линия уступом 7"/>
          <p:cNvCxnSpPr>
            <a:stCxn id="17" idx="0"/>
            <a:endCxn id="15" idx="1"/>
          </p:cNvCxnSpPr>
          <p:nvPr/>
        </p:nvCxnSpPr>
        <p:spPr>
          <a:xfrm rot="5400000" flipH="1" flipV="1">
            <a:off x="3898952" y="2172038"/>
            <a:ext cx="401990" cy="4899041"/>
          </a:xfrm>
          <a:prstGeom prst="bentConnector2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Соединительная линия уступом 11"/>
          <p:cNvCxnSpPr>
            <a:stCxn id="16" idx="0"/>
            <a:endCxn id="14" idx="1"/>
          </p:cNvCxnSpPr>
          <p:nvPr/>
        </p:nvCxnSpPr>
        <p:spPr>
          <a:xfrm rot="16200000" flipH="1">
            <a:off x="4318128" y="2909304"/>
            <a:ext cx="311957" cy="4150721"/>
          </a:xfrm>
          <a:prstGeom prst="bentConnector4">
            <a:avLst>
              <a:gd name="adj1" fmla="val -73279"/>
              <a:gd name="adj2" fmla="val 86825"/>
            </a:avLst>
          </a:prstGeom>
          <a:ln w="127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Соединительная линия уступом 23"/>
          <p:cNvCxnSpPr>
            <a:stCxn id="6" idx="3"/>
            <a:endCxn id="13" idx="1"/>
          </p:cNvCxnSpPr>
          <p:nvPr/>
        </p:nvCxnSpPr>
        <p:spPr>
          <a:xfrm>
            <a:off x="4691592" y="5007498"/>
            <a:ext cx="1857876" cy="925233"/>
          </a:xfrm>
          <a:prstGeom prst="bentConnector3">
            <a:avLst/>
          </a:prstGeom>
          <a:ln w="127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Содержимое 3"/>
          <p:cNvSpPr txBox="1">
            <a:spLocks/>
          </p:cNvSpPr>
          <p:nvPr/>
        </p:nvSpPr>
        <p:spPr>
          <a:xfrm>
            <a:off x="457200" y="1218885"/>
            <a:ext cx="3800600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>
                <a:solidFill>
                  <a:srgbClr val="003F82"/>
                </a:solidFill>
              </a:rPr>
              <a:t>Инерциальная СК:</a:t>
            </a:r>
          </a:p>
          <a:p>
            <a:endParaRPr lang="ru-RU" dirty="0">
              <a:solidFill>
                <a:srgbClr val="003F82"/>
              </a:solidFill>
            </a:endParaRPr>
          </a:p>
          <a:p>
            <a:endParaRPr lang="ru-RU" dirty="0">
              <a:solidFill>
                <a:srgbClr val="003F82"/>
              </a:solidFill>
            </a:endParaRPr>
          </a:p>
          <a:p>
            <a:pPr>
              <a:buFont typeface="Arial" pitchFamily="34" charset="0"/>
              <a:buNone/>
            </a:pPr>
            <a:endParaRPr lang="en-US" sz="2800" i="1" dirty="0">
              <a:solidFill>
                <a:srgbClr val="003F8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i="1" baseline="-25000" dirty="0">
              <a:solidFill>
                <a:srgbClr val="003F8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0D6E6893-F863-418D-9999-B4E79DEF166A}"/>
              </a:ext>
            </a:extLst>
          </p:cNvPr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err="1">
                <a:solidFill>
                  <a:schemeClr val="bg1"/>
                </a:solidFill>
              </a:rPr>
              <a:t>г.Таруса</a:t>
            </a:r>
            <a:r>
              <a:rPr lang="ru-RU" sz="800" dirty="0">
                <a:solidFill>
                  <a:schemeClr val="bg1"/>
                </a:solidFill>
              </a:rPr>
              <a:t>, 22.03.2018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7335115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7777" y="1407356"/>
            <a:ext cx="5350147" cy="458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85852" y="44624"/>
            <a:ext cx="7858148" cy="857232"/>
          </a:xfrm>
        </p:spPr>
        <p:txBody>
          <a:bodyPr>
            <a:normAutofit/>
          </a:bodyPr>
          <a:lstStyle/>
          <a:p>
            <a:pPr>
              <a:lnSpc>
                <a:spcPts val="3100"/>
              </a:lnSpc>
            </a:pP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Устойчивое и неустойчивое многообразия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6995623" y="1290503"/>
            <a:ext cx="21740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Коридор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устойчивого многообразия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решений линеаризованной системы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953611" y="4354711"/>
            <a:ext cx="21740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Коридор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неустойчивого многообразия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решений линеаризованной системы</a:t>
            </a:r>
          </a:p>
        </p:txBody>
      </p:sp>
      <p:grpSp>
        <p:nvGrpSpPr>
          <p:cNvPr id="31" name="Группа 30"/>
          <p:cNvGrpSpPr/>
          <p:nvPr/>
        </p:nvGrpSpPr>
        <p:grpSpPr>
          <a:xfrm>
            <a:off x="-321234" y="1210170"/>
            <a:ext cx="7970426" cy="4965080"/>
            <a:chOff x="-391606" y="1125613"/>
            <a:chExt cx="7970426" cy="4965080"/>
          </a:xfrm>
        </p:grpSpPr>
        <p:sp>
          <p:nvSpPr>
            <p:cNvPr id="32" name="Параллелограмм 31"/>
            <p:cNvSpPr/>
            <p:nvPr/>
          </p:nvSpPr>
          <p:spPr>
            <a:xfrm rot="9221601">
              <a:off x="-391606" y="2813699"/>
              <a:ext cx="7970426" cy="1601845"/>
            </a:xfrm>
            <a:prstGeom prst="parallelogram">
              <a:avLst>
                <a:gd name="adj" fmla="val 50571"/>
              </a:avLst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33" name="Прямая соединительная линия 32"/>
            <p:cNvCxnSpPr/>
            <p:nvPr/>
          </p:nvCxnSpPr>
          <p:spPr>
            <a:xfrm flipV="1">
              <a:off x="395536" y="2924944"/>
              <a:ext cx="6408712" cy="3165749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 flipV="1">
              <a:off x="395536" y="1125613"/>
              <a:ext cx="6408712" cy="3165749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Группа 34"/>
          <p:cNvGrpSpPr/>
          <p:nvPr/>
        </p:nvGrpSpPr>
        <p:grpSpPr>
          <a:xfrm>
            <a:off x="459623" y="1237024"/>
            <a:ext cx="6408712" cy="4980458"/>
            <a:chOff x="395536" y="1139268"/>
            <a:chExt cx="6408712" cy="4980458"/>
          </a:xfrm>
        </p:grpSpPr>
        <p:sp>
          <p:nvSpPr>
            <p:cNvPr id="38" name="Параллелограмм 37"/>
            <p:cNvSpPr/>
            <p:nvPr/>
          </p:nvSpPr>
          <p:spPr>
            <a:xfrm rot="5400000">
              <a:off x="1109663" y="425141"/>
              <a:ext cx="4980458" cy="6408712"/>
            </a:xfrm>
            <a:prstGeom prst="parallelogram">
              <a:avLst>
                <a:gd name="adj" fmla="val 63524"/>
              </a:avLst>
            </a:prstGeom>
            <a:solidFill>
              <a:srgbClr val="FF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36" name="Прямая соединительная линия 35"/>
            <p:cNvCxnSpPr/>
            <p:nvPr/>
          </p:nvCxnSpPr>
          <p:spPr>
            <a:xfrm>
              <a:off x="395536" y="2955326"/>
              <a:ext cx="6408712" cy="3164400"/>
            </a:xfrm>
            <a:prstGeom prst="line">
              <a:avLst/>
            </a:prstGeom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/>
            <p:nvPr/>
          </p:nvCxnSpPr>
          <p:spPr>
            <a:xfrm>
              <a:off x="395536" y="1139268"/>
              <a:ext cx="6408712" cy="3164400"/>
            </a:xfrm>
            <a:prstGeom prst="line">
              <a:avLst/>
            </a:prstGeom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Subtitle 2">
            <a:extLst>
              <a:ext uri="{FF2B5EF4-FFF2-40B4-BE49-F238E27FC236}">
                <a16:creationId xmlns:a16="http://schemas.microsoft.com/office/drawing/2014/main" id="{F50ABA3E-57C5-46D2-84BD-965DE921FD4B}"/>
              </a:ext>
            </a:extLst>
          </p:cNvPr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err="1">
                <a:solidFill>
                  <a:schemeClr val="bg1"/>
                </a:solidFill>
              </a:rPr>
              <a:t>г.Таруса</a:t>
            </a:r>
            <a:r>
              <a:rPr lang="ru-RU" sz="800" dirty="0">
                <a:solidFill>
                  <a:schemeClr val="bg1"/>
                </a:solidFill>
              </a:rPr>
              <a:t>, 22.03.2018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989CD2F-29FE-4A3A-BEF8-0A8EF48218AF}"/>
              </a:ext>
            </a:extLst>
          </p:cNvPr>
          <p:cNvSpPr txBox="1"/>
          <p:nvPr/>
        </p:nvSpPr>
        <p:spPr>
          <a:xfrm>
            <a:off x="3375221" y="3376012"/>
            <a:ext cx="15509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L</a:t>
            </a:r>
            <a:r>
              <a:rPr lang="en-US" sz="3600" b="1" baseline="-25000" dirty="0"/>
              <a:t>2</a:t>
            </a:r>
            <a:endParaRPr lang="ru-RU" sz="3600" b="1" baseline="-25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5DB4164-1808-42AC-86B5-91518EA25864}"/>
                  </a:ext>
                </a:extLst>
              </p:cNvPr>
              <p:cNvSpPr txBox="1"/>
              <p:nvPr/>
            </p:nvSpPr>
            <p:spPr>
              <a:xfrm>
                <a:off x="4093854" y="1202118"/>
                <a:ext cx="26469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&lt;0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5DB4164-1808-42AC-86B5-91518EA258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3854" y="1202118"/>
                <a:ext cx="2646947" cy="461665"/>
              </a:xfrm>
              <a:prstGeom prst="rect">
                <a:avLst/>
              </a:prstGeom>
              <a:blipFill>
                <a:blip r:embed="rId5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C623213-5425-4528-84A9-FD36B4274F07}"/>
                  </a:ext>
                </a:extLst>
              </p:cNvPr>
              <p:cNvSpPr txBox="1"/>
              <p:nvPr/>
            </p:nvSpPr>
            <p:spPr>
              <a:xfrm>
                <a:off x="4093853" y="5926149"/>
                <a:ext cx="26469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C623213-5425-4528-84A9-FD36B4274F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3853" y="5926149"/>
                <a:ext cx="2646947" cy="461665"/>
              </a:xfrm>
              <a:prstGeom prst="rect">
                <a:avLst/>
              </a:prstGeom>
              <a:blipFill>
                <a:blip r:embed="rId6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5F21614-3291-4D1C-814F-CD1C05FA29C6}"/>
                  </a:ext>
                </a:extLst>
              </p:cNvPr>
              <p:cNvSpPr txBox="1"/>
              <p:nvPr/>
            </p:nvSpPr>
            <p:spPr>
              <a:xfrm>
                <a:off x="956408" y="1283121"/>
                <a:ext cx="26469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5F21614-3291-4D1C-814F-CD1C05FA2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408" y="1283121"/>
                <a:ext cx="2646947" cy="461665"/>
              </a:xfrm>
              <a:prstGeom prst="rect">
                <a:avLst/>
              </a:prstGeom>
              <a:blipFill>
                <a:blip r:embed="rId7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FDE7896-C2B1-44F8-840D-8C833A615D88}"/>
                  </a:ext>
                </a:extLst>
              </p:cNvPr>
              <p:cNvSpPr txBox="1"/>
              <p:nvPr/>
            </p:nvSpPr>
            <p:spPr>
              <a:xfrm>
                <a:off x="515630" y="5910182"/>
                <a:ext cx="26469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FDE7896-C2B1-44F8-840D-8C833A615D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630" y="5910182"/>
                <a:ext cx="2646947" cy="461665"/>
              </a:xfrm>
              <a:prstGeom prst="rect">
                <a:avLst/>
              </a:prstGeom>
              <a:blipFill>
                <a:blip r:embed="rId8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BC5A3B6-A55F-4463-A45F-50A83748DBA2}"/>
                  </a:ext>
                </a:extLst>
              </p:cNvPr>
              <p:cNvSpPr txBox="1"/>
              <p:nvPr/>
            </p:nvSpPr>
            <p:spPr>
              <a:xfrm>
                <a:off x="2327275" y="4633210"/>
                <a:ext cx="26469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BC5A3B6-A55F-4463-A45F-50A83748DB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7275" y="4633210"/>
                <a:ext cx="2646947" cy="461665"/>
              </a:xfrm>
              <a:prstGeom prst="rect">
                <a:avLst/>
              </a:prstGeom>
              <a:blipFill>
                <a:blip r:embed="rId9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1490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err="1">
                <a:solidFill>
                  <a:schemeClr val="bg1"/>
                </a:solidFill>
              </a:rPr>
              <a:t>г.Таруса</a:t>
            </a:r>
            <a:r>
              <a:rPr lang="ru-RU" sz="800" dirty="0">
                <a:solidFill>
                  <a:schemeClr val="bg1"/>
                </a:solidFill>
              </a:rPr>
              <a:t>, 22.03.2018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Устойчивое и неустойчивое многообразие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F364704-0BE4-4BE9-820B-9C3120A5FA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4363" y="1297781"/>
            <a:ext cx="5029200" cy="5029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357C61A-925D-4BF8-9DAF-D43046AFCAF1}"/>
                  </a:ext>
                </a:extLst>
              </p:cNvPr>
              <p:cNvSpPr txBox="1"/>
              <p:nvPr/>
            </p:nvSpPr>
            <p:spPr>
              <a:xfrm>
                <a:off x="2541588" y="5961063"/>
                <a:ext cx="414337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39931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28924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357C61A-925D-4BF8-9DAF-D43046AFCA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1588" y="5961063"/>
                <a:ext cx="4143375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83FB30D4-10A1-454F-9A72-2B40EF6EBE8B}"/>
              </a:ext>
            </a:extLst>
          </p:cNvPr>
          <p:cNvCxnSpPr>
            <a:cxnSpLocks/>
          </p:cNvCxnSpPr>
          <p:nvPr/>
        </p:nvCxnSpPr>
        <p:spPr>
          <a:xfrm flipH="1">
            <a:off x="4991101" y="2307432"/>
            <a:ext cx="1562099" cy="531018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22E8F7E5-A43E-4DA6-AD87-D3E5E1521F01}"/>
              </a:ext>
            </a:extLst>
          </p:cNvPr>
          <p:cNvCxnSpPr>
            <a:cxnSpLocks/>
          </p:cNvCxnSpPr>
          <p:nvPr/>
        </p:nvCxnSpPr>
        <p:spPr>
          <a:xfrm flipH="1" flipV="1">
            <a:off x="4991100" y="4667250"/>
            <a:ext cx="1693863" cy="420688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00D9028-790D-412E-B212-DEAEB0AE3DA8}"/>
              </a:ext>
            </a:extLst>
          </p:cNvPr>
          <p:cNvSpPr txBox="1"/>
          <p:nvPr/>
        </p:nvSpPr>
        <p:spPr>
          <a:xfrm>
            <a:off x="6732944" y="1981101"/>
            <a:ext cx="27447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Устойчивое многообразие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F0E28AF-C234-4729-B852-1A626A8272BB}"/>
              </a:ext>
            </a:extLst>
          </p:cNvPr>
          <p:cNvSpPr txBox="1"/>
          <p:nvPr/>
        </p:nvSpPr>
        <p:spPr>
          <a:xfrm>
            <a:off x="6732944" y="4764772"/>
            <a:ext cx="22304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Неустойчивое многообразие</a:t>
            </a:r>
          </a:p>
        </p:txBody>
      </p:sp>
    </p:spTree>
    <p:extLst>
      <p:ext uri="{BB962C8B-B14F-4D97-AF65-F5344CB8AC3E}">
        <p14:creationId xmlns:p14="http://schemas.microsoft.com/office/powerpoint/2010/main" val="4201954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32673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err="1">
                <a:solidFill>
                  <a:schemeClr val="bg1"/>
                </a:solidFill>
              </a:rPr>
              <a:t>г.Таруса</a:t>
            </a:r>
            <a:r>
              <a:rPr lang="ru-RU" sz="800" dirty="0">
                <a:solidFill>
                  <a:schemeClr val="bg1"/>
                </a:solidFill>
              </a:rPr>
              <a:t>, 22.03.2018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Численные методы расчета ограниченных орбит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BC7E0F04-053A-46E6-999C-999AF355FA4F}"/>
              </a:ext>
            </a:extLst>
          </p:cNvPr>
          <p:cNvCxnSpPr>
            <a:cxnSpLocks/>
          </p:cNvCxnSpPr>
          <p:nvPr/>
        </p:nvCxnSpPr>
        <p:spPr>
          <a:xfrm>
            <a:off x="0" y="2080056"/>
            <a:ext cx="8924664" cy="0"/>
          </a:xfrm>
          <a:prstGeom prst="straightConnector1">
            <a:avLst/>
          </a:prstGeom>
          <a:ln w="7620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1D58403C-61E3-4EAA-A6D7-B412DEACF341}"/>
              </a:ext>
            </a:extLst>
          </p:cNvPr>
          <p:cNvCxnSpPr>
            <a:cxnSpLocks/>
          </p:cNvCxnSpPr>
          <p:nvPr/>
        </p:nvCxnSpPr>
        <p:spPr>
          <a:xfrm>
            <a:off x="110154" y="5262909"/>
            <a:ext cx="8924664" cy="0"/>
          </a:xfrm>
          <a:prstGeom prst="straightConnector1">
            <a:avLst/>
          </a:prstGeom>
          <a:ln w="76200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Овал 8">
            <a:extLst>
              <a:ext uri="{FF2B5EF4-FFF2-40B4-BE49-F238E27FC236}">
                <a16:creationId xmlns:a16="http://schemas.microsoft.com/office/drawing/2014/main" id="{C8C1C6D6-F0CC-4978-BCD4-996E4D2CCECD}"/>
              </a:ext>
            </a:extLst>
          </p:cNvPr>
          <p:cNvSpPr/>
          <p:nvPr/>
        </p:nvSpPr>
        <p:spPr>
          <a:xfrm>
            <a:off x="1622992" y="1948074"/>
            <a:ext cx="218661" cy="21866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F972A72B-F5BB-49C5-9065-52DB316D82AD}"/>
              </a:ext>
            </a:extLst>
          </p:cNvPr>
          <p:cNvSpPr/>
          <p:nvPr/>
        </p:nvSpPr>
        <p:spPr>
          <a:xfrm>
            <a:off x="4497593" y="5132076"/>
            <a:ext cx="218661" cy="218661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CA1F757E-79CA-48AB-9AFE-4DF71C95FC9E}"/>
              </a:ext>
            </a:extLst>
          </p:cNvPr>
          <p:cNvSpPr/>
          <p:nvPr/>
        </p:nvSpPr>
        <p:spPr>
          <a:xfrm>
            <a:off x="7528925" y="1944149"/>
            <a:ext cx="218661" cy="21866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5C812F-3979-44C1-A890-C52843E1B270}"/>
              </a:ext>
            </a:extLst>
          </p:cNvPr>
          <p:cNvSpPr txBox="1"/>
          <p:nvPr/>
        </p:nvSpPr>
        <p:spPr>
          <a:xfrm>
            <a:off x="255588" y="1473635"/>
            <a:ext cx="2464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Ren Y., Shan J.(2014)</a:t>
            </a: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CE2090-AB0A-41C9-9E57-0747EFDB9018}"/>
              </a:ext>
            </a:extLst>
          </p:cNvPr>
          <p:cNvSpPr txBox="1"/>
          <p:nvPr/>
        </p:nvSpPr>
        <p:spPr>
          <a:xfrm>
            <a:off x="6217849" y="1486990"/>
            <a:ext cx="2746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Zhang H., Li S.(2016)</a:t>
            </a:r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3E35893-7E1F-4837-9205-6B4BA043F9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849" y="2315764"/>
            <a:ext cx="2840814" cy="273980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9BA0D0E-79A2-4026-A230-E8C91993C75B}"/>
              </a:ext>
            </a:extLst>
          </p:cNvPr>
          <p:cNvSpPr txBox="1"/>
          <p:nvPr/>
        </p:nvSpPr>
        <p:spPr>
          <a:xfrm>
            <a:off x="2952750" y="5437415"/>
            <a:ext cx="3892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Аксенов С.А. и др.(2015)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9722108-3D6D-4C11-BF5E-FE4246ABD4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621" y="2166735"/>
            <a:ext cx="2806606" cy="2878663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BBBE065-5D1E-449A-80B3-6538881B7F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796" y="2397277"/>
            <a:ext cx="3279054" cy="265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735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err="1">
                <a:solidFill>
                  <a:schemeClr val="bg1"/>
                </a:solidFill>
              </a:rPr>
              <a:t>г.Таруса</a:t>
            </a:r>
            <a:r>
              <a:rPr lang="ru-RU" sz="800" dirty="0">
                <a:solidFill>
                  <a:schemeClr val="bg1"/>
                </a:solidFill>
              </a:rPr>
              <a:t>, 22.03.2018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расчета начальной скорости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A8716D0-8572-48D5-95A4-CBEF970FFA69}"/>
                  </a:ext>
                </a:extLst>
              </p:cNvPr>
              <p:cNvSpPr txBox="1"/>
              <p:nvPr/>
            </p:nvSpPr>
            <p:spPr>
              <a:xfrm>
                <a:off x="-446222" y="2187467"/>
                <a:ext cx="390200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3F82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b="0" i="1" smtClean="0">
                          <a:solidFill>
                            <a:srgbClr val="003F82"/>
                          </a:solidFill>
                          <a:latin typeface="Cambria Math" panose="02040503050406030204" pitchFamily="18" charset="0"/>
                        </a:rPr>
                        <m:t>=(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003F8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003F8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3F82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rgbClr val="003F82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000" b="0" i="1" smtClean="0">
                          <a:solidFill>
                            <a:srgbClr val="003F82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000" b="0" i="1" smtClean="0">
                          <a:solidFill>
                            <a:srgbClr val="003F82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003F8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003F82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3F82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rgbClr val="003F82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0" i="1" smtClean="0">
                          <a:solidFill>
                            <a:srgbClr val="003F82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000" b="0" i="1" smtClean="0">
                          <a:solidFill>
                            <a:srgbClr val="003F82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000" b="0" i="1" smtClean="0">
                          <a:solidFill>
                            <a:srgbClr val="003F82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003F8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003F8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3F82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rgbClr val="003F82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0" i="1" smtClean="0">
                          <a:solidFill>
                            <a:srgbClr val="003F82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000" b="0" i="1" smtClean="0">
                          <a:solidFill>
                            <a:srgbClr val="003F82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ru-RU" sz="2000" dirty="0">
                  <a:solidFill>
                    <a:srgbClr val="003F82"/>
                  </a:solidFill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A8716D0-8572-48D5-95A4-CBEF970FFA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46222" y="2187467"/>
                <a:ext cx="3902006" cy="400110"/>
              </a:xfrm>
              <a:prstGeom prst="rect">
                <a:avLst/>
              </a:prstGeom>
              <a:blipFill>
                <a:blip r:embed="rId4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31D8F28-E9DB-4348-A44A-26314AEA12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963" y="1323518"/>
            <a:ext cx="4519816" cy="49717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A540A13-14B9-4B68-BC20-1B57DD990321}"/>
                  </a:ext>
                </a:extLst>
              </p:cNvPr>
              <p:cNvSpPr txBox="1"/>
              <p:nvPr/>
            </p:nvSpPr>
            <p:spPr>
              <a:xfrm>
                <a:off x="-23659" y="3069535"/>
                <a:ext cx="4568655" cy="14797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3F82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rgbClr val="003F8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3F82"/>
                              </a:solidFill>
                              <a:latin typeface="Cambria Math" panose="02040503050406030204" pitchFamily="18" charset="0"/>
                            </a:rPr>
                            <m:t>𝑣𝑦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rgbClr val="003F8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000" b="0" i="1" smtClean="0">
                              <a:solidFill>
                                <a:srgbClr val="003F8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000" b="0" i="1" smtClean="0">
                                  <a:solidFill>
                                    <a:srgbClr val="003F8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000" b="0" i="1" smtClean="0">
                                  <a:solidFill>
                                    <a:srgbClr val="003F8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ru-RU" sz="2000" b="0" i="1" smtClean="0">
                                  <a:solidFill>
                                    <a:srgbClr val="003F82"/>
                                  </a:solidFill>
                                  <a:latin typeface="Cambria Math" panose="02040503050406030204" pitchFamily="18" charset="0"/>
                                </a:rPr>
                                <m:t>,  если срабатывает</m:t>
                              </m:r>
                            </m:e>
                            <m:e>
                              <m:r>
                                <a:rPr lang="ru-RU" sz="2000" b="0" i="1" smtClean="0">
                                  <a:solidFill>
                                    <a:srgbClr val="003F82"/>
                                  </a:solidFill>
                                  <a:latin typeface="Cambria Math" panose="02040503050406030204" pitchFamily="18" charset="0"/>
                                </a:rPr>
                                <m:t> левое ограничение</m:t>
                              </m:r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rgbClr val="003F8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2000" b="0" i="1" smtClean="0">
                                  <a:solidFill>
                                    <a:srgbClr val="003F82"/>
                                  </a:solidFill>
                                  <a:latin typeface="Cambria Math" panose="02040503050406030204" pitchFamily="18" charset="0"/>
                                </a:rPr>
                                <m:t>,  е</m:t>
                              </m:r>
                              <m:r>
                                <a:rPr lang="ru-RU" sz="2000" b="0" i="1" smtClean="0">
                                  <a:solidFill>
                                    <a:srgbClr val="003F82"/>
                                  </a:solidFill>
                                  <a:latin typeface="Cambria Math" panose="02040503050406030204" pitchFamily="18" charset="0"/>
                                </a:rPr>
                                <m:t>сли срабатывает</m:t>
                              </m:r>
                            </m:e>
                            <m:e>
                              <m:r>
                                <a:rPr lang="ru-RU" sz="2000" b="0" i="1" smtClean="0">
                                  <a:solidFill>
                                    <a:srgbClr val="003F82"/>
                                  </a:solidFill>
                                  <a:latin typeface="Cambria Math" panose="02040503050406030204" pitchFamily="18" charset="0"/>
                                </a:rPr>
                                <m:t> правое ограничение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 sz="2000" dirty="0">
                  <a:solidFill>
                    <a:srgbClr val="003F82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A540A13-14B9-4B68-BC20-1B57DD9903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3659" y="3069535"/>
                <a:ext cx="4568655" cy="147976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9DF26BA0-A654-4688-A8E9-1C7077B42454}"/>
              </a:ext>
            </a:extLst>
          </p:cNvPr>
          <p:cNvSpPr txBox="1"/>
          <p:nvPr/>
        </p:nvSpPr>
        <p:spPr>
          <a:xfrm>
            <a:off x="122614" y="1727471"/>
            <a:ext cx="35212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3F82"/>
                </a:solidFill>
              </a:rPr>
              <a:t>Начальное состояние КА</a:t>
            </a:r>
          </a:p>
        </p:txBody>
      </p:sp>
    </p:spTree>
    <p:extLst>
      <p:ext uri="{BB962C8B-B14F-4D97-AF65-F5344CB8AC3E}">
        <p14:creationId xmlns:p14="http://schemas.microsoft.com/office/powerpoint/2010/main" val="4192566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err="1">
                <a:solidFill>
                  <a:schemeClr val="bg1"/>
                </a:solidFill>
              </a:rPr>
              <a:t>г.Таруса</a:t>
            </a:r>
            <a:r>
              <a:rPr lang="ru-RU" sz="800" dirty="0">
                <a:solidFill>
                  <a:schemeClr val="bg1"/>
                </a:solidFill>
              </a:rPr>
              <a:t>, 22.03.2018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Постановка задачи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12"/>
              <p:cNvSpPr>
                <a:spLocks noChangeArrowheads="1"/>
              </p:cNvSpPr>
              <p:nvPr/>
            </p:nvSpPr>
            <p:spPr bwMode="auto">
              <a:xfrm>
                <a:off x="58916" y="2382113"/>
                <a:ext cx="9085084" cy="19389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ru-RU" sz="2400" dirty="0">
                    <a:solidFill>
                      <a:srgbClr val="003F82"/>
                    </a:solidFill>
                    <a:latin typeface="Myriad Pro"/>
                  </a:rPr>
                  <a:t>Построить карты для характеристик ограниченных орбит с начальными условиями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b="0" i="1" smtClean="0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ru-RU" sz="2400" b="0" i="1" smtClean="0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−45000;0</m:t>
                        </m:r>
                      </m:e>
                    </m:d>
                    <m:r>
                      <a:rPr lang="en-US" sz="2400" i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ru-RU" sz="2400" b="0" i="1" smtClean="0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ru-RU" sz="2400" b="0" i="1" smtClean="0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endChr m:val="]"/>
                        <m:ctrlPr>
                          <a:rPr lang="en-US" sz="2400" i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0,90000</m:t>
                        </m:r>
                      </m:e>
                    </m:d>
                  </m:oMath>
                </a14:m>
                <a:r>
                  <a:rPr lang="ru-RU" sz="2400" dirty="0">
                    <a:solidFill>
                      <a:srgbClr val="003F82"/>
                    </a:solidFill>
                    <a:latin typeface="Myriad Pro"/>
                  </a:rPr>
                  <a:t>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ru-RU" sz="2400" dirty="0">
                    <a:solidFill>
                      <a:srgbClr val="003F82"/>
                    </a:solidFill>
                    <a:latin typeface="Myriad Pro"/>
                  </a:rPr>
                  <a:t>Исследовать зависимости между характеристиками</a:t>
                </a:r>
                <a:endParaRPr lang="en-US" sz="2400" dirty="0">
                  <a:solidFill>
                    <a:srgbClr val="003F82"/>
                  </a:solidFill>
                  <a:latin typeface="Myriad Pro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ru-RU" sz="2400" dirty="0">
                    <a:solidFill>
                      <a:srgbClr val="003F82"/>
                    </a:solidFill>
                    <a:latin typeface="Myriad Pro"/>
                  </a:rPr>
                  <a:t>Уточнить данные для периодических орбит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ru-RU" sz="2400" dirty="0">
                    <a:solidFill>
                      <a:srgbClr val="003F82"/>
                    </a:solidFill>
                    <a:latin typeface="Myriad Pro"/>
                  </a:rPr>
                  <a:t>Рассчитать время затенения для периодических орбит</a:t>
                </a:r>
              </a:p>
            </p:txBody>
          </p:sp>
        </mc:Choice>
        <mc:Fallback>
          <p:sp>
            <p:nvSpPr>
              <p:cNvPr id="10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916" y="2382113"/>
                <a:ext cx="9085084" cy="1938992"/>
              </a:xfrm>
              <a:prstGeom prst="rect">
                <a:avLst/>
              </a:prstGeom>
              <a:blipFill>
                <a:blip r:embed="rId4"/>
                <a:stretch>
                  <a:fillRect l="-940" t="-2201" b="-6604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-50266" y="1459504"/>
            <a:ext cx="90850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3F82"/>
                </a:solidFill>
                <a:latin typeface="Myriad Pro"/>
              </a:rPr>
              <a:t>Исследовать динамику космического полета:</a:t>
            </a:r>
            <a:endParaRPr lang="en-US" sz="2400" dirty="0">
              <a:solidFill>
                <a:srgbClr val="003F82"/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13081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err="1">
                <a:solidFill>
                  <a:schemeClr val="bg1"/>
                </a:solidFill>
              </a:rPr>
              <a:t>г.Таруса</a:t>
            </a:r>
            <a:r>
              <a:rPr lang="ru-RU" sz="800" dirty="0">
                <a:solidFill>
                  <a:schemeClr val="bg1"/>
                </a:solidFill>
              </a:rPr>
              <a:t>, 22.03.2018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орбит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711582" y="3428067"/>
                <a:ext cx="3792250" cy="744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smtClean="0">
                          <a:solidFill>
                            <a:srgbClr val="003F82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ru-RU" sz="2000">
                          <a:solidFill>
                            <a:srgbClr val="003F8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000" i="1">
                              <a:solidFill>
                                <a:srgbClr val="003F8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ru-RU" sz="2000" i="1">
                                  <a:solidFill>
                                    <a:srgbClr val="003F8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ru-RU" sz="2000" i="1">
                                      <a:solidFill>
                                        <a:srgbClr val="003F8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>
                                      <a:solidFill>
                                        <a:srgbClr val="003F82"/>
                                      </a:solidFill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en-US" sz="2000">
                                      <a:solidFill>
                                        <a:srgbClr val="003F82"/>
                                      </a:solidFill>
                                      <a:latin typeface="Cambria Math" panose="02040503050406030204" pitchFamily="18" charset="0"/>
                                    </a:rPr>
                                    <m:t>𝑚𝑖𝑛</m:t>
                                  </m:r>
                                </m:sub>
                              </m:sSub>
                              <m:r>
                                <a:rPr lang="en-US" sz="2000">
                                  <a:solidFill>
                                    <a:srgbClr val="003F82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</m:d>
                          <m:r>
                            <a:rPr lang="en-US" sz="2000">
                              <a:solidFill>
                                <a:srgbClr val="003F82"/>
                              </a:solidFill>
                              <a:latin typeface="Cambria Math" panose="02040503050406030204" pitchFamily="18" charset="0"/>
                            </a:rPr>
                            <m:t>−(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3F8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>
                                  <a:solidFill>
                                    <a:srgbClr val="003F82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US" sz="2000">
                                  <a:solidFill>
                                    <a:srgbClr val="003F82"/>
                                  </a:solidFill>
                                  <a:latin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  <m:r>
                            <a:rPr lang="en-US" sz="2000">
                              <a:solidFill>
                                <a:srgbClr val="003F82"/>
                              </a:solidFill>
                              <a:latin typeface="Cambria Math" panose="02040503050406030204" pitchFamily="18" charset="0"/>
                            </a:rPr>
                            <m:t>−)</m:t>
                          </m:r>
                        </m:num>
                        <m:den>
                          <m:d>
                            <m:dPr>
                              <m:ctrlPr>
                                <a:rPr lang="en-US" sz="2000" i="1">
                                  <a:solidFill>
                                    <a:srgbClr val="003F8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ru-RU" sz="2000" i="1">
                                      <a:solidFill>
                                        <a:srgbClr val="003F8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>
                                      <a:solidFill>
                                        <a:srgbClr val="003F82"/>
                                      </a:solidFill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en-US" sz="2000">
                                      <a:solidFill>
                                        <a:srgbClr val="003F82"/>
                                      </a:solidFill>
                                      <a:latin typeface="Cambria Math" panose="02040503050406030204" pitchFamily="18" charset="0"/>
                                    </a:rPr>
                                    <m:t>𝑚𝑎𝑥</m:t>
                                  </m:r>
                                </m:sub>
                              </m:sSub>
                              <m:r>
                                <a:rPr lang="en-US" sz="2000">
                                  <a:solidFill>
                                    <a:srgbClr val="003F82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</m:d>
                          <m:r>
                            <a:rPr lang="en-US" sz="2000">
                              <a:solidFill>
                                <a:srgbClr val="003F82"/>
                              </a:solidFill>
                              <a:latin typeface="Cambria Math" panose="02040503050406030204" pitchFamily="18" charset="0"/>
                            </a:rPr>
                            <m:t>−(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3F8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>
                                  <a:solidFill>
                                    <a:srgbClr val="003F82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US" sz="2000">
                                  <a:solidFill>
                                    <a:srgbClr val="003F82"/>
                                  </a:solidFill>
                                  <a:latin typeface="Cambria Math" panose="02040503050406030204" pitchFamily="18" charset="0"/>
                                </a:rPr>
                                <m:t>𝑚𝑖𝑛</m:t>
                              </m:r>
                            </m:sub>
                          </m:sSub>
                          <m:r>
                            <a:rPr lang="en-US" sz="2000">
                              <a:solidFill>
                                <a:srgbClr val="003F82"/>
                              </a:solidFill>
                              <a:latin typeface="Cambria Math" panose="02040503050406030204" pitchFamily="18" charset="0"/>
                            </a:rPr>
                            <m:t>−)</m:t>
                          </m:r>
                        </m:den>
                      </m:f>
                      <m:r>
                        <a:rPr lang="en-US" sz="2000" b="0" i="0" smtClean="0">
                          <a:solidFill>
                            <a:srgbClr val="003F8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003F8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3F8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3F8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ru-RU" sz="2000" dirty="0">
                  <a:solidFill>
                    <a:srgbClr val="003F82"/>
                  </a:solidFill>
                  <a:latin typeface="Myriad Pro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1582" y="3428067"/>
                <a:ext cx="3792250" cy="74424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54" y="3281748"/>
            <a:ext cx="3700581" cy="3029275"/>
          </a:xfrm>
        </p:spPr>
      </p:pic>
      <p:sp>
        <p:nvSpPr>
          <p:cNvPr id="19" name="Rectangle 12"/>
          <p:cNvSpPr>
            <a:spLocks noChangeArrowheads="1"/>
          </p:cNvSpPr>
          <p:nvPr/>
        </p:nvSpPr>
        <p:spPr bwMode="auto">
          <a:xfrm>
            <a:off x="4325" y="1314493"/>
            <a:ext cx="9085084" cy="155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900" dirty="0">
                <a:solidFill>
                  <a:srgbClr val="003F82"/>
                </a:solidFill>
                <a:latin typeface="Myriad Pro"/>
              </a:rPr>
              <a:t>Максимальное, минимальное отрицательные значения по оси </a:t>
            </a:r>
            <a:r>
              <a:rPr lang="en-US" sz="1900" dirty="0">
                <a:solidFill>
                  <a:srgbClr val="003F82"/>
                </a:solidFill>
                <a:latin typeface="Myriad Pro"/>
              </a:rPr>
              <a:t>X (</a:t>
            </a:r>
            <a:r>
              <a:rPr lang="en-US" sz="1900" dirty="0" err="1">
                <a:solidFill>
                  <a:srgbClr val="003F82"/>
                </a:solidFill>
                <a:latin typeface="Myriad Pro"/>
              </a:rPr>
              <a:t>X</a:t>
            </a:r>
            <a:r>
              <a:rPr lang="en-US" sz="1900" baseline="-25000" dirty="0" err="1">
                <a:solidFill>
                  <a:srgbClr val="003F82"/>
                </a:solidFill>
                <a:latin typeface="Myriad Pro"/>
              </a:rPr>
              <a:t>max</a:t>
            </a:r>
            <a:r>
              <a:rPr lang="en-US" sz="1900" dirty="0">
                <a:solidFill>
                  <a:srgbClr val="003F82"/>
                </a:solidFill>
                <a:latin typeface="Myriad Pro"/>
              </a:rPr>
              <a:t>-, </a:t>
            </a:r>
            <a:r>
              <a:rPr lang="en-US" sz="1900" dirty="0" err="1">
                <a:solidFill>
                  <a:srgbClr val="003F82"/>
                </a:solidFill>
                <a:latin typeface="Myriad Pro"/>
              </a:rPr>
              <a:t>X</a:t>
            </a:r>
            <a:r>
              <a:rPr lang="en-US" sz="1900" baseline="-25000" dirty="0" err="1">
                <a:solidFill>
                  <a:srgbClr val="003F82"/>
                </a:solidFill>
                <a:latin typeface="Myriad Pro"/>
              </a:rPr>
              <a:t>min</a:t>
            </a:r>
            <a:r>
              <a:rPr lang="en-US" sz="1900" dirty="0">
                <a:solidFill>
                  <a:srgbClr val="003F82"/>
                </a:solidFill>
                <a:latin typeface="Myriad Pro"/>
              </a:rPr>
              <a:t>- )</a:t>
            </a:r>
          </a:p>
          <a:p>
            <a:r>
              <a:rPr lang="ru-RU" sz="1900" dirty="0">
                <a:solidFill>
                  <a:srgbClr val="003F82"/>
                </a:solidFill>
                <a:latin typeface="Myriad Pro"/>
              </a:rPr>
              <a:t>Максимальное, минимальное положительные значения по оси </a:t>
            </a:r>
            <a:r>
              <a:rPr lang="en-US" sz="1900" dirty="0">
                <a:solidFill>
                  <a:srgbClr val="003F82"/>
                </a:solidFill>
                <a:latin typeface="Myriad Pro"/>
              </a:rPr>
              <a:t>X (</a:t>
            </a:r>
            <a:r>
              <a:rPr lang="en-US" sz="1900" dirty="0" err="1">
                <a:solidFill>
                  <a:srgbClr val="003F82"/>
                </a:solidFill>
                <a:latin typeface="Myriad Pro"/>
              </a:rPr>
              <a:t>X</a:t>
            </a:r>
            <a:r>
              <a:rPr lang="en-US" sz="1900" baseline="-25000" dirty="0" err="1">
                <a:solidFill>
                  <a:srgbClr val="003F82"/>
                </a:solidFill>
                <a:latin typeface="Myriad Pro"/>
              </a:rPr>
              <a:t>max</a:t>
            </a:r>
            <a:r>
              <a:rPr lang="en-US" sz="1900" dirty="0">
                <a:solidFill>
                  <a:srgbClr val="003F82"/>
                </a:solidFill>
                <a:latin typeface="Myriad Pro"/>
              </a:rPr>
              <a:t>+, </a:t>
            </a:r>
            <a:r>
              <a:rPr lang="en-US" sz="1900" dirty="0" err="1">
                <a:solidFill>
                  <a:srgbClr val="003F82"/>
                </a:solidFill>
                <a:latin typeface="Myriad Pro"/>
              </a:rPr>
              <a:t>X</a:t>
            </a:r>
            <a:r>
              <a:rPr lang="en-US" sz="1900" baseline="-25000" dirty="0" err="1">
                <a:solidFill>
                  <a:srgbClr val="003F82"/>
                </a:solidFill>
                <a:latin typeface="Myriad Pro"/>
              </a:rPr>
              <a:t>min</a:t>
            </a:r>
            <a:r>
              <a:rPr lang="en-US" sz="1900" dirty="0">
                <a:solidFill>
                  <a:srgbClr val="003F82"/>
                </a:solidFill>
                <a:latin typeface="Myriad Pro"/>
              </a:rPr>
              <a:t>+) </a:t>
            </a:r>
          </a:p>
          <a:p>
            <a:r>
              <a:rPr lang="ru-RU" sz="1900" dirty="0">
                <a:solidFill>
                  <a:srgbClr val="003F82"/>
                </a:solidFill>
                <a:latin typeface="Myriad Pro"/>
              </a:rPr>
              <a:t>Максимальное, минимальное положительные значения по оси </a:t>
            </a:r>
            <a:r>
              <a:rPr lang="en-US" sz="1900" dirty="0">
                <a:solidFill>
                  <a:srgbClr val="003F82"/>
                </a:solidFill>
                <a:latin typeface="Myriad Pro"/>
              </a:rPr>
              <a:t>Y (</a:t>
            </a:r>
            <a:r>
              <a:rPr lang="en-US" sz="1900" dirty="0" err="1">
                <a:solidFill>
                  <a:srgbClr val="003F82"/>
                </a:solidFill>
                <a:latin typeface="Myriad Pro"/>
              </a:rPr>
              <a:t>Y</a:t>
            </a:r>
            <a:r>
              <a:rPr lang="en-US" sz="1900" baseline="-25000" dirty="0" err="1">
                <a:solidFill>
                  <a:srgbClr val="003F82"/>
                </a:solidFill>
                <a:latin typeface="Myriad Pro"/>
              </a:rPr>
              <a:t>max</a:t>
            </a:r>
            <a:r>
              <a:rPr lang="en-US" sz="1900" dirty="0">
                <a:solidFill>
                  <a:srgbClr val="003F82"/>
                </a:solidFill>
                <a:latin typeface="Myriad Pro"/>
              </a:rPr>
              <a:t>+, </a:t>
            </a:r>
            <a:r>
              <a:rPr lang="en-US" sz="1900" dirty="0" err="1">
                <a:solidFill>
                  <a:srgbClr val="003F82"/>
                </a:solidFill>
                <a:latin typeface="Myriad Pro"/>
              </a:rPr>
              <a:t>Y</a:t>
            </a:r>
            <a:r>
              <a:rPr lang="en-US" sz="1900" baseline="-25000" dirty="0" err="1">
                <a:solidFill>
                  <a:srgbClr val="003F82"/>
                </a:solidFill>
                <a:latin typeface="Myriad Pro"/>
              </a:rPr>
              <a:t>min</a:t>
            </a:r>
            <a:r>
              <a:rPr lang="en-US" sz="1900" dirty="0">
                <a:solidFill>
                  <a:srgbClr val="003F82"/>
                </a:solidFill>
                <a:latin typeface="Myriad Pro"/>
              </a:rPr>
              <a:t>+ )</a:t>
            </a:r>
          </a:p>
          <a:p>
            <a:r>
              <a:rPr lang="ru-RU" sz="1900" dirty="0">
                <a:solidFill>
                  <a:srgbClr val="003F82"/>
                </a:solidFill>
                <a:latin typeface="Myriad Pro"/>
              </a:rPr>
              <a:t>Максимальное, минимальное отрицательные значения по оси </a:t>
            </a:r>
            <a:r>
              <a:rPr lang="en-US" sz="1900" dirty="0">
                <a:solidFill>
                  <a:srgbClr val="003F82"/>
                </a:solidFill>
                <a:latin typeface="Myriad Pro"/>
              </a:rPr>
              <a:t>Z ( </a:t>
            </a:r>
            <a:r>
              <a:rPr lang="en-US" sz="1900" dirty="0" err="1">
                <a:solidFill>
                  <a:srgbClr val="003F82"/>
                </a:solidFill>
                <a:latin typeface="Myriad Pro"/>
              </a:rPr>
              <a:t>Z</a:t>
            </a:r>
            <a:r>
              <a:rPr lang="en-US" sz="1900" baseline="-25000" dirty="0" err="1">
                <a:solidFill>
                  <a:srgbClr val="003F82"/>
                </a:solidFill>
                <a:latin typeface="Myriad Pro"/>
              </a:rPr>
              <a:t>max</a:t>
            </a:r>
            <a:r>
              <a:rPr lang="en-US" sz="1900" dirty="0">
                <a:solidFill>
                  <a:srgbClr val="003F82"/>
                </a:solidFill>
                <a:latin typeface="Myriad Pro"/>
              </a:rPr>
              <a:t>-, </a:t>
            </a:r>
            <a:r>
              <a:rPr lang="en-US" sz="1900" dirty="0" err="1">
                <a:solidFill>
                  <a:srgbClr val="003F82"/>
                </a:solidFill>
                <a:latin typeface="Myriad Pro"/>
              </a:rPr>
              <a:t>Z</a:t>
            </a:r>
            <a:r>
              <a:rPr lang="en-US" sz="1900" baseline="-25000" dirty="0" err="1">
                <a:solidFill>
                  <a:srgbClr val="003F82"/>
                </a:solidFill>
                <a:latin typeface="Myriad Pro"/>
              </a:rPr>
              <a:t>min</a:t>
            </a:r>
            <a:r>
              <a:rPr lang="en-US" sz="1900" dirty="0">
                <a:solidFill>
                  <a:srgbClr val="003F82"/>
                </a:solidFill>
                <a:latin typeface="Myriad Pro"/>
              </a:rPr>
              <a:t>- )</a:t>
            </a:r>
          </a:p>
          <a:p>
            <a:r>
              <a:rPr lang="ru-RU" sz="1900" dirty="0">
                <a:solidFill>
                  <a:srgbClr val="003F82"/>
                </a:solidFill>
                <a:latin typeface="Myriad Pro"/>
              </a:rPr>
              <a:t>Максимальное, минимальное положительные значения по оси </a:t>
            </a:r>
            <a:r>
              <a:rPr lang="en-US" sz="1900" dirty="0">
                <a:solidFill>
                  <a:srgbClr val="003F82"/>
                </a:solidFill>
                <a:latin typeface="Myriad Pro"/>
              </a:rPr>
              <a:t>Z (</a:t>
            </a:r>
            <a:r>
              <a:rPr lang="en-US" sz="1900" dirty="0" err="1">
                <a:solidFill>
                  <a:srgbClr val="003F82"/>
                </a:solidFill>
                <a:latin typeface="Myriad Pro"/>
              </a:rPr>
              <a:t>Z</a:t>
            </a:r>
            <a:r>
              <a:rPr lang="en-US" sz="1900" baseline="-25000" dirty="0" err="1">
                <a:solidFill>
                  <a:srgbClr val="003F82"/>
                </a:solidFill>
                <a:latin typeface="Myriad Pro"/>
              </a:rPr>
              <a:t>max</a:t>
            </a:r>
            <a:r>
              <a:rPr lang="en-US" sz="1900" dirty="0">
                <a:solidFill>
                  <a:srgbClr val="003F82"/>
                </a:solidFill>
                <a:latin typeface="Myriad Pro"/>
              </a:rPr>
              <a:t>+, </a:t>
            </a:r>
            <a:r>
              <a:rPr lang="en-US" sz="1900" dirty="0" err="1">
                <a:solidFill>
                  <a:srgbClr val="003F82"/>
                </a:solidFill>
                <a:latin typeface="Myriad Pro"/>
              </a:rPr>
              <a:t>Z</a:t>
            </a:r>
            <a:r>
              <a:rPr lang="en-US" sz="1900" baseline="-25000" dirty="0" err="1">
                <a:solidFill>
                  <a:srgbClr val="003F82"/>
                </a:solidFill>
                <a:latin typeface="Myriad Pro"/>
              </a:rPr>
              <a:t>min</a:t>
            </a:r>
            <a:r>
              <a:rPr lang="en-US" sz="1900" dirty="0">
                <a:solidFill>
                  <a:srgbClr val="003F82"/>
                </a:solidFill>
                <a:latin typeface="Myriad Pro"/>
              </a:rPr>
              <a:t>+ )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256" y="4147179"/>
            <a:ext cx="2395936" cy="2267909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674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err="1">
                <a:solidFill>
                  <a:schemeClr val="bg1"/>
                </a:solidFill>
              </a:rPr>
              <a:t>г.Таруса</a:t>
            </a:r>
            <a:r>
              <a:rPr lang="ru-RU" sz="800" dirty="0">
                <a:solidFill>
                  <a:schemeClr val="bg1"/>
                </a:solidFill>
              </a:rPr>
              <a:t>, 22.03.2018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орбит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" y="1362746"/>
                <a:ext cx="2972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400" b="1" dirty="0">
                    <a:solidFill>
                      <a:srgbClr val="003F8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Гало орбита</a:t>
                </a:r>
                <a:r>
                  <a:rPr lang="en-US" sz="2400" b="1" dirty="0">
                    <a:solidFill>
                      <a:srgbClr val="003F8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003F82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𝜹</m:t>
                    </m:r>
                    <m:r>
                      <a:rPr lang="en-US" sz="2400" b="1" i="1" smtClean="0">
                        <a:solidFill>
                          <a:srgbClr val="003F82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400" b="1" i="1" smtClean="0">
                        <a:solidFill>
                          <a:srgbClr val="003F82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𝟏</m:t>
                    </m:r>
                  </m:oMath>
                </a14:m>
                <a:endParaRPr lang="ru-RU" sz="2400" b="1" dirty="0">
                  <a:solidFill>
                    <a:srgbClr val="003F8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1362746"/>
                <a:ext cx="2972072" cy="461665"/>
              </a:xfrm>
              <a:prstGeom prst="rect">
                <a:avLst/>
              </a:prstGeom>
              <a:blipFill rotWithShape="0">
                <a:blip r:embed="rId4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635" y="3883289"/>
            <a:ext cx="1800328" cy="25317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319" y="1853794"/>
            <a:ext cx="2691111" cy="217777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65" y="1901749"/>
            <a:ext cx="2895088" cy="17040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547" y="1698631"/>
            <a:ext cx="2632098" cy="226853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621" y="3998478"/>
            <a:ext cx="2156136" cy="243905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934405" y="1377437"/>
            <a:ext cx="3018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Квази</a:t>
            </a:r>
            <a:r>
              <a:rPr lang="ru-RU" sz="2400" b="1" dirty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-гало орбита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906477" y="1382821"/>
                <a:ext cx="325783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400" b="1" dirty="0">
                    <a:solidFill>
                      <a:srgbClr val="003F8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Лиссажу орбита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𝜹</m:t>
                    </m:r>
                    <m:r>
                      <a:rPr lang="en-US" sz="2400" b="1" i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400" b="1" i="1" smtClean="0">
                        <a:solidFill>
                          <a:srgbClr val="003F82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𝟎</m:t>
                    </m:r>
                  </m:oMath>
                </a14:m>
                <a:endParaRPr lang="ru-RU" sz="2400" b="1" dirty="0">
                  <a:solidFill>
                    <a:srgbClr val="003F8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6477" y="1382821"/>
                <a:ext cx="3257831" cy="461665"/>
              </a:xfrm>
              <a:prstGeom prst="rect">
                <a:avLst/>
              </a:prstGeom>
              <a:blipFill rotWithShape="0">
                <a:blip r:embed="rId10"/>
                <a:stretch>
                  <a:fillRect l="-1685" t="-10526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5190" y="3683141"/>
            <a:ext cx="31257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Долгопериодическая орбита </a:t>
            </a:r>
            <a:r>
              <a:rPr lang="en-US" sz="2400" b="1" dirty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T/</a:t>
            </a:r>
            <a:r>
              <a:rPr lang="en-US" sz="2400" b="1" dirty="0" err="1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Tn</a:t>
            </a:r>
            <a:r>
              <a:rPr lang="en-US" sz="2400" b="1" dirty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=5</a:t>
            </a:r>
            <a:endParaRPr lang="ru-RU" sz="2400" b="1" dirty="0">
              <a:solidFill>
                <a:srgbClr val="003F8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59860" y="3605803"/>
            <a:ext cx="2705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Вертикальная орбита Ляпунова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3583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51848" y="-30925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орбит</a:t>
            </a:r>
          </a:p>
        </p:txBody>
      </p:sp>
      <p:sp>
        <p:nvSpPr>
          <p:cNvPr id="10" name="Объект 3"/>
          <p:cNvSpPr>
            <a:spLocks noGrp="1"/>
          </p:cNvSpPr>
          <p:nvPr>
            <p:ph idx="1"/>
          </p:nvPr>
        </p:nvSpPr>
        <p:spPr>
          <a:xfrm>
            <a:off x="1483895" y="1238313"/>
            <a:ext cx="8229600" cy="5136284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chemeClr val="tx2"/>
                </a:solidFill>
              </a:rPr>
              <a:t>Примеры «Лепестковых» орбит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13</a:t>
            </a:fld>
            <a:endParaRPr lang="ru-RU" dirty="0"/>
          </a:p>
        </p:txBody>
      </p:sp>
      <p:pic>
        <p:nvPicPr>
          <p:cNvPr id="8" name="Рисунок 7" descr="C:\Users\Aksenov\Desktop\препринт\pics\2015_05_05\5leafs_4x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53" y="1860350"/>
            <a:ext cx="4320000" cy="4459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Aksenov\Desktop\препринт\pics\2015_05_05\11leafs_4x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860350"/>
            <a:ext cx="4320000" cy="445944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AE0C68CF-E8BF-4A01-A519-25531341FD00}"/>
              </a:ext>
            </a:extLst>
          </p:cNvPr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err="1">
                <a:solidFill>
                  <a:schemeClr val="bg1"/>
                </a:solidFill>
              </a:rPr>
              <a:t>г.Таруса</a:t>
            </a:r>
            <a:r>
              <a:rPr lang="ru-RU" sz="800" dirty="0">
                <a:solidFill>
                  <a:schemeClr val="bg1"/>
                </a:solidFill>
              </a:rPr>
              <a:t>, 22.03.2018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5002655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орбит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14</a:t>
            </a:fld>
            <a:endParaRPr lang="ru-RU" dirty="0"/>
          </a:p>
        </p:txBody>
      </p:sp>
      <p:pic>
        <p:nvPicPr>
          <p:cNvPr id="7" name="Рисунок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263" y="1276938"/>
            <a:ext cx="5425886" cy="5125295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83C5828C-80C1-42A1-B212-BAFA2D3503A8}"/>
              </a:ext>
            </a:extLst>
          </p:cNvPr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err="1">
                <a:solidFill>
                  <a:schemeClr val="bg1"/>
                </a:solidFill>
              </a:rPr>
              <a:t>г.Таруса</a:t>
            </a:r>
            <a:r>
              <a:rPr lang="ru-RU" sz="800" dirty="0">
                <a:solidFill>
                  <a:schemeClr val="bg1"/>
                </a:solidFill>
              </a:rPr>
              <a:t>, 22.03.2018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414498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367" y="1859121"/>
            <a:ext cx="2257156" cy="4521257"/>
          </a:xfrm>
          <a:prstGeom prst="rect">
            <a:avLst/>
          </a:prstGeom>
        </p:spPr>
      </p:pic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err="1">
                <a:solidFill>
                  <a:schemeClr val="bg1"/>
                </a:solidFill>
              </a:rPr>
              <a:t>г.Таруса</a:t>
            </a:r>
            <a:r>
              <a:rPr lang="ru-RU" sz="800" dirty="0">
                <a:solidFill>
                  <a:schemeClr val="bg1"/>
                </a:solidFill>
              </a:rPr>
              <a:t>, 22.03.2018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Результаты. Цветовые карты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29063" y="1362746"/>
            <a:ext cx="3870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Цветовая карта для </a:t>
            </a:r>
            <a:r>
              <a:rPr lang="en-US" sz="2400" b="1" dirty="0" err="1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2400" b="1" baseline="-25000" dirty="0" err="1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sz="2400" b="1" dirty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ru-RU" sz="2400" b="1" dirty="0">
              <a:solidFill>
                <a:srgbClr val="003F8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41627" y="1362745"/>
            <a:ext cx="47450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Цветовая карта для характеристики </a:t>
            </a:r>
            <a:r>
              <a:rPr lang="el-GR" sz="2400" b="1" dirty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endParaRPr lang="ru-RU" sz="2400" b="1" dirty="0">
              <a:solidFill>
                <a:srgbClr val="003F8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6116186" y="2157222"/>
            <a:ext cx="4188215" cy="2692179"/>
            <a:chOff x="6116186" y="2157222"/>
            <a:chExt cx="4188215" cy="2692179"/>
          </a:xfrm>
        </p:grpSpPr>
        <p:sp>
          <p:nvSpPr>
            <p:cNvPr id="14" name="TextBox 13"/>
            <p:cNvSpPr txBox="1"/>
            <p:nvPr/>
          </p:nvSpPr>
          <p:spPr>
            <a:xfrm>
              <a:off x="7300913" y="2171745"/>
              <a:ext cx="3003488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003F82"/>
                  </a:solidFill>
                  <a:latin typeface="Myriad Pro"/>
                </a:rPr>
                <a:t>Гало</a:t>
              </a:r>
              <a:endParaRPr lang="en-US" sz="2400" dirty="0">
                <a:solidFill>
                  <a:srgbClr val="003F82"/>
                </a:solidFill>
                <a:latin typeface="Myriad Pro"/>
              </a:endParaRPr>
            </a:p>
            <a:p>
              <a:r>
                <a:rPr lang="ru-RU" sz="2400" dirty="0">
                  <a:solidFill>
                    <a:srgbClr val="003F82"/>
                  </a:solidFill>
                  <a:latin typeface="Myriad Pro"/>
                </a:rPr>
                <a:t> орбиты </a:t>
              </a:r>
              <a:endParaRPr lang="en-US" sz="2400" dirty="0">
                <a:solidFill>
                  <a:srgbClr val="003F82"/>
                </a:solidFill>
                <a:latin typeface="Myriad Pro"/>
              </a:endParaRPr>
            </a:p>
            <a:p>
              <a:r>
                <a:rPr lang="ru-RU" sz="2400" dirty="0" err="1">
                  <a:solidFill>
                    <a:srgbClr val="003F82"/>
                  </a:solidFill>
                  <a:latin typeface="Myriad Pro"/>
                </a:rPr>
                <a:t>Квази</a:t>
              </a:r>
              <a:r>
                <a:rPr lang="ru-RU" sz="2400" dirty="0">
                  <a:solidFill>
                    <a:srgbClr val="003F82"/>
                  </a:solidFill>
                  <a:latin typeface="Myriad Pro"/>
                </a:rPr>
                <a:t>-гало </a:t>
              </a:r>
              <a:endParaRPr lang="en-US" sz="2400" dirty="0">
                <a:solidFill>
                  <a:srgbClr val="003F82"/>
                </a:solidFill>
                <a:latin typeface="Myriad Pro"/>
              </a:endParaRPr>
            </a:p>
            <a:p>
              <a:r>
                <a:rPr lang="ru-RU" sz="2400" dirty="0">
                  <a:solidFill>
                    <a:srgbClr val="003F82"/>
                  </a:solidFill>
                  <a:latin typeface="Myriad Pro"/>
                </a:rPr>
                <a:t>орбиты</a:t>
              </a:r>
              <a:endParaRPr lang="en-US" sz="2400" dirty="0">
                <a:solidFill>
                  <a:srgbClr val="003F82"/>
                </a:solidFill>
                <a:latin typeface="Myriad Pro"/>
              </a:endParaRPr>
            </a:p>
            <a:p>
              <a:r>
                <a:rPr lang="ru-RU" sz="2400" dirty="0">
                  <a:solidFill>
                    <a:srgbClr val="003F82"/>
                  </a:solidFill>
                  <a:latin typeface="Myriad Pro"/>
                </a:rPr>
                <a:t>Орбиты</a:t>
              </a:r>
              <a:endParaRPr lang="en-US" sz="2400" dirty="0">
                <a:solidFill>
                  <a:srgbClr val="003F82"/>
                </a:solidFill>
                <a:latin typeface="Myriad Pro"/>
              </a:endParaRPr>
            </a:p>
            <a:p>
              <a:r>
                <a:rPr lang="ru-RU" sz="2400" dirty="0" err="1">
                  <a:solidFill>
                    <a:srgbClr val="003F82"/>
                  </a:solidFill>
                  <a:latin typeface="Myriad Pro"/>
                </a:rPr>
                <a:t>Лиссажу</a:t>
              </a:r>
              <a:endParaRPr lang="en-US" sz="2400" dirty="0">
                <a:solidFill>
                  <a:srgbClr val="003F82"/>
                </a:solidFill>
                <a:latin typeface="Myriad Pro"/>
              </a:endParaRPr>
            </a:p>
            <a:p>
              <a:r>
                <a:rPr lang="ru-RU" sz="2400" dirty="0">
                  <a:solidFill>
                    <a:srgbClr val="003F82"/>
                  </a:solidFill>
                  <a:latin typeface="Myriad Pro"/>
                </a:rPr>
                <a:t>Нет данных</a:t>
              </a:r>
              <a:endParaRPr lang="en-US" sz="2400" dirty="0">
                <a:solidFill>
                  <a:srgbClr val="003F82"/>
                </a:solidFill>
                <a:latin typeface="Myriad Pro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116186" y="2157222"/>
              <a:ext cx="855676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003F82"/>
                  </a:solidFill>
                  <a:latin typeface="Myriad Pro"/>
                </a:rPr>
                <a:t>Н</a:t>
              </a:r>
            </a:p>
            <a:p>
              <a:endParaRPr lang="ru-RU" sz="2400" dirty="0">
                <a:solidFill>
                  <a:srgbClr val="003F82"/>
                </a:solidFill>
                <a:latin typeface="Myriad Pro"/>
              </a:endParaRPr>
            </a:p>
            <a:p>
              <a:r>
                <a:rPr lang="en-US" sz="2400" dirty="0">
                  <a:solidFill>
                    <a:srgbClr val="003F82"/>
                  </a:solidFill>
                  <a:latin typeface="Myriad Pro"/>
                </a:rPr>
                <a:t>QH</a:t>
              </a:r>
              <a:endParaRPr lang="ru-RU" sz="2400" dirty="0">
                <a:solidFill>
                  <a:srgbClr val="003F82"/>
                </a:solidFill>
                <a:latin typeface="Myriad Pro"/>
              </a:endParaRPr>
            </a:p>
            <a:p>
              <a:endParaRPr lang="en-US" sz="2400" dirty="0">
                <a:solidFill>
                  <a:srgbClr val="003F82"/>
                </a:solidFill>
                <a:latin typeface="Myriad Pro"/>
              </a:endParaRPr>
            </a:p>
            <a:p>
              <a:r>
                <a:rPr lang="en-US" sz="2400" dirty="0">
                  <a:solidFill>
                    <a:srgbClr val="003F82"/>
                  </a:solidFill>
                  <a:latin typeface="Myriad Pro"/>
                </a:rPr>
                <a:t>L</a:t>
              </a:r>
              <a:endParaRPr lang="ru-RU" sz="2400" dirty="0">
                <a:solidFill>
                  <a:srgbClr val="003F82"/>
                </a:solidFill>
                <a:latin typeface="Myriad Pro"/>
              </a:endParaRPr>
            </a:p>
            <a:p>
              <a:endParaRPr lang="en-US" sz="2400" dirty="0">
                <a:solidFill>
                  <a:srgbClr val="003F82"/>
                </a:solidFill>
                <a:latin typeface="Myriad Pro"/>
              </a:endParaRPr>
            </a:p>
            <a:p>
              <a:r>
                <a:rPr lang="en-US" sz="2400" dirty="0">
                  <a:solidFill>
                    <a:srgbClr val="003F82"/>
                  </a:solidFill>
                  <a:latin typeface="Myriad Pro"/>
                </a:rPr>
                <a:t>U</a:t>
              </a:r>
              <a:endParaRPr lang="ru-RU" sz="2400" dirty="0">
                <a:solidFill>
                  <a:srgbClr val="003F82"/>
                </a:solidFill>
                <a:latin typeface="Myriad Pro"/>
              </a:endParaRPr>
            </a:p>
          </p:txBody>
        </p:sp>
        <p:grpSp>
          <p:nvGrpSpPr>
            <p:cNvPr id="5" name="Группа 4"/>
            <p:cNvGrpSpPr/>
            <p:nvPr/>
          </p:nvGrpSpPr>
          <p:grpSpPr>
            <a:xfrm>
              <a:off x="6765326" y="2253173"/>
              <a:ext cx="216118" cy="2425375"/>
              <a:chOff x="6765326" y="2253173"/>
              <a:chExt cx="216118" cy="2425375"/>
            </a:xfrm>
          </p:grpSpPr>
          <p:sp>
            <p:nvSpPr>
              <p:cNvPr id="16" name="Прямоугольник 15"/>
              <p:cNvSpPr/>
              <p:nvPr/>
            </p:nvSpPr>
            <p:spPr>
              <a:xfrm>
                <a:off x="6765326" y="2253173"/>
                <a:ext cx="214040" cy="245660"/>
              </a:xfrm>
              <a:prstGeom prst="rect">
                <a:avLst/>
              </a:prstGeom>
              <a:solidFill>
                <a:srgbClr val="000000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9" name="Прямоугольник 18"/>
              <p:cNvSpPr/>
              <p:nvPr/>
            </p:nvSpPr>
            <p:spPr>
              <a:xfrm>
                <a:off x="6767404" y="2995225"/>
                <a:ext cx="214040" cy="245660"/>
              </a:xfrm>
              <a:prstGeom prst="rect">
                <a:avLst/>
              </a:prstGeom>
              <a:solidFill>
                <a:srgbClr val="4D4D4D"/>
              </a:solidFill>
              <a:ln>
                <a:solidFill>
                  <a:srgbClr val="4D4D4D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9"/>
              <p:cNvSpPr/>
              <p:nvPr/>
            </p:nvSpPr>
            <p:spPr>
              <a:xfrm>
                <a:off x="6767404" y="3721503"/>
                <a:ext cx="214040" cy="245660"/>
              </a:xfrm>
              <a:prstGeom prst="rect">
                <a:avLst/>
              </a:prstGeom>
              <a:solidFill>
                <a:srgbClr val="61FFFF"/>
              </a:solidFill>
              <a:ln>
                <a:solidFill>
                  <a:srgbClr val="61FF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6767404" y="4432888"/>
                <a:ext cx="214040" cy="245660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15" y="1882624"/>
            <a:ext cx="2816812" cy="4537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0740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err="1">
                <a:solidFill>
                  <a:schemeClr val="bg1"/>
                </a:solidFill>
              </a:rPr>
              <a:t>г.Таруса</a:t>
            </a:r>
            <a:r>
              <a:rPr lang="ru-RU" sz="800" dirty="0">
                <a:solidFill>
                  <a:schemeClr val="bg1"/>
                </a:solidFill>
              </a:rPr>
              <a:t>, 22.03.2018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3" y="419414"/>
            <a:ext cx="7804935" cy="482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Результаты. Долгопериодические орбиты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71916" y="1274024"/>
            <a:ext cx="47450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Иллюстрация к алгоритму поиска периодических решений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116" y="3106071"/>
            <a:ext cx="3790725" cy="296205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386022" y="2303308"/>
                <a:ext cx="258957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=|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)|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6022" y="2303308"/>
                <a:ext cx="2589578" cy="276999"/>
              </a:xfrm>
              <a:prstGeom prst="rect">
                <a:avLst/>
              </a:prstGeom>
              <a:blipFill rotWithShape="0">
                <a:blip r:embed="rId6"/>
                <a:stretch>
                  <a:fillRect b="-3777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-45244" y="1257260"/>
            <a:ext cx="4444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Цветовая карта для характеристики </a:t>
            </a:r>
            <a:r>
              <a:rPr lang="en-US" b="1" dirty="0" err="1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b="1" baseline="-25000" dirty="0" err="1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b="1" dirty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+, </a:t>
            </a:r>
            <a:r>
              <a:rPr lang="ru-RU" b="1" dirty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нанесенными начальными условиями для периодических орбит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58" y="2193257"/>
            <a:ext cx="3320328" cy="4221832"/>
          </a:xfrm>
          <a:prstGeom prst="rect">
            <a:avLst/>
          </a:prstGeom>
        </p:spPr>
      </p:pic>
      <p:grpSp>
        <p:nvGrpSpPr>
          <p:cNvPr id="11" name="Группа 10"/>
          <p:cNvGrpSpPr/>
          <p:nvPr/>
        </p:nvGrpSpPr>
        <p:grpSpPr>
          <a:xfrm>
            <a:off x="1395264" y="3247101"/>
            <a:ext cx="1755517" cy="1971491"/>
            <a:chOff x="1395264" y="3247101"/>
            <a:chExt cx="1755517" cy="1971491"/>
          </a:xfrm>
        </p:grpSpPr>
        <p:sp>
          <p:nvSpPr>
            <p:cNvPr id="10" name="TextBox 9"/>
            <p:cNvSpPr txBox="1"/>
            <p:nvPr/>
          </p:nvSpPr>
          <p:spPr>
            <a:xfrm>
              <a:off x="1395264" y="3247101"/>
              <a:ext cx="3918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10</a:t>
              </a:r>
              <a:endParaRPr lang="ru-RU" sz="12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787155" y="3690164"/>
              <a:ext cx="5079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12</a:t>
              </a:r>
              <a:endParaRPr lang="ru-RU" sz="12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041136" y="4012813"/>
              <a:ext cx="5079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14</a:t>
              </a:r>
              <a:endPara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295118" y="4335463"/>
              <a:ext cx="5079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16</a:t>
              </a:r>
              <a:endParaRPr lang="ru-RU" sz="12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516942" y="4651927"/>
              <a:ext cx="5079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18</a:t>
              </a:r>
              <a:endParaRPr lang="ru-RU" sz="12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642818" y="4941593"/>
              <a:ext cx="5079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20</a:t>
              </a:r>
              <a:endParaRPr lang="ru-RU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600721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err="1">
                <a:solidFill>
                  <a:schemeClr val="bg1"/>
                </a:solidFill>
              </a:rPr>
              <a:t>г.Таруса</a:t>
            </a:r>
            <a:r>
              <a:rPr lang="ru-RU" sz="800" dirty="0">
                <a:solidFill>
                  <a:schemeClr val="bg1"/>
                </a:solidFill>
              </a:rPr>
              <a:t>, 22.03.2018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674306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Результаты. Долгопериодические орбиты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6092" y="1192182"/>
            <a:ext cx="43989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T/</a:t>
            </a:r>
            <a:r>
              <a:rPr lang="en-US" sz="2400" b="1" dirty="0" err="1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Tn</a:t>
            </a:r>
            <a:r>
              <a:rPr lang="en-US" sz="2400" b="1" dirty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=9</a:t>
            </a:r>
            <a:endParaRPr lang="ru-RU" sz="2400" b="1" dirty="0">
              <a:solidFill>
                <a:srgbClr val="003F8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56" y="1775969"/>
            <a:ext cx="7481451" cy="4580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7211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err="1">
                <a:solidFill>
                  <a:schemeClr val="bg1"/>
                </a:solidFill>
              </a:rPr>
              <a:t>г.Таруса</a:t>
            </a:r>
            <a:r>
              <a:rPr lang="ru-RU" sz="800" dirty="0">
                <a:solidFill>
                  <a:schemeClr val="bg1"/>
                </a:solidFill>
              </a:rPr>
              <a:t>, 22.03.2018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Результаты. Затенение для долгопериодических  орбит 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T/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Tn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=9</a:t>
            </a: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5588" y="1471008"/>
            <a:ext cx="28065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003F82"/>
                </a:solidFill>
                <a:latin typeface="Myriad Pro"/>
              </a:rPr>
              <a:t>t</a:t>
            </a:r>
            <a:r>
              <a:rPr lang="en-US" sz="2400" baseline="-25000" dirty="0" err="1">
                <a:solidFill>
                  <a:srgbClr val="003F82"/>
                </a:solidFill>
                <a:latin typeface="Myriad Pro"/>
              </a:rPr>
              <a:t>v</a:t>
            </a:r>
            <a:r>
              <a:rPr lang="en-US" sz="2400" dirty="0">
                <a:solidFill>
                  <a:srgbClr val="003F82"/>
                </a:solidFill>
                <a:latin typeface="Myriad Pro"/>
              </a:rPr>
              <a:t>-</a:t>
            </a:r>
            <a:r>
              <a:rPr lang="ru-RU" sz="2400" dirty="0">
                <a:solidFill>
                  <a:srgbClr val="003F82"/>
                </a:solidFill>
                <a:latin typeface="Myriad Pro"/>
              </a:rPr>
              <a:t>максимальный период времени, в течение которого КА виден с Земли</a:t>
            </a:r>
            <a:r>
              <a:rPr lang="en-US" sz="2400" dirty="0">
                <a:solidFill>
                  <a:srgbClr val="003F82"/>
                </a:solidFill>
                <a:latin typeface="Myriad Pro"/>
              </a:rPr>
              <a:t> 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12448"/>
            <a:ext cx="9144000" cy="2238644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317765" y="1422232"/>
            <a:ext cx="28065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003F82"/>
                </a:solidFill>
                <a:latin typeface="Myriad Pro"/>
              </a:rPr>
              <a:t>t</a:t>
            </a:r>
            <a:r>
              <a:rPr lang="en-US" sz="2400" baseline="-25000" dirty="0" err="1">
                <a:solidFill>
                  <a:srgbClr val="003F82"/>
                </a:solidFill>
                <a:latin typeface="Myriad Pro"/>
              </a:rPr>
              <a:t>h</a:t>
            </a:r>
            <a:r>
              <a:rPr lang="en-US" sz="2400" dirty="0">
                <a:solidFill>
                  <a:srgbClr val="003F82"/>
                </a:solidFill>
                <a:latin typeface="Myriad Pro"/>
              </a:rPr>
              <a:t>-</a:t>
            </a:r>
            <a:r>
              <a:rPr lang="ru-RU" sz="2400" dirty="0">
                <a:solidFill>
                  <a:srgbClr val="003F82"/>
                </a:solidFill>
                <a:latin typeface="Myriad Pro"/>
              </a:rPr>
              <a:t>максимальный период времени, в течение которого КА скрыт за Луной</a:t>
            </a:r>
            <a:endParaRPr lang="en-US" sz="2400" dirty="0">
              <a:solidFill>
                <a:srgbClr val="003F82"/>
              </a:solidFill>
              <a:latin typeface="Myriad Pro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337411" y="1405103"/>
            <a:ext cx="28065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F82"/>
                </a:solidFill>
                <a:latin typeface="Myriad Pro"/>
              </a:rPr>
              <a:t>k- </a:t>
            </a:r>
            <a:r>
              <a:rPr lang="ru-RU" sz="2400" dirty="0">
                <a:solidFill>
                  <a:srgbClr val="003F82"/>
                </a:solidFill>
                <a:latin typeface="Myriad Pro"/>
              </a:rPr>
              <a:t>отношение времени невидимости к периоду орбиты</a:t>
            </a:r>
            <a:endParaRPr lang="en-US" sz="2400" dirty="0">
              <a:solidFill>
                <a:srgbClr val="003F82"/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3567447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err="1">
                <a:solidFill>
                  <a:schemeClr val="bg1"/>
                </a:solidFill>
              </a:rPr>
              <a:t>г.Таруса</a:t>
            </a:r>
            <a:r>
              <a:rPr lang="ru-RU" sz="800" dirty="0">
                <a:solidFill>
                  <a:schemeClr val="bg1"/>
                </a:solidFill>
              </a:rPr>
              <a:t>, 22.03.2018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Результаты. Константа Якоби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69" y="1244483"/>
            <a:ext cx="43989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Цветовая карта для константы Якоби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011175" y="1441853"/>
                <a:ext cx="6562510" cy="62235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acc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1175" y="1441853"/>
                <a:ext cx="6562510" cy="62235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29" r="25529"/>
          <a:stretch/>
        </p:blipFill>
        <p:spPr>
          <a:xfrm>
            <a:off x="3383840" y="2114482"/>
            <a:ext cx="2674502" cy="409954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64" r="27058"/>
          <a:stretch/>
        </p:blipFill>
        <p:spPr>
          <a:xfrm>
            <a:off x="5988070" y="2114482"/>
            <a:ext cx="2636795" cy="410589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95" y="2098576"/>
            <a:ext cx="3128252" cy="4115447"/>
          </a:xfrm>
          <a:prstGeom prst="rect">
            <a:avLst/>
          </a:prstGeom>
        </p:spPr>
      </p:pic>
      <p:grpSp>
        <p:nvGrpSpPr>
          <p:cNvPr id="23" name="Группа 22"/>
          <p:cNvGrpSpPr/>
          <p:nvPr/>
        </p:nvGrpSpPr>
        <p:grpSpPr>
          <a:xfrm>
            <a:off x="1039879" y="3302982"/>
            <a:ext cx="1755517" cy="2078278"/>
            <a:chOff x="1395264" y="3247101"/>
            <a:chExt cx="1755517" cy="1971491"/>
          </a:xfrm>
        </p:grpSpPr>
        <p:sp>
          <p:nvSpPr>
            <p:cNvPr id="24" name="TextBox 23"/>
            <p:cNvSpPr txBox="1"/>
            <p:nvPr/>
          </p:nvSpPr>
          <p:spPr>
            <a:xfrm>
              <a:off x="1395264" y="3247101"/>
              <a:ext cx="3918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10</a:t>
              </a:r>
              <a:endParaRPr lang="ru-RU" sz="12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787155" y="3690164"/>
              <a:ext cx="5079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12</a:t>
              </a:r>
              <a:endParaRPr lang="ru-RU" sz="12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041136" y="4012813"/>
              <a:ext cx="5079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14</a:t>
              </a:r>
              <a:endPara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295118" y="4335463"/>
              <a:ext cx="5079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16</a:t>
              </a:r>
              <a:endParaRPr lang="ru-RU" sz="12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516942" y="4651927"/>
              <a:ext cx="5079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18</a:t>
              </a:r>
              <a:endParaRPr lang="ru-RU" sz="12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642818" y="4941593"/>
              <a:ext cx="5079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20</a:t>
              </a:r>
              <a:endParaRPr lang="ru-RU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676754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err="1">
                <a:solidFill>
                  <a:schemeClr val="bg1"/>
                </a:solidFill>
              </a:rPr>
              <a:t>г.Таруса</a:t>
            </a:r>
            <a:r>
              <a:rPr lang="ru-RU" sz="800" dirty="0">
                <a:solidFill>
                  <a:schemeClr val="bg1"/>
                </a:solidFill>
              </a:rPr>
              <a:t>, 22.03.2018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Результаты. Зависимость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3200" baseline="-25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3200" baseline="-25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7" y="1433333"/>
            <a:ext cx="4337926" cy="361681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963" y="1317596"/>
            <a:ext cx="4390195" cy="385749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90951" y="5132454"/>
            <a:ext cx="3003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3F82"/>
                </a:solidFill>
                <a:latin typeface="Myriad Pro"/>
              </a:rPr>
              <a:t>Гало орбиты </a:t>
            </a:r>
            <a:endParaRPr lang="en-US" sz="2400" dirty="0">
              <a:solidFill>
                <a:srgbClr val="003F82"/>
              </a:solidFill>
              <a:latin typeface="Myriad Pro"/>
            </a:endParaRPr>
          </a:p>
          <a:p>
            <a:r>
              <a:rPr lang="ru-RU" sz="2400" dirty="0" err="1">
                <a:solidFill>
                  <a:srgbClr val="003F82"/>
                </a:solidFill>
                <a:latin typeface="Myriad Pro"/>
              </a:rPr>
              <a:t>Квази</a:t>
            </a:r>
            <a:r>
              <a:rPr lang="ru-RU" sz="2400" dirty="0">
                <a:solidFill>
                  <a:srgbClr val="003F82"/>
                </a:solidFill>
                <a:latin typeface="Myriad Pro"/>
              </a:rPr>
              <a:t>-гало орбиты</a:t>
            </a:r>
            <a:endParaRPr lang="en-US" sz="2400" dirty="0">
              <a:solidFill>
                <a:srgbClr val="003F82"/>
              </a:solidFill>
              <a:latin typeface="Myriad Pro"/>
            </a:endParaRPr>
          </a:p>
          <a:p>
            <a:r>
              <a:rPr lang="ru-RU" sz="2400" dirty="0">
                <a:solidFill>
                  <a:srgbClr val="003F82"/>
                </a:solidFill>
                <a:latin typeface="Myriad Pro"/>
              </a:rPr>
              <a:t>Орбиты </a:t>
            </a:r>
            <a:r>
              <a:rPr lang="ru-RU" sz="2400" dirty="0" err="1">
                <a:solidFill>
                  <a:srgbClr val="003F82"/>
                </a:solidFill>
                <a:latin typeface="Myriad Pro"/>
              </a:rPr>
              <a:t>Лиссажу</a:t>
            </a:r>
            <a:endParaRPr lang="en-US" sz="2400" dirty="0">
              <a:solidFill>
                <a:srgbClr val="003F82"/>
              </a:solidFill>
              <a:latin typeface="Myriad Pro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803974" y="5246649"/>
            <a:ext cx="218564" cy="971938"/>
            <a:chOff x="803974" y="5246649"/>
            <a:chExt cx="218564" cy="971938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803974" y="5246649"/>
              <a:ext cx="214040" cy="245660"/>
            </a:xfrm>
            <a:prstGeom prst="rect">
              <a:avLst/>
            </a:prstGeom>
            <a:solidFill>
              <a:srgbClr val="0D0DFF"/>
            </a:solidFill>
            <a:ln>
              <a:solidFill>
                <a:srgbClr val="003F8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803974" y="5609788"/>
              <a:ext cx="214040" cy="245660"/>
            </a:xfrm>
            <a:prstGeom prst="rect">
              <a:avLst/>
            </a:prstGeom>
            <a:solidFill>
              <a:srgbClr val="4D4D4D"/>
            </a:solidFill>
            <a:ln>
              <a:solidFill>
                <a:srgbClr val="4D4D4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808498" y="5972927"/>
              <a:ext cx="214040" cy="245660"/>
            </a:xfrm>
            <a:prstGeom prst="rect">
              <a:avLst/>
            </a:prstGeom>
            <a:solidFill>
              <a:srgbClr val="61FFFF"/>
            </a:solidFill>
            <a:ln>
              <a:solidFill>
                <a:srgbClr val="61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55318" y="5132454"/>
            <a:ext cx="8556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3F82"/>
                </a:solidFill>
                <a:latin typeface="Myriad Pro"/>
              </a:rPr>
              <a:t>Н</a:t>
            </a:r>
          </a:p>
          <a:p>
            <a:r>
              <a:rPr lang="en-US" sz="2400" dirty="0">
                <a:solidFill>
                  <a:srgbClr val="003F82"/>
                </a:solidFill>
                <a:latin typeface="Myriad Pro"/>
              </a:rPr>
              <a:t>QH</a:t>
            </a:r>
          </a:p>
          <a:p>
            <a:r>
              <a:rPr lang="en-US" sz="2400" dirty="0">
                <a:solidFill>
                  <a:srgbClr val="003F82"/>
                </a:solidFill>
                <a:latin typeface="Myriad Pro"/>
              </a:rPr>
              <a:t>L</a:t>
            </a:r>
            <a:endParaRPr lang="ru-RU" sz="2400" dirty="0">
              <a:solidFill>
                <a:srgbClr val="003F82"/>
              </a:solidFill>
              <a:latin typeface="Myriad Pro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90165" y="5132454"/>
            <a:ext cx="3003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F82"/>
                </a:solidFill>
                <a:latin typeface="Myriad Pro"/>
              </a:rPr>
              <a:t>T/</a:t>
            </a:r>
            <a:r>
              <a:rPr lang="en-US" sz="2400" dirty="0" err="1">
                <a:solidFill>
                  <a:srgbClr val="003F82"/>
                </a:solidFill>
                <a:latin typeface="Myriad Pro"/>
              </a:rPr>
              <a:t>Tn</a:t>
            </a:r>
            <a:r>
              <a:rPr lang="en-US" sz="2400" dirty="0">
                <a:solidFill>
                  <a:srgbClr val="003F82"/>
                </a:solidFill>
                <a:latin typeface="Myriad Pro"/>
              </a:rPr>
              <a:t>=5</a:t>
            </a:r>
          </a:p>
          <a:p>
            <a:r>
              <a:rPr lang="en-US" sz="2400" dirty="0">
                <a:solidFill>
                  <a:srgbClr val="003F82"/>
                </a:solidFill>
                <a:latin typeface="Myriad Pro"/>
              </a:rPr>
              <a:t>T/</a:t>
            </a:r>
            <a:r>
              <a:rPr lang="en-US" sz="2400" dirty="0" err="1">
                <a:solidFill>
                  <a:srgbClr val="003F82"/>
                </a:solidFill>
                <a:latin typeface="Myriad Pro"/>
              </a:rPr>
              <a:t>Tn</a:t>
            </a:r>
            <a:r>
              <a:rPr lang="en-US" sz="2400" dirty="0">
                <a:solidFill>
                  <a:srgbClr val="003F82"/>
                </a:solidFill>
                <a:latin typeface="Myriad Pro"/>
              </a:rPr>
              <a:t>=7</a:t>
            </a:r>
          </a:p>
          <a:p>
            <a:r>
              <a:rPr lang="en-US" sz="2400" dirty="0">
                <a:solidFill>
                  <a:srgbClr val="003F82"/>
                </a:solidFill>
                <a:latin typeface="Myriad Pro"/>
              </a:rPr>
              <a:t>T/</a:t>
            </a:r>
            <a:r>
              <a:rPr lang="en-US" sz="2400" dirty="0" err="1">
                <a:solidFill>
                  <a:srgbClr val="003F82"/>
                </a:solidFill>
                <a:latin typeface="Myriad Pro"/>
              </a:rPr>
              <a:t>Tn</a:t>
            </a:r>
            <a:r>
              <a:rPr lang="en-US" sz="2400" dirty="0">
                <a:solidFill>
                  <a:srgbClr val="003F82"/>
                </a:solidFill>
                <a:latin typeface="Myriad Pro"/>
              </a:rPr>
              <a:t>=10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4874396" y="5246649"/>
            <a:ext cx="218564" cy="971938"/>
            <a:chOff x="4874396" y="5246649"/>
            <a:chExt cx="218564" cy="971938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4874396" y="5246649"/>
              <a:ext cx="214040" cy="245660"/>
            </a:xfrm>
            <a:prstGeom prst="rect">
              <a:avLst/>
            </a:prstGeom>
            <a:solidFill>
              <a:srgbClr val="06068D"/>
            </a:solidFill>
            <a:ln>
              <a:solidFill>
                <a:srgbClr val="06068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4874396" y="5609788"/>
              <a:ext cx="214040" cy="245660"/>
            </a:xfrm>
            <a:prstGeom prst="rect">
              <a:avLst/>
            </a:prstGeom>
            <a:solidFill>
              <a:srgbClr val="00FFEE"/>
            </a:solidFill>
            <a:ln>
              <a:solidFill>
                <a:srgbClr val="00FFE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4878920" y="5972927"/>
              <a:ext cx="214040" cy="245660"/>
            </a:xfrm>
            <a:prstGeom prst="rect">
              <a:avLst/>
            </a:prstGeom>
            <a:solidFill>
              <a:srgbClr val="830E0E"/>
            </a:solidFill>
            <a:ln>
              <a:solidFill>
                <a:srgbClr val="830E0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6809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err="1">
                <a:solidFill>
                  <a:schemeClr val="bg1"/>
                </a:solidFill>
              </a:rPr>
              <a:t>г.Таруса</a:t>
            </a:r>
            <a:r>
              <a:rPr lang="ru-RU" sz="800" dirty="0">
                <a:solidFill>
                  <a:schemeClr val="bg1"/>
                </a:solidFill>
              </a:rPr>
              <a:t>, 22.03.2018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>
                <a:spLocks noChangeArrowheads="1"/>
              </p:cNvSpPr>
              <p:nvPr/>
            </p:nvSpPr>
            <p:spPr bwMode="auto">
              <a:xfrm>
                <a:off x="-50266" y="1741955"/>
                <a:ext cx="9085084" cy="38933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ru-RU" sz="1900" dirty="0">
                    <a:solidFill>
                      <a:srgbClr val="003F82"/>
                    </a:solidFill>
                    <a:latin typeface="Myriad Pro"/>
                  </a:rPr>
                  <a:t>Произведен расчет ограниченных орбит в для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solidFill>
                          <a:srgbClr val="003F82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900" b="0" i="1" smtClean="0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sz="1900" b="0" i="1" smtClean="0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900" b="0" i="1" smtClean="0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−45000;0</m:t>
                        </m:r>
                      </m:e>
                    </m:d>
                    <m:r>
                      <a:rPr lang="en-US" sz="1900" i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1900" b="0" i="1" smtClean="0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sz="1900" b="0" i="1" smtClean="0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endChr m:val="]"/>
                        <m:ctrlPr>
                          <a:rPr lang="en-US" sz="1900" b="0" i="1" smtClean="0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900" b="0" i="1" smtClean="0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0,90000</m:t>
                        </m:r>
                      </m:e>
                    </m:d>
                  </m:oMath>
                </a14:m>
                <a:r>
                  <a:rPr lang="en-US" sz="1900" b="0" dirty="0">
                    <a:solidFill>
                      <a:srgbClr val="003F82"/>
                    </a:solidFill>
                    <a:latin typeface="Myriad Pro"/>
                    <a:ea typeface="Cambria Math" panose="02040503050406030204" pitchFamily="18" charset="0"/>
                  </a:rPr>
                  <a:t> </a:t>
                </a:r>
                <a:r>
                  <a:rPr lang="ru-RU" sz="1900" b="0" dirty="0">
                    <a:solidFill>
                      <a:srgbClr val="003F82"/>
                    </a:solidFill>
                    <a:latin typeface="Myriad Pro"/>
                    <a:ea typeface="Cambria Math" panose="02040503050406030204" pitchFamily="18" charset="0"/>
                  </a:rPr>
                  <a:t>с шагом в 450 км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ru-RU" sz="1900" dirty="0">
                    <a:solidFill>
                      <a:srgbClr val="003F82"/>
                    </a:solidFill>
                    <a:latin typeface="Myriad Pro"/>
                    <a:ea typeface="Cambria Math" panose="02040503050406030204" pitchFamily="18" charset="0"/>
                  </a:rPr>
                  <a:t>Построены карты для характеристик орбит, определены классы орбит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ru-RU" sz="1900" dirty="0">
                    <a:solidFill>
                      <a:srgbClr val="003F82"/>
                    </a:solidFill>
                    <a:latin typeface="Myriad Pro"/>
                    <a:ea typeface="Cambria Math" panose="02040503050406030204" pitchFamily="18" charset="0"/>
                  </a:rPr>
                  <a:t>Проанализированы зависимости между характеристиками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ru-RU" sz="1900" dirty="0">
                    <a:solidFill>
                      <a:srgbClr val="003F82"/>
                    </a:solidFill>
                    <a:latin typeface="Myriad Pro"/>
                    <a:ea typeface="Cambria Math" panose="02040503050406030204" pitchFamily="18" charset="0"/>
                  </a:rPr>
                  <a:t>Уточнены начальные условия для периодических орбит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ru-RU" sz="1900" dirty="0">
                    <a:solidFill>
                      <a:srgbClr val="003F82"/>
                    </a:solidFill>
                    <a:latin typeface="Myriad Pro"/>
                    <a:ea typeface="Cambria Math" panose="02040503050406030204" pitchFamily="18" charset="0"/>
                  </a:rPr>
                  <a:t>Посчитаны параметры, характеризующие затенение орбиты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ru-RU" sz="1900" b="0" dirty="0">
                  <a:solidFill>
                    <a:srgbClr val="003F82"/>
                  </a:solidFill>
                  <a:latin typeface="Myriad Pro"/>
                  <a:ea typeface="Cambria Math" panose="020405030504060302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ru-RU" sz="1900" dirty="0">
                    <a:solidFill>
                      <a:srgbClr val="003F82"/>
                    </a:solidFill>
                    <a:latin typeface="Myriad Pro"/>
                    <a:ea typeface="Cambria Math" panose="02040503050406030204" pitchFamily="18" charset="0"/>
                  </a:rPr>
                  <a:t>Обнаружены долгопериодические орбиты с отношениями </a:t>
                </a:r>
                <a:r>
                  <a:rPr lang="en-US" sz="1900" dirty="0">
                    <a:solidFill>
                      <a:srgbClr val="003F82"/>
                    </a:solidFill>
                    <a:latin typeface="Myriad Pro"/>
                    <a:ea typeface="Cambria Math" panose="02040503050406030204" pitchFamily="18" charset="0"/>
                  </a:rPr>
                  <a:t>T/</a:t>
                </a:r>
                <a:r>
                  <a:rPr lang="en-US" sz="1900" dirty="0" err="1">
                    <a:solidFill>
                      <a:srgbClr val="003F82"/>
                    </a:solidFill>
                    <a:latin typeface="Myriad Pro"/>
                    <a:ea typeface="Cambria Math" panose="02040503050406030204" pitchFamily="18" charset="0"/>
                  </a:rPr>
                  <a:t>Tn</a:t>
                </a:r>
                <a:r>
                  <a:rPr lang="en-US" sz="1900" dirty="0">
                    <a:solidFill>
                      <a:srgbClr val="003F82"/>
                    </a:solidFill>
                    <a:latin typeface="Myriad Pro"/>
                    <a:ea typeface="Cambria Math" panose="02040503050406030204" pitchFamily="18" charset="0"/>
                  </a:rPr>
                  <a:t> </a:t>
                </a:r>
                <a:r>
                  <a:rPr lang="ru-RU" sz="1900" dirty="0">
                    <a:solidFill>
                      <a:srgbClr val="003F82"/>
                    </a:solidFill>
                    <a:latin typeface="Myriad Pro"/>
                    <a:ea typeface="Cambria Math" panose="02040503050406030204" pitchFamily="18" charset="0"/>
                  </a:rPr>
                  <a:t>от 5 до 10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ru-RU" sz="1900" dirty="0">
                    <a:solidFill>
                      <a:srgbClr val="003F82"/>
                    </a:solidFill>
                    <a:latin typeface="Myriad Pro"/>
                    <a:ea typeface="Cambria Math" panose="02040503050406030204" pitchFamily="18" charset="0"/>
                  </a:rPr>
                  <a:t>Выявлена зона в пространстве</a:t>
                </a:r>
                <a:r>
                  <a:rPr lang="en-US" sz="1900" dirty="0">
                    <a:solidFill>
                      <a:srgbClr val="003F82"/>
                    </a:solidFill>
                    <a:latin typeface="Myriad Pro"/>
                    <a:ea typeface="Cambria Math" panose="02040503050406030204" pitchFamily="18" charset="0"/>
                  </a:rPr>
                  <a:t> </a:t>
                </a:r>
                <a:r>
                  <a:rPr lang="en-US" sz="1900" dirty="0" err="1">
                    <a:solidFill>
                      <a:srgbClr val="003F82"/>
                    </a:solidFill>
                    <a:latin typeface="Myriad Pro"/>
                    <a:ea typeface="Cambria Math" panose="02040503050406030204" pitchFamily="18" charset="0"/>
                  </a:rPr>
                  <a:t>Y</a:t>
                </a:r>
                <a:r>
                  <a:rPr lang="en-US" sz="1900" baseline="-25000" dirty="0" err="1">
                    <a:solidFill>
                      <a:srgbClr val="003F82"/>
                    </a:solidFill>
                    <a:latin typeface="Myriad Pro"/>
                    <a:ea typeface="Cambria Math" panose="02040503050406030204" pitchFamily="18" charset="0"/>
                  </a:rPr>
                  <a:t>max</a:t>
                </a:r>
                <a:r>
                  <a:rPr lang="en-US" sz="1900" dirty="0">
                    <a:solidFill>
                      <a:srgbClr val="003F82"/>
                    </a:solidFill>
                    <a:latin typeface="Myriad Pro"/>
                    <a:ea typeface="Cambria Math" panose="02040503050406030204" pitchFamily="18" charset="0"/>
                  </a:rPr>
                  <a:t>+, </a:t>
                </a:r>
                <a:r>
                  <a:rPr lang="en-US" sz="1900" dirty="0" err="1">
                    <a:solidFill>
                      <a:srgbClr val="003F82"/>
                    </a:solidFill>
                    <a:latin typeface="Myriad Pro"/>
                    <a:ea typeface="Cambria Math" panose="02040503050406030204" pitchFamily="18" charset="0"/>
                  </a:rPr>
                  <a:t>Z</a:t>
                </a:r>
                <a:r>
                  <a:rPr lang="en-US" sz="1900" baseline="-25000" dirty="0" err="1">
                    <a:solidFill>
                      <a:srgbClr val="003F82"/>
                    </a:solidFill>
                    <a:latin typeface="Myriad Pro"/>
                    <a:ea typeface="Cambria Math" panose="02040503050406030204" pitchFamily="18" charset="0"/>
                  </a:rPr>
                  <a:t>max</a:t>
                </a:r>
                <a:r>
                  <a:rPr lang="en-US" sz="1900" dirty="0">
                    <a:solidFill>
                      <a:srgbClr val="003F82"/>
                    </a:solidFill>
                    <a:latin typeface="Myriad Pro"/>
                    <a:ea typeface="Cambria Math" panose="02040503050406030204" pitchFamily="18" charset="0"/>
                  </a:rPr>
                  <a:t>+ </a:t>
                </a:r>
                <a:r>
                  <a:rPr lang="ru-RU" sz="1900" dirty="0">
                    <a:solidFill>
                      <a:srgbClr val="003F82"/>
                    </a:solidFill>
                    <a:latin typeface="Myriad Pro"/>
                    <a:ea typeface="Cambria Math" panose="02040503050406030204" pitchFamily="18" charset="0"/>
                  </a:rPr>
                  <a:t>, в которой не существует орбит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ru-RU" sz="1900" dirty="0">
                    <a:solidFill>
                      <a:srgbClr val="003F82"/>
                    </a:solidFill>
                    <a:latin typeface="Myriad Pro"/>
                    <a:ea typeface="Cambria Math" panose="02040503050406030204" pitchFamily="18" charset="0"/>
                  </a:rPr>
                  <a:t>Определена область допустимых пар значений (</a:t>
                </a:r>
                <a:r>
                  <a:rPr lang="en-US" sz="1900" dirty="0" err="1">
                    <a:solidFill>
                      <a:srgbClr val="003F82"/>
                    </a:solidFill>
                    <a:latin typeface="Myriad Pro"/>
                    <a:ea typeface="Cambria Math" panose="02040503050406030204" pitchFamily="18" charset="0"/>
                  </a:rPr>
                  <a:t>Y</a:t>
                </a:r>
                <a:r>
                  <a:rPr lang="en-US" sz="1900" baseline="-25000" dirty="0" err="1">
                    <a:solidFill>
                      <a:srgbClr val="003F82"/>
                    </a:solidFill>
                    <a:latin typeface="Myriad Pro"/>
                    <a:ea typeface="Cambria Math" panose="02040503050406030204" pitchFamily="18" charset="0"/>
                  </a:rPr>
                  <a:t>max</a:t>
                </a:r>
                <a:r>
                  <a:rPr lang="en-US" sz="1900" dirty="0">
                    <a:solidFill>
                      <a:srgbClr val="003F82"/>
                    </a:solidFill>
                    <a:latin typeface="Myriad Pro"/>
                    <a:ea typeface="Cambria Math" panose="02040503050406030204" pitchFamily="18" charset="0"/>
                  </a:rPr>
                  <a:t>+, </a:t>
                </a:r>
                <a:r>
                  <a:rPr lang="en-US" sz="1900" dirty="0" err="1">
                    <a:solidFill>
                      <a:srgbClr val="003F82"/>
                    </a:solidFill>
                    <a:latin typeface="Myriad Pro"/>
                    <a:ea typeface="Cambria Math" panose="02040503050406030204" pitchFamily="18" charset="0"/>
                  </a:rPr>
                  <a:t>Z</a:t>
                </a:r>
                <a:r>
                  <a:rPr lang="en-US" sz="1900" baseline="-25000" dirty="0" err="1">
                    <a:solidFill>
                      <a:srgbClr val="003F82"/>
                    </a:solidFill>
                    <a:latin typeface="Myriad Pro"/>
                    <a:ea typeface="Cambria Math" panose="02040503050406030204" pitchFamily="18" charset="0"/>
                  </a:rPr>
                  <a:t>max</a:t>
                </a:r>
                <a:r>
                  <a:rPr lang="en-US" sz="1900" dirty="0">
                    <a:solidFill>
                      <a:srgbClr val="003F82"/>
                    </a:solidFill>
                    <a:latin typeface="Myriad Pro"/>
                    <a:ea typeface="Cambria Math" panose="02040503050406030204" pitchFamily="18" charset="0"/>
                  </a:rPr>
                  <a:t>+</a:t>
                </a:r>
                <a:r>
                  <a:rPr lang="ru-RU" sz="1900" dirty="0">
                    <a:solidFill>
                      <a:srgbClr val="003F82"/>
                    </a:solidFill>
                    <a:latin typeface="Myriad Pro"/>
                    <a:ea typeface="Cambria Math" panose="02040503050406030204" pitchFamily="18" charset="0"/>
                  </a:rPr>
                  <a:t> ) для гало и </a:t>
                </a:r>
                <a:r>
                  <a:rPr lang="ru-RU" sz="1900" dirty="0" err="1">
                    <a:solidFill>
                      <a:srgbClr val="003F82"/>
                    </a:solidFill>
                    <a:latin typeface="Myriad Pro"/>
                    <a:ea typeface="Cambria Math" panose="02040503050406030204" pitchFamily="18" charset="0"/>
                  </a:rPr>
                  <a:t>квази</a:t>
                </a:r>
                <a:r>
                  <a:rPr lang="ru-RU" sz="1900" dirty="0">
                    <a:solidFill>
                      <a:srgbClr val="003F82"/>
                    </a:solidFill>
                    <a:latin typeface="Myriad Pro"/>
                    <a:ea typeface="Cambria Math" panose="02040503050406030204" pitchFamily="18" charset="0"/>
                  </a:rPr>
                  <a:t>-гало орбит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ru-RU" sz="1900" dirty="0">
                  <a:solidFill>
                    <a:srgbClr val="003F82"/>
                  </a:solidFill>
                  <a:latin typeface="Myriad Pro"/>
                  <a:ea typeface="Cambria Math" panose="02040503050406030204" pitchFamily="18" charset="0"/>
                </a:endParaRPr>
              </a:p>
              <a:p>
                <a:pPr algn="ctr"/>
                <a:r>
                  <a:rPr lang="ru-RU" sz="1900" dirty="0">
                    <a:solidFill>
                      <a:srgbClr val="003F82"/>
                    </a:solidFill>
                    <a:latin typeface="Myriad Pro"/>
                    <a:ea typeface="Cambria Math" panose="02040503050406030204" pitchFamily="18" charset="0"/>
                  </a:rPr>
                  <a:t>Спасибо за внимание</a:t>
                </a:r>
                <a:r>
                  <a:rPr lang="en-US" sz="1900" dirty="0">
                    <a:solidFill>
                      <a:srgbClr val="003F82"/>
                    </a:solidFill>
                    <a:latin typeface="Myriad Pro"/>
                    <a:ea typeface="Cambria Math" panose="02040503050406030204" pitchFamily="18" charset="0"/>
                  </a:rPr>
                  <a:t>!</a:t>
                </a:r>
                <a:endParaRPr lang="ru-RU" sz="1900" dirty="0">
                  <a:solidFill>
                    <a:srgbClr val="003F82"/>
                  </a:solidFill>
                  <a:latin typeface="Myriad Pro"/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-50266" y="1741955"/>
                <a:ext cx="9085084" cy="3893374"/>
              </a:xfrm>
              <a:prstGeom prst="rect">
                <a:avLst/>
              </a:prstGeom>
              <a:blipFill>
                <a:blip r:embed="rId4"/>
                <a:stretch>
                  <a:fillRect l="-537" t="-784" b="-188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49006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err="1">
                <a:solidFill>
                  <a:schemeClr val="bg1"/>
                </a:solidFill>
              </a:rPr>
              <a:t>г.Таруса</a:t>
            </a:r>
            <a:r>
              <a:rPr lang="ru-RU" sz="800" dirty="0">
                <a:solidFill>
                  <a:schemeClr val="bg1"/>
                </a:solidFill>
              </a:rPr>
              <a:t>, 22.03.2018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-50266" y="1741955"/>
            <a:ext cx="9085084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Ren Y., Shan J. A novel algorithm for generating libration point orbits about the</a:t>
            </a:r>
            <a:r>
              <a:rPr lang="ru-RU" sz="1900" dirty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 </a:t>
            </a:r>
            <a:r>
              <a:rPr lang="en-US" sz="1900" dirty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collinear points //Celestial Mechanics and Dynamical Astronomy. – 2014. – </a:t>
            </a:r>
            <a:r>
              <a:rPr lang="ru-RU" sz="1900" dirty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Т. 120.– №. 1. – С. 57-75.</a:t>
            </a:r>
          </a:p>
          <a:p>
            <a:endParaRPr lang="ru-RU" sz="1900" dirty="0">
              <a:solidFill>
                <a:srgbClr val="003F82"/>
              </a:solidFill>
              <a:latin typeface="Myriad Pro"/>
              <a:ea typeface="Cambria Math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Zhang H., Li S. A general method for the generation and extension of collinear</a:t>
            </a:r>
            <a:r>
              <a:rPr lang="ru-RU" sz="1900" dirty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 </a:t>
            </a:r>
            <a:r>
              <a:rPr lang="en-US" sz="1900" dirty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libration point orbits //Celestial Mechanics and Dynamical Astronomy. – 2016. –</a:t>
            </a:r>
            <a:r>
              <a:rPr lang="ru-RU" sz="1900" dirty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Т. 126. – №. 4. – С. 339-367.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1900" dirty="0">
              <a:solidFill>
                <a:srgbClr val="003F82"/>
              </a:solidFill>
              <a:latin typeface="Myriad Pro"/>
              <a:ea typeface="Cambria Math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900" dirty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Аксенов С. А. и др. Компьютерное моделирование движения космического аппарата в окрестности точки либрации </a:t>
            </a:r>
            <a:r>
              <a:rPr lang="en-US" sz="1900" dirty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L2 </a:t>
            </a:r>
            <a:r>
              <a:rPr lang="ru-RU" sz="1900" dirty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системы Солнце-Земля. – 2015.</a:t>
            </a:r>
          </a:p>
        </p:txBody>
      </p:sp>
    </p:spTree>
    <p:extLst>
      <p:ext uri="{BB962C8B-B14F-4D97-AF65-F5344CB8AC3E}">
        <p14:creationId xmlns:p14="http://schemas.microsoft.com/office/powerpoint/2010/main" val="3755991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4156</TotalTime>
  <Words>1630</Words>
  <Application>Microsoft Office PowerPoint</Application>
  <PresentationFormat>Экран (4:3)</PresentationFormat>
  <Paragraphs>334</Paragraphs>
  <Slides>22</Slides>
  <Notes>16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22</vt:i4>
      </vt:variant>
    </vt:vector>
  </HeadingPairs>
  <TitlesOfParts>
    <vt:vector size="33" baseType="lpstr">
      <vt:lpstr>ＭＳ Ｐゴシック</vt:lpstr>
      <vt:lpstr>Arial</vt:lpstr>
      <vt:lpstr>Calibri</vt:lpstr>
      <vt:lpstr>Cambria Math</vt:lpstr>
      <vt:lpstr>Myriad Pro</vt:lpstr>
      <vt:lpstr>Myriad Pro Semibold</vt:lpstr>
      <vt:lpstr>Times New Roman</vt:lpstr>
      <vt:lpstr>Office Theme</vt:lpstr>
      <vt:lpstr>Equation</vt:lpstr>
      <vt:lpstr>Microsoft Equation 3.0</vt:lpstr>
      <vt:lpstr>Формула</vt:lpstr>
      <vt:lpstr>Расчет ограниченных орбит вокруг точки либрации</vt:lpstr>
      <vt:lpstr>Презентация PowerPoint</vt:lpstr>
      <vt:lpstr>Презентация PowerPoint</vt:lpstr>
      <vt:lpstr>Уравнения движения</vt:lpstr>
      <vt:lpstr>Уравнения движения</vt:lpstr>
      <vt:lpstr>Устойчивое и неустойчивое многообразия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Классификация орбит</vt:lpstr>
      <vt:lpstr>Классификация орбит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vkremlev</dc:creator>
  <cp:lastModifiedBy>msguskova@edu.hse.ru</cp:lastModifiedBy>
  <cp:revision>89</cp:revision>
  <dcterms:created xsi:type="dcterms:W3CDTF">2010-09-30T06:45:29Z</dcterms:created>
  <dcterms:modified xsi:type="dcterms:W3CDTF">2018-03-22T06:21:00Z</dcterms:modified>
</cp:coreProperties>
</file>