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57" r:id="rId4"/>
    <p:sldId id="276"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4" r:id="rId20"/>
    <p:sldId id="275"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99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89EBECB-5136-488F-B693-C712DEA105E7}" type="datetimeFigureOut">
              <a:rPr lang="ru-RU" smtClean="0"/>
              <a:pPr/>
              <a:t>19.03.2018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288D391-2765-4F31-BB96-6FA81F54884A}"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89EBECB-5136-488F-B693-C712DEA105E7}" type="datetimeFigureOut">
              <a:rPr lang="ru-RU" smtClean="0"/>
              <a:pPr/>
              <a:t>19.03.2018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288D391-2765-4F31-BB96-6FA81F54884A}"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89EBECB-5136-488F-B693-C712DEA105E7}" type="datetimeFigureOut">
              <a:rPr lang="ru-RU" smtClean="0"/>
              <a:pPr/>
              <a:t>19.03.2018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288D391-2765-4F31-BB96-6FA81F54884A}"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89EBECB-5136-488F-B693-C712DEA105E7}" type="datetimeFigureOut">
              <a:rPr lang="ru-RU" smtClean="0"/>
              <a:pPr/>
              <a:t>19.03.2018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288D391-2765-4F31-BB96-6FA81F54884A}"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89EBECB-5136-488F-B693-C712DEA105E7}" type="datetimeFigureOut">
              <a:rPr lang="ru-RU" smtClean="0"/>
              <a:pPr/>
              <a:t>19.03.2018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288D391-2765-4F31-BB96-6FA81F54884A}"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89EBECB-5136-488F-B693-C712DEA105E7}" type="datetimeFigureOut">
              <a:rPr lang="ru-RU" smtClean="0"/>
              <a:pPr/>
              <a:t>19.03.2018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288D391-2765-4F31-BB96-6FA81F54884A}"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89EBECB-5136-488F-B693-C712DEA105E7}" type="datetimeFigureOut">
              <a:rPr lang="ru-RU" smtClean="0"/>
              <a:pPr/>
              <a:t>19.03.2018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288D391-2765-4F31-BB96-6FA81F54884A}"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89EBECB-5136-488F-B693-C712DEA105E7}" type="datetimeFigureOut">
              <a:rPr lang="ru-RU" smtClean="0"/>
              <a:pPr/>
              <a:t>19.03.2018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288D391-2765-4F31-BB96-6FA81F54884A}"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89EBECB-5136-488F-B693-C712DEA105E7}" type="datetimeFigureOut">
              <a:rPr lang="ru-RU" smtClean="0"/>
              <a:pPr/>
              <a:t>19.03.2018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288D391-2765-4F31-BB96-6FA81F54884A}"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89EBECB-5136-488F-B693-C712DEA105E7}" type="datetimeFigureOut">
              <a:rPr lang="ru-RU" smtClean="0"/>
              <a:pPr/>
              <a:t>19.03.2018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288D391-2765-4F31-BB96-6FA81F54884A}"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89EBECB-5136-488F-B693-C712DEA105E7}" type="datetimeFigureOut">
              <a:rPr lang="ru-RU" smtClean="0"/>
              <a:pPr/>
              <a:t>19.03.2018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288D391-2765-4F31-BB96-6FA81F54884A}"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9EBECB-5136-488F-B693-C712DEA105E7}" type="datetimeFigureOut">
              <a:rPr lang="ru-RU" smtClean="0"/>
              <a:pPr/>
              <a:t>19.03.2018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88D391-2765-4F31-BB96-6FA81F54884A}"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dirty="0" smtClean="0"/>
              <a:t>Управление астероидами</a:t>
            </a:r>
            <a:endParaRPr lang="ru-RU" dirty="0"/>
          </a:p>
        </p:txBody>
      </p:sp>
      <p:sp>
        <p:nvSpPr>
          <p:cNvPr id="3" name="Подзаголовок 2"/>
          <p:cNvSpPr>
            <a:spLocks noGrp="1"/>
          </p:cNvSpPr>
          <p:nvPr>
            <p:ph type="subTitle" idx="1"/>
          </p:nvPr>
        </p:nvSpPr>
        <p:spPr/>
        <p:txBody>
          <a:bodyPr>
            <a:normAutofit/>
          </a:bodyPr>
          <a:lstStyle/>
          <a:p>
            <a:r>
              <a:rPr lang="ru-RU" sz="1600" dirty="0" err="1" smtClean="0"/>
              <a:t>Назиров</a:t>
            </a:r>
            <a:r>
              <a:rPr lang="ru-RU" sz="1600" dirty="0" smtClean="0"/>
              <a:t> Р.Р., Эйсмонт Н.А.</a:t>
            </a:r>
          </a:p>
          <a:p>
            <a:r>
              <a:rPr lang="ru-RU" sz="1600" dirty="0" smtClean="0"/>
              <a:t>Институт космических исследований РАН</a:t>
            </a:r>
            <a:endParaRPr lang="ru-RU"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t>Планетарная защита</a:t>
            </a:r>
            <a:endParaRPr lang="ru-RU" sz="2800" b="1" dirty="0"/>
          </a:p>
        </p:txBody>
      </p:sp>
      <p:sp>
        <p:nvSpPr>
          <p:cNvPr id="3" name="Содержимое 2"/>
          <p:cNvSpPr>
            <a:spLocks noGrp="1"/>
          </p:cNvSpPr>
          <p:nvPr>
            <p:ph idx="1"/>
          </p:nvPr>
        </p:nvSpPr>
        <p:spPr>
          <a:xfrm>
            <a:off x="457200" y="2996952"/>
            <a:ext cx="8229600" cy="3861048"/>
          </a:xfrm>
        </p:spPr>
        <p:txBody>
          <a:bodyPr/>
          <a:lstStyle/>
          <a:p>
            <a:endParaRPr lang="ru-RU" dirty="0" smtClean="0">
              <a:latin typeface="Calibri" charset="0"/>
              <a:ea typeface="Calibri" charset="0"/>
              <a:cs typeface="Times New Roman" charset="0"/>
            </a:endParaRPr>
          </a:p>
          <a:p>
            <a:endParaRPr lang="ru-RU" dirty="0"/>
          </a:p>
        </p:txBody>
      </p:sp>
      <p:sp>
        <p:nvSpPr>
          <p:cNvPr id="4" name="Прямоугольник 3"/>
          <p:cNvSpPr/>
          <p:nvPr/>
        </p:nvSpPr>
        <p:spPr>
          <a:xfrm>
            <a:off x="0" y="1124744"/>
            <a:ext cx="9144000" cy="5920343"/>
          </a:xfrm>
          <a:prstGeom prst="rect">
            <a:avLst/>
          </a:prstGeom>
        </p:spPr>
        <p:txBody>
          <a:bodyPr wrap="square">
            <a:spAutoFit/>
          </a:bodyPr>
          <a:lstStyle/>
          <a:p>
            <a:pPr algn="just"/>
            <a:r>
              <a:rPr lang="ru-RU" dirty="0" smtClean="0"/>
              <a:t>Наиболее  значимой считается задача отклонения небесного объекта (астероида или кометы) от траектории столкновения с Землей. Изначальным толчком, который привел к росту интереса к этой задаче, послужило открытие 19 июля 2004 года  астероида 2004 MN4, названного </a:t>
            </a:r>
            <a:r>
              <a:rPr lang="ru-RU" dirty="0" err="1" smtClean="0"/>
              <a:t>Апофисом</a:t>
            </a:r>
            <a:r>
              <a:rPr lang="ru-RU" dirty="0" smtClean="0"/>
              <a:t> по имени древнеегипетского бога подземного огня (в его древнегреческом написании). Параметры орбиты астероида, вычисленные обработкой выполненных в это время наблюдений, с вероятностью в 2.7%  приводили к столкновению астероида с Землей в 2029 году. Для астероида диаметром 270 метров, как это было определено на этом первом пролете Земли (позднее, при сближении с Землей в декабре 2012 года эта оценка увеличилась до 330 метров), такая встреча с поверхностью Земли означала глобальную катастрофу. После проведения новых измерений дата наиболее опасного сближения сдвинулась на апрель 2036 года, а затем, в 2013 году вероятность столкновения была оценена как близкая к нулю, но сами измерения стали возможны, прежде всего, как результат  запуска в США и Европе программ, нацеленных на обнаружение и определение параметров орбиты опасных околоземных объектов. В программах были задействованы как наземные средства наблюдений, так и телескопы на борту космических аппаратов. Об эффективности этих мероприятий можно судить по приводимому ниже Рис.1, где представлено нарастающим итогом по датам число вновь открытых околоземных астероидов. </a:t>
            </a:r>
            <a:r>
              <a:rPr lang="ru-RU" dirty="0" smtClean="0">
                <a:solidFill>
                  <a:srgbClr val="FF0000"/>
                </a:solidFill>
              </a:rPr>
              <a:t>Из рисунка видно, что </a:t>
            </a:r>
            <a:r>
              <a:rPr lang="en-US" dirty="0" smtClean="0">
                <a:solidFill>
                  <a:srgbClr val="FF0000"/>
                </a:solidFill>
              </a:rPr>
              <a:t>c</a:t>
            </a:r>
            <a:r>
              <a:rPr lang="ru-RU" dirty="0" smtClean="0">
                <a:solidFill>
                  <a:srgbClr val="FF0000"/>
                </a:solidFill>
              </a:rPr>
              <a:t> 1980 года к настоящему времени открыто более </a:t>
            </a:r>
            <a:r>
              <a:rPr lang="ru-RU" sz="2400" dirty="0" smtClean="0">
                <a:solidFill>
                  <a:srgbClr val="FF0000"/>
                </a:solidFill>
              </a:rPr>
              <a:t>12500</a:t>
            </a:r>
            <a:r>
              <a:rPr lang="ru-RU" dirty="0" smtClean="0">
                <a:solidFill>
                  <a:srgbClr val="FF0000"/>
                </a:solidFill>
              </a:rPr>
              <a:t> околоземных астероидов, орбиты которых определены с той или иной точностью, притом, что к 2004 году их было открыто </a:t>
            </a:r>
            <a:r>
              <a:rPr lang="ru-RU" sz="2400" dirty="0" smtClean="0">
                <a:solidFill>
                  <a:srgbClr val="FF0000"/>
                </a:solidFill>
              </a:rPr>
              <a:t>2600</a:t>
            </a:r>
            <a:endParaRPr lang="ru-RU" sz="2400"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smtClean="0"/>
              <a:t>Скорость открытия астероидов</a:t>
            </a:r>
            <a:endParaRPr lang="ru-RU" sz="3600" b="1" dirty="0"/>
          </a:p>
        </p:txBody>
      </p:sp>
      <p:pic>
        <p:nvPicPr>
          <p:cNvPr id="4" name="Изображение 12"/>
          <p:cNvPicPr>
            <a:picLocks noGrp="1"/>
          </p:cNvPicPr>
          <p:nvPr>
            <p:ph idx="1"/>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v="urn:schemas-microsoft-com:mac:vml" xmlns:mc="http://schemas.openxmlformats.org/markup-compatibility/2006" xmlns:mo="http://schemas.microsoft.com/office/mac/office/2008/main" xmlns:wpc="http://schemas.microsoft.com/office/word/2010/wordprocessingCanvas" xmlns="" xmlns:pic="http://schemas.openxmlformats.org/drawingml/2006/picture" xmlns:lc="http://schemas.openxmlformats.org/drawingml/2006/lockedCanvas" val="0"/>
              </a:ext>
            </a:extLst>
          </a:blip>
          <a:stretch>
            <a:fillRect/>
          </a:stretch>
        </p:blipFill>
        <p:spPr>
          <a:xfrm>
            <a:off x="1643435" y="1600200"/>
            <a:ext cx="5857129" cy="452596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t>Скорость открытия астероидов в зависимости от размеров</a:t>
            </a:r>
            <a:endParaRPr lang="ru-RU" sz="2400" b="1" dirty="0"/>
          </a:p>
        </p:txBody>
      </p:sp>
      <p:pic>
        <p:nvPicPr>
          <p:cNvPr id="1026" name="Picture 2" descr="C:\Users\Э\Documents\NEO-discovery-plot-768x457.jpg"/>
          <p:cNvPicPr>
            <a:picLocks noGrp="1" noChangeAspect="1" noChangeArrowheads="1"/>
          </p:cNvPicPr>
          <p:nvPr>
            <p:ph idx="1"/>
          </p:nvPr>
        </p:nvPicPr>
        <p:blipFill>
          <a:blip r:embed="rId2" cstate="print"/>
          <a:srcRect/>
          <a:stretch>
            <a:fillRect/>
          </a:stretch>
        </p:blipFill>
        <p:spPr bwMode="auto">
          <a:xfrm>
            <a:off x="914400" y="1686719"/>
            <a:ext cx="7315200" cy="4352925"/>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48680"/>
            <a:ext cx="8229600" cy="1080120"/>
          </a:xfrm>
        </p:spPr>
        <p:txBody>
          <a:bodyPr>
            <a:normAutofit/>
          </a:bodyPr>
          <a:lstStyle/>
          <a:p>
            <a:r>
              <a:rPr lang="ru-RU" sz="3200" b="1" dirty="0"/>
              <a:t>Способы отклонения опасных небесных объектов от столкновения с Землей</a:t>
            </a:r>
            <a:endParaRPr lang="ru-RU" sz="3200" dirty="0"/>
          </a:p>
        </p:txBody>
      </p:sp>
      <p:sp>
        <p:nvSpPr>
          <p:cNvPr id="3" name="Содержимое 2"/>
          <p:cNvSpPr>
            <a:spLocks noGrp="1"/>
          </p:cNvSpPr>
          <p:nvPr>
            <p:ph idx="1"/>
          </p:nvPr>
        </p:nvSpPr>
        <p:spPr>
          <a:xfrm>
            <a:off x="457200" y="1600200"/>
            <a:ext cx="8229600" cy="4781128"/>
          </a:xfrm>
        </p:spPr>
        <p:txBody>
          <a:bodyPr>
            <a:noAutofit/>
          </a:bodyPr>
          <a:lstStyle/>
          <a:p>
            <a:r>
              <a:rPr lang="ru-RU" sz="2000" dirty="0"/>
              <a:t>Для реализации этих операций можно предложить несколько способов. Наиболее очевидным из них нам представляется метод кинетического воздействия за счет удара по поверхности опасного небесного объекта наведенного на него космического аппарата. В результате удара количество движения объекта, а, следовательно, и вектор его скорости изменяется, в результате чего астероид (комета) переводится на новую траекторию, не проходящую через Землю. Проблема состоит в том, что масса космического аппарата может быть недостаточной, чтобы изменить скорость астероида на требуемую уверенным отклонением от траектории столкновения с Землей величину. Предлагаются способы увеличить эффективность удара, один из которых включает в себя использование ядерного заряда. Заметим, что использование ядерного заряда при взрыве на поверхности малоэффективно, поскольку отбрасываемая от поверхности масса остается небольшой.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smtClean="0"/>
              <a:t>Способы отклонения опасных небесных объектов от столкновения с Землей</a:t>
            </a:r>
            <a:endParaRPr lang="ru-RU" sz="3200" dirty="0"/>
          </a:p>
        </p:txBody>
      </p:sp>
      <p:sp>
        <p:nvSpPr>
          <p:cNvPr id="3" name="Содержимое 2"/>
          <p:cNvSpPr>
            <a:spLocks noGrp="1"/>
          </p:cNvSpPr>
          <p:nvPr>
            <p:ph idx="1"/>
          </p:nvPr>
        </p:nvSpPr>
        <p:spPr/>
        <p:txBody>
          <a:bodyPr>
            <a:normAutofit lnSpcReduction="10000"/>
          </a:bodyPr>
          <a:lstStyle/>
          <a:p>
            <a:r>
              <a:rPr lang="ru-RU" sz="2000" dirty="0"/>
              <a:t>Для увеличения этой массы предлагается выполнить «двухступенчатый» удар: сначала ударник образует каверну на поверхности астероида, а затем в нее попадает и взрывается ядерный заряд, создавая выброс породы астероида. По оценкам, такая технология позволяет увеличить изменение скорости астероида в несколько (до 5) раз по сравнению с простым неупругим ударом без отброса массы объекта [ ].   </a:t>
            </a:r>
          </a:p>
          <a:p>
            <a:r>
              <a:rPr lang="ru-RU" sz="2000" dirty="0"/>
              <a:t>Однако предпочтительнее выглядит другая технология, включающая в себя воздействие на опасный объект более массивным, чем космический аппарат, небесным телом, которое не  требуется выводить в космическое пространство. В качестве такого тела предлагается использовать достаточно малый околоземный астероид или его фрагмент, например, валун, находящийся на поверхности. Эта концепция впервые была предложена в работе (</a:t>
            </a:r>
            <a:r>
              <a:rPr lang="ru-RU" sz="2000" dirty="0" err="1"/>
              <a:t>Nazirov</a:t>
            </a:r>
            <a:r>
              <a:rPr lang="ru-RU" sz="2000" dirty="0"/>
              <a:t> </a:t>
            </a:r>
            <a:r>
              <a:rPr lang="en-US" sz="2000" dirty="0"/>
              <a:t>R</a:t>
            </a:r>
            <a:r>
              <a:rPr lang="ru-RU" sz="2000" dirty="0"/>
              <a:t>.</a:t>
            </a:r>
            <a:r>
              <a:rPr lang="en-US" sz="2000" dirty="0"/>
              <a:t>R</a:t>
            </a:r>
            <a:r>
              <a:rPr lang="ru-RU" sz="2000" dirty="0"/>
              <a:t>., </a:t>
            </a:r>
            <a:r>
              <a:rPr lang="ru-RU" sz="2000" dirty="0" err="1"/>
              <a:t>Eismont</a:t>
            </a:r>
            <a:r>
              <a:rPr lang="ru-RU" sz="2000" dirty="0"/>
              <a:t> N. A., 2010).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smtClean="0"/>
              <a:t>Способы отклонения опасных небесных объектов от столкновения с Землей</a:t>
            </a:r>
            <a:endParaRPr lang="ru-RU" sz="3200" dirty="0"/>
          </a:p>
        </p:txBody>
      </p:sp>
      <p:sp>
        <p:nvSpPr>
          <p:cNvPr id="3" name="Содержимое 2"/>
          <p:cNvSpPr>
            <a:spLocks noGrp="1"/>
          </p:cNvSpPr>
          <p:nvPr>
            <p:ph idx="1"/>
          </p:nvPr>
        </p:nvSpPr>
        <p:spPr/>
        <p:txBody>
          <a:bodyPr>
            <a:normAutofit lnSpcReduction="10000"/>
          </a:bodyPr>
          <a:lstStyle/>
          <a:p>
            <a:r>
              <a:rPr lang="ru-RU" sz="2000" dirty="0"/>
              <a:t>Ее существо состоит в следующем. Среди множества околоземных астероидов выбирается такой, что его можно направить на траекторию близкого облета Земли за счет сообщения ему достаточно малого импульса скорости, достижимого средствами современной ракетной техники. В результате этого облета траектория астероида под действием гравитационного поля Земли изменяется. Орбитальные параметры облета выбираются таким образом, чтобы после этого маневра, называемого гравитационным, астероид оказался на траектории столкновения с опасным небесным объектом, который нужно отклонить от изначальной орбиты, проходящей через Землю. Реализация требуемых параметров облета достигается соответствующим выбором импульса скорости, сообщаемого астероиду за счет работы двигательной установки космического аппарата, который перед этим совершает посадку на поверхность астероида и закрепляется на ней.</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t>Способы отклонения опасных небесных объектов от столкновения с Землей</a:t>
            </a:r>
            <a:endParaRPr lang="ru-RU" sz="2800" dirty="0"/>
          </a:p>
        </p:txBody>
      </p:sp>
      <p:sp>
        <p:nvSpPr>
          <p:cNvPr id="3" name="Содержимое 2"/>
          <p:cNvSpPr>
            <a:spLocks noGrp="1"/>
          </p:cNvSpPr>
          <p:nvPr>
            <p:ph idx="1"/>
          </p:nvPr>
        </p:nvSpPr>
        <p:spPr/>
        <p:txBody>
          <a:bodyPr>
            <a:normAutofit/>
          </a:bodyPr>
          <a:lstStyle/>
          <a:p>
            <a:r>
              <a:rPr lang="ru-RU" sz="2400" dirty="0"/>
              <a:t>Выполнимость последних операций в некоторой мере подтверждена уже состоявшимися космическими миссиями, например, посадкой аппарата NEAR на поверхность астероида Эрос, а также посадкой аппарата </a:t>
            </a:r>
            <a:r>
              <a:rPr lang="en-US" sz="2400" dirty="0"/>
              <a:t>H</a:t>
            </a:r>
            <a:r>
              <a:rPr lang="ru-RU" sz="2400" dirty="0" err="1"/>
              <a:t>ayabusa</a:t>
            </a:r>
            <a:r>
              <a:rPr lang="ru-RU" sz="2400" dirty="0"/>
              <a:t> </a:t>
            </a:r>
            <a:r>
              <a:rPr lang="ru-RU" sz="2400" dirty="0" smtClean="0"/>
              <a:t>(Сокол) </a:t>
            </a:r>
            <a:r>
              <a:rPr lang="ru-RU" sz="2400" dirty="0"/>
              <a:t>на астероид </a:t>
            </a:r>
            <a:r>
              <a:rPr lang="ru-RU" sz="2400" dirty="0" err="1"/>
              <a:t>Итокава</a:t>
            </a:r>
            <a:r>
              <a:rPr lang="ru-RU" sz="2400" dirty="0"/>
              <a:t> с последующим забором грунта и доставкой его на Землю. Правда, здесь следует отметить, что посадка на небесный объект, такой, как астероид или ядро кометы, является не совсем простой задачей, о чем говорит трудный опыт проекта Розетта, включающего в себя посадку зонда Филы на поверхность ядра кометы </a:t>
            </a:r>
            <a:r>
              <a:rPr lang="ru-RU" sz="2400" dirty="0" err="1"/>
              <a:t>Чурюмова</a:t>
            </a:r>
            <a:r>
              <a:rPr lang="ru-RU" sz="2400" dirty="0"/>
              <a:t> – Герасименко.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t>Способы отклонения опасных небесных объектов от столкновения с Землей</a:t>
            </a:r>
            <a:endParaRPr lang="ru-RU" sz="2800" dirty="0"/>
          </a:p>
        </p:txBody>
      </p:sp>
      <p:pic>
        <p:nvPicPr>
          <p:cNvPr id="4" name="Изображение 19"/>
          <p:cNvPicPr>
            <a:picLocks noGrp="1"/>
          </p:cNvPicPr>
          <p:nvPr>
            <p:ph idx="1"/>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v="urn:schemas-microsoft-com:mac:vml" xmlns:mc="http://schemas.openxmlformats.org/markup-compatibility/2006" xmlns:mo="http://schemas.microsoft.com/office/mac/office/2008/main" xmlns:wpc="http://schemas.microsoft.com/office/word/2010/wordprocessingCanvas" xmlns="" xmlns:pic="http://schemas.openxmlformats.org/drawingml/2006/picture" xmlns:lc="http://schemas.openxmlformats.org/drawingml/2006/lockedCanvas" val="0"/>
              </a:ext>
            </a:extLst>
          </a:blip>
          <a:stretch>
            <a:fillRect/>
          </a:stretch>
        </p:blipFill>
        <p:spPr>
          <a:xfrm>
            <a:off x="1184303" y="1268761"/>
            <a:ext cx="6775394" cy="4536504"/>
          </a:xfrm>
          <a:prstGeom prst="rect">
            <a:avLst/>
          </a:prstGeom>
        </p:spPr>
      </p:pic>
      <p:sp>
        <p:nvSpPr>
          <p:cNvPr id="1025" name="Rectangle 1"/>
          <p:cNvSpPr>
            <a:spLocks noChangeArrowheads="1"/>
          </p:cNvSpPr>
          <p:nvPr/>
        </p:nvSpPr>
        <p:spPr bwMode="auto">
          <a:xfrm>
            <a:off x="0" y="5924269"/>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Захват астероида устройством (проект </a:t>
            </a:r>
            <a:r>
              <a:rPr kumimoji="0" lang="en-US"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Keck</a:t>
            </a:r>
            <a:r>
              <a:rPr kumimoji="0" lang="ru-RU"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ru-RU"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a:t>Гравитационные маневры</a:t>
            </a:r>
            <a:r>
              <a:rPr lang="ru-RU" sz="3200" dirty="0"/>
              <a:t/>
            </a:r>
            <a:br>
              <a:rPr lang="ru-RU" sz="3200" dirty="0"/>
            </a:br>
            <a:endParaRPr lang="ru-RU" sz="3200" dirty="0"/>
          </a:p>
        </p:txBody>
      </p:sp>
      <p:sp>
        <p:nvSpPr>
          <p:cNvPr id="3" name="Содержимое 2"/>
          <p:cNvSpPr>
            <a:spLocks noGrp="1"/>
          </p:cNvSpPr>
          <p:nvPr>
            <p:ph idx="1"/>
          </p:nvPr>
        </p:nvSpPr>
        <p:spPr/>
        <p:txBody>
          <a:bodyPr>
            <a:normAutofit fontScale="55000" lnSpcReduction="20000"/>
          </a:bodyPr>
          <a:lstStyle/>
          <a:p>
            <a:r>
              <a:rPr lang="ru-RU" dirty="0"/>
              <a:t>Этот способ изменения траекторий космических аппаратов, т.е. управления орбитальным движением, был впервые предложен в двадцатые годы прошлого века пионером советской ракетной техники Ф.А. </a:t>
            </a:r>
            <a:r>
              <a:rPr lang="ru-RU" dirty="0" err="1"/>
              <a:t>Цандером</a:t>
            </a:r>
            <a:r>
              <a:rPr lang="ru-RU" dirty="0"/>
              <a:t> (</a:t>
            </a:r>
            <a:r>
              <a:rPr lang="ru-RU" dirty="0" err="1"/>
              <a:t>Цандер</a:t>
            </a:r>
            <a:r>
              <a:rPr lang="ru-RU" dirty="0"/>
              <a:t>, 1924). Существо метода заключается в том, что космический аппарат в своем движении, например, по орбите спутника Солнца, направляется на траекторию облета планеты, так что пролетает ее достаточно близко, чтобы ее поле тяготения заметно повлияло на его траекторию. При анализе движения можно полагать, что, начиная с некоторого расстояния от планеты облета, в относительном к планете движении, влиянием Солнца можно пренебречь. В этом случае траектория движения аппарата является гиперболой, несколько таких гипербол для различных расстояний пролета изображено на Рис</a:t>
            </a:r>
            <a:r>
              <a:rPr lang="ru-RU" dirty="0" smtClean="0"/>
              <a:t>. </a:t>
            </a:r>
            <a:endParaRPr lang="ru-RU" dirty="0"/>
          </a:p>
          <a:p>
            <a:r>
              <a:rPr lang="ru-RU" dirty="0" smtClean="0"/>
              <a:t>В </a:t>
            </a:r>
            <a:r>
              <a:rPr lang="ru-RU" dirty="0"/>
              <a:t>результате воздействия силы притяжения планеты при ее облете вектор скорости аппарата изменит свое подлетное направление (вдоль асимптоты гиперболы) на отлетное (вдоль второй асимптоты), повернувшись на угол </a:t>
            </a:r>
            <a:r>
              <a:rPr lang="ru-RU" i="1" dirty="0" err="1"/>
              <a:t>α</a:t>
            </a:r>
            <a:r>
              <a:rPr lang="ru-RU" dirty="0"/>
              <a:t>, величина которого определяется </a:t>
            </a:r>
            <a:r>
              <a:rPr lang="ru-RU" dirty="0" smtClean="0"/>
              <a:t>формулой. </a:t>
            </a:r>
            <a:r>
              <a:rPr lang="ru-RU" dirty="0"/>
              <a:t>Упомянутая скорость обозначена </a:t>
            </a:r>
            <a:r>
              <a:rPr lang="en-US" i="1" dirty="0"/>
              <a:t>V</a:t>
            </a:r>
            <a:r>
              <a:rPr lang="ru-RU" i="1" dirty="0"/>
              <a:t>, </a:t>
            </a:r>
            <a:r>
              <a:rPr lang="ru-RU" dirty="0"/>
              <a:t>минимальное расстояние  от центра планеты при пролете </a:t>
            </a:r>
            <a:r>
              <a:rPr lang="ru-RU" i="1" dirty="0"/>
              <a:t>R, </a:t>
            </a:r>
            <a:r>
              <a:rPr lang="ru-RU" dirty="0"/>
              <a:t>гравитационная постоянная</a:t>
            </a:r>
            <a:r>
              <a:rPr lang="ru-RU" i="1" dirty="0"/>
              <a:t> </a:t>
            </a:r>
            <a:r>
              <a:rPr lang="ru-RU" dirty="0"/>
              <a:t>планеты </a:t>
            </a:r>
            <a:r>
              <a:rPr lang="ru-RU" i="1" dirty="0" err="1"/>
              <a:t>μ</a:t>
            </a:r>
            <a:r>
              <a:rPr lang="ru-RU" i="1" dirty="0"/>
              <a:t>.</a:t>
            </a:r>
            <a:r>
              <a:rPr lang="ru-RU" dirty="0" smtClean="0"/>
              <a:t> </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b="1" dirty="0"/>
              <a:t>Гравитационные маневры</a:t>
            </a:r>
            <a:r>
              <a:rPr lang="ru-RU" sz="3600" dirty="0"/>
              <a:t/>
            </a:r>
            <a:br>
              <a:rPr lang="ru-RU" sz="3600" dirty="0"/>
            </a:br>
            <a:endParaRPr lang="ru-RU" sz="3600" dirty="0"/>
          </a:p>
        </p:txBody>
      </p:sp>
      <p:sp>
        <p:nvSpPr>
          <p:cNvPr id="3" name="Содержимое 2"/>
          <p:cNvSpPr>
            <a:spLocks noGrp="1"/>
          </p:cNvSpPr>
          <p:nvPr>
            <p:ph idx="1"/>
          </p:nvPr>
        </p:nvSpPr>
        <p:spPr>
          <a:xfrm>
            <a:off x="457200" y="1600200"/>
            <a:ext cx="7859216" cy="4925144"/>
          </a:xfrm>
        </p:spPr>
        <p:txBody>
          <a:bodyPr/>
          <a:lstStyle/>
          <a:p>
            <a:endParaRPr lang="ru-RU" dirty="0"/>
          </a:p>
        </p:txBody>
      </p:sp>
      <p:pic>
        <p:nvPicPr>
          <p:cNvPr id="4" name="Изображение 17"/>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v="urn:schemas-microsoft-com:mac:vml" xmlns:mc="http://schemas.openxmlformats.org/markup-compatibility/2006" xmlns:mo="http://schemas.microsoft.com/office/mac/office/2008/main" xmlns:wpc="http://schemas.microsoft.com/office/word/2010/wordprocessingCanvas" xmlns="" xmlns:pic="http://schemas.openxmlformats.org/drawingml/2006/picture" xmlns:lc="http://schemas.openxmlformats.org/drawingml/2006/lockedCanvas" val="0"/>
              </a:ext>
            </a:extLst>
          </a:blip>
          <a:stretch>
            <a:fillRect/>
          </a:stretch>
        </p:blipFill>
        <p:spPr>
          <a:xfrm>
            <a:off x="899592" y="1700808"/>
            <a:ext cx="7272807" cy="432048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smtClean="0"/>
              <a:t>Гравитационные маневры</a:t>
            </a:r>
            <a:r>
              <a:rPr lang="ru-RU" sz="3200" dirty="0" smtClean="0"/>
              <a:t/>
            </a:r>
            <a:br>
              <a:rPr lang="ru-RU" sz="3200" dirty="0" smtClean="0"/>
            </a:br>
            <a:endParaRPr lang="ru-RU" sz="3200" dirty="0"/>
          </a:p>
        </p:txBody>
      </p:sp>
      <p:sp>
        <p:nvSpPr>
          <p:cNvPr id="3" name="Содержимое 2"/>
          <p:cNvSpPr>
            <a:spLocks noGrp="1"/>
          </p:cNvSpPr>
          <p:nvPr>
            <p:ph idx="1"/>
          </p:nvPr>
        </p:nvSpPr>
        <p:spPr/>
        <p:txBody>
          <a:bodyPr>
            <a:normAutofit/>
          </a:bodyPr>
          <a:lstStyle/>
          <a:p>
            <a:r>
              <a:rPr lang="ru-RU" sz="2400" dirty="0" smtClean="0"/>
              <a:t>В результате воздействия силы притяжения планеты при ее облете вектор скорости аппарата изменит свое подлетное направление (вдоль асимптоты гиперболы) на отлетное (вдоль второй асимптоты), повернувшись на угол </a:t>
            </a:r>
            <a:r>
              <a:rPr lang="ru-RU" sz="2400" i="1" dirty="0" err="1" smtClean="0"/>
              <a:t>α</a:t>
            </a:r>
            <a:r>
              <a:rPr lang="ru-RU" sz="2400" dirty="0" smtClean="0"/>
              <a:t>, величина которого определяется формулой. Упомянутая скорость обозначена </a:t>
            </a:r>
            <a:r>
              <a:rPr lang="en-US" sz="2400" i="1" dirty="0" smtClean="0"/>
              <a:t>V</a:t>
            </a:r>
            <a:r>
              <a:rPr lang="ru-RU" sz="2400" i="1" dirty="0" smtClean="0"/>
              <a:t>, </a:t>
            </a:r>
            <a:r>
              <a:rPr lang="ru-RU" sz="2400" dirty="0" smtClean="0"/>
              <a:t>минимальное расстояние  от центра планеты при пролете </a:t>
            </a:r>
            <a:r>
              <a:rPr lang="ru-RU" sz="2400" i="1" dirty="0" smtClean="0"/>
              <a:t>R, </a:t>
            </a:r>
            <a:r>
              <a:rPr lang="ru-RU" sz="2400" dirty="0" smtClean="0"/>
              <a:t>гравитационная постоянная</a:t>
            </a:r>
            <a:r>
              <a:rPr lang="ru-RU" sz="2400" i="1" dirty="0" smtClean="0"/>
              <a:t> </a:t>
            </a:r>
            <a:r>
              <a:rPr lang="ru-RU" sz="2400" dirty="0" smtClean="0"/>
              <a:t>планеты </a:t>
            </a:r>
            <a:r>
              <a:rPr lang="ru-RU" sz="2400" i="1" dirty="0" err="1" smtClean="0"/>
              <a:t>μ</a:t>
            </a:r>
            <a:r>
              <a:rPr lang="ru-RU" sz="2400" i="1" dirty="0" smtClean="0"/>
              <a:t>.</a:t>
            </a:r>
            <a:r>
              <a:rPr lang="ru-RU" sz="2400" dirty="0" smtClean="0"/>
              <a:t> </a:t>
            </a:r>
          </a:p>
          <a:p>
            <a:endParaRPr lang="ru-RU" dirty="0"/>
          </a:p>
        </p:txBody>
      </p:sp>
      <p:sp>
        <p:nvSpPr>
          <p:cNvPr id="204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0481"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331640" y="4566004"/>
            <a:ext cx="4896544" cy="2291995"/>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t>Гравитационные маневры</a:t>
            </a:r>
            <a:r>
              <a:rPr lang="ru-RU" sz="2800" dirty="0" smtClean="0"/>
              <a:t/>
            </a:r>
            <a:br>
              <a:rPr lang="ru-RU" sz="2800" dirty="0" smtClean="0"/>
            </a:br>
            <a:endParaRPr lang="ru-RU" sz="2800" dirty="0"/>
          </a:p>
        </p:txBody>
      </p:sp>
      <p:pic>
        <p:nvPicPr>
          <p:cNvPr id="4" name="Изображение 5"/>
          <p:cNvPicPr>
            <a:picLocks noGrp="1"/>
          </p:cNvPicPr>
          <p:nvPr>
            <p:ph idx="1"/>
          </p:nvPr>
        </p:nvPicPr>
        <p:blipFill>
          <a:blip r:embed="rId2" cstate="print">
            <a:extLst>
              <a:ext uri="{28A0092B-C50C-407E-A947-70E740481C1C}">
                <a14:useLocalDpi xmlns:lc="http://schemas.openxmlformats.org/drawingml/2006/lockedCanvas" xmlns:pic="http://schemas.openxmlformats.org/drawingml/2006/picture" xmlns="" xmlns:wpc="http://schemas.microsoft.com/office/word/2010/wordprocessingCanvas" xmlns:mo="http://schemas.microsoft.com/office/mac/office/2008/main" xmlns:mc="http://schemas.openxmlformats.org/markup-compatibility/2006" xmlns:mv="urn:schemas-microsoft-com:mac:vml"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457200" y="1715256"/>
            <a:ext cx="8229600" cy="429585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Гравитационные маневры</a:t>
            </a:r>
            <a:endParaRPr lang="ru-RU" dirty="0"/>
          </a:p>
        </p:txBody>
      </p:sp>
      <p:sp>
        <p:nvSpPr>
          <p:cNvPr id="3" name="Содержимое 2"/>
          <p:cNvSpPr>
            <a:spLocks noGrp="1"/>
          </p:cNvSpPr>
          <p:nvPr>
            <p:ph idx="1"/>
          </p:nvPr>
        </p:nvSpPr>
        <p:spPr/>
        <p:txBody>
          <a:bodyPr>
            <a:normAutofit fontScale="70000" lnSpcReduction="20000"/>
          </a:bodyPr>
          <a:lstStyle/>
          <a:p>
            <a:r>
              <a:rPr lang="ru-RU" dirty="0" smtClean="0"/>
              <a:t>Таким образом, вектор скорости астероида в системе отсчета, связанной с Солнцем, после пролета планеты может быть любым вектором с началом в начале вектора скорости планеты и концом на сфере радиусом . Но это – при условии, что планета имеет почти нулевой диаметр. Ось конуса проходит вдоль вектора </a:t>
            </a:r>
            <a:r>
              <a:rPr lang="ru-RU" b="1" dirty="0" smtClean="0"/>
              <a:t>V</a:t>
            </a:r>
            <a:r>
              <a:rPr lang="ru-RU" dirty="0" smtClean="0"/>
              <a:t> = </a:t>
            </a:r>
            <a:r>
              <a:rPr lang="en-US" b="1" dirty="0" smtClean="0"/>
              <a:t>V</a:t>
            </a:r>
            <a:r>
              <a:rPr lang="en-US" sz="1200" dirty="0" smtClean="0"/>
              <a:t>0</a:t>
            </a:r>
            <a:r>
              <a:rPr lang="ru-RU" dirty="0" smtClean="0"/>
              <a:t>  относительной скорости астероида перед облетом планеты.</a:t>
            </a:r>
          </a:p>
          <a:p>
            <a:r>
              <a:rPr lang="ru-RU" dirty="0" smtClean="0"/>
              <a:t>При планировании гравитационного маневра мы можем выбирать величину радиуса перицентра </a:t>
            </a:r>
            <a:r>
              <a:rPr lang="ru-RU" i="1" dirty="0" smtClean="0"/>
              <a:t>R, </a:t>
            </a:r>
            <a:r>
              <a:rPr lang="ru-RU" dirty="0" smtClean="0"/>
              <a:t>тем самым</a:t>
            </a:r>
            <a:r>
              <a:rPr lang="ru-RU" i="1" dirty="0" smtClean="0"/>
              <a:t> </a:t>
            </a:r>
            <a:r>
              <a:rPr lang="ru-RU" dirty="0" smtClean="0"/>
              <a:t>задавая угол поворота относительной скорости </a:t>
            </a:r>
            <a:r>
              <a:rPr lang="ru-RU" dirty="0" err="1" smtClean="0"/>
              <a:t>α</a:t>
            </a:r>
            <a:r>
              <a:rPr lang="ru-RU" dirty="0" smtClean="0"/>
              <a:t>, так что максимальный угол </a:t>
            </a:r>
            <a:r>
              <a:rPr lang="ru-RU" dirty="0" err="1" smtClean="0"/>
              <a:t>α</a:t>
            </a:r>
            <a:r>
              <a:rPr lang="en-US" baseline="-25000" dirty="0" smtClean="0"/>
              <a:t>max</a:t>
            </a:r>
            <a:r>
              <a:rPr lang="en-US" dirty="0" smtClean="0"/>
              <a:t> </a:t>
            </a:r>
            <a:r>
              <a:rPr lang="ru-RU" dirty="0" smtClean="0"/>
              <a:t>достигается при наименьшем допустимом расстоянии пролета </a:t>
            </a:r>
            <a:r>
              <a:rPr lang="ru-RU" i="1" dirty="0" err="1" smtClean="0"/>
              <a:t>R</a:t>
            </a:r>
            <a:r>
              <a:rPr lang="ru-RU" i="1" baseline="-25000" dirty="0" err="1" smtClean="0"/>
              <a:t>min</a:t>
            </a:r>
            <a:r>
              <a:rPr lang="ru-RU" dirty="0" smtClean="0"/>
              <a:t> планеты. Пространственная картина возможных траекторий облета планеты в системе координат планеты при фиксированном радиусе перицентра представлена на Рис</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800" dirty="0" smtClean="0"/>
              <a:t>Цилиндр возможных векторов относительной скорости подлета (на бесконечности) и результирующий конус векторов  скорости отлета</a:t>
            </a:r>
            <a:r>
              <a:rPr lang="ru-RU" sz="1600" dirty="0" smtClean="0"/>
              <a:t>.</a:t>
            </a:r>
            <a:br>
              <a:rPr lang="ru-RU" sz="1600" dirty="0" smtClean="0"/>
            </a:br>
            <a:endParaRPr lang="ru-RU" sz="1600" dirty="0"/>
          </a:p>
        </p:txBody>
      </p:sp>
      <p:pic>
        <p:nvPicPr>
          <p:cNvPr id="4" name="Изображение 4"/>
          <p:cNvPicPr>
            <a:picLocks noGrp="1"/>
          </p:cNvPicPr>
          <p:nvPr>
            <p:ph idx="1"/>
          </p:nvPr>
        </p:nvPicPr>
        <p:blipFill>
          <a:blip r:embed="rId2" cstate="print">
            <a:extLst>
              <a:ext uri="{28A0092B-C50C-407E-A947-70E740481C1C}">
                <a14:useLocalDpi xmlns:lc="http://schemas.openxmlformats.org/drawingml/2006/lockedCanvas" xmlns:pic="http://schemas.openxmlformats.org/drawingml/2006/picture" xmlns="" xmlns:wpc="http://schemas.microsoft.com/office/word/2010/wordprocessingCanvas" xmlns:mo="http://schemas.microsoft.com/office/mac/office/2008/main" xmlns:mc="http://schemas.openxmlformats.org/markup-compatibility/2006" xmlns:mv="urn:schemas-microsoft-com:mac:vml"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545342" y="1600200"/>
            <a:ext cx="8053315" cy="452596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dirty="0" smtClean="0"/>
              <a:t>Преимущества гравитационных маневров при необходимом изменении траекторий управляемых объектов</a:t>
            </a:r>
            <a:endParaRPr lang="ru-RU" sz="3600" dirty="0"/>
          </a:p>
        </p:txBody>
      </p:sp>
      <p:sp>
        <p:nvSpPr>
          <p:cNvPr id="3" name="Содержимое 2"/>
          <p:cNvSpPr>
            <a:spLocks noGrp="1"/>
          </p:cNvSpPr>
          <p:nvPr>
            <p:ph idx="1"/>
          </p:nvPr>
        </p:nvSpPr>
        <p:spPr/>
        <p:txBody>
          <a:bodyPr>
            <a:normAutofit fontScale="92500" lnSpcReduction="20000"/>
          </a:bodyPr>
          <a:lstStyle/>
          <a:p>
            <a:r>
              <a:rPr lang="ru-RU" sz="2200" dirty="0" smtClean="0"/>
              <a:t>Преимущества гравитационных маневров при необходимом изменении траекторий управляемых объектов проявляются в том случае, если их наведение на планету, в окрестности  которой выполняется гравитационный маневр, значительно меньше, чем ракетодинамический маневр, необходимый для достижения целевого объекта.</a:t>
            </a:r>
          </a:p>
          <a:p>
            <a:r>
              <a:rPr lang="ru-RU" sz="2200" dirty="0" smtClean="0"/>
              <a:t>Когда управляемый объект - это столь массивное тело, каким является </a:t>
            </a:r>
            <a:r>
              <a:rPr lang="ru-RU" sz="2200" dirty="0" smtClean="0">
                <a:solidFill>
                  <a:srgbClr val="FF0000"/>
                </a:solidFill>
              </a:rPr>
              <a:t>даже небольшой астероид (скажем, астероид диаметром 10 метров, масса которого при плотности 2.7 т/м</a:t>
            </a:r>
            <a:r>
              <a:rPr lang="ru-RU" sz="2200" baseline="30000" dirty="0" smtClean="0">
                <a:solidFill>
                  <a:srgbClr val="FF0000"/>
                </a:solidFill>
              </a:rPr>
              <a:t>3</a:t>
            </a:r>
            <a:r>
              <a:rPr lang="ru-RU" sz="2200" dirty="0" smtClean="0">
                <a:solidFill>
                  <a:srgbClr val="FF0000"/>
                </a:solidFill>
              </a:rPr>
              <a:t> составляет 1500 т), то гравитационный маневр, по существу, становится единственным способом управления его движением, </a:t>
            </a:r>
            <a:r>
              <a:rPr lang="ru-RU" sz="2200" dirty="0" smtClean="0"/>
              <a:t>если  необходимые импульсы для изменения его скорости составляют километры в секунду. А это и есть наш случай управления, задача которого  - направить относительно малый астероид на значительно больший объект, например, такой как </a:t>
            </a:r>
            <a:r>
              <a:rPr lang="ru-RU" sz="2200" dirty="0" err="1" smtClean="0"/>
              <a:t>Апофис</a:t>
            </a:r>
            <a:r>
              <a:rPr lang="ru-RU" sz="2200" dirty="0" smtClean="0"/>
              <a:t>, с тем, чтобы с помощью кинетического воздействия (удара) отклонить этот объект от траектории столкновения с Землей. </a:t>
            </a:r>
          </a:p>
          <a:p>
            <a:endParaRPr lang="ru-RU"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t>Примеры перехвата опасных объектов с использованием гравитационных маневров</a:t>
            </a:r>
            <a:endParaRPr lang="ru-RU" sz="2400" dirty="0"/>
          </a:p>
        </p:txBody>
      </p:sp>
      <p:sp>
        <p:nvSpPr>
          <p:cNvPr id="3" name="Содержимое 2"/>
          <p:cNvSpPr>
            <a:spLocks noGrp="1"/>
          </p:cNvSpPr>
          <p:nvPr>
            <p:ph idx="1"/>
          </p:nvPr>
        </p:nvSpPr>
        <p:spPr/>
        <p:txBody>
          <a:bodyPr>
            <a:noAutofit/>
          </a:bodyPr>
          <a:lstStyle/>
          <a:p>
            <a:r>
              <a:rPr lang="ru-RU" sz="2000" dirty="0" smtClean="0"/>
              <a:t>Для того чтобы понять, имеет ли вообще решение эта задача в рамках изложенной концепции, были выполнены исследования по поиску околоземных астероидов, которые можно навести на траекторию столкновения с </a:t>
            </a:r>
            <a:r>
              <a:rPr lang="ru-RU" sz="2000" dirty="0" err="1" smtClean="0"/>
              <a:t>Апофисом</a:t>
            </a:r>
            <a:r>
              <a:rPr lang="ru-RU" sz="2000" dirty="0" smtClean="0"/>
              <a:t> </a:t>
            </a:r>
            <a:r>
              <a:rPr lang="ru-RU" sz="2000" dirty="0" err="1" smtClean="0"/>
              <a:t>с</a:t>
            </a:r>
            <a:r>
              <a:rPr lang="ru-RU" sz="2000" dirty="0" smtClean="0"/>
              <a:t> помощью гравитационного маневра у Земли (Ледков и др. 2015, Эйсмонт и др. 2013) при условии, что необходимый ракетодинамический импульс, сообщаемый астероиду снаряду (или его фрагменту, так что масса управляемого тела составляет </a:t>
            </a:r>
            <a:r>
              <a:rPr lang="ru-RU" sz="2800" dirty="0" smtClean="0">
                <a:solidFill>
                  <a:srgbClr val="FF0000"/>
                </a:solidFill>
              </a:rPr>
              <a:t>не более 1500т</a:t>
            </a:r>
            <a:r>
              <a:rPr lang="ru-RU" sz="2000" dirty="0" smtClean="0"/>
              <a:t>), не превышает возможностей современной ракетно-космической техники, т.е. находится в пределах десятков метров в секунду. В таблице 1 приводятся результаты этих исследований, в частности указываются основные характеристики миссий по отклонению </a:t>
            </a:r>
            <a:r>
              <a:rPr lang="ru-RU" sz="2000" dirty="0" err="1" smtClean="0"/>
              <a:t>Апофиса</a:t>
            </a:r>
            <a:r>
              <a:rPr lang="ru-RU" sz="2000" dirty="0" smtClean="0"/>
              <a:t> от траектории столкновения с Землей для 5 астероидов-снарядов, которые удовлетворяют требованию </a:t>
            </a:r>
            <a:r>
              <a:rPr lang="ru-RU" sz="2000" dirty="0" err="1" smtClean="0"/>
              <a:t>непревышения</a:t>
            </a:r>
            <a:r>
              <a:rPr lang="ru-RU" sz="2000" dirty="0" smtClean="0"/>
              <a:t> величины импульса скорости в 20 м/с, необходимого для перевода этих астероидов на траекторию гравитационного маневра у Земли, обеспечивающего перехват </a:t>
            </a:r>
            <a:r>
              <a:rPr lang="ru-RU" sz="2000" dirty="0" err="1" smtClean="0"/>
              <a:t>Апофиса</a:t>
            </a:r>
            <a:endParaRPr lang="ru-RU"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t>Выбранные астероиды как кандидаты на роль астероида-снаряда</a:t>
            </a:r>
            <a:endParaRPr lang="ru-RU" sz="2400" b="1" dirty="0"/>
          </a:p>
        </p:txBody>
      </p:sp>
      <p:sp>
        <p:nvSpPr>
          <p:cNvPr id="3" name="Содержимое 2"/>
          <p:cNvSpPr>
            <a:spLocks noGrp="1"/>
          </p:cNvSpPr>
          <p:nvPr>
            <p:ph idx="1"/>
          </p:nvPr>
        </p:nvSpPr>
        <p:spPr>
          <a:xfrm>
            <a:off x="395536" y="1628800"/>
            <a:ext cx="8229600" cy="4525963"/>
          </a:xfrm>
        </p:spPr>
        <p:txBody>
          <a:bodyPr>
            <a:normAutofit fontScale="25000" lnSpcReduction="20000"/>
          </a:bodyPr>
          <a:lstStyle/>
          <a:p>
            <a:r>
              <a:rPr lang="ru-RU" sz="6200" dirty="0" smtClean="0"/>
              <a:t>Астероид</a:t>
            </a:r>
            <a:r>
              <a:rPr lang="en-US" sz="6200" dirty="0" smtClean="0"/>
              <a:t>                                2</a:t>
            </a:r>
            <a:r>
              <a:rPr lang="ru-RU" sz="6200" dirty="0" smtClean="0"/>
              <a:t>006 </a:t>
            </a:r>
            <a:r>
              <a:rPr lang="en-US" sz="6200" dirty="0" smtClean="0"/>
              <a:t>XV</a:t>
            </a:r>
            <a:r>
              <a:rPr lang="ru-RU" sz="6200" dirty="0" smtClean="0"/>
              <a:t>4 </a:t>
            </a:r>
            <a:r>
              <a:rPr lang="en-US" sz="6200" dirty="0" smtClean="0"/>
              <a:t>   </a:t>
            </a:r>
            <a:r>
              <a:rPr lang="ru-RU" sz="6200" dirty="0" smtClean="0"/>
              <a:t>2006 </a:t>
            </a:r>
            <a:r>
              <a:rPr lang="en-US" sz="6200" dirty="0" smtClean="0"/>
              <a:t>SU</a:t>
            </a:r>
            <a:r>
              <a:rPr lang="ru-RU" sz="6200" dirty="0" smtClean="0"/>
              <a:t>49 </a:t>
            </a:r>
            <a:r>
              <a:rPr lang="en-US" sz="6200" dirty="0" smtClean="0"/>
              <a:t>   </a:t>
            </a:r>
            <a:r>
              <a:rPr lang="ru-RU" sz="6200" dirty="0" smtClean="0"/>
              <a:t>1997 </a:t>
            </a:r>
            <a:r>
              <a:rPr lang="en-US" sz="6200" dirty="0" smtClean="0"/>
              <a:t>XF</a:t>
            </a:r>
            <a:r>
              <a:rPr lang="ru-RU" sz="6200" dirty="0" smtClean="0"/>
              <a:t>11 </a:t>
            </a:r>
            <a:r>
              <a:rPr lang="en-US" sz="6200" dirty="0" smtClean="0"/>
              <a:t>   </a:t>
            </a:r>
            <a:r>
              <a:rPr lang="ru-RU" sz="6200" dirty="0" smtClean="0"/>
              <a:t>2011</a:t>
            </a:r>
            <a:r>
              <a:rPr lang="en-US" sz="6200" dirty="0" smtClean="0"/>
              <a:t>UK</a:t>
            </a:r>
            <a:r>
              <a:rPr lang="ru-RU" sz="6200" dirty="0" smtClean="0"/>
              <a:t>10 </a:t>
            </a:r>
            <a:r>
              <a:rPr lang="en-US" sz="6200" dirty="0" smtClean="0"/>
              <a:t>   </a:t>
            </a:r>
            <a:r>
              <a:rPr lang="ru-RU" sz="6200" dirty="0" smtClean="0"/>
              <a:t>1994 </a:t>
            </a:r>
            <a:r>
              <a:rPr lang="en-US" sz="6200" dirty="0" smtClean="0"/>
              <a:t>GV </a:t>
            </a:r>
          </a:p>
          <a:p>
            <a:r>
              <a:rPr lang="ru-RU" sz="6200" dirty="0" smtClean="0"/>
              <a:t>Величина </a:t>
            </a:r>
            <a:r>
              <a:rPr lang="el-GR" sz="6200" dirty="0" smtClean="0"/>
              <a:t>Δ</a:t>
            </a:r>
            <a:r>
              <a:rPr lang="en-US" sz="6200" dirty="0" smtClean="0"/>
              <a:t>V</a:t>
            </a:r>
            <a:r>
              <a:rPr lang="ru-RU" sz="6200" dirty="0" smtClean="0"/>
              <a:t> , м/с</a:t>
            </a:r>
            <a:r>
              <a:rPr lang="en-US" sz="6200" dirty="0" smtClean="0"/>
              <a:t>                      </a:t>
            </a:r>
            <a:r>
              <a:rPr lang="ru-RU" sz="6200" dirty="0" smtClean="0"/>
              <a:t>2.38 </a:t>
            </a:r>
            <a:r>
              <a:rPr lang="en-US" sz="6200" dirty="0" smtClean="0"/>
              <a:t>          </a:t>
            </a:r>
            <a:r>
              <a:rPr lang="ru-RU" sz="6200" dirty="0" smtClean="0"/>
              <a:t>7.89</a:t>
            </a:r>
            <a:r>
              <a:rPr lang="en-US" sz="6200" dirty="0" smtClean="0"/>
              <a:t>               </a:t>
            </a:r>
            <a:r>
              <a:rPr lang="ru-RU" sz="6200" dirty="0" smtClean="0"/>
              <a:t>10.05</a:t>
            </a:r>
            <a:r>
              <a:rPr lang="en-US" sz="6200" dirty="0" smtClean="0"/>
              <a:t>             </a:t>
            </a:r>
            <a:r>
              <a:rPr lang="ru-RU" sz="6200" dirty="0" smtClean="0"/>
              <a:t>1</a:t>
            </a:r>
            <a:r>
              <a:rPr lang="en-US" sz="6200" dirty="0" smtClean="0"/>
              <a:t>5.94          17.72</a:t>
            </a:r>
            <a:endParaRPr lang="ru-RU" sz="6200" dirty="0" smtClean="0"/>
          </a:p>
          <a:p>
            <a:r>
              <a:rPr lang="ru-RU" sz="6200" dirty="0" smtClean="0"/>
              <a:t>Радиус перигея</a:t>
            </a:r>
            <a:r>
              <a:rPr lang="en-US" sz="6200" dirty="0" smtClean="0"/>
              <a:t>, </a:t>
            </a:r>
            <a:r>
              <a:rPr lang="ru-RU" sz="6200" dirty="0" smtClean="0"/>
              <a:t>км </a:t>
            </a:r>
            <a:r>
              <a:rPr lang="en-US" sz="6200" dirty="0" smtClean="0"/>
              <a:t>              16473.19    15873.40      42851.84     31912.94       7427.54 </a:t>
            </a:r>
            <a:endParaRPr lang="ru-RU" sz="6200" dirty="0" smtClean="0"/>
          </a:p>
          <a:p>
            <a:r>
              <a:rPr lang="ru-RU" sz="6200" dirty="0" smtClean="0"/>
              <a:t>Скорость в перигее км/с </a:t>
            </a:r>
            <a:r>
              <a:rPr lang="en-US" sz="6200" dirty="0" smtClean="0"/>
              <a:t>            8.98            13.37        9.61             5.03                14.08</a:t>
            </a:r>
            <a:endParaRPr lang="ru-RU" sz="6200" dirty="0" smtClean="0"/>
          </a:p>
          <a:p>
            <a:r>
              <a:rPr lang="en-US" sz="6200" dirty="0" smtClean="0"/>
              <a:t> </a:t>
            </a:r>
            <a:r>
              <a:rPr lang="ru-RU" sz="6200" dirty="0" smtClean="0"/>
              <a:t>Угол поворота</a:t>
            </a:r>
            <a:r>
              <a:rPr lang="en-US" sz="6200" dirty="0" smtClean="0"/>
              <a:t>                           23.98              59.78          5.14              21.14            50.85</a:t>
            </a:r>
            <a:endParaRPr lang="ru-RU" sz="6200" dirty="0" smtClean="0"/>
          </a:p>
          <a:p>
            <a:r>
              <a:rPr lang="en-US" sz="6200" dirty="0" smtClean="0"/>
              <a:t> </a:t>
            </a:r>
            <a:r>
              <a:rPr lang="ru-RU" sz="6200" dirty="0" smtClean="0"/>
              <a:t>относительной</a:t>
            </a:r>
            <a:r>
              <a:rPr lang="en-US" sz="6200" dirty="0" smtClean="0"/>
              <a:t> </a:t>
            </a:r>
          </a:p>
          <a:p>
            <a:r>
              <a:rPr lang="ru-RU" sz="6200" dirty="0" smtClean="0"/>
              <a:t>скорости, град</a:t>
            </a:r>
          </a:p>
          <a:p>
            <a:r>
              <a:rPr lang="ru-RU" sz="6200" dirty="0" smtClean="0"/>
              <a:t>Дата выполнения маневра </a:t>
            </a:r>
            <a:r>
              <a:rPr lang="en-US" sz="6200" dirty="0" smtClean="0"/>
              <a:t>17.03.2029</a:t>
            </a:r>
            <a:r>
              <a:rPr lang="en-US" sz="6200" b="1" dirty="0" smtClean="0"/>
              <a:t>  </a:t>
            </a:r>
            <a:r>
              <a:rPr lang="en-US" sz="6200" dirty="0" smtClean="0"/>
              <a:t>11.06.2027  </a:t>
            </a:r>
            <a:r>
              <a:rPr lang="ru-RU" sz="6200" dirty="0" smtClean="0"/>
              <a:t>27.04.</a:t>
            </a:r>
            <a:r>
              <a:rPr lang="en-US" sz="6200" dirty="0" smtClean="0"/>
              <a:t>2027   </a:t>
            </a:r>
            <a:r>
              <a:rPr lang="ru-RU" sz="6200" dirty="0" smtClean="0"/>
              <a:t>13.09.</a:t>
            </a:r>
            <a:r>
              <a:rPr lang="en-US" sz="6200" dirty="0" smtClean="0"/>
              <a:t>2025    </a:t>
            </a:r>
            <a:r>
              <a:rPr lang="ru-RU" sz="6200" dirty="0" smtClean="0"/>
              <a:t>12.09.</a:t>
            </a:r>
            <a:r>
              <a:rPr lang="en-US" sz="6200" dirty="0" smtClean="0"/>
              <a:t>2028 </a:t>
            </a:r>
            <a:endParaRPr lang="ru-RU" sz="6200" dirty="0" smtClean="0"/>
          </a:p>
          <a:p>
            <a:r>
              <a:rPr lang="ru-RU" sz="6400" dirty="0" smtClean="0"/>
              <a:t>Дата достижения перигея   11</a:t>
            </a:r>
            <a:r>
              <a:rPr lang="en-US" sz="6400" dirty="0" smtClean="0"/>
              <a:t>.12.2031</a:t>
            </a:r>
            <a:r>
              <a:rPr lang="ru-RU" sz="6400" dirty="0" smtClean="0"/>
              <a:t> </a:t>
            </a:r>
            <a:r>
              <a:rPr lang="en-US" sz="6400" dirty="0" smtClean="0"/>
              <a:t> </a:t>
            </a:r>
            <a:r>
              <a:rPr lang="ru-RU" sz="6400" dirty="0" smtClean="0"/>
              <a:t>23.01.</a:t>
            </a:r>
            <a:r>
              <a:rPr lang="en-US" sz="6400" dirty="0" smtClean="0"/>
              <a:t>2029</a:t>
            </a:r>
            <a:r>
              <a:rPr lang="ru-RU" sz="6400" dirty="0" smtClean="0"/>
              <a:t> </a:t>
            </a:r>
            <a:r>
              <a:rPr lang="en-US" sz="6400" dirty="0" smtClean="0"/>
              <a:t> </a:t>
            </a:r>
            <a:r>
              <a:rPr lang="ru-RU" sz="6400" dirty="0" smtClean="0"/>
              <a:t>26.10.</a:t>
            </a:r>
            <a:r>
              <a:rPr lang="en-US" sz="6400" dirty="0" smtClean="0"/>
              <a:t>2028 </a:t>
            </a:r>
            <a:r>
              <a:rPr lang="ru-RU" sz="6400" dirty="0" smtClean="0"/>
              <a:t>  10.10.</a:t>
            </a:r>
            <a:r>
              <a:rPr lang="en-US" sz="6400" dirty="0" smtClean="0"/>
              <a:t>2026</a:t>
            </a:r>
            <a:r>
              <a:rPr lang="ru-RU" sz="6400" dirty="0" smtClean="0"/>
              <a:t>   </a:t>
            </a:r>
            <a:r>
              <a:rPr lang="en-US" sz="6400" dirty="0" smtClean="0"/>
              <a:t> </a:t>
            </a:r>
            <a:r>
              <a:rPr lang="ru-RU" sz="6400" dirty="0" smtClean="0"/>
              <a:t>13.04.</a:t>
            </a:r>
            <a:r>
              <a:rPr lang="en-US" sz="6400" dirty="0" smtClean="0"/>
              <a:t>2031 </a:t>
            </a:r>
            <a:endParaRPr lang="ru-RU" sz="6400" dirty="0" smtClean="0"/>
          </a:p>
          <a:p>
            <a:r>
              <a:rPr lang="ru-RU" sz="6400" dirty="0" smtClean="0"/>
              <a:t>Дата встречи астероида-</a:t>
            </a:r>
          </a:p>
          <a:p>
            <a:r>
              <a:rPr lang="ru-RU" sz="6400" dirty="0" smtClean="0"/>
              <a:t>снаряда с </a:t>
            </a:r>
            <a:r>
              <a:rPr lang="ru-RU" sz="6400" dirty="0" err="1" smtClean="0"/>
              <a:t>Апофисом</a:t>
            </a:r>
            <a:r>
              <a:rPr lang="ru-RU" sz="6400" dirty="0" smtClean="0"/>
              <a:t>             08</a:t>
            </a:r>
            <a:r>
              <a:rPr lang="en-US" sz="6400" dirty="0" smtClean="0"/>
              <a:t>.04.2034</a:t>
            </a:r>
            <a:r>
              <a:rPr lang="ru-RU" sz="6400" dirty="0" smtClean="0"/>
              <a:t>  </a:t>
            </a:r>
            <a:r>
              <a:rPr lang="en-US" sz="6400" dirty="0" smtClean="0"/>
              <a:t> </a:t>
            </a:r>
            <a:r>
              <a:rPr lang="ru-RU" sz="6400" dirty="0" smtClean="0"/>
              <a:t>06.10.</a:t>
            </a:r>
            <a:r>
              <a:rPr lang="en-US" sz="6400" dirty="0" smtClean="0"/>
              <a:t>2029</a:t>
            </a:r>
            <a:r>
              <a:rPr lang="ru-RU" sz="6400" dirty="0" smtClean="0"/>
              <a:t> </a:t>
            </a:r>
            <a:r>
              <a:rPr lang="en-US" sz="6400" dirty="0" smtClean="0"/>
              <a:t> </a:t>
            </a:r>
            <a:r>
              <a:rPr lang="ru-RU" sz="6400" dirty="0" smtClean="0"/>
              <a:t>06.08.</a:t>
            </a:r>
            <a:r>
              <a:rPr lang="en-US" sz="6400" dirty="0" smtClean="0"/>
              <a:t>2030 </a:t>
            </a:r>
            <a:r>
              <a:rPr lang="ru-RU" sz="6400" dirty="0" smtClean="0"/>
              <a:t>  06.08.</a:t>
            </a:r>
            <a:r>
              <a:rPr lang="en-US" sz="6400" dirty="0" smtClean="0"/>
              <a:t>2027</a:t>
            </a:r>
            <a:r>
              <a:rPr lang="ru-RU" sz="6400" dirty="0" smtClean="0"/>
              <a:t>   </a:t>
            </a:r>
            <a:r>
              <a:rPr lang="en-US" sz="6400" dirty="0" smtClean="0"/>
              <a:t> </a:t>
            </a:r>
            <a:r>
              <a:rPr lang="ru-RU" sz="6400" dirty="0" smtClean="0"/>
              <a:t>24.12.</a:t>
            </a:r>
            <a:r>
              <a:rPr lang="en-US" sz="6400" dirty="0" smtClean="0"/>
              <a:t>2032 </a:t>
            </a:r>
            <a:endParaRPr lang="ru-RU" sz="6400" dirty="0" smtClean="0"/>
          </a:p>
          <a:p>
            <a:r>
              <a:rPr lang="ru-RU" sz="6400" dirty="0" smtClean="0"/>
              <a:t>Скорость удара</a:t>
            </a:r>
          </a:p>
          <a:p>
            <a:r>
              <a:rPr lang="ru-RU" sz="6400" dirty="0" smtClean="0"/>
              <a:t> с </a:t>
            </a:r>
            <a:r>
              <a:rPr lang="ru-RU" sz="6400" dirty="0" err="1" smtClean="0"/>
              <a:t>Апофисом</a:t>
            </a:r>
            <a:r>
              <a:rPr lang="ru-RU" sz="6400" dirty="0" smtClean="0"/>
              <a:t>, км/с                    15.3                  4.9                 11.0                 2.3                  14.1</a:t>
            </a:r>
          </a:p>
          <a:p>
            <a:r>
              <a:rPr lang="ru-RU" sz="7200" dirty="0" smtClean="0"/>
              <a:t> Звездная величина          24.87            19.54           16.9            24.91            27.46</a:t>
            </a:r>
          </a:p>
          <a:p>
            <a:r>
              <a:rPr lang="ru-RU" sz="7200" dirty="0" smtClean="0"/>
              <a:t> Размер астероида-</a:t>
            </a:r>
          </a:p>
          <a:p>
            <a:r>
              <a:rPr lang="ru-RU" sz="7200" dirty="0" smtClean="0"/>
              <a:t> снаряда , м                           </a:t>
            </a:r>
            <a:r>
              <a:rPr lang="en-US" sz="7200" dirty="0" smtClean="0"/>
              <a:t>25</a:t>
            </a:r>
            <a:r>
              <a:rPr lang="ru-RU" sz="7200" dirty="0" smtClean="0"/>
              <a:t> ≈</a:t>
            </a:r>
            <a:r>
              <a:rPr lang="en-US" sz="7200" dirty="0" smtClean="0"/>
              <a:t> 60 </a:t>
            </a:r>
            <a:r>
              <a:rPr lang="ru-RU" sz="7200" dirty="0" smtClean="0"/>
              <a:t>   </a:t>
            </a:r>
            <a:r>
              <a:rPr lang="en-US" sz="7200" dirty="0" smtClean="0"/>
              <a:t>330</a:t>
            </a:r>
            <a:r>
              <a:rPr lang="ru-RU" sz="7200" dirty="0" smtClean="0"/>
              <a:t> ≈ </a:t>
            </a:r>
            <a:r>
              <a:rPr lang="en-US" sz="7200" dirty="0" smtClean="0"/>
              <a:t>750 </a:t>
            </a:r>
            <a:r>
              <a:rPr lang="ru-RU" sz="7200" dirty="0" smtClean="0"/>
              <a:t>      </a:t>
            </a:r>
            <a:r>
              <a:rPr lang="en-US" sz="7200" dirty="0" smtClean="0"/>
              <a:t>1</a:t>
            </a:r>
            <a:r>
              <a:rPr lang="ru-RU" sz="7200" dirty="0" smtClean="0"/>
              <a:t> ≈ 2</a:t>
            </a:r>
            <a:r>
              <a:rPr lang="en-US" sz="7200" dirty="0" smtClean="0"/>
              <a:t> </a:t>
            </a:r>
            <a:r>
              <a:rPr lang="ru-RU" sz="7200" dirty="0" smtClean="0"/>
              <a:t>          </a:t>
            </a:r>
            <a:r>
              <a:rPr lang="en-US" sz="7200" dirty="0" smtClean="0"/>
              <a:t>25</a:t>
            </a:r>
            <a:r>
              <a:rPr lang="ru-RU" sz="7200" dirty="0" smtClean="0"/>
              <a:t> ≈ </a:t>
            </a:r>
            <a:r>
              <a:rPr lang="en-US" sz="7200" dirty="0" smtClean="0"/>
              <a:t>60 </a:t>
            </a:r>
            <a:r>
              <a:rPr lang="ru-RU" sz="7200" dirty="0" smtClean="0"/>
              <a:t>        </a:t>
            </a:r>
            <a:r>
              <a:rPr lang="en-US" sz="7200" dirty="0" smtClean="0"/>
              <a:t>8</a:t>
            </a:r>
            <a:r>
              <a:rPr lang="ru-RU" sz="7200" dirty="0" smtClean="0"/>
              <a:t> ≈ </a:t>
            </a:r>
            <a:r>
              <a:rPr lang="en-US" sz="7200" dirty="0" smtClean="0"/>
              <a:t>19</a:t>
            </a:r>
            <a:endParaRPr lang="ru-RU" sz="7200" dirty="0" smtClean="0"/>
          </a:p>
          <a:p>
            <a:endParaRPr lang="ru-RU" sz="7200" dirty="0" smtClean="0"/>
          </a:p>
          <a:p>
            <a:endParaRPr lang="ru-RU" sz="7200" dirty="0" smtClean="0"/>
          </a:p>
          <a:p>
            <a:endParaRPr lang="ru-RU" sz="7200" dirty="0" smtClean="0"/>
          </a:p>
          <a:p>
            <a:endParaRPr lang="ru-RU" sz="7200" dirty="0" smtClean="0"/>
          </a:p>
          <a:p>
            <a:endParaRPr lang="ru-RU" sz="7200" dirty="0" smtClean="0"/>
          </a:p>
          <a:p>
            <a:pPr>
              <a:buNone/>
            </a:pPr>
            <a:r>
              <a:rPr lang="ru-RU" sz="7200" dirty="0" smtClean="0"/>
              <a:t> </a:t>
            </a:r>
          </a:p>
          <a:p>
            <a:endParaRPr lang="ru-RU" sz="7200" dirty="0" smtClean="0"/>
          </a:p>
          <a:p>
            <a:pPr>
              <a:buNone/>
            </a:pPr>
            <a:r>
              <a:rPr lang="ru-RU" sz="7200" dirty="0" smtClean="0"/>
              <a:t> </a:t>
            </a:r>
          </a:p>
          <a:p>
            <a:pPr>
              <a:buNone/>
            </a:pPr>
            <a:r>
              <a:rPr lang="ru-RU" sz="7200" dirty="0" smtClean="0"/>
              <a:t> </a:t>
            </a:r>
          </a:p>
          <a:p>
            <a:pPr>
              <a:buNone/>
            </a:pPr>
            <a:r>
              <a:rPr lang="ru-RU" sz="7200" dirty="0" smtClean="0"/>
              <a:t> </a:t>
            </a:r>
          </a:p>
          <a:p>
            <a:endParaRPr lang="ru-RU" sz="6400" dirty="0" smtClean="0"/>
          </a:p>
          <a:p>
            <a:endParaRPr lang="ru-RU" sz="6400" dirty="0" smtClean="0"/>
          </a:p>
          <a:p>
            <a:pPr>
              <a:buNone/>
            </a:pPr>
            <a:r>
              <a:rPr lang="ru-RU" sz="6400" dirty="0" smtClean="0"/>
              <a:t> </a:t>
            </a:r>
          </a:p>
          <a:p>
            <a:pPr>
              <a:buNone/>
            </a:pPr>
            <a:r>
              <a:rPr lang="ru-RU" sz="6400" dirty="0" smtClean="0"/>
              <a:t> </a:t>
            </a:r>
          </a:p>
          <a:p>
            <a:endParaRPr lang="ru-RU" sz="6400" dirty="0" smtClean="0"/>
          </a:p>
          <a:p>
            <a:endParaRPr lang="ru-RU" sz="6400" dirty="0" smtClean="0"/>
          </a:p>
          <a:p>
            <a:endParaRPr lang="ru-RU" sz="6400" dirty="0" smtClean="0"/>
          </a:p>
          <a:p>
            <a:endParaRPr lang="ru-RU" sz="6400" dirty="0" smtClean="0"/>
          </a:p>
          <a:p>
            <a:endParaRPr lang="ru-RU" sz="6400" dirty="0" smtClean="0"/>
          </a:p>
          <a:p>
            <a:endParaRPr lang="ru-RU" sz="6400" dirty="0" smtClean="0"/>
          </a:p>
          <a:p>
            <a:endParaRPr lang="ru-RU" sz="6400" dirty="0" smtClean="0"/>
          </a:p>
          <a:p>
            <a:endParaRPr lang="ru-RU" sz="6400" dirty="0" smtClean="0"/>
          </a:p>
          <a:p>
            <a:endParaRPr lang="ru-RU" sz="6400" dirty="0" smtClean="0"/>
          </a:p>
          <a:p>
            <a:endParaRPr lang="ru-RU" sz="6400" dirty="0" smtClean="0"/>
          </a:p>
          <a:p>
            <a:endParaRPr lang="ru-RU" sz="6400" dirty="0" smtClean="0"/>
          </a:p>
          <a:p>
            <a:endParaRPr lang="ru-RU" sz="6200" dirty="0" smtClean="0"/>
          </a:p>
          <a:p>
            <a:endParaRPr lang="ru-RU" sz="6200" dirty="0" smtClean="0"/>
          </a:p>
          <a:p>
            <a:r>
              <a:rPr lang="en-US" sz="6200" dirty="0" smtClean="0"/>
              <a:t> </a:t>
            </a:r>
            <a:endParaRPr lang="ru-RU" sz="6200" dirty="0" smtClean="0"/>
          </a:p>
          <a:p>
            <a:endParaRPr lang="ru-RU" sz="6200" dirty="0" smtClean="0"/>
          </a:p>
          <a:p>
            <a:r>
              <a:rPr lang="en-US" sz="6200" dirty="0" smtClean="0"/>
              <a:t> </a:t>
            </a:r>
            <a:endParaRPr lang="ru-RU" sz="6200" dirty="0" smtClean="0"/>
          </a:p>
          <a:p>
            <a:endParaRPr lang="ru-RU" sz="6200" dirty="0" smtClean="0"/>
          </a:p>
          <a:p>
            <a:endParaRPr lang="ru-RU" sz="6200" dirty="0" smtClean="0"/>
          </a:p>
          <a:p>
            <a:endParaRPr lang="ru-RU" sz="6200" dirty="0" smtClean="0"/>
          </a:p>
          <a:p>
            <a:endParaRPr lang="en-US" sz="1800" dirty="0" smtClean="0"/>
          </a:p>
          <a:p>
            <a:r>
              <a:rPr lang="ru-RU" sz="1800" dirty="0" smtClean="0"/>
              <a:t>. </a:t>
            </a:r>
          </a:p>
          <a:p>
            <a:endParaRPr lang="ru-RU" sz="1800" dirty="0" smtClean="0"/>
          </a:p>
          <a:p>
            <a:r>
              <a:rPr lang="en-US" sz="1800" dirty="0" smtClean="0"/>
              <a:t>   </a:t>
            </a:r>
            <a:endParaRPr lang="ru-RU" sz="1800" dirty="0" smtClean="0"/>
          </a:p>
          <a:p>
            <a:endParaRPr lang="ru-RU" sz="1800" dirty="0" smtClean="0"/>
          </a:p>
          <a:p>
            <a:r>
              <a:rPr lang="en-US" sz="1800" dirty="0" smtClean="0"/>
              <a:t> </a:t>
            </a:r>
            <a:endParaRPr lang="ru-RU" sz="1800" dirty="0" smtClean="0"/>
          </a:p>
          <a:p>
            <a:endParaRPr lang="en-US" sz="1800" dirty="0" smtClean="0"/>
          </a:p>
          <a:p>
            <a:r>
              <a:rPr lang="ru-RU" sz="1800" dirty="0" smtClean="0"/>
              <a:t>   </a:t>
            </a:r>
          </a:p>
          <a:p>
            <a:r>
              <a:rPr lang="ru-RU" sz="1800" dirty="0" smtClean="0"/>
              <a:t> </a:t>
            </a:r>
          </a:p>
          <a:p>
            <a:r>
              <a:rPr lang="ru-RU" sz="1800" dirty="0" smtClean="0"/>
              <a:t> </a:t>
            </a:r>
          </a:p>
          <a:p>
            <a:r>
              <a:rPr lang="en-US" sz="1800" dirty="0" smtClean="0"/>
              <a:t> </a:t>
            </a:r>
            <a:endParaRPr lang="ru-RU" sz="1800" dirty="0" smtClean="0"/>
          </a:p>
          <a:p>
            <a:endParaRPr lang="ru-RU" sz="1800" dirty="0" smtClean="0"/>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Изображение 1" descr="Снимок экрана 2014-06-18 в 12.47.28.p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81719" y="133886"/>
            <a:ext cx="6455625" cy="6707335"/>
          </a:xfrm>
          <a:prstGeom prst="rect">
            <a:avLst/>
          </a:prstGeom>
        </p:spPr>
      </p:pic>
      <p:graphicFrame>
        <p:nvGraphicFramePr>
          <p:cNvPr id="3" name="Таблица 2"/>
          <p:cNvGraphicFramePr>
            <a:graphicFrameLocks noGrp="1"/>
          </p:cNvGraphicFramePr>
          <p:nvPr>
            <p:extLst>
              <p:ext uri="{D42A27DB-BD31-4B8C-83A1-F6EECF244321}">
                <p14:modId xmlns:p14="http://schemas.microsoft.com/office/powerpoint/2010/main" xmlns="" val="639683033"/>
              </p:ext>
            </p:extLst>
          </p:nvPr>
        </p:nvGraphicFramePr>
        <p:xfrm>
          <a:off x="323592" y="0"/>
          <a:ext cx="7503244" cy="6862676"/>
        </p:xfrm>
        <a:graphic>
          <a:graphicData uri="http://schemas.openxmlformats.org/drawingml/2006/table">
            <a:tbl>
              <a:tblPr firstRow="1" firstCol="1" bandRow="1"/>
              <a:tblGrid>
                <a:gridCol w="347921"/>
                <a:gridCol w="954548"/>
                <a:gridCol w="628650"/>
                <a:gridCol w="971550"/>
                <a:gridCol w="1528763"/>
                <a:gridCol w="1000125"/>
                <a:gridCol w="1014412"/>
                <a:gridCol w="1057275"/>
              </a:tblGrid>
              <a:tr h="368877">
                <a:tc gridSpan="5">
                  <a:txBody>
                    <a:bodyPr/>
                    <a:lstStyle/>
                    <a:p>
                      <a:pPr algn="ctr">
                        <a:lnSpc>
                          <a:spcPct val="115000"/>
                        </a:lnSpc>
                        <a:spcAft>
                          <a:spcPts val="0"/>
                        </a:spcAft>
                      </a:pPr>
                      <a:r>
                        <a:rPr lang="ru-RU" sz="1200" dirty="0">
                          <a:effectLst/>
                          <a:latin typeface="Times New Roman" charset="0"/>
                          <a:ea typeface="Calibri" charset="0"/>
                          <a:cs typeface="Times New Roman" charset="0"/>
                        </a:rPr>
                        <a:t>Гравитационный маневр у Земли</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algn="ctr">
                        <a:lnSpc>
                          <a:spcPct val="115000"/>
                        </a:lnSpc>
                        <a:spcAft>
                          <a:spcPts val="0"/>
                        </a:spcAft>
                      </a:pPr>
                      <a:r>
                        <a:rPr lang="ru-RU" sz="1200" dirty="0">
                          <a:effectLst/>
                          <a:latin typeface="Times New Roman" charset="0"/>
                          <a:ea typeface="Calibri" charset="0"/>
                          <a:cs typeface="Times New Roman" charset="0"/>
                        </a:rPr>
                        <a:t>Дата встречи астероида-снаряда </a:t>
                      </a:r>
                      <a:endParaRPr lang="ru-RU" sz="1200" dirty="0">
                        <a:effectLst/>
                        <a:latin typeface="Calibri" charset="0"/>
                        <a:ea typeface="Calibri" charset="0"/>
                        <a:cs typeface="Times New Roman" charset="0"/>
                      </a:endParaRPr>
                    </a:p>
                    <a:p>
                      <a:pPr algn="ctr">
                        <a:lnSpc>
                          <a:spcPct val="115000"/>
                        </a:lnSpc>
                        <a:spcAft>
                          <a:spcPts val="0"/>
                        </a:spcAft>
                      </a:pPr>
                      <a:r>
                        <a:rPr lang="ru-RU" sz="1200" dirty="0">
                          <a:effectLst/>
                          <a:latin typeface="Times New Roman" charset="0"/>
                          <a:ea typeface="Calibri" charset="0"/>
                          <a:cs typeface="Times New Roman" charset="0"/>
                        </a:rPr>
                        <a:t>с объектами</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553316">
                <a:tc>
                  <a:txBody>
                    <a:bodyPr/>
                    <a:lstStyle/>
                    <a:p>
                      <a:pPr>
                        <a:lnSpc>
                          <a:spcPct val="115000"/>
                        </a:lnSpc>
                        <a:spcAft>
                          <a:spcPts val="0"/>
                        </a:spcAft>
                      </a:pPr>
                      <a:r>
                        <a:rPr lang="ru-RU" sz="1200" dirty="0">
                          <a:effectLst/>
                          <a:latin typeface="Times New Roman" charset="0"/>
                          <a:ea typeface="Calibri" charset="0"/>
                          <a:cs typeface="Times New Roman" charset="0"/>
                        </a:rPr>
                        <a:t>№</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200" dirty="0">
                          <a:effectLst/>
                          <a:latin typeface="Times New Roman" charset="0"/>
                          <a:ea typeface="Calibri" charset="0"/>
                          <a:cs typeface="Times New Roman" charset="0"/>
                        </a:rPr>
                        <a:t>Астероид</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sym typeface="Symbol" charset="2"/>
                        </a:rPr>
                        <a:t></a:t>
                      </a:r>
                      <a:r>
                        <a:rPr lang="ru-RU" sz="1200">
                          <a:effectLst/>
                          <a:latin typeface="Times New Roman" charset="0"/>
                          <a:ea typeface="Calibri" charset="0"/>
                          <a:cs typeface="Times New Roman" charset="0"/>
                        </a:rPr>
                        <a:t>V, </a:t>
                      </a:r>
                      <a:endParaRPr lang="ru-RU" sz="1200">
                        <a:effectLst/>
                        <a:latin typeface="Calibri" charset="0"/>
                        <a:ea typeface="Calibri" charset="0"/>
                        <a:cs typeface="Times New Roman" charset="0"/>
                      </a:endParaRPr>
                    </a:p>
                    <a:p>
                      <a:pPr>
                        <a:lnSpc>
                          <a:spcPct val="115000"/>
                        </a:lnSpc>
                        <a:spcAft>
                          <a:spcPts val="0"/>
                        </a:spcAft>
                      </a:pPr>
                      <a:r>
                        <a:rPr lang="ru-RU" sz="1200">
                          <a:effectLst/>
                          <a:latin typeface="Times New Roman" charset="0"/>
                          <a:ea typeface="Calibri" charset="0"/>
                          <a:cs typeface="Times New Roman" charset="0"/>
                        </a:rPr>
                        <a:t>м/с</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200">
                          <a:effectLst/>
                          <a:latin typeface="Times New Roman" charset="0"/>
                          <a:ea typeface="Calibri" charset="0"/>
                          <a:cs typeface="Times New Roman" charset="0"/>
                        </a:rPr>
                        <a:t>Дата </a:t>
                      </a:r>
                      <a:endParaRPr lang="ru-RU" sz="1200">
                        <a:effectLst/>
                        <a:latin typeface="Calibri" charset="0"/>
                        <a:ea typeface="Calibri" charset="0"/>
                        <a:cs typeface="Times New Roman" charset="0"/>
                      </a:endParaRPr>
                    </a:p>
                    <a:p>
                      <a:pPr algn="ctr">
                        <a:lnSpc>
                          <a:spcPct val="115000"/>
                        </a:lnSpc>
                        <a:spcAft>
                          <a:spcPts val="0"/>
                        </a:spcAft>
                      </a:pPr>
                      <a:r>
                        <a:rPr lang="ru-RU" sz="1200">
                          <a:effectLst/>
                          <a:latin typeface="Times New Roman" charset="0"/>
                          <a:ea typeface="Calibri" charset="0"/>
                          <a:cs typeface="Times New Roman" charset="0"/>
                        </a:rPr>
                        <a:t>маневра</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200" dirty="0">
                          <a:effectLst/>
                          <a:latin typeface="Times New Roman" charset="0"/>
                          <a:ea typeface="Calibri" charset="0"/>
                          <a:cs typeface="Times New Roman" charset="0"/>
                        </a:rPr>
                        <a:t>Дата </a:t>
                      </a:r>
                      <a:endParaRPr lang="ru-RU" sz="1200" dirty="0">
                        <a:effectLst/>
                        <a:latin typeface="Calibri" charset="0"/>
                        <a:ea typeface="Calibri" charset="0"/>
                        <a:cs typeface="Times New Roman" charset="0"/>
                      </a:endParaRPr>
                    </a:p>
                    <a:p>
                      <a:pPr algn="ctr">
                        <a:lnSpc>
                          <a:spcPct val="115000"/>
                        </a:lnSpc>
                        <a:spcAft>
                          <a:spcPts val="0"/>
                        </a:spcAft>
                      </a:pPr>
                      <a:r>
                        <a:rPr lang="ru-RU" sz="1200" dirty="0" smtClean="0">
                          <a:effectLst/>
                          <a:latin typeface="Times New Roman" charset="0"/>
                          <a:ea typeface="Calibri" charset="0"/>
                          <a:cs typeface="Times New Roman" charset="0"/>
                        </a:rPr>
                        <a:t>прохождения перигея</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200" b="1" dirty="0">
                          <a:effectLst/>
                          <a:latin typeface="Times New Roman" charset="0"/>
                          <a:ea typeface="Calibri" charset="0"/>
                          <a:cs typeface="Times New Roman" charset="0"/>
                        </a:rPr>
                        <a:t>Апофис</a:t>
                      </a:r>
                      <a:endParaRPr lang="ru-RU" sz="1200" b="1" dirty="0">
                        <a:effectLst/>
                        <a:latin typeface="Calibri" charset="0"/>
                        <a:ea typeface="Calibri" charset="0"/>
                        <a:cs typeface="Times New Roman" charset="0"/>
                      </a:endParaRPr>
                    </a:p>
                    <a:p>
                      <a:pPr algn="ctr">
                        <a:lnSpc>
                          <a:spcPct val="115000"/>
                        </a:lnSpc>
                        <a:spcAft>
                          <a:spcPts val="0"/>
                        </a:spcAft>
                      </a:pPr>
                      <a:r>
                        <a:rPr lang="ru-RU" sz="1200" dirty="0">
                          <a:effectLst/>
                          <a:latin typeface="Times New Roman" charset="0"/>
                          <a:ea typeface="Calibri" charset="0"/>
                          <a:cs typeface="Times New Roman" charset="0"/>
                        </a:rPr>
                        <a:t> </a:t>
                      </a:r>
                      <a:endParaRPr lang="ru-RU" sz="1200" dirty="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200" b="1" dirty="0">
                          <a:effectLst/>
                          <a:latin typeface="Times New Roman" charset="0"/>
                          <a:ea typeface="Calibri" charset="0"/>
                          <a:cs typeface="Times New Roman" charset="0"/>
                        </a:rPr>
                        <a:t>Бенну</a:t>
                      </a:r>
                      <a:endParaRPr lang="ru-RU" sz="1200" b="1" dirty="0">
                        <a:effectLst/>
                        <a:latin typeface="Calibri" charset="0"/>
                        <a:ea typeface="Calibri" charset="0"/>
                        <a:cs typeface="Times New Roman" charset="0"/>
                      </a:endParaRPr>
                    </a:p>
                    <a:p>
                      <a:pPr algn="ctr">
                        <a:lnSpc>
                          <a:spcPct val="115000"/>
                        </a:lnSpc>
                        <a:spcAft>
                          <a:spcPts val="0"/>
                        </a:spcAft>
                      </a:pPr>
                      <a:r>
                        <a:rPr lang="ru-RU" sz="1200" dirty="0">
                          <a:effectLst/>
                          <a:latin typeface="Times New Roman" charset="0"/>
                          <a:ea typeface="Calibri" charset="0"/>
                          <a:cs typeface="Times New Roman" charset="0"/>
                        </a:rPr>
                        <a:t> </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200" b="1" dirty="0">
                          <a:effectLst/>
                          <a:latin typeface="Times New Roman" charset="0"/>
                          <a:ea typeface="Calibri" charset="0"/>
                          <a:cs typeface="Times New Roman" charset="0"/>
                        </a:rPr>
                        <a:t>Фобос</a:t>
                      </a:r>
                      <a:endParaRPr lang="ru-RU" sz="1200" b="1"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1</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2015 AZ43</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11.91</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2035-12-14</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2038-02-26</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2040-07-27</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 </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2</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2014 GQ17</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10.09</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2043-11-12</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2044-06-11</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2045-01-22</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2044-12-23</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 </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3</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2014 QN266</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18.77</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2040-05-16</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2041-03-15</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2042-02-13</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2041-08-01</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 </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4</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2014 KW76</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16.54</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2036-12-21  </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2038-05-27</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2040-04-02</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 </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5</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2014 HB177</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13.53</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2033-12-10</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2034-05-06</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 </a:t>
                      </a:r>
                      <a:endParaRPr lang="ru-RU" sz="1200" dirty="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2034-10-06</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6</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2013 VX4</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18.22</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2022-05-26</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2023-12-15</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2026-02-17</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7</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2012 PB20</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18.82</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2024-06-14</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2025-02-11</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2025-06-04</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2025-07-02</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8</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2012 SY49</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9.96</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2027-12-27</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2029-09-29</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2030-01-27</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 </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9</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2012 AP10</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11.85</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2042-07-11</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2043-01-01</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2043-08-30</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10</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2012 UE34</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12.04</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2040-07-20</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2041-04-08</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2041-08-25</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 </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11</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2012_HB25</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10.96</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2023-11-23</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2027-07-10</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2030-11-21</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12</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2011 TO</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15.33</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2044-04-16</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2044-09-27</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2045-05-09</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2045-03-23</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13</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2011 CF22</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10.80</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2038-08-16</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2041-02-06</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2043-08-03</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 </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14</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2011 AM37</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18.89</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2025-02-11</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2026-01-11</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2026-12-25</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2026-09-13</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2026-11-18</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15</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2011 CF22</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10.80</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2038-08-16</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2041-02-06</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2043-08-03</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 </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16</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2011 AG5</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4.44</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2038-07-07</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2040-02-05</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2041-09-24</a:t>
                      </a:r>
                      <a:endParaRPr lang="ru-RU" sz="1200" dirty="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2040-05-15</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 </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17</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2010 TN55</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16.35</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2035-12-21</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2038-10-10</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2042-01-14</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2042-01-04</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2041-12-19</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18</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2010 VN1</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10.95</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2033-12-08</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2035-11-03</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 </a:t>
                      </a:r>
                      <a:endParaRPr lang="ru-RU" sz="1200" dirty="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2037-07-25</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 </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19</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2008 WK96</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10.03</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2037-02-17</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2038-11-29</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 </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2040-10-21</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20</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2007 TL16</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19.69</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2036-06-21</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2037-10-06</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 </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2038-01-24</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21</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2007 DX40</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3.61</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2042-04-01</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2043-08-18</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2045-03-16</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2045-02-02</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22</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2006 SR131</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15.60</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2016-08-15</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2017-09-23</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2019-02-08</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2019-01-31</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2019-01-08</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23</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2006 SU49</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8.01</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2027-06-15</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2029-01-23</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2029-06-04</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2030-08-09</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24</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2004 MN4</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3.88</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2028-08-03</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2029-04-14</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2029-10-13</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 </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25</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2000 QK130</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11.13</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2035-03-05</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2036-03-14</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2036-07-10</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26</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1997 XF11</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10.23</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2027-05-16</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2028-10-26</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2030-04-03</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2030-03-06</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 </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27</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1995 CS</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2.64</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2039-09-25</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2041-02-03</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2043-07-02</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dirty="0">
                          <a:effectLst/>
                          <a:latin typeface="Times New Roman" charset="0"/>
                          <a:ea typeface="Calibri" charset="0"/>
                          <a:cs typeface="Times New Roman" charset="0"/>
                        </a:rPr>
                        <a:t> </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FFFFFF"/>
                    </a:solidFill>
                  </a:tcPr>
                </a:tc>
              </a:tr>
              <a:tr h="184439">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ru-RU" sz="1200">
                          <a:effectLst/>
                          <a:latin typeface="Times New Roman" charset="0"/>
                          <a:ea typeface="Calibri" charset="0"/>
                          <a:cs typeface="Times New Roman" charset="0"/>
                        </a:rPr>
                        <a:t> </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200">
                          <a:effectLst/>
                          <a:latin typeface="Times New Roman" charset="0"/>
                          <a:ea typeface="Calibri" charset="0"/>
                          <a:cs typeface="Times New Roman" charset="0"/>
                        </a:rPr>
                        <a:t>13/27</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200">
                          <a:effectLst/>
                          <a:latin typeface="Times New Roman" charset="0"/>
                          <a:ea typeface="Calibri" charset="0"/>
                          <a:cs typeface="Times New Roman" charset="0"/>
                        </a:rPr>
                        <a:t>14/27</a:t>
                      </a:r>
                      <a:endParaRPr lang="ru-RU" sz="120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ru-RU" sz="1200" dirty="0">
                          <a:effectLst/>
                          <a:latin typeface="Times New Roman" charset="0"/>
                          <a:ea typeface="Calibri" charset="0"/>
                          <a:cs typeface="Times New Roman" charset="0"/>
                        </a:rPr>
                        <a:t>14/27</a:t>
                      </a:r>
                      <a:endParaRPr lang="ru-RU" sz="1200" dirty="0">
                        <a:effectLst/>
                        <a:latin typeface="Calibri" charset="0"/>
                        <a:ea typeface="Calibri" charset="0"/>
                        <a:cs typeface="Times New Roman" charset="0"/>
                      </a:endParaRPr>
                    </a:p>
                  </a:txBody>
                  <a:tcPr marL="64524" marR="645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xmlns="" val="6494822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smtClean="0"/>
              <a:t>Техническая реализуемость</a:t>
            </a:r>
            <a:endParaRPr lang="ru-RU" sz="3600" b="1" dirty="0"/>
          </a:p>
        </p:txBody>
      </p:sp>
      <p:sp>
        <p:nvSpPr>
          <p:cNvPr id="3" name="Содержимое 2"/>
          <p:cNvSpPr>
            <a:spLocks noGrp="1"/>
          </p:cNvSpPr>
          <p:nvPr>
            <p:ph idx="1"/>
          </p:nvPr>
        </p:nvSpPr>
        <p:spPr>
          <a:xfrm>
            <a:off x="457200" y="1340768"/>
            <a:ext cx="8229600" cy="5400600"/>
          </a:xfrm>
        </p:spPr>
        <p:txBody>
          <a:bodyPr>
            <a:noAutofit/>
          </a:bodyPr>
          <a:lstStyle/>
          <a:p>
            <a:r>
              <a:rPr lang="ru-RU" sz="2000" dirty="0" smtClean="0"/>
              <a:t>Для оценки технической реализуемости описанного способа отклонения опасных небесных объектов от траектории попадания в Землю были проведены расчеты по определению массы космического аппарата, который может быть доставлен на поверхность астероида для выполнения дальнейших операций, необходимых для перевода астероида на орбиту, включающую гравитационный маневр у Земли. Предполагалось, что при этом в качестве носителя используется Протон-М с разгонным блоком Бриз-М. </a:t>
            </a:r>
            <a:r>
              <a:rPr lang="ru-RU" sz="2000" dirty="0" smtClean="0">
                <a:solidFill>
                  <a:srgbClr val="FF0000"/>
                </a:solidFill>
              </a:rPr>
              <a:t>Если использовать для доставки космического аппарата на астероид и дальнейших операций плазменный двигатель со скоростью истечения рабочего тела 32370 м/с (достигнутые к настоящему моменту характеристики), то, как можно судить по результатам (Ледков и др. 2015), после посадки на  астероид массой </a:t>
            </a:r>
            <a:r>
              <a:rPr lang="ru-RU" dirty="0" smtClean="0">
                <a:solidFill>
                  <a:srgbClr val="FF0000"/>
                </a:solidFill>
              </a:rPr>
              <a:t>1500т </a:t>
            </a:r>
            <a:r>
              <a:rPr lang="ru-RU" sz="2000" dirty="0" smtClean="0">
                <a:solidFill>
                  <a:srgbClr val="FF0000"/>
                </a:solidFill>
              </a:rPr>
              <a:t>располагаемый импульс скорости составляет </a:t>
            </a:r>
            <a:r>
              <a:rPr lang="ru-RU" sz="2800" dirty="0" smtClean="0">
                <a:solidFill>
                  <a:srgbClr val="FF0000"/>
                </a:solidFill>
              </a:rPr>
              <a:t>более 50 м/с</a:t>
            </a:r>
            <a:r>
              <a:rPr lang="ru-RU" sz="2000" dirty="0" smtClean="0">
                <a:solidFill>
                  <a:srgbClr val="FF0000"/>
                </a:solidFill>
              </a:rPr>
              <a:t>. Это позволяет считать дальнейшие операции выполнимыми даже с учетом дополнительных расходов рабочего тела на коррекцию </a:t>
            </a:r>
            <a:endParaRPr lang="ru-RU" sz="2000" dirty="0">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t>Гравитационный маневр у Венеры и Марса</a:t>
            </a:r>
            <a:endParaRPr lang="ru-RU" sz="2800" b="1" dirty="0"/>
          </a:p>
        </p:txBody>
      </p:sp>
      <p:sp>
        <p:nvSpPr>
          <p:cNvPr id="3" name="Содержимое 2"/>
          <p:cNvSpPr>
            <a:spLocks noGrp="1"/>
          </p:cNvSpPr>
          <p:nvPr>
            <p:ph idx="1"/>
          </p:nvPr>
        </p:nvSpPr>
        <p:spPr/>
        <p:txBody>
          <a:bodyPr>
            <a:noAutofit/>
          </a:bodyPr>
          <a:lstStyle/>
          <a:p>
            <a:r>
              <a:rPr lang="ru-RU" sz="2000" dirty="0" smtClean="0"/>
              <a:t>Гравитационный маневр у Земли означает пролет астероида-снаряда вблизи от Земли и это может рассматриваться как операция, представляющая определенную угрозу незапланированного столкновения с Землей. Однако, если, как предполагалось выше, размер его остается в пределах </a:t>
            </a:r>
            <a:r>
              <a:rPr lang="ru-RU" sz="2800" dirty="0" smtClean="0">
                <a:solidFill>
                  <a:srgbClr val="FF0000"/>
                </a:solidFill>
              </a:rPr>
              <a:t>10 метров</a:t>
            </a:r>
            <a:r>
              <a:rPr lang="ru-RU" sz="2000" dirty="0" smtClean="0"/>
              <a:t>, то возможная ошибка, приводящая к входу этого небесного тела в атмосферу Земли, не представляет опасности, поскольку астероид такого размера </a:t>
            </a:r>
            <a:r>
              <a:rPr lang="ru-RU" sz="2000" dirty="0" smtClean="0">
                <a:solidFill>
                  <a:srgbClr val="FF0000"/>
                </a:solidFill>
              </a:rPr>
              <a:t>будет разрушен в процессе движения в атмосфере, за исключением, быть может, случаев, когда астероид принадлежит к классу </a:t>
            </a:r>
            <a:r>
              <a:rPr lang="ru-RU" sz="3600" dirty="0" smtClean="0">
                <a:solidFill>
                  <a:srgbClr val="FF0000"/>
                </a:solidFill>
              </a:rPr>
              <a:t>железных</a:t>
            </a:r>
            <a:r>
              <a:rPr lang="ru-RU" sz="3600" dirty="0" smtClean="0"/>
              <a:t>.</a:t>
            </a:r>
            <a:r>
              <a:rPr lang="ru-RU" sz="2000" dirty="0" smtClean="0"/>
              <a:t> Для нашей задачи последний случай можно не принимать во внимание, поскольку кандидат на роль астероида-снаряда выбирается не вслепую, а с учетом предварительного изучения его химического состава. Тем не менее, представляет интерес задача по поиску астероидов, подходящих для перехвата опасных объектов с использованием гравитационного поля других планет. </a:t>
            </a:r>
          </a:p>
          <a:p>
            <a:endParaRPr lang="ru-RU" sz="2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smtClean="0"/>
              <a:t>Гравитационные маневры у Марса и Венеры</a:t>
            </a:r>
            <a:endParaRPr lang="ru-RU" sz="3200" b="1" dirty="0"/>
          </a:p>
        </p:txBody>
      </p:sp>
      <p:sp>
        <p:nvSpPr>
          <p:cNvPr id="3" name="Содержимое 2"/>
          <p:cNvSpPr>
            <a:spLocks noGrp="1"/>
          </p:cNvSpPr>
          <p:nvPr>
            <p:ph idx="1"/>
          </p:nvPr>
        </p:nvSpPr>
        <p:spPr/>
        <p:txBody>
          <a:bodyPr>
            <a:normAutofit fontScale="25000" lnSpcReduction="20000"/>
          </a:bodyPr>
          <a:lstStyle/>
          <a:p>
            <a:r>
              <a:rPr lang="ru-RU" sz="9600" dirty="0" smtClean="0"/>
              <a:t>Используя гравитационный маневр у Марса</a:t>
            </a:r>
          </a:p>
          <a:p>
            <a:r>
              <a:rPr lang="ru-RU" sz="7200" dirty="0" smtClean="0"/>
              <a:t>№  Астероид   </a:t>
            </a:r>
            <a:r>
              <a:rPr lang="ru-RU" sz="7200" dirty="0" smtClean="0">
                <a:sym typeface="Symbol"/>
              </a:rPr>
              <a:t></a:t>
            </a:r>
            <a:r>
              <a:rPr lang="ru-RU" sz="7200" dirty="0" smtClean="0"/>
              <a:t>V,      Дата маневра     Дата  достижения             Дата встречи </a:t>
            </a:r>
          </a:p>
          <a:p>
            <a:r>
              <a:rPr lang="ru-RU" sz="7200" dirty="0" smtClean="0"/>
              <a:t>                            м/с                                            перигея                астероида- снаряда</a:t>
            </a:r>
          </a:p>
          <a:p>
            <a:r>
              <a:rPr lang="ru-RU" sz="7200" dirty="0" smtClean="0"/>
              <a:t>                                                                                                             с астероидом </a:t>
            </a:r>
            <a:r>
              <a:rPr lang="ru-RU" sz="7200" dirty="0" err="1" smtClean="0"/>
              <a:t>Бенну</a:t>
            </a:r>
            <a:endParaRPr lang="ru-RU" sz="7200" dirty="0" smtClean="0"/>
          </a:p>
          <a:p>
            <a:r>
              <a:rPr lang="ru-RU" sz="7200" dirty="0" smtClean="0"/>
              <a:t>1      2003 LX5   14.13     2018-12-14           2022-01-17                    2026-06-12</a:t>
            </a:r>
          </a:p>
          <a:p>
            <a:endParaRPr lang="ru-RU" sz="7200" dirty="0" smtClean="0"/>
          </a:p>
          <a:p>
            <a:endParaRPr lang="ru-RU" sz="7200" dirty="0" smtClean="0"/>
          </a:p>
          <a:p>
            <a:endParaRPr lang="ru-RU" sz="7200" dirty="0" smtClean="0"/>
          </a:p>
          <a:p>
            <a:r>
              <a:rPr lang="ru-RU" sz="9600" dirty="0" smtClean="0"/>
              <a:t>Используя гравитационный маневр у Венеры</a:t>
            </a:r>
          </a:p>
          <a:p>
            <a:r>
              <a:rPr lang="ru-RU" sz="7200" dirty="0" smtClean="0"/>
              <a:t>№  Астероид   </a:t>
            </a:r>
            <a:r>
              <a:rPr lang="ru-RU" sz="7200" dirty="0" smtClean="0">
                <a:sym typeface="Symbol"/>
              </a:rPr>
              <a:t></a:t>
            </a:r>
            <a:r>
              <a:rPr lang="ru-RU" sz="7200" dirty="0" smtClean="0"/>
              <a:t>V,      Дата маневра     Дата  достижения             Дата встречи </a:t>
            </a:r>
          </a:p>
          <a:p>
            <a:r>
              <a:rPr lang="ru-RU" sz="7200" dirty="0" smtClean="0"/>
              <a:t>                            м/с                                            перигея                астероида- снаряда</a:t>
            </a:r>
          </a:p>
          <a:p>
            <a:r>
              <a:rPr lang="ru-RU" sz="7200" dirty="0" smtClean="0"/>
              <a:t>                                                                                                          с астероидом </a:t>
            </a:r>
            <a:r>
              <a:rPr lang="ru-RU" sz="7200" dirty="0" err="1" smtClean="0"/>
              <a:t>Апофис</a:t>
            </a:r>
            <a:endParaRPr lang="ru-RU" sz="7200" dirty="0" smtClean="0"/>
          </a:p>
          <a:p>
            <a:r>
              <a:rPr lang="ru-RU" sz="7200" dirty="0" smtClean="0"/>
              <a:t>1      2009 </a:t>
            </a:r>
            <a:r>
              <a:rPr lang="en-US" sz="7200" dirty="0" smtClean="0"/>
              <a:t>CE     23.10</a:t>
            </a:r>
            <a:r>
              <a:rPr lang="ru-RU" sz="7200" dirty="0" smtClean="0"/>
              <a:t>     20</a:t>
            </a:r>
            <a:r>
              <a:rPr lang="en-US" sz="7200" dirty="0" smtClean="0"/>
              <a:t>42</a:t>
            </a:r>
            <a:r>
              <a:rPr lang="ru-RU" sz="7200" dirty="0" smtClean="0"/>
              <a:t>-</a:t>
            </a:r>
            <a:r>
              <a:rPr lang="en-US" sz="7200" dirty="0" smtClean="0"/>
              <a:t>08</a:t>
            </a:r>
            <a:r>
              <a:rPr lang="ru-RU" sz="7200" dirty="0" smtClean="0"/>
              <a:t>-1</a:t>
            </a:r>
            <a:r>
              <a:rPr lang="en-US" sz="7200" dirty="0" smtClean="0"/>
              <a:t>8</a:t>
            </a:r>
            <a:r>
              <a:rPr lang="ru-RU" sz="7200" dirty="0" smtClean="0"/>
              <a:t>          20</a:t>
            </a:r>
            <a:r>
              <a:rPr lang="en-US" sz="7200" dirty="0" smtClean="0"/>
              <a:t>43</a:t>
            </a:r>
            <a:r>
              <a:rPr lang="ru-RU" sz="7200" dirty="0" smtClean="0"/>
              <a:t>-0</a:t>
            </a:r>
            <a:r>
              <a:rPr lang="en-US" sz="7200" dirty="0" smtClean="0"/>
              <a:t>2</a:t>
            </a:r>
            <a:r>
              <a:rPr lang="ru-RU" sz="7200" dirty="0" smtClean="0"/>
              <a:t>-</a:t>
            </a:r>
            <a:r>
              <a:rPr lang="en-US" sz="7200" dirty="0" smtClean="0"/>
              <a:t>2</a:t>
            </a:r>
            <a:r>
              <a:rPr lang="ru-RU" sz="7200" dirty="0" smtClean="0"/>
              <a:t>7                    20</a:t>
            </a:r>
            <a:r>
              <a:rPr lang="en-US" sz="7200" dirty="0" smtClean="0"/>
              <a:t>43</a:t>
            </a:r>
            <a:r>
              <a:rPr lang="ru-RU" sz="7200" dirty="0" smtClean="0"/>
              <a:t>-</a:t>
            </a:r>
            <a:r>
              <a:rPr lang="en-US" sz="7200" dirty="0" smtClean="0"/>
              <a:t>10</a:t>
            </a:r>
            <a:r>
              <a:rPr lang="ru-RU" sz="7200" dirty="0" smtClean="0"/>
              <a:t>-2</a:t>
            </a:r>
            <a:r>
              <a:rPr lang="en-US" sz="7200" dirty="0" smtClean="0"/>
              <a:t>0</a:t>
            </a:r>
            <a:endParaRPr lang="ru-RU" sz="7200" dirty="0" smtClean="0"/>
          </a:p>
          <a:p>
            <a:endParaRPr lang="ru-RU" sz="7200" dirty="0" smtClean="0"/>
          </a:p>
          <a:p>
            <a:r>
              <a:rPr lang="en-US" sz="7200" dirty="0" smtClean="0"/>
              <a:t> 2      2010 DG1  21.5       2037-08-11          2039-11-03                    2042-05-21</a:t>
            </a:r>
            <a:endParaRPr lang="ru-RU" sz="7200" dirty="0" smtClean="0"/>
          </a:p>
          <a:p>
            <a:endParaRPr lang="ru-RU" sz="7200" dirty="0" smtClean="0"/>
          </a:p>
          <a:p>
            <a:endParaRPr lang="ru-RU" sz="7200" dirty="0" smtClean="0"/>
          </a:p>
          <a:p>
            <a:endParaRPr lang="ru-RU" sz="7200" dirty="0" smtClean="0"/>
          </a:p>
          <a:p>
            <a:endParaRPr lang="ru-RU" sz="7200" dirty="0" smtClean="0"/>
          </a:p>
          <a:p>
            <a:endParaRPr lang="ru-RU" sz="7200" dirty="0" smtClean="0"/>
          </a:p>
          <a:p>
            <a:endParaRPr lang="ru-RU" sz="7200" dirty="0" smtClean="0"/>
          </a:p>
          <a:p>
            <a:pPr lvl="3"/>
            <a:r>
              <a:rPr lang="ru-RU" sz="6000" dirty="0" smtClean="0"/>
              <a:t> </a:t>
            </a:r>
          </a:p>
          <a:p>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t>Перевод на резонансные орбиты</a:t>
            </a:r>
            <a:endParaRPr lang="ru-RU" sz="2800" b="1" dirty="0"/>
          </a:p>
        </p:txBody>
      </p:sp>
      <p:sp>
        <p:nvSpPr>
          <p:cNvPr id="3" name="Содержимое 2"/>
          <p:cNvSpPr>
            <a:spLocks noGrp="1"/>
          </p:cNvSpPr>
          <p:nvPr>
            <p:ph idx="1"/>
          </p:nvPr>
        </p:nvSpPr>
        <p:spPr>
          <a:xfrm>
            <a:off x="457200" y="1196752"/>
            <a:ext cx="8229600" cy="5256584"/>
          </a:xfrm>
        </p:spPr>
        <p:txBody>
          <a:bodyPr>
            <a:noAutofit/>
          </a:bodyPr>
          <a:lstStyle/>
          <a:p>
            <a:r>
              <a:rPr lang="ru-RU" sz="1800" dirty="0" smtClean="0"/>
              <a:t>Если орбита околоземного астероида такова, что его можно перевести на траекторию близкого облета Земли приемлемым по величине импульсом скорости, то представляет интерес выполнение гравитационного маневра, который позволит сделать орбиту астероида удобной для дальнейшего систематического изучения, в том числе доставки его грунта на Землю. В качестве примеров такой орбиты можно указать орбиты с периодом, находящимся в резонансном соотношении с периодом Земли, т.е. когда период астероида относится к периоду Земли как целые числа (1:1, 3:2, 4:3 и т.д.). Тогда для случая, например, равенства периодов астероид будет возвращаться к Земле ежегодно. Это значительно расширяет возможности управления астероидом, поскольку при каждом его возвращении к Земле, т.е. ежегодно можно направлять новую экспедицию к астероиду и возвращать грунт на Землю с минимальными затратами. Более того при каждом сближении с Землей можно выполнять новый гравитационный маневр, причем таким образом, что период астероида не изменится, а изменятся эксцентриситет и наклонение орбиты астероида (Ледков , Эйсмонт и др. 2015) Это достигается таким поворотом вектора относительной скорости. астероида, при котором его угол с вектором скорости Земли </a:t>
            </a:r>
            <a:r>
              <a:rPr lang="ru-RU" sz="1800" i="1" dirty="0" smtClean="0">
                <a:sym typeface="Symbol"/>
              </a:rPr>
              <a:t></a:t>
            </a:r>
            <a:r>
              <a:rPr lang="ru-RU" sz="1800" dirty="0" smtClean="0"/>
              <a:t> остается неизменным, как это иллюстрируется Рис</a:t>
            </a:r>
            <a:endParaRPr lang="ru-RU"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786210"/>
          </a:xfrm>
        </p:spPr>
        <p:txBody>
          <a:bodyPr>
            <a:normAutofit/>
          </a:bodyPr>
          <a:lstStyle/>
          <a:p>
            <a:r>
              <a:rPr lang="ru-RU" sz="2000" dirty="0" smtClean="0"/>
              <a:t>Гравитационные маневры у Земли (</a:t>
            </a:r>
            <a:r>
              <a:rPr lang="ru-RU" sz="2000" dirty="0" err="1" smtClean="0"/>
              <a:t>α </a:t>
            </a:r>
            <a:r>
              <a:rPr lang="ru-RU" sz="2000" dirty="0" smtClean="0"/>
              <a:t>–– угол поворота вектора относительной скорости астероида в результате выполнения маневров, </a:t>
            </a:r>
            <a:r>
              <a:rPr lang="ru-RU" sz="2000" dirty="0" err="1" smtClean="0"/>
              <a:t>γ </a:t>
            </a:r>
            <a:r>
              <a:rPr lang="ru-RU" sz="2000" dirty="0" smtClean="0"/>
              <a:t>–– угол поворота плоскости орбиты астероида в относительном движении, </a:t>
            </a:r>
            <a:r>
              <a:rPr lang="ru-RU" sz="2000" i="1" dirty="0" smtClean="0">
                <a:sym typeface="Symbol"/>
              </a:rPr>
              <a:t></a:t>
            </a:r>
            <a:r>
              <a:rPr lang="ru-RU" sz="2000" i="1" dirty="0" smtClean="0"/>
              <a:t> -</a:t>
            </a:r>
            <a:r>
              <a:rPr lang="ru-RU" sz="2000" dirty="0" smtClean="0"/>
              <a:t> угол между вектором относительной скорости астероида и вектором скорости Земли</a:t>
            </a:r>
            <a:r>
              <a:rPr lang="ru-RU" sz="2000" i="1" dirty="0" smtClean="0"/>
              <a:t> </a:t>
            </a:r>
            <a:r>
              <a:rPr lang="ru-RU" sz="2000" dirty="0" smtClean="0"/>
              <a:t>).</a:t>
            </a:r>
            <a:endParaRPr lang="ru-RU" sz="2000" dirty="0"/>
          </a:p>
        </p:txBody>
      </p:sp>
      <p:pic>
        <p:nvPicPr>
          <p:cNvPr id="4" name="Изображение 21"/>
          <p:cNvPicPr>
            <a:picLocks noGrp="1"/>
          </p:cNvPicPr>
          <p:nvPr>
            <p:ph idx="1"/>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v="urn:schemas-microsoft-com:mac:vml" xmlns:mc="http://schemas.openxmlformats.org/markup-compatibility/2006" xmlns:mo="http://schemas.microsoft.com/office/mac/office/2008/main" xmlns:wpc="http://schemas.microsoft.com/office/word/2010/wordprocessingCanvas" xmlns="" xmlns:pic="http://schemas.openxmlformats.org/drawingml/2006/picture" xmlns:lc="http://schemas.openxmlformats.org/drawingml/2006/lockedCanvas" val="0"/>
              </a:ext>
            </a:extLst>
          </a:blip>
          <a:stretch>
            <a:fillRect/>
          </a:stretch>
        </p:blipFill>
        <p:spPr>
          <a:xfrm>
            <a:off x="1259181" y="2132856"/>
            <a:ext cx="6625637" cy="4536504"/>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smtClean="0"/>
              <a:t>Экспедиции на орбиты, аналогичные земной</a:t>
            </a:r>
            <a:endParaRPr lang="ru-RU" sz="3200" b="1" dirty="0"/>
          </a:p>
        </p:txBody>
      </p:sp>
      <p:sp>
        <p:nvSpPr>
          <p:cNvPr id="3" name="Содержимое 2"/>
          <p:cNvSpPr>
            <a:spLocks noGrp="1"/>
          </p:cNvSpPr>
          <p:nvPr>
            <p:ph idx="1"/>
          </p:nvPr>
        </p:nvSpPr>
        <p:spPr>
          <a:xfrm>
            <a:off x="457200" y="1412776"/>
            <a:ext cx="8229600" cy="4968552"/>
          </a:xfrm>
        </p:spPr>
        <p:txBody>
          <a:bodyPr>
            <a:noAutofit/>
          </a:bodyPr>
          <a:lstStyle/>
          <a:p>
            <a:r>
              <a:rPr lang="ru-RU" sz="2000" dirty="0" smtClean="0"/>
              <a:t>При таком подходе длина вектора скорости астероида в системе отсчета, связанной с Солнцем, не меняется, следовательно, и орбитальный период астероида остается прежним. Так что, если за один облет Земли не удается в достаточной мере изменить наклонение, можно продолжить этот процесс на следующем гравитационном маневре. Следуя этой процедуре, можно получить максимальное наклонение орбиты астероида к эклиптике. В этом случае орбита астероида становится практически такой же, как орбита Земли, но расположенная с некоторым наклонением к ней</a:t>
            </a:r>
            <a:r>
              <a:rPr lang="en-US" sz="2000" dirty="0" smtClean="0"/>
              <a:t>.</a:t>
            </a:r>
            <a:r>
              <a:rPr lang="ru-RU" sz="2000" dirty="0" smtClean="0"/>
              <a:t> Таким образом, открывается возможность встречи астероида с Землей дважды в год, что может играть существенную роль в планировании экспедиций по исследованию и использованию астероида, в том числе для решения задачи планетарной защиты. Кроме того, пилотируемые экспедиции к астероиду на такой орбите, для которых существенную роль играет время и риски миссии, переходят в разряд проектов, имеющих более высокие шансы на реализацию, чем в других случаях. </a:t>
            </a:r>
            <a:endParaRPr lang="ru-RU" sz="2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smtClean="0"/>
              <a:t>Экспедиции Земля-Земля</a:t>
            </a:r>
            <a:endParaRPr lang="ru-RU" sz="3600" b="1" dirty="0"/>
          </a:p>
        </p:txBody>
      </p:sp>
      <p:sp>
        <p:nvSpPr>
          <p:cNvPr id="3" name="Содержимое 2"/>
          <p:cNvSpPr>
            <a:spLocks noGrp="1"/>
          </p:cNvSpPr>
          <p:nvPr>
            <p:ph idx="1"/>
          </p:nvPr>
        </p:nvSpPr>
        <p:spPr>
          <a:xfrm>
            <a:off x="457200" y="1600200"/>
            <a:ext cx="8229600" cy="4925144"/>
          </a:xfrm>
        </p:spPr>
        <p:txBody>
          <a:bodyPr>
            <a:normAutofit fontScale="70000" lnSpcReduction="20000"/>
          </a:bodyPr>
          <a:lstStyle/>
          <a:p>
            <a:r>
              <a:rPr lang="ru-RU" dirty="0" smtClean="0"/>
              <a:t>Наиболее удобными, очевидно, являются орбиты с минимальным наклонением, порядка нескольких градусов, поскольку в этом варианте  импульс скорости космического аппарата при старте к астероиду с орбиты искусственного спутника Земли оказывается почти на уровне импульса для перехода на параболическую орбиту, а импульс для возвращения в атмосферу Земли через 6 месяцев полета также оказывается на уровне сотен метров в секунду. Те же оценки относятся и к затратам характеристической скорости при посадке на астероид (импульс скорости торможения). Однако для пилотируемых полетов остается </a:t>
            </a:r>
            <a:r>
              <a:rPr lang="ru-RU" dirty="0" err="1" smtClean="0"/>
              <a:t>труднорешаемой</a:t>
            </a:r>
            <a:r>
              <a:rPr lang="ru-RU" dirty="0" smtClean="0"/>
              <a:t>  проблема аварийного прекращения миссии и быстрого возвращения экипажа на Землю. Для ее решения можно предложить увеличить массу рабочего тела (топлива) на борту космического аппарата, с тем чтобы иметь возможность сообщения аппарату импульса скорости достаточной величины для выполнения маневра перевода аппарата на траекторию входа в атмосферу Земли из любой точки миссии.</a:t>
            </a:r>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t>От резонансной орбиты к орбите спутника Земли</a:t>
            </a:r>
            <a:endParaRPr lang="ru-RU" sz="2800" b="1" dirty="0"/>
          </a:p>
        </p:txBody>
      </p:sp>
      <p:sp>
        <p:nvSpPr>
          <p:cNvPr id="3" name="Содержимое 2"/>
          <p:cNvSpPr>
            <a:spLocks noGrp="1"/>
          </p:cNvSpPr>
          <p:nvPr>
            <p:ph idx="1"/>
          </p:nvPr>
        </p:nvSpPr>
        <p:spPr/>
        <p:txBody>
          <a:bodyPr>
            <a:noAutofit/>
          </a:bodyPr>
          <a:lstStyle/>
          <a:p>
            <a:r>
              <a:rPr lang="ru-RU" sz="2000" dirty="0" smtClean="0"/>
              <a:t>Другим, более радикальным решением является перевод астероида на орбиту спутника Земли, как это предлагается сделать в американском проекте </a:t>
            </a:r>
            <a:r>
              <a:rPr lang="en-US" sz="2000" dirty="0" smtClean="0"/>
              <a:t>Keck</a:t>
            </a:r>
            <a:r>
              <a:rPr lang="ru-RU" sz="2000" dirty="0" smtClean="0"/>
              <a:t>. С орбиты спутника Земли, даже если эта орбита имеет высоту порядка лунной, время возвращения экипажа на Землю не превышает одной недели. Недостаток этого варианта заключается в том, что соответствующие маневру по достижению орбиты спутника Земли планируется выполнять за счет «грубой силы», а именно, применением электроракетного двигателя, который должен сообщить астероиду импульс скорости величиной вплоть до 1000 м/с (</a:t>
            </a:r>
            <a:r>
              <a:rPr lang="en-US" sz="2000" dirty="0" smtClean="0"/>
              <a:t>John R</a:t>
            </a:r>
            <a:r>
              <a:rPr lang="ru-RU" sz="2000" dirty="0" smtClean="0"/>
              <a:t>. </a:t>
            </a:r>
            <a:r>
              <a:rPr lang="en-US" sz="2000" dirty="0" err="1" smtClean="0"/>
              <a:t>Brophy</a:t>
            </a:r>
            <a:r>
              <a:rPr lang="en-US" sz="2000" dirty="0" smtClean="0"/>
              <a:t> and Brian </a:t>
            </a:r>
            <a:r>
              <a:rPr lang="en-US" sz="2000" dirty="0" err="1" smtClean="0"/>
              <a:t>Muirhead</a:t>
            </a:r>
            <a:r>
              <a:rPr lang="ru-RU" sz="2000" dirty="0" smtClean="0"/>
              <a:t>, 2013). Кроме того, планируется ограничить массу астероида или его фрагмента величиной около 500 т. Нами предлагается альтернативный вариант, когда необходимый ракетодинамический (т.е. сообщаемый ракетным двигателем) импульс скорости не превышает 30 м/с, а собственно маневры захвата астероида на орбиту спутника Земли выполняются за счет гравитационных маневров у Земли и Луны</a:t>
            </a:r>
            <a:endParaRPr lang="ru-RU" sz="2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t>Захват астероидов на орбиту спутника Земли с использованием облетов Луны</a:t>
            </a:r>
            <a:endParaRPr lang="ru-RU" sz="2800" dirty="0"/>
          </a:p>
        </p:txBody>
      </p:sp>
      <p:sp>
        <p:nvSpPr>
          <p:cNvPr id="3" name="Содержимое 2"/>
          <p:cNvSpPr>
            <a:spLocks noGrp="1"/>
          </p:cNvSpPr>
          <p:nvPr>
            <p:ph idx="1"/>
          </p:nvPr>
        </p:nvSpPr>
        <p:spPr/>
        <p:txBody>
          <a:bodyPr>
            <a:normAutofit fontScale="55000" lnSpcReduction="20000"/>
          </a:bodyPr>
          <a:lstStyle/>
          <a:p>
            <a:r>
              <a:rPr lang="ru-RU" dirty="0" smtClean="0">
                <a:solidFill>
                  <a:srgbClr val="FF0000"/>
                </a:solidFill>
              </a:rPr>
              <a:t>Прежде всего, отметим, что </a:t>
            </a:r>
            <a:r>
              <a:rPr lang="ru-RU" sz="4400" dirty="0" smtClean="0">
                <a:solidFill>
                  <a:srgbClr val="FF0000"/>
                </a:solidFill>
              </a:rPr>
              <a:t>любая планета солнечной системы, вообще говоря, не может захватить на орбиту своего спутника попавший в ее поле тяготения небесный объект,</a:t>
            </a:r>
            <a:r>
              <a:rPr lang="ru-RU" dirty="0" smtClean="0">
                <a:solidFill>
                  <a:srgbClr val="FF0000"/>
                </a:solidFill>
              </a:rPr>
              <a:t> поскольку на входе в сферу влияния такие объекты имеют скорость, превышающую параболическую. Небесный объект, оказавшись в сфере влияния планеты и двигаясь с некоторой относительной скоростью (гиперболической), покинет эту сферу с той же величиной скорости, но направление скорости будет изменено тяготением планеты. </a:t>
            </a:r>
            <a:r>
              <a:rPr lang="ru-RU" dirty="0" smtClean="0"/>
              <a:t>Но ситуация меняется, если вокруг планеты уже вращается естественный спутник. Тогда, облетев спутник планеты (в процессе облета собственно планеты) можно тем самым совершить гравитационный маневр в системе спутник-планета, уменьшив при этом скорость астероида относительно планеты. </a:t>
            </a:r>
            <a:r>
              <a:rPr lang="ru-RU" sz="5100" dirty="0" smtClean="0"/>
              <a:t>Если при этом удастся снизить эту скорость до величины, меньшей, чем параболическая, то астероид перейдем на орбиту спутника планеты (Земли в интересующем нас случае). </a:t>
            </a:r>
            <a:endParaRPr lang="ru-RU" sz="51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smtClean="0"/>
              <a:t>Захват астероидов на орбиту спутника Земли с использованием облетов Луны</a:t>
            </a:r>
            <a:endParaRPr lang="ru-RU" sz="3200" dirty="0"/>
          </a:p>
        </p:txBody>
      </p:sp>
      <p:sp>
        <p:nvSpPr>
          <p:cNvPr id="3" name="Содержимое 2"/>
          <p:cNvSpPr>
            <a:spLocks noGrp="1"/>
          </p:cNvSpPr>
          <p:nvPr>
            <p:ph idx="1"/>
          </p:nvPr>
        </p:nvSpPr>
        <p:spPr/>
        <p:txBody>
          <a:bodyPr>
            <a:normAutofit/>
          </a:bodyPr>
          <a:lstStyle/>
          <a:p>
            <a:r>
              <a:rPr lang="ru-RU" sz="2400" dirty="0" smtClean="0"/>
              <a:t>Трудность заключается в том, что начальная скорость астероида относительно Земли должна быть достаточно малой, чтобы таким маневром добиться требуемого результата. Во всяком случае, в проведенных нами поисках подходящего для такой операции околоземного астероида найти не удалось, если оставаться в рамках ограничений по величине импульса скорости для перевода его на орбиту близкого облета Земли (не дальше орбиты Луны). </a:t>
            </a:r>
          </a:p>
          <a:p>
            <a:endParaRPr lang="ru-RU" sz="2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smtClean="0"/>
              <a:t>Захват астероидов на орбиту спутника Земли с использованием облетов Луны</a:t>
            </a:r>
            <a:endParaRPr lang="ru-RU" sz="3200" dirty="0"/>
          </a:p>
        </p:txBody>
      </p:sp>
      <p:sp>
        <p:nvSpPr>
          <p:cNvPr id="3" name="Содержимое 2"/>
          <p:cNvSpPr>
            <a:spLocks noGrp="1"/>
          </p:cNvSpPr>
          <p:nvPr>
            <p:ph idx="1"/>
          </p:nvPr>
        </p:nvSpPr>
        <p:spPr/>
        <p:txBody>
          <a:bodyPr>
            <a:normAutofit fontScale="62500" lnSpcReduction="20000"/>
          </a:bodyPr>
          <a:lstStyle/>
          <a:p>
            <a:r>
              <a:rPr lang="ru-RU" dirty="0" smtClean="0"/>
              <a:t>Поэтому была предложена другая технология, состоящая в следующем. Сначала астероид переводится на орбиту, резонансную с орбитальным движением Земли в соотношении 1:1, за счет выполнения гравитационного маневра у Земли. Для этого, как уже было описано выше, на астероид совершает посадку космический аппарат с достаточным запасом рабочего тела, для того чтобы с помощью двигателя аппарата сообщить астероиду импульс скорости с целью перевода его на орбиту к Земле. После гравитационного маневра астероид выполняет, если это необходимо, еще один маневр, переводящий его на орбиту облета Луны при следующем возвращении к Земле. При этом выбираются такие параметры облета Луны, которые приводят к уменьшению скорости астероида относительно Земли, оставляя в то же время скорость астероида в системе отсчета, связанной с Солнцем, неизменной, а, следовательно, сохраняя и период гелиоцентрической орбиты равным земному. Очевидно, что число свободных параметров для такого управления достаточно, поскольку нам требуется удерживать заданную величину только для гелиоцентрической скорости. </a:t>
            </a:r>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b="1" dirty="0" smtClean="0"/>
              <a:t>Захват астероидов на орбиту спутника Земли с использованием облетов Луны</a:t>
            </a:r>
            <a:endParaRPr lang="ru-RU" sz="3600" dirty="0"/>
          </a:p>
        </p:txBody>
      </p:sp>
      <p:sp>
        <p:nvSpPr>
          <p:cNvPr id="3" name="Содержимое 2"/>
          <p:cNvSpPr>
            <a:spLocks noGrp="1"/>
          </p:cNvSpPr>
          <p:nvPr>
            <p:ph idx="1"/>
          </p:nvPr>
        </p:nvSpPr>
        <p:spPr/>
        <p:txBody>
          <a:bodyPr>
            <a:normAutofit fontScale="92500" lnSpcReduction="20000"/>
          </a:bodyPr>
          <a:lstStyle/>
          <a:p>
            <a:r>
              <a:rPr lang="ru-RU" dirty="0" smtClean="0"/>
              <a:t>Последнее означает, что этот облет, так сказать, холостой, а необходимое уменьшение скорости будет достигнуто на последующих облетах Луны. В качестве промежуточных свободных параметров можно назвать радиус периселения  и его долготу в системе отсчета, связанной с Луной. </a:t>
            </a:r>
            <a:r>
              <a:rPr lang="ru-RU" dirty="0" smtClean="0">
                <a:solidFill>
                  <a:srgbClr val="FF0000"/>
                </a:solidFill>
              </a:rPr>
              <a:t>Описанные операции повторяются до тех пор, пока после облета Луны скорость астероида относительно Земли не станет меньше параболической, что означает его захват на орбиту спутника Земли.</a:t>
            </a:r>
            <a:endParaRPr lang="ru-RU" dirty="0">
              <a:solidFill>
                <a:srgbClr val="FF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smtClean="0"/>
              <a:t>Захват астероидов на орбиту спутника Земли с использованием облетов Луны</a:t>
            </a:r>
            <a:endParaRPr lang="ru-RU" sz="3200" dirty="0"/>
          </a:p>
        </p:txBody>
      </p:sp>
      <p:sp>
        <p:nvSpPr>
          <p:cNvPr id="3" name="Содержимое 2"/>
          <p:cNvSpPr>
            <a:spLocks noGrp="1"/>
          </p:cNvSpPr>
          <p:nvPr>
            <p:ph idx="1"/>
          </p:nvPr>
        </p:nvSpPr>
        <p:spPr>
          <a:xfrm>
            <a:off x="457200" y="1412776"/>
            <a:ext cx="8229600" cy="4968552"/>
          </a:xfrm>
        </p:spPr>
        <p:txBody>
          <a:bodyPr>
            <a:noAutofit/>
          </a:bodyPr>
          <a:lstStyle/>
          <a:p>
            <a:r>
              <a:rPr lang="ru-RU" sz="2000" dirty="0" smtClean="0"/>
              <a:t>В качестве примеров было выполнено численное моделирование операций по захвату на орбиту спутника Земли околоземных астероидов 2014 QN266 и 2012 AP10, диаметр каждого из которых оценивается величиной 15 – 30м. Это означает, что их масса может превысить значение 1500 т, но предполагается, что тогда возможно использование фрагмента астероида. Последовательность операций начинается со старта космического аппарата с низкой круговой околоземной орбиты, далее даты и параметры  ключевых операций указаны для астероида  2014 QN266 и в скобках для 2012 AP10.</a:t>
            </a:r>
          </a:p>
          <a:p>
            <a:r>
              <a:rPr lang="ru-RU" sz="2000" dirty="0" smtClean="0"/>
              <a:t> Старт от Земли 2028‑04‑27, (2038-01-20), посадка на астероид 2029-02-21, (2038-05014) тормозным импульсом  590 м/с (870 м/с), сообщение импульса скорости </a:t>
            </a:r>
            <a:r>
              <a:rPr lang="ru-RU" sz="2000" i="1" dirty="0" smtClean="0">
                <a:solidFill>
                  <a:srgbClr val="FF0000"/>
                </a:solidFill>
              </a:rPr>
              <a:t>Δ</a:t>
            </a:r>
            <a:r>
              <a:rPr lang="en-US" sz="2000" i="1" dirty="0" smtClean="0">
                <a:solidFill>
                  <a:srgbClr val="FF0000"/>
                </a:solidFill>
              </a:rPr>
              <a:t>V</a:t>
            </a:r>
            <a:r>
              <a:rPr lang="ru-RU" sz="2000" i="1" dirty="0" smtClean="0">
                <a:solidFill>
                  <a:srgbClr val="FF0000"/>
                </a:solidFill>
              </a:rPr>
              <a:t>=</a:t>
            </a:r>
            <a:r>
              <a:rPr lang="ru-RU" sz="2000" dirty="0" smtClean="0">
                <a:solidFill>
                  <a:srgbClr val="FF0000"/>
                </a:solidFill>
              </a:rPr>
              <a:t>18,77 м/с астероиду </a:t>
            </a:r>
            <a:r>
              <a:rPr lang="ru-RU" sz="2000" i="1" dirty="0" smtClean="0">
                <a:solidFill>
                  <a:srgbClr val="FF0000"/>
                </a:solidFill>
              </a:rPr>
              <a:t> </a:t>
            </a:r>
            <a:r>
              <a:rPr lang="ru-RU" sz="2000" dirty="0" smtClean="0">
                <a:solidFill>
                  <a:srgbClr val="FF0000"/>
                </a:solidFill>
              </a:rPr>
              <a:t>2014 QN266  (</a:t>
            </a:r>
            <a:r>
              <a:rPr lang="ru-RU" sz="2000" i="1" dirty="0" smtClean="0">
                <a:solidFill>
                  <a:srgbClr val="FF0000"/>
                </a:solidFill>
              </a:rPr>
              <a:t>Δ</a:t>
            </a:r>
            <a:r>
              <a:rPr lang="en-US" sz="2000" i="1" dirty="0" smtClean="0">
                <a:solidFill>
                  <a:srgbClr val="FF0000"/>
                </a:solidFill>
              </a:rPr>
              <a:t>V</a:t>
            </a:r>
            <a:r>
              <a:rPr lang="ru-RU" sz="2000" i="1" dirty="0" smtClean="0">
                <a:solidFill>
                  <a:srgbClr val="FF0000"/>
                </a:solidFill>
              </a:rPr>
              <a:t>=</a:t>
            </a:r>
            <a:r>
              <a:rPr lang="ru-RU" sz="2000" dirty="0" smtClean="0">
                <a:solidFill>
                  <a:srgbClr val="FF0000"/>
                </a:solidFill>
              </a:rPr>
              <a:t>11,85 м/с 2012 AP10)</a:t>
            </a:r>
            <a:r>
              <a:rPr lang="ru-RU" sz="2000" dirty="0" smtClean="0"/>
              <a:t> для  перехода на орбиту гравитационного маневра  2040-05-16, (2042-07-11), достижение перигея при гравитационном маневре перехода на резонансную орбиту 2041- 03-15, (2043-0101). </a:t>
            </a:r>
            <a:endParaRPr lang="ru-RU" sz="2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218258"/>
          </a:xfrm>
        </p:spPr>
        <p:txBody>
          <a:bodyPr>
            <a:noAutofit/>
          </a:bodyPr>
          <a:lstStyle/>
          <a:p>
            <a:r>
              <a:rPr lang="ru-RU" sz="2800" dirty="0" smtClean="0"/>
              <a:t>Гравитационные маневры у Луны по захвату астероида 2014 QN266. </a:t>
            </a:r>
            <a:r>
              <a:rPr lang="ru-RU" sz="2800" dirty="0" err="1" smtClean="0"/>
              <a:t>Vл</a:t>
            </a:r>
            <a:r>
              <a:rPr lang="ru-RU" sz="2800" dirty="0" smtClean="0"/>
              <a:t> – скорость Луны относительно Земли, </a:t>
            </a:r>
            <a:r>
              <a:rPr lang="ru-RU" sz="2800" dirty="0" err="1" smtClean="0"/>
              <a:t>V</a:t>
            </a:r>
            <a:r>
              <a:rPr lang="ru-RU" sz="2800" baseline="-25000" dirty="0" err="1" smtClean="0">
                <a:sym typeface="Symbol"/>
              </a:rPr>
              <a:t></a:t>
            </a:r>
            <a:r>
              <a:rPr lang="ru-RU" sz="2800" dirty="0" err="1" smtClean="0"/>
              <a:t>алi</a:t>
            </a:r>
            <a:r>
              <a:rPr lang="ru-RU" sz="2800" dirty="0" smtClean="0"/>
              <a:t> и </a:t>
            </a:r>
            <a:r>
              <a:rPr lang="ru-RU" sz="2800" dirty="0" err="1" smtClean="0"/>
              <a:t>V</a:t>
            </a:r>
            <a:r>
              <a:rPr lang="ru-RU" sz="2800" baseline="-25000" dirty="0" err="1" smtClean="0">
                <a:sym typeface="Symbol"/>
              </a:rPr>
              <a:t></a:t>
            </a:r>
            <a:r>
              <a:rPr lang="ru-RU" sz="2800" dirty="0" err="1" smtClean="0"/>
              <a:t>алi</a:t>
            </a:r>
            <a:r>
              <a:rPr lang="ru-RU" sz="2800" dirty="0" smtClean="0"/>
              <a:t>’ – скорость астероида на бесконечности относительно Луны до и после  облета, </a:t>
            </a:r>
            <a:r>
              <a:rPr lang="ru-RU" sz="2800" dirty="0" err="1" smtClean="0"/>
              <a:t>Vазi</a:t>
            </a:r>
            <a:r>
              <a:rPr lang="ru-RU" sz="2800" dirty="0" smtClean="0"/>
              <a:t> – скорость астероида относительно Земли до облета Луны и </a:t>
            </a:r>
            <a:r>
              <a:rPr lang="ru-RU" sz="2800" dirty="0" err="1" smtClean="0"/>
              <a:t>Vаз</a:t>
            </a:r>
            <a:r>
              <a:rPr lang="ru-RU" sz="2800" dirty="0" smtClean="0"/>
              <a:t>(i+1) после облета</a:t>
            </a:r>
            <a:endParaRPr lang="ru-RU" sz="2800" dirty="0"/>
          </a:p>
        </p:txBody>
      </p:sp>
      <p:pic>
        <p:nvPicPr>
          <p:cNvPr id="4" name="Изображение 22"/>
          <p:cNvPicPr>
            <a:picLocks noGrp="1"/>
          </p:cNvPicPr>
          <p:nvPr>
            <p:ph idx="1"/>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v="urn:schemas-microsoft-com:mac:vml" xmlns:mc="http://schemas.openxmlformats.org/markup-compatibility/2006" xmlns:mo="http://schemas.microsoft.com/office/mac/office/2008/main" xmlns:wpc="http://schemas.microsoft.com/office/word/2010/wordprocessingCanvas" xmlns="" xmlns:pic="http://schemas.openxmlformats.org/drawingml/2006/picture" xmlns:lc="http://schemas.openxmlformats.org/drawingml/2006/lockedCanvas" val="0"/>
              </a:ext>
            </a:extLst>
          </a:blip>
          <a:stretch>
            <a:fillRect/>
          </a:stretch>
        </p:blipFill>
        <p:spPr>
          <a:xfrm>
            <a:off x="457200" y="3212976"/>
            <a:ext cx="8229600" cy="3096344"/>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2656"/>
            <a:ext cx="8229600" cy="2232248"/>
          </a:xfrm>
        </p:spPr>
        <p:txBody>
          <a:bodyPr>
            <a:normAutofit fontScale="90000"/>
          </a:bodyPr>
          <a:lstStyle/>
          <a:p>
            <a:r>
              <a:rPr lang="ru-RU" sz="2700" dirty="0" smtClean="0"/>
              <a:t>Гравитационные маневры у Луны по захвату астероида 2012 AP10.  </a:t>
            </a:r>
            <a:r>
              <a:rPr lang="ru-RU" sz="2700" dirty="0" err="1" smtClean="0"/>
              <a:t>Vл</a:t>
            </a:r>
            <a:r>
              <a:rPr lang="ru-RU" sz="2700" dirty="0" smtClean="0"/>
              <a:t> – скорость Луны относительно Земли, </a:t>
            </a:r>
            <a:r>
              <a:rPr lang="ru-RU" sz="2700" dirty="0" err="1" smtClean="0"/>
              <a:t>V</a:t>
            </a:r>
            <a:r>
              <a:rPr lang="ru-RU" sz="2700" baseline="-25000" dirty="0" err="1" smtClean="0">
                <a:sym typeface="Symbol"/>
              </a:rPr>
              <a:t></a:t>
            </a:r>
            <a:r>
              <a:rPr lang="ru-RU" sz="2700" dirty="0" err="1" smtClean="0"/>
              <a:t>алi</a:t>
            </a:r>
            <a:r>
              <a:rPr lang="ru-RU" sz="2700" dirty="0" smtClean="0"/>
              <a:t> и </a:t>
            </a:r>
            <a:r>
              <a:rPr lang="ru-RU" sz="2700" dirty="0" err="1" smtClean="0"/>
              <a:t>V</a:t>
            </a:r>
            <a:r>
              <a:rPr lang="ru-RU" sz="2700" baseline="-25000" dirty="0" err="1" smtClean="0">
                <a:sym typeface="Symbol"/>
              </a:rPr>
              <a:t></a:t>
            </a:r>
            <a:r>
              <a:rPr lang="ru-RU" sz="2700" dirty="0" err="1" smtClean="0"/>
              <a:t>алi</a:t>
            </a:r>
            <a:r>
              <a:rPr lang="ru-RU" sz="2700" dirty="0" smtClean="0"/>
              <a:t>’ – скорость астероида на бесконечности относительно Луны до и после  облета, </a:t>
            </a:r>
            <a:r>
              <a:rPr lang="ru-RU" sz="2700" dirty="0" err="1" smtClean="0"/>
              <a:t>Vазi</a:t>
            </a:r>
            <a:r>
              <a:rPr lang="ru-RU" sz="2700" dirty="0" smtClean="0"/>
              <a:t> – скорость астероида относительно Земли до облета Луны и </a:t>
            </a:r>
            <a:r>
              <a:rPr lang="ru-RU" sz="2700" dirty="0" err="1" smtClean="0"/>
              <a:t>Vаз</a:t>
            </a:r>
            <a:r>
              <a:rPr lang="ru-RU" sz="2700" dirty="0" smtClean="0"/>
              <a:t>(i+1) после облета</a:t>
            </a:r>
            <a:r>
              <a:rPr lang="ru-RU" dirty="0" smtClean="0"/>
              <a:t/>
            </a:r>
            <a:br>
              <a:rPr lang="ru-RU" dirty="0" smtClean="0"/>
            </a:br>
            <a:endParaRPr lang="ru-RU" dirty="0"/>
          </a:p>
        </p:txBody>
      </p:sp>
      <p:pic>
        <p:nvPicPr>
          <p:cNvPr id="4" name="Изображение 23"/>
          <p:cNvPicPr>
            <a:picLocks noGrp="1"/>
          </p:cNvPicPr>
          <p:nvPr>
            <p:ph idx="1"/>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v="urn:schemas-microsoft-com:mac:vml" xmlns:mc="http://schemas.openxmlformats.org/markup-compatibility/2006" xmlns:mo="http://schemas.microsoft.com/office/mac/office/2008/main" xmlns:wpc="http://schemas.microsoft.com/office/word/2010/wordprocessingCanvas" xmlns="" xmlns:pic="http://schemas.openxmlformats.org/drawingml/2006/picture" xmlns:lc="http://schemas.openxmlformats.org/drawingml/2006/lockedCanvas" val="0"/>
              </a:ext>
            </a:extLst>
          </a:blip>
          <a:stretch>
            <a:fillRect/>
          </a:stretch>
        </p:blipFill>
        <p:spPr>
          <a:xfrm>
            <a:off x="457200" y="2492896"/>
            <a:ext cx="8229600" cy="374441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100" dirty="0" smtClean="0"/>
              <a:t>Изменение скорости на бесконечности относительно Земли для астероида 2014 QN266 </a:t>
            </a:r>
            <a:endParaRPr lang="ru-RU" sz="3600" dirty="0"/>
          </a:p>
        </p:txBody>
      </p:sp>
      <p:sp>
        <p:nvSpPr>
          <p:cNvPr id="3" name="Содержимое 2"/>
          <p:cNvSpPr>
            <a:spLocks noGrp="1"/>
          </p:cNvSpPr>
          <p:nvPr>
            <p:ph idx="1"/>
          </p:nvPr>
        </p:nvSpPr>
        <p:spPr/>
        <p:txBody>
          <a:bodyPr/>
          <a:lstStyle/>
          <a:p>
            <a:endParaRPr lang="ru-RU" dirty="0"/>
          </a:p>
        </p:txBody>
      </p:sp>
      <p:pic>
        <p:nvPicPr>
          <p:cNvPr id="4" name="Изображение 15"/>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v="urn:schemas-microsoft-com:mac:vml" xmlns:mc="http://schemas.openxmlformats.org/markup-compatibility/2006" xmlns:mo="http://schemas.microsoft.com/office/mac/office/2008/main" xmlns:wpc="http://schemas.microsoft.com/office/word/2010/wordprocessingCanvas" xmlns="" xmlns:pic="http://schemas.openxmlformats.org/drawingml/2006/picture" xmlns:lc="http://schemas.openxmlformats.org/drawingml/2006/lockedCanvas" val="0"/>
              </a:ext>
            </a:extLst>
          </a:blip>
          <a:stretch>
            <a:fillRect/>
          </a:stretch>
        </p:blipFill>
        <p:spPr>
          <a:xfrm>
            <a:off x="755576" y="1772817"/>
            <a:ext cx="7416824" cy="4608512"/>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54162"/>
          </a:xfrm>
        </p:spPr>
        <p:txBody>
          <a:bodyPr>
            <a:normAutofit fontScale="90000"/>
          </a:bodyPr>
          <a:lstStyle/>
          <a:p>
            <a:r>
              <a:rPr lang="ru-RU" sz="3100" dirty="0" smtClean="0"/>
              <a:t>Изменение скорости на бесконечности относительно Земли для астероида 2012 AP10.</a:t>
            </a:r>
            <a:r>
              <a:rPr lang="ru-RU" dirty="0" smtClean="0"/>
              <a:t/>
            </a:r>
            <a:br>
              <a:rPr lang="ru-RU" dirty="0" smtClean="0"/>
            </a:br>
            <a:endParaRPr lang="ru-RU" dirty="0"/>
          </a:p>
        </p:txBody>
      </p:sp>
      <p:sp>
        <p:nvSpPr>
          <p:cNvPr id="3" name="Содержимое 2"/>
          <p:cNvSpPr>
            <a:spLocks noGrp="1"/>
          </p:cNvSpPr>
          <p:nvPr>
            <p:ph idx="1"/>
          </p:nvPr>
        </p:nvSpPr>
        <p:spPr/>
        <p:txBody>
          <a:bodyPr/>
          <a:lstStyle/>
          <a:p>
            <a:endParaRPr lang="ru-RU"/>
          </a:p>
        </p:txBody>
      </p:sp>
      <p:pic>
        <p:nvPicPr>
          <p:cNvPr id="4" name="Изображение 16"/>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v="urn:schemas-microsoft-com:mac:vml" xmlns:mc="http://schemas.openxmlformats.org/markup-compatibility/2006" xmlns:mo="http://schemas.microsoft.com/office/mac/office/2008/main" xmlns:wpc="http://schemas.microsoft.com/office/word/2010/wordprocessingCanvas" xmlns="" xmlns:pic="http://schemas.openxmlformats.org/drawingml/2006/picture" xmlns:lc="http://schemas.openxmlformats.org/drawingml/2006/lockedCanvas" val="0"/>
              </a:ext>
            </a:extLst>
          </a:blip>
          <a:stretch>
            <a:fillRect/>
          </a:stretch>
        </p:blipFill>
        <p:spPr>
          <a:xfrm>
            <a:off x="611560" y="1772816"/>
            <a:ext cx="7632848" cy="4464496"/>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smtClean="0"/>
              <a:t>Оскулирующие</a:t>
            </a:r>
            <a:r>
              <a:rPr lang="ru-RU" dirty="0" smtClean="0"/>
              <a:t> элементы для астероида 2014 </a:t>
            </a:r>
            <a:r>
              <a:rPr lang="en-US" dirty="0" smtClean="0"/>
              <a:t>QN</a:t>
            </a:r>
            <a:r>
              <a:rPr lang="ru-RU" dirty="0" smtClean="0"/>
              <a:t>266</a:t>
            </a:r>
            <a:endParaRPr lang="ru-RU" dirty="0"/>
          </a:p>
        </p:txBody>
      </p:sp>
      <p:sp>
        <p:nvSpPr>
          <p:cNvPr id="3" name="Содержимое 2"/>
          <p:cNvSpPr>
            <a:spLocks noGrp="1"/>
          </p:cNvSpPr>
          <p:nvPr>
            <p:ph idx="1"/>
          </p:nvPr>
        </p:nvSpPr>
        <p:spPr/>
        <p:txBody>
          <a:bodyPr>
            <a:normAutofit fontScale="62500" lnSpcReduction="20000"/>
          </a:bodyPr>
          <a:lstStyle/>
          <a:p>
            <a:r>
              <a:rPr lang="ru-RU" dirty="0" smtClean="0"/>
              <a:t>Астероид</a:t>
            </a:r>
          </a:p>
          <a:p>
            <a:r>
              <a:rPr lang="ru-RU" dirty="0" smtClean="0"/>
              <a:t>2014 QN266</a:t>
            </a:r>
          </a:p>
          <a:p>
            <a:r>
              <a:rPr lang="ru-RU" dirty="0" smtClean="0"/>
              <a:t>время, UTC</a:t>
            </a:r>
          </a:p>
          <a:p>
            <a:r>
              <a:rPr lang="ru-RU" dirty="0" smtClean="0"/>
              <a:t>2048-03-15 06:00:00</a:t>
            </a:r>
          </a:p>
          <a:p>
            <a:r>
              <a:rPr lang="ru-RU" dirty="0" smtClean="0"/>
              <a:t>эксцентриситет</a:t>
            </a:r>
          </a:p>
          <a:p>
            <a:r>
              <a:rPr lang="ru-RU" dirty="0" smtClean="0"/>
              <a:t>0.7877</a:t>
            </a:r>
          </a:p>
          <a:p>
            <a:r>
              <a:rPr lang="ru-RU" dirty="0" smtClean="0"/>
              <a:t>большая полуось, км</a:t>
            </a:r>
          </a:p>
          <a:p>
            <a:r>
              <a:rPr lang="ru-RU" dirty="0" smtClean="0"/>
              <a:t>426295.29417</a:t>
            </a:r>
          </a:p>
          <a:p>
            <a:r>
              <a:rPr lang="ru-RU" dirty="0" smtClean="0"/>
              <a:t>Наклонение, град</a:t>
            </a:r>
          </a:p>
          <a:p>
            <a:r>
              <a:rPr lang="ru-RU" dirty="0" smtClean="0"/>
              <a:t>153.7</a:t>
            </a:r>
          </a:p>
          <a:p>
            <a:r>
              <a:rPr lang="ru-RU" dirty="0" smtClean="0"/>
              <a:t>долгота восходящего узла, град</a:t>
            </a:r>
          </a:p>
          <a:p>
            <a:r>
              <a:rPr lang="ru-RU" dirty="0" smtClean="0"/>
              <a:t>168.9</a:t>
            </a:r>
          </a:p>
          <a:p>
            <a:r>
              <a:rPr lang="ru-RU" dirty="0" smtClean="0"/>
              <a:t>аргумент широты перигея, град</a:t>
            </a:r>
          </a:p>
          <a:p>
            <a:r>
              <a:rPr lang="ru-RU" dirty="0" smtClean="0"/>
              <a:t>29.30</a:t>
            </a:r>
          </a:p>
          <a:p>
            <a:endParaRPr lang="ru-RU" dirty="0" smtClean="0"/>
          </a:p>
          <a:p>
            <a:endParaRPr lang="ru-RU"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Время, необходимое для захвата астероида</a:t>
            </a:r>
            <a:endParaRPr lang="ru-RU" dirty="0"/>
          </a:p>
        </p:txBody>
      </p:sp>
      <p:sp>
        <p:nvSpPr>
          <p:cNvPr id="3" name="Содержимое 2"/>
          <p:cNvSpPr>
            <a:spLocks noGrp="1"/>
          </p:cNvSpPr>
          <p:nvPr>
            <p:ph idx="1"/>
          </p:nvPr>
        </p:nvSpPr>
        <p:spPr/>
        <p:txBody>
          <a:bodyPr>
            <a:normAutofit lnSpcReduction="10000"/>
          </a:bodyPr>
          <a:lstStyle/>
          <a:p>
            <a:r>
              <a:rPr lang="ru-RU" sz="1800" dirty="0" smtClean="0"/>
              <a:t>Полученные результаты, прежде всего, подтверждают саму реализуемость предлагаемой технологии захвата астероидов на орбиту спутников Земли, которая базируется на использовании наведения астероидов на траектории облетов Земли и Луны, совершаемых многократно за счет их удержания на резонансных с Землей орбитах. Длительность выполнения всей последовательности маневров зависит от величины начальной скорости астероида при облете Земли: с увеличением скорости растет и время, необходимое для захвата астероида. </a:t>
            </a:r>
            <a:r>
              <a:rPr lang="ru-RU" sz="2800" dirty="0" smtClean="0">
                <a:solidFill>
                  <a:srgbClr val="FF0000"/>
                </a:solidFill>
              </a:rPr>
              <a:t>Так, в рассмотренных примерах для астероида 2014 QN266, скорость которого на бесконечности относительно Земли первоначально составляет 2.9 км/с, длительность миссии по захвату равна почти 20 годам, для астероида 2012 AP10 – почти 27 лет при начальной относительной скорости 3.5 км/с.</a:t>
            </a:r>
          </a:p>
          <a:p>
            <a:endParaRPr lang="ru-RU" sz="1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4000" b="1" dirty="0" smtClean="0"/>
              <a:t>Заключение</a:t>
            </a:r>
            <a:r>
              <a:rPr lang="ru-RU" sz="4000" dirty="0" smtClean="0"/>
              <a:t/>
            </a:r>
            <a:br>
              <a:rPr lang="ru-RU" sz="4000" dirty="0" smtClean="0"/>
            </a:br>
            <a:endParaRPr lang="ru-RU" sz="4000" dirty="0"/>
          </a:p>
        </p:txBody>
      </p:sp>
      <p:sp>
        <p:nvSpPr>
          <p:cNvPr id="3" name="Содержимое 2"/>
          <p:cNvSpPr>
            <a:spLocks noGrp="1"/>
          </p:cNvSpPr>
          <p:nvPr>
            <p:ph idx="1"/>
          </p:nvPr>
        </p:nvSpPr>
        <p:spPr/>
        <p:txBody>
          <a:bodyPr>
            <a:normAutofit fontScale="85000" lnSpcReduction="20000"/>
          </a:bodyPr>
          <a:lstStyle/>
          <a:p>
            <a:r>
              <a:rPr lang="ru-RU" sz="2400" dirty="0" smtClean="0"/>
              <a:t>Использование гравитационных маневров для управления движением астероидов может рассматриваться как эффективный инструмент их использования </a:t>
            </a:r>
            <a:r>
              <a:rPr lang="ru-RU" sz="3000" dirty="0" smtClean="0">
                <a:solidFill>
                  <a:srgbClr val="FF0000"/>
                </a:solidFill>
              </a:rPr>
              <a:t>в качестве ресурса для решения задач планетарной защиты, научных исследований и извлечения необходимых материалов в рамках освоения космического пространства</a:t>
            </a:r>
            <a:r>
              <a:rPr lang="ru-RU" sz="2400" dirty="0" smtClean="0">
                <a:solidFill>
                  <a:srgbClr val="FF0000"/>
                </a:solidFill>
              </a:rPr>
              <a:t>.</a:t>
            </a:r>
            <a:r>
              <a:rPr lang="ru-RU" sz="2400" dirty="0" smtClean="0"/>
              <a:t> Для подтверждения этого тезиса достаточно сравнить </a:t>
            </a:r>
            <a:r>
              <a:rPr lang="ru-RU" sz="3000" dirty="0" smtClean="0">
                <a:solidFill>
                  <a:srgbClr val="FF0000"/>
                </a:solidFill>
              </a:rPr>
              <a:t>массу полезной нагрузки, </a:t>
            </a:r>
            <a:r>
              <a:rPr lang="ru-RU" sz="2400" dirty="0" smtClean="0"/>
              <a:t>доставляемой на орбиту, аналогичную лунной, с помощью носителя «Протон-М» напрямую с земной поверхности, с массой астероида, который с применением того же носителя можно захватить на такую же орбиту. </a:t>
            </a:r>
            <a:r>
              <a:rPr lang="ru-RU" sz="3000" dirty="0" smtClean="0">
                <a:solidFill>
                  <a:srgbClr val="FF0000"/>
                </a:solidFill>
              </a:rPr>
              <a:t>В первом случае – это не более 6 тонн, во втором – не менее 1500 тонн. П</a:t>
            </a:r>
            <a:r>
              <a:rPr lang="ru-RU" sz="2400" dirty="0" smtClean="0"/>
              <a:t>равда, следует отметить, что реализация второго сценария может потребовать 20 лет. Однако этот срок относится к числу каталогизированных астероидов на сегодняшний день.</a:t>
            </a:r>
          </a:p>
          <a:p>
            <a:endParaRPr lang="ru-RU" sz="2400"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958</TotalTime>
  <Words>4027</Words>
  <Application>Microsoft Office PowerPoint</Application>
  <PresentationFormat>Экран (4:3)</PresentationFormat>
  <Paragraphs>405</Paragraphs>
  <Slides>39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39</vt:i4>
      </vt:variant>
    </vt:vector>
  </HeadingPairs>
  <TitlesOfParts>
    <vt:vector size="40" baseType="lpstr">
      <vt:lpstr>Тема Office</vt:lpstr>
      <vt:lpstr>Управление астероидами</vt:lpstr>
      <vt:lpstr>Планетарная защита</vt:lpstr>
      <vt:lpstr>Скорость открытия астероидов</vt:lpstr>
      <vt:lpstr>Скорость открытия астероидов в зависимости от размеров</vt:lpstr>
      <vt:lpstr>Способы отклонения опасных небесных объектов от столкновения с Землей</vt:lpstr>
      <vt:lpstr>Способы отклонения опасных небесных объектов от столкновения с Землей</vt:lpstr>
      <vt:lpstr>Способы отклонения опасных небесных объектов от столкновения с Землей</vt:lpstr>
      <vt:lpstr>Способы отклонения опасных небесных объектов от столкновения с Землей</vt:lpstr>
      <vt:lpstr>Способы отклонения опасных небесных объектов от столкновения с Землей</vt:lpstr>
      <vt:lpstr>Гравитационные маневры </vt:lpstr>
      <vt:lpstr>Гравитационные маневры </vt:lpstr>
      <vt:lpstr>Гравитационные маневры </vt:lpstr>
      <vt:lpstr>Гравитационные маневры </vt:lpstr>
      <vt:lpstr>Гравитационные маневры</vt:lpstr>
      <vt:lpstr>Цилиндр возможных векторов относительной скорости подлета (на бесконечности) и результирующий конус векторов  скорости отлета. </vt:lpstr>
      <vt:lpstr>Преимущества гравитационных маневров при необходимом изменении траекторий управляемых объектов</vt:lpstr>
      <vt:lpstr>Примеры перехвата опасных объектов с использованием гравитационных маневров</vt:lpstr>
      <vt:lpstr>Выбранные астероиды как кандидаты на роль астероида-снаряда</vt:lpstr>
      <vt:lpstr>Слайд 19</vt:lpstr>
      <vt:lpstr>Техническая реализуемость</vt:lpstr>
      <vt:lpstr>Гравитационный маневр у Венеры и Марса</vt:lpstr>
      <vt:lpstr>Гравитационные маневры у Марса и Венеры</vt:lpstr>
      <vt:lpstr>Перевод на резонансные орбиты</vt:lpstr>
      <vt:lpstr>Гравитационные маневры у Земли (α –– угол поворота вектора относительной скорости астероида в результате выполнения маневров, γ –– угол поворота плоскости орбиты астероида в относительном движении,  - угол между вектором относительной скорости астероида и вектором скорости Земли ).</vt:lpstr>
      <vt:lpstr>Экспедиции на орбиты, аналогичные земной</vt:lpstr>
      <vt:lpstr>Экспедиции Земля-Земля</vt:lpstr>
      <vt:lpstr>От резонансной орбиты к орбите спутника Земли</vt:lpstr>
      <vt:lpstr>Захват астероидов на орбиту спутника Земли с использованием облетов Луны</vt:lpstr>
      <vt:lpstr>Захват астероидов на орбиту спутника Земли с использованием облетов Луны</vt:lpstr>
      <vt:lpstr>Захват астероидов на орбиту спутника Земли с использованием облетов Луны</vt:lpstr>
      <vt:lpstr>Захват астероидов на орбиту спутника Земли с использованием облетов Луны</vt:lpstr>
      <vt:lpstr>Захват астероидов на орбиту спутника Земли с использованием облетов Луны</vt:lpstr>
      <vt:lpstr>Гравитационные маневры у Луны по захвату астероида 2014 QN266. Vл – скорость Луны относительно Земли, Vалi и Vалi’ – скорость астероида на бесконечности относительно Луны до и после  облета, Vазi – скорость астероида относительно Земли до облета Луны и Vаз(i+1) после облета</vt:lpstr>
      <vt:lpstr>Гравитационные маневры у Луны по захвату астероида 2012 AP10.  Vл – скорость Луны относительно Земли, Vалi и Vалi’ – скорость астероида на бесконечности относительно Луны до и после  облета, Vазi – скорость астероида относительно Земли до облета Луны и Vаз(i+1) после облета </vt:lpstr>
      <vt:lpstr>Изменение скорости на бесконечности относительно Земли для астероида 2014 QN266 </vt:lpstr>
      <vt:lpstr>Изменение скорости на бесконечности относительно Земли для астероида 2012 AP10. </vt:lpstr>
      <vt:lpstr>Оскулирующие элементы для астероида 2014 QN266</vt:lpstr>
      <vt:lpstr>Время, необходимое для захвата астероида</vt:lpstr>
      <vt:lpstr>Заключение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Управление астероидами</dc:title>
  <dc:creator>Э</dc:creator>
  <cp:lastModifiedBy>Э</cp:lastModifiedBy>
  <cp:revision>95</cp:revision>
  <dcterms:created xsi:type="dcterms:W3CDTF">2018-03-16T13:16:12Z</dcterms:created>
  <dcterms:modified xsi:type="dcterms:W3CDTF">2018-03-19T19:35:37Z</dcterms:modified>
</cp:coreProperties>
</file>