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28"/>
  </p:notesMasterIdLst>
  <p:sldIdLst>
    <p:sldId id="256" r:id="rId2"/>
    <p:sldId id="259" r:id="rId3"/>
    <p:sldId id="275" r:id="rId4"/>
    <p:sldId id="260" r:id="rId5"/>
    <p:sldId id="264" r:id="rId6"/>
    <p:sldId id="276" r:id="rId7"/>
    <p:sldId id="277" r:id="rId8"/>
    <p:sldId id="278" r:id="rId9"/>
    <p:sldId id="279" r:id="rId10"/>
    <p:sldId id="280" r:id="rId11"/>
    <p:sldId id="281" r:id="rId12"/>
    <p:sldId id="283" r:id="rId13"/>
    <p:sldId id="269" r:id="rId14"/>
    <p:sldId id="284" r:id="rId15"/>
    <p:sldId id="270" r:id="rId16"/>
    <p:sldId id="285" r:id="rId17"/>
    <p:sldId id="286" r:id="rId18"/>
    <p:sldId id="287" r:id="rId19"/>
    <p:sldId id="282" r:id="rId20"/>
    <p:sldId id="288" r:id="rId21"/>
    <p:sldId id="271" r:id="rId22"/>
    <p:sldId id="290" r:id="rId23"/>
    <p:sldId id="291" r:id="rId24"/>
    <p:sldId id="265" r:id="rId25"/>
    <p:sldId id="289" r:id="rId26"/>
    <p:sldId id="274" r:id="rId2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33"/>
    <a:srgbClr val="26C439"/>
    <a:srgbClr val="FF8181"/>
    <a:srgbClr val="CAE8AA"/>
    <a:srgbClr val="78B832"/>
    <a:srgbClr val="4F7921"/>
    <a:srgbClr val="FFFFB9"/>
    <a:srgbClr val="FFFF85"/>
    <a:srgbClr val="FFB3B3"/>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294" autoAdjust="0"/>
    <p:restoredTop sz="79396" autoAdjust="0"/>
  </p:normalViewPr>
  <p:slideViewPr>
    <p:cSldViewPr>
      <p:cViewPr varScale="1">
        <p:scale>
          <a:sx n="54" d="100"/>
          <a:sy n="54" d="100"/>
        </p:scale>
        <p:origin x="-1518" y="-84"/>
      </p:cViewPr>
      <p:guideLst>
        <p:guide orient="horz" pos="2160"/>
        <p:guide pos="2880"/>
      </p:guideLst>
    </p:cSldViewPr>
  </p:slideViewPr>
  <p:outlineViewPr>
    <p:cViewPr>
      <p:scale>
        <a:sx n="33" d="100"/>
        <a:sy n="33" d="100"/>
      </p:scale>
      <p:origin x="0" y="281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BA7A8B4-F4A5-47EF-92B1-3486F421F183}" type="datetimeFigureOut">
              <a:rPr lang="ru-RU"/>
              <a:pPr>
                <a:defRPr/>
              </a:pPr>
              <a:t>21.03.2018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8A959E4-6A23-4A3E-9032-AC8CBEA6D566}" type="slidenum">
              <a:rPr lang="ru-RU"/>
              <a:pPr>
                <a:defRPr/>
              </a:pPr>
              <a:t>‹#›</a:t>
            </a:fld>
            <a:endParaRPr lang="ru-RU"/>
          </a:p>
        </p:txBody>
      </p:sp>
    </p:spTree>
    <p:extLst>
      <p:ext uri="{BB962C8B-B14F-4D97-AF65-F5344CB8AC3E}">
        <p14:creationId xmlns:p14="http://schemas.microsoft.com/office/powerpoint/2010/main" val="3595997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smtClean="0"/>
          </a:p>
        </p:txBody>
      </p:sp>
      <p:sp>
        <p:nvSpPr>
          <p:cNvPr id="143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622488F-A20A-4E3D-A960-53529B7BD2C0}" type="slidenum">
              <a:rPr lang="ru-RU" smtClean="0"/>
              <a:pPr eaLnBrk="1" hangingPunct="1"/>
              <a:t>2</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kern="1200" dirty="0" err="1" smtClean="0">
                <a:solidFill>
                  <a:schemeClr val="tx1"/>
                </a:solidFill>
                <a:effectLst/>
                <a:latin typeface="+mn-lt"/>
                <a:ea typeface="+mn-ea"/>
                <a:cs typeface="+mn-cs"/>
              </a:rPr>
              <a:t>Semimajor</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axis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of</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objects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are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in</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range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from</a:t>
            </a:r>
            <a:r>
              <a:rPr lang="ru-RU" sz="1200" kern="1200" dirty="0" smtClean="0">
                <a:solidFill>
                  <a:schemeClr val="tx1"/>
                </a:solidFill>
                <a:effectLst/>
                <a:latin typeface="+mn-lt"/>
                <a:ea typeface="+mn-ea"/>
                <a:cs typeface="+mn-cs"/>
              </a:rPr>
              <a:t> 0.55 (2007 EB26) </a:t>
            </a:r>
            <a:r>
              <a:rPr lang="ru-RU" sz="1200" kern="1200" dirty="0" err="1" smtClean="0">
                <a:solidFill>
                  <a:schemeClr val="tx1"/>
                </a:solidFill>
                <a:effectLst/>
                <a:latin typeface="+mn-lt"/>
                <a:ea typeface="+mn-ea"/>
                <a:cs typeface="+mn-cs"/>
              </a:rPr>
              <a:t>to</a:t>
            </a:r>
            <a:r>
              <a:rPr lang="ru-RU" sz="1200" kern="1200" dirty="0" smtClean="0">
                <a:solidFill>
                  <a:schemeClr val="tx1"/>
                </a:solidFill>
                <a:effectLst/>
                <a:latin typeface="+mn-lt"/>
                <a:ea typeface="+mn-ea"/>
                <a:cs typeface="+mn-cs"/>
              </a:rPr>
              <a:t> 2.76 (2010 JG87) </a:t>
            </a:r>
            <a:r>
              <a:rPr lang="ru-RU" sz="1200" kern="1200" dirty="0" err="1" smtClean="0">
                <a:solidFill>
                  <a:schemeClr val="tx1"/>
                </a:solidFill>
                <a:effectLst/>
                <a:latin typeface="+mn-lt"/>
                <a:ea typeface="+mn-ea"/>
                <a:cs typeface="+mn-cs"/>
              </a:rPr>
              <a:t>au</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specific</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properties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of</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majority</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of</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asteroids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under</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study</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are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large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eccentricities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of</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their</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orbits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from</a:t>
            </a:r>
            <a:r>
              <a:rPr lang="ru-RU" sz="1200" kern="1200" dirty="0" smtClean="0">
                <a:solidFill>
                  <a:schemeClr val="tx1"/>
                </a:solidFill>
                <a:effectLst/>
                <a:latin typeface="+mn-lt"/>
                <a:ea typeface="+mn-ea"/>
                <a:cs typeface="+mn-cs"/>
              </a:rPr>
              <a:t> 0.79 </a:t>
            </a:r>
            <a:r>
              <a:rPr lang="ru-RU" sz="1200" kern="1200" dirty="0" err="1" smtClean="0">
                <a:solidFill>
                  <a:schemeClr val="tx1"/>
                </a:solidFill>
                <a:effectLst/>
                <a:latin typeface="+mn-lt"/>
                <a:ea typeface="+mn-ea"/>
                <a:cs typeface="+mn-cs"/>
              </a:rPr>
              <a:t>to</a:t>
            </a:r>
            <a:r>
              <a:rPr lang="ru-RU" sz="1200" kern="1200" dirty="0" smtClean="0">
                <a:solidFill>
                  <a:schemeClr val="tx1"/>
                </a:solidFill>
                <a:effectLst/>
                <a:latin typeface="+mn-lt"/>
                <a:ea typeface="+mn-ea"/>
                <a:cs typeface="+mn-cs"/>
              </a:rPr>
              <a:t> 0.97) </a:t>
            </a:r>
            <a:r>
              <a:rPr lang="ru-RU" sz="1200" kern="1200" dirty="0" err="1" smtClean="0">
                <a:solidFill>
                  <a:schemeClr val="tx1"/>
                </a:solidFill>
                <a:effectLst/>
                <a:latin typeface="+mn-lt"/>
                <a:ea typeface="+mn-ea"/>
                <a:cs typeface="+mn-cs"/>
              </a:rPr>
              <a:t>and</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membership</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in</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spherical</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subsystem</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of</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Solar</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System</a:t>
            </a:r>
            <a:r>
              <a:rPr lang="ru-RU" sz="1200" kern="1200" dirty="0" smtClean="0">
                <a:solidFill>
                  <a:schemeClr val="tx1"/>
                </a:solidFill>
                <a:effectLst/>
                <a:latin typeface="+mn-lt"/>
                <a:ea typeface="+mn-ea"/>
                <a:cs typeface="+mn-cs"/>
              </a:rPr>
              <a:t> (27 </a:t>
            </a:r>
            <a:r>
              <a:rPr lang="ru-RU" sz="1200" kern="1200" dirty="0" err="1" smtClean="0">
                <a:solidFill>
                  <a:schemeClr val="tx1"/>
                </a:solidFill>
                <a:effectLst/>
                <a:latin typeface="+mn-lt"/>
                <a:ea typeface="+mn-ea"/>
                <a:cs typeface="+mn-cs"/>
              </a:rPr>
              <a:t>objects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from</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this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group</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have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inclinations</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more</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than</a:t>
            </a:r>
            <a:r>
              <a:rPr lang="ru-RU" sz="1200" kern="1200" dirty="0" smtClean="0">
                <a:solidFill>
                  <a:schemeClr val="tx1"/>
                </a:solidFill>
                <a:effectLst/>
                <a:latin typeface="+mn-lt"/>
                <a:ea typeface="+mn-ea"/>
                <a:cs typeface="+mn-cs"/>
              </a:rPr>
              <a:t> 8</a:t>
            </a:r>
            <a:r>
              <a:rPr lang="ru-RU" sz="1200" kern="1200" dirty="0" smtClean="0">
                <a:solidFill>
                  <a:schemeClr val="tx1"/>
                </a:solidFill>
                <a:effectLst/>
                <a:latin typeface="+mn-lt"/>
                <a:ea typeface="+mn-ea"/>
                <a:cs typeface="+mn-cs"/>
                <a:sym typeface="Symbol"/>
              </a:rPr>
              <a:t></a:t>
            </a:r>
            <a:r>
              <a:rPr lang="ru-RU" sz="1200" kern="1200" dirty="0" smtClean="0">
                <a:solidFill>
                  <a:schemeClr val="tx1"/>
                </a:solidFill>
                <a:effectLst/>
                <a:latin typeface="+mn-lt"/>
                <a:ea typeface="+mn-ea"/>
                <a:cs typeface="+mn-cs"/>
              </a:rPr>
              <a:t>). </a:t>
            </a:r>
            <a:endParaRPr lang="ru-RU" sz="1200" b="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effectLst/>
                <a:latin typeface="+mn-lt"/>
                <a:ea typeface="+mn-ea"/>
                <a:cs typeface="+mn-cs"/>
              </a:rPr>
              <a:t>For example </a:t>
            </a:r>
            <a:r>
              <a:rPr lang="en-US" sz="1200" b="1" kern="1200" dirty="0" smtClean="0">
                <a:solidFill>
                  <a:schemeClr val="tx1"/>
                </a:solidFill>
                <a:effectLst/>
                <a:latin typeface="+mn-lt"/>
                <a:ea typeface="+mn-ea"/>
                <a:cs typeface="+mn-cs"/>
              </a:rPr>
              <a:t>Fig</a:t>
            </a:r>
            <a:r>
              <a:rPr lang="en-US" sz="1200" b="0" kern="1200" dirty="0" smtClean="0">
                <a:solidFill>
                  <a:schemeClr val="tx1"/>
                </a:solidFill>
                <a:effectLst/>
                <a:latin typeface="+mn-lt"/>
                <a:ea typeface="+mn-ea"/>
                <a:cs typeface="+mn-cs"/>
              </a:rPr>
              <a:t>. 1 shows the projections on the ecliptic of the orbits of two asteroids 2006 HY51 (Nugent et al., 2012) and 2007 EB26 with highest (</a:t>
            </a:r>
            <a:r>
              <a:rPr lang="en-US" sz="1200" b="0" i="1" kern="1200" dirty="0" smtClean="0">
                <a:solidFill>
                  <a:schemeClr val="tx1"/>
                </a:solidFill>
                <a:effectLst/>
                <a:latin typeface="+mn-lt"/>
                <a:ea typeface="+mn-ea"/>
                <a:cs typeface="+mn-cs"/>
              </a:rPr>
              <a:t>e</a:t>
            </a:r>
            <a:r>
              <a:rPr lang="en-US" sz="1200" b="0" kern="1200" dirty="0" smtClean="0">
                <a:solidFill>
                  <a:schemeClr val="tx1"/>
                </a:solidFill>
                <a:effectLst/>
                <a:latin typeface="+mn-lt"/>
                <a:ea typeface="+mn-ea"/>
                <a:cs typeface="+mn-cs"/>
              </a:rPr>
              <a:t>=0.97) and lowest (</a:t>
            </a:r>
            <a:r>
              <a:rPr lang="en-US" sz="1200" b="0" i="1" kern="1200" dirty="0" smtClean="0">
                <a:solidFill>
                  <a:schemeClr val="tx1"/>
                </a:solidFill>
                <a:effectLst/>
                <a:latin typeface="+mn-lt"/>
                <a:ea typeface="+mn-ea"/>
                <a:cs typeface="+mn-cs"/>
              </a:rPr>
              <a:t>e</a:t>
            </a:r>
            <a:r>
              <a:rPr lang="en-US" sz="1200" b="0" kern="1200" dirty="0" smtClean="0">
                <a:solidFill>
                  <a:schemeClr val="tx1"/>
                </a:solidFill>
                <a:effectLst/>
                <a:latin typeface="+mn-lt"/>
                <a:ea typeface="+mn-ea"/>
                <a:cs typeface="+mn-cs"/>
              </a:rPr>
              <a:t>=0.78) eccentricities </a:t>
            </a:r>
            <a:r>
              <a:rPr lang="en-US" sz="1200" b="0" kern="1200" dirty="0" smtClean="0">
                <a:solidFill>
                  <a:schemeClr val="tx1"/>
                </a:solidFill>
                <a:effectLst/>
                <a:latin typeface="+mn-lt"/>
                <a:ea typeface="+mn-ea"/>
                <a:cs typeface="+mn-cs"/>
              </a:rPr>
              <a:t>correspondingly.</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The </a:t>
            </a:r>
            <a:r>
              <a:rPr lang="en-US" sz="1200" b="0" kern="1200" dirty="0" smtClean="0">
                <a:solidFill>
                  <a:schemeClr val="tx1"/>
                </a:solidFill>
                <a:effectLst/>
                <a:latin typeface="+mn-lt"/>
                <a:ea typeface="+mn-ea"/>
                <a:cs typeface="+mn-cs"/>
              </a:rPr>
              <a:t>object 2007 EB26 belongs to </a:t>
            </a:r>
            <a:r>
              <a:rPr lang="en-US" sz="1200" b="0" kern="1200" dirty="0" err="1" smtClean="0">
                <a:solidFill>
                  <a:schemeClr val="tx1"/>
                </a:solidFill>
                <a:effectLst/>
                <a:latin typeface="+mn-lt"/>
                <a:ea typeface="+mn-ea"/>
                <a:cs typeface="+mn-cs"/>
              </a:rPr>
              <a:t>Atira's</a:t>
            </a:r>
            <a:r>
              <a:rPr lang="en-US" sz="1200" b="0" kern="1200" dirty="0" smtClean="0">
                <a:solidFill>
                  <a:schemeClr val="tx1"/>
                </a:solidFill>
                <a:effectLst/>
                <a:latin typeface="+mn-lt"/>
                <a:ea typeface="+mn-ea"/>
                <a:cs typeface="+mn-cs"/>
              </a:rPr>
              <a:t> group that means its aphelion distance is less than the Earth perihelion distance. At the same time 2006 HY51 aphelion is in the vicinity of Jupiter orbit. However, 2010 JG87 (Nugent et al., 2012) has smaller eccentricity than 2006 HY51 but has maximal aphelion distance among this group (</a:t>
            </a:r>
            <a:r>
              <a:rPr lang="en-US" sz="1200" b="1" kern="1200" dirty="0" smtClean="0">
                <a:solidFill>
                  <a:schemeClr val="tx1"/>
                </a:solidFill>
                <a:effectLst/>
                <a:latin typeface="+mn-lt"/>
                <a:ea typeface="+mn-ea"/>
                <a:cs typeface="+mn-cs"/>
              </a:rPr>
              <a:t>Fig</a:t>
            </a:r>
            <a:r>
              <a:rPr lang="en-US" sz="1200" b="0" kern="1200" dirty="0" smtClean="0">
                <a:solidFill>
                  <a:schemeClr val="tx1"/>
                </a:solidFill>
                <a:effectLst/>
                <a:latin typeface="+mn-lt"/>
                <a:ea typeface="+mn-ea"/>
                <a:cs typeface="+mn-cs"/>
              </a:rPr>
              <a:t>. 2a). It should be noted that 7 considered asteroids move on the </a:t>
            </a:r>
            <a:r>
              <a:rPr lang="en-US" sz="1200" b="0" kern="1200" dirty="0" err="1" smtClean="0">
                <a:solidFill>
                  <a:schemeClr val="tx1"/>
                </a:solidFill>
                <a:effectLst/>
                <a:latin typeface="+mn-lt"/>
                <a:ea typeface="+mn-ea"/>
                <a:cs typeface="+mn-cs"/>
              </a:rPr>
              <a:t>cometary</a:t>
            </a:r>
            <a:r>
              <a:rPr lang="en-US" sz="1200" b="0" kern="1200" dirty="0" smtClean="0">
                <a:solidFill>
                  <a:schemeClr val="tx1"/>
                </a:solidFill>
                <a:effectLst/>
                <a:latin typeface="+mn-lt"/>
                <a:ea typeface="+mn-ea"/>
                <a:cs typeface="+mn-cs"/>
              </a:rPr>
              <a:t> orbits (their aphelion distances </a:t>
            </a:r>
            <a:r>
              <a:rPr lang="en-US" sz="1200" b="0" i="1" kern="1200" dirty="0" smtClean="0">
                <a:solidFill>
                  <a:schemeClr val="tx1"/>
                </a:solidFill>
                <a:effectLst/>
                <a:latin typeface="+mn-lt"/>
                <a:ea typeface="+mn-ea"/>
                <a:cs typeface="+mn-cs"/>
              </a:rPr>
              <a:t>Q</a:t>
            </a:r>
            <a:r>
              <a:rPr lang="en-US" sz="1200" b="0" kern="1200" dirty="0" smtClean="0">
                <a:solidFill>
                  <a:schemeClr val="tx1"/>
                </a:solidFill>
                <a:effectLst/>
                <a:latin typeface="+mn-lt"/>
                <a:ea typeface="+mn-ea"/>
                <a:cs typeface="+mn-cs"/>
              </a:rPr>
              <a:t> &gt; 4.8 au) (</a:t>
            </a:r>
            <a:r>
              <a:rPr lang="en-US" sz="1200" b="0" kern="1200" dirty="0" err="1" smtClean="0">
                <a:solidFill>
                  <a:schemeClr val="tx1"/>
                </a:solidFill>
                <a:effectLst/>
                <a:latin typeface="+mn-lt"/>
                <a:ea typeface="+mn-ea"/>
                <a:cs typeface="+mn-cs"/>
              </a:rPr>
              <a:t>Fernández</a:t>
            </a:r>
            <a:r>
              <a:rPr lang="en-US" sz="1200" b="0" kern="1200" dirty="0" smtClean="0">
                <a:solidFill>
                  <a:schemeClr val="tx1"/>
                </a:solidFill>
                <a:effectLst/>
                <a:latin typeface="+mn-lt"/>
                <a:ea typeface="+mn-ea"/>
                <a:cs typeface="+mn-cs"/>
              </a:rPr>
              <a:t>, Sosa, 2015). The perihelion distance of the asteroid 2005 HC4 equals 0.07 au therefore it approaches to the Sun at the minimal distance among all known asteroids (</a:t>
            </a:r>
            <a:r>
              <a:rPr lang="en-US" sz="1200" b="1" kern="1200" dirty="0" smtClean="0">
                <a:solidFill>
                  <a:schemeClr val="tx1"/>
                </a:solidFill>
                <a:effectLst/>
                <a:latin typeface="+mn-lt"/>
                <a:ea typeface="+mn-ea"/>
                <a:cs typeface="+mn-cs"/>
              </a:rPr>
              <a:t>Fig</a:t>
            </a:r>
            <a:r>
              <a:rPr lang="en-US" sz="1200" b="0" kern="1200" dirty="0" smtClean="0">
                <a:solidFill>
                  <a:schemeClr val="tx1"/>
                </a:solidFill>
                <a:effectLst/>
                <a:latin typeface="+mn-lt"/>
                <a:ea typeface="+mn-ea"/>
                <a:cs typeface="+mn-cs"/>
              </a:rPr>
              <a:t>. 2b). </a:t>
            </a:r>
            <a:endParaRPr lang="ru-RU" sz="1200" b="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ru-RU" sz="1200" b="1"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3</a:t>
            </a:fld>
            <a:endParaRPr lang="ru-RU"/>
          </a:p>
        </p:txBody>
      </p:sp>
    </p:spTree>
    <p:extLst>
      <p:ext uri="{BB962C8B-B14F-4D97-AF65-F5344CB8AC3E}">
        <p14:creationId xmlns:p14="http://schemas.microsoft.com/office/powerpoint/2010/main" val="1426234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6C19AE-91B2-4C5F-A0C8-24A061844D84}" type="slidenum">
              <a:rPr lang="ru-RU" smtClean="0"/>
              <a:pPr eaLnBrk="1" hangingPunct="1"/>
              <a:t>4</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14 АСЗ, движущихся в резонансе с большими планетами (2 – с Венерой, 3 – с Марсом, 7 – с Юпитером, 2 – с Сатурном). </a:t>
            </a:r>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6</a:t>
            </a:fld>
            <a:endParaRPr lang="ru-RU"/>
          </a:p>
        </p:txBody>
      </p:sp>
    </p:spTree>
    <p:extLst>
      <p:ext uri="{BB962C8B-B14F-4D97-AF65-F5344CB8AC3E}">
        <p14:creationId xmlns:p14="http://schemas.microsoft.com/office/powerpoint/2010/main" val="279637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smtClean="0">
                <a:solidFill>
                  <a:schemeClr val="tx1"/>
                </a:solidFill>
                <a:effectLst/>
                <a:latin typeface="+mn-lt"/>
                <a:ea typeface="+mn-ea"/>
                <a:cs typeface="+mn-cs"/>
              </a:rPr>
              <a:t>14 АСЗ, движущихся в резонансе с большими планетами (2 – с Венерой, 3 – с Марсом, 7 – с Юпитером, 2 – с Сатурном). </a:t>
            </a:r>
            <a:endParaRPr lang="ru-RU"/>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7</a:t>
            </a:fld>
            <a:endParaRPr lang="ru-RU"/>
          </a:p>
        </p:txBody>
      </p:sp>
    </p:spTree>
    <p:extLst>
      <p:ext uri="{BB962C8B-B14F-4D97-AF65-F5344CB8AC3E}">
        <p14:creationId xmlns:p14="http://schemas.microsoft.com/office/powerpoint/2010/main" val="279637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smtClean="0">
                <a:solidFill>
                  <a:schemeClr val="tx1"/>
                </a:solidFill>
                <a:effectLst/>
                <a:latin typeface="+mn-lt"/>
                <a:ea typeface="+mn-ea"/>
                <a:cs typeface="+mn-cs"/>
              </a:rPr>
              <a:t>14 АСЗ, движущихся в резонансе с большими планетами (2 – с Венерой, 3 – с Марсом, 7 – с Юпитером, 2 – с Сатурном). </a:t>
            </a:r>
            <a:endParaRPr lang="ru-RU"/>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8</a:t>
            </a:fld>
            <a:endParaRPr lang="ru-RU"/>
          </a:p>
        </p:txBody>
      </p:sp>
    </p:spTree>
    <p:extLst>
      <p:ext uri="{BB962C8B-B14F-4D97-AF65-F5344CB8AC3E}">
        <p14:creationId xmlns:p14="http://schemas.microsoft.com/office/powerpoint/2010/main" val="279637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smtClean="0">
                <a:solidFill>
                  <a:schemeClr val="tx1"/>
                </a:solidFill>
                <a:effectLst/>
                <a:latin typeface="+mn-lt"/>
                <a:ea typeface="+mn-ea"/>
                <a:cs typeface="+mn-cs"/>
              </a:rPr>
              <a:t>14 АСЗ, движущихся в резонансе с большими планетами (2 – с Венерой, 3 – с Марсом, 7 – с Юпитером, 2 – с Сатурном). </a:t>
            </a:r>
            <a:endParaRPr lang="ru-RU"/>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9</a:t>
            </a:fld>
            <a:endParaRPr lang="ru-RU"/>
          </a:p>
        </p:txBody>
      </p:sp>
    </p:spTree>
    <p:extLst>
      <p:ext uri="{BB962C8B-B14F-4D97-AF65-F5344CB8AC3E}">
        <p14:creationId xmlns:p14="http://schemas.microsoft.com/office/powerpoint/2010/main" val="2796372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14 АСЗ, движущихся в резонансе с большими планетами (2 – с Венерой, 3 – с Марсом, 7 – с Юпитером, 2 – с Сатурном). </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10</a:t>
            </a:fld>
            <a:endParaRPr lang="ru-RU"/>
          </a:p>
        </p:txBody>
      </p:sp>
    </p:spTree>
    <p:extLst>
      <p:ext uri="{BB962C8B-B14F-4D97-AF65-F5344CB8AC3E}">
        <p14:creationId xmlns:p14="http://schemas.microsoft.com/office/powerpoint/2010/main" val="2796372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ctr" latinLnBrk="0" hangingPunct="1"/>
            <a:r>
              <a:rPr lang="ru-RU" sz="1200" b="1" i="0" u="none" strike="noStrike" kern="1200" dirty="0" smtClean="0">
                <a:solidFill>
                  <a:schemeClr val="tx1"/>
                </a:solidFill>
                <a:effectLst/>
                <a:latin typeface="+mn-lt"/>
                <a:ea typeface="+mn-ea"/>
                <a:cs typeface="+mn-cs"/>
              </a:rPr>
              <a:t>137924 2000 BD19   Венера  ¾   </a:t>
            </a:r>
            <a:r>
              <a:rPr lang="en-US" sz="1200" b="1" i="0" u="none" strike="noStrike" kern="1200" dirty="0" smtClean="0">
                <a:solidFill>
                  <a:schemeClr val="tx1"/>
                </a:solidFill>
                <a:effectLst/>
                <a:latin typeface="+mn-lt"/>
                <a:ea typeface="+mn-ea"/>
                <a:cs typeface="+mn-cs"/>
              </a:rPr>
              <a:t>(–12.0, 9.7)</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S</a:t>
            </a:r>
            <a:endParaRPr lang="ru-RU" sz="1200" b="0" i="0" u="none" strike="noStrike" kern="1200" dirty="0" smtClean="0">
              <a:solidFill>
                <a:schemeClr val="tx1"/>
              </a:solidFill>
              <a:effectLst/>
              <a:latin typeface="+mn-lt"/>
              <a:ea typeface="+mn-ea"/>
              <a:cs typeface="+mn-cs"/>
            </a:endParaRPr>
          </a:p>
          <a:p>
            <a:pPr rtl="0" eaLnBrk="1" fontAlgn="ctr" latinLnBrk="0" hangingPunct="1"/>
            <a:r>
              <a:rPr lang="ru-RU" sz="1200" b="1" i="0" u="none" strike="noStrike" kern="1200" dirty="0" smtClean="0">
                <a:solidFill>
                  <a:schemeClr val="tx1"/>
                </a:solidFill>
                <a:effectLst/>
                <a:latin typeface="+mn-lt"/>
                <a:ea typeface="+mn-ea"/>
                <a:cs typeface="+mn-cs"/>
              </a:rPr>
              <a:t>2011 BT59  Марс  ½ (–20.9</a:t>
            </a:r>
            <a:r>
              <a:rPr lang="en-US" sz="1200" b="1" i="0" u="none" strike="noStrike" kern="1200" dirty="0" smtClean="0">
                <a:solidFill>
                  <a:schemeClr val="tx1"/>
                </a:solidFill>
                <a:effectLst/>
                <a:latin typeface="+mn-lt"/>
                <a:ea typeface="+mn-ea"/>
                <a:cs typeface="+mn-cs"/>
              </a:rPr>
              <a:t>, 17.4)</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S</a:t>
            </a:r>
            <a:endParaRPr lang="ru-RU" sz="1200" b="0" i="0" u="none" strike="noStrike"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11</a:t>
            </a:fld>
            <a:endParaRPr lang="ru-RU"/>
          </a:p>
        </p:txBody>
      </p:sp>
    </p:spTree>
    <p:extLst>
      <p:ext uri="{BB962C8B-B14F-4D97-AF65-F5344CB8AC3E}">
        <p14:creationId xmlns:p14="http://schemas.microsoft.com/office/powerpoint/2010/main" val="1607372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ctr" latinLnBrk="0" hangingPunct="1"/>
            <a:r>
              <a:rPr lang="ru-RU" sz="1200" b="1" i="0" u="none" strike="noStrike" kern="1200" dirty="0" smtClean="0">
                <a:solidFill>
                  <a:schemeClr val="tx1"/>
                </a:solidFill>
                <a:effectLst/>
                <a:latin typeface="+mn-lt"/>
                <a:ea typeface="+mn-ea"/>
                <a:cs typeface="+mn-cs"/>
              </a:rPr>
              <a:t>2012 US68  Юпитер 3</a:t>
            </a:r>
            <a:r>
              <a:rPr lang="en-US" sz="1200" b="1" i="0" u="none" strike="noStrike" kern="1200" dirty="0" smtClean="0">
                <a:solidFill>
                  <a:schemeClr val="tx1"/>
                </a:solidFill>
                <a:effectLst/>
                <a:latin typeface="+mn-lt"/>
                <a:ea typeface="+mn-ea"/>
                <a:cs typeface="+mn-cs"/>
              </a:rPr>
              <a:t>/1</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(–4.2, 6.7)</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L, S</a:t>
            </a:r>
            <a:endParaRPr lang="ru-RU" sz="1200" b="1" i="0" u="none" strike="noStrike" kern="1200" dirty="0" smtClean="0">
              <a:solidFill>
                <a:schemeClr val="tx1"/>
              </a:solidFill>
              <a:effectLst/>
              <a:latin typeface="+mn-lt"/>
              <a:ea typeface="+mn-ea"/>
              <a:cs typeface="+mn-cs"/>
            </a:endParaRPr>
          </a:p>
          <a:p>
            <a:pPr rtl="0" eaLnBrk="1" fontAlgn="ctr" latinLnBrk="0" hangingPunct="1"/>
            <a:r>
              <a:rPr lang="ru-RU" sz="1200" b="1" i="0" u="none" strike="noStrike" kern="1200" dirty="0" smtClean="0">
                <a:solidFill>
                  <a:schemeClr val="tx1"/>
                </a:solidFill>
                <a:effectLst/>
                <a:latin typeface="+mn-lt"/>
                <a:ea typeface="+mn-ea"/>
                <a:cs typeface="+mn-cs"/>
              </a:rPr>
              <a:t>2011 KE Сатурн 9</a:t>
            </a:r>
            <a:r>
              <a:rPr lang="en-US" sz="1200" b="1" i="0" u="none" strike="noStrike" kern="1200" dirty="0" smtClean="0">
                <a:solidFill>
                  <a:schemeClr val="tx1"/>
                </a:solidFill>
                <a:effectLst/>
                <a:latin typeface="+mn-lt"/>
                <a:ea typeface="+mn-ea"/>
                <a:cs typeface="+mn-cs"/>
              </a:rPr>
              <a:t>/1</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(–16.5, 5.5)</a:t>
            </a:r>
            <a:r>
              <a:rPr lang="ru-RU" sz="1200" b="1" i="0" u="none" strike="noStrike" kern="120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S</a:t>
            </a:r>
            <a:endParaRPr lang="ru-RU" sz="1200" b="0" i="0" u="none" strike="noStrike" kern="1200" dirty="0" smtClean="0">
              <a:solidFill>
                <a:schemeClr val="tx1"/>
              </a:solidFill>
              <a:effectLst/>
              <a:latin typeface="+mn-lt"/>
              <a:ea typeface="+mn-ea"/>
              <a:cs typeface="+mn-cs"/>
            </a:endParaRPr>
          </a:p>
          <a:p>
            <a:pPr rtl="0" eaLnBrk="1" fontAlgn="ctr" latinLnBrk="0" hangingPunct="1"/>
            <a:endParaRPr lang="ru-RU" sz="1200" b="1" i="0" u="none" strike="noStrike" kern="1200" dirty="0" smtClean="0">
              <a:solidFill>
                <a:schemeClr val="tx1"/>
              </a:solidFill>
              <a:effectLst/>
              <a:latin typeface="+mn-lt"/>
              <a:ea typeface="+mn-ea"/>
              <a:cs typeface="+mn-cs"/>
            </a:endParaRPr>
          </a:p>
          <a:p>
            <a:pPr rtl="0" eaLnBrk="1" fontAlgn="ctr" latinLnBrk="0" hangingPunct="1"/>
            <a:endParaRPr lang="ru-RU" sz="1200" b="0" i="0" u="none" strike="noStrike"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12</a:t>
            </a:fld>
            <a:endParaRPr lang="ru-RU"/>
          </a:p>
        </p:txBody>
      </p:sp>
    </p:spTree>
    <p:extLst>
      <p:ext uri="{BB962C8B-B14F-4D97-AF65-F5344CB8AC3E}">
        <p14:creationId xmlns:p14="http://schemas.microsoft.com/office/powerpoint/2010/main" val="330812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465402 2008 HW1, для которого колеблются только аргументы № 1, 5, 11.</a:t>
            </a:r>
            <a:endParaRPr lang="ru-RU" dirty="0"/>
          </a:p>
        </p:txBody>
      </p:sp>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21</a:t>
            </a:fld>
            <a:endParaRPr lang="ru-RU"/>
          </a:p>
        </p:txBody>
      </p:sp>
    </p:spTree>
    <p:extLst>
      <p:ext uri="{BB962C8B-B14F-4D97-AF65-F5344CB8AC3E}">
        <p14:creationId xmlns:p14="http://schemas.microsoft.com/office/powerpoint/2010/main" val="3429809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Здесь </a:t>
                </a:r>
                <a14:m>
                  <m:oMath xmlns:m="http://schemas.openxmlformats.org/officeDocument/2006/math">
                    <m:sSubSup>
                      <m:sSubSupPr>
                        <m:ctrlPr>
                          <a:rPr lang="ru-RU" sz="1200" i="1" kern="1200">
                            <a:solidFill>
                              <a:schemeClr val="tx1"/>
                            </a:solidFill>
                            <a:effectLst/>
                            <a:latin typeface="Cambria Math"/>
                            <a:ea typeface="+mn-ea"/>
                            <a:cs typeface="+mn-cs"/>
                          </a:rPr>
                        </m:ctrlPr>
                      </m:sSubSupPr>
                      <m:e>
                        <m:r>
                          <a:rPr lang="en-US" sz="1200" i="1" kern="1200">
                            <a:solidFill>
                              <a:schemeClr val="tx1"/>
                            </a:solidFill>
                            <a:effectLst/>
                            <a:latin typeface="Cambria Math"/>
                            <a:ea typeface="+mn-ea"/>
                            <a:cs typeface="+mn-cs"/>
                          </a:rPr>
                          <m:t>𝑇</m:t>
                        </m:r>
                      </m:e>
                      <m:sub>
                        <m:r>
                          <a:rPr lang="en-US" sz="1200" i="1" kern="1200">
                            <a:solidFill>
                              <a:schemeClr val="tx1"/>
                            </a:solidFill>
                            <a:effectLst/>
                            <a:latin typeface="Cambria Math"/>
                            <a:ea typeface="+mn-ea"/>
                            <a:cs typeface="+mn-cs"/>
                          </a:rPr>
                          <m:t>𝑝𝑟</m:t>
                        </m:r>
                      </m:sub>
                      <m:sup>
                        <m:r>
                          <a:rPr lang="ru-RU" sz="1200" i="1" kern="1200">
                            <a:solidFill>
                              <a:schemeClr val="tx1"/>
                            </a:solidFill>
                            <a:effectLst/>
                            <a:latin typeface="Cambria Math"/>
                            <a:ea typeface="+mn-ea"/>
                            <a:cs typeface="+mn-cs"/>
                          </a:rPr>
                          <m:t>−</m:t>
                        </m:r>
                      </m:sup>
                    </m:sSubSup>
                  </m:oMath>
                </a14:m>
                <a:r>
                  <a:rPr lang="ru-RU" sz="1200" kern="1200" dirty="0">
                    <a:solidFill>
                      <a:schemeClr val="tx1"/>
                    </a:solidFill>
                    <a:effectLst/>
                    <a:latin typeface="+mn-lt"/>
                    <a:ea typeface="+mn-ea"/>
                    <a:cs typeface="+mn-cs"/>
                  </a:rPr>
                  <a:t> и </a:t>
                </a:r>
                <a14:m>
                  <m:oMath xmlns:m="http://schemas.openxmlformats.org/officeDocument/2006/math">
                    <m:sSubSup>
                      <m:sSubSupPr>
                        <m:ctrlPr>
                          <a:rPr lang="ru-RU" sz="1200" i="1" kern="1200">
                            <a:solidFill>
                              <a:schemeClr val="tx1"/>
                            </a:solidFill>
                            <a:effectLst/>
                            <a:latin typeface="Cambria Math"/>
                            <a:ea typeface="+mn-ea"/>
                            <a:cs typeface="+mn-cs"/>
                          </a:rPr>
                        </m:ctrlPr>
                      </m:sSubSupPr>
                      <m:e>
                        <m:r>
                          <a:rPr lang="en-US" sz="1200" i="1" kern="1200">
                            <a:solidFill>
                              <a:schemeClr val="tx1"/>
                            </a:solidFill>
                            <a:effectLst/>
                            <a:latin typeface="Cambria Math"/>
                            <a:ea typeface="+mn-ea"/>
                            <a:cs typeface="+mn-cs"/>
                          </a:rPr>
                          <m:t>𝑇</m:t>
                        </m:r>
                      </m:e>
                      <m:sub>
                        <m:r>
                          <a:rPr lang="en-US" sz="1200" i="1" kern="1200">
                            <a:solidFill>
                              <a:schemeClr val="tx1"/>
                            </a:solidFill>
                            <a:effectLst/>
                            <a:latin typeface="Cambria Math"/>
                            <a:ea typeface="+mn-ea"/>
                            <a:cs typeface="+mn-cs"/>
                          </a:rPr>
                          <m:t>𝑝𝑟</m:t>
                        </m:r>
                      </m:sub>
                      <m:sup>
                        <m:r>
                          <a:rPr lang="ru-RU" sz="1200" i="1" kern="1200">
                            <a:solidFill>
                              <a:schemeClr val="tx1"/>
                            </a:solidFill>
                            <a:effectLst/>
                            <a:latin typeface="Cambria Math"/>
                            <a:ea typeface="+mn-ea"/>
                            <a:cs typeface="+mn-cs"/>
                          </a:rPr>
                          <m:t>+</m:t>
                        </m:r>
                      </m:sup>
                    </m:sSubSup>
                  </m:oMath>
                </a14:m>
                <a:r>
                  <a:rPr lang="ru-RU" sz="1200" kern="1200" dirty="0">
                    <a:solidFill>
                      <a:schemeClr val="tx1"/>
                    </a:solidFill>
                    <a:effectLst/>
                    <a:latin typeface="+mn-lt"/>
                    <a:ea typeface="+mn-ea"/>
                    <a:cs typeface="+mn-cs"/>
                  </a:rPr>
                  <a:t> – оценки времени предсказуемости в прошлое и </a:t>
                </a:r>
                <a:r>
                  <a:rPr lang="ru-RU" sz="1200" kern="1200">
                    <a:solidFill>
                      <a:schemeClr val="tx1"/>
                    </a:solidFill>
                    <a:effectLst/>
                    <a:latin typeface="+mn-lt"/>
                    <a:ea typeface="+mn-ea"/>
                    <a:cs typeface="+mn-cs"/>
                  </a:rPr>
                  <a:t>будущее </a:t>
                </a:r>
                <a:r>
                  <a:rPr lang="ru-RU" sz="1200" kern="1200" smtClean="0">
                    <a:solidFill>
                      <a:schemeClr val="tx1"/>
                    </a:solidFill>
                    <a:effectLst/>
                    <a:latin typeface="+mn-lt"/>
                    <a:ea typeface="+mn-ea"/>
                    <a:cs typeface="+mn-cs"/>
                  </a:rPr>
                  <a:t>соответственно. </a:t>
                </a:r>
                <a:r>
                  <a:rPr lang="ru-RU" sz="1200" kern="1200" dirty="0">
                    <a:solidFill>
                      <a:schemeClr val="tx1"/>
                    </a:solidFill>
                    <a:effectLst/>
                    <a:latin typeface="+mn-lt"/>
                    <a:ea typeface="+mn-ea"/>
                    <a:cs typeface="+mn-cs"/>
                  </a:rPr>
                  <a:t>Максимальное время предсказуемости у астероида 2007 PR10 – оно близко к интервалу интегрирования, минимальное – у 425755 2011 CP4, меньше 400 лет. Сравнивая результаты, приведенные в таблицах 2.3 и 3.1, можно сделать вывод, что у астероидов в устойчивом резонансе в среднем время предсказуемости больше, чем в неустойчивом. Кроме того, видно, что почти все астероиды, проходящие через точный резонанс </a:t>
                </a:r>
                <a:r>
                  <a:rPr lang="ru-RU" sz="1200" kern="1200" dirty="0" err="1">
                    <a:solidFill>
                      <a:schemeClr val="tx1"/>
                    </a:solidFill>
                    <a:effectLst/>
                    <a:latin typeface="+mn-lt"/>
                    <a:ea typeface="+mn-ea"/>
                    <a:cs typeface="+mn-cs"/>
                  </a:rPr>
                  <a:t>Лидова-Козаи</a:t>
                </a:r>
                <a:r>
                  <a:rPr lang="ru-RU" sz="1200" kern="1200" dirty="0">
                    <a:solidFill>
                      <a:schemeClr val="tx1"/>
                    </a:solidFill>
                    <a:effectLst/>
                    <a:latin typeface="+mn-lt"/>
                    <a:ea typeface="+mn-ea"/>
                    <a:cs typeface="+mn-cs"/>
                  </a:rPr>
                  <a:t> (за исключением 2013 </a:t>
                </a:r>
                <a:r>
                  <a:rPr lang="en-US" sz="1200" kern="1200" dirty="0">
                    <a:solidFill>
                      <a:schemeClr val="tx1"/>
                    </a:solidFill>
                    <a:effectLst/>
                    <a:latin typeface="+mn-lt"/>
                    <a:ea typeface="+mn-ea"/>
                    <a:cs typeface="+mn-cs"/>
                  </a:rPr>
                  <a:t>HK</a:t>
                </a:r>
                <a:r>
                  <a:rPr lang="ru-RU" sz="1200" kern="1200" dirty="0">
                    <a:solidFill>
                      <a:schemeClr val="tx1"/>
                    </a:solidFill>
                    <a:effectLst/>
                    <a:latin typeface="+mn-lt"/>
                    <a:ea typeface="+mn-ea"/>
                    <a:cs typeface="+mn-cs"/>
                  </a:rPr>
                  <a:t>11), имеют время предсказуемости больше 3000 лет. С другой стороны, циркуляция некоторых резонансных аргументов способствует хаотизации движения. </a:t>
                </a:r>
                <a:endParaRPr lang="ru-RU" dirty="0"/>
              </a:p>
            </p:txBody>
          </p:sp>
        </mc:Choice>
        <mc:Fallback xmlns="">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Здесь </a:t>
                </a:r>
                <a:r>
                  <a:rPr lang="en-US" sz="1200" i="0" kern="1200">
                    <a:solidFill>
                      <a:schemeClr val="tx1"/>
                    </a:solidFill>
                    <a:effectLst/>
                    <a:latin typeface="+mn-lt"/>
                    <a:ea typeface="+mn-ea"/>
                    <a:cs typeface="+mn-cs"/>
                  </a:rPr>
                  <a:t>𝑇</a:t>
                </a:r>
                <a:r>
                  <a:rPr lang="ru-RU" sz="1200" i="0" kern="1200">
                    <a:solidFill>
                      <a:schemeClr val="tx1"/>
                    </a:solidFill>
                    <a:effectLst/>
                    <a:latin typeface="+mn-lt"/>
                    <a:ea typeface="+mn-ea"/>
                    <a:cs typeface="+mn-cs"/>
                  </a:rPr>
                  <a:t>_</a:t>
                </a:r>
                <a:r>
                  <a:rPr lang="en-US" sz="1200" i="0" kern="1200">
                    <a:solidFill>
                      <a:schemeClr val="tx1"/>
                    </a:solidFill>
                    <a:effectLst/>
                    <a:latin typeface="+mn-lt"/>
                    <a:ea typeface="+mn-ea"/>
                    <a:cs typeface="+mn-cs"/>
                  </a:rPr>
                  <a:t>𝑝𝑟^</a:t>
                </a:r>
                <a:r>
                  <a:rPr lang="ru-RU" sz="1200" i="0" kern="1200">
                    <a:solidFill>
                      <a:schemeClr val="tx1"/>
                    </a:solidFill>
                    <a:effectLst/>
                    <a:latin typeface="+mn-lt"/>
                    <a:ea typeface="+mn-ea"/>
                    <a:cs typeface="+mn-cs"/>
                  </a:rPr>
                  <a:t>−</a:t>
                </a:r>
                <a:r>
                  <a:rPr lang="ru-RU" sz="1200" kern="1200" dirty="0">
                    <a:solidFill>
                      <a:schemeClr val="tx1"/>
                    </a:solidFill>
                    <a:effectLst/>
                    <a:latin typeface="+mn-lt"/>
                    <a:ea typeface="+mn-ea"/>
                    <a:cs typeface="+mn-cs"/>
                  </a:rPr>
                  <a:t> и </a:t>
                </a:r>
                <a:r>
                  <a:rPr lang="en-US" sz="1200" i="0" kern="1200">
                    <a:solidFill>
                      <a:schemeClr val="tx1"/>
                    </a:solidFill>
                    <a:effectLst/>
                    <a:latin typeface="+mn-lt"/>
                    <a:ea typeface="+mn-ea"/>
                    <a:cs typeface="+mn-cs"/>
                  </a:rPr>
                  <a:t>𝑇</a:t>
                </a:r>
                <a:r>
                  <a:rPr lang="ru-RU" sz="1200" i="0" kern="1200">
                    <a:solidFill>
                      <a:schemeClr val="tx1"/>
                    </a:solidFill>
                    <a:effectLst/>
                    <a:latin typeface="+mn-lt"/>
                    <a:ea typeface="+mn-ea"/>
                    <a:cs typeface="+mn-cs"/>
                  </a:rPr>
                  <a:t>_</a:t>
                </a:r>
                <a:r>
                  <a:rPr lang="en-US" sz="1200" i="0" kern="1200">
                    <a:solidFill>
                      <a:schemeClr val="tx1"/>
                    </a:solidFill>
                    <a:effectLst/>
                    <a:latin typeface="+mn-lt"/>
                    <a:ea typeface="+mn-ea"/>
                    <a:cs typeface="+mn-cs"/>
                  </a:rPr>
                  <a:t>𝑝𝑟^</a:t>
                </a:r>
                <a:r>
                  <a:rPr lang="ru-RU" sz="1200" i="0" kern="1200">
                    <a:solidFill>
                      <a:schemeClr val="tx1"/>
                    </a:solidFill>
                    <a:effectLst/>
                    <a:latin typeface="+mn-lt"/>
                    <a:ea typeface="+mn-ea"/>
                    <a:cs typeface="+mn-cs"/>
                  </a:rPr>
                  <a:t>+</a:t>
                </a:r>
                <a:r>
                  <a:rPr lang="ru-RU" sz="1200" kern="1200" dirty="0">
                    <a:solidFill>
                      <a:schemeClr val="tx1"/>
                    </a:solidFill>
                    <a:effectLst/>
                    <a:latin typeface="+mn-lt"/>
                    <a:ea typeface="+mn-ea"/>
                    <a:cs typeface="+mn-cs"/>
                  </a:rPr>
                  <a:t> – оценки времени предсказуемости в прошлое и будущее </a:t>
                </a:r>
                <a:r>
                  <a:rPr lang="ru-RU" sz="1200" kern="1200" dirty="0" err="1">
                    <a:solidFill>
                      <a:schemeClr val="tx1"/>
                    </a:solidFill>
                    <a:effectLst/>
                    <a:latin typeface="+mn-lt"/>
                    <a:ea typeface="+mn-ea"/>
                    <a:cs typeface="+mn-cs"/>
                  </a:rPr>
                  <a:t>соотвественно</a:t>
                </a:r>
                <a:r>
                  <a:rPr lang="ru-RU" sz="1200" kern="1200" dirty="0">
                    <a:solidFill>
                      <a:schemeClr val="tx1"/>
                    </a:solidFill>
                    <a:effectLst/>
                    <a:latin typeface="+mn-lt"/>
                    <a:ea typeface="+mn-ea"/>
                    <a:cs typeface="+mn-cs"/>
                  </a:rPr>
                  <a:t>. Максимальное время предсказуемости у астероида 2007 PR10 – оно близко к интервалу интегрирования, минимальное – у 425755 2011 CP4, меньше 400 лет. Сравнивая результаты, приведенные в таблицах 2.3 и 3.1, можно сделать вывод, что у астероидов в устойчивом резонансе в среднем время предсказуемости больше, чем в неустойчивом. Кроме того, видно, что почти все астероиды, проходящие через точный резонанс </a:t>
                </a:r>
                <a:r>
                  <a:rPr lang="ru-RU" sz="1200" kern="1200" dirty="0" err="1">
                    <a:solidFill>
                      <a:schemeClr val="tx1"/>
                    </a:solidFill>
                    <a:effectLst/>
                    <a:latin typeface="+mn-lt"/>
                    <a:ea typeface="+mn-ea"/>
                    <a:cs typeface="+mn-cs"/>
                  </a:rPr>
                  <a:t>Лидова-Козаи</a:t>
                </a:r>
                <a:r>
                  <a:rPr lang="ru-RU" sz="1200" kern="1200" dirty="0">
                    <a:solidFill>
                      <a:schemeClr val="tx1"/>
                    </a:solidFill>
                    <a:effectLst/>
                    <a:latin typeface="+mn-lt"/>
                    <a:ea typeface="+mn-ea"/>
                    <a:cs typeface="+mn-cs"/>
                  </a:rPr>
                  <a:t> (за исключением 2013 </a:t>
                </a:r>
                <a:r>
                  <a:rPr lang="en-US" sz="1200" kern="1200" dirty="0">
                    <a:solidFill>
                      <a:schemeClr val="tx1"/>
                    </a:solidFill>
                    <a:effectLst/>
                    <a:latin typeface="+mn-lt"/>
                    <a:ea typeface="+mn-ea"/>
                    <a:cs typeface="+mn-cs"/>
                  </a:rPr>
                  <a:t>HK</a:t>
                </a:r>
                <a:r>
                  <a:rPr lang="ru-RU" sz="1200" kern="1200" dirty="0">
                    <a:solidFill>
                      <a:schemeClr val="tx1"/>
                    </a:solidFill>
                    <a:effectLst/>
                    <a:latin typeface="+mn-lt"/>
                    <a:ea typeface="+mn-ea"/>
                    <a:cs typeface="+mn-cs"/>
                  </a:rPr>
                  <a:t>11), имеют время предсказуемости больше 3000 лет. С другой стороны, циркуляция некоторых резонансных аргументов способствует хаотизации движения. </a:t>
                </a:r>
                <a:endParaRPr lang="ru-RU" dirty="0"/>
              </a:p>
            </p:txBody>
          </p:sp>
        </mc:Fallback>
      </mc:AlternateContent>
      <p:sp>
        <p:nvSpPr>
          <p:cNvPr id="4" name="Номер слайда 3"/>
          <p:cNvSpPr>
            <a:spLocks noGrp="1"/>
          </p:cNvSpPr>
          <p:nvPr>
            <p:ph type="sldNum" sz="quarter" idx="10"/>
          </p:nvPr>
        </p:nvSpPr>
        <p:spPr/>
        <p:txBody>
          <a:bodyPr/>
          <a:lstStyle/>
          <a:p>
            <a:pPr>
              <a:defRPr/>
            </a:pPr>
            <a:fld id="{D8A959E4-6A23-4A3E-9032-AC8CBEA6D566}" type="slidenum">
              <a:rPr lang="ru-RU" smtClean="0"/>
              <a:pPr>
                <a:defRPr/>
              </a:pPr>
              <a:t>25</a:t>
            </a:fld>
            <a:endParaRPr lang="ru-RU"/>
          </a:p>
        </p:txBody>
      </p:sp>
    </p:spTree>
    <p:extLst>
      <p:ext uri="{BB962C8B-B14F-4D97-AF65-F5344CB8AC3E}">
        <p14:creationId xmlns:p14="http://schemas.microsoft.com/office/powerpoint/2010/main" val="3976908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8D228B58-2C41-4AA8-9FDA-816D651914D7}" type="slidenum">
              <a:rPr lang="es-ES"/>
              <a:pPr>
                <a:defRPr/>
              </a:pPr>
              <a:t>‹#›</a:t>
            </a:fld>
            <a:endParaRPr lang="es-ES"/>
          </a:p>
        </p:txBody>
      </p:sp>
    </p:spTree>
    <p:extLst>
      <p:ext uri="{BB962C8B-B14F-4D97-AF65-F5344CB8AC3E}">
        <p14:creationId xmlns:p14="http://schemas.microsoft.com/office/powerpoint/2010/main" val="1401580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7AE2E62-F67C-4F94-AC9C-4DA2054FB4BE}" type="slidenum">
              <a:rPr lang="es-ES"/>
              <a:pPr>
                <a:defRPr/>
              </a:pPr>
              <a:t>‹#›</a:t>
            </a:fld>
            <a:endParaRPr lang="es-ES"/>
          </a:p>
        </p:txBody>
      </p:sp>
    </p:spTree>
    <p:extLst>
      <p:ext uri="{BB962C8B-B14F-4D97-AF65-F5344CB8AC3E}">
        <p14:creationId xmlns:p14="http://schemas.microsoft.com/office/powerpoint/2010/main" val="33291525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1DAC6F0-9E45-4922-BA2A-65E8DC0E3423}" type="slidenum">
              <a:rPr lang="es-ES"/>
              <a:pPr>
                <a:defRPr/>
              </a:pPr>
              <a:t>‹#›</a:t>
            </a:fld>
            <a:endParaRPr lang="es-ES"/>
          </a:p>
        </p:txBody>
      </p:sp>
    </p:spTree>
    <p:extLst>
      <p:ext uri="{BB962C8B-B14F-4D97-AF65-F5344CB8AC3E}">
        <p14:creationId xmlns:p14="http://schemas.microsoft.com/office/powerpoint/2010/main" val="2855776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ABAE8A1-970E-443D-8426-A39B8E758EC4}" type="slidenum">
              <a:rPr lang="es-ES"/>
              <a:pPr>
                <a:defRPr/>
              </a:pPr>
              <a:t>‹#›</a:t>
            </a:fld>
            <a:endParaRPr lang="es-ES"/>
          </a:p>
        </p:txBody>
      </p:sp>
    </p:spTree>
    <p:extLst>
      <p:ext uri="{BB962C8B-B14F-4D97-AF65-F5344CB8AC3E}">
        <p14:creationId xmlns:p14="http://schemas.microsoft.com/office/powerpoint/2010/main" val="87582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86FC0CC6-8121-4357-A399-1243DFF99BC3}" type="slidenum">
              <a:rPr lang="es-ES"/>
              <a:pPr>
                <a:defRPr/>
              </a:pPr>
              <a:t>‹#›</a:t>
            </a:fld>
            <a:endParaRPr lang="es-ES"/>
          </a:p>
        </p:txBody>
      </p:sp>
    </p:spTree>
    <p:extLst>
      <p:ext uri="{BB962C8B-B14F-4D97-AF65-F5344CB8AC3E}">
        <p14:creationId xmlns:p14="http://schemas.microsoft.com/office/powerpoint/2010/main" val="404638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90357B00-DA78-4795-8CCB-F37E8CA7358D}" type="slidenum">
              <a:rPr lang="es-ES"/>
              <a:pPr>
                <a:defRPr/>
              </a:pPr>
              <a:t>‹#›</a:t>
            </a:fld>
            <a:endParaRPr lang="es-ES"/>
          </a:p>
        </p:txBody>
      </p:sp>
    </p:spTree>
    <p:extLst>
      <p:ext uri="{BB962C8B-B14F-4D97-AF65-F5344CB8AC3E}">
        <p14:creationId xmlns:p14="http://schemas.microsoft.com/office/powerpoint/2010/main" val="4139048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D1A93F96-3B8F-4CDE-9F96-03E876F45663}" type="slidenum">
              <a:rPr lang="es-ES"/>
              <a:pPr>
                <a:defRPr/>
              </a:pPr>
              <a:t>‹#›</a:t>
            </a:fld>
            <a:endParaRPr lang="es-ES"/>
          </a:p>
        </p:txBody>
      </p:sp>
    </p:spTree>
    <p:extLst>
      <p:ext uri="{BB962C8B-B14F-4D97-AF65-F5344CB8AC3E}">
        <p14:creationId xmlns:p14="http://schemas.microsoft.com/office/powerpoint/2010/main" val="1263573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CA9E3A88-4173-499F-A801-F20807795430}" type="slidenum">
              <a:rPr lang="es-ES"/>
              <a:pPr>
                <a:defRPr/>
              </a:pPr>
              <a:t>‹#›</a:t>
            </a:fld>
            <a:endParaRPr lang="es-ES"/>
          </a:p>
        </p:txBody>
      </p:sp>
    </p:spTree>
    <p:extLst>
      <p:ext uri="{BB962C8B-B14F-4D97-AF65-F5344CB8AC3E}">
        <p14:creationId xmlns:p14="http://schemas.microsoft.com/office/powerpoint/2010/main" val="414858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7D0F7C7-EB91-4E10-A559-C3B93B47E3CC}" type="slidenum">
              <a:rPr lang="es-ES"/>
              <a:pPr>
                <a:defRPr/>
              </a:pPr>
              <a:t>‹#›</a:t>
            </a:fld>
            <a:endParaRPr lang="es-ES"/>
          </a:p>
        </p:txBody>
      </p:sp>
    </p:spTree>
    <p:extLst>
      <p:ext uri="{BB962C8B-B14F-4D97-AF65-F5344CB8AC3E}">
        <p14:creationId xmlns:p14="http://schemas.microsoft.com/office/powerpoint/2010/main" val="123500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5A495EA-9212-44C3-8F5B-FF7D774DA65C}" type="slidenum">
              <a:rPr lang="es-ES"/>
              <a:pPr>
                <a:defRPr/>
              </a:pPr>
              <a:t>‹#›</a:t>
            </a:fld>
            <a:endParaRPr lang="es-ES"/>
          </a:p>
        </p:txBody>
      </p:sp>
    </p:spTree>
    <p:extLst>
      <p:ext uri="{BB962C8B-B14F-4D97-AF65-F5344CB8AC3E}">
        <p14:creationId xmlns:p14="http://schemas.microsoft.com/office/powerpoint/2010/main" val="1058057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9CBFE77-C5B7-4392-9EF0-781F3147ADF6}" type="slidenum">
              <a:rPr lang="es-ES"/>
              <a:pPr>
                <a:defRPr/>
              </a:pPr>
              <a:t>‹#›</a:t>
            </a:fld>
            <a:endParaRPr lang="es-ES"/>
          </a:p>
        </p:txBody>
      </p:sp>
    </p:spTree>
    <p:extLst>
      <p:ext uri="{BB962C8B-B14F-4D97-AF65-F5344CB8AC3E}">
        <p14:creationId xmlns:p14="http://schemas.microsoft.com/office/powerpoint/2010/main" val="171257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61DD44B0-48E6-4662-BFE9-F2DBFD280A3B}"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image" Target="../media/image11.wmf"/></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5"/>
          <p:cNvSpPr>
            <a:spLocks noGrp="1" noChangeArrowheads="1"/>
          </p:cNvSpPr>
          <p:nvPr>
            <p:ph type="ctrTitle"/>
          </p:nvPr>
        </p:nvSpPr>
        <p:spPr>
          <a:xfrm>
            <a:off x="685800" y="1268413"/>
            <a:ext cx="7772400" cy="2332037"/>
          </a:xfrm>
        </p:spPr>
        <p:txBody>
          <a:bodyPr/>
          <a:lstStyle/>
          <a:p>
            <a:pPr eaLnBrk="1" hangingPunct="1"/>
            <a:r>
              <a:rPr lang="ru-RU" sz="3200" b="1" dirty="0">
                <a:solidFill>
                  <a:schemeClr val="accent3"/>
                </a:solidFill>
              </a:rPr>
              <a:t>Исследование динамики астероидов с малыми перигелийными расстояниями в окрестности орбитальных и вековых резонансов</a:t>
            </a:r>
            <a:endParaRPr lang="es-ES" sz="3200" dirty="0" smtClean="0">
              <a:solidFill>
                <a:schemeClr val="accent3"/>
              </a:solidFill>
            </a:endParaRPr>
          </a:p>
        </p:txBody>
      </p:sp>
      <p:sp>
        <p:nvSpPr>
          <p:cNvPr id="5123" name="Rectangle 48"/>
          <p:cNvSpPr>
            <a:spLocks noGrp="1" noChangeArrowheads="1"/>
          </p:cNvSpPr>
          <p:nvPr>
            <p:ph type="subTitle" idx="1"/>
          </p:nvPr>
        </p:nvSpPr>
        <p:spPr>
          <a:xfrm>
            <a:off x="34925" y="4149725"/>
            <a:ext cx="7232650" cy="1752600"/>
          </a:xfrm>
        </p:spPr>
        <p:txBody>
          <a:bodyPr/>
          <a:lstStyle/>
          <a:p>
            <a:pPr eaLnBrk="1" hangingPunct="1"/>
            <a:r>
              <a:rPr lang="ru-RU" dirty="0" smtClean="0">
                <a:solidFill>
                  <a:schemeClr val="bg1"/>
                </a:solidFill>
              </a:rPr>
              <a:t>Т. Ю. Галушина</a:t>
            </a:r>
            <a:r>
              <a:rPr lang="en-US" dirty="0" smtClean="0">
                <a:solidFill>
                  <a:schemeClr val="bg1"/>
                </a:solidFill>
              </a:rPr>
              <a:t/>
            </a:r>
            <a:br>
              <a:rPr lang="en-US" dirty="0" smtClean="0">
                <a:solidFill>
                  <a:schemeClr val="bg1"/>
                </a:solidFill>
              </a:rPr>
            </a:br>
            <a:r>
              <a:rPr lang="ru-RU" dirty="0" smtClean="0">
                <a:solidFill>
                  <a:schemeClr val="bg1"/>
                </a:solidFill>
              </a:rPr>
              <a:t>Томский государственный университет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4"/>
          <p:cNvSpPr>
            <a:spLocks noGrp="1" noChangeArrowheads="1"/>
          </p:cNvSpPr>
          <p:nvPr>
            <p:ph type="title"/>
          </p:nvPr>
        </p:nvSpPr>
        <p:spPr/>
        <p:txBody>
          <a:bodyPr/>
          <a:lstStyle/>
          <a:p>
            <a:pPr eaLnBrk="1" hangingPunct="1"/>
            <a:r>
              <a:rPr lang="ru-RU" dirty="0" smtClean="0">
                <a:solidFill>
                  <a:schemeClr val="bg1"/>
                </a:solidFill>
              </a:rPr>
              <a:t>План доклада</a:t>
            </a:r>
          </a:p>
        </p:txBody>
      </p:sp>
      <p:sp>
        <p:nvSpPr>
          <p:cNvPr id="73743" name="Rectangle 15"/>
          <p:cNvSpPr>
            <a:spLocks noGrp="1" noChangeArrowheads="1"/>
          </p:cNvSpPr>
          <p:nvPr>
            <p:ph type="body" idx="1"/>
          </p:nvPr>
        </p:nvSpPr>
        <p:spPr/>
        <p:txBody>
          <a:bodyPr/>
          <a:lstStyle/>
          <a:p>
            <a:pPr eaLnBrk="1" hangingPunct="1"/>
            <a:r>
              <a:rPr lang="ru-RU" dirty="0" smtClean="0">
                <a:solidFill>
                  <a:schemeClr val="bg1"/>
                </a:solidFill>
              </a:rPr>
              <a:t>Объекты с малыми перигелийными расстояниями</a:t>
            </a:r>
          </a:p>
          <a:p>
            <a:pPr eaLnBrk="1" hangingPunct="1"/>
            <a:r>
              <a:rPr lang="ru-RU" dirty="0" smtClean="0">
                <a:solidFill>
                  <a:schemeClr val="bg1"/>
                </a:solidFill>
              </a:rPr>
              <a:t>Орбитальные резонансы</a:t>
            </a:r>
          </a:p>
          <a:p>
            <a:pPr eaLnBrk="1" hangingPunct="1"/>
            <a:r>
              <a:rPr lang="ru-RU" dirty="0" smtClean="0">
                <a:solidFill>
                  <a:schemeClr val="bg1"/>
                </a:solidFill>
              </a:rPr>
              <a:t>Вековые резонансы</a:t>
            </a:r>
          </a:p>
          <a:p>
            <a:pPr eaLnBrk="1" hangingPunct="1"/>
            <a:r>
              <a:rPr lang="ru-RU" dirty="0" smtClean="0">
                <a:solidFill>
                  <a:schemeClr val="bg1"/>
                </a:solidFill>
              </a:rPr>
              <a:t>Оценки хаотичности</a:t>
            </a:r>
          </a:p>
          <a:p>
            <a:pPr eaLnBrk="1" hangingPunct="1"/>
            <a:endParaRPr lang="ru-RU"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3743">
                                            <p:txEl>
                                              <p:pRg st="0" end="0"/>
                                            </p:txEl>
                                          </p:spTgt>
                                        </p:tgtEl>
                                        <p:attrNameLst>
                                          <p:attrName>style.visibility</p:attrName>
                                        </p:attrNameLst>
                                      </p:cBhvr>
                                      <p:to>
                                        <p:strVal val="visible"/>
                                      </p:to>
                                    </p:set>
                                    <p:animEffect transition="in" filter="fade">
                                      <p:cBhvr>
                                        <p:cTn id="7" dur="1000"/>
                                        <p:tgtEl>
                                          <p:spTgt spid="73743">
                                            <p:txEl>
                                              <p:pRg st="0" end="0"/>
                                            </p:txEl>
                                          </p:spTgt>
                                        </p:tgtEl>
                                      </p:cBhvr>
                                    </p:animEffect>
                                    <p:anim calcmode="lin" valueType="num">
                                      <p:cBhvr>
                                        <p:cTn id="8" dur="1000" fill="hold"/>
                                        <p:tgtEl>
                                          <p:spTgt spid="737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37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3743">
                                            <p:txEl>
                                              <p:pRg st="1" end="1"/>
                                            </p:txEl>
                                          </p:spTgt>
                                        </p:tgtEl>
                                        <p:attrNameLst>
                                          <p:attrName>style.visibility</p:attrName>
                                        </p:attrNameLst>
                                      </p:cBhvr>
                                      <p:to>
                                        <p:strVal val="visible"/>
                                      </p:to>
                                    </p:set>
                                    <p:animEffect transition="in" filter="fade">
                                      <p:cBhvr>
                                        <p:cTn id="14" dur="1000"/>
                                        <p:tgtEl>
                                          <p:spTgt spid="73743">
                                            <p:txEl>
                                              <p:pRg st="1" end="1"/>
                                            </p:txEl>
                                          </p:spTgt>
                                        </p:tgtEl>
                                      </p:cBhvr>
                                    </p:animEffect>
                                    <p:anim calcmode="lin" valueType="num">
                                      <p:cBhvr>
                                        <p:cTn id="15" dur="1000" fill="hold"/>
                                        <p:tgtEl>
                                          <p:spTgt spid="737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37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3743">
                                            <p:txEl>
                                              <p:pRg st="2" end="2"/>
                                            </p:txEl>
                                          </p:spTgt>
                                        </p:tgtEl>
                                        <p:attrNameLst>
                                          <p:attrName>style.visibility</p:attrName>
                                        </p:attrNameLst>
                                      </p:cBhvr>
                                      <p:to>
                                        <p:strVal val="visible"/>
                                      </p:to>
                                    </p:set>
                                    <p:animEffect transition="in" filter="fade">
                                      <p:cBhvr>
                                        <p:cTn id="21" dur="1000"/>
                                        <p:tgtEl>
                                          <p:spTgt spid="73743">
                                            <p:txEl>
                                              <p:pRg st="2" end="2"/>
                                            </p:txEl>
                                          </p:spTgt>
                                        </p:tgtEl>
                                      </p:cBhvr>
                                    </p:animEffect>
                                    <p:anim calcmode="lin" valueType="num">
                                      <p:cBhvr>
                                        <p:cTn id="22" dur="1000" fill="hold"/>
                                        <p:tgtEl>
                                          <p:spTgt spid="737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37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3743">
                                            <p:txEl>
                                              <p:pRg st="3" end="3"/>
                                            </p:txEl>
                                          </p:spTgt>
                                        </p:tgtEl>
                                        <p:attrNameLst>
                                          <p:attrName>style.visibility</p:attrName>
                                        </p:attrNameLst>
                                      </p:cBhvr>
                                      <p:to>
                                        <p:strVal val="visible"/>
                                      </p:to>
                                    </p:set>
                                    <p:animEffect transition="in" filter="fade">
                                      <p:cBhvr>
                                        <p:cTn id="28" dur="1000"/>
                                        <p:tgtEl>
                                          <p:spTgt spid="73743">
                                            <p:txEl>
                                              <p:pRg st="3" end="3"/>
                                            </p:txEl>
                                          </p:spTgt>
                                        </p:tgtEl>
                                      </p:cBhvr>
                                    </p:animEffect>
                                    <p:anim calcmode="lin" valueType="num">
                                      <p:cBhvr>
                                        <p:cTn id="29" dur="1000" fill="hold"/>
                                        <p:tgtEl>
                                          <p:spTgt spid="7374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37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4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Распределение элементов</a:t>
            </a:r>
            <a:endParaRPr lang="ru-RU" dirty="0"/>
          </a:p>
        </p:txBody>
      </p:sp>
      <p:pic>
        <p:nvPicPr>
          <p:cNvPr id="5" name="Объект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74" y="1124744"/>
            <a:ext cx="5301254" cy="4104456"/>
          </a:xfr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9802" y="2852936"/>
            <a:ext cx="4717978" cy="3945805"/>
          </a:xfrm>
          <a:prstGeom prst="rect">
            <a:avLst/>
          </a:prstGeom>
        </p:spPr>
      </p:pic>
    </p:spTree>
    <p:extLst>
      <p:ext uri="{BB962C8B-B14F-4D97-AF65-F5344CB8AC3E}">
        <p14:creationId xmlns:p14="http://schemas.microsoft.com/office/powerpoint/2010/main" val="186621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Объект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 y="692150"/>
            <a:ext cx="7839075" cy="5616575"/>
          </a:xfrm>
        </p:spPr>
      </p:pic>
      <p:sp>
        <p:nvSpPr>
          <p:cNvPr id="7171" name="Заголовок 1"/>
          <p:cNvSpPr>
            <a:spLocks noGrp="1"/>
          </p:cNvSpPr>
          <p:nvPr>
            <p:ph type="title"/>
          </p:nvPr>
        </p:nvSpPr>
        <p:spPr>
          <a:xfrm>
            <a:off x="539750" y="188913"/>
            <a:ext cx="8229600" cy="1143000"/>
          </a:xfrm>
        </p:spPr>
        <p:txBody>
          <a:bodyPr/>
          <a:lstStyle/>
          <a:p>
            <a:pPr eaLnBrk="1" hangingPunct="1"/>
            <a:r>
              <a:rPr lang="ru-RU" smtClean="0">
                <a:solidFill>
                  <a:schemeClr val="bg1"/>
                </a:solidFill>
              </a:rPr>
              <a:t>Орбита </a:t>
            </a:r>
            <a:r>
              <a:rPr lang="en-US" smtClean="0">
                <a:solidFill>
                  <a:schemeClr val="bg1"/>
                </a:solidFill>
              </a:rPr>
              <a:t>3200 Phaethon</a:t>
            </a:r>
            <a:endParaRPr lang="ru-RU" smtClean="0">
              <a:solidFill>
                <a:schemeClr val="bg1"/>
              </a:solidFill>
            </a:endParaRPr>
          </a:p>
        </p:txBody>
      </p:sp>
      <p:sp>
        <p:nvSpPr>
          <p:cNvPr id="3" name="TextBox 2"/>
          <p:cNvSpPr txBox="1">
            <a:spLocks noChangeArrowheads="1"/>
          </p:cNvSpPr>
          <p:nvPr/>
        </p:nvSpPr>
        <p:spPr bwMode="auto">
          <a:xfrm>
            <a:off x="6461125" y="2924944"/>
            <a:ext cx="243205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i="1" dirty="0">
                <a:solidFill>
                  <a:schemeClr val="bg1"/>
                </a:solidFill>
                <a:latin typeface="Times New Roman" pitchFamily="18" charset="0"/>
                <a:cs typeface="Times New Roman" pitchFamily="18" charset="0"/>
              </a:rPr>
              <a:t>a</a:t>
            </a:r>
            <a:r>
              <a:rPr lang="en-US" dirty="0">
                <a:solidFill>
                  <a:schemeClr val="bg1"/>
                </a:solidFill>
                <a:latin typeface="Times New Roman" pitchFamily="18" charset="0"/>
                <a:cs typeface="Times New Roman" pitchFamily="18" charset="0"/>
              </a:rPr>
              <a:t> = </a:t>
            </a:r>
            <a:r>
              <a:rPr lang="ru-RU" dirty="0">
                <a:solidFill>
                  <a:schemeClr val="bg1"/>
                </a:solidFill>
              </a:rPr>
              <a:t>1.271</a:t>
            </a:r>
            <a:r>
              <a:rPr lang="en-US" dirty="0">
                <a:solidFill>
                  <a:schemeClr val="bg1"/>
                </a:solidFill>
              </a:rPr>
              <a:t> </a:t>
            </a:r>
            <a:r>
              <a:rPr lang="ru-RU" dirty="0">
                <a:solidFill>
                  <a:schemeClr val="bg1"/>
                </a:solidFill>
              </a:rPr>
              <a:t>а.е.</a:t>
            </a:r>
            <a:endParaRPr lang="en-US" dirty="0">
              <a:solidFill>
                <a:schemeClr val="bg1"/>
              </a:solidFill>
            </a:endParaRPr>
          </a:p>
          <a:p>
            <a:pPr eaLnBrk="1" hangingPunct="1"/>
            <a:r>
              <a:rPr lang="en-US" i="1" dirty="0">
                <a:solidFill>
                  <a:schemeClr val="bg1"/>
                </a:solidFill>
                <a:latin typeface="Times New Roman" pitchFamily="18" charset="0"/>
                <a:cs typeface="Times New Roman" pitchFamily="18" charset="0"/>
              </a:rPr>
              <a:t>e</a:t>
            </a:r>
            <a:r>
              <a:rPr lang="en-US" dirty="0">
                <a:solidFill>
                  <a:schemeClr val="bg1"/>
                </a:solidFill>
                <a:latin typeface="Times New Roman" pitchFamily="18" charset="0"/>
                <a:cs typeface="Times New Roman" pitchFamily="18" charset="0"/>
              </a:rPr>
              <a:t> = </a:t>
            </a:r>
            <a:r>
              <a:rPr lang="ru-RU" dirty="0">
                <a:solidFill>
                  <a:schemeClr val="bg1"/>
                </a:solidFill>
              </a:rPr>
              <a:t>0.89</a:t>
            </a:r>
            <a:r>
              <a:rPr lang="en-US" dirty="0">
                <a:solidFill>
                  <a:schemeClr val="bg1"/>
                </a:solidFill>
              </a:rPr>
              <a:t>0</a:t>
            </a:r>
          </a:p>
          <a:p>
            <a:pPr eaLnBrk="1" hangingPunct="1"/>
            <a:r>
              <a:rPr lang="en-US" i="1" dirty="0" err="1">
                <a:solidFill>
                  <a:schemeClr val="bg1"/>
                </a:solidFill>
                <a:latin typeface="Times New Roman" pitchFamily="18" charset="0"/>
                <a:cs typeface="Times New Roman" pitchFamily="18" charset="0"/>
              </a:rPr>
              <a:t>i</a:t>
            </a:r>
            <a:r>
              <a:rPr lang="en-US" dirty="0">
                <a:solidFill>
                  <a:schemeClr val="bg1"/>
                </a:solidFill>
                <a:latin typeface="Times New Roman" pitchFamily="18" charset="0"/>
                <a:cs typeface="Times New Roman" pitchFamily="18" charset="0"/>
              </a:rPr>
              <a:t> = </a:t>
            </a:r>
            <a:r>
              <a:rPr lang="ru-RU" dirty="0">
                <a:solidFill>
                  <a:schemeClr val="bg1"/>
                </a:solidFill>
              </a:rPr>
              <a:t>22.</a:t>
            </a:r>
            <a:r>
              <a:rPr lang="en-US" dirty="0">
                <a:solidFill>
                  <a:schemeClr val="bg1"/>
                </a:solidFill>
              </a:rPr>
              <a:t>19</a:t>
            </a:r>
            <a:r>
              <a:rPr lang="en-US" dirty="0">
                <a:solidFill>
                  <a:schemeClr val="bg1"/>
                </a:solidFill>
                <a:sym typeface="Symbol" pitchFamily="18" charset="2"/>
              </a:rPr>
              <a:t></a:t>
            </a:r>
            <a:endParaRPr lang="en-US" dirty="0">
              <a:solidFill>
                <a:schemeClr val="bg1"/>
              </a:solidFill>
            </a:endParaRPr>
          </a:p>
          <a:p>
            <a:pPr eaLnBrk="1" hangingPunct="1"/>
            <a:r>
              <a:rPr lang="en-US" i="1" dirty="0">
                <a:solidFill>
                  <a:schemeClr val="bg1"/>
                </a:solidFill>
                <a:latin typeface="Times New Roman" pitchFamily="18" charset="0"/>
                <a:cs typeface="Times New Roman" pitchFamily="18" charset="0"/>
              </a:rPr>
              <a:t>q</a:t>
            </a:r>
            <a:r>
              <a:rPr lang="en-US" dirty="0">
                <a:solidFill>
                  <a:schemeClr val="bg1"/>
                </a:solidFill>
                <a:latin typeface="Times New Roman" pitchFamily="18" charset="0"/>
                <a:cs typeface="Times New Roman" pitchFamily="18" charset="0"/>
              </a:rPr>
              <a:t> = </a:t>
            </a:r>
            <a:r>
              <a:rPr lang="ru-RU" dirty="0">
                <a:solidFill>
                  <a:schemeClr val="bg1"/>
                </a:solidFill>
              </a:rPr>
              <a:t>0.139 </a:t>
            </a:r>
            <a:r>
              <a:rPr lang="en-US" dirty="0">
                <a:solidFill>
                  <a:schemeClr val="bg1"/>
                </a:solidFill>
              </a:rPr>
              <a:t> </a:t>
            </a:r>
            <a:r>
              <a:rPr lang="ru-RU" dirty="0">
                <a:solidFill>
                  <a:schemeClr val="bg1"/>
                </a:solidFill>
              </a:rPr>
              <a:t>а.е.</a:t>
            </a:r>
            <a:endParaRPr lang="en-US" dirty="0">
              <a:solidFill>
                <a:schemeClr val="bg1"/>
              </a:solidFill>
            </a:endParaRPr>
          </a:p>
          <a:p>
            <a:pPr eaLnBrk="1" hangingPunct="1"/>
            <a:endParaRPr lang="en-US" dirty="0">
              <a:solidFill>
                <a:schemeClr val="bg1"/>
              </a:solidFill>
              <a:latin typeface="Times New Roman" pitchFamily="18" charset="0"/>
              <a:cs typeface="Times New Roman" pitchFamily="18" charset="0"/>
            </a:endParaRPr>
          </a:p>
          <a:p>
            <a:pPr eaLnBrk="1" hangingPunct="1"/>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3"/>
          <p:cNvSpPr>
            <a:spLocks noChangeArrowheads="1"/>
          </p:cNvSpPr>
          <p:nvPr/>
        </p:nvSpPr>
        <p:spPr bwMode="auto">
          <a:xfrm>
            <a:off x="5721350" y="1628775"/>
            <a:ext cx="3027363" cy="1077913"/>
          </a:xfrm>
          <a:prstGeom prst="rect">
            <a:avLst/>
          </a:prstGeom>
          <a:solidFill>
            <a:srgbClr val="A3E7FF">
              <a:alpha val="40784"/>
            </a:srgbClr>
          </a:solidFill>
          <a:ln w="31750">
            <a:solidFill>
              <a:srgbClr val="0070C0"/>
            </a:solidFill>
            <a:miter lim="800000"/>
            <a:headEnd/>
            <a:tailEnd/>
          </a:ln>
        </p:spPr>
        <p:txBody>
          <a:bodyPr>
            <a:spAutoFit/>
          </a:bodyPr>
          <a:lstStyle/>
          <a:p>
            <a:pPr algn="ctr"/>
            <a:r>
              <a:rPr lang="ru-RU" altLang="ru-RU" sz="2400"/>
              <a:t>Резонансная щель</a:t>
            </a:r>
            <a:r>
              <a:rPr lang="ru-RU" altLang="ru-RU" sz="2400">
                <a:sym typeface="Symbol" pitchFamily="18" charset="2"/>
              </a:rPr>
              <a:t>	</a:t>
            </a:r>
            <a:r>
              <a:rPr lang="ru-RU" altLang="ru-RU" sz="2000">
                <a:sym typeface="Symbol" pitchFamily="18" charset="2"/>
              </a:rPr>
              <a:t>		</a:t>
            </a:r>
          </a:p>
          <a:p>
            <a:pPr algn="just"/>
            <a:endParaRPr lang="ru-RU" altLang="ru-RU" sz="2000"/>
          </a:p>
        </p:txBody>
      </p:sp>
      <p:sp>
        <p:nvSpPr>
          <p:cNvPr id="9218" name="Прямоугольник 3"/>
          <p:cNvSpPr>
            <a:spLocks noChangeArrowheads="1"/>
          </p:cNvSpPr>
          <p:nvPr/>
        </p:nvSpPr>
        <p:spPr bwMode="auto">
          <a:xfrm>
            <a:off x="684213" y="1628775"/>
            <a:ext cx="4114800" cy="1077913"/>
          </a:xfrm>
          <a:prstGeom prst="rect">
            <a:avLst/>
          </a:prstGeom>
          <a:solidFill>
            <a:srgbClr val="A3E7FF">
              <a:alpha val="40784"/>
            </a:srgbClr>
          </a:solidFill>
          <a:ln w="31750">
            <a:solidFill>
              <a:srgbClr val="0070C0"/>
            </a:solidFill>
            <a:miter lim="800000"/>
            <a:headEnd/>
            <a:tailEnd/>
          </a:ln>
        </p:spPr>
        <p:txBody>
          <a:bodyPr>
            <a:spAutoFit/>
          </a:bodyPr>
          <a:lstStyle/>
          <a:p>
            <a:pPr algn="r"/>
            <a:r>
              <a:rPr lang="ru-RU" altLang="ru-RU" sz="2400"/>
              <a:t>Критический аргумент</a:t>
            </a:r>
            <a:r>
              <a:rPr lang="ru-RU" altLang="ru-RU" sz="2400">
                <a:sym typeface="Symbol" pitchFamily="18" charset="2"/>
              </a:rPr>
              <a:t>	</a:t>
            </a:r>
            <a:r>
              <a:rPr lang="ru-RU" altLang="ru-RU" sz="2000">
                <a:sym typeface="Symbol" pitchFamily="18" charset="2"/>
              </a:rPr>
              <a:t>				</a:t>
            </a:r>
          </a:p>
          <a:p>
            <a:pPr algn="just"/>
            <a:endParaRPr lang="ru-RU" altLang="ru-RU" sz="2000"/>
          </a:p>
        </p:txBody>
      </p:sp>
      <p:sp>
        <p:nvSpPr>
          <p:cNvPr id="5" name="TextBox 4"/>
          <p:cNvSpPr txBox="1"/>
          <p:nvPr/>
        </p:nvSpPr>
        <p:spPr>
          <a:xfrm>
            <a:off x="1775850" y="333375"/>
            <a:ext cx="6098722" cy="769441"/>
          </a:xfrm>
          <a:prstGeom prst="rect">
            <a:avLst/>
          </a:prstGeom>
          <a:noFill/>
        </p:spPr>
        <p:txBody>
          <a:bodyPr wrap="none">
            <a:spAutoFit/>
          </a:bodyPr>
          <a:lstStyle/>
          <a:p>
            <a:pPr algn="ctr" fontAlgn="auto">
              <a:spcBef>
                <a:spcPts val="0"/>
              </a:spcBef>
              <a:spcAft>
                <a:spcPts val="0"/>
              </a:spcAft>
              <a:defRPr/>
            </a:pPr>
            <a:r>
              <a:rPr lang="ru-RU" sz="4400" spc="-100" dirty="0" smtClean="0">
                <a:solidFill>
                  <a:schemeClr val="bg1"/>
                </a:solidFill>
                <a:latin typeface="+mj-lt"/>
                <a:ea typeface="+mj-ea"/>
                <a:cs typeface="+mj-cs"/>
              </a:rPr>
              <a:t>Орбитальный резонанс</a:t>
            </a:r>
            <a:endParaRPr lang="ru-RU" sz="4400" spc="-100" dirty="0">
              <a:solidFill>
                <a:schemeClr val="bg1"/>
              </a:solidFill>
              <a:latin typeface="+mj-lt"/>
              <a:ea typeface="+mj-ea"/>
              <a:cs typeface="+mj-cs"/>
            </a:endParaRPr>
          </a:p>
        </p:txBody>
      </p:sp>
      <p:graphicFrame>
        <p:nvGraphicFramePr>
          <p:cNvPr id="9220" name="Object 4"/>
          <p:cNvGraphicFramePr>
            <a:graphicFrameLocks noChangeAspect="1"/>
          </p:cNvGraphicFramePr>
          <p:nvPr/>
        </p:nvGraphicFramePr>
        <p:xfrm>
          <a:off x="768350" y="2066925"/>
          <a:ext cx="4030663" cy="569913"/>
        </p:xfrm>
        <a:graphic>
          <a:graphicData uri="http://schemas.openxmlformats.org/presentationml/2006/ole">
            <mc:AlternateContent xmlns:mc="http://schemas.openxmlformats.org/markup-compatibility/2006">
              <mc:Choice xmlns:v="urn:schemas-microsoft-com:vml" Requires="v">
                <p:oleObj spid="_x0000_s9369" name="Equation" r:id="rId3" imgW="1828800" imgH="279360" progId="Equation.DSMT4">
                  <p:embed/>
                </p:oleObj>
              </mc:Choice>
              <mc:Fallback>
                <p:oleObj name="Equation" r:id="rId3" imgW="1828800" imgH="2793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350" y="2066925"/>
                        <a:ext cx="40306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2" name="Прямоугольник 8"/>
          <p:cNvSpPr>
            <a:spLocks noChangeArrowheads="1"/>
          </p:cNvSpPr>
          <p:nvPr/>
        </p:nvSpPr>
        <p:spPr bwMode="auto">
          <a:xfrm>
            <a:off x="684213" y="3356992"/>
            <a:ext cx="8064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i="1" dirty="0">
                <a:solidFill>
                  <a:schemeClr val="bg1"/>
                </a:solidFill>
              </a:rPr>
              <a:t>n</a:t>
            </a:r>
            <a:r>
              <a:rPr lang="ru-RU" sz="2400" baseline="-25000" dirty="0">
                <a:solidFill>
                  <a:schemeClr val="bg1"/>
                </a:solidFill>
              </a:rPr>
              <a:t>0</a:t>
            </a:r>
            <a:r>
              <a:rPr lang="ru-RU" sz="2400" dirty="0">
                <a:solidFill>
                  <a:schemeClr val="bg1"/>
                </a:solidFill>
              </a:rPr>
              <a:t>, </a:t>
            </a:r>
            <a:r>
              <a:rPr lang="en-US" sz="2400" i="1" dirty="0" err="1">
                <a:solidFill>
                  <a:schemeClr val="bg1"/>
                </a:solidFill>
              </a:rPr>
              <a:t>n</a:t>
            </a:r>
            <a:r>
              <a:rPr lang="en-US" sz="2400" i="1" baseline="-25000" dirty="0" err="1">
                <a:solidFill>
                  <a:schemeClr val="bg1"/>
                </a:solidFill>
              </a:rPr>
              <a:t>j</a:t>
            </a:r>
            <a:r>
              <a:rPr lang="ru-RU" sz="2400" dirty="0">
                <a:solidFill>
                  <a:schemeClr val="bg1"/>
                </a:solidFill>
              </a:rPr>
              <a:t> – средние движения астероида и планеты</a:t>
            </a:r>
          </a:p>
          <a:p>
            <a:r>
              <a:rPr lang="ru-RU" sz="2400" dirty="0">
                <a:solidFill>
                  <a:schemeClr val="bg1"/>
                </a:solidFill>
                <a:sym typeface="Symbol" pitchFamily="18" charset="2"/>
              </a:rPr>
              <a:t></a:t>
            </a:r>
            <a:r>
              <a:rPr lang="en-US" sz="2400" baseline="-25000" dirty="0">
                <a:solidFill>
                  <a:schemeClr val="bg1"/>
                </a:solidFill>
                <a:sym typeface="Symbol" pitchFamily="18" charset="2"/>
              </a:rPr>
              <a:t>0</a:t>
            </a:r>
            <a:r>
              <a:rPr lang="ru-RU" sz="2400" dirty="0">
                <a:solidFill>
                  <a:schemeClr val="bg1"/>
                </a:solidFill>
              </a:rPr>
              <a:t>, </a:t>
            </a:r>
            <a:r>
              <a:rPr lang="ru-RU" sz="2400" dirty="0">
                <a:solidFill>
                  <a:schemeClr val="bg1"/>
                </a:solidFill>
                <a:sym typeface="Symbol" pitchFamily="18" charset="2"/>
              </a:rPr>
              <a:t></a:t>
            </a:r>
            <a:r>
              <a:rPr lang="en-US" sz="2400" i="1" baseline="-25000" dirty="0">
                <a:solidFill>
                  <a:schemeClr val="bg1"/>
                </a:solidFill>
                <a:sym typeface="Symbol" pitchFamily="18" charset="2"/>
              </a:rPr>
              <a:t>j</a:t>
            </a:r>
            <a:r>
              <a:rPr lang="ru-RU" sz="2400" dirty="0">
                <a:solidFill>
                  <a:schemeClr val="bg1"/>
                </a:solidFill>
              </a:rPr>
              <a:t> – средние долготы  астероида и планеты</a:t>
            </a:r>
          </a:p>
          <a:p>
            <a:pPr algn="just"/>
            <a:r>
              <a:rPr lang="ru-RU" sz="2400" dirty="0">
                <a:solidFill>
                  <a:schemeClr val="bg1"/>
                </a:solidFill>
              </a:rPr>
              <a:t>ω</a:t>
            </a:r>
            <a:r>
              <a:rPr lang="en-US" sz="2400" baseline="-25000" dirty="0">
                <a:solidFill>
                  <a:schemeClr val="bg1"/>
                </a:solidFill>
              </a:rPr>
              <a:t>0</a:t>
            </a:r>
            <a:r>
              <a:rPr lang="ru-RU" sz="2400" baseline="-25000" dirty="0">
                <a:solidFill>
                  <a:schemeClr val="bg1"/>
                </a:solidFill>
              </a:rPr>
              <a:t> </a:t>
            </a:r>
            <a:r>
              <a:rPr lang="en-US" sz="2400" baseline="-25000" dirty="0">
                <a:solidFill>
                  <a:schemeClr val="bg1"/>
                </a:solidFill>
              </a:rPr>
              <a:t> </a:t>
            </a:r>
            <a:r>
              <a:rPr lang="ru-RU" sz="2400" dirty="0">
                <a:solidFill>
                  <a:schemeClr val="bg1"/>
                </a:solidFill>
              </a:rPr>
              <a:t>– аргументы перицентра астероида</a:t>
            </a:r>
          </a:p>
          <a:p>
            <a:pPr algn="just"/>
            <a:r>
              <a:rPr lang="ru-RU" sz="2400" i="1" dirty="0">
                <a:solidFill>
                  <a:schemeClr val="bg1"/>
                </a:solidFill>
              </a:rPr>
              <a:t>k</a:t>
            </a:r>
            <a:r>
              <a:rPr lang="en-US" sz="2400" baseline="-25000" dirty="0">
                <a:solidFill>
                  <a:schemeClr val="bg1"/>
                </a:solidFill>
              </a:rPr>
              <a:t>0</a:t>
            </a:r>
            <a:r>
              <a:rPr lang="ru-RU" sz="2400" dirty="0">
                <a:solidFill>
                  <a:schemeClr val="bg1"/>
                </a:solidFill>
              </a:rPr>
              <a:t>, </a:t>
            </a:r>
            <a:r>
              <a:rPr lang="ru-RU" sz="2400" i="1" dirty="0">
                <a:solidFill>
                  <a:schemeClr val="bg1"/>
                </a:solidFill>
              </a:rPr>
              <a:t>k</a:t>
            </a:r>
            <a:r>
              <a:rPr lang="en-US" sz="2400" i="1" baseline="-25000" dirty="0">
                <a:solidFill>
                  <a:schemeClr val="bg1"/>
                </a:solidFill>
              </a:rPr>
              <a:t>j</a:t>
            </a:r>
            <a:r>
              <a:rPr lang="ru-RU" sz="2400" dirty="0">
                <a:solidFill>
                  <a:schemeClr val="bg1"/>
                </a:solidFill>
              </a:rPr>
              <a:t> – целые положительные числа</a:t>
            </a:r>
            <a:endParaRPr lang="ru-RU" altLang="ru-RU" sz="2400" dirty="0">
              <a:solidFill>
                <a:schemeClr val="bg1"/>
              </a:solidFill>
            </a:endParaRPr>
          </a:p>
        </p:txBody>
      </p:sp>
      <p:graphicFrame>
        <p:nvGraphicFramePr>
          <p:cNvPr id="9223" name="Object 3"/>
          <p:cNvGraphicFramePr>
            <a:graphicFrameLocks noChangeAspect="1"/>
          </p:cNvGraphicFramePr>
          <p:nvPr/>
        </p:nvGraphicFramePr>
        <p:xfrm>
          <a:off x="6276975" y="2084388"/>
          <a:ext cx="2247900" cy="534987"/>
        </p:xfrm>
        <a:graphic>
          <a:graphicData uri="http://schemas.openxmlformats.org/presentationml/2006/ole">
            <mc:AlternateContent xmlns:mc="http://schemas.openxmlformats.org/markup-compatibility/2006">
              <mc:Choice xmlns:v="urn:schemas-microsoft-com:vml" Requires="v">
                <p:oleObj spid="_x0000_s9370" name="Equation" r:id="rId5" imgW="888840" imgH="228600" progId="Equation.DSMT4">
                  <p:embed/>
                </p:oleObj>
              </mc:Choice>
              <mc:Fallback>
                <p:oleObj name="Equation" r:id="rId5" imgW="888840" imgH="228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6975" y="2084388"/>
                        <a:ext cx="224790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4" name="Номер слайда 1"/>
          <p:cNvSpPr>
            <a:spLocks noGrp="1"/>
          </p:cNvSpPr>
          <p:nvPr>
            <p:ph type="sldNum" sz="quarter" idx="12"/>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9CAAC0D-1A77-4784-ABDE-505187E0296A}" type="slidenum">
              <a:rPr lang="ru-RU" smtClean="0"/>
              <a:pPr eaLnBrk="1" hangingPunct="1"/>
              <a:t>5</a:t>
            </a:fld>
            <a:endParaRPr lang="ru-RU"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218" grpId="0" animBg="1"/>
      <p:bldP spid="92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1143000"/>
          </a:xfrm>
        </p:spPr>
        <p:txBody>
          <a:bodyPr/>
          <a:lstStyle/>
          <a:p>
            <a:r>
              <a:rPr lang="ru-RU" sz="3600" dirty="0" smtClean="0">
                <a:solidFill>
                  <a:schemeClr val="bg1"/>
                </a:solidFill>
              </a:rPr>
              <a:t>Астероиды в </a:t>
            </a:r>
            <a:r>
              <a:rPr lang="ru-RU" sz="3600" dirty="0">
                <a:solidFill>
                  <a:schemeClr val="bg1"/>
                </a:solidFill>
              </a:rPr>
              <a:t>окрестности орбитальных </a:t>
            </a:r>
            <a:r>
              <a:rPr lang="ru-RU" sz="3600" dirty="0" smtClean="0">
                <a:solidFill>
                  <a:schemeClr val="bg1"/>
                </a:solidFill>
              </a:rPr>
              <a:t>резонансов</a:t>
            </a:r>
            <a:endParaRPr lang="ru-RU" sz="3600" dirty="0">
              <a:solidFill>
                <a:schemeClr val="bg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2951371674"/>
              </p:ext>
            </p:extLst>
          </p:nvPr>
        </p:nvGraphicFramePr>
        <p:xfrm>
          <a:off x="323530" y="1340768"/>
          <a:ext cx="8496940" cy="5437632"/>
        </p:xfrm>
        <a:graphic>
          <a:graphicData uri="http://schemas.openxmlformats.org/drawingml/2006/table">
            <a:tbl>
              <a:tblPr firstRow="1" firstCol="1" bandRow="1">
                <a:tableStyleId>{306799F8-075E-4A3A-A7F6-7FBC6576F1A4}</a:tableStyleId>
              </a:tblPr>
              <a:tblGrid>
                <a:gridCol w="2016222"/>
                <a:gridCol w="1382554"/>
                <a:gridCol w="1065718"/>
                <a:gridCol w="2333058"/>
                <a:gridCol w="1699388"/>
              </a:tblGrid>
              <a:tr h="0">
                <a:tc>
                  <a:txBody>
                    <a:bodyPr/>
                    <a:lstStyle/>
                    <a:p>
                      <a:pPr>
                        <a:lnSpc>
                          <a:spcPct val="130000"/>
                        </a:lnSpc>
                        <a:spcAft>
                          <a:spcPts val="0"/>
                        </a:spcAft>
                      </a:pPr>
                      <a:r>
                        <a:rPr lang="ru-RU" sz="1600" dirty="0">
                          <a:solidFill>
                            <a:schemeClr val="tx1"/>
                          </a:solidFill>
                          <a:effectLst/>
                        </a:rPr>
                        <a:t>Объект</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Планета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i="1" dirty="0">
                          <a:solidFill>
                            <a:schemeClr val="tx1"/>
                          </a:solidFill>
                          <a:effectLst/>
                        </a:rPr>
                        <a:t>k</a:t>
                      </a:r>
                      <a:r>
                        <a:rPr lang="en-US" sz="1600" baseline="-25000" dirty="0">
                          <a:solidFill>
                            <a:schemeClr val="tx1"/>
                          </a:solidFill>
                          <a:effectLst/>
                        </a:rPr>
                        <a:t>2</a:t>
                      </a:r>
                      <a:r>
                        <a:rPr lang="en-US" sz="1600" dirty="0">
                          <a:solidFill>
                            <a:schemeClr val="tx1"/>
                          </a:solidFill>
                          <a:effectLst/>
                        </a:rPr>
                        <a:t>/</a:t>
                      </a:r>
                      <a:r>
                        <a:rPr lang="en-US" sz="1600" i="1" dirty="0">
                          <a:solidFill>
                            <a:schemeClr val="tx1"/>
                          </a:solidFill>
                          <a:effectLst/>
                        </a:rPr>
                        <a:t>k</a:t>
                      </a:r>
                      <a:r>
                        <a:rPr lang="en-US" sz="1600" baseline="-250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α, </a:t>
                      </a:r>
                      <a:r>
                        <a:rPr lang="ru-RU" sz="1600">
                          <a:solidFill>
                            <a:schemeClr val="tx1"/>
                          </a:solidFill>
                          <a:effectLst/>
                          <a:sym typeface="Symbol"/>
                        </a:rPr>
                        <a:t></a:t>
                      </a:r>
                      <a:r>
                        <a:rPr lang="en-US" sz="1600">
                          <a:solidFill>
                            <a:schemeClr val="tx1"/>
                          </a:solidFill>
                          <a:effectLst/>
                        </a:rPr>
                        <a:t>/</a:t>
                      </a:r>
                      <a:r>
                        <a:rPr lang="ru-RU" sz="1600">
                          <a:solidFill>
                            <a:schemeClr val="tx1"/>
                          </a:solidFill>
                          <a:effectLst/>
                        </a:rPr>
                        <a:t>сут.</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dirty="0">
                          <a:solidFill>
                            <a:schemeClr val="tx1"/>
                          </a:solidFill>
                          <a:effectLst/>
                        </a:rPr>
                        <a:t>β</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137924 2000 BD19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Венера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(–12.0, 9.7)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394130 2006 HY51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Сатурн</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(–4.3, 19.3)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399457 2002 PD43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(–6.3, 10.0)</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dirty="0">
                          <a:solidFill>
                            <a:schemeClr val="tx1"/>
                          </a:solidFill>
                          <a:effectLst/>
                        </a:rPr>
                        <a:t>431760 2008 HE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Марс</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(–140.</a:t>
                      </a:r>
                      <a:r>
                        <a:rPr lang="en-US" sz="1600">
                          <a:solidFill>
                            <a:schemeClr val="tx1"/>
                          </a:solidFill>
                          <a:effectLst/>
                        </a:rPr>
                        <a:t>9</a:t>
                      </a:r>
                      <a:r>
                        <a:rPr lang="ru-RU" sz="1600">
                          <a:solidFill>
                            <a:schemeClr val="tx1"/>
                          </a:solidFill>
                          <a:effectLst/>
                        </a:rPr>
                        <a:t>, </a:t>
                      </a:r>
                      <a:r>
                        <a:rPr lang="en-US" sz="1600">
                          <a:solidFill>
                            <a:schemeClr val="tx1"/>
                          </a:solidFill>
                          <a:effectLst/>
                        </a:rPr>
                        <a:t>132.3)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(–25.2, 35.8)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2005 HC4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Венера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(–30.3, 26.6)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2007 GT3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Марс</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(–14.2, 15.6)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2011 BT59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(–20.9</a:t>
                      </a:r>
                      <a:r>
                        <a:rPr lang="en-US" sz="1600">
                          <a:solidFill>
                            <a:schemeClr val="tx1"/>
                          </a:solidFill>
                          <a:effectLst/>
                        </a:rPr>
                        <a:t>, 17.4)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2011 KE</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Сатурн</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9</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(–16.5, 5.5)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2012 US68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(–4.2, 6.7)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2013 HK11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(–15.0, 20.6)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a:solidFill>
                            <a:schemeClr val="tx1"/>
                          </a:solidFill>
                          <a:effectLst/>
                        </a:rPr>
                        <a:t>2013 YC</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(–33.3, 122.1)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(–15.7, 20.7)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EV</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a:t>
                      </a:r>
                      <a:r>
                        <a:rPr lang="ru-RU" sz="1600">
                          <a:solidFill>
                            <a:schemeClr val="tx1"/>
                          </a:solidFill>
                          <a:effectLst/>
                        </a:rPr>
                        <a:t>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(–21.7, 103.9)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(–22.3, 293.5)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4</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(–17.3, 21.4)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HG</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(–39.4, 114.4)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(–62.9, 323.4)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4</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(–23.1, 25.6)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a:solidFill>
                            <a:schemeClr val="tx1"/>
                          </a:solidFill>
                          <a:effectLst/>
                        </a:rPr>
                        <a:t>2017 AF5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(–67.4, 147.2)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(–24.2, 27.3)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63851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1143000"/>
          </a:xfrm>
        </p:spPr>
        <p:txBody>
          <a:bodyPr/>
          <a:lstStyle/>
          <a:p>
            <a:r>
              <a:rPr lang="ru-RU" sz="3600" dirty="0" smtClean="0">
                <a:solidFill>
                  <a:schemeClr val="bg1"/>
                </a:solidFill>
              </a:rPr>
              <a:t>Астероиды в </a:t>
            </a:r>
            <a:r>
              <a:rPr lang="ru-RU" sz="3600" dirty="0">
                <a:solidFill>
                  <a:schemeClr val="bg1"/>
                </a:solidFill>
              </a:rPr>
              <a:t>окрестности орбитальных </a:t>
            </a:r>
            <a:r>
              <a:rPr lang="ru-RU" sz="3600" dirty="0" smtClean="0">
                <a:solidFill>
                  <a:schemeClr val="bg1"/>
                </a:solidFill>
              </a:rPr>
              <a:t>резонансов</a:t>
            </a:r>
            <a:endParaRPr lang="ru-RU" sz="3600" dirty="0">
              <a:solidFill>
                <a:schemeClr val="bg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1926123124"/>
              </p:ext>
            </p:extLst>
          </p:nvPr>
        </p:nvGraphicFramePr>
        <p:xfrm>
          <a:off x="323530" y="1340768"/>
          <a:ext cx="8496940" cy="5437632"/>
        </p:xfrm>
        <a:graphic>
          <a:graphicData uri="http://schemas.openxmlformats.org/drawingml/2006/table">
            <a:tbl>
              <a:tblPr firstRow="1" firstCol="1" bandRow="1">
                <a:tableStyleId>{306799F8-075E-4A3A-A7F6-7FBC6576F1A4}</a:tableStyleId>
              </a:tblPr>
              <a:tblGrid>
                <a:gridCol w="2016222"/>
                <a:gridCol w="1382554"/>
                <a:gridCol w="1065718"/>
                <a:gridCol w="2333058"/>
                <a:gridCol w="1699388"/>
              </a:tblGrid>
              <a:tr h="0">
                <a:tc>
                  <a:txBody>
                    <a:bodyPr/>
                    <a:lstStyle/>
                    <a:p>
                      <a:pPr>
                        <a:lnSpc>
                          <a:spcPct val="130000"/>
                        </a:lnSpc>
                        <a:spcAft>
                          <a:spcPts val="0"/>
                        </a:spcAft>
                      </a:pPr>
                      <a:r>
                        <a:rPr lang="ru-RU" sz="1600" dirty="0">
                          <a:solidFill>
                            <a:schemeClr val="tx1"/>
                          </a:solidFill>
                          <a:effectLst/>
                        </a:rPr>
                        <a:t>Объект</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Планета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i="1" dirty="0">
                          <a:solidFill>
                            <a:schemeClr val="tx1"/>
                          </a:solidFill>
                          <a:effectLst/>
                        </a:rPr>
                        <a:t>k</a:t>
                      </a:r>
                      <a:r>
                        <a:rPr lang="en-US" sz="1600" baseline="-25000" dirty="0">
                          <a:solidFill>
                            <a:schemeClr val="tx1"/>
                          </a:solidFill>
                          <a:effectLst/>
                        </a:rPr>
                        <a:t>2</a:t>
                      </a:r>
                      <a:r>
                        <a:rPr lang="en-US" sz="1600" dirty="0">
                          <a:solidFill>
                            <a:schemeClr val="tx1"/>
                          </a:solidFill>
                          <a:effectLst/>
                        </a:rPr>
                        <a:t>/</a:t>
                      </a:r>
                      <a:r>
                        <a:rPr lang="en-US" sz="1600" i="1" dirty="0">
                          <a:solidFill>
                            <a:schemeClr val="tx1"/>
                          </a:solidFill>
                          <a:effectLst/>
                        </a:rPr>
                        <a:t>k</a:t>
                      </a:r>
                      <a:r>
                        <a:rPr lang="en-US" sz="1600" baseline="-250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α, </a:t>
                      </a:r>
                      <a:r>
                        <a:rPr lang="ru-RU" sz="1600">
                          <a:solidFill>
                            <a:schemeClr val="tx1"/>
                          </a:solidFill>
                          <a:effectLst/>
                          <a:sym typeface="Symbol"/>
                        </a:rPr>
                        <a:t></a:t>
                      </a:r>
                      <a:r>
                        <a:rPr lang="en-US" sz="1600">
                          <a:solidFill>
                            <a:schemeClr val="tx1"/>
                          </a:solidFill>
                          <a:effectLst/>
                        </a:rPr>
                        <a:t>/</a:t>
                      </a:r>
                      <a:r>
                        <a:rPr lang="ru-RU" sz="1600">
                          <a:solidFill>
                            <a:schemeClr val="tx1"/>
                          </a:solidFill>
                          <a:effectLst/>
                        </a:rPr>
                        <a:t>сут.</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dirty="0">
                          <a:solidFill>
                            <a:schemeClr val="tx1"/>
                          </a:solidFill>
                          <a:effectLst/>
                        </a:rPr>
                        <a:t>β</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137924 2000 BD19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(–12.0, 9.7)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r>
              <a:tr h="0">
                <a:tc>
                  <a:txBody>
                    <a:bodyPr/>
                    <a:lstStyle/>
                    <a:p>
                      <a:pPr>
                        <a:spcAft>
                          <a:spcPts val="0"/>
                        </a:spcAft>
                      </a:pPr>
                      <a:r>
                        <a:rPr lang="ru-RU" sz="1600" dirty="0">
                          <a:solidFill>
                            <a:schemeClr val="tx1"/>
                          </a:solidFill>
                          <a:effectLst/>
                        </a:rPr>
                        <a:t>394130 2006 HY51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Сатурн</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(–4.3, 19.3)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399457 2002 PD43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(–6.3, 10.0)</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dirty="0">
                          <a:solidFill>
                            <a:schemeClr val="tx1"/>
                          </a:solidFill>
                          <a:effectLst/>
                        </a:rPr>
                        <a:t>431760 2008 HE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Марс</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(–140.</a:t>
                      </a:r>
                      <a:r>
                        <a:rPr lang="en-US" sz="1600">
                          <a:solidFill>
                            <a:schemeClr val="tx1"/>
                          </a:solidFill>
                          <a:effectLst/>
                        </a:rPr>
                        <a:t>9</a:t>
                      </a:r>
                      <a:r>
                        <a:rPr lang="ru-RU" sz="1600">
                          <a:solidFill>
                            <a:schemeClr val="tx1"/>
                          </a:solidFill>
                          <a:effectLst/>
                        </a:rPr>
                        <a:t>, </a:t>
                      </a:r>
                      <a:r>
                        <a:rPr lang="en-US" sz="1600">
                          <a:solidFill>
                            <a:schemeClr val="tx1"/>
                          </a:solidFill>
                          <a:effectLst/>
                        </a:rPr>
                        <a:t>132.3)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(–25.2, 35.8)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2005 HC4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(–30.3, 26.6)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0">
                <a:tc>
                  <a:txBody>
                    <a:bodyPr/>
                    <a:lstStyle/>
                    <a:p>
                      <a:pPr>
                        <a:spcAft>
                          <a:spcPts val="0"/>
                        </a:spcAft>
                      </a:pPr>
                      <a:r>
                        <a:rPr lang="ru-RU" sz="1600" dirty="0">
                          <a:solidFill>
                            <a:schemeClr val="tx1"/>
                          </a:solidFill>
                          <a:effectLst/>
                        </a:rPr>
                        <a:t>2007 GT3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Марс</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(–14.2, 15.6)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2011 BT59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(–20.9</a:t>
                      </a:r>
                      <a:r>
                        <a:rPr lang="en-US" sz="1600">
                          <a:solidFill>
                            <a:schemeClr val="tx1"/>
                          </a:solidFill>
                          <a:effectLst/>
                        </a:rPr>
                        <a:t>, 17.4)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2011 KE</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Сатурн</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9</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(–16.5, 5.5)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2012 US68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(–4.2, 6.7)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2013 HK11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(–15.0, 20.6)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a:solidFill>
                            <a:schemeClr val="tx1"/>
                          </a:solidFill>
                          <a:effectLst/>
                        </a:rPr>
                        <a:t>2013 YC</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(–33.3, 122.1)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(–15.7, 20.7)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EV</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a:t>
                      </a:r>
                      <a:r>
                        <a:rPr lang="ru-RU" sz="1600">
                          <a:solidFill>
                            <a:schemeClr val="tx1"/>
                          </a:solidFill>
                          <a:effectLst/>
                        </a:rPr>
                        <a:t>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(–21.7, 103.9)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(–22.3, 293.5)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4</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(–17.3, 21.4)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HG</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(–39.4, 114.4)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(–62.9, 323.4)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4</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(–23.1, 25.6)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a:solidFill>
                            <a:schemeClr val="tx1"/>
                          </a:solidFill>
                          <a:effectLst/>
                        </a:rPr>
                        <a:t>2017 AF5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(–67.4, 147.2)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(–24.2, 27.3)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56942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1143000"/>
          </a:xfrm>
        </p:spPr>
        <p:txBody>
          <a:bodyPr/>
          <a:lstStyle/>
          <a:p>
            <a:r>
              <a:rPr lang="ru-RU" sz="3600" dirty="0" smtClean="0">
                <a:solidFill>
                  <a:schemeClr val="bg1"/>
                </a:solidFill>
              </a:rPr>
              <a:t>Астероиды в </a:t>
            </a:r>
            <a:r>
              <a:rPr lang="ru-RU" sz="3600" dirty="0">
                <a:solidFill>
                  <a:schemeClr val="bg1"/>
                </a:solidFill>
              </a:rPr>
              <a:t>окрестности орбитальных </a:t>
            </a:r>
            <a:r>
              <a:rPr lang="ru-RU" sz="3600" dirty="0" smtClean="0">
                <a:solidFill>
                  <a:schemeClr val="bg1"/>
                </a:solidFill>
              </a:rPr>
              <a:t>резонансов</a:t>
            </a:r>
            <a:endParaRPr lang="ru-RU" sz="3600" dirty="0">
              <a:solidFill>
                <a:schemeClr val="bg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272725606"/>
              </p:ext>
            </p:extLst>
          </p:nvPr>
        </p:nvGraphicFramePr>
        <p:xfrm>
          <a:off x="323530" y="1340768"/>
          <a:ext cx="8496940" cy="5437632"/>
        </p:xfrm>
        <a:graphic>
          <a:graphicData uri="http://schemas.openxmlformats.org/drawingml/2006/table">
            <a:tbl>
              <a:tblPr firstRow="1" firstCol="1" bandRow="1">
                <a:tableStyleId>{306799F8-075E-4A3A-A7F6-7FBC6576F1A4}</a:tableStyleId>
              </a:tblPr>
              <a:tblGrid>
                <a:gridCol w="2016222"/>
                <a:gridCol w="1382554"/>
                <a:gridCol w="1065718"/>
                <a:gridCol w="2333058"/>
                <a:gridCol w="1699388"/>
              </a:tblGrid>
              <a:tr h="0">
                <a:tc>
                  <a:txBody>
                    <a:bodyPr/>
                    <a:lstStyle/>
                    <a:p>
                      <a:pPr>
                        <a:lnSpc>
                          <a:spcPct val="130000"/>
                        </a:lnSpc>
                        <a:spcAft>
                          <a:spcPts val="0"/>
                        </a:spcAft>
                      </a:pPr>
                      <a:r>
                        <a:rPr lang="ru-RU" sz="1600" dirty="0">
                          <a:solidFill>
                            <a:schemeClr val="tx1"/>
                          </a:solidFill>
                          <a:effectLst/>
                        </a:rPr>
                        <a:t>Объект</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Планета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i="1" dirty="0">
                          <a:solidFill>
                            <a:schemeClr val="tx1"/>
                          </a:solidFill>
                          <a:effectLst/>
                        </a:rPr>
                        <a:t>k</a:t>
                      </a:r>
                      <a:r>
                        <a:rPr lang="en-US" sz="1600" baseline="-25000" dirty="0">
                          <a:solidFill>
                            <a:schemeClr val="tx1"/>
                          </a:solidFill>
                          <a:effectLst/>
                        </a:rPr>
                        <a:t>2</a:t>
                      </a:r>
                      <a:r>
                        <a:rPr lang="en-US" sz="1600" dirty="0">
                          <a:solidFill>
                            <a:schemeClr val="tx1"/>
                          </a:solidFill>
                          <a:effectLst/>
                        </a:rPr>
                        <a:t>/</a:t>
                      </a:r>
                      <a:r>
                        <a:rPr lang="en-US" sz="1600" i="1" dirty="0">
                          <a:solidFill>
                            <a:schemeClr val="tx1"/>
                          </a:solidFill>
                          <a:effectLst/>
                        </a:rPr>
                        <a:t>k</a:t>
                      </a:r>
                      <a:r>
                        <a:rPr lang="en-US" sz="1600" baseline="-250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α, </a:t>
                      </a:r>
                      <a:r>
                        <a:rPr lang="ru-RU" sz="1600">
                          <a:solidFill>
                            <a:schemeClr val="tx1"/>
                          </a:solidFill>
                          <a:effectLst/>
                          <a:sym typeface="Symbol"/>
                        </a:rPr>
                        <a:t></a:t>
                      </a:r>
                      <a:r>
                        <a:rPr lang="en-US" sz="1600">
                          <a:solidFill>
                            <a:schemeClr val="tx1"/>
                          </a:solidFill>
                          <a:effectLst/>
                        </a:rPr>
                        <a:t>/</a:t>
                      </a:r>
                      <a:r>
                        <a:rPr lang="ru-RU" sz="1600">
                          <a:solidFill>
                            <a:schemeClr val="tx1"/>
                          </a:solidFill>
                          <a:effectLst/>
                        </a:rPr>
                        <a:t>сут.</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dirty="0">
                          <a:solidFill>
                            <a:schemeClr val="tx1"/>
                          </a:solidFill>
                          <a:effectLst/>
                        </a:rPr>
                        <a:t>β</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137924 2000 BD19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(–12.0, 9.7)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r>
              <a:tr h="0">
                <a:tc>
                  <a:txBody>
                    <a:bodyPr/>
                    <a:lstStyle/>
                    <a:p>
                      <a:pPr>
                        <a:spcAft>
                          <a:spcPts val="0"/>
                        </a:spcAft>
                      </a:pPr>
                      <a:r>
                        <a:rPr lang="ru-RU" sz="1600" dirty="0">
                          <a:solidFill>
                            <a:schemeClr val="tx1"/>
                          </a:solidFill>
                          <a:effectLst/>
                        </a:rPr>
                        <a:t>394130 2006 HY51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Сатурн</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(–4.3, 19.3)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399457 2002 PD43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(–6.3, 10.0)</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dirty="0">
                          <a:solidFill>
                            <a:schemeClr val="tx1"/>
                          </a:solidFill>
                          <a:effectLst/>
                        </a:rPr>
                        <a:t>431760 2008 HE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(–140.</a:t>
                      </a:r>
                      <a:r>
                        <a:rPr lang="en-US" sz="1600">
                          <a:solidFill>
                            <a:schemeClr val="tx1"/>
                          </a:solidFill>
                          <a:effectLst/>
                        </a:rPr>
                        <a:t>9</a:t>
                      </a:r>
                      <a:r>
                        <a:rPr lang="ru-RU" sz="1600">
                          <a:solidFill>
                            <a:schemeClr val="tx1"/>
                          </a:solidFill>
                          <a:effectLst/>
                        </a:rPr>
                        <a:t>, </a:t>
                      </a:r>
                      <a:r>
                        <a:rPr lang="en-US" sz="1600">
                          <a:solidFill>
                            <a:schemeClr val="tx1"/>
                          </a:solidFill>
                          <a:effectLst/>
                        </a:rPr>
                        <a:t>132.3)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(–25.2, 35.8)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2005 HC4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(–30.3, 26.6)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0">
                <a:tc>
                  <a:txBody>
                    <a:bodyPr/>
                    <a:lstStyle/>
                    <a:p>
                      <a:pPr>
                        <a:spcAft>
                          <a:spcPts val="0"/>
                        </a:spcAft>
                      </a:pPr>
                      <a:r>
                        <a:rPr lang="ru-RU" sz="1600" dirty="0">
                          <a:solidFill>
                            <a:schemeClr val="tx1"/>
                          </a:solidFill>
                          <a:effectLst/>
                        </a:rPr>
                        <a:t>2007 GT3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(–14.2, 15.6)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dirty="0">
                          <a:solidFill>
                            <a:schemeClr val="tx1"/>
                          </a:solidFill>
                          <a:effectLst/>
                        </a:rPr>
                        <a:t>2011 BT59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1/2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(–20.9</a:t>
                      </a:r>
                      <a:r>
                        <a:rPr lang="en-US" sz="1600">
                          <a:solidFill>
                            <a:schemeClr val="tx1"/>
                          </a:solidFill>
                          <a:effectLst/>
                        </a:rPr>
                        <a:t>, 17.4)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a:solidFill>
                            <a:schemeClr val="tx1"/>
                          </a:solidFill>
                          <a:effectLst/>
                        </a:rPr>
                        <a:t>2011 KE</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Сатурн</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9</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(–16.5, 5.5)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2012 US68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(–4.2, 6.7)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2013 HK11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3/5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(–15.0, 20.6)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r>
              <a:tr h="0">
                <a:tc rowSpan="2">
                  <a:txBody>
                    <a:bodyPr/>
                    <a:lstStyle/>
                    <a:p>
                      <a:pPr>
                        <a:spcAft>
                          <a:spcPts val="0"/>
                        </a:spcAft>
                      </a:pPr>
                      <a:r>
                        <a:rPr lang="ru-RU" sz="1600" dirty="0">
                          <a:solidFill>
                            <a:schemeClr val="tx1"/>
                          </a:solidFill>
                          <a:effectLst/>
                        </a:rPr>
                        <a:t>2013 YC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(–33.3, 122.1)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(–15.7, 20.7)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EV</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1</a:t>
                      </a:r>
                      <a:r>
                        <a:rPr lang="en-US" sz="1600" dirty="0">
                          <a:solidFill>
                            <a:schemeClr val="tx1"/>
                          </a:solidFill>
                          <a:effectLst/>
                        </a:rPr>
                        <a:t>/</a:t>
                      </a:r>
                      <a:r>
                        <a:rPr lang="ru-RU" sz="1600" dirty="0">
                          <a:solidFill>
                            <a:schemeClr val="tx1"/>
                          </a:solidFill>
                          <a:effectLst/>
                        </a:rPr>
                        <a: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(–21.7, 103.9)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5</a:t>
                      </a:r>
                      <a:r>
                        <a:rPr lang="en-US" sz="1600" dirty="0">
                          <a:solidFill>
                            <a:schemeClr val="tx1"/>
                          </a:solidFill>
                          <a:effectLst/>
                        </a:rPr>
                        <a:t>/</a:t>
                      </a:r>
                      <a:r>
                        <a:rPr lang="ru-RU" sz="1600" dirty="0">
                          <a:solidFill>
                            <a:schemeClr val="tx1"/>
                          </a:solidFill>
                          <a:effectLst/>
                        </a:rPr>
                        <a:t>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(–22.3, 293.5)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4</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(–17.3, 21.4)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3">
                  <a:txBody>
                    <a:bodyPr/>
                    <a:lstStyle/>
                    <a:p>
                      <a:pPr>
                        <a:spcAft>
                          <a:spcPts val="0"/>
                        </a:spcAft>
                      </a:pPr>
                      <a:r>
                        <a:rPr lang="ru-RU" sz="1600">
                          <a:solidFill>
                            <a:schemeClr val="tx1"/>
                          </a:solidFill>
                          <a:effectLst/>
                        </a:rPr>
                        <a:t>2015 HG</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(–39.4, 114.4)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(–62.9, 323.4)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4</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(–23.1, 25.6)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spcAft>
                          <a:spcPts val="0"/>
                        </a:spcAft>
                      </a:pPr>
                      <a:r>
                        <a:rPr lang="ru-RU" sz="1600">
                          <a:solidFill>
                            <a:schemeClr val="tx1"/>
                          </a:solidFill>
                          <a:effectLst/>
                        </a:rPr>
                        <a:t>2017 AF5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(–67.4, 147.2)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(–24.2, 27.3)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01853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1143000"/>
          </a:xfrm>
        </p:spPr>
        <p:txBody>
          <a:bodyPr/>
          <a:lstStyle/>
          <a:p>
            <a:r>
              <a:rPr lang="ru-RU" sz="3600" dirty="0" smtClean="0">
                <a:solidFill>
                  <a:schemeClr val="bg1"/>
                </a:solidFill>
              </a:rPr>
              <a:t>Астероиды в </a:t>
            </a:r>
            <a:r>
              <a:rPr lang="ru-RU" sz="3600" dirty="0">
                <a:solidFill>
                  <a:schemeClr val="bg1"/>
                </a:solidFill>
              </a:rPr>
              <a:t>окрестности орбитальных </a:t>
            </a:r>
            <a:r>
              <a:rPr lang="ru-RU" sz="3600" dirty="0" smtClean="0">
                <a:solidFill>
                  <a:schemeClr val="bg1"/>
                </a:solidFill>
              </a:rPr>
              <a:t>резонансов</a:t>
            </a:r>
            <a:endParaRPr lang="ru-RU" sz="3600" dirty="0">
              <a:solidFill>
                <a:schemeClr val="bg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792909157"/>
              </p:ext>
            </p:extLst>
          </p:nvPr>
        </p:nvGraphicFramePr>
        <p:xfrm>
          <a:off x="323530" y="1340768"/>
          <a:ext cx="8496940" cy="5437632"/>
        </p:xfrm>
        <a:graphic>
          <a:graphicData uri="http://schemas.openxmlformats.org/drawingml/2006/table">
            <a:tbl>
              <a:tblPr firstRow="1" firstCol="1" bandRow="1">
                <a:tableStyleId>{306799F8-075E-4A3A-A7F6-7FBC6576F1A4}</a:tableStyleId>
              </a:tblPr>
              <a:tblGrid>
                <a:gridCol w="2016222"/>
                <a:gridCol w="1382554"/>
                <a:gridCol w="1065718"/>
                <a:gridCol w="2333058"/>
                <a:gridCol w="1699388"/>
              </a:tblGrid>
              <a:tr h="0">
                <a:tc>
                  <a:txBody>
                    <a:bodyPr/>
                    <a:lstStyle/>
                    <a:p>
                      <a:pPr>
                        <a:lnSpc>
                          <a:spcPct val="130000"/>
                        </a:lnSpc>
                        <a:spcAft>
                          <a:spcPts val="0"/>
                        </a:spcAft>
                      </a:pPr>
                      <a:r>
                        <a:rPr lang="ru-RU" sz="1600" dirty="0">
                          <a:solidFill>
                            <a:schemeClr val="tx1"/>
                          </a:solidFill>
                          <a:effectLst/>
                        </a:rPr>
                        <a:t>Объект</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Планета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i="1" dirty="0">
                          <a:solidFill>
                            <a:schemeClr val="tx1"/>
                          </a:solidFill>
                          <a:effectLst/>
                        </a:rPr>
                        <a:t>k</a:t>
                      </a:r>
                      <a:r>
                        <a:rPr lang="en-US" sz="1600" baseline="-25000" dirty="0">
                          <a:solidFill>
                            <a:schemeClr val="tx1"/>
                          </a:solidFill>
                          <a:effectLst/>
                        </a:rPr>
                        <a:t>2</a:t>
                      </a:r>
                      <a:r>
                        <a:rPr lang="en-US" sz="1600" dirty="0">
                          <a:solidFill>
                            <a:schemeClr val="tx1"/>
                          </a:solidFill>
                          <a:effectLst/>
                        </a:rPr>
                        <a:t>/</a:t>
                      </a:r>
                      <a:r>
                        <a:rPr lang="en-US" sz="1600" i="1" dirty="0">
                          <a:solidFill>
                            <a:schemeClr val="tx1"/>
                          </a:solidFill>
                          <a:effectLst/>
                        </a:rPr>
                        <a:t>k</a:t>
                      </a:r>
                      <a:r>
                        <a:rPr lang="en-US" sz="1600" baseline="-250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α, </a:t>
                      </a:r>
                      <a:r>
                        <a:rPr lang="ru-RU" sz="1600">
                          <a:solidFill>
                            <a:schemeClr val="tx1"/>
                          </a:solidFill>
                          <a:effectLst/>
                          <a:sym typeface="Symbol"/>
                        </a:rPr>
                        <a:t></a:t>
                      </a:r>
                      <a:r>
                        <a:rPr lang="en-US" sz="1600">
                          <a:solidFill>
                            <a:schemeClr val="tx1"/>
                          </a:solidFill>
                          <a:effectLst/>
                        </a:rPr>
                        <a:t>/</a:t>
                      </a:r>
                      <a:r>
                        <a:rPr lang="ru-RU" sz="1600">
                          <a:solidFill>
                            <a:schemeClr val="tx1"/>
                          </a:solidFill>
                          <a:effectLst/>
                        </a:rPr>
                        <a:t>сут.</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dirty="0">
                          <a:solidFill>
                            <a:schemeClr val="tx1"/>
                          </a:solidFill>
                          <a:effectLst/>
                        </a:rPr>
                        <a:t>β</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137924 2000 BD19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(–12.0, 9.7)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r>
              <a:tr h="0">
                <a:tc>
                  <a:txBody>
                    <a:bodyPr/>
                    <a:lstStyle/>
                    <a:p>
                      <a:pPr>
                        <a:spcAft>
                          <a:spcPts val="0"/>
                        </a:spcAft>
                      </a:pPr>
                      <a:r>
                        <a:rPr lang="ru-RU" sz="1600" dirty="0">
                          <a:solidFill>
                            <a:schemeClr val="tx1"/>
                          </a:solidFill>
                          <a:effectLst/>
                        </a:rPr>
                        <a:t>394130 2006 HY51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Сатурн</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7</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(–4.3, 19.3)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399457 2002 PD43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(–6.3, 10.0)</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2">
                  <a:txBody>
                    <a:bodyPr/>
                    <a:lstStyle/>
                    <a:p>
                      <a:pPr>
                        <a:spcAft>
                          <a:spcPts val="0"/>
                        </a:spcAft>
                      </a:pPr>
                      <a:r>
                        <a:rPr lang="ru-RU" sz="1600" dirty="0">
                          <a:solidFill>
                            <a:schemeClr val="tx1"/>
                          </a:solidFill>
                          <a:effectLst/>
                        </a:rPr>
                        <a:t>431760 2008 HE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(–140.</a:t>
                      </a:r>
                      <a:r>
                        <a:rPr lang="en-US" sz="1600">
                          <a:solidFill>
                            <a:schemeClr val="tx1"/>
                          </a:solidFill>
                          <a:effectLst/>
                        </a:rPr>
                        <a:t>9</a:t>
                      </a:r>
                      <a:r>
                        <a:rPr lang="ru-RU" sz="1600">
                          <a:solidFill>
                            <a:schemeClr val="tx1"/>
                          </a:solidFill>
                          <a:effectLst/>
                        </a:rPr>
                        <a:t>, </a:t>
                      </a:r>
                      <a:r>
                        <a:rPr lang="en-US" sz="1600">
                          <a:solidFill>
                            <a:schemeClr val="tx1"/>
                          </a:solidFill>
                          <a:effectLst/>
                        </a:rPr>
                        <a:t>132.3)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(–25.2, 35.8)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C,L,S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a:txBody>
                    <a:bodyPr/>
                    <a:lstStyle/>
                    <a:p>
                      <a:pPr>
                        <a:spcAft>
                          <a:spcPts val="0"/>
                        </a:spcAft>
                      </a:pPr>
                      <a:r>
                        <a:rPr lang="ru-RU" sz="1600" dirty="0">
                          <a:solidFill>
                            <a:schemeClr val="tx1"/>
                          </a:solidFill>
                          <a:effectLst/>
                        </a:rPr>
                        <a:t>2005 HC4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(–30.3, 26.6)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0">
                <a:tc>
                  <a:txBody>
                    <a:bodyPr/>
                    <a:lstStyle/>
                    <a:p>
                      <a:pPr>
                        <a:spcAft>
                          <a:spcPts val="0"/>
                        </a:spcAft>
                      </a:pPr>
                      <a:r>
                        <a:rPr lang="ru-RU" sz="1600" dirty="0">
                          <a:solidFill>
                            <a:schemeClr val="tx1"/>
                          </a:solidFill>
                          <a:effectLst/>
                        </a:rPr>
                        <a:t>2007 GT3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(–14.2, 15.6)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dirty="0">
                          <a:solidFill>
                            <a:schemeClr val="tx1"/>
                          </a:solidFill>
                          <a:effectLst/>
                        </a:rPr>
                        <a:t>2011 BT59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1/2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(–20.9</a:t>
                      </a:r>
                      <a:r>
                        <a:rPr lang="en-US" sz="1600">
                          <a:solidFill>
                            <a:schemeClr val="tx1"/>
                          </a:solidFill>
                          <a:effectLst/>
                        </a:rPr>
                        <a:t>, 17.4)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a:solidFill>
                            <a:schemeClr val="tx1"/>
                          </a:solidFill>
                          <a:effectLst/>
                        </a:rPr>
                        <a:t>2011 KE</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Сатурн</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9</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(–16.5, 5.5)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a:solidFill>
                            <a:schemeClr val="tx1"/>
                          </a:solidFill>
                          <a:effectLst/>
                        </a:rPr>
                        <a:t>2012 US68</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a:solidFill>
                            <a:schemeClr val="tx1"/>
                          </a:solidFill>
                          <a:effectLst/>
                        </a:rPr>
                        <a:t>(–4.2, 6.7)</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r>
              <a:tr h="0">
                <a:tc>
                  <a:txBody>
                    <a:bodyPr/>
                    <a:lstStyle/>
                    <a:p>
                      <a:pPr>
                        <a:spcAft>
                          <a:spcPts val="0"/>
                        </a:spcAft>
                      </a:pPr>
                      <a:r>
                        <a:rPr lang="ru-RU" sz="1600" dirty="0">
                          <a:solidFill>
                            <a:schemeClr val="tx1"/>
                          </a:solidFill>
                          <a:effectLst/>
                        </a:rPr>
                        <a:t>2013 HK11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3/5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(–15.0, 20.6)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r>
              <a:tr h="0">
                <a:tc rowSpan="2">
                  <a:txBody>
                    <a:bodyPr/>
                    <a:lstStyle/>
                    <a:p>
                      <a:pPr>
                        <a:spcAft>
                          <a:spcPts val="0"/>
                        </a:spcAft>
                      </a:pPr>
                      <a:r>
                        <a:rPr lang="ru-RU" sz="1600" dirty="0">
                          <a:solidFill>
                            <a:schemeClr val="tx1"/>
                          </a:solidFill>
                          <a:effectLst/>
                        </a:rPr>
                        <a:t>2013 YC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(–33.3, 122.1)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(–15.7, 20.7)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3">
                  <a:txBody>
                    <a:bodyPr/>
                    <a:lstStyle/>
                    <a:p>
                      <a:pPr>
                        <a:spcAft>
                          <a:spcPts val="0"/>
                        </a:spcAft>
                      </a:pPr>
                      <a:r>
                        <a:rPr lang="ru-RU" sz="1600">
                          <a:solidFill>
                            <a:schemeClr val="tx1"/>
                          </a:solidFill>
                          <a:effectLst/>
                        </a:rPr>
                        <a:t>2015 EV</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1</a:t>
                      </a:r>
                      <a:r>
                        <a:rPr lang="en-US" sz="1600" dirty="0">
                          <a:solidFill>
                            <a:schemeClr val="tx1"/>
                          </a:solidFill>
                          <a:effectLst/>
                        </a:rPr>
                        <a:t>/</a:t>
                      </a:r>
                      <a:r>
                        <a:rPr lang="ru-RU" sz="1600" dirty="0">
                          <a:solidFill>
                            <a:schemeClr val="tx1"/>
                          </a:solidFill>
                          <a:effectLst/>
                        </a:rPr>
                        <a: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(–21.7, 103.9)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5</a:t>
                      </a:r>
                      <a:r>
                        <a:rPr lang="en-US" sz="1600" dirty="0">
                          <a:solidFill>
                            <a:schemeClr val="tx1"/>
                          </a:solidFill>
                          <a:effectLst/>
                        </a:rPr>
                        <a:t>/</a:t>
                      </a:r>
                      <a:r>
                        <a:rPr lang="ru-RU" sz="1600" dirty="0">
                          <a:solidFill>
                            <a:schemeClr val="tx1"/>
                          </a:solidFill>
                          <a:effectLst/>
                        </a:rPr>
                        <a:t>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(–22.3, 293.5)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dirty="0">
                          <a:solidFill>
                            <a:schemeClr val="tx1"/>
                          </a:solidFill>
                          <a:effectLst/>
                        </a:rPr>
                        <a:t>4</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(–17.3, 21.4)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r>
              <a:tr h="0">
                <a:tc rowSpan="3">
                  <a:txBody>
                    <a:bodyPr/>
                    <a:lstStyle/>
                    <a:p>
                      <a:pPr>
                        <a:spcAft>
                          <a:spcPts val="0"/>
                        </a:spcAft>
                      </a:pPr>
                      <a:r>
                        <a:rPr lang="ru-RU" sz="1600">
                          <a:solidFill>
                            <a:schemeClr val="tx1"/>
                          </a:solidFill>
                          <a:effectLst/>
                        </a:rPr>
                        <a:t>2015 HG</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(–39.4, 114.4)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(–62.9, 323.4)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4</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(–23.1, 25.6)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2">
                  <a:txBody>
                    <a:bodyPr/>
                    <a:lstStyle/>
                    <a:p>
                      <a:pPr>
                        <a:spcAft>
                          <a:spcPts val="0"/>
                        </a:spcAft>
                      </a:pPr>
                      <a:r>
                        <a:rPr lang="ru-RU" sz="1600">
                          <a:solidFill>
                            <a:schemeClr val="tx1"/>
                          </a:solidFill>
                          <a:effectLst/>
                        </a:rPr>
                        <a:t>2017 AF5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(–67.4, 147.2)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(–24.2, 27.3)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bl>
          </a:graphicData>
        </a:graphic>
      </p:graphicFrame>
    </p:spTree>
    <p:extLst>
      <p:ext uri="{BB962C8B-B14F-4D97-AF65-F5344CB8AC3E}">
        <p14:creationId xmlns:p14="http://schemas.microsoft.com/office/powerpoint/2010/main" val="2199452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1143000"/>
          </a:xfrm>
        </p:spPr>
        <p:txBody>
          <a:bodyPr/>
          <a:lstStyle/>
          <a:p>
            <a:r>
              <a:rPr lang="ru-RU" sz="3600" dirty="0" smtClean="0">
                <a:solidFill>
                  <a:schemeClr val="bg1"/>
                </a:solidFill>
              </a:rPr>
              <a:t>Астероиды в </a:t>
            </a:r>
            <a:r>
              <a:rPr lang="ru-RU" sz="3600" dirty="0">
                <a:solidFill>
                  <a:schemeClr val="bg1"/>
                </a:solidFill>
              </a:rPr>
              <a:t>окрестности орбитальных </a:t>
            </a:r>
            <a:r>
              <a:rPr lang="ru-RU" sz="3600" dirty="0" smtClean="0">
                <a:solidFill>
                  <a:schemeClr val="bg1"/>
                </a:solidFill>
              </a:rPr>
              <a:t>резонансов</a:t>
            </a:r>
            <a:endParaRPr lang="ru-RU" sz="3600" dirty="0">
              <a:solidFill>
                <a:schemeClr val="bg1"/>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4038365169"/>
              </p:ext>
            </p:extLst>
          </p:nvPr>
        </p:nvGraphicFramePr>
        <p:xfrm>
          <a:off x="323530" y="1340768"/>
          <a:ext cx="8496940" cy="5437632"/>
        </p:xfrm>
        <a:graphic>
          <a:graphicData uri="http://schemas.openxmlformats.org/drawingml/2006/table">
            <a:tbl>
              <a:tblPr firstRow="1" firstCol="1" bandRow="1">
                <a:tableStyleId>{306799F8-075E-4A3A-A7F6-7FBC6576F1A4}</a:tableStyleId>
              </a:tblPr>
              <a:tblGrid>
                <a:gridCol w="2016222"/>
                <a:gridCol w="1382554"/>
                <a:gridCol w="1065718"/>
                <a:gridCol w="2333058"/>
                <a:gridCol w="1699388"/>
              </a:tblGrid>
              <a:tr h="0">
                <a:tc>
                  <a:txBody>
                    <a:bodyPr/>
                    <a:lstStyle/>
                    <a:p>
                      <a:pPr>
                        <a:lnSpc>
                          <a:spcPct val="130000"/>
                        </a:lnSpc>
                        <a:spcAft>
                          <a:spcPts val="0"/>
                        </a:spcAft>
                      </a:pPr>
                      <a:r>
                        <a:rPr lang="ru-RU" sz="1600" dirty="0">
                          <a:solidFill>
                            <a:schemeClr val="tx1"/>
                          </a:solidFill>
                          <a:effectLst/>
                        </a:rPr>
                        <a:t>Объект</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Планета</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i="1" dirty="0">
                          <a:solidFill>
                            <a:schemeClr val="tx1"/>
                          </a:solidFill>
                          <a:effectLst/>
                        </a:rPr>
                        <a:t>k</a:t>
                      </a:r>
                      <a:r>
                        <a:rPr lang="en-US" sz="1600" baseline="-25000" dirty="0">
                          <a:solidFill>
                            <a:schemeClr val="tx1"/>
                          </a:solidFill>
                          <a:effectLst/>
                        </a:rPr>
                        <a:t>2</a:t>
                      </a:r>
                      <a:r>
                        <a:rPr lang="en-US" sz="1600" dirty="0">
                          <a:solidFill>
                            <a:schemeClr val="tx1"/>
                          </a:solidFill>
                          <a:effectLst/>
                        </a:rPr>
                        <a:t>/</a:t>
                      </a:r>
                      <a:r>
                        <a:rPr lang="en-US" sz="1600" i="1" dirty="0">
                          <a:solidFill>
                            <a:schemeClr val="tx1"/>
                          </a:solidFill>
                          <a:effectLst/>
                        </a:rPr>
                        <a:t>k</a:t>
                      </a:r>
                      <a:r>
                        <a:rPr lang="en-US" sz="1600" baseline="-250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ru-RU" sz="1600">
                          <a:solidFill>
                            <a:schemeClr val="tx1"/>
                          </a:solidFill>
                          <a:effectLst/>
                        </a:rPr>
                        <a:t>α, </a:t>
                      </a:r>
                      <a:r>
                        <a:rPr lang="ru-RU" sz="1600">
                          <a:solidFill>
                            <a:schemeClr val="tx1"/>
                          </a:solidFill>
                          <a:effectLst/>
                          <a:sym typeface="Symbol"/>
                        </a:rPr>
                        <a:t></a:t>
                      </a:r>
                      <a:r>
                        <a:rPr lang="en-US" sz="1600">
                          <a:solidFill>
                            <a:schemeClr val="tx1"/>
                          </a:solidFill>
                          <a:effectLst/>
                        </a:rPr>
                        <a:t>/</a:t>
                      </a:r>
                      <a:r>
                        <a:rPr lang="ru-RU" sz="1600">
                          <a:solidFill>
                            <a:schemeClr val="tx1"/>
                          </a:solidFill>
                          <a:effectLst/>
                        </a:rPr>
                        <a:t>сут.</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600" dirty="0">
                          <a:solidFill>
                            <a:schemeClr val="tx1"/>
                          </a:solidFill>
                          <a:effectLst/>
                        </a:rPr>
                        <a:t>β</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ru-RU" sz="1600" dirty="0">
                          <a:solidFill>
                            <a:schemeClr val="tx1"/>
                          </a:solidFill>
                          <a:effectLst/>
                        </a:rPr>
                        <a:t>137924 2000 BD19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(–12.0, 9.7)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r>
              <a:tr h="0">
                <a:tc>
                  <a:txBody>
                    <a:bodyPr/>
                    <a:lstStyle/>
                    <a:p>
                      <a:pPr>
                        <a:spcAft>
                          <a:spcPts val="0"/>
                        </a:spcAft>
                      </a:pPr>
                      <a:r>
                        <a:rPr lang="ru-RU" sz="1600" dirty="0">
                          <a:solidFill>
                            <a:schemeClr val="tx1"/>
                          </a:solidFill>
                          <a:effectLst/>
                        </a:rPr>
                        <a:t>394130 2006 HY51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8AA"/>
                    </a:solidFill>
                  </a:tcPr>
                </a:tc>
                <a:tc>
                  <a:txBody>
                    <a:bodyPr/>
                    <a:lstStyle/>
                    <a:p>
                      <a:pPr algn="ctr">
                        <a:spcAft>
                          <a:spcPts val="0"/>
                        </a:spcAft>
                      </a:pPr>
                      <a:r>
                        <a:rPr lang="ru-RU" sz="1600">
                          <a:solidFill>
                            <a:schemeClr val="tx1"/>
                          </a:solidFill>
                          <a:effectLst/>
                        </a:rPr>
                        <a:t>Сатурн</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8AA"/>
                    </a:solidFill>
                  </a:tcPr>
                </a:tc>
                <a:tc>
                  <a:txBody>
                    <a:bodyPr/>
                    <a:lstStyle/>
                    <a:p>
                      <a:pPr algn="ctr">
                        <a:spcAft>
                          <a:spcPts val="0"/>
                        </a:spcAft>
                      </a:pPr>
                      <a:r>
                        <a:rPr lang="ru-RU" sz="1600">
                          <a:solidFill>
                            <a:schemeClr val="tx1"/>
                          </a:solidFill>
                          <a:effectLst/>
                        </a:rPr>
                        <a:t>7</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8AA"/>
                    </a:solidFill>
                  </a:tcPr>
                </a:tc>
                <a:tc>
                  <a:txBody>
                    <a:bodyPr/>
                    <a:lstStyle/>
                    <a:p>
                      <a:pPr algn="ctr">
                        <a:spcAft>
                          <a:spcPts val="0"/>
                        </a:spcAft>
                      </a:pPr>
                      <a:r>
                        <a:rPr lang="en-US" sz="1600">
                          <a:solidFill>
                            <a:schemeClr val="tx1"/>
                          </a:solidFill>
                          <a:effectLst/>
                        </a:rPr>
                        <a:t>(–4.3, 19.3)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8AA"/>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8AA"/>
                    </a:solidFill>
                  </a:tcPr>
                </a:tc>
              </a:tr>
              <a:tr h="0">
                <a:tc>
                  <a:txBody>
                    <a:bodyPr/>
                    <a:lstStyle/>
                    <a:p>
                      <a:pPr>
                        <a:spcAft>
                          <a:spcPts val="0"/>
                        </a:spcAft>
                      </a:pPr>
                      <a:r>
                        <a:rPr lang="ru-RU" sz="1600" dirty="0">
                          <a:solidFill>
                            <a:schemeClr val="tx1"/>
                          </a:solidFill>
                          <a:effectLst/>
                        </a:rPr>
                        <a:t>399457 2002 PD43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Юпитер</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3</a:t>
                      </a:r>
                      <a:r>
                        <a:rPr lang="en-US" sz="1600">
                          <a:solidFill>
                            <a:schemeClr val="tx1"/>
                          </a:solidFill>
                          <a:effectLst/>
                        </a:rPr>
                        <a:t>/1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(–6.3, 10.0)</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2">
                  <a:txBody>
                    <a:bodyPr/>
                    <a:lstStyle/>
                    <a:p>
                      <a:pPr>
                        <a:spcAft>
                          <a:spcPts val="0"/>
                        </a:spcAft>
                      </a:pPr>
                      <a:r>
                        <a:rPr lang="ru-RU" sz="1600" dirty="0">
                          <a:solidFill>
                            <a:schemeClr val="tx1"/>
                          </a:solidFill>
                          <a:effectLst/>
                        </a:rPr>
                        <a:t>431760 2008 HE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5</a:t>
                      </a:r>
                      <a:r>
                        <a:rPr lang="en-US" sz="1600">
                          <a:solidFill>
                            <a:schemeClr val="tx1"/>
                          </a:solidFill>
                          <a:effectLst/>
                        </a:rPr>
                        <a:t>/</a:t>
                      </a:r>
                      <a:r>
                        <a:rPr lang="ru-RU" sz="1600">
                          <a:solidFill>
                            <a:schemeClr val="tx1"/>
                          </a:solidFill>
                          <a:effectLst/>
                        </a:rPr>
                        <a:t>9</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(–140.</a:t>
                      </a:r>
                      <a:r>
                        <a:rPr lang="en-US" sz="1600">
                          <a:solidFill>
                            <a:schemeClr val="tx1"/>
                          </a:solidFill>
                          <a:effectLst/>
                        </a:rPr>
                        <a:t>9</a:t>
                      </a:r>
                      <a:r>
                        <a:rPr lang="ru-RU" sz="1600">
                          <a:solidFill>
                            <a:schemeClr val="tx1"/>
                          </a:solidFill>
                          <a:effectLst/>
                        </a:rPr>
                        <a:t>, </a:t>
                      </a:r>
                      <a:r>
                        <a:rPr lang="en-US" sz="1600">
                          <a:solidFill>
                            <a:schemeClr val="tx1"/>
                          </a:solidFill>
                          <a:effectLst/>
                        </a:rPr>
                        <a:t>132.3)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a:solidFill>
                            <a:schemeClr val="tx1"/>
                          </a:solidFill>
                          <a:effectLst/>
                        </a:rPr>
                        <a:t>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(–25.2, 35.8)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C,L,S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a:txBody>
                    <a:bodyPr/>
                    <a:lstStyle/>
                    <a:p>
                      <a:pPr>
                        <a:spcAft>
                          <a:spcPts val="0"/>
                        </a:spcAft>
                      </a:pPr>
                      <a:r>
                        <a:rPr lang="ru-RU" sz="1600" dirty="0">
                          <a:solidFill>
                            <a:schemeClr val="tx1"/>
                          </a:solidFill>
                          <a:effectLst/>
                        </a:rPr>
                        <a:t>2005 HC4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Венера</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ru-RU" sz="1600" dirty="0">
                          <a:solidFill>
                            <a:schemeClr val="tx1"/>
                          </a:solidFill>
                          <a:effectLst/>
                        </a:rPr>
                        <a:t>(–30.3, 26.6)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0">
                <a:tc>
                  <a:txBody>
                    <a:bodyPr/>
                    <a:lstStyle/>
                    <a:p>
                      <a:pPr>
                        <a:spcAft>
                          <a:spcPts val="0"/>
                        </a:spcAft>
                      </a:pPr>
                      <a:r>
                        <a:rPr lang="ru-RU" sz="1600" dirty="0">
                          <a:solidFill>
                            <a:schemeClr val="tx1"/>
                          </a:solidFill>
                          <a:effectLst/>
                        </a:rPr>
                        <a:t>2007 GT3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2/3</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a:solidFill>
                            <a:schemeClr val="tx1"/>
                          </a:solidFill>
                          <a:effectLst/>
                        </a:rPr>
                        <a:t>(–14.2, 15.6)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dirty="0">
                          <a:solidFill>
                            <a:schemeClr val="tx1"/>
                          </a:solidFill>
                          <a:effectLst/>
                        </a:rPr>
                        <a:t>2011 BT59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1/2</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ru-RU" sz="1600" dirty="0">
                          <a:solidFill>
                            <a:schemeClr val="tx1"/>
                          </a:solidFill>
                          <a:effectLst/>
                        </a:rPr>
                        <a:t>(–20.9</a:t>
                      </a:r>
                      <a:r>
                        <a:rPr lang="en-US" sz="1600" dirty="0">
                          <a:solidFill>
                            <a:schemeClr val="tx1"/>
                          </a:solidFill>
                          <a:effectLst/>
                        </a:rPr>
                        <a:t>, 17.4)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3B3"/>
                    </a:solidFill>
                  </a:tcPr>
                </a:tc>
              </a:tr>
              <a:tr h="0">
                <a:tc>
                  <a:txBody>
                    <a:bodyPr/>
                    <a:lstStyle/>
                    <a:p>
                      <a:pPr>
                        <a:spcAft>
                          <a:spcPts val="0"/>
                        </a:spcAft>
                      </a:pPr>
                      <a:r>
                        <a:rPr lang="ru-RU" sz="1600" dirty="0">
                          <a:solidFill>
                            <a:schemeClr val="tx1"/>
                          </a:solidFill>
                          <a:effectLst/>
                        </a:rPr>
                        <a:t>2011 KE</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C439">
                        <a:alpha val="20000"/>
                      </a:srgbClr>
                    </a:solidFill>
                  </a:tcPr>
                </a:tc>
                <a:tc>
                  <a:txBody>
                    <a:bodyPr/>
                    <a:lstStyle/>
                    <a:p>
                      <a:pPr algn="ctr">
                        <a:spcAft>
                          <a:spcPts val="0"/>
                        </a:spcAft>
                      </a:pPr>
                      <a:r>
                        <a:rPr lang="ru-RU" sz="1600" dirty="0">
                          <a:solidFill>
                            <a:schemeClr val="tx1"/>
                          </a:solidFill>
                          <a:effectLst/>
                        </a:rPr>
                        <a:t>Сатурн</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C439">
                        <a:alpha val="20000"/>
                      </a:srgbClr>
                    </a:solidFill>
                  </a:tcPr>
                </a:tc>
                <a:tc>
                  <a:txBody>
                    <a:bodyPr/>
                    <a:lstStyle/>
                    <a:p>
                      <a:pPr algn="ctr">
                        <a:spcAft>
                          <a:spcPts val="0"/>
                        </a:spcAft>
                      </a:pPr>
                      <a:r>
                        <a:rPr lang="ru-RU" sz="1600" dirty="0">
                          <a:solidFill>
                            <a:schemeClr val="tx1"/>
                          </a:solidFill>
                          <a:effectLst/>
                        </a:rPr>
                        <a:t>9</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C439">
                        <a:alpha val="20000"/>
                      </a:srgbClr>
                    </a:solidFill>
                  </a:tcPr>
                </a:tc>
                <a:tc>
                  <a:txBody>
                    <a:bodyPr/>
                    <a:lstStyle/>
                    <a:p>
                      <a:pPr algn="ctr">
                        <a:spcAft>
                          <a:spcPts val="0"/>
                        </a:spcAft>
                      </a:pPr>
                      <a:r>
                        <a:rPr lang="en-US" sz="1600" dirty="0">
                          <a:solidFill>
                            <a:schemeClr val="tx1"/>
                          </a:solidFill>
                          <a:effectLst/>
                        </a:rPr>
                        <a:t>(–16.5, 5.5)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C439">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C439">
                        <a:alpha val="20000"/>
                      </a:srgbClr>
                    </a:solidFill>
                  </a:tcPr>
                </a:tc>
              </a:tr>
              <a:tr h="0">
                <a:tc>
                  <a:txBody>
                    <a:bodyPr/>
                    <a:lstStyle/>
                    <a:p>
                      <a:pPr>
                        <a:spcAft>
                          <a:spcPts val="0"/>
                        </a:spcAft>
                      </a:pPr>
                      <a:r>
                        <a:rPr lang="ru-RU" sz="1600" dirty="0">
                          <a:solidFill>
                            <a:schemeClr val="tx1"/>
                          </a:solidFill>
                          <a:effectLst/>
                        </a:rPr>
                        <a:t>2012 US68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(–4.2, 6.7)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r>
              <a:tr h="0">
                <a:tc>
                  <a:txBody>
                    <a:bodyPr/>
                    <a:lstStyle/>
                    <a:p>
                      <a:pPr>
                        <a:spcAft>
                          <a:spcPts val="0"/>
                        </a:spcAft>
                      </a:pPr>
                      <a:r>
                        <a:rPr lang="ru-RU" sz="1600" dirty="0">
                          <a:solidFill>
                            <a:schemeClr val="tx1"/>
                          </a:solidFill>
                          <a:effectLst/>
                        </a:rPr>
                        <a:t>2013 HK11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3/5</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(–15.0, 20.6)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c>
                  <a:txBody>
                    <a:bodyPr/>
                    <a:lstStyle/>
                    <a:p>
                      <a:pPr algn="ctr">
                        <a:spcAft>
                          <a:spcPts val="0"/>
                        </a:spcAft>
                      </a:pPr>
                      <a:r>
                        <a:rPr lang="en-US" sz="1600" dirty="0">
                          <a:solidFill>
                            <a:schemeClr val="tx1"/>
                          </a:solidFill>
                          <a:effectLst/>
                        </a:rPr>
                        <a:t>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33">
                        <a:alpha val="20000"/>
                      </a:srgbClr>
                    </a:solidFill>
                  </a:tcPr>
                </a:tc>
              </a:tr>
              <a:tr h="0">
                <a:tc rowSpan="2">
                  <a:txBody>
                    <a:bodyPr/>
                    <a:lstStyle/>
                    <a:p>
                      <a:pPr>
                        <a:spcAft>
                          <a:spcPts val="0"/>
                        </a:spcAft>
                      </a:pPr>
                      <a:r>
                        <a:rPr lang="ru-RU" sz="1600" dirty="0">
                          <a:solidFill>
                            <a:schemeClr val="tx1"/>
                          </a:solidFill>
                          <a:effectLst/>
                        </a:rPr>
                        <a:t>2013 YC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1/4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(–33.3, 122.1)</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(–15.7, 20.7)</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3">
                  <a:txBody>
                    <a:bodyPr/>
                    <a:lstStyle/>
                    <a:p>
                      <a:pPr>
                        <a:spcAft>
                          <a:spcPts val="0"/>
                        </a:spcAft>
                      </a:pPr>
                      <a:r>
                        <a:rPr lang="ru-RU" sz="1600" dirty="0">
                          <a:solidFill>
                            <a:schemeClr val="tx1"/>
                          </a:solidFill>
                          <a:effectLst/>
                        </a:rPr>
                        <a:t>2015 EV</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1</a:t>
                      </a:r>
                      <a:r>
                        <a:rPr lang="en-US" sz="1600" dirty="0">
                          <a:solidFill>
                            <a:schemeClr val="tx1"/>
                          </a:solidFill>
                          <a:effectLst/>
                        </a:rPr>
                        <a:t>/</a:t>
                      </a:r>
                      <a:r>
                        <a:rPr lang="ru-RU" sz="1600" dirty="0">
                          <a:solidFill>
                            <a:schemeClr val="tx1"/>
                          </a:solidFill>
                          <a:effectLst/>
                        </a:rPr>
                        <a:t>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(–21.7, 103.9)</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5</a:t>
                      </a:r>
                      <a:r>
                        <a:rPr lang="en-US" sz="1600" dirty="0">
                          <a:solidFill>
                            <a:schemeClr val="tx1"/>
                          </a:solidFill>
                          <a:effectLst/>
                        </a:rPr>
                        <a:t>/</a:t>
                      </a:r>
                      <a:r>
                        <a:rPr lang="ru-RU" sz="1600" dirty="0">
                          <a:solidFill>
                            <a:schemeClr val="tx1"/>
                          </a:solidFill>
                          <a:effectLst/>
                        </a:rPr>
                        <a:t>8</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(–22.3, 293.5)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ru-RU" sz="1600" dirty="0">
                          <a:solidFill>
                            <a:schemeClr val="tx1"/>
                          </a:solidFill>
                          <a:effectLst/>
                        </a:rPr>
                        <a:t>4</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(–17.3, 21.4)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c>
                  <a:txBody>
                    <a:bodyPr/>
                    <a:lstStyle/>
                    <a:p>
                      <a:pPr algn="ctr">
                        <a:spcAft>
                          <a:spcPts val="0"/>
                        </a:spcAft>
                      </a:pPr>
                      <a:r>
                        <a:rPr lang="en-US" sz="1600" dirty="0">
                          <a:solidFill>
                            <a:schemeClr val="tx1"/>
                          </a:solidFill>
                          <a:effectLst/>
                        </a:rPr>
                        <a:t>L,S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9"/>
                    </a:solidFill>
                  </a:tcPr>
                </a:tc>
              </a:tr>
              <a:tr h="0">
                <a:tc rowSpan="3">
                  <a:txBody>
                    <a:bodyPr/>
                    <a:lstStyle/>
                    <a:p>
                      <a:pPr>
                        <a:spcAft>
                          <a:spcPts val="0"/>
                        </a:spcAft>
                      </a:pPr>
                      <a:r>
                        <a:rPr lang="ru-RU" sz="1600">
                          <a:solidFill>
                            <a:schemeClr val="tx1"/>
                          </a:solidFill>
                          <a:effectLst/>
                        </a:rPr>
                        <a:t>2015 HG</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(–39.4, 114.4)</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Марс</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5/6</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(–62.9, 323.4)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4</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(–23.1, 25.6)</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C, L</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r h="0">
                <a:tc rowSpan="2">
                  <a:txBody>
                    <a:bodyPr/>
                    <a:lstStyle/>
                    <a:p>
                      <a:pPr>
                        <a:spcAft>
                          <a:spcPts val="0"/>
                        </a:spcAft>
                      </a:pPr>
                      <a:r>
                        <a:rPr lang="ru-RU" sz="1600">
                          <a:solidFill>
                            <a:schemeClr val="tx1"/>
                          </a:solidFill>
                          <a:effectLst/>
                        </a:rPr>
                        <a:t>2017 AF5</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dirty="0">
                          <a:solidFill>
                            <a:schemeClr val="tx1"/>
                          </a:solidFill>
                          <a:effectLst/>
                        </a:rPr>
                        <a:t>Земля</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a:solidFill>
                            <a:schemeClr val="tx1"/>
                          </a:solidFill>
                          <a:effectLst/>
                        </a:rPr>
                        <a:t>1</a:t>
                      </a:r>
                      <a:r>
                        <a:rPr lang="en-US" sz="1600">
                          <a:solidFill>
                            <a:schemeClr val="tx1"/>
                          </a:solidFill>
                          <a:effectLst/>
                        </a:rPr>
                        <a:t>/4</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solidFill>
                            <a:schemeClr val="tx1"/>
                          </a:solidFill>
                          <a:effectLst/>
                        </a:rPr>
                        <a:t>(–67.4, 147.2)</a:t>
                      </a:r>
                      <a:endParaRPr lang="ru-RU" sz="160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solidFill>
                            <a:schemeClr val="tx1"/>
                          </a:solidFill>
                          <a:effectLst/>
                        </a:rPr>
                        <a:t>C</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vMerge="1">
                  <a:txBody>
                    <a:bodyPr/>
                    <a:lstStyle/>
                    <a:p>
                      <a:endParaRPr lang="ru-RU"/>
                    </a:p>
                  </a:txBody>
                  <a:tcPr/>
                </a:tc>
                <a:tc>
                  <a:txBody>
                    <a:bodyPr/>
                    <a:lstStyle/>
                    <a:p>
                      <a:pPr algn="ctr">
                        <a:spcAft>
                          <a:spcPts val="0"/>
                        </a:spcAft>
                      </a:pPr>
                      <a:r>
                        <a:rPr lang="ru-RU" sz="1600" dirty="0">
                          <a:solidFill>
                            <a:schemeClr val="tx1"/>
                          </a:solidFill>
                          <a:effectLst/>
                        </a:rPr>
                        <a:t>Юпитер</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ru-RU" sz="1600" dirty="0">
                          <a:solidFill>
                            <a:schemeClr val="tx1"/>
                          </a:solidFill>
                          <a:effectLst/>
                        </a:rPr>
                        <a:t>3</a:t>
                      </a:r>
                      <a:r>
                        <a:rPr lang="en-US" sz="1600" dirty="0">
                          <a:solidFill>
                            <a:schemeClr val="tx1"/>
                          </a:solidFill>
                          <a:effectLst/>
                        </a:rPr>
                        <a:t>/1</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(–24.2, 27.3)</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c>
                  <a:txBody>
                    <a:bodyPr/>
                    <a:lstStyle/>
                    <a:p>
                      <a:pPr algn="ctr">
                        <a:spcAft>
                          <a:spcPts val="0"/>
                        </a:spcAft>
                      </a:pPr>
                      <a:r>
                        <a:rPr lang="en-US" sz="1600" dirty="0">
                          <a:solidFill>
                            <a:schemeClr val="tx1"/>
                          </a:solidFill>
                          <a:effectLst/>
                        </a:rPr>
                        <a:t>L, S</a:t>
                      </a:r>
                      <a:endParaRPr lang="ru-RU" sz="16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20000"/>
                      </a:srgbClr>
                    </a:solidFill>
                  </a:tcPr>
                </a:tc>
              </a:tr>
            </a:tbl>
          </a:graphicData>
        </a:graphic>
      </p:graphicFrame>
    </p:spTree>
    <p:extLst>
      <p:ext uri="{BB962C8B-B14F-4D97-AF65-F5344CB8AC3E}">
        <p14:creationId xmlns:p14="http://schemas.microsoft.com/office/powerpoint/2010/main" val="2397685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74638"/>
            <a:ext cx="8229600" cy="1143000"/>
          </a:xfrm>
        </p:spPr>
        <p:txBody>
          <a:bodyPr/>
          <a:lstStyle/>
          <a:p>
            <a:r>
              <a:rPr lang="ru-RU" dirty="0" smtClean="0">
                <a:solidFill>
                  <a:schemeClr val="bg1"/>
                </a:solidFill>
              </a:rPr>
              <a:t>Резонанс с Венерой и Марсом</a:t>
            </a:r>
            <a:endParaRPr lang="ru-RU" dirty="0">
              <a:solidFill>
                <a:schemeClr val="bg1"/>
              </a:solidFill>
            </a:endParaRPr>
          </a:p>
        </p:txBody>
      </p:sp>
      <p:sp>
        <p:nvSpPr>
          <p:cNvPr id="3" name="Объект 2"/>
          <p:cNvSpPr>
            <a:spLocks noGrp="1"/>
          </p:cNvSpPr>
          <p:nvPr>
            <p:ph idx="1"/>
          </p:nvPr>
        </p:nvSpPr>
        <p:spPr/>
        <p:txBody>
          <a:bodyPr/>
          <a:lstStyle/>
          <a:p>
            <a:endParaRPr lang="ru-RU"/>
          </a:p>
        </p:txBody>
      </p:sp>
      <p:pic>
        <p:nvPicPr>
          <p:cNvPr id="3174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36512" y="1484784"/>
            <a:ext cx="4443804" cy="4680520"/>
          </a:xfrm>
          <a:prstGeom prst="rect">
            <a:avLst/>
          </a:prstGeom>
          <a:noFill/>
          <a:ln>
            <a:noFill/>
          </a:ln>
          <a:effectLst>
            <a:outerShdw dist="35921" dir="5400000" sx="46000" sy="46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1484784"/>
            <a:ext cx="4669833"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863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8532440" cy="1143000"/>
          </a:xfrm>
        </p:spPr>
        <p:txBody>
          <a:bodyPr/>
          <a:lstStyle/>
          <a:p>
            <a:r>
              <a:rPr lang="ru-RU" sz="4000" dirty="0" smtClean="0">
                <a:solidFill>
                  <a:schemeClr val="bg1"/>
                </a:solidFill>
              </a:rPr>
              <a:t>Резонанс с Юпитером и Сатурном</a:t>
            </a:r>
            <a:endParaRPr lang="ru-RU" sz="4000" dirty="0">
              <a:solidFill>
                <a:schemeClr val="bg1"/>
              </a:solidFill>
            </a:endParaRPr>
          </a:p>
        </p:txBody>
      </p:sp>
      <p:sp>
        <p:nvSpPr>
          <p:cNvPr id="3" name="Объект 2"/>
          <p:cNvSpPr>
            <a:spLocks noGrp="1"/>
          </p:cNvSpPr>
          <p:nvPr>
            <p:ph idx="1"/>
          </p:nvPr>
        </p:nvSpPr>
        <p:spPr/>
        <p:txBody>
          <a:bodyPr/>
          <a:lstStyle/>
          <a:p>
            <a:endParaRPr lang="ru-RU"/>
          </a:p>
        </p:txBody>
      </p:sp>
      <p:pic>
        <p:nvPicPr>
          <p:cNvPr id="3174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179512" y="1484784"/>
            <a:ext cx="4443804" cy="4680520"/>
          </a:xfrm>
          <a:prstGeom prst="rect">
            <a:avLst/>
          </a:prstGeom>
          <a:noFill/>
          <a:ln>
            <a:noFill/>
          </a:ln>
          <a:effectLst>
            <a:outerShdw dist="35921" dir="5400000" sx="46000" sy="46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484784"/>
            <a:ext cx="4469786"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9512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854546" y="404664"/>
            <a:ext cx="7467600" cy="763513"/>
          </a:xfrm>
        </p:spPr>
        <p:txBody>
          <a:bodyPr>
            <a:normAutofit fontScale="85000" lnSpcReduction="20000"/>
          </a:bodyPr>
          <a:lstStyle/>
          <a:p>
            <a:pPr marL="0" indent="0" algn="ctr">
              <a:buNone/>
            </a:pPr>
            <a:r>
              <a:rPr lang="ru-RU" b="1" dirty="0">
                <a:effectLst>
                  <a:glow rad="101600">
                    <a:srgbClr val="99CCFF">
                      <a:alpha val="48000"/>
                    </a:srgbClr>
                  </a:glow>
                </a:effectLst>
                <a:latin typeface="+mj-lt"/>
              </a:rPr>
              <a:t>Методика </a:t>
            </a:r>
            <a:r>
              <a:rPr lang="ru-RU" b="1" dirty="0" smtClean="0">
                <a:effectLst>
                  <a:glow rad="101600">
                    <a:srgbClr val="99CCFF">
                      <a:alpha val="48000"/>
                    </a:srgbClr>
                  </a:glow>
                </a:effectLst>
                <a:latin typeface="+mj-lt"/>
              </a:rPr>
              <a:t>выявления</a:t>
            </a:r>
          </a:p>
          <a:p>
            <a:pPr marL="0" indent="0" algn="ctr">
              <a:spcBef>
                <a:spcPts val="0"/>
              </a:spcBef>
              <a:buNone/>
            </a:pPr>
            <a:r>
              <a:rPr lang="ru-RU" b="1" dirty="0" err="1" smtClean="0">
                <a:effectLst>
                  <a:glow rad="101600">
                    <a:srgbClr val="99CCFF">
                      <a:alpha val="48000"/>
                    </a:srgbClr>
                  </a:glow>
                </a:effectLst>
                <a:latin typeface="+mj-lt"/>
              </a:rPr>
              <a:t>апсидально-нодальных</a:t>
            </a:r>
            <a:r>
              <a:rPr lang="ru-RU" b="1" dirty="0" smtClean="0">
                <a:effectLst>
                  <a:glow rad="101600">
                    <a:srgbClr val="99CCFF">
                      <a:alpha val="48000"/>
                    </a:srgbClr>
                  </a:glow>
                </a:effectLst>
                <a:latin typeface="+mj-lt"/>
              </a:rPr>
              <a:t> </a:t>
            </a:r>
            <a:r>
              <a:rPr lang="ru-RU" b="1" dirty="0">
                <a:effectLst>
                  <a:glow rad="101600">
                    <a:srgbClr val="99CCFF">
                      <a:alpha val="48000"/>
                    </a:srgbClr>
                  </a:glow>
                </a:effectLst>
                <a:latin typeface="+mj-lt"/>
              </a:rPr>
              <a:t>резонансов</a:t>
            </a:r>
          </a:p>
          <a:p>
            <a:endParaRPr lang="ru-RU" b="1" dirty="0"/>
          </a:p>
        </p:txBody>
      </p:sp>
      <p:sp>
        <p:nvSpPr>
          <p:cNvPr id="4" name="Rectangle 3"/>
          <p:cNvSpPr txBox="1">
            <a:spLocks noChangeArrowheads="1"/>
          </p:cNvSpPr>
          <p:nvPr/>
        </p:nvSpPr>
        <p:spPr bwMode="auto">
          <a:xfrm>
            <a:off x="326432" y="5661248"/>
            <a:ext cx="8424862"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indent="250825"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eaLnBrk="1" hangingPunct="1">
              <a:buClr>
                <a:srgbClr val="0064A8"/>
              </a:buClr>
              <a:buSzPts val="2400"/>
              <a:buFont typeface="Arial" pitchFamily="34" charset="0"/>
              <a:buChar char="•"/>
            </a:pPr>
            <a:r>
              <a:rPr lang="ru-RU" altLang="ru-RU" sz="2200" dirty="0">
                <a:solidFill>
                  <a:schemeClr val="bg1"/>
                </a:solidFill>
                <a:latin typeface="+mn-lt"/>
              </a:rPr>
              <a:t>Условия возникновения резонанса:</a:t>
            </a:r>
          </a:p>
        </p:txBody>
      </p:sp>
      <p:sp>
        <p:nvSpPr>
          <p:cNvPr id="5" name="Rectangle 10"/>
          <p:cNvSpPr>
            <a:spLocks noChangeArrowheads="1"/>
          </p:cNvSpPr>
          <p:nvPr/>
        </p:nvSpPr>
        <p:spPr bwMode="auto">
          <a:xfrm>
            <a:off x="387028" y="4077072"/>
            <a:ext cx="8116887"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indent="250825"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eaLnBrk="1" hangingPunct="1">
              <a:buClr>
                <a:srgbClr val="0064A8"/>
              </a:buClr>
              <a:buSzPts val="2400"/>
              <a:buFont typeface="Arial" pitchFamily="34" charset="0"/>
              <a:buChar char="•"/>
            </a:pPr>
            <a:r>
              <a:rPr lang="ru-RU" altLang="ru-RU" sz="2200" dirty="0">
                <a:solidFill>
                  <a:schemeClr val="bg1"/>
                </a:solidFill>
                <a:latin typeface="+mn-lt"/>
              </a:rPr>
              <a:t>Аргумент возмущающей функции для двукратно осредненной ограниченной задачи трех тел:</a:t>
            </a:r>
          </a:p>
        </p:txBody>
      </p:sp>
      <p:graphicFrame>
        <p:nvGraphicFramePr>
          <p:cNvPr id="6" name="Object 89"/>
          <p:cNvGraphicFramePr>
            <a:graphicFrameLocks noChangeAspect="1"/>
          </p:cNvGraphicFramePr>
          <p:nvPr>
            <p:extLst>
              <p:ext uri="{D42A27DB-BD31-4B8C-83A1-F6EECF244321}">
                <p14:modId xmlns:p14="http://schemas.microsoft.com/office/powerpoint/2010/main" val="2806439074"/>
              </p:ext>
            </p:extLst>
          </p:nvPr>
        </p:nvGraphicFramePr>
        <p:xfrm>
          <a:off x="2517453" y="4869160"/>
          <a:ext cx="4268787" cy="474662"/>
        </p:xfrm>
        <a:graphic>
          <a:graphicData uri="http://schemas.openxmlformats.org/presentationml/2006/ole">
            <mc:AlternateContent xmlns:mc="http://schemas.openxmlformats.org/markup-compatibility/2006">
              <mc:Choice xmlns:v="urn:schemas-microsoft-com:vml" Requires="v">
                <p:oleObj spid="_x0000_s29878" name="Equation" r:id="rId3" imgW="2514600" imgH="279400" progId="Equation.DSMT4">
                  <p:embed/>
                </p:oleObj>
              </mc:Choice>
              <mc:Fallback>
                <p:oleObj name="Equation" r:id="rId3" imgW="2514600" imgH="279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453" y="4869160"/>
                        <a:ext cx="4268787" cy="474662"/>
                      </a:xfrm>
                      <a:prstGeom prst="rect">
                        <a:avLst/>
                      </a:prstGeom>
                      <a:solidFill>
                        <a:srgbClr val="99CCFF">
                          <a:alpha val="50000"/>
                        </a:srgbClr>
                      </a:solidFill>
                      <a:ln>
                        <a:noFill/>
                      </a:ln>
                    </p:spPr>
                  </p:pic>
                </p:oleObj>
              </mc:Fallback>
            </mc:AlternateContent>
          </a:graphicData>
        </a:graphic>
      </p:graphicFrame>
      <p:graphicFrame>
        <p:nvGraphicFramePr>
          <p:cNvPr id="7" name="Object 90"/>
          <p:cNvGraphicFramePr>
            <a:graphicFrameLocks noChangeAspect="1"/>
          </p:cNvGraphicFramePr>
          <p:nvPr>
            <p:extLst>
              <p:ext uri="{D42A27DB-BD31-4B8C-83A1-F6EECF244321}">
                <p14:modId xmlns:p14="http://schemas.microsoft.com/office/powerpoint/2010/main" val="2982128670"/>
              </p:ext>
            </p:extLst>
          </p:nvPr>
        </p:nvGraphicFramePr>
        <p:xfrm>
          <a:off x="5508104" y="5702101"/>
          <a:ext cx="708025" cy="431800"/>
        </p:xfrm>
        <a:graphic>
          <a:graphicData uri="http://schemas.openxmlformats.org/presentationml/2006/ole">
            <mc:AlternateContent xmlns:mc="http://schemas.openxmlformats.org/markup-compatibility/2006">
              <mc:Choice xmlns:v="urn:schemas-microsoft-com:vml" Requires="v">
                <p:oleObj spid="_x0000_s29879" name="Equation" r:id="rId5" imgW="406048" imgH="253780" progId="Equation.DSMT4">
                  <p:embed/>
                </p:oleObj>
              </mc:Choice>
              <mc:Fallback>
                <p:oleObj name="Equation" r:id="rId5" imgW="406048" imgH="2537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4" y="5702101"/>
                        <a:ext cx="708025" cy="431800"/>
                      </a:xfrm>
                      <a:prstGeom prst="rect">
                        <a:avLst/>
                      </a:prstGeom>
                      <a:solidFill>
                        <a:srgbClr val="99CCFF">
                          <a:alpha val="50000"/>
                        </a:srgbClr>
                      </a:solidFill>
                      <a:ln>
                        <a:noFill/>
                      </a:ln>
                    </p:spPr>
                  </p:pic>
                </p:oleObj>
              </mc:Fallback>
            </mc:AlternateContent>
          </a:graphicData>
        </a:graphic>
      </p:graphicFrame>
      <p:graphicFrame>
        <p:nvGraphicFramePr>
          <p:cNvPr id="8" name="Object 91"/>
          <p:cNvGraphicFramePr>
            <a:graphicFrameLocks noChangeAspect="1"/>
          </p:cNvGraphicFramePr>
          <p:nvPr>
            <p:extLst>
              <p:ext uri="{D42A27DB-BD31-4B8C-83A1-F6EECF244321}">
                <p14:modId xmlns:p14="http://schemas.microsoft.com/office/powerpoint/2010/main" val="1808731910"/>
              </p:ext>
            </p:extLst>
          </p:nvPr>
        </p:nvGraphicFramePr>
        <p:xfrm>
          <a:off x="983928" y="1916832"/>
          <a:ext cx="7464425" cy="1944687"/>
        </p:xfrm>
        <a:graphic>
          <a:graphicData uri="http://schemas.openxmlformats.org/presentationml/2006/ole">
            <mc:AlternateContent xmlns:mc="http://schemas.openxmlformats.org/markup-compatibility/2006">
              <mc:Choice xmlns:v="urn:schemas-microsoft-com:vml" Requires="v">
                <p:oleObj spid="_x0000_s29880" name="Equation" r:id="rId7" imgW="4394200" imgH="1143000" progId="Equation.DSMT4">
                  <p:embed/>
                </p:oleObj>
              </mc:Choice>
              <mc:Fallback>
                <p:oleObj name="Equation" r:id="rId7" imgW="4394200" imgH="1143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3928" y="1916832"/>
                        <a:ext cx="7464425" cy="1944687"/>
                      </a:xfrm>
                      <a:prstGeom prst="rect">
                        <a:avLst/>
                      </a:prstGeom>
                      <a:solidFill>
                        <a:srgbClr val="99CCFF">
                          <a:alpha val="50000"/>
                        </a:srgbClr>
                      </a:solidFill>
                      <a:ln>
                        <a:noFill/>
                      </a:ln>
                    </p:spPr>
                  </p:pic>
                </p:oleObj>
              </mc:Fallback>
            </mc:AlternateContent>
          </a:graphicData>
        </a:graphic>
      </p:graphicFrame>
      <p:sp>
        <p:nvSpPr>
          <p:cNvPr id="9" name="Rectangle 3"/>
          <p:cNvSpPr>
            <a:spLocks noChangeArrowheads="1"/>
          </p:cNvSpPr>
          <p:nvPr/>
        </p:nvSpPr>
        <p:spPr bwMode="auto">
          <a:xfrm>
            <a:off x="323528" y="1412776"/>
            <a:ext cx="85296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indent="250825"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eaLnBrk="1" hangingPunct="1">
              <a:buClr>
                <a:srgbClr val="0064A8"/>
              </a:buClr>
              <a:buSzPts val="2400"/>
              <a:buFont typeface="Arial" pitchFamily="34" charset="0"/>
              <a:buChar char="•"/>
            </a:pPr>
            <a:r>
              <a:rPr lang="ru-RU" altLang="ru-RU" sz="2200" dirty="0">
                <a:solidFill>
                  <a:schemeClr val="bg1"/>
                </a:solidFill>
                <a:latin typeface="+mn-lt"/>
              </a:rPr>
              <a:t>Возмущающая функция:</a:t>
            </a:r>
          </a:p>
        </p:txBody>
      </p:sp>
      <p:sp>
        <p:nvSpPr>
          <p:cNvPr id="10" name="Номер слайда 9"/>
          <p:cNvSpPr>
            <a:spLocks noGrp="1"/>
          </p:cNvSpPr>
          <p:nvPr>
            <p:ph type="sldNum" sz="quarter" idx="4294967295"/>
          </p:nvPr>
        </p:nvSpPr>
        <p:spPr>
          <a:xfrm>
            <a:off x="8446494" y="6328789"/>
            <a:ext cx="609600" cy="521208"/>
          </a:xfrm>
          <a:prstGeom prst="rect">
            <a:avLst/>
          </a:prstGeom>
        </p:spPr>
        <p:txBody>
          <a:bodyPr/>
          <a:lstStyle/>
          <a:p>
            <a:fld id="{92D44691-0089-405D-8F54-A3A3B9AA95AA}" type="slidenum">
              <a:rPr lang="ru-RU" smtClean="0"/>
              <a:t>13</a:t>
            </a:fld>
            <a:endParaRPr lang="ru-RU" dirty="0"/>
          </a:p>
        </p:txBody>
      </p:sp>
    </p:spTree>
    <p:extLst>
      <p:ext uri="{BB962C8B-B14F-4D97-AF65-F5344CB8AC3E}">
        <p14:creationId xmlns:p14="http://schemas.microsoft.com/office/powerpoint/2010/main" val="292725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251519" y="332656"/>
            <a:ext cx="8537575" cy="90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58" tIns="51130" rIns="102258" bIns="51130">
            <a:spAutoFit/>
          </a:bodyPr>
          <a:lstStyle>
            <a:lvl1pPr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algn="ctr" eaLnBrk="1" hangingPunct="1"/>
            <a:r>
              <a:rPr lang="ru-RU" altLang="ru-RU" sz="2600" b="1" dirty="0">
                <a:effectLst>
                  <a:glow rad="101600">
                    <a:srgbClr val="99CCFF">
                      <a:alpha val="48000"/>
                    </a:srgbClr>
                  </a:glow>
                </a:effectLst>
                <a:latin typeface="+mj-lt"/>
                <a:cs typeface="Arial" pitchFamily="34" charset="0"/>
              </a:rPr>
              <a:t>Нумерация </a:t>
            </a:r>
            <a:r>
              <a:rPr lang="ru-RU" altLang="ru-RU" sz="2600" b="1" dirty="0" err="1">
                <a:effectLst>
                  <a:glow rad="101600">
                    <a:srgbClr val="99CCFF">
                      <a:alpha val="48000"/>
                    </a:srgbClr>
                  </a:glow>
                </a:effectLst>
                <a:latin typeface="+mj-lt"/>
                <a:cs typeface="Arial" pitchFamily="34" charset="0"/>
              </a:rPr>
              <a:t>апсидально-нодальных</a:t>
            </a:r>
            <a:endParaRPr lang="ru-RU" altLang="ru-RU" sz="2600" b="1" dirty="0">
              <a:effectLst>
                <a:glow rad="101600">
                  <a:srgbClr val="99CCFF">
                    <a:alpha val="48000"/>
                  </a:srgbClr>
                </a:glow>
              </a:effectLst>
              <a:latin typeface="+mj-lt"/>
              <a:cs typeface="Arial" pitchFamily="34" charset="0"/>
            </a:endParaRPr>
          </a:p>
          <a:p>
            <a:pPr algn="ctr" eaLnBrk="1" hangingPunct="1"/>
            <a:r>
              <a:rPr lang="ru-RU" altLang="ru-RU" sz="2600" b="1" dirty="0">
                <a:effectLst>
                  <a:glow rad="101600">
                    <a:srgbClr val="99CCFF">
                      <a:alpha val="48000"/>
                    </a:srgbClr>
                  </a:glow>
                </a:effectLst>
                <a:latin typeface="+mj-lt"/>
                <a:cs typeface="Arial" pitchFamily="34" charset="0"/>
              </a:rPr>
              <a:t>резонансных соотношений</a:t>
            </a:r>
          </a:p>
        </p:txBody>
      </p:sp>
      <p:sp>
        <p:nvSpPr>
          <p:cNvPr id="2" name="Номер слайда 1"/>
          <p:cNvSpPr>
            <a:spLocks noGrp="1"/>
          </p:cNvSpPr>
          <p:nvPr>
            <p:ph type="sldNum" sz="quarter" idx="4294967295"/>
          </p:nvPr>
        </p:nvSpPr>
        <p:spPr>
          <a:xfrm>
            <a:off x="8534400" y="6336792"/>
            <a:ext cx="609600" cy="521208"/>
          </a:xfrm>
          <a:prstGeom prst="rect">
            <a:avLst/>
          </a:prstGeom>
        </p:spPr>
        <p:txBody>
          <a:bodyPr/>
          <a:lstStyle/>
          <a:p>
            <a:fld id="{92D44691-0089-405D-8F54-A3A3B9AA95AA}" type="slidenum">
              <a:rPr lang="ru-RU" smtClean="0"/>
              <a:t>14</a:t>
            </a:fld>
            <a:endParaRPr lang="ru-RU" dirty="0"/>
          </a:p>
        </p:txBody>
      </p:sp>
      <p:pic>
        <p:nvPicPr>
          <p:cNvPr id="286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545" y="1484784"/>
            <a:ext cx="9005522" cy="399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92070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251519" y="332656"/>
            <a:ext cx="8537575" cy="90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58" tIns="51130" rIns="102258" bIns="51130">
            <a:spAutoFit/>
          </a:bodyPr>
          <a:lstStyle>
            <a:lvl1pPr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algn="ctr" eaLnBrk="1" hangingPunct="1"/>
            <a:r>
              <a:rPr lang="ru-RU" altLang="ru-RU" sz="2600" b="1" dirty="0">
                <a:effectLst>
                  <a:glow rad="101600">
                    <a:srgbClr val="99CCFF">
                      <a:alpha val="48000"/>
                    </a:srgbClr>
                  </a:glow>
                </a:effectLst>
                <a:latin typeface="+mj-lt"/>
                <a:cs typeface="Arial" pitchFamily="34" charset="0"/>
              </a:rPr>
              <a:t>Нумерация </a:t>
            </a:r>
            <a:r>
              <a:rPr lang="ru-RU" altLang="ru-RU" sz="2600" b="1" dirty="0" err="1">
                <a:effectLst>
                  <a:glow rad="101600">
                    <a:srgbClr val="99CCFF">
                      <a:alpha val="48000"/>
                    </a:srgbClr>
                  </a:glow>
                </a:effectLst>
                <a:latin typeface="+mj-lt"/>
                <a:cs typeface="Arial" pitchFamily="34" charset="0"/>
              </a:rPr>
              <a:t>апсидально-нодальных</a:t>
            </a:r>
            <a:endParaRPr lang="ru-RU" altLang="ru-RU" sz="2600" b="1" dirty="0">
              <a:effectLst>
                <a:glow rad="101600">
                  <a:srgbClr val="99CCFF">
                    <a:alpha val="48000"/>
                  </a:srgbClr>
                </a:glow>
              </a:effectLst>
              <a:latin typeface="+mj-lt"/>
              <a:cs typeface="Arial" pitchFamily="34" charset="0"/>
            </a:endParaRPr>
          </a:p>
          <a:p>
            <a:pPr algn="ctr" eaLnBrk="1" hangingPunct="1"/>
            <a:r>
              <a:rPr lang="ru-RU" altLang="ru-RU" sz="2600" b="1" dirty="0">
                <a:effectLst>
                  <a:glow rad="101600">
                    <a:srgbClr val="99CCFF">
                      <a:alpha val="48000"/>
                    </a:srgbClr>
                  </a:glow>
                </a:effectLst>
                <a:latin typeface="+mj-lt"/>
                <a:cs typeface="Arial" pitchFamily="34" charset="0"/>
              </a:rPr>
              <a:t>резонансных соотношений</a:t>
            </a:r>
          </a:p>
        </p:txBody>
      </p:sp>
      <p:sp>
        <p:nvSpPr>
          <p:cNvPr id="2" name="Номер слайда 1"/>
          <p:cNvSpPr>
            <a:spLocks noGrp="1"/>
          </p:cNvSpPr>
          <p:nvPr>
            <p:ph type="sldNum" sz="quarter" idx="4294967295"/>
          </p:nvPr>
        </p:nvSpPr>
        <p:spPr>
          <a:xfrm>
            <a:off x="8534400" y="6336792"/>
            <a:ext cx="609600" cy="521208"/>
          </a:xfrm>
          <a:prstGeom prst="rect">
            <a:avLst/>
          </a:prstGeom>
        </p:spPr>
        <p:txBody>
          <a:bodyPr/>
          <a:lstStyle/>
          <a:p>
            <a:fld id="{92D44691-0089-405D-8F54-A3A3B9AA95AA}" type="slidenum">
              <a:rPr lang="ru-RU" smtClean="0"/>
              <a:t>15</a:t>
            </a:fld>
            <a:endParaRPr lang="ru-RU" dirty="0"/>
          </a:p>
        </p:txBody>
      </p:sp>
      <p:pic>
        <p:nvPicPr>
          <p:cNvPr id="286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545" y="1484784"/>
            <a:ext cx="9005522" cy="399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8920" y="1988840"/>
            <a:ext cx="5287216" cy="3240360"/>
          </a:xfrm>
          <a:prstGeom prst="rect">
            <a:avLst/>
          </a:prstGeom>
          <a:solidFill>
            <a:srgbClr val="00B0F0">
              <a:alpha val="50000"/>
            </a:srgbClr>
          </a:solidFill>
        </p:spPr>
        <p:txBody>
          <a:bodyPr wrap="square" rtlCol="0">
            <a:spAutoFit/>
          </a:bodyPr>
          <a:lstStyle/>
          <a:p>
            <a:endParaRPr lang="ru-RU" dirty="0"/>
          </a:p>
        </p:txBody>
      </p:sp>
      <p:sp>
        <p:nvSpPr>
          <p:cNvPr id="6" name="TextBox 5"/>
          <p:cNvSpPr txBox="1"/>
          <p:nvPr/>
        </p:nvSpPr>
        <p:spPr>
          <a:xfrm>
            <a:off x="5796136" y="2045860"/>
            <a:ext cx="2808312" cy="900000"/>
          </a:xfrm>
          <a:prstGeom prst="rect">
            <a:avLst/>
          </a:prstGeom>
          <a:solidFill>
            <a:srgbClr val="00B0F0">
              <a:alpha val="50000"/>
            </a:srgbClr>
          </a:solidFill>
        </p:spPr>
        <p:txBody>
          <a:bodyPr wrap="square" rtlCol="0">
            <a:spAutoFit/>
          </a:bodyPr>
          <a:lstStyle/>
          <a:p>
            <a:endParaRPr lang="ru-RU" dirty="0"/>
          </a:p>
        </p:txBody>
      </p:sp>
      <p:sp>
        <p:nvSpPr>
          <p:cNvPr id="5" name="Прямоугольник 4"/>
          <p:cNvSpPr/>
          <p:nvPr/>
        </p:nvSpPr>
        <p:spPr>
          <a:xfrm>
            <a:off x="258270" y="5445224"/>
            <a:ext cx="7698106" cy="400110"/>
          </a:xfrm>
          <a:prstGeom prst="rect">
            <a:avLst/>
          </a:prstGeom>
        </p:spPr>
        <p:txBody>
          <a:bodyPr wrap="square">
            <a:spAutoFit/>
          </a:bodyPr>
          <a:lstStyle/>
          <a:p>
            <a:r>
              <a:rPr lang="ru-RU" sz="2000" dirty="0">
                <a:solidFill>
                  <a:srgbClr val="00B0F0"/>
                </a:solidFill>
              </a:rPr>
              <a:t>смешанный </a:t>
            </a:r>
            <a:r>
              <a:rPr lang="ru-RU" sz="2000" dirty="0" err="1" smtClean="0">
                <a:solidFill>
                  <a:srgbClr val="00B0F0"/>
                </a:solidFill>
              </a:rPr>
              <a:t>апсидально-нодальный</a:t>
            </a:r>
            <a:r>
              <a:rPr lang="ru-RU" sz="2000" dirty="0" smtClean="0">
                <a:solidFill>
                  <a:srgbClr val="00B0F0"/>
                </a:solidFill>
              </a:rPr>
              <a:t> </a:t>
            </a:r>
            <a:r>
              <a:rPr lang="ru-RU" sz="2000" dirty="0">
                <a:solidFill>
                  <a:srgbClr val="00B0F0"/>
                </a:solidFill>
              </a:rPr>
              <a:t>резонанс</a:t>
            </a:r>
          </a:p>
        </p:txBody>
      </p:sp>
    </p:spTree>
    <p:extLst>
      <p:ext uri="{BB962C8B-B14F-4D97-AF65-F5344CB8AC3E}">
        <p14:creationId xmlns:p14="http://schemas.microsoft.com/office/powerpoint/2010/main" val="39934726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251519" y="332656"/>
            <a:ext cx="8537575" cy="90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58" tIns="51130" rIns="102258" bIns="51130">
            <a:spAutoFit/>
          </a:bodyPr>
          <a:lstStyle>
            <a:lvl1pPr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algn="ctr" eaLnBrk="1" hangingPunct="1"/>
            <a:r>
              <a:rPr lang="ru-RU" altLang="ru-RU" sz="2600" b="1" dirty="0">
                <a:effectLst>
                  <a:glow rad="101600">
                    <a:srgbClr val="99CCFF">
                      <a:alpha val="48000"/>
                    </a:srgbClr>
                  </a:glow>
                </a:effectLst>
                <a:latin typeface="+mj-lt"/>
                <a:cs typeface="Arial" pitchFamily="34" charset="0"/>
              </a:rPr>
              <a:t>Нумерация </a:t>
            </a:r>
            <a:r>
              <a:rPr lang="ru-RU" altLang="ru-RU" sz="2600" b="1" dirty="0" err="1">
                <a:effectLst>
                  <a:glow rad="101600">
                    <a:srgbClr val="99CCFF">
                      <a:alpha val="48000"/>
                    </a:srgbClr>
                  </a:glow>
                </a:effectLst>
                <a:latin typeface="+mj-lt"/>
                <a:cs typeface="Arial" pitchFamily="34" charset="0"/>
              </a:rPr>
              <a:t>апсидально-нодальных</a:t>
            </a:r>
            <a:endParaRPr lang="ru-RU" altLang="ru-RU" sz="2600" b="1" dirty="0">
              <a:effectLst>
                <a:glow rad="101600">
                  <a:srgbClr val="99CCFF">
                    <a:alpha val="48000"/>
                  </a:srgbClr>
                </a:glow>
              </a:effectLst>
              <a:latin typeface="+mj-lt"/>
              <a:cs typeface="Arial" pitchFamily="34" charset="0"/>
            </a:endParaRPr>
          </a:p>
          <a:p>
            <a:pPr algn="ctr" eaLnBrk="1" hangingPunct="1"/>
            <a:r>
              <a:rPr lang="ru-RU" altLang="ru-RU" sz="2600" b="1" dirty="0">
                <a:effectLst>
                  <a:glow rad="101600">
                    <a:srgbClr val="99CCFF">
                      <a:alpha val="48000"/>
                    </a:srgbClr>
                  </a:glow>
                </a:effectLst>
                <a:latin typeface="+mj-lt"/>
                <a:cs typeface="Arial" pitchFamily="34" charset="0"/>
              </a:rPr>
              <a:t>резонансных соотношений</a:t>
            </a:r>
          </a:p>
        </p:txBody>
      </p:sp>
      <p:sp>
        <p:nvSpPr>
          <p:cNvPr id="2" name="Номер слайда 1"/>
          <p:cNvSpPr>
            <a:spLocks noGrp="1"/>
          </p:cNvSpPr>
          <p:nvPr>
            <p:ph type="sldNum" sz="quarter" idx="4294967295"/>
          </p:nvPr>
        </p:nvSpPr>
        <p:spPr>
          <a:xfrm>
            <a:off x="8534400" y="6336792"/>
            <a:ext cx="609600" cy="521208"/>
          </a:xfrm>
          <a:prstGeom prst="rect">
            <a:avLst/>
          </a:prstGeom>
        </p:spPr>
        <p:txBody>
          <a:bodyPr/>
          <a:lstStyle/>
          <a:p>
            <a:fld id="{92D44691-0089-405D-8F54-A3A3B9AA95AA}" type="slidenum">
              <a:rPr lang="ru-RU" smtClean="0"/>
              <a:t>16</a:t>
            </a:fld>
            <a:endParaRPr lang="ru-RU" dirty="0"/>
          </a:p>
        </p:txBody>
      </p:sp>
      <p:pic>
        <p:nvPicPr>
          <p:cNvPr id="286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545" y="1484784"/>
            <a:ext cx="9005522" cy="399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8920" y="1988840"/>
            <a:ext cx="5287216" cy="3240360"/>
          </a:xfrm>
          <a:prstGeom prst="rect">
            <a:avLst/>
          </a:prstGeom>
          <a:solidFill>
            <a:srgbClr val="00B0F0">
              <a:alpha val="50000"/>
            </a:srgbClr>
          </a:solidFill>
        </p:spPr>
        <p:txBody>
          <a:bodyPr wrap="square" rtlCol="0">
            <a:spAutoFit/>
          </a:bodyPr>
          <a:lstStyle/>
          <a:p>
            <a:endParaRPr lang="ru-RU" dirty="0"/>
          </a:p>
        </p:txBody>
      </p:sp>
      <p:sp>
        <p:nvSpPr>
          <p:cNvPr id="6" name="TextBox 5"/>
          <p:cNvSpPr txBox="1"/>
          <p:nvPr/>
        </p:nvSpPr>
        <p:spPr>
          <a:xfrm>
            <a:off x="5796136" y="2045860"/>
            <a:ext cx="2808312" cy="900000"/>
          </a:xfrm>
          <a:prstGeom prst="rect">
            <a:avLst/>
          </a:prstGeom>
          <a:solidFill>
            <a:srgbClr val="00B0F0">
              <a:alpha val="50000"/>
            </a:srgbClr>
          </a:solidFill>
        </p:spPr>
        <p:txBody>
          <a:bodyPr wrap="square" rtlCol="0">
            <a:spAutoFit/>
          </a:bodyPr>
          <a:lstStyle/>
          <a:p>
            <a:endParaRPr lang="ru-RU" dirty="0"/>
          </a:p>
        </p:txBody>
      </p:sp>
      <p:sp>
        <p:nvSpPr>
          <p:cNvPr id="5" name="Прямоугольник 4"/>
          <p:cNvSpPr/>
          <p:nvPr/>
        </p:nvSpPr>
        <p:spPr>
          <a:xfrm>
            <a:off x="258270" y="5445224"/>
            <a:ext cx="7698106" cy="707886"/>
          </a:xfrm>
          <a:prstGeom prst="rect">
            <a:avLst/>
          </a:prstGeom>
        </p:spPr>
        <p:txBody>
          <a:bodyPr wrap="square">
            <a:spAutoFit/>
          </a:bodyPr>
          <a:lstStyle/>
          <a:p>
            <a:r>
              <a:rPr lang="ru-RU" sz="2000" dirty="0">
                <a:solidFill>
                  <a:srgbClr val="00B0F0"/>
                </a:solidFill>
              </a:rPr>
              <a:t>смешанный </a:t>
            </a:r>
            <a:r>
              <a:rPr lang="ru-RU" sz="2000" dirty="0" err="1" smtClean="0">
                <a:solidFill>
                  <a:srgbClr val="00B0F0"/>
                </a:solidFill>
              </a:rPr>
              <a:t>апсидально-нодальный</a:t>
            </a:r>
            <a:r>
              <a:rPr lang="ru-RU" sz="2000" dirty="0" smtClean="0">
                <a:solidFill>
                  <a:srgbClr val="00B0F0"/>
                </a:solidFill>
              </a:rPr>
              <a:t> резонанс</a:t>
            </a:r>
          </a:p>
          <a:p>
            <a:r>
              <a:rPr lang="ru-RU" sz="2000" dirty="0" smtClean="0">
                <a:solidFill>
                  <a:srgbClr val="26C439"/>
                </a:solidFill>
              </a:rPr>
              <a:t>Чисто </a:t>
            </a:r>
            <a:r>
              <a:rPr lang="ru-RU" sz="2000" dirty="0" err="1" smtClean="0">
                <a:solidFill>
                  <a:srgbClr val="26C439"/>
                </a:solidFill>
              </a:rPr>
              <a:t>нодальный</a:t>
            </a:r>
            <a:endParaRPr lang="ru-RU" sz="2000" dirty="0">
              <a:solidFill>
                <a:srgbClr val="26C439"/>
              </a:solidFill>
            </a:endParaRPr>
          </a:p>
        </p:txBody>
      </p:sp>
      <p:sp>
        <p:nvSpPr>
          <p:cNvPr id="8" name="TextBox 7"/>
          <p:cNvSpPr txBox="1"/>
          <p:nvPr/>
        </p:nvSpPr>
        <p:spPr>
          <a:xfrm>
            <a:off x="5796136" y="2961048"/>
            <a:ext cx="2808312" cy="450000"/>
          </a:xfrm>
          <a:prstGeom prst="rect">
            <a:avLst/>
          </a:prstGeom>
          <a:solidFill>
            <a:srgbClr val="00B050">
              <a:alpha val="50000"/>
            </a:srgbClr>
          </a:solidFill>
        </p:spPr>
        <p:txBody>
          <a:bodyPr wrap="square" rtlCol="0">
            <a:spAutoFit/>
          </a:bodyPr>
          <a:lstStyle/>
          <a:p>
            <a:endParaRPr lang="ru-RU" dirty="0"/>
          </a:p>
        </p:txBody>
      </p:sp>
    </p:spTree>
    <p:extLst>
      <p:ext uri="{BB962C8B-B14F-4D97-AF65-F5344CB8AC3E}">
        <p14:creationId xmlns:p14="http://schemas.microsoft.com/office/powerpoint/2010/main" val="105205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251519" y="332656"/>
            <a:ext cx="8537575" cy="90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58" tIns="51130" rIns="102258" bIns="51130">
            <a:spAutoFit/>
          </a:bodyPr>
          <a:lstStyle>
            <a:lvl1pPr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algn="ctr" eaLnBrk="1" hangingPunct="1"/>
            <a:r>
              <a:rPr lang="ru-RU" altLang="ru-RU" sz="2600" b="1" dirty="0">
                <a:effectLst>
                  <a:glow rad="101600">
                    <a:srgbClr val="99CCFF">
                      <a:alpha val="48000"/>
                    </a:srgbClr>
                  </a:glow>
                </a:effectLst>
                <a:latin typeface="+mj-lt"/>
                <a:cs typeface="Arial" pitchFamily="34" charset="0"/>
              </a:rPr>
              <a:t>Нумерация </a:t>
            </a:r>
            <a:r>
              <a:rPr lang="ru-RU" altLang="ru-RU" sz="2600" b="1" dirty="0" err="1">
                <a:effectLst>
                  <a:glow rad="101600">
                    <a:srgbClr val="99CCFF">
                      <a:alpha val="48000"/>
                    </a:srgbClr>
                  </a:glow>
                </a:effectLst>
                <a:latin typeface="+mj-lt"/>
                <a:cs typeface="Arial" pitchFamily="34" charset="0"/>
              </a:rPr>
              <a:t>апсидально-нодальных</a:t>
            </a:r>
            <a:endParaRPr lang="ru-RU" altLang="ru-RU" sz="2600" b="1" dirty="0">
              <a:effectLst>
                <a:glow rad="101600">
                  <a:srgbClr val="99CCFF">
                    <a:alpha val="48000"/>
                  </a:srgbClr>
                </a:glow>
              </a:effectLst>
              <a:latin typeface="+mj-lt"/>
              <a:cs typeface="Arial" pitchFamily="34" charset="0"/>
            </a:endParaRPr>
          </a:p>
          <a:p>
            <a:pPr algn="ctr" eaLnBrk="1" hangingPunct="1"/>
            <a:r>
              <a:rPr lang="ru-RU" altLang="ru-RU" sz="2600" b="1" dirty="0">
                <a:effectLst>
                  <a:glow rad="101600">
                    <a:srgbClr val="99CCFF">
                      <a:alpha val="48000"/>
                    </a:srgbClr>
                  </a:glow>
                </a:effectLst>
                <a:latin typeface="+mj-lt"/>
                <a:cs typeface="Arial" pitchFamily="34" charset="0"/>
              </a:rPr>
              <a:t>резонансных соотношений</a:t>
            </a:r>
          </a:p>
        </p:txBody>
      </p:sp>
      <p:sp>
        <p:nvSpPr>
          <p:cNvPr id="2" name="Номер слайда 1"/>
          <p:cNvSpPr>
            <a:spLocks noGrp="1"/>
          </p:cNvSpPr>
          <p:nvPr>
            <p:ph type="sldNum" sz="quarter" idx="4294967295"/>
          </p:nvPr>
        </p:nvSpPr>
        <p:spPr>
          <a:xfrm>
            <a:off x="8534400" y="6336792"/>
            <a:ext cx="609600" cy="521208"/>
          </a:xfrm>
          <a:prstGeom prst="rect">
            <a:avLst/>
          </a:prstGeom>
        </p:spPr>
        <p:txBody>
          <a:bodyPr/>
          <a:lstStyle/>
          <a:p>
            <a:fld id="{92D44691-0089-405D-8F54-A3A3B9AA95AA}" type="slidenum">
              <a:rPr lang="ru-RU" smtClean="0"/>
              <a:t>17</a:t>
            </a:fld>
            <a:endParaRPr lang="ru-RU" dirty="0"/>
          </a:p>
        </p:txBody>
      </p:sp>
      <p:pic>
        <p:nvPicPr>
          <p:cNvPr id="286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545" y="1484784"/>
            <a:ext cx="9005522" cy="399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8920" y="1988840"/>
            <a:ext cx="5287216" cy="3240360"/>
          </a:xfrm>
          <a:prstGeom prst="rect">
            <a:avLst/>
          </a:prstGeom>
          <a:solidFill>
            <a:srgbClr val="00B0F0">
              <a:alpha val="50000"/>
            </a:srgbClr>
          </a:solidFill>
        </p:spPr>
        <p:txBody>
          <a:bodyPr wrap="square" rtlCol="0">
            <a:spAutoFit/>
          </a:bodyPr>
          <a:lstStyle/>
          <a:p>
            <a:endParaRPr lang="ru-RU" dirty="0"/>
          </a:p>
        </p:txBody>
      </p:sp>
      <p:sp>
        <p:nvSpPr>
          <p:cNvPr id="6" name="TextBox 5"/>
          <p:cNvSpPr txBox="1"/>
          <p:nvPr/>
        </p:nvSpPr>
        <p:spPr>
          <a:xfrm>
            <a:off x="5796136" y="2045860"/>
            <a:ext cx="2808312" cy="900000"/>
          </a:xfrm>
          <a:prstGeom prst="rect">
            <a:avLst/>
          </a:prstGeom>
          <a:solidFill>
            <a:srgbClr val="00B0F0">
              <a:alpha val="50000"/>
            </a:srgbClr>
          </a:solidFill>
        </p:spPr>
        <p:txBody>
          <a:bodyPr wrap="square" rtlCol="0">
            <a:spAutoFit/>
          </a:bodyPr>
          <a:lstStyle/>
          <a:p>
            <a:endParaRPr lang="ru-RU" dirty="0"/>
          </a:p>
        </p:txBody>
      </p:sp>
      <p:sp>
        <p:nvSpPr>
          <p:cNvPr id="5" name="Прямоугольник 4"/>
          <p:cNvSpPr/>
          <p:nvPr/>
        </p:nvSpPr>
        <p:spPr>
          <a:xfrm>
            <a:off x="1475656" y="5445224"/>
            <a:ext cx="6480720" cy="1015663"/>
          </a:xfrm>
          <a:prstGeom prst="rect">
            <a:avLst/>
          </a:prstGeom>
        </p:spPr>
        <p:txBody>
          <a:bodyPr wrap="square">
            <a:spAutoFit/>
          </a:bodyPr>
          <a:lstStyle/>
          <a:p>
            <a:r>
              <a:rPr lang="ru-RU" sz="2000" dirty="0">
                <a:solidFill>
                  <a:srgbClr val="00B0F0"/>
                </a:solidFill>
              </a:rPr>
              <a:t>смешанный </a:t>
            </a:r>
            <a:r>
              <a:rPr lang="ru-RU" sz="2000" dirty="0" err="1" smtClean="0">
                <a:solidFill>
                  <a:srgbClr val="00B0F0"/>
                </a:solidFill>
              </a:rPr>
              <a:t>апсидально-нодальный</a:t>
            </a:r>
            <a:r>
              <a:rPr lang="ru-RU" sz="2000" dirty="0" smtClean="0">
                <a:solidFill>
                  <a:srgbClr val="00B0F0"/>
                </a:solidFill>
              </a:rPr>
              <a:t> резонанс</a:t>
            </a:r>
          </a:p>
          <a:p>
            <a:r>
              <a:rPr lang="ru-RU" sz="2000" dirty="0" smtClean="0">
                <a:solidFill>
                  <a:srgbClr val="26C439"/>
                </a:solidFill>
              </a:rPr>
              <a:t>Чисто </a:t>
            </a:r>
            <a:r>
              <a:rPr lang="ru-RU" sz="2000" dirty="0" err="1" smtClean="0">
                <a:solidFill>
                  <a:srgbClr val="26C439"/>
                </a:solidFill>
              </a:rPr>
              <a:t>нодальный</a:t>
            </a:r>
            <a:endParaRPr lang="ru-RU" sz="2000" dirty="0" smtClean="0">
              <a:solidFill>
                <a:srgbClr val="26C439"/>
              </a:solidFill>
            </a:endParaRPr>
          </a:p>
          <a:p>
            <a:r>
              <a:rPr lang="ru-RU" sz="2000" dirty="0" smtClean="0">
                <a:solidFill>
                  <a:srgbClr val="FF3333"/>
                </a:solidFill>
              </a:rPr>
              <a:t>Чисто </a:t>
            </a:r>
            <a:r>
              <a:rPr lang="ru-RU" sz="2000" dirty="0" err="1" smtClean="0">
                <a:solidFill>
                  <a:srgbClr val="FF3333"/>
                </a:solidFill>
              </a:rPr>
              <a:t>апсидальный</a:t>
            </a:r>
            <a:endParaRPr lang="ru-RU" sz="2000" dirty="0">
              <a:solidFill>
                <a:srgbClr val="FF3333"/>
              </a:solidFill>
            </a:endParaRPr>
          </a:p>
        </p:txBody>
      </p:sp>
      <p:sp>
        <p:nvSpPr>
          <p:cNvPr id="8" name="TextBox 7"/>
          <p:cNvSpPr txBox="1"/>
          <p:nvPr/>
        </p:nvSpPr>
        <p:spPr>
          <a:xfrm>
            <a:off x="5796136" y="2961048"/>
            <a:ext cx="2808312" cy="450000"/>
          </a:xfrm>
          <a:prstGeom prst="rect">
            <a:avLst/>
          </a:prstGeom>
          <a:solidFill>
            <a:srgbClr val="00B050">
              <a:alpha val="50000"/>
            </a:srgbClr>
          </a:solidFill>
        </p:spPr>
        <p:txBody>
          <a:bodyPr wrap="square" rtlCol="0">
            <a:spAutoFit/>
          </a:bodyPr>
          <a:lstStyle/>
          <a:p>
            <a:endParaRPr lang="ru-RU" dirty="0"/>
          </a:p>
        </p:txBody>
      </p:sp>
      <p:sp>
        <p:nvSpPr>
          <p:cNvPr id="9" name="TextBox 8"/>
          <p:cNvSpPr txBox="1"/>
          <p:nvPr/>
        </p:nvSpPr>
        <p:spPr>
          <a:xfrm>
            <a:off x="5796136" y="3393096"/>
            <a:ext cx="2808312" cy="900000"/>
          </a:xfrm>
          <a:prstGeom prst="rect">
            <a:avLst/>
          </a:prstGeom>
          <a:solidFill>
            <a:srgbClr val="FF8181">
              <a:alpha val="50000"/>
            </a:srgbClr>
          </a:solidFill>
        </p:spPr>
        <p:txBody>
          <a:bodyPr wrap="square" rtlCol="0">
            <a:spAutoFit/>
          </a:bodyPr>
          <a:lstStyle/>
          <a:p>
            <a:endParaRPr lang="ru-RU" dirty="0"/>
          </a:p>
        </p:txBody>
      </p:sp>
    </p:spTree>
    <p:extLst>
      <p:ext uri="{BB962C8B-B14F-4D97-AF65-F5344CB8AC3E}">
        <p14:creationId xmlns:p14="http://schemas.microsoft.com/office/powerpoint/2010/main" val="3146915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251519" y="332656"/>
            <a:ext cx="8537575" cy="90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58" tIns="51130" rIns="102258" bIns="51130">
            <a:spAutoFit/>
          </a:bodyPr>
          <a:lstStyle>
            <a:lvl1pPr eaLnBrk="0" hangingPunct="0">
              <a:defRPr>
                <a:solidFill>
                  <a:schemeClr val="tx1"/>
                </a:solidFill>
                <a:latin typeface="Calibri" pitchFamily="34" charset="0"/>
                <a:ea typeface="Calibri" pitchFamily="34" charset="0"/>
                <a:cs typeface="Calibri" pitchFamily="34" charset="0"/>
                <a:sym typeface="Calibri" pitchFamily="34" charset="0"/>
              </a:defRPr>
            </a:lvl1pPr>
            <a:lvl2pPr marL="742950" indent="-285750" eaLnBrk="0" hangingPunct="0">
              <a:defRPr>
                <a:solidFill>
                  <a:schemeClr val="tx1"/>
                </a:solidFill>
                <a:latin typeface="Calibri" pitchFamily="34" charset="0"/>
                <a:ea typeface="Calibri" pitchFamily="34" charset="0"/>
                <a:cs typeface="Calibri" pitchFamily="34" charset="0"/>
                <a:sym typeface="Calibri" pitchFamily="34" charset="0"/>
              </a:defRPr>
            </a:lvl2pPr>
            <a:lvl3pPr marL="1143000" indent="-228600" eaLnBrk="0" hangingPunct="0">
              <a:defRPr>
                <a:solidFill>
                  <a:schemeClr val="tx1"/>
                </a:solidFill>
                <a:latin typeface="Calibri" pitchFamily="34" charset="0"/>
                <a:ea typeface="Calibri" pitchFamily="34" charset="0"/>
                <a:cs typeface="Calibri" pitchFamily="34" charset="0"/>
                <a:sym typeface="Calibri" pitchFamily="34" charset="0"/>
              </a:defRPr>
            </a:lvl3pPr>
            <a:lvl4pPr marL="1600200" indent="-228600" eaLnBrk="0" hangingPunct="0">
              <a:defRPr>
                <a:solidFill>
                  <a:schemeClr val="tx1"/>
                </a:solidFill>
                <a:latin typeface="Calibri" pitchFamily="34" charset="0"/>
                <a:ea typeface="Calibri" pitchFamily="34" charset="0"/>
                <a:cs typeface="Calibri" pitchFamily="34" charset="0"/>
                <a:sym typeface="Calibri" pitchFamily="34" charset="0"/>
              </a:defRPr>
            </a:lvl4pPr>
            <a:lvl5pPr marL="2057400" indent="-228600" eaLnBrk="0" hangingPunct="0">
              <a:defRPr>
                <a:solidFill>
                  <a:schemeClr val="tx1"/>
                </a:solidFill>
                <a:latin typeface="Calibri" pitchFamily="34" charset="0"/>
                <a:ea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ea typeface="Calibri" pitchFamily="34" charset="0"/>
                <a:cs typeface="Calibri" pitchFamily="34" charset="0"/>
                <a:sym typeface="Calibri" pitchFamily="34" charset="0"/>
              </a:defRPr>
            </a:lvl9pPr>
          </a:lstStyle>
          <a:p>
            <a:pPr algn="ctr" eaLnBrk="1" hangingPunct="1"/>
            <a:r>
              <a:rPr lang="ru-RU" altLang="ru-RU" sz="2600" b="1" dirty="0">
                <a:effectLst>
                  <a:glow rad="101600">
                    <a:srgbClr val="99CCFF">
                      <a:alpha val="48000"/>
                    </a:srgbClr>
                  </a:glow>
                </a:effectLst>
                <a:latin typeface="+mj-lt"/>
                <a:cs typeface="Arial" pitchFamily="34" charset="0"/>
              </a:rPr>
              <a:t>Нумерация </a:t>
            </a:r>
            <a:r>
              <a:rPr lang="ru-RU" altLang="ru-RU" sz="2600" b="1" dirty="0" err="1">
                <a:effectLst>
                  <a:glow rad="101600">
                    <a:srgbClr val="99CCFF">
                      <a:alpha val="48000"/>
                    </a:srgbClr>
                  </a:glow>
                </a:effectLst>
                <a:latin typeface="+mj-lt"/>
                <a:cs typeface="Arial" pitchFamily="34" charset="0"/>
              </a:rPr>
              <a:t>апсидально-нодальных</a:t>
            </a:r>
            <a:endParaRPr lang="ru-RU" altLang="ru-RU" sz="2600" b="1" dirty="0">
              <a:effectLst>
                <a:glow rad="101600">
                  <a:srgbClr val="99CCFF">
                    <a:alpha val="48000"/>
                  </a:srgbClr>
                </a:glow>
              </a:effectLst>
              <a:latin typeface="+mj-lt"/>
              <a:cs typeface="Arial" pitchFamily="34" charset="0"/>
            </a:endParaRPr>
          </a:p>
          <a:p>
            <a:pPr algn="ctr" eaLnBrk="1" hangingPunct="1"/>
            <a:r>
              <a:rPr lang="ru-RU" altLang="ru-RU" sz="2600" b="1" dirty="0">
                <a:effectLst>
                  <a:glow rad="101600">
                    <a:srgbClr val="99CCFF">
                      <a:alpha val="48000"/>
                    </a:srgbClr>
                  </a:glow>
                </a:effectLst>
                <a:latin typeface="+mj-lt"/>
                <a:cs typeface="Arial" pitchFamily="34" charset="0"/>
              </a:rPr>
              <a:t>резонансных соотношений</a:t>
            </a:r>
          </a:p>
        </p:txBody>
      </p:sp>
      <p:sp>
        <p:nvSpPr>
          <p:cNvPr id="2" name="Номер слайда 1"/>
          <p:cNvSpPr>
            <a:spLocks noGrp="1"/>
          </p:cNvSpPr>
          <p:nvPr>
            <p:ph type="sldNum" sz="quarter" idx="4294967295"/>
          </p:nvPr>
        </p:nvSpPr>
        <p:spPr>
          <a:xfrm>
            <a:off x="8534400" y="6336792"/>
            <a:ext cx="609600" cy="521208"/>
          </a:xfrm>
          <a:prstGeom prst="rect">
            <a:avLst/>
          </a:prstGeom>
        </p:spPr>
        <p:txBody>
          <a:bodyPr/>
          <a:lstStyle/>
          <a:p>
            <a:fld id="{92D44691-0089-405D-8F54-A3A3B9AA95AA}" type="slidenum">
              <a:rPr lang="ru-RU" smtClean="0"/>
              <a:t>18</a:t>
            </a:fld>
            <a:endParaRPr lang="ru-RU" dirty="0"/>
          </a:p>
        </p:txBody>
      </p:sp>
      <p:pic>
        <p:nvPicPr>
          <p:cNvPr id="286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545" y="1484784"/>
            <a:ext cx="9005522" cy="399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8920" y="1988840"/>
            <a:ext cx="5287216" cy="3240360"/>
          </a:xfrm>
          <a:prstGeom prst="rect">
            <a:avLst/>
          </a:prstGeom>
          <a:solidFill>
            <a:srgbClr val="00B0F0">
              <a:alpha val="50000"/>
            </a:srgbClr>
          </a:solidFill>
        </p:spPr>
        <p:txBody>
          <a:bodyPr wrap="square" rtlCol="0">
            <a:spAutoFit/>
          </a:bodyPr>
          <a:lstStyle/>
          <a:p>
            <a:endParaRPr lang="ru-RU" dirty="0"/>
          </a:p>
        </p:txBody>
      </p:sp>
      <p:sp>
        <p:nvSpPr>
          <p:cNvPr id="6" name="TextBox 5"/>
          <p:cNvSpPr txBox="1"/>
          <p:nvPr/>
        </p:nvSpPr>
        <p:spPr>
          <a:xfrm>
            <a:off x="5796136" y="2045860"/>
            <a:ext cx="2808312" cy="900000"/>
          </a:xfrm>
          <a:prstGeom prst="rect">
            <a:avLst/>
          </a:prstGeom>
          <a:solidFill>
            <a:srgbClr val="00B0F0">
              <a:alpha val="50000"/>
            </a:srgbClr>
          </a:solidFill>
        </p:spPr>
        <p:txBody>
          <a:bodyPr wrap="square" rtlCol="0">
            <a:spAutoFit/>
          </a:bodyPr>
          <a:lstStyle/>
          <a:p>
            <a:endParaRPr lang="ru-RU" dirty="0"/>
          </a:p>
        </p:txBody>
      </p:sp>
      <p:sp>
        <p:nvSpPr>
          <p:cNvPr id="5" name="Прямоугольник 4"/>
          <p:cNvSpPr/>
          <p:nvPr/>
        </p:nvSpPr>
        <p:spPr>
          <a:xfrm>
            <a:off x="1301008" y="5489937"/>
            <a:ext cx="7447456" cy="1323439"/>
          </a:xfrm>
          <a:prstGeom prst="rect">
            <a:avLst/>
          </a:prstGeom>
        </p:spPr>
        <p:txBody>
          <a:bodyPr wrap="square">
            <a:spAutoFit/>
          </a:bodyPr>
          <a:lstStyle/>
          <a:p>
            <a:r>
              <a:rPr lang="ru-RU" sz="2000" dirty="0">
                <a:solidFill>
                  <a:srgbClr val="00B0F0"/>
                </a:solidFill>
              </a:rPr>
              <a:t>смешанный </a:t>
            </a:r>
            <a:r>
              <a:rPr lang="ru-RU" sz="2000" dirty="0" err="1" smtClean="0">
                <a:solidFill>
                  <a:srgbClr val="00B0F0"/>
                </a:solidFill>
              </a:rPr>
              <a:t>апсидально-нодальный</a:t>
            </a:r>
            <a:r>
              <a:rPr lang="ru-RU" sz="2000" dirty="0" smtClean="0">
                <a:solidFill>
                  <a:srgbClr val="00B0F0"/>
                </a:solidFill>
              </a:rPr>
              <a:t> резонанс</a:t>
            </a:r>
          </a:p>
          <a:p>
            <a:r>
              <a:rPr lang="ru-RU" sz="2000" dirty="0" smtClean="0">
                <a:solidFill>
                  <a:srgbClr val="26C439"/>
                </a:solidFill>
              </a:rPr>
              <a:t>Чисто </a:t>
            </a:r>
            <a:r>
              <a:rPr lang="ru-RU" sz="2000" dirty="0" err="1" smtClean="0">
                <a:solidFill>
                  <a:srgbClr val="26C439"/>
                </a:solidFill>
              </a:rPr>
              <a:t>нодальный</a:t>
            </a:r>
            <a:endParaRPr lang="ru-RU" sz="2000" dirty="0" smtClean="0">
              <a:solidFill>
                <a:srgbClr val="26C439"/>
              </a:solidFill>
            </a:endParaRPr>
          </a:p>
          <a:p>
            <a:r>
              <a:rPr lang="ru-RU" sz="2000" dirty="0" smtClean="0">
                <a:solidFill>
                  <a:srgbClr val="FF3333"/>
                </a:solidFill>
              </a:rPr>
              <a:t>Чисто </a:t>
            </a:r>
            <a:r>
              <a:rPr lang="ru-RU" sz="2000" dirty="0" err="1" smtClean="0">
                <a:solidFill>
                  <a:srgbClr val="FF3333"/>
                </a:solidFill>
              </a:rPr>
              <a:t>апсидальный</a:t>
            </a:r>
            <a:endParaRPr lang="ru-RU" sz="2000" dirty="0" smtClean="0">
              <a:solidFill>
                <a:srgbClr val="FF3333"/>
              </a:solidFill>
            </a:endParaRPr>
          </a:p>
          <a:p>
            <a:r>
              <a:rPr lang="ru-RU" sz="2000" dirty="0" smtClean="0"/>
              <a:t>Геометрический резонанс </a:t>
            </a:r>
            <a:r>
              <a:rPr lang="ru-RU" sz="2000" dirty="0" err="1"/>
              <a:t>резонанс</a:t>
            </a:r>
            <a:r>
              <a:rPr lang="ru-RU" sz="2000" dirty="0"/>
              <a:t> типа </a:t>
            </a:r>
            <a:r>
              <a:rPr lang="ru-RU" sz="2000" dirty="0" err="1"/>
              <a:t>Лидова-Козаи</a:t>
            </a:r>
            <a:endParaRPr lang="ru-RU" sz="2000" dirty="0">
              <a:solidFill>
                <a:srgbClr val="26C439"/>
              </a:solidFill>
            </a:endParaRPr>
          </a:p>
        </p:txBody>
      </p:sp>
      <p:sp>
        <p:nvSpPr>
          <p:cNvPr id="8" name="TextBox 7"/>
          <p:cNvSpPr txBox="1"/>
          <p:nvPr/>
        </p:nvSpPr>
        <p:spPr>
          <a:xfrm>
            <a:off x="5796136" y="2961048"/>
            <a:ext cx="2808312" cy="450000"/>
          </a:xfrm>
          <a:prstGeom prst="rect">
            <a:avLst/>
          </a:prstGeom>
          <a:solidFill>
            <a:srgbClr val="00B050">
              <a:alpha val="50000"/>
            </a:srgbClr>
          </a:solidFill>
        </p:spPr>
        <p:txBody>
          <a:bodyPr wrap="square" rtlCol="0">
            <a:spAutoFit/>
          </a:bodyPr>
          <a:lstStyle/>
          <a:p>
            <a:endParaRPr lang="ru-RU" dirty="0"/>
          </a:p>
        </p:txBody>
      </p:sp>
      <p:sp>
        <p:nvSpPr>
          <p:cNvPr id="9" name="TextBox 8"/>
          <p:cNvSpPr txBox="1"/>
          <p:nvPr/>
        </p:nvSpPr>
        <p:spPr>
          <a:xfrm>
            <a:off x="5796136" y="3393096"/>
            <a:ext cx="2808312" cy="900000"/>
          </a:xfrm>
          <a:prstGeom prst="rect">
            <a:avLst/>
          </a:prstGeom>
          <a:solidFill>
            <a:srgbClr val="FF8181">
              <a:alpha val="50000"/>
            </a:srgbClr>
          </a:solidFill>
        </p:spPr>
        <p:txBody>
          <a:bodyPr wrap="square" rtlCol="0">
            <a:spAutoFit/>
          </a:bodyPr>
          <a:lstStyle/>
          <a:p>
            <a:endParaRPr lang="ru-RU" dirty="0"/>
          </a:p>
        </p:txBody>
      </p:sp>
    </p:spTree>
    <p:extLst>
      <p:ext uri="{BB962C8B-B14F-4D97-AF65-F5344CB8AC3E}">
        <p14:creationId xmlns:p14="http://schemas.microsoft.com/office/powerpoint/2010/main" val="1471525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bg1"/>
                </a:solidFill>
              </a:rPr>
              <a:t>Резонанс </a:t>
            </a:r>
            <a:r>
              <a:rPr lang="ru-RU" dirty="0" err="1">
                <a:solidFill>
                  <a:schemeClr val="bg1"/>
                </a:solidFill>
              </a:rPr>
              <a:t>Лидова-Козаи</a:t>
            </a:r>
            <a:r>
              <a:rPr lang="ru-RU" dirty="0">
                <a:solidFill>
                  <a:schemeClr val="bg1"/>
                </a:solidFill>
              </a:rPr>
              <a:t> </a:t>
            </a:r>
          </a:p>
        </p:txBody>
      </p:sp>
      <mc:AlternateContent xmlns:mc="http://schemas.openxmlformats.org/markup-compatibility/2006" xmlns:a14="http://schemas.microsoft.com/office/drawing/2010/main">
        <mc:Choice Requires="a14">
          <p:graphicFrame>
            <p:nvGraphicFramePr>
              <p:cNvPr id="5" name="Объект 4"/>
              <p:cNvGraphicFramePr>
                <a:graphicFrameLocks noGrp="1"/>
              </p:cNvGraphicFramePr>
              <p:nvPr>
                <p:ph idx="1"/>
                <p:extLst>
                  <p:ext uri="{D42A27DB-BD31-4B8C-83A1-F6EECF244321}">
                    <p14:modId xmlns:p14="http://schemas.microsoft.com/office/powerpoint/2010/main" val="1728009284"/>
                  </p:ext>
                </p:extLst>
              </p:nvPr>
            </p:nvGraphicFramePr>
            <p:xfrm>
              <a:off x="72008" y="1340768"/>
              <a:ext cx="4716016" cy="5376545"/>
            </p:xfrm>
            <a:graphic>
              <a:graphicData uri="http://schemas.openxmlformats.org/drawingml/2006/table">
                <a:tbl>
                  <a:tblPr firstRow="1" firstCol="1" bandRow="1">
                    <a:tableStyleId>{5C22544A-7EE6-4342-B048-85BDC9FD1C3A}</a:tableStyleId>
                  </a:tblPr>
                  <a:tblGrid>
                    <a:gridCol w="1979712"/>
                    <a:gridCol w="2160240"/>
                    <a:gridCol w="576064"/>
                  </a:tblGrid>
                  <a:tr h="0">
                    <a:tc>
                      <a:txBody>
                        <a:bodyPr/>
                        <a:lstStyle/>
                        <a:p>
                          <a:pPr>
                            <a:lnSpc>
                              <a:spcPct val="130000"/>
                            </a:lnSpc>
                            <a:spcAft>
                              <a:spcPts val="0"/>
                            </a:spcAft>
                          </a:pPr>
                          <a:r>
                            <a:rPr lang="ru-RU" sz="1600" dirty="0">
                              <a:effectLst/>
                            </a:rPr>
                            <a:t>Объект</a:t>
                          </a:r>
                          <a:endParaRPr lang="ru-RU" sz="1600" dirty="0">
                            <a:effectLst/>
                            <a:latin typeface="Times New Roman"/>
                            <a:ea typeface="Times New Roman"/>
                            <a:cs typeface="Times New Roman"/>
                          </a:endParaRPr>
                        </a:p>
                      </a:txBody>
                      <a:tcPr marL="68580" marR="68580" marT="0" marB="0"/>
                    </a:tc>
                    <a:tc>
                      <a:txBody>
                        <a:bodyPr/>
                        <a:lstStyle/>
                        <a:p>
                          <a:pPr algn="ctr">
                            <a:lnSpc>
                              <a:spcPct val="130000"/>
                            </a:lnSpc>
                            <a:spcAft>
                              <a:spcPts val="0"/>
                            </a:spcAft>
                          </a:pPr>
                          <a14:m>
                            <m:oMath xmlns:m="http://schemas.openxmlformats.org/officeDocument/2006/math">
                              <m:sSub>
                                <m:sSubPr>
                                  <m:ctrlPr>
                                    <a:rPr lang="ru-RU" sz="1600" i="1">
                                      <a:effectLst/>
                                      <a:latin typeface="Cambria Math"/>
                                    </a:rPr>
                                  </m:ctrlPr>
                                </m:sSubPr>
                                <m:e>
                                  <m:acc>
                                    <m:accPr>
                                      <m:chr m:val="̇"/>
                                      <m:ctrlPr>
                                        <a:rPr lang="ru-RU" sz="1600" i="1">
                                          <a:effectLst/>
                                          <a:latin typeface="Cambria Math"/>
                                        </a:rPr>
                                      </m:ctrlPr>
                                    </m:accPr>
                                    <m:e>
                                      <m:r>
                                        <m:rPr>
                                          <m:sty m:val="p"/>
                                        </m:rPr>
                                        <a:rPr lang="en-US" sz="1600">
                                          <a:effectLst/>
                                          <a:latin typeface="Cambria Math"/>
                                        </a:rPr>
                                        <m:t>ψ</m:t>
                                      </m:r>
                                    </m:e>
                                  </m:acc>
                                </m:e>
                                <m:sub>
                                  <m:r>
                                    <a:rPr lang="en-US" sz="1600">
                                      <a:effectLst/>
                                      <a:latin typeface="Cambria Math"/>
                                    </a:rPr>
                                    <m:t>20</m:t>
                                  </m:r>
                                </m:sub>
                              </m:sSub>
                            </m:oMath>
                          </a14:m>
                          <a:r>
                            <a:rPr lang="en-US" sz="1600" dirty="0">
                              <a:effectLst/>
                            </a:rPr>
                            <a:t>, </a:t>
                          </a:r>
                          <a:r>
                            <a:rPr lang="ru-RU" sz="1600" dirty="0">
                              <a:effectLst/>
                              <a:sym typeface="Symbol"/>
                            </a:rPr>
                            <a:t></a:t>
                          </a:r>
                          <a:r>
                            <a:rPr lang="en-US" sz="1600" dirty="0">
                              <a:effectLst/>
                            </a:rPr>
                            <a:t>/</a:t>
                          </a:r>
                          <a:r>
                            <a:rPr lang="ru-RU" sz="1600" dirty="0">
                              <a:effectLst/>
                            </a:rPr>
                            <a:t>сут</a:t>
                          </a:r>
                          <a:endParaRPr lang="ru-RU" sz="1600" dirty="0">
                            <a:effectLst/>
                            <a:latin typeface="Times New Roman"/>
                            <a:ea typeface="Times New Roman"/>
                            <a:cs typeface="Times New Roman"/>
                          </a:endParaRPr>
                        </a:p>
                      </a:txBody>
                      <a:tcPr marL="68580" marR="68580" marT="0" marB="0"/>
                    </a:tc>
                    <a:tc>
                      <a:txBody>
                        <a:bodyPr/>
                        <a:lstStyle/>
                        <a:p>
                          <a:pPr algn="ctr">
                            <a:lnSpc>
                              <a:spcPct val="130000"/>
                            </a:lnSpc>
                            <a:spcAft>
                              <a:spcPts val="0"/>
                            </a:spcAft>
                          </a:pPr>
                          <a:r>
                            <a:rPr lang="en-US" sz="1600" dirty="0">
                              <a:effectLst/>
                              <a:sym typeface="Symbol"/>
                            </a:rPr>
                            <a:t></a:t>
                          </a:r>
                          <a:r>
                            <a:rPr lang="en-US" sz="1600" baseline="-25000" dirty="0">
                              <a:effectLst/>
                            </a:rPr>
                            <a:t>20</a:t>
                          </a:r>
                          <a:endParaRPr lang="ru-RU" sz="1600" dirty="0">
                            <a:effectLst/>
                            <a:latin typeface="Times New Roman"/>
                            <a:ea typeface="Times New Roman"/>
                            <a:cs typeface="Times New Roman"/>
                          </a:endParaRPr>
                        </a:p>
                      </a:txBody>
                      <a:tcPr marL="68580" marR="68580" marT="0" marB="0"/>
                    </a:tc>
                  </a:tr>
                  <a:tr h="0">
                    <a:tc>
                      <a:txBody>
                        <a:bodyPr/>
                        <a:lstStyle/>
                        <a:p>
                          <a:pPr>
                            <a:lnSpc>
                              <a:spcPct val="115000"/>
                            </a:lnSpc>
                            <a:spcAft>
                              <a:spcPts val="0"/>
                            </a:spcAft>
                          </a:pPr>
                          <a:r>
                            <a:rPr lang="en-US" sz="1600" dirty="0">
                              <a:effectLst/>
                            </a:rPr>
                            <a:t>3200 Phaethon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4.72, 9.93)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en-US" sz="1600" dirty="0">
                              <a:effectLst/>
                            </a:rPr>
                            <a:t>137924 2000 BD19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3.89, 1.48)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276033 2002 AJ129</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16.49, 19.30)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289227 2004 XY60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3.16, 1.10)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374158 2004 UL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2.09, 6.11)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386454 2008 XM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97.55, 7.54)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394130 2006 HY51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4495.03, 176.27)</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394392 2007 EP88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4.59, 1.28)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399457 2002 PD43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2.77, 15.38)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425755 2011 CP4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21.65, 21.40)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431760 2008 HE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85.08, 33.04)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465402 2008 HW1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smtClean="0">
                              <a:effectLst/>
                              <a:sym typeface="Symbol"/>
                            </a:rPr>
                            <a:t>25.3</a:t>
                          </a:r>
                          <a:r>
                            <a:rPr lang="ru-RU" sz="1600" dirty="0" smtClean="0">
                              <a:effectLst/>
                            </a:rPr>
                            <a:t>8</a:t>
                          </a:r>
                          <a:r>
                            <a:rPr lang="ru-RU" sz="1600" dirty="0">
                              <a:effectLst/>
                            </a:rPr>
                            <a:t>, </a:t>
                          </a:r>
                          <a:r>
                            <a:rPr lang="ru-RU" sz="1600" dirty="0" smtClean="0">
                              <a:effectLst/>
                            </a:rPr>
                            <a:t>736.90)</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C</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1995 CR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45.85, 31.53)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2000 LK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28.79, 24.59)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2004 QX2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1.03, 1.77)</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2005 HC4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42.93, 76.49)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2006 TC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7.00, 28.58)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2007 EB26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1002.46, 20.52)</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bl>
              </a:graphicData>
            </a:graphic>
          </p:graphicFrame>
        </mc:Choice>
        <mc:Fallback xmlns="">
          <p:graphicFrame>
            <p:nvGraphicFramePr>
              <p:cNvPr id="5" name="Объект 4"/>
              <p:cNvGraphicFramePr>
                <a:graphicFrameLocks noGrp="1"/>
              </p:cNvGraphicFramePr>
              <p:nvPr>
                <p:ph idx="1"/>
                <p:extLst>
                  <p:ext uri="{D42A27DB-BD31-4B8C-83A1-F6EECF244321}">
                    <p14:modId xmlns:p14="http://schemas.microsoft.com/office/powerpoint/2010/main" val="1728009284"/>
                  </p:ext>
                </p:extLst>
              </p:nvPr>
            </p:nvGraphicFramePr>
            <p:xfrm>
              <a:off x="72008" y="1340768"/>
              <a:ext cx="4716016" cy="5394833"/>
            </p:xfrm>
            <a:graphic>
              <a:graphicData uri="http://schemas.openxmlformats.org/drawingml/2006/table">
                <a:tbl>
                  <a:tblPr firstRow="1" firstCol="1" bandRow="1">
                    <a:tableStyleId>{5C22544A-7EE6-4342-B048-85BDC9FD1C3A}</a:tableStyleId>
                  </a:tblPr>
                  <a:tblGrid>
                    <a:gridCol w="1979712"/>
                    <a:gridCol w="2160240"/>
                    <a:gridCol w="576064"/>
                  </a:tblGrid>
                  <a:tr h="347345">
                    <a:tc>
                      <a:txBody>
                        <a:bodyPr/>
                        <a:lstStyle/>
                        <a:p>
                          <a:pPr>
                            <a:lnSpc>
                              <a:spcPct val="130000"/>
                            </a:lnSpc>
                            <a:spcAft>
                              <a:spcPts val="0"/>
                            </a:spcAft>
                          </a:pPr>
                          <a:r>
                            <a:rPr lang="ru-RU" sz="1600" dirty="0">
                              <a:effectLst/>
                            </a:rPr>
                            <a:t>Объект</a:t>
                          </a:r>
                          <a:endParaRPr lang="ru-RU" sz="1600" dirty="0">
                            <a:effectLst/>
                            <a:latin typeface="Times New Roman"/>
                            <a:ea typeface="Times New Roman"/>
                            <a:cs typeface="Times New Roman"/>
                          </a:endParaRPr>
                        </a:p>
                      </a:txBody>
                      <a:tcPr marL="68580" marR="68580" marT="0" marB="0"/>
                    </a:tc>
                    <a:tc>
                      <a:txBody>
                        <a:bodyPr/>
                        <a:lstStyle/>
                        <a:p>
                          <a:endParaRPr lang="ru-RU"/>
                        </a:p>
                      </a:txBody>
                      <a:tcPr marL="68580" marR="68580" marT="0" marB="0">
                        <a:blipFill rotWithShape="1">
                          <a:blip r:embed="rId2"/>
                          <a:stretch>
                            <a:fillRect l="-91549" t="-8772" r="-26761" b="-1482456"/>
                          </a:stretch>
                        </a:blipFill>
                      </a:tcPr>
                    </a:tc>
                    <a:tc>
                      <a:txBody>
                        <a:bodyPr/>
                        <a:lstStyle/>
                        <a:p>
                          <a:pPr algn="ctr">
                            <a:lnSpc>
                              <a:spcPct val="130000"/>
                            </a:lnSpc>
                            <a:spcAft>
                              <a:spcPts val="0"/>
                            </a:spcAft>
                          </a:pPr>
                          <a:r>
                            <a:rPr lang="en-US" sz="1600" dirty="0">
                              <a:effectLst/>
                              <a:sym typeface="Symbol"/>
                            </a:rPr>
                            <a:t></a:t>
                          </a:r>
                          <a:r>
                            <a:rPr lang="en-US" sz="1600" baseline="-25000" dirty="0">
                              <a:effectLst/>
                            </a:rPr>
                            <a:t>20</a:t>
                          </a:r>
                          <a:endParaRPr lang="ru-RU" sz="1600" dirty="0">
                            <a:effectLst/>
                            <a:latin typeface="Times New Roman"/>
                            <a:ea typeface="Times New Roman"/>
                            <a:cs typeface="Times New Roman"/>
                          </a:endParaRPr>
                        </a:p>
                      </a:txBody>
                      <a:tcPr marL="68580" marR="68580" marT="0" marB="0"/>
                    </a:tc>
                  </a:tr>
                  <a:tr h="280416">
                    <a:tc>
                      <a:txBody>
                        <a:bodyPr/>
                        <a:lstStyle/>
                        <a:p>
                          <a:pPr>
                            <a:lnSpc>
                              <a:spcPct val="115000"/>
                            </a:lnSpc>
                            <a:spcAft>
                              <a:spcPts val="0"/>
                            </a:spcAft>
                          </a:pPr>
                          <a:r>
                            <a:rPr lang="en-US" sz="1600" dirty="0">
                              <a:effectLst/>
                            </a:rPr>
                            <a:t>3200 Phaethon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4.72, 9.93)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en-US" sz="1600" dirty="0">
                              <a:effectLst/>
                            </a:rPr>
                            <a:t>137924 2000 BD19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3.89, 1.48)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276033 2002 AJ129</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16.49, 19.30)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289227 2004 XY60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3.16, 1.10)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374158 2004 UL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2.09, 6.11)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386454 2008 XM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97.55, 7.54)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394130 2006 HY51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4495.03, 176.27)</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394392 2007 EP88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4.59, 1.28)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399457 2002 PD43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2.77, 15.38)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425755 2011 CP4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21.65, 21.40)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431760 2008 HE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85.08, 33.04)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465402 2008 HW1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smtClean="0">
                              <a:effectLst/>
                              <a:sym typeface="Symbol"/>
                            </a:rPr>
                            <a:t>25.3</a:t>
                          </a:r>
                          <a:r>
                            <a:rPr lang="ru-RU" sz="1600" dirty="0" smtClean="0">
                              <a:effectLst/>
                            </a:rPr>
                            <a:t>8</a:t>
                          </a:r>
                          <a:r>
                            <a:rPr lang="ru-RU" sz="1600" dirty="0">
                              <a:effectLst/>
                            </a:rPr>
                            <a:t>, </a:t>
                          </a:r>
                          <a:r>
                            <a:rPr lang="ru-RU" sz="1600" dirty="0" smtClean="0">
                              <a:effectLst/>
                            </a:rPr>
                            <a:t>736.90)</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C</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1995 CR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45.85, 31.53)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2000 LK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28.79, 24.59)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2004 QX2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1.03, 1.77)</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2005 HC4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42.93, 76.49)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2006 TC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7.00, 28.58)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2007 EB26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1002.46, 20.52)</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bl>
              </a:graphicData>
            </a:graphic>
          </p:graphicFrame>
        </mc:Fallback>
      </mc:AlternateContent>
      <mc:AlternateContent xmlns:mc="http://schemas.openxmlformats.org/markup-compatibility/2006" xmlns:a14="http://schemas.microsoft.com/office/drawing/2010/main">
        <mc:Choice Requires="a14">
          <p:graphicFrame>
            <p:nvGraphicFramePr>
              <p:cNvPr id="6" name="Таблица 5"/>
              <p:cNvGraphicFramePr>
                <a:graphicFrameLocks noGrp="1"/>
              </p:cNvGraphicFramePr>
              <p:nvPr>
                <p:extLst>
                  <p:ext uri="{D42A27DB-BD31-4B8C-83A1-F6EECF244321}">
                    <p14:modId xmlns:p14="http://schemas.microsoft.com/office/powerpoint/2010/main" val="1232381750"/>
                  </p:ext>
                </p:extLst>
              </p:nvPr>
            </p:nvGraphicFramePr>
            <p:xfrm>
              <a:off x="4888898" y="1364823"/>
              <a:ext cx="4147598" cy="5376545"/>
            </p:xfrm>
            <a:graphic>
              <a:graphicData uri="http://schemas.openxmlformats.org/drawingml/2006/table">
                <a:tbl>
                  <a:tblPr firstRow="1" firstCol="1" bandRow="1">
                    <a:tableStyleId>{5C22544A-7EE6-4342-B048-85BDC9FD1C3A}</a:tableStyleId>
                  </a:tblPr>
                  <a:tblGrid>
                    <a:gridCol w="1791667"/>
                    <a:gridCol w="1791667"/>
                    <a:gridCol w="564264"/>
                  </a:tblGrid>
                  <a:tr h="0">
                    <a:tc>
                      <a:txBody>
                        <a:bodyPr/>
                        <a:lstStyle/>
                        <a:p>
                          <a:pPr>
                            <a:lnSpc>
                              <a:spcPct val="130000"/>
                            </a:lnSpc>
                            <a:spcAft>
                              <a:spcPts val="0"/>
                            </a:spcAft>
                          </a:pPr>
                          <a:r>
                            <a:rPr lang="ru-RU" sz="1600" dirty="0">
                              <a:effectLst/>
                            </a:rPr>
                            <a:t>Объект</a:t>
                          </a:r>
                          <a:endParaRPr lang="ru-RU" sz="1600" dirty="0">
                            <a:effectLst/>
                            <a:latin typeface="Times New Roman"/>
                            <a:ea typeface="Times New Roman"/>
                            <a:cs typeface="Times New Roman"/>
                          </a:endParaRPr>
                        </a:p>
                      </a:txBody>
                      <a:tcPr marL="68580" marR="68580" marT="0" marB="0"/>
                    </a:tc>
                    <a:tc>
                      <a:txBody>
                        <a:bodyPr/>
                        <a:lstStyle/>
                        <a:p>
                          <a:pPr algn="ctr">
                            <a:lnSpc>
                              <a:spcPct val="130000"/>
                            </a:lnSpc>
                            <a:spcAft>
                              <a:spcPts val="0"/>
                            </a:spcAft>
                          </a:pPr>
                          <a14:m>
                            <m:oMath xmlns:m="http://schemas.openxmlformats.org/officeDocument/2006/math">
                              <m:sSub>
                                <m:sSubPr>
                                  <m:ctrlPr>
                                    <a:rPr lang="ru-RU" sz="1600" i="1">
                                      <a:effectLst/>
                                      <a:latin typeface="Cambria Math"/>
                                    </a:rPr>
                                  </m:ctrlPr>
                                </m:sSubPr>
                                <m:e>
                                  <m:acc>
                                    <m:accPr>
                                      <m:chr m:val="̇"/>
                                      <m:ctrlPr>
                                        <a:rPr lang="ru-RU" sz="1600" i="1">
                                          <a:effectLst/>
                                          <a:latin typeface="Cambria Math"/>
                                        </a:rPr>
                                      </m:ctrlPr>
                                    </m:accPr>
                                    <m:e>
                                      <m:r>
                                        <m:rPr>
                                          <m:sty m:val="p"/>
                                        </m:rPr>
                                        <a:rPr lang="en-US" sz="1600">
                                          <a:effectLst/>
                                          <a:latin typeface="Cambria Math"/>
                                        </a:rPr>
                                        <m:t>ψ</m:t>
                                      </m:r>
                                    </m:e>
                                  </m:acc>
                                </m:e>
                                <m:sub>
                                  <m:r>
                                    <a:rPr lang="en-US" sz="1600">
                                      <a:effectLst/>
                                      <a:latin typeface="Cambria Math"/>
                                    </a:rPr>
                                    <m:t>20</m:t>
                                  </m:r>
                                </m:sub>
                              </m:sSub>
                            </m:oMath>
                          </a14:m>
                          <a:r>
                            <a:rPr lang="en-US" sz="1600" dirty="0">
                              <a:effectLst/>
                            </a:rPr>
                            <a:t>, </a:t>
                          </a:r>
                          <a:r>
                            <a:rPr lang="ru-RU" sz="1600" dirty="0">
                              <a:effectLst/>
                              <a:sym typeface="Symbol"/>
                            </a:rPr>
                            <a:t></a:t>
                          </a:r>
                          <a:r>
                            <a:rPr lang="en-US" sz="1600" dirty="0">
                              <a:effectLst/>
                            </a:rPr>
                            <a:t>/</a:t>
                          </a:r>
                          <a:r>
                            <a:rPr lang="ru-RU" sz="1600" dirty="0">
                              <a:effectLst/>
                            </a:rPr>
                            <a:t>сут</a:t>
                          </a:r>
                          <a:endParaRPr lang="ru-RU" sz="1600" dirty="0">
                            <a:effectLst/>
                            <a:latin typeface="Times New Roman"/>
                            <a:ea typeface="Times New Roman"/>
                            <a:cs typeface="Times New Roman"/>
                          </a:endParaRPr>
                        </a:p>
                      </a:txBody>
                      <a:tcPr marL="68580" marR="68580" marT="0" marB="0"/>
                    </a:tc>
                    <a:tc>
                      <a:txBody>
                        <a:bodyPr/>
                        <a:lstStyle/>
                        <a:p>
                          <a:pPr algn="ctr">
                            <a:lnSpc>
                              <a:spcPct val="130000"/>
                            </a:lnSpc>
                            <a:spcAft>
                              <a:spcPts val="0"/>
                            </a:spcAft>
                          </a:pPr>
                          <a:r>
                            <a:rPr lang="en-US" sz="1600" dirty="0">
                              <a:effectLst/>
                              <a:sym typeface="Symbol"/>
                            </a:rPr>
                            <a:t></a:t>
                          </a:r>
                          <a:r>
                            <a:rPr lang="en-US" sz="1600" baseline="-25000" dirty="0">
                              <a:effectLst/>
                            </a:rPr>
                            <a:t>20</a:t>
                          </a:r>
                          <a:endParaRPr lang="ru-RU" sz="1600" dirty="0">
                            <a:effectLst/>
                            <a:latin typeface="Times New Roman"/>
                            <a:ea typeface="Times New Roman"/>
                            <a:cs typeface="Times New Roman"/>
                          </a:endParaRPr>
                        </a:p>
                      </a:txBody>
                      <a:tcPr marL="68580" marR="68580" marT="0" marB="0"/>
                    </a:tc>
                  </a:tr>
                  <a:tr h="0">
                    <a:tc>
                      <a:txBody>
                        <a:bodyPr/>
                        <a:lstStyle/>
                        <a:p>
                          <a:pPr>
                            <a:lnSpc>
                              <a:spcPct val="115000"/>
                            </a:lnSpc>
                            <a:spcAft>
                              <a:spcPts val="0"/>
                            </a:spcAft>
                          </a:pPr>
                          <a:r>
                            <a:rPr lang="ru-RU" sz="1600" dirty="0">
                              <a:effectLst/>
                            </a:rPr>
                            <a:t>2007 GT3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4.67, 24.44)</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2007 PR10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1.90, 10.61)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2008 FF5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26.23, 48.08)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2008 MG1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7.81, 28.90)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2010 JG87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173.77, 8.75)</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2011 BT59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30.09, 32.46)</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2011 KE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24.20, 4.61)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2011 XA3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1.91, 2.70)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2012 US68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1.16, 8.89)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2013 HK11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1.77, 17.79)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2013 JA36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1.77, 11.93)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2013 YC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14.26, 2.71)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2015 EV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18.17, 6.78)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2015 HG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26.74, 11.08)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2015 KO120</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89.72, 7.83)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2016 GU2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5.57, 13.84)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2017 AF5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113.73, 19.06)</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0">
                    <a:tc>
                      <a:txBody>
                        <a:bodyPr/>
                        <a:lstStyle/>
                        <a:p>
                          <a:pPr>
                            <a:lnSpc>
                              <a:spcPct val="115000"/>
                            </a:lnSpc>
                            <a:spcAft>
                              <a:spcPts val="0"/>
                            </a:spcAft>
                          </a:pPr>
                          <a:r>
                            <a:rPr lang="ru-RU" sz="1600" dirty="0">
                              <a:effectLst/>
                            </a:rPr>
                            <a:t>2017 MM7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100.67, 4.45)</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bl>
              </a:graphicData>
            </a:graphic>
          </p:graphicFrame>
        </mc:Choice>
        <mc:Fallback xmlns="">
          <p:graphicFrame>
            <p:nvGraphicFramePr>
              <p:cNvPr id="6" name="Таблица 5"/>
              <p:cNvGraphicFramePr>
                <a:graphicFrameLocks noGrp="1"/>
              </p:cNvGraphicFramePr>
              <p:nvPr>
                <p:extLst>
                  <p:ext uri="{D42A27DB-BD31-4B8C-83A1-F6EECF244321}">
                    <p14:modId xmlns:p14="http://schemas.microsoft.com/office/powerpoint/2010/main" val="1232381750"/>
                  </p:ext>
                </p:extLst>
              </p:nvPr>
            </p:nvGraphicFramePr>
            <p:xfrm>
              <a:off x="4888898" y="1364823"/>
              <a:ext cx="4147598" cy="5376545"/>
            </p:xfrm>
            <a:graphic>
              <a:graphicData uri="http://schemas.openxmlformats.org/drawingml/2006/table">
                <a:tbl>
                  <a:tblPr firstRow="1" firstCol="1" bandRow="1">
                    <a:tableStyleId>{5C22544A-7EE6-4342-B048-85BDC9FD1C3A}</a:tableStyleId>
                  </a:tblPr>
                  <a:tblGrid>
                    <a:gridCol w="1791667"/>
                    <a:gridCol w="1791667"/>
                    <a:gridCol w="564264"/>
                  </a:tblGrid>
                  <a:tr h="329057">
                    <a:tc>
                      <a:txBody>
                        <a:bodyPr/>
                        <a:lstStyle/>
                        <a:p>
                          <a:pPr>
                            <a:lnSpc>
                              <a:spcPct val="130000"/>
                            </a:lnSpc>
                            <a:spcAft>
                              <a:spcPts val="0"/>
                            </a:spcAft>
                          </a:pPr>
                          <a:r>
                            <a:rPr lang="ru-RU" sz="1600" dirty="0">
                              <a:effectLst/>
                            </a:rPr>
                            <a:t>Объект</a:t>
                          </a:r>
                          <a:endParaRPr lang="ru-RU" sz="1600" dirty="0">
                            <a:effectLst/>
                            <a:latin typeface="Times New Roman"/>
                            <a:ea typeface="Times New Roman"/>
                            <a:cs typeface="Times New Roman"/>
                          </a:endParaRPr>
                        </a:p>
                      </a:txBody>
                      <a:tcPr marL="68580" marR="68580" marT="0" marB="0"/>
                    </a:tc>
                    <a:tc>
                      <a:txBody>
                        <a:bodyPr/>
                        <a:lstStyle/>
                        <a:p>
                          <a:endParaRPr lang="ru-RU"/>
                        </a:p>
                      </a:txBody>
                      <a:tcPr marL="68580" marR="68580" marT="0" marB="0">
                        <a:blipFill rotWithShape="1">
                          <a:blip r:embed="rId3"/>
                          <a:stretch>
                            <a:fillRect l="-100683" t="-9259" r="-32082" b="-1564815"/>
                          </a:stretch>
                        </a:blipFill>
                      </a:tcPr>
                    </a:tc>
                    <a:tc>
                      <a:txBody>
                        <a:bodyPr/>
                        <a:lstStyle/>
                        <a:p>
                          <a:pPr algn="ctr">
                            <a:lnSpc>
                              <a:spcPct val="130000"/>
                            </a:lnSpc>
                            <a:spcAft>
                              <a:spcPts val="0"/>
                            </a:spcAft>
                          </a:pPr>
                          <a:r>
                            <a:rPr lang="en-US" sz="1600" dirty="0">
                              <a:effectLst/>
                              <a:sym typeface="Symbol"/>
                            </a:rPr>
                            <a:t></a:t>
                          </a:r>
                          <a:r>
                            <a:rPr lang="en-US" sz="1600" baseline="-25000" dirty="0">
                              <a:effectLst/>
                            </a:rPr>
                            <a:t>20</a:t>
                          </a:r>
                          <a:endParaRPr lang="ru-RU" sz="1600" dirty="0">
                            <a:effectLst/>
                            <a:latin typeface="Times New Roman"/>
                            <a:ea typeface="Times New Roman"/>
                            <a:cs typeface="Times New Roman"/>
                          </a:endParaRPr>
                        </a:p>
                      </a:txBody>
                      <a:tcPr marL="68580" marR="68580" marT="0" marB="0"/>
                    </a:tc>
                  </a:tr>
                  <a:tr h="280416">
                    <a:tc>
                      <a:txBody>
                        <a:bodyPr/>
                        <a:lstStyle/>
                        <a:p>
                          <a:pPr>
                            <a:lnSpc>
                              <a:spcPct val="115000"/>
                            </a:lnSpc>
                            <a:spcAft>
                              <a:spcPts val="0"/>
                            </a:spcAft>
                          </a:pPr>
                          <a:r>
                            <a:rPr lang="ru-RU" sz="1600" dirty="0">
                              <a:effectLst/>
                            </a:rPr>
                            <a:t>2007 GT3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4.67, 24.44)</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2007 PR10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1.90, 10.61)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2008 FF5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26.23, 48.08)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2008 MG1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7.81, 28.90)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2010 JG87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173.77, 8.75)</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2011 BT59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30.09, 32.46)</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2011 KE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24.20, 4.61)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2011 XA3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1.91, 2.70)</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2012 US68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1.16, 8.89)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2013 HK11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1.77, 17.79)</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2013 JA36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1.77, 11.93)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2013 YC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14.26, 2.71)</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2015 EV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18.17, 6.78)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2015 HG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26.74, 11.08)</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2015 KO120</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89.72, 7.83)</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2016 GU2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5.57, 13.84)</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2017 AF5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a:effectLst/>
                            </a:rPr>
                            <a:t>(</a:t>
                          </a:r>
                          <a:r>
                            <a:rPr lang="ru-RU" sz="1600">
                              <a:effectLst/>
                              <a:sym typeface="Symbol"/>
                            </a:rPr>
                            <a:t></a:t>
                          </a:r>
                          <a:r>
                            <a:rPr lang="ru-RU" sz="1600">
                              <a:effectLst/>
                            </a:rPr>
                            <a:t>113.73, 19.06)</a:t>
                          </a:r>
                          <a:endParaRPr lang="ru-RU" sz="160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a:effectLst/>
                            </a:rPr>
                            <a:t>L</a:t>
                          </a:r>
                          <a:endParaRPr lang="ru-RU" sz="1600">
                            <a:effectLst/>
                            <a:latin typeface="Times New Roman"/>
                            <a:ea typeface="Times New Roman"/>
                            <a:cs typeface="Times New Roman"/>
                          </a:endParaRPr>
                        </a:p>
                      </a:txBody>
                      <a:tcPr marL="68580" marR="68580" marT="0" marB="0" anchor="b"/>
                    </a:tc>
                  </a:tr>
                  <a:tr h="280416">
                    <a:tc>
                      <a:txBody>
                        <a:bodyPr/>
                        <a:lstStyle/>
                        <a:p>
                          <a:pPr>
                            <a:lnSpc>
                              <a:spcPct val="115000"/>
                            </a:lnSpc>
                            <a:spcAft>
                              <a:spcPts val="0"/>
                            </a:spcAft>
                          </a:pPr>
                          <a:r>
                            <a:rPr lang="ru-RU" sz="1600" dirty="0">
                              <a:effectLst/>
                            </a:rPr>
                            <a:t>2017 MM7 </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ru-RU" sz="1600" dirty="0">
                              <a:effectLst/>
                            </a:rPr>
                            <a:t>(</a:t>
                          </a:r>
                          <a:r>
                            <a:rPr lang="ru-RU" sz="1600" dirty="0">
                              <a:effectLst/>
                              <a:sym typeface="Symbol"/>
                            </a:rPr>
                            <a:t></a:t>
                          </a:r>
                          <a:r>
                            <a:rPr lang="ru-RU" sz="1600" dirty="0">
                              <a:effectLst/>
                            </a:rPr>
                            <a:t>100.67, 4.45)</a:t>
                          </a:r>
                          <a:endParaRPr lang="ru-RU" sz="1600" dirty="0">
                            <a:effectLst/>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en-US" sz="1600" dirty="0">
                              <a:effectLst/>
                            </a:rPr>
                            <a:t>L</a:t>
                          </a:r>
                          <a:endParaRPr lang="ru-RU" sz="1600" dirty="0">
                            <a:effectLst/>
                            <a:latin typeface="Times New Roman"/>
                            <a:ea typeface="Times New Roman"/>
                            <a:cs typeface="Times New Roman"/>
                          </a:endParaRPr>
                        </a:p>
                      </a:txBody>
                      <a:tcPr marL="68580" marR="68580" marT="0" marB="0" anchor="b"/>
                    </a:tc>
                  </a:tr>
                </a:tbl>
              </a:graphicData>
            </a:graphic>
          </p:graphicFrame>
        </mc:Fallback>
      </mc:AlternateContent>
    </p:spTree>
    <p:extLst>
      <p:ext uri="{BB962C8B-B14F-4D97-AF65-F5344CB8AC3E}">
        <p14:creationId xmlns:p14="http://schemas.microsoft.com/office/powerpoint/2010/main" val="1914463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1216" y="274638"/>
            <a:ext cx="4258816" cy="1143000"/>
          </a:xfrm>
        </p:spPr>
        <p:txBody>
          <a:bodyPr/>
          <a:lstStyle/>
          <a:p>
            <a:r>
              <a:rPr lang="ru-RU" sz="4000" dirty="0" smtClean="0">
                <a:solidFill>
                  <a:schemeClr val="bg1"/>
                </a:solidFill>
              </a:rPr>
              <a:t>3200 Фаэтон</a:t>
            </a:r>
            <a:endParaRPr lang="ru-RU" sz="4000" dirty="0">
              <a:solidFill>
                <a:schemeClr val="bg1"/>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2204864"/>
            <a:ext cx="4860032" cy="3939693"/>
          </a:xfrm>
          <a:prstGeom prst="rect">
            <a:avLst/>
          </a:prstGeom>
        </p:spPr>
      </p:pic>
      <p:pic>
        <p:nvPicPr>
          <p:cNvPr id="5" name="Объект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2204864"/>
            <a:ext cx="4851103" cy="3920083"/>
          </a:xfrm>
        </p:spPr>
      </p:pic>
      <p:sp>
        <p:nvSpPr>
          <p:cNvPr id="7" name="Заголовок 1"/>
          <p:cNvSpPr txBox="1">
            <a:spLocks/>
          </p:cNvSpPr>
          <p:nvPr/>
        </p:nvSpPr>
        <p:spPr bwMode="auto">
          <a:xfrm>
            <a:off x="4536504" y="260648"/>
            <a:ext cx="486003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ru-RU" sz="4000" dirty="0">
                <a:solidFill>
                  <a:schemeClr val="bg1"/>
                </a:solidFill>
              </a:rPr>
              <a:t>465402 2008 HW1</a:t>
            </a:r>
          </a:p>
        </p:txBody>
      </p:sp>
    </p:spTree>
    <p:extLst>
      <p:ext uri="{BB962C8B-B14F-4D97-AF65-F5344CB8AC3E}">
        <p14:creationId xmlns:p14="http://schemas.microsoft.com/office/powerpoint/2010/main" val="79851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143000"/>
          </a:xfrm>
        </p:spPr>
        <p:txBody>
          <a:bodyPr/>
          <a:lstStyle/>
          <a:p>
            <a:r>
              <a:rPr lang="ru-RU" sz="3600" dirty="0">
                <a:solidFill>
                  <a:schemeClr val="bg1"/>
                </a:solidFill>
              </a:rPr>
              <a:t>Цветовое представление резонансных соотношений</a:t>
            </a:r>
          </a:p>
        </p:txBody>
      </p:sp>
      <p:sp>
        <p:nvSpPr>
          <p:cNvPr id="6" name="Объект 5"/>
          <p:cNvSpPr>
            <a:spLocks noGrp="1"/>
          </p:cNvSpPr>
          <p:nvPr>
            <p:ph idx="1"/>
          </p:nvPr>
        </p:nvSpPr>
        <p:spPr/>
        <p:txBody>
          <a:bodyPr/>
          <a:lstStyle/>
          <a:p>
            <a:endParaRPr lang="ru-RU" dirty="0"/>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4" y="1484784"/>
            <a:ext cx="9098270"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1350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043608" y="548680"/>
            <a:ext cx="4040188" cy="639762"/>
          </a:xfrm>
        </p:spPr>
        <p:txBody>
          <a:bodyPr/>
          <a:lstStyle/>
          <a:p>
            <a:r>
              <a:rPr lang="ru-RU" sz="4000" dirty="0"/>
              <a:t>3200 Фаэтон</a:t>
            </a:r>
          </a:p>
        </p:txBody>
      </p:sp>
      <p:sp>
        <p:nvSpPr>
          <p:cNvPr id="4" name="Объект 3"/>
          <p:cNvSpPr>
            <a:spLocks noGrp="1"/>
          </p:cNvSpPr>
          <p:nvPr>
            <p:ph sz="half" idx="2"/>
          </p:nvPr>
        </p:nvSpPr>
        <p:spPr/>
        <p:txBody>
          <a:bodyPr/>
          <a:lstStyle/>
          <a:p>
            <a:endParaRPr lang="ru-RU"/>
          </a:p>
        </p:txBody>
      </p:sp>
      <p:sp>
        <p:nvSpPr>
          <p:cNvPr id="5" name="Текст 4"/>
          <p:cNvSpPr>
            <a:spLocks noGrp="1"/>
          </p:cNvSpPr>
          <p:nvPr>
            <p:ph type="body" sz="quarter" idx="3"/>
          </p:nvPr>
        </p:nvSpPr>
        <p:spPr>
          <a:xfrm>
            <a:off x="4752528" y="556990"/>
            <a:ext cx="4572000" cy="639762"/>
          </a:xfrm>
        </p:spPr>
        <p:txBody>
          <a:bodyPr/>
          <a:lstStyle/>
          <a:p>
            <a:r>
              <a:rPr lang="ru-RU" sz="4000" dirty="0"/>
              <a:t>465402 2008 HW1</a:t>
            </a:r>
          </a:p>
        </p:txBody>
      </p:sp>
      <p:sp>
        <p:nvSpPr>
          <p:cNvPr id="6" name="Объект 5"/>
          <p:cNvSpPr>
            <a:spLocks noGrp="1"/>
          </p:cNvSpPr>
          <p:nvPr>
            <p:ph sz="quarter" idx="4"/>
          </p:nvPr>
        </p:nvSpPr>
        <p:spPr/>
        <p:txBody>
          <a:bodyPr/>
          <a:lstStyle/>
          <a:p>
            <a:endParaRPr lang="ru-RU" dirty="0"/>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3023"/>
            <a:ext cx="4427984" cy="164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144346"/>
            <a:ext cx="4273798" cy="1647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5530"/>
          <a:stretch/>
        </p:blipFill>
        <p:spPr bwMode="auto">
          <a:xfrm>
            <a:off x="27510" y="4072658"/>
            <a:ext cx="4523245" cy="166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4065904"/>
            <a:ext cx="4427984" cy="167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2780928"/>
            <a:ext cx="2190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2778447"/>
            <a:ext cx="2190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466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043608" y="548680"/>
            <a:ext cx="4040188" cy="639762"/>
          </a:xfrm>
        </p:spPr>
        <p:txBody>
          <a:bodyPr/>
          <a:lstStyle/>
          <a:p>
            <a:r>
              <a:rPr lang="ru-RU" sz="4000" dirty="0"/>
              <a:t>3200 Фаэтон</a:t>
            </a:r>
          </a:p>
        </p:txBody>
      </p:sp>
      <p:sp>
        <p:nvSpPr>
          <p:cNvPr id="4" name="Объект 3"/>
          <p:cNvSpPr>
            <a:spLocks noGrp="1"/>
          </p:cNvSpPr>
          <p:nvPr>
            <p:ph sz="half" idx="2"/>
          </p:nvPr>
        </p:nvSpPr>
        <p:spPr/>
        <p:txBody>
          <a:bodyPr/>
          <a:lstStyle/>
          <a:p>
            <a:endParaRPr lang="ru-RU" dirty="0"/>
          </a:p>
        </p:txBody>
      </p:sp>
      <p:sp>
        <p:nvSpPr>
          <p:cNvPr id="5" name="Текст 4"/>
          <p:cNvSpPr>
            <a:spLocks noGrp="1"/>
          </p:cNvSpPr>
          <p:nvPr>
            <p:ph type="body" sz="quarter" idx="3"/>
          </p:nvPr>
        </p:nvSpPr>
        <p:spPr>
          <a:xfrm>
            <a:off x="4752528" y="556990"/>
            <a:ext cx="4572000" cy="639762"/>
          </a:xfrm>
        </p:spPr>
        <p:txBody>
          <a:bodyPr/>
          <a:lstStyle/>
          <a:p>
            <a:r>
              <a:rPr lang="ru-RU" sz="4000" dirty="0"/>
              <a:t>465402 2008 HW1</a:t>
            </a:r>
          </a:p>
        </p:txBody>
      </p:sp>
      <p:sp>
        <p:nvSpPr>
          <p:cNvPr id="6" name="Объект 5"/>
          <p:cNvSpPr>
            <a:spLocks noGrp="1"/>
          </p:cNvSpPr>
          <p:nvPr>
            <p:ph sz="quarter" idx="4"/>
          </p:nvPr>
        </p:nvSpPr>
        <p:spPr/>
        <p:txBody>
          <a:bodyPr/>
          <a:lstStyle/>
          <a:p>
            <a:endParaRPr lang="ru-RU"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984232"/>
            <a:ext cx="4464496" cy="1644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1984232"/>
            <a:ext cx="4543755" cy="1644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348" y="3861299"/>
            <a:ext cx="4349660" cy="1745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010" y="3884298"/>
            <a:ext cx="4203502" cy="1704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348" y="2564904"/>
            <a:ext cx="209417" cy="3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9324" y="2637952"/>
            <a:ext cx="209417" cy="3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972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Номер слайда 3"/>
          <p:cNvSpPr>
            <a:spLocks noGrp="1"/>
          </p:cNvSpPr>
          <p:nvPr>
            <p:ph type="sldNum" sz="quarter" idx="12"/>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267AAFB-D780-4BF9-9143-B003964B00D9}" type="slidenum">
              <a:rPr lang="ru-RU" smtClean="0"/>
              <a:pPr eaLnBrk="1" hangingPunct="1"/>
              <a:t>24</a:t>
            </a:fld>
            <a:endParaRPr lang="ru-RU" smtClean="0"/>
          </a:p>
        </p:txBody>
      </p:sp>
      <p:sp>
        <p:nvSpPr>
          <p:cNvPr id="10243" name="Заголовок 1"/>
          <p:cNvSpPr>
            <a:spLocks noGrp="1"/>
          </p:cNvSpPr>
          <p:nvPr>
            <p:ph type="title" idx="4294967295"/>
          </p:nvPr>
        </p:nvSpPr>
        <p:spPr>
          <a:xfrm>
            <a:off x="827088" y="260350"/>
            <a:ext cx="7964487" cy="936625"/>
          </a:xfrm>
        </p:spPr>
        <p:txBody>
          <a:bodyPr/>
          <a:lstStyle/>
          <a:p>
            <a:r>
              <a:rPr lang="ru-RU" smtClean="0">
                <a:solidFill>
                  <a:schemeClr val="bg1"/>
                </a:solidFill>
              </a:rPr>
              <a:t>Характеристики хаотичности</a:t>
            </a:r>
          </a:p>
        </p:txBody>
      </p:sp>
      <p:sp>
        <p:nvSpPr>
          <p:cNvPr id="10244" name="Объект 2"/>
          <p:cNvSpPr>
            <a:spLocks noGrp="1"/>
          </p:cNvSpPr>
          <p:nvPr>
            <p:ph idx="4294967295"/>
          </p:nvPr>
        </p:nvSpPr>
        <p:spPr>
          <a:xfrm>
            <a:off x="250825" y="1412875"/>
            <a:ext cx="8569325" cy="4518025"/>
          </a:xfrm>
        </p:spPr>
        <p:txBody>
          <a:bodyPr/>
          <a:lstStyle/>
          <a:p>
            <a:pPr marL="363538" indent="-188913">
              <a:tabLst>
                <a:tab pos="261938" algn="l"/>
              </a:tabLst>
            </a:pPr>
            <a:r>
              <a:rPr lang="ru-RU" altLang="ko-KR" sz="2400" dirty="0" smtClean="0">
                <a:solidFill>
                  <a:schemeClr val="bg1"/>
                </a:solidFill>
              </a:rPr>
              <a:t>Параметр </a:t>
            </a:r>
            <a:r>
              <a:rPr lang="en-US" altLang="ko-KR" sz="2400" dirty="0" smtClean="0">
                <a:solidFill>
                  <a:schemeClr val="bg1"/>
                </a:solidFill>
              </a:rPr>
              <a:t>O</a:t>
            </a:r>
            <a:r>
              <a:rPr lang="ru-RU" altLang="ko-KR" sz="2400" dirty="0" smtClean="0">
                <a:solidFill>
                  <a:schemeClr val="bg1"/>
                </a:solidFill>
              </a:rPr>
              <a:t>MEGNO (</a:t>
            </a:r>
            <a:r>
              <a:rPr lang="ru-RU" sz="2400" dirty="0" err="1" smtClean="0">
                <a:solidFill>
                  <a:schemeClr val="bg1"/>
                </a:solidFill>
              </a:rPr>
              <a:t>Orthogonal</a:t>
            </a:r>
            <a:r>
              <a:rPr lang="en-US" sz="2400" dirty="0" smtClean="0">
                <a:solidFill>
                  <a:schemeClr val="bg1"/>
                </a:solidFill>
              </a:rPr>
              <a:t> </a:t>
            </a:r>
            <a:r>
              <a:rPr lang="ru-RU" altLang="ko-KR" sz="2400" dirty="0" err="1" smtClean="0">
                <a:solidFill>
                  <a:schemeClr val="bg1"/>
                </a:solidFill>
              </a:rPr>
              <a:t>Mean</a:t>
            </a:r>
            <a:r>
              <a:rPr lang="ru-RU" altLang="ko-KR" sz="2400" dirty="0" smtClean="0">
                <a:solidFill>
                  <a:schemeClr val="bg1"/>
                </a:solidFill>
              </a:rPr>
              <a:t> </a:t>
            </a:r>
            <a:r>
              <a:rPr lang="ru-RU" altLang="ko-KR" sz="2400" dirty="0" err="1" smtClean="0">
                <a:solidFill>
                  <a:schemeClr val="bg1"/>
                </a:solidFill>
              </a:rPr>
              <a:t>Exponential</a:t>
            </a:r>
            <a:r>
              <a:rPr lang="ru-RU" altLang="ko-KR" sz="2400" dirty="0" smtClean="0">
                <a:solidFill>
                  <a:schemeClr val="bg1"/>
                </a:solidFill>
              </a:rPr>
              <a:t> </a:t>
            </a:r>
            <a:r>
              <a:rPr lang="ru-RU" altLang="ko-KR" sz="2400" dirty="0" err="1" smtClean="0">
                <a:solidFill>
                  <a:schemeClr val="bg1"/>
                </a:solidFill>
              </a:rPr>
              <a:t>Growth</a:t>
            </a:r>
            <a:r>
              <a:rPr lang="ru-RU" altLang="ko-KR" sz="2400" dirty="0" smtClean="0">
                <a:solidFill>
                  <a:schemeClr val="bg1"/>
                </a:solidFill>
              </a:rPr>
              <a:t> </a:t>
            </a:r>
            <a:r>
              <a:rPr lang="en-US" altLang="ko-KR" sz="2400" dirty="0" smtClean="0">
                <a:solidFill>
                  <a:schemeClr val="bg1"/>
                </a:solidFill>
              </a:rPr>
              <a:t>Factor </a:t>
            </a:r>
            <a:r>
              <a:rPr lang="ru-RU" altLang="ko-KR" sz="2400" dirty="0" err="1" smtClean="0">
                <a:solidFill>
                  <a:schemeClr val="bg1"/>
                </a:solidFill>
              </a:rPr>
              <a:t>of</a:t>
            </a:r>
            <a:r>
              <a:rPr lang="ru-RU" altLang="ko-KR" sz="2400" dirty="0" smtClean="0">
                <a:solidFill>
                  <a:schemeClr val="bg1"/>
                </a:solidFill>
              </a:rPr>
              <a:t> </a:t>
            </a:r>
            <a:r>
              <a:rPr lang="ru-RU" altLang="ko-KR" sz="2400" dirty="0" err="1" smtClean="0">
                <a:solidFill>
                  <a:schemeClr val="bg1"/>
                </a:solidFill>
              </a:rPr>
              <a:t>Nearby</a:t>
            </a:r>
            <a:r>
              <a:rPr lang="ru-RU" altLang="ko-KR" sz="2400" dirty="0" smtClean="0">
                <a:solidFill>
                  <a:schemeClr val="bg1"/>
                </a:solidFill>
              </a:rPr>
              <a:t> </a:t>
            </a:r>
            <a:r>
              <a:rPr lang="ru-RU" altLang="ko-KR" sz="2400" dirty="0" err="1" smtClean="0">
                <a:solidFill>
                  <a:schemeClr val="bg1"/>
                </a:solidFill>
              </a:rPr>
              <a:t>Orbit</a:t>
            </a:r>
            <a:r>
              <a:rPr lang="ru-RU" altLang="ko-KR" sz="2400" dirty="0" smtClean="0">
                <a:solidFill>
                  <a:schemeClr val="bg1"/>
                </a:solidFill>
              </a:rPr>
              <a:t>)</a:t>
            </a:r>
          </a:p>
          <a:p>
            <a:pPr marL="363538" indent="-188913">
              <a:tabLst>
                <a:tab pos="261938" algn="l"/>
              </a:tabLst>
            </a:pPr>
            <a:endParaRPr lang="ru-RU" sz="2400" dirty="0" smtClean="0"/>
          </a:p>
          <a:p>
            <a:pPr marL="363538" indent="-188913">
              <a:tabLst>
                <a:tab pos="261938" algn="l"/>
              </a:tabLst>
            </a:pPr>
            <a:endParaRPr lang="ru-RU" sz="2400" dirty="0" smtClean="0"/>
          </a:p>
          <a:p>
            <a:pPr marL="363538" indent="-188913">
              <a:tabLst>
                <a:tab pos="261938" algn="l"/>
              </a:tabLst>
            </a:pPr>
            <a:r>
              <a:rPr lang="ru-RU" altLang="ko-KR" sz="2400" dirty="0" smtClean="0">
                <a:solidFill>
                  <a:schemeClr val="bg1"/>
                </a:solidFill>
              </a:rPr>
              <a:t>Усредненный параметр </a:t>
            </a:r>
            <a:r>
              <a:rPr lang="en-US" altLang="ko-KR" sz="2400" dirty="0" smtClean="0">
                <a:solidFill>
                  <a:schemeClr val="bg1"/>
                </a:solidFill>
              </a:rPr>
              <a:t>O</a:t>
            </a:r>
            <a:r>
              <a:rPr lang="ru-RU" altLang="ko-KR" sz="2400" dirty="0" smtClean="0">
                <a:solidFill>
                  <a:schemeClr val="bg1"/>
                </a:solidFill>
              </a:rPr>
              <a:t>MEGNO</a:t>
            </a:r>
          </a:p>
          <a:p>
            <a:pPr marL="363538" indent="-188913">
              <a:tabLst>
                <a:tab pos="261938" algn="l"/>
              </a:tabLst>
            </a:pPr>
            <a:endParaRPr lang="ru-RU" altLang="ko-KR" sz="2400" dirty="0" smtClean="0"/>
          </a:p>
          <a:p>
            <a:pPr marL="363538" indent="-188913">
              <a:tabLst>
                <a:tab pos="261938" algn="l"/>
              </a:tabLst>
            </a:pPr>
            <a:endParaRPr lang="ru-RU" altLang="ko-KR" sz="2400" dirty="0" smtClean="0"/>
          </a:p>
        </p:txBody>
      </p:sp>
      <mc:AlternateContent xmlns:mc="http://schemas.openxmlformats.org/markup-compatibility/2006" xmlns:a14="http://schemas.microsoft.com/office/drawing/2010/main">
        <mc:Choice Requires="a14">
          <p:sp>
            <p:nvSpPr>
              <p:cNvPr id="2" name="Прямоугольник 1"/>
              <p:cNvSpPr/>
              <p:nvPr/>
            </p:nvSpPr>
            <p:spPr>
              <a:xfrm>
                <a:off x="5642099" y="1834383"/>
                <a:ext cx="3384376" cy="1194622"/>
              </a:xfrm>
              <a:prstGeom prst="rect">
                <a:avLst/>
              </a:prstGeom>
              <a:solidFill>
                <a:schemeClr val="accent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ru-RU" sz="2400" i="1" smtClean="0">
                              <a:latin typeface="Cambria Math"/>
                            </a:rPr>
                          </m:ctrlPr>
                        </m:sSubPr>
                        <m:e>
                          <m:r>
                            <a:rPr lang="en-US" sz="2400" i="1">
                              <a:latin typeface="Cambria Math"/>
                            </a:rPr>
                            <m:t>𝑌</m:t>
                          </m:r>
                        </m:e>
                        <m:sub>
                          <m:r>
                            <a:rPr lang="en-US" sz="2400" i="1">
                              <a:latin typeface="Cambria Math"/>
                            </a:rPr>
                            <m:t>⊥</m:t>
                          </m:r>
                        </m:sub>
                      </m:sSub>
                      <m:r>
                        <a:rPr lang="ru-RU" sz="2400" b="0" i="1" smtClean="0">
                          <a:latin typeface="Cambria Math"/>
                        </a:rPr>
                        <m:t>(</m:t>
                      </m:r>
                      <m:r>
                        <a:rPr lang="en-US" sz="2400" b="0" i="1" smtClean="0">
                          <a:latin typeface="Cambria Math"/>
                        </a:rPr>
                        <m:t>𝑡</m:t>
                      </m:r>
                      <m:r>
                        <a:rPr lang="ru-RU" sz="2400" b="0" i="1" smtClean="0">
                          <a:latin typeface="Cambria Math"/>
                        </a:rPr>
                        <m:t>)</m:t>
                      </m:r>
                      <m:r>
                        <a:rPr lang="en-US" sz="2400" i="1">
                          <a:latin typeface="Cambria Math"/>
                        </a:rPr>
                        <m:t>=</m:t>
                      </m:r>
                      <m:f>
                        <m:fPr>
                          <m:ctrlPr>
                            <a:rPr lang="ru-RU" sz="2400" i="1">
                              <a:latin typeface="Cambria Math"/>
                            </a:rPr>
                          </m:ctrlPr>
                        </m:fPr>
                        <m:num>
                          <m:r>
                            <a:rPr lang="en-US" sz="2400" i="1">
                              <a:latin typeface="Cambria Math"/>
                            </a:rPr>
                            <m:t>2</m:t>
                          </m:r>
                        </m:num>
                        <m:den>
                          <m:r>
                            <a:rPr lang="en-US" sz="2400" i="1">
                              <a:latin typeface="Cambria Math"/>
                            </a:rPr>
                            <m:t>𝑡</m:t>
                          </m:r>
                        </m:den>
                      </m:f>
                      <m:nary>
                        <m:naryPr>
                          <m:limLoc m:val="undOvr"/>
                          <m:ctrlPr>
                            <a:rPr lang="ru-RU" sz="2400" i="1">
                              <a:latin typeface="Cambria Math"/>
                            </a:rPr>
                          </m:ctrlPr>
                        </m:naryPr>
                        <m:sub>
                          <m:r>
                            <a:rPr lang="en-US" sz="2400" i="1">
                              <a:latin typeface="Cambria Math"/>
                            </a:rPr>
                            <m:t>0</m:t>
                          </m:r>
                        </m:sub>
                        <m:sup>
                          <m:r>
                            <a:rPr lang="en-US" sz="2400" i="1">
                              <a:latin typeface="Cambria Math"/>
                            </a:rPr>
                            <m:t>𝑡</m:t>
                          </m:r>
                        </m:sup>
                        <m:e>
                          <m:f>
                            <m:fPr>
                              <m:ctrlPr>
                                <a:rPr lang="ru-RU" sz="2400" i="1">
                                  <a:latin typeface="Cambria Math"/>
                                </a:rPr>
                              </m:ctrlPr>
                            </m:fPr>
                            <m:num>
                              <m:sSub>
                                <m:sSubPr>
                                  <m:ctrlPr>
                                    <a:rPr lang="ru-RU" sz="2400" i="1">
                                      <a:latin typeface="Cambria Math"/>
                                    </a:rPr>
                                  </m:ctrlPr>
                                </m:sSubPr>
                                <m:e>
                                  <m:acc>
                                    <m:accPr>
                                      <m:chr m:val="̇"/>
                                      <m:ctrlPr>
                                        <a:rPr lang="ru-RU" sz="2400" i="1">
                                          <a:latin typeface="Cambria Math"/>
                                        </a:rPr>
                                      </m:ctrlPr>
                                    </m:accPr>
                                    <m:e>
                                      <m:r>
                                        <a:rPr lang="en-US" sz="2400" i="1">
                                          <a:latin typeface="Cambria Math"/>
                                        </a:rPr>
                                        <m:t>𝛿</m:t>
                                      </m:r>
                                    </m:e>
                                  </m:acc>
                                </m:e>
                                <m:sub>
                                  <m:r>
                                    <a:rPr lang="en-US" sz="2400" i="1">
                                      <a:latin typeface="Cambria Math"/>
                                    </a:rPr>
                                    <m:t>⊥</m:t>
                                  </m:r>
                                </m:sub>
                              </m:sSub>
                              <m:r>
                                <a:rPr lang="en-US" sz="2400" i="1">
                                  <a:latin typeface="Cambria Math"/>
                                </a:rPr>
                                <m:t>(</m:t>
                              </m:r>
                              <m:r>
                                <a:rPr lang="en-US" sz="2400" i="1">
                                  <a:latin typeface="Cambria Math"/>
                                </a:rPr>
                                <m:t>𝑠</m:t>
                              </m:r>
                              <m:r>
                                <a:rPr lang="en-US" sz="2400" i="1">
                                  <a:latin typeface="Cambria Math"/>
                                </a:rPr>
                                <m:t>)</m:t>
                              </m:r>
                            </m:num>
                            <m:den>
                              <m:sSub>
                                <m:sSubPr>
                                  <m:ctrlPr>
                                    <a:rPr lang="ru-RU" sz="2400" i="1">
                                      <a:latin typeface="Cambria Math"/>
                                    </a:rPr>
                                  </m:ctrlPr>
                                </m:sSubPr>
                                <m:e>
                                  <m:r>
                                    <a:rPr lang="en-US" sz="2400" i="1">
                                      <a:latin typeface="Cambria Math"/>
                                    </a:rPr>
                                    <m:t>𝛿</m:t>
                                  </m:r>
                                </m:e>
                                <m:sub>
                                  <m:r>
                                    <a:rPr lang="en-US" sz="2400" i="1">
                                      <a:latin typeface="Cambria Math"/>
                                    </a:rPr>
                                    <m:t>⊥</m:t>
                                  </m:r>
                                </m:sub>
                              </m:sSub>
                              <m:r>
                                <a:rPr lang="en-US" sz="2400" i="1">
                                  <a:latin typeface="Cambria Math"/>
                                </a:rPr>
                                <m:t>(</m:t>
                              </m:r>
                              <m:r>
                                <a:rPr lang="en-US" sz="2400" i="1">
                                  <a:latin typeface="Cambria Math"/>
                                </a:rPr>
                                <m:t>𝑠</m:t>
                              </m:r>
                              <m:r>
                                <a:rPr lang="en-US" sz="2400" i="1">
                                  <a:latin typeface="Cambria Math"/>
                                </a:rPr>
                                <m:t>)</m:t>
                              </m:r>
                            </m:den>
                          </m:f>
                          <m:r>
                            <a:rPr lang="en-US" sz="2400" i="1">
                              <a:latin typeface="Cambria Math"/>
                            </a:rPr>
                            <m:t>𝑠𝑑𝑠</m:t>
                          </m:r>
                        </m:e>
                      </m:nary>
                    </m:oMath>
                  </m:oMathPara>
                </a14:m>
                <a:endParaRPr lang="ru-RU" sz="2400" dirty="0"/>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5642099" y="1834383"/>
                <a:ext cx="3384376" cy="1194622"/>
              </a:xfrm>
              <a:prstGeom prst="rect">
                <a:avLst/>
              </a:prstGeom>
              <a:blipFill rotWithShape="1">
                <a:blip r:embed="rId2"/>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3" name="Прямоугольник 2"/>
              <p:cNvSpPr/>
              <p:nvPr/>
            </p:nvSpPr>
            <p:spPr>
              <a:xfrm>
                <a:off x="5642099" y="3111454"/>
                <a:ext cx="3394397" cy="1194622"/>
              </a:xfrm>
              <a:prstGeom prst="rect">
                <a:avLst/>
              </a:prstGeom>
              <a:solidFill>
                <a:schemeClr val="accent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ru-RU" sz="2400" i="1">
                              <a:latin typeface="Cambria Math"/>
                            </a:rPr>
                          </m:ctrlPr>
                        </m:sSubPr>
                        <m:e>
                          <m:acc>
                            <m:accPr>
                              <m:chr m:val="̅"/>
                              <m:ctrlPr>
                                <a:rPr lang="ru-RU" sz="2400" i="1">
                                  <a:latin typeface="Cambria Math"/>
                                </a:rPr>
                              </m:ctrlPr>
                            </m:accPr>
                            <m:e>
                              <m:r>
                                <a:rPr lang="en-US" sz="2400" i="1">
                                  <a:latin typeface="Cambria Math"/>
                                </a:rPr>
                                <m:t>𝑌</m:t>
                              </m:r>
                            </m:e>
                          </m:acc>
                        </m:e>
                        <m:sub>
                          <m:r>
                            <a:rPr lang="en-US" sz="2400" i="1">
                              <a:latin typeface="Cambria Math"/>
                            </a:rPr>
                            <m:t>⊥</m:t>
                          </m:r>
                        </m:sub>
                      </m:sSub>
                      <m:d>
                        <m:dPr>
                          <m:ctrlPr>
                            <a:rPr lang="ru-RU" sz="2400" i="1">
                              <a:latin typeface="Cambria Math"/>
                            </a:rPr>
                          </m:ctrlPr>
                        </m:dPr>
                        <m:e>
                          <m:r>
                            <a:rPr lang="en-US" sz="2400" i="1">
                              <a:latin typeface="Cambria Math"/>
                            </a:rPr>
                            <m:t>𝑡</m:t>
                          </m:r>
                        </m:e>
                      </m:d>
                      <m:r>
                        <a:rPr lang="en-US" sz="2400" i="1">
                          <a:latin typeface="Cambria Math"/>
                        </a:rPr>
                        <m:t>=</m:t>
                      </m:r>
                      <m:f>
                        <m:fPr>
                          <m:ctrlPr>
                            <a:rPr lang="ru-RU" sz="2400" i="1">
                              <a:latin typeface="Cambria Math"/>
                            </a:rPr>
                          </m:ctrlPr>
                        </m:fPr>
                        <m:num>
                          <m:r>
                            <a:rPr lang="en-US" sz="2400" i="1">
                              <a:latin typeface="Cambria Math"/>
                            </a:rPr>
                            <m:t>1</m:t>
                          </m:r>
                        </m:num>
                        <m:den>
                          <m:r>
                            <a:rPr lang="en-US" sz="2400" i="1">
                              <a:latin typeface="Cambria Math"/>
                            </a:rPr>
                            <m:t>𝑡</m:t>
                          </m:r>
                        </m:den>
                      </m:f>
                      <m:nary>
                        <m:naryPr>
                          <m:limLoc m:val="undOvr"/>
                          <m:ctrlPr>
                            <a:rPr lang="ru-RU" sz="2400" i="1">
                              <a:latin typeface="Cambria Math"/>
                            </a:rPr>
                          </m:ctrlPr>
                        </m:naryPr>
                        <m:sub>
                          <m:r>
                            <a:rPr lang="en-US" sz="2400" i="1">
                              <a:latin typeface="Cambria Math"/>
                            </a:rPr>
                            <m:t>0</m:t>
                          </m:r>
                        </m:sub>
                        <m:sup>
                          <m:r>
                            <a:rPr lang="en-US" sz="2400" i="1">
                              <a:latin typeface="Cambria Math"/>
                            </a:rPr>
                            <m:t>𝑡</m:t>
                          </m:r>
                        </m:sup>
                        <m:e>
                          <m:sSub>
                            <m:sSubPr>
                              <m:ctrlPr>
                                <a:rPr lang="ru-RU" sz="2400" i="1">
                                  <a:latin typeface="Cambria Math"/>
                                </a:rPr>
                              </m:ctrlPr>
                            </m:sSubPr>
                            <m:e>
                              <m:r>
                                <a:rPr lang="en-US" sz="2400" i="1">
                                  <a:latin typeface="Cambria Math"/>
                                </a:rPr>
                                <m:t>𝑌</m:t>
                              </m:r>
                            </m:e>
                            <m:sub>
                              <m:r>
                                <a:rPr lang="en-US" sz="2400" i="1">
                                  <a:latin typeface="Cambria Math"/>
                                </a:rPr>
                                <m:t>⊥</m:t>
                              </m:r>
                            </m:sub>
                          </m:sSub>
                          <m:r>
                            <a:rPr lang="en-US" sz="2400" i="1">
                              <a:latin typeface="Cambria Math"/>
                            </a:rPr>
                            <m:t>(</m:t>
                          </m:r>
                          <m:r>
                            <a:rPr lang="en-US" sz="2400" i="1">
                              <a:latin typeface="Cambria Math"/>
                            </a:rPr>
                            <m:t>𝑡</m:t>
                          </m:r>
                          <m:r>
                            <a:rPr lang="en-US" sz="2400" i="1">
                              <a:latin typeface="Cambria Math"/>
                            </a:rPr>
                            <m:t>)</m:t>
                          </m:r>
                          <m:r>
                            <a:rPr lang="en-US" sz="2400" i="1">
                              <a:latin typeface="Cambria Math"/>
                            </a:rPr>
                            <m:t>𝑑𝑠</m:t>
                          </m:r>
                        </m:e>
                      </m:nary>
                    </m:oMath>
                  </m:oMathPara>
                </a14:m>
                <a:endParaRPr lang="ru-RU" sz="2400" dirty="0"/>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5642099" y="3111454"/>
                <a:ext cx="3394397" cy="1194622"/>
              </a:xfrm>
              <a:prstGeom prst="rect">
                <a:avLst/>
              </a:prstGeom>
              <a:blipFill rotWithShape="1">
                <a:blip r:embed="rId3"/>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graphicFrame>
            <p:nvGraphicFramePr>
              <p:cNvPr id="4" name="Таблица 3"/>
              <p:cNvGraphicFramePr>
                <a:graphicFrameLocks noGrp="1"/>
              </p:cNvGraphicFramePr>
              <p:nvPr>
                <p:extLst>
                  <p:ext uri="{D42A27DB-BD31-4B8C-83A1-F6EECF244321}">
                    <p14:modId xmlns:p14="http://schemas.microsoft.com/office/powerpoint/2010/main" val="2343611575"/>
                  </p:ext>
                </p:extLst>
              </p:nvPr>
            </p:nvGraphicFramePr>
            <p:xfrm>
              <a:off x="683568" y="4527128"/>
              <a:ext cx="8342906" cy="2049408"/>
            </p:xfrm>
            <a:graphic>
              <a:graphicData uri="http://schemas.openxmlformats.org/drawingml/2006/table">
                <a:tbl>
                  <a:tblPr firstRow="1" bandRow="1">
                    <a:tableStyleId>{5C22544A-7EE6-4342-B048-85BDC9FD1C3A}</a:tableStyleId>
                  </a:tblPr>
                  <a:tblGrid>
                    <a:gridCol w="5410621"/>
                    <a:gridCol w="2932285"/>
                  </a:tblGrid>
                  <a:tr h="370840">
                    <a:tc>
                      <a:txBody>
                        <a:bodyPr/>
                        <a:lstStyle/>
                        <a:p>
                          <a:pPr algn="ctr">
                            <a:lnSpc>
                              <a:spcPct val="115000"/>
                            </a:lnSpc>
                            <a:spcAft>
                              <a:spcPts val="0"/>
                            </a:spcAft>
                          </a:pPr>
                          <a:r>
                            <a:rPr lang="ru-RU" sz="2000" dirty="0" smtClean="0">
                              <a:solidFill>
                                <a:schemeClr val="tx1"/>
                              </a:solidFill>
                              <a:effectLst/>
                            </a:rPr>
                            <a:t>Тип движения</a:t>
                          </a:r>
                          <a:endParaRPr lang="ru-RU" sz="2000" dirty="0">
                            <a:solidFill>
                              <a:schemeClr val="tx1"/>
                            </a:solidFill>
                            <a:effectLst/>
                            <a:latin typeface="Calibri"/>
                            <a:ea typeface="Calibri"/>
                            <a:cs typeface="Times New Roman"/>
                          </a:endParaRPr>
                        </a:p>
                      </a:txBody>
                      <a:tcPr marL="68580" marR="68580" marT="9525" marB="0"/>
                    </a:tc>
                    <a:tc>
                      <a:txBody>
                        <a:bodyPr/>
                        <a:lstStyle/>
                        <a:p>
                          <a:r>
                            <a:rPr lang="en-US" altLang="ko-KR" sz="2000" dirty="0" smtClean="0">
                              <a:solidFill>
                                <a:schemeClr val="tx1"/>
                              </a:solidFill>
                            </a:rPr>
                            <a:t>O</a:t>
                          </a:r>
                          <a:r>
                            <a:rPr lang="ru-RU" altLang="ko-KR" sz="2000" dirty="0" smtClean="0">
                              <a:solidFill>
                                <a:schemeClr val="tx1"/>
                              </a:solidFill>
                            </a:rPr>
                            <a:t>MEGNO</a:t>
                          </a:r>
                          <a:endParaRPr lang="ru-RU" sz="2000" dirty="0">
                            <a:solidFill>
                              <a:schemeClr val="tx1"/>
                            </a:solidFill>
                          </a:endParaRPr>
                        </a:p>
                      </a:txBody>
                      <a:tcPr/>
                    </a:tc>
                  </a:tr>
                  <a:tr h="370840">
                    <a:tc>
                      <a:txBody>
                        <a:bodyPr/>
                        <a:lstStyle/>
                        <a:p>
                          <a:pPr algn="just">
                            <a:lnSpc>
                              <a:spcPct val="115000"/>
                            </a:lnSpc>
                            <a:spcAft>
                              <a:spcPts val="0"/>
                            </a:spcAft>
                          </a:pPr>
                          <a:r>
                            <a:rPr lang="ru-RU" sz="2000" dirty="0">
                              <a:solidFill>
                                <a:schemeClr val="tx1"/>
                              </a:solidFill>
                              <a:effectLst/>
                            </a:rPr>
                            <a:t>Хаотическое движение</a:t>
                          </a:r>
                          <a:endParaRPr lang="ru-RU" sz="2000" dirty="0">
                            <a:solidFill>
                              <a:schemeClr val="tx1"/>
                            </a:solidFill>
                            <a:effectLst/>
                            <a:latin typeface="Calibri"/>
                            <a:ea typeface="Calibri"/>
                            <a:cs typeface="Times New Roman"/>
                          </a:endParaRPr>
                        </a:p>
                      </a:txBody>
                      <a:tcPr marL="68580" marR="68580" marT="9525" marB="0"/>
                    </a:tc>
                    <a:tc>
                      <a:txBody>
                        <a:bodyPr/>
                        <a:lstStyle/>
                        <a:p>
                          <a:pPr algn="l"/>
                          <a14:m>
                            <m:oMath xmlns:m="http://schemas.openxmlformats.org/officeDocument/2006/math">
                              <m:sSub>
                                <m:sSubPr>
                                  <m:ctrlPr>
                                    <a:rPr lang="ru-RU" sz="2000" i="1" smtClean="0">
                                      <a:solidFill>
                                        <a:schemeClr val="tx1"/>
                                      </a:solidFill>
                                      <a:latin typeface="Cambria Math"/>
                                    </a:rPr>
                                  </m:ctrlPr>
                                </m:sSubPr>
                                <m:e>
                                  <m:acc>
                                    <m:accPr>
                                      <m:chr m:val="̅"/>
                                      <m:ctrlPr>
                                        <a:rPr lang="ru-RU" sz="2000" i="1">
                                          <a:solidFill>
                                            <a:schemeClr val="tx1"/>
                                          </a:solidFill>
                                          <a:latin typeface="Cambria Math"/>
                                        </a:rPr>
                                      </m:ctrlPr>
                                    </m:accPr>
                                    <m:e>
                                      <m:r>
                                        <a:rPr lang="en-US" sz="2000" i="1">
                                          <a:solidFill>
                                            <a:schemeClr val="tx1"/>
                                          </a:solidFill>
                                          <a:latin typeface="Cambria Math"/>
                                        </a:rPr>
                                        <m:t>𝑌</m:t>
                                      </m:r>
                                    </m:e>
                                  </m:acc>
                                </m:e>
                                <m:sub>
                                  <m:r>
                                    <a:rPr lang="en-US" sz="2000" i="1">
                                      <a:solidFill>
                                        <a:schemeClr val="tx1"/>
                                      </a:solidFill>
                                      <a:latin typeface="Cambria Math"/>
                                    </a:rPr>
                                    <m:t>⊥</m:t>
                                  </m:r>
                                </m:sub>
                              </m:sSub>
                              <m:r>
                                <a:rPr lang="en-US" sz="2000" b="0" i="0" smtClean="0">
                                  <a:solidFill>
                                    <a:schemeClr val="tx1"/>
                                  </a:solidFill>
                                  <a:latin typeface="Cambria Math"/>
                                </a:rPr>
                                <m:t>&gt;2</m:t>
                              </m:r>
                            </m:oMath>
                          </a14:m>
                          <a:r>
                            <a:rPr lang="en-US" sz="2000" dirty="0" smtClean="0">
                              <a:solidFill>
                                <a:schemeClr val="tx1"/>
                              </a:solidFill>
                            </a:rPr>
                            <a:t>, </a:t>
                          </a:r>
                          <a:r>
                            <a:rPr lang="en-US" sz="2000" dirty="0" smtClean="0">
                              <a:solidFill>
                                <a:schemeClr val="tx1"/>
                              </a:solidFill>
                              <a:sym typeface="Symbol"/>
                            </a:rPr>
                            <a:t></a:t>
                          </a:r>
                          <a:endParaRPr lang="ru-RU" sz="2000" dirty="0">
                            <a:solidFill>
                              <a:schemeClr val="tx1"/>
                            </a:solidFill>
                          </a:endParaRPr>
                        </a:p>
                      </a:txBody>
                      <a:tcPr/>
                    </a:tc>
                  </a:tr>
                  <a:tr h="464448">
                    <a:tc>
                      <a:txBody>
                        <a:bodyPr/>
                        <a:lstStyle/>
                        <a:p>
                          <a:pPr algn="just">
                            <a:lnSpc>
                              <a:spcPct val="115000"/>
                            </a:lnSpc>
                            <a:spcAft>
                              <a:spcPts val="0"/>
                            </a:spcAft>
                          </a:pPr>
                          <a:r>
                            <a:rPr lang="ru-RU" sz="2000" dirty="0" smtClean="0">
                              <a:solidFill>
                                <a:schemeClr val="tx1"/>
                              </a:solidFill>
                              <a:effectLst/>
                              <a:latin typeface="+mn-lt"/>
                              <a:ea typeface="+mn-ea"/>
                              <a:cs typeface="+mn-cs"/>
                            </a:rPr>
                            <a:t>Устойчивая</a:t>
                          </a:r>
                          <a:r>
                            <a:rPr lang="ru-RU" sz="2000" baseline="0" dirty="0" smtClean="0">
                              <a:solidFill>
                                <a:schemeClr val="tx1"/>
                              </a:solidFill>
                              <a:effectLst/>
                              <a:latin typeface="+mn-lt"/>
                              <a:ea typeface="+mn-ea"/>
                              <a:cs typeface="+mn-cs"/>
                            </a:rPr>
                            <a:t> квазипериодическая орбита</a:t>
                          </a:r>
                          <a:endParaRPr lang="ru-RU" sz="2000" dirty="0">
                            <a:solidFill>
                              <a:schemeClr val="tx1"/>
                            </a:solidFill>
                            <a:effectLst/>
                            <a:latin typeface="Calibri"/>
                            <a:ea typeface="Calibri"/>
                            <a:cs typeface="Times New Roman"/>
                          </a:endParaRPr>
                        </a:p>
                      </a:txBody>
                      <a:tcPr marL="68580" marR="6858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ru-RU" sz="2000" i="1" smtClean="0">
                                        <a:solidFill>
                                          <a:schemeClr val="tx1"/>
                                        </a:solidFill>
                                        <a:latin typeface="Cambria Math"/>
                                      </a:rPr>
                                    </m:ctrlPr>
                                  </m:sSubPr>
                                  <m:e>
                                    <m:acc>
                                      <m:accPr>
                                        <m:chr m:val="̅"/>
                                        <m:ctrlPr>
                                          <a:rPr lang="ru-RU" sz="2000" i="1" smtClean="0">
                                            <a:solidFill>
                                              <a:schemeClr val="tx1"/>
                                            </a:solidFill>
                                            <a:latin typeface="Cambria Math"/>
                                          </a:rPr>
                                        </m:ctrlPr>
                                      </m:accPr>
                                      <m:e>
                                        <m:r>
                                          <a:rPr lang="en-US" sz="2000" i="1">
                                            <a:solidFill>
                                              <a:schemeClr val="tx1"/>
                                            </a:solidFill>
                                            <a:latin typeface="Cambria Math"/>
                                          </a:rPr>
                                          <m:t>𝑌</m:t>
                                        </m:r>
                                      </m:e>
                                    </m:acc>
                                  </m:e>
                                  <m:sub>
                                    <m:r>
                                      <a:rPr lang="en-US" sz="2000" i="1">
                                        <a:solidFill>
                                          <a:schemeClr val="tx1"/>
                                        </a:solidFill>
                                        <a:latin typeface="Cambria Math"/>
                                      </a:rPr>
                                      <m:t>⊥</m:t>
                                    </m:r>
                                  </m:sub>
                                </m:sSub>
                                <m:r>
                                  <a:rPr lang="en-US" sz="2000" i="1" smtClean="0">
                                    <a:solidFill>
                                      <a:schemeClr val="tx1"/>
                                    </a:solidFill>
                                    <a:latin typeface="Cambria Math"/>
                                    <a:sym typeface="Symbol"/>
                                  </a:rPr>
                                  <m:t></m:t>
                                </m:r>
                                <m:r>
                                  <a:rPr lang="ru-RU" sz="2000" b="0" i="0" smtClean="0">
                                    <a:solidFill>
                                      <a:schemeClr val="tx1"/>
                                    </a:solidFill>
                                    <a:latin typeface="Cambria Math"/>
                                    <a:sym typeface="Symbol"/>
                                  </a:rPr>
                                  <m:t>2 снизу</m:t>
                                </m:r>
                              </m:oMath>
                            </m:oMathPara>
                          </a14:m>
                          <a:endParaRPr lang="ru-RU" sz="2000" dirty="0">
                            <a:solidFill>
                              <a:schemeClr val="tx1"/>
                            </a:solidFill>
                          </a:endParaRPr>
                        </a:p>
                      </a:txBody>
                      <a:tcPr/>
                    </a:tc>
                  </a:tr>
                  <a:tr h="370840">
                    <a:tc>
                      <a:txBody>
                        <a:bodyPr/>
                        <a:lstStyle/>
                        <a:p>
                          <a:pPr algn="just">
                            <a:lnSpc>
                              <a:spcPct val="115000"/>
                            </a:lnSpc>
                            <a:spcAft>
                              <a:spcPts val="0"/>
                            </a:spcAft>
                          </a:pPr>
                          <a:r>
                            <a:rPr lang="ru-RU" sz="2000" dirty="0" smtClean="0">
                              <a:solidFill>
                                <a:schemeClr val="tx1"/>
                              </a:solidFill>
                              <a:effectLst/>
                              <a:latin typeface="+mn-lt"/>
                              <a:ea typeface="+mn-ea"/>
                              <a:cs typeface="+mn-cs"/>
                            </a:rPr>
                            <a:t>Устойчивая</a:t>
                          </a:r>
                          <a:r>
                            <a:rPr lang="ru-RU" sz="2000" baseline="0" dirty="0" smtClean="0">
                              <a:solidFill>
                                <a:schemeClr val="tx1"/>
                              </a:solidFill>
                              <a:effectLst/>
                              <a:latin typeface="+mn-lt"/>
                              <a:ea typeface="+mn-ea"/>
                              <a:cs typeface="+mn-cs"/>
                            </a:rPr>
                            <a:t> квазипериодическая орбита</a:t>
                          </a:r>
                          <a:endParaRPr lang="ru-RU" sz="2000" dirty="0">
                            <a:solidFill>
                              <a:schemeClr val="tx1"/>
                            </a:solidFill>
                            <a:effectLst/>
                            <a:latin typeface="Calibri"/>
                            <a:ea typeface="Calibri"/>
                            <a:cs typeface="Times New Roman"/>
                          </a:endParaRPr>
                        </a:p>
                      </a:txBody>
                      <a:tcPr marL="68580" marR="6858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ru-RU" sz="2000" i="1" smtClean="0">
                                        <a:solidFill>
                                          <a:schemeClr val="tx1"/>
                                        </a:solidFill>
                                        <a:latin typeface="Cambria Math"/>
                                      </a:rPr>
                                    </m:ctrlPr>
                                  </m:sSubPr>
                                  <m:e>
                                    <m:acc>
                                      <m:accPr>
                                        <m:chr m:val="̅"/>
                                        <m:ctrlPr>
                                          <a:rPr lang="ru-RU" sz="2000" i="1">
                                            <a:solidFill>
                                              <a:schemeClr val="tx1"/>
                                            </a:solidFill>
                                            <a:latin typeface="Cambria Math"/>
                                          </a:rPr>
                                        </m:ctrlPr>
                                      </m:accPr>
                                      <m:e>
                                        <m:r>
                                          <a:rPr lang="en-US" sz="2000" i="1">
                                            <a:solidFill>
                                              <a:schemeClr val="tx1"/>
                                            </a:solidFill>
                                            <a:latin typeface="Cambria Math"/>
                                          </a:rPr>
                                          <m:t>𝑌</m:t>
                                        </m:r>
                                      </m:e>
                                    </m:acc>
                                  </m:e>
                                  <m:sub>
                                    <m:r>
                                      <a:rPr lang="en-US" sz="2000" i="1">
                                        <a:solidFill>
                                          <a:schemeClr val="tx1"/>
                                        </a:solidFill>
                                        <a:latin typeface="Cambria Math"/>
                                      </a:rPr>
                                      <m:t>⊥</m:t>
                                    </m:r>
                                  </m:sub>
                                </m:sSub>
                                <m:r>
                                  <a:rPr lang="en-US" sz="2000" i="1" smtClean="0">
                                    <a:solidFill>
                                      <a:schemeClr val="tx1"/>
                                    </a:solidFill>
                                    <a:latin typeface="Cambria Math"/>
                                    <a:sym typeface="Symbol"/>
                                  </a:rPr>
                                  <m:t></m:t>
                                </m:r>
                                <m:r>
                                  <a:rPr lang="ru-RU" sz="2000" b="0" i="0" smtClean="0">
                                    <a:solidFill>
                                      <a:schemeClr val="tx1"/>
                                    </a:solidFill>
                                    <a:latin typeface="Cambria Math"/>
                                    <a:sym typeface="Symbol"/>
                                  </a:rPr>
                                  <m:t>2 сверху</m:t>
                                </m:r>
                              </m:oMath>
                            </m:oMathPara>
                          </a14:m>
                          <a:endParaRPr lang="ru-RU" sz="2000" dirty="0">
                            <a:solidFill>
                              <a:schemeClr val="tx1"/>
                            </a:solidFill>
                          </a:endParaRPr>
                        </a:p>
                      </a:txBody>
                      <a:tcPr/>
                    </a:tc>
                  </a:tr>
                  <a:tr h="370840">
                    <a:tc>
                      <a:txBody>
                        <a:bodyPr/>
                        <a:lstStyle/>
                        <a:p>
                          <a:r>
                            <a:rPr lang="ru-RU" sz="2000" dirty="0" smtClean="0">
                              <a:solidFill>
                                <a:schemeClr val="tx1"/>
                              </a:solidFill>
                              <a:effectLst/>
                            </a:rPr>
                            <a:t>Периодическая орбита</a:t>
                          </a:r>
                          <a:endParaRPr lang="ru-RU" sz="2000" dirty="0">
                            <a:solidFill>
                              <a:schemeClr val="tx1"/>
                            </a:solidFill>
                          </a:endParaRPr>
                        </a:p>
                      </a:txBody>
                      <a:tcPr/>
                    </a:tc>
                    <a:tc>
                      <a:txBody>
                        <a:bodyPr/>
                        <a:lstStyle/>
                        <a:p>
                          <a:pPr algn="l"/>
                          <a14:m>
                            <m:oMath xmlns:m="http://schemas.openxmlformats.org/officeDocument/2006/math">
                              <m:sSub>
                                <m:sSubPr>
                                  <m:ctrlPr>
                                    <a:rPr lang="ru-RU" sz="2000" i="1" smtClean="0">
                                      <a:solidFill>
                                        <a:schemeClr val="tx1"/>
                                      </a:solidFill>
                                      <a:latin typeface="Cambria Math"/>
                                    </a:rPr>
                                  </m:ctrlPr>
                                </m:sSubPr>
                                <m:e>
                                  <m:acc>
                                    <m:accPr>
                                      <m:chr m:val="̅"/>
                                      <m:ctrlPr>
                                        <a:rPr lang="ru-RU" sz="2000" i="1">
                                          <a:solidFill>
                                            <a:schemeClr val="tx1"/>
                                          </a:solidFill>
                                          <a:latin typeface="Cambria Math"/>
                                        </a:rPr>
                                      </m:ctrlPr>
                                    </m:accPr>
                                    <m:e>
                                      <m:r>
                                        <a:rPr lang="en-US" sz="2000" i="1">
                                          <a:solidFill>
                                            <a:schemeClr val="tx1"/>
                                          </a:solidFill>
                                          <a:latin typeface="Cambria Math"/>
                                        </a:rPr>
                                        <m:t>𝑌</m:t>
                                      </m:r>
                                    </m:e>
                                  </m:acc>
                                </m:e>
                                <m:sub>
                                  <m:r>
                                    <a:rPr lang="en-US" sz="2000" i="1">
                                      <a:solidFill>
                                        <a:schemeClr val="tx1"/>
                                      </a:solidFill>
                                      <a:latin typeface="Cambria Math"/>
                                    </a:rPr>
                                    <m:t>⊥</m:t>
                                  </m:r>
                                </m:sub>
                              </m:sSub>
                              <m:r>
                                <a:rPr lang="en-US" sz="2000" i="1" smtClean="0">
                                  <a:solidFill>
                                    <a:schemeClr val="tx1"/>
                                  </a:solidFill>
                                  <a:latin typeface="Cambria Math"/>
                                  <a:sym typeface="Symbol"/>
                                </a:rPr>
                                <m:t></m:t>
                              </m:r>
                            </m:oMath>
                          </a14:m>
                          <a:r>
                            <a:rPr lang="ru-RU" sz="2000" dirty="0" smtClean="0">
                              <a:solidFill>
                                <a:schemeClr val="tx1"/>
                              </a:solidFill>
                            </a:rPr>
                            <a:t>0</a:t>
                          </a:r>
                          <a:endParaRPr lang="ru-RU" sz="2000" dirty="0">
                            <a:solidFill>
                              <a:schemeClr val="tx1"/>
                            </a:solidFill>
                          </a:endParaRPr>
                        </a:p>
                      </a:txBody>
                      <a:tcPr/>
                    </a:tc>
                  </a:tr>
                </a:tbl>
              </a:graphicData>
            </a:graphic>
          </p:graphicFrame>
        </mc:Choice>
        <mc:Fallback xmlns="">
          <p:graphicFrame>
            <p:nvGraphicFramePr>
              <p:cNvPr id="4" name="Таблица 3"/>
              <p:cNvGraphicFramePr>
                <a:graphicFrameLocks noGrp="1"/>
              </p:cNvGraphicFramePr>
              <p:nvPr>
                <p:extLst>
                  <p:ext uri="{D42A27DB-BD31-4B8C-83A1-F6EECF244321}">
                    <p14:modId xmlns:p14="http://schemas.microsoft.com/office/powerpoint/2010/main" val="2343611575"/>
                  </p:ext>
                </p:extLst>
              </p:nvPr>
            </p:nvGraphicFramePr>
            <p:xfrm>
              <a:off x="683568" y="4527128"/>
              <a:ext cx="8342906" cy="2049408"/>
            </p:xfrm>
            <a:graphic>
              <a:graphicData uri="http://schemas.openxmlformats.org/drawingml/2006/table">
                <a:tbl>
                  <a:tblPr firstRow="1" bandRow="1">
                    <a:tableStyleId>{5C22544A-7EE6-4342-B048-85BDC9FD1C3A}</a:tableStyleId>
                  </a:tblPr>
                  <a:tblGrid>
                    <a:gridCol w="5410621"/>
                    <a:gridCol w="2932285"/>
                  </a:tblGrid>
                  <a:tr h="396240">
                    <a:tc>
                      <a:txBody>
                        <a:bodyPr/>
                        <a:lstStyle/>
                        <a:p>
                          <a:pPr algn="ctr">
                            <a:lnSpc>
                              <a:spcPct val="115000"/>
                            </a:lnSpc>
                            <a:spcAft>
                              <a:spcPts val="0"/>
                            </a:spcAft>
                          </a:pPr>
                          <a:r>
                            <a:rPr lang="ru-RU" sz="2000" dirty="0" smtClean="0">
                              <a:solidFill>
                                <a:schemeClr val="tx1"/>
                              </a:solidFill>
                              <a:effectLst/>
                            </a:rPr>
                            <a:t>Тип движения</a:t>
                          </a:r>
                          <a:endParaRPr lang="ru-RU" sz="2000" dirty="0">
                            <a:solidFill>
                              <a:schemeClr val="tx1"/>
                            </a:solidFill>
                            <a:effectLst/>
                            <a:latin typeface="Calibri"/>
                            <a:ea typeface="Calibri"/>
                            <a:cs typeface="Times New Roman"/>
                          </a:endParaRPr>
                        </a:p>
                      </a:txBody>
                      <a:tcPr marL="68580" marR="68580" marT="9525" marB="0"/>
                    </a:tc>
                    <a:tc>
                      <a:txBody>
                        <a:bodyPr/>
                        <a:lstStyle/>
                        <a:p>
                          <a:r>
                            <a:rPr lang="en-US" altLang="ko-KR" sz="2000" dirty="0" smtClean="0">
                              <a:solidFill>
                                <a:schemeClr val="tx1"/>
                              </a:solidFill>
                            </a:rPr>
                            <a:t>O</a:t>
                          </a:r>
                          <a:r>
                            <a:rPr lang="ru-RU" altLang="ko-KR" sz="2000" dirty="0" smtClean="0">
                              <a:solidFill>
                                <a:schemeClr val="tx1"/>
                              </a:solidFill>
                            </a:rPr>
                            <a:t>MEGNO</a:t>
                          </a:r>
                          <a:endParaRPr lang="ru-RU" sz="2000" dirty="0">
                            <a:solidFill>
                              <a:schemeClr val="tx1"/>
                            </a:solidFill>
                          </a:endParaRPr>
                        </a:p>
                      </a:txBody>
                      <a:tcPr/>
                    </a:tc>
                  </a:tr>
                  <a:tr h="396240">
                    <a:tc>
                      <a:txBody>
                        <a:bodyPr/>
                        <a:lstStyle/>
                        <a:p>
                          <a:pPr algn="just">
                            <a:lnSpc>
                              <a:spcPct val="115000"/>
                            </a:lnSpc>
                            <a:spcAft>
                              <a:spcPts val="0"/>
                            </a:spcAft>
                          </a:pPr>
                          <a:r>
                            <a:rPr lang="ru-RU" sz="2000" dirty="0">
                              <a:solidFill>
                                <a:schemeClr val="tx1"/>
                              </a:solidFill>
                              <a:effectLst/>
                            </a:rPr>
                            <a:t>Хаотическое движение</a:t>
                          </a:r>
                          <a:endParaRPr lang="ru-RU" sz="2000" dirty="0">
                            <a:solidFill>
                              <a:schemeClr val="tx1"/>
                            </a:solidFill>
                            <a:effectLst/>
                            <a:latin typeface="Calibri"/>
                            <a:ea typeface="Calibri"/>
                            <a:cs typeface="Times New Roman"/>
                          </a:endParaRPr>
                        </a:p>
                      </a:txBody>
                      <a:tcPr marL="68580" marR="68580" marT="9525" marB="0"/>
                    </a:tc>
                    <a:tc>
                      <a:txBody>
                        <a:bodyPr/>
                        <a:lstStyle/>
                        <a:p>
                          <a:endParaRPr lang="ru-RU"/>
                        </a:p>
                      </a:txBody>
                      <a:tcPr>
                        <a:blipFill rotWithShape="1">
                          <a:blip r:embed="rId4"/>
                          <a:stretch>
                            <a:fillRect l="-184615" t="-112308" b="-346154"/>
                          </a:stretch>
                        </a:blipFill>
                      </a:tcPr>
                    </a:tc>
                  </a:tr>
                  <a:tr h="464448">
                    <a:tc>
                      <a:txBody>
                        <a:bodyPr/>
                        <a:lstStyle/>
                        <a:p>
                          <a:pPr algn="just">
                            <a:lnSpc>
                              <a:spcPct val="115000"/>
                            </a:lnSpc>
                            <a:spcAft>
                              <a:spcPts val="0"/>
                            </a:spcAft>
                          </a:pPr>
                          <a:r>
                            <a:rPr lang="ru-RU" sz="2000" dirty="0" smtClean="0">
                              <a:solidFill>
                                <a:schemeClr val="tx1"/>
                              </a:solidFill>
                              <a:effectLst/>
                              <a:latin typeface="+mn-lt"/>
                              <a:ea typeface="+mn-ea"/>
                              <a:cs typeface="+mn-cs"/>
                            </a:rPr>
                            <a:t>Устойчивая</a:t>
                          </a:r>
                          <a:r>
                            <a:rPr lang="ru-RU" sz="2000" baseline="0" dirty="0" smtClean="0">
                              <a:solidFill>
                                <a:schemeClr val="tx1"/>
                              </a:solidFill>
                              <a:effectLst/>
                              <a:latin typeface="+mn-lt"/>
                              <a:ea typeface="+mn-ea"/>
                              <a:cs typeface="+mn-cs"/>
                            </a:rPr>
                            <a:t> квазипериодическая орбита</a:t>
                          </a:r>
                          <a:endParaRPr lang="ru-RU" sz="2000" dirty="0">
                            <a:solidFill>
                              <a:schemeClr val="tx1"/>
                            </a:solidFill>
                            <a:effectLst/>
                            <a:latin typeface="Calibri"/>
                            <a:ea typeface="Calibri"/>
                            <a:cs typeface="Times New Roman"/>
                          </a:endParaRPr>
                        </a:p>
                      </a:txBody>
                      <a:tcPr marL="68580" marR="68580" marT="9525" marB="0"/>
                    </a:tc>
                    <a:tc>
                      <a:txBody>
                        <a:bodyPr/>
                        <a:lstStyle/>
                        <a:p>
                          <a:endParaRPr lang="ru-RU"/>
                        </a:p>
                      </a:txBody>
                      <a:tcPr>
                        <a:blipFill rotWithShape="1">
                          <a:blip r:embed="rId4"/>
                          <a:stretch>
                            <a:fillRect l="-184615" t="-181579" b="-196053"/>
                          </a:stretch>
                        </a:blipFill>
                      </a:tcPr>
                    </a:tc>
                  </a:tr>
                  <a:tr h="396240">
                    <a:tc>
                      <a:txBody>
                        <a:bodyPr/>
                        <a:lstStyle/>
                        <a:p>
                          <a:pPr algn="just">
                            <a:lnSpc>
                              <a:spcPct val="115000"/>
                            </a:lnSpc>
                            <a:spcAft>
                              <a:spcPts val="0"/>
                            </a:spcAft>
                          </a:pPr>
                          <a:r>
                            <a:rPr lang="ru-RU" sz="2000" dirty="0" smtClean="0">
                              <a:solidFill>
                                <a:schemeClr val="tx1"/>
                              </a:solidFill>
                              <a:effectLst/>
                              <a:latin typeface="+mn-lt"/>
                              <a:ea typeface="+mn-ea"/>
                              <a:cs typeface="+mn-cs"/>
                            </a:rPr>
                            <a:t>Устойчивая</a:t>
                          </a:r>
                          <a:r>
                            <a:rPr lang="ru-RU" sz="2000" baseline="0" dirty="0" smtClean="0">
                              <a:solidFill>
                                <a:schemeClr val="tx1"/>
                              </a:solidFill>
                              <a:effectLst/>
                              <a:latin typeface="+mn-lt"/>
                              <a:ea typeface="+mn-ea"/>
                              <a:cs typeface="+mn-cs"/>
                            </a:rPr>
                            <a:t> квазипериодическая орбита</a:t>
                          </a:r>
                          <a:endParaRPr lang="ru-RU" sz="2000" dirty="0">
                            <a:solidFill>
                              <a:schemeClr val="tx1"/>
                            </a:solidFill>
                            <a:effectLst/>
                            <a:latin typeface="Calibri"/>
                            <a:ea typeface="Calibri"/>
                            <a:cs typeface="Times New Roman"/>
                          </a:endParaRPr>
                        </a:p>
                      </a:txBody>
                      <a:tcPr marL="68580" marR="68580" marT="9525" marB="0"/>
                    </a:tc>
                    <a:tc>
                      <a:txBody>
                        <a:bodyPr/>
                        <a:lstStyle/>
                        <a:p>
                          <a:endParaRPr lang="ru-RU"/>
                        </a:p>
                      </a:txBody>
                      <a:tcPr>
                        <a:blipFill rotWithShape="1">
                          <a:blip r:embed="rId4"/>
                          <a:stretch>
                            <a:fillRect l="-184615" t="-329231" b="-129231"/>
                          </a:stretch>
                        </a:blipFill>
                      </a:tcPr>
                    </a:tc>
                  </a:tr>
                  <a:tr h="396240">
                    <a:tc>
                      <a:txBody>
                        <a:bodyPr/>
                        <a:lstStyle/>
                        <a:p>
                          <a:r>
                            <a:rPr lang="ru-RU" sz="2000" dirty="0" smtClean="0">
                              <a:solidFill>
                                <a:schemeClr val="tx1"/>
                              </a:solidFill>
                              <a:effectLst/>
                            </a:rPr>
                            <a:t>Периодическая орбита</a:t>
                          </a:r>
                          <a:endParaRPr lang="ru-RU" sz="2000" dirty="0">
                            <a:solidFill>
                              <a:schemeClr val="tx1"/>
                            </a:solidFill>
                          </a:endParaRPr>
                        </a:p>
                      </a:txBody>
                      <a:tcPr/>
                    </a:tc>
                    <a:tc>
                      <a:txBody>
                        <a:bodyPr/>
                        <a:lstStyle/>
                        <a:p>
                          <a:endParaRPr lang="ru-RU"/>
                        </a:p>
                      </a:txBody>
                      <a:tcPr>
                        <a:blipFill rotWithShape="1">
                          <a:blip r:embed="rId4"/>
                          <a:stretch>
                            <a:fillRect l="-184615" t="-429231" b="-29231"/>
                          </a:stretch>
                        </a:blipFill>
                      </a:tcPr>
                    </a:tc>
                  </a:tr>
                </a:tbl>
              </a:graphicData>
            </a:graphic>
          </p:graphicFrame>
        </mc:Fallback>
      </mc:AlternateContent>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143000"/>
          </a:xfrm>
        </p:spPr>
        <p:txBody>
          <a:bodyPr/>
          <a:lstStyle/>
          <a:p>
            <a:r>
              <a:rPr lang="ru-RU" sz="4000" dirty="0">
                <a:solidFill>
                  <a:schemeClr val="bg1"/>
                </a:solidFill>
              </a:rPr>
              <a:t>Оценка времени предсказуемости движения</a:t>
            </a:r>
          </a:p>
        </p:txBody>
      </p:sp>
      <p:sp>
        <p:nvSpPr>
          <p:cNvPr id="5" name="Объект 4"/>
          <p:cNvSpPr>
            <a:spLocks noGrp="1"/>
          </p:cNvSpPr>
          <p:nvPr>
            <p:ph idx="1"/>
          </p:nvPr>
        </p:nvSpPr>
        <p:spPr/>
        <p:txBody>
          <a:bodyPr/>
          <a:lstStyle/>
          <a:p>
            <a:endParaRPr lang="ru-RU"/>
          </a:p>
        </p:txBody>
      </p:sp>
      <p:pic>
        <p:nvPicPr>
          <p:cNvPr id="430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2" y="1412776"/>
            <a:ext cx="7418387" cy="471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6005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2955"/>
            <a:ext cx="10441160" cy="6900955"/>
          </a:xfrm>
        </p:spPr>
      </p:pic>
      <p:sp>
        <p:nvSpPr>
          <p:cNvPr id="5" name="Заголовок 4"/>
          <p:cNvSpPr>
            <a:spLocks noGrp="1"/>
          </p:cNvSpPr>
          <p:nvPr>
            <p:ph type="title"/>
          </p:nvPr>
        </p:nvSpPr>
        <p:spPr/>
        <p:txBody>
          <a:bodyPr/>
          <a:lstStyle/>
          <a:p>
            <a:endParaRPr lang="ru-RU" dirty="0"/>
          </a:p>
        </p:txBody>
      </p:sp>
      <p:sp>
        <p:nvSpPr>
          <p:cNvPr id="7" name="Прямоугольник 6"/>
          <p:cNvSpPr/>
          <p:nvPr/>
        </p:nvSpPr>
        <p:spPr>
          <a:xfrm rot="19653445">
            <a:off x="-266208" y="1746919"/>
            <a:ext cx="787529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Спасибо за внимание!</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06558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19947</TotalTime>
  <Words>2272</Words>
  <Application>Microsoft Office PowerPoint</Application>
  <PresentationFormat>Экран (4:3)</PresentationFormat>
  <Paragraphs>742</Paragraphs>
  <Slides>26</Slides>
  <Notes>12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26</vt:i4>
      </vt:variant>
    </vt:vector>
  </HeadingPairs>
  <TitlesOfParts>
    <vt:vector size="28" baseType="lpstr">
      <vt:lpstr>Diseño predeterminado</vt:lpstr>
      <vt:lpstr>Equation</vt:lpstr>
      <vt:lpstr>Исследование динамики астероидов с малыми перигелийными расстояниями в окрестности орбитальных и вековых резонансов</vt:lpstr>
      <vt:lpstr>План доклада</vt:lpstr>
      <vt:lpstr>Распределение элементов</vt:lpstr>
      <vt:lpstr>Орбита 3200 Phaethon</vt:lpstr>
      <vt:lpstr>Презентация PowerPoint</vt:lpstr>
      <vt:lpstr>Астероиды в окрестности орбитальных резонансов</vt:lpstr>
      <vt:lpstr>Астероиды в окрестности орбитальных резонансов</vt:lpstr>
      <vt:lpstr>Астероиды в окрестности орбитальных резонансов</vt:lpstr>
      <vt:lpstr>Астероиды в окрестности орбитальных резонансов</vt:lpstr>
      <vt:lpstr>Астероиды в окрестности орбитальных резонансов</vt:lpstr>
      <vt:lpstr>Резонанс с Венерой и Марсом</vt:lpstr>
      <vt:lpstr>Резонанс с Юпитером и Сатурном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Резонанс Лидова-Козаи </vt:lpstr>
      <vt:lpstr>3200 Фаэтон</vt:lpstr>
      <vt:lpstr>Цветовое представление резонансных соотношений</vt:lpstr>
      <vt:lpstr>Презентация PowerPoint</vt:lpstr>
      <vt:lpstr>Презентация PowerPoint</vt:lpstr>
      <vt:lpstr>Характеристики хаотичности</vt:lpstr>
      <vt:lpstr>Оценка времени предсказуемости движения</vt:lpstr>
      <vt:lpstr>Презентация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Таня</cp:lastModifiedBy>
  <cp:revision>519</cp:revision>
  <dcterms:created xsi:type="dcterms:W3CDTF">2010-05-23T14:28:12Z</dcterms:created>
  <dcterms:modified xsi:type="dcterms:W3CDTF">2018-03-21T09:27:04Z</dcterms:modified>
</cp:coreProperties>
</file>