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4" r:id="rId1"/>
  </p:sldMasterIdLst>
  <p:notesMasterIdLst>
    <p:notesMasterId r:id="rId28"/>
  </p:notesMasterIdLst>
  <p:sldIdLst>
    <p:sldId id="366" r:id="rId2"/>
    <p:sldId id="345" r:id="rId3"/>
    <p:sldId id="347" r:id="rId4"/>
    <p:sldId id="348" r:id="rId5"/>
    <p:sldId id="349" r:id="rId6"/>
    <p:sldId id="350" r:id="rId7"/>
    <p:sldId id="360" r:id="rId8"/>
    <p:sldId id="361" r:id="rId9"/>
    <p:sldId id="362" r:id="rId10"/>
    <p:sldId id="355" r:id="rId11"/>
    <p:sldId id="353" r:id="rId12"/>
    <p:sldId id="354" r:id="rId13"/>
    <p:sldId id="375" r:id="rId14"/>
    <p:sldId id="376" r:id="rId15"/>
    <p:sldId id="368" r:id="rId16"/>
    <p:sldId id="369" r:id="rId17"/>
    <p:sldId id="370" r:id="rId18"/>
    <p:sldId id="371" r:id="rId19"/>
    <p:sldId id="372" r:id="rId20"/>
    <p:sldId id="377" r:id="rId21"/>
    <p:sldId id="373" r:id="rId22"/>
    <p:sldId id="374" r:id="rId23"/>
    <p:sldId id="379" r:id="rId24"/>
    <p:sldId id="378" r:id="rId25"/>
    <p:sldId id="380" r:id="rId26"/>
    <p:sldId id="381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宋体" panose="02010600030101010101" pitchFamily="2" charset="-122"/>
      <p:regular r:id="rId35"/>
    </p:embeddedFont>
    <p:embeddedFont>
      <p:font typeface="Cambria" panose="02040503050406030204" pitchFamily="18" charset="0"/>
      <p:regular r:id="rId36"/>
      <p:bold r:id="rId37"/>
      <p:italic r:id="rId38"/>
      <p:boldItalic r:id="rId39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059"/>
    <a:srgbClr val="D9D9D9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276" autoAdjust="0"/>
  </p:normalViewPr>
  <p:slideViewPr>
    <p:cSldViewPr>
      <p:cViewPr varScale="1">
        <p:scale>
          <a:sx n="71" d="100"/>
          <a:sy n="71" d="100"/>
        </p:scale>
        <p:origin x="127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75B9C-C229-4224-B6FF-F76996496F9F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F0F08-5DFF-41A6-8BF8-97E88A8E92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594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58088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43F8D4-7C3F-4D5D-B0E1-3DE7E2663660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6AF0B5-05DE-48FF-8201-230D6FC368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0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2EC467-46BB-4A38-ADE8-914D4044FF0C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B94C84-E117-4A9E-8641-46232C64B0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591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9304CC-E649-49B9-93EA-6FB1C5498BE5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D1406-5E5D-4D52-BBA8-473B853868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8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F8C06B-D012-49BD-9AA5-27898A56AB82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B357BC-4CC4-4DCD-B7CB-B4245183DE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06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81AC1A-EC0A-466E-9F44-7FA267BFC0D3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D110A-DEEE-4E2D-A976-7AEBFCB6E3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67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C1D5DB-0E37-4353-A781-DF343AB1F36F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8F142-52C4-4A36-873C-C9CD4D3363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7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34B28B-A80F-4C91-8A32-C71218B698CB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7E4B9D-3B77-4BF6-8B03-27A6563D64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05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7EC639-3151-4B94-972F-95764151E13A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C4EA8F-4F37-4B12-AD15-85FF85F783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06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29EED4-7B30-4299-834D-B49370C32E8C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18FC9B-9BD9-47FA-9349-86A0437D33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72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71AA8A-EA00-4305-AD31-1C4C9BD50EEF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281B7-AF34-43A1-AEE2-323A7EB5BD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88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87F7A-17E5-4101-9F35-A821F6926DD7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C77640-2460-4DC3-8E0E-56C3794C301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15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FAF3DEE-3890-46D8-AD6E-A6B7C212C063}" type="datetimeFigureOut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F9464F-CC57-4454-91E6-94787A2331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49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jpeg"/><Relationship Id="rId7" Type="http://schemas.openxmlformats.org/officeDocument/2006/relationships/image" Target="../media/image2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Zam3\Desktop\СМ 75 лет\Фото корпуса  СМ\см кор\_DSC0657.jpg"/>
          <p:cNvPicPr preferRelativeResize="0">
            <a:picLocks noChangeAspect="1" noChangeArrowheads="1"/>
          </p:cNvPicPr>
          <p:nvPr/>
        </p:nvPicPr>
        <p:blipFill>
          <a:blip r:embed="rId2" cstate="print"/>
          <a:srcRect l="1781" r="9643"/>
          <a:stretch>
            <a:fillRect/>
          </a:stretch>
        </p:blipFill>
        <p:spPr bwMode="auto">
          <a:xfrm>
            <a:off x="162000" y="121868"/>
            <a:ext cx="8820000" cy="6614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73363" y="545324"/>
            <a:ext cx="7560000" cy="1368152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100" b="1" dirty="0" smtClean="0">
                <a:ln w="6350">
                  <a:noFill/>
                </a:ln>
                <a:solidFill>
                  <a:srgbClr val="113059"/>
                </a:solidFill>
                <a:latin typeface="Calibri" pitchFamily="34" charset="0"/>
                <a:ea typeface="+mj-ea"/>
                <a:cs typeface="+mj-cs"/>
              </a:rPr>
              <a:t>Факультет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4100" b="1" dirty="0" smtClean="0">
                <a:ln w="6350">
                  <a:noFill/>
                </a:ln>
                <a:solidFill>
                  <a:srgbClr val="113059"/>
                </a:solidFill>
                <a:latin typeface="Calibri" pitchFamily="34" charset="0"/>
                <a:ea typeface="+mj-ea"/>
                <a:cs typeface="+mj-cs"/>
              </a:rPr>
              <a:t>«Специальное машиностроение»</a:t>
            </a:r>
            <a:endParaRPr lang="en-US" sz="4100" b="1" dirty="0" smtClean="0">
              <a:ln w="6350">
                <a:noFill/>
              </a:ln>
              <a:solidFill>
                <a:srgbClr val="113059"/>
              </a:solidFill>
              <a:latin typeface="Calibri" pitchFamily="34" charset="0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4100" b="1" dirty="0" smtClean="0">
                <a:ln w="6350">
                  <a:noFill/>
                </a:ln>
                <a:solidFill>
                  <a:srgbClr val="113059"/>
                </a:solidFill>
                <a:latin typeface="Calibri" pitchFamily="34" charset="0"/>
                <a:ea typeface="+mj-ea"/>
                <a:cs typeface="+mj-cs"/>
              </a:rPr>
              <a:t>МГТУ им. Н.Э. Баумана</a:t>
            </a:r>
          </a:p>
          <a:p>
            <a:pPr fontAlgn="auto">
              <a:spcAft>
                <a:spcPts val="0"/>
              </a:spcAft>
              <a:defRPr/>
            </a:pPr>
            <a:endParaRPr lang="ru-RU" sz="800" b="1" dirty="0" smtClean="0">
              <a:ln w="6350">
                <a:noFill/>
              </a:ln>
              <a:solidFill>
                <a:srgbClr val="113059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800" b="1" dirty="0">
              <a:ln w="6350">
                <a:noFill/>
              </a:ln>
              <a:solidFill>
                <a:srgbClr val="113059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800" b="1" dirty="0" smtClean="0">
              <a:ln w="6350">
                <a:noFill/>
              </a:ln>
              <a:solidFill>
                <a:srgbClr val="113059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41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41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62112" y="2403056"/>
            <a:ext cx="7560000" cy="1440160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ln w="6350">
                  <a:noFill/>
                </a:ln>
                <a:solidFill>
                  <a:srgbClr val="113059"/>
                </a:solidFill>
                <a:latin typeface="Calibri" pitchFamily="34" charset="0"/>
                <a:ea typeface="+mj-ea"/>
                <a:cs typeface="+mj-cs"/>
              </a:rPr>
              <a:t>Кафедра СМ-3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ln w="6350">
                  <a:noFill/>
                </a:ln>
                <a:solidFill>
                  <a:srgbClr val="113059"/>
                </a:solidFill>
                <a:latin typeface="Calibri" pitchFamily="34" charset="0"/>
                <a:ea typeface="+mj-ea"/>
                <a:cs typeface="+mj-cs"/>
              </a:rPr>
              <a:t>«Динамика и управление полётом ракет и космических аппаратов»</a:t>
            </a:r>
          </a:p>
          <a:p>
            <a:pPr fontAlgn="auto">
              <a:spcAft>
                <a:spcPts val="0"/>
              </a:spcAft>
              <a:defRPr/>
            </a:pPr>
            <a:endParaRPr lang="ru-RU" sz="800" b="1" dirty="0" smtClean="0">
              <a:ln w="6350">
                <a:noFill/>
              </a:ln>
              <a:solidFill>
                <a:srgbClr val="113059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800" b="1" dirty="0">
              <a:ln w="6350">
                <a:noFill/>
              </a:ln>
              <a:solidFill>
                <a:srgbClr val="113059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800" b="1" dirty="0" smtClean="0">
              <a:ln w="6350">
                <a:noFill/>
              </a:ln>
              <a:solidFill>
                <a:srgbClr val="113059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41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41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20636" y="4332797"/>
            <a:ext cx="7560000" cy="1610264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Научная школа динамики космического полёта в задачах изучения движения астероидов МГТУ им. Н.Э. Баумана</a:t>
            </a:r>
          </a:p>
          <a:p>
            <a:pPr fontAlgn="auto">
              <a:spcAft>
                <a:spcPts val="0"/>
              </a:spcAft>
              <a:defRPr/>
            </a:pPr>
            <a:endParaRPr lang="ru-RU" sz="800" b="1" dirty="0" smtClean="0">
              <a:ln w="6350">
                <a:noFill/>
              </a:ln>
              <a:solidFill>
                <a:srgbClr val="113059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800" b="1" dirty="0">
              <a:ln w="6350">
                <a:noFill/>
              </a:ln>
              <a:solidFill>
                <a:srgbClr val="113059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800" b="1" dirty="0" smtClean="0">
              <a:ln w="6350">
                <a:noFill/>
              </a:ln>
              <a:solidFill>
                <a:srgbClr val="113059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4100" b="1" dirty="0" smtClean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ru-RU" sz="4100" b="1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78894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148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Прямоугольник 6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в </a:t>
            </a:r>
            <a:r>
              <a:rPr lang="ru-RU" sz="1600" b="1" dirty="0">
                <a:solidFill>
                  <a:srgbClr val="002060"/>
                </a:solidFill>
              </a:rPr>
              <a:t>задачах изучения движения астероидов МГТУ им. Н.Э. Баумана</a:t>
            </a:r>
          </a:p>
        </p:txBody>
      </p:sp>
      <p:sp>
        <p:nvSpPr>
          <p:cNvPr id="6150" name="Прямоугольник 1"/>
          <p:cNvSpPr>
            <a:spLocks noChangeArrowheads="1"/>
          </p:cNvSpPr>
          <p:nvPr/>
        </p:nvSpPr>
        <p:spPr bwMode="auto">
          <a:xfrm>
            <a:off x="215900" y="846138"/>
            <a:ext cx="7704138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b="1">
                <a:latin typeface="Calibri" panose="020F0502020204030204" pitchFamily="34" charset="0"/>
              </a:rPr>
              <a:t>Кафедра СМ-3 </a:t>
            </a:r>
            <a:r>
              <a:rPr lang="en-US" altLang="ru-RU" b="1">
                <a:latin typeface="Calibri" panose="020F0502020204030204" pitchFamily="34" charset="0"/>
              </a:rPr>
              <a:t/>
            </a:r>
            <a:br>
              <a:rPr lang="en-US" altLang="ru-RU" b="1">
                <a:latin typeface="Calibri" panose="020F0502020204030204" pitchFamily="34" charset="0"/>
              </a:rPr>
            </a:br>
            <a:r>
              <a:rPr lang="ru-RU" altLang="ru-RU" b="1">
                <a:latin typeface="Calibri" panose="020F0502020204030204" pitchFamily="34" charset="0"/>
              </a:rPr>
              <a:t>«Динамика и управление полетом ракет и космических аппаратов» </a:t>
            </a:r>
            <a:endParaRPr lang="en-US" altLang="ru-RU" b="1">
              <a:latin typeface="Calibri" panose="020F0502020204030204" pitchFamily="34" charset="0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>
                <a:latin typeface="Calibri" panose="020F0502020204030204" pitchFamily="34" charset="0"/>
              </a:rPr>
              <a:t>МГТУ им. Н.Э. Баумана организована </a:t>
            </a:r>
            <a:r>
              <a:rPr lang="ru-RU" altLang="ru-RU" b="1">
                <a:latin typeface="Calibri" panose="020F0502020204030204" pitchFamily="34" charset="0"/>
              </a:rPr>
              <a:t>в 1941 году под названием «Баллистика»</a:t>
            </a:r>
            <a:endParaRPr lang="en-US" altLang="ru-RU" b="1">
              <a:latin typeface="Calibri" panose="020F0502020204030204" pitchFamily="34" charset="0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400">
                <a:latin typeface="Calibri" panose="020F0502020204030204" pitchFamily="34" charset="0"/>
              </a:rPr>
              <a:t>для обеспечения подготовки высококвалифицированных специалистов в области баллистического проектирования и эксплуатации артиллерийских систем. </a:t>
            </a:r>
            <a:endParaRPr lang="en-US" altLang="ru-RU" sz="1400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b="1">
                <a:latin typeface="Calibri" panose="020F0502020204030204" pitchFamily="34" charset="0"/>
              </a:rPr>
              <a:t>Основатель  и первый заведующий кафедрой:</a:t>
            </a:r>
            <a:endParaRPr lang="ru-RU" altLang="ru-RU">
              <a:latin typeface="Calibri" panose="020F0502020204030204" pitchFamily="34" charset="0"/>
            </a:endParaRPr>
          </a:p>
        </p:txBody>
      </p:sp>
      <p:pic>
        <p:nvPicPr>
          <p:cNvPr id="6151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2708275"/>
            <a:ext cx="2632075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771775" y="2613025"/>
            <a:ext cx="5041900" cy="40624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atin typeface="+mj-lt"/>
              </a:rPr>
              <a:t>Владимир Евгеньевич </a:t>
            </a:r>
            <a:r>
              <a:rPr lang="ru-RU" b="1" dirty="0" err="1">
                <a:latin typeface="+mj-lt"/>
              </a:rPr>
              <a:t>Слухоцкий</a:t>
            </a:r>
            <a:r>
              <a:rPr lang="ru-RU" b="1" dirty="0">
                <a:latin typeface="+mj-lt"/>
              </a:rPr>
              <a:t> (1902-1976)</a:t>
            </a:r>
          </a:p>
          <a:p>
            <a:pPr>
              <a:defRPr/>
            </a:pPr>
            <a:r>
              <a:rPr lang="ru-RU" sz="1600" dirty="0">
                <a:latin typeface="+mj-lt"/>
              </a:rPr>
              <a:t>действительный член Академии артиллерийских наук, генерал-майор, доктор технический наук, профессор.</a:t>
            </a:r>
          </a:p>
          <a:p>
            <a:pPr>
              <a:defRPr/>
            </a:pPr>
            <a:endParaRPr lang="ru-RU" sz="1600" dirty="0">
              <a:latin typeface="+mj-lt"/>
            </a:endParaRPr>
          </a:p>
          <a:p>
            <a:pPr>
              <a:defRPr/>
            </a:pPr>
            <a:r>
              <a:rPr lang="ru-RU" sz="1600" b="1" dirty="0">
                <a:latin typeface="+mj-lt"/>
              </a:rPr>
              <a:t>Основатель научной школы</a:t>
            </a:r>
            <a:r>
              <a:rPr lang="en-US" sz="1600" b="1" dirty="0">
                <a:latin typeface="+mj-lt"/>
              </a:rPr>
              <a:t> </a:t>
            </a:r>
            <a:r>
              <a:rPr lang="ru-RU" sz="1600" b="1" dirty="0">
                <a:latin typeface="+mj-lt"/>
              </a:rPr>
              <a:t>баллистики ствольных систем в МВТУ им. Н.Э. Баумана</a:t>
            </a:r>
          </a:p>
          <a:p>
            <a:pPr>
              <a:defRPr/>
            </a:pPr>
            <a:r>
              <a:rPr lang="ru-RU" sz="1600" dirty="0">
                <a:latin typeface="+mj-lt"/>
              </a:rPr>
              <a:t>Выполняя функции заведующего кафедрой по совместительству, В.Е. </a:t>
            </a:r>
            <a:r>
              <a:rPr lang="ru-RU" sz="1600" dirty="0" err="1">
                <a:latin typeface="+mj-lt"/>
              </a:rPr>
              <a:t>Слухоцкий</a:t>
            </a:r>
            <a:r>
              <a:rPr lang="ru-RU" sz="1600" dirty="0">
                <a:latin typeface="+mj-lt"/>
              </a:rPr>
              <a:t> являлся одним из руководителей Главного артиллерийского управления РККА, принимал активное участие в разработке новых артиллерийских систем. Являясь выпускником Военной академии им. Ф.Э. Дзержинского он стал одним из крупнейших ученых в области баллистики ствольных систем и до 1956 года осуществлял руководство кафедрой, где основал педагогическую школу баллистики ствольных систем.</a:t>
            </a:r>
          </a:p>
        </p:txBody>
      </p:sp>
      <p:pic>
        <p:nvPicPr>
          <p:cNvPr id="6153" name="Рисунок 5" descr="Логотип СМ-3(H)(1)(3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76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5" name="Прямоугольник 5"/>
          <p:cNvSpPr>
            <a:spLocks noChangeArrowheads="1"/>
          </p:cNvSpPr>
          <p:nvPr/>
        </p:nvSpPr>
        <p:spPr bwMode="auto">
          <a:xfrm>
            <a:off x="0" y="36513"/>
            <a:ext cx="80279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4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197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Прямоугольник 1"/>
          <p:cNvSpPr>
            <a:spLocks noChangeArrowheads="1"/>
          </p:cNvSpPr>
          <p:nvPr/>
        </p:nvSpPr>
        <p:spPr bwMode="auto">
          <a:xfrm>
            <a:off x="184150" y="839788"/>
            <a:ext cx="770572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 b="1">
                <a:latin typeface="Calibri" panose="020F0502020204030204" pitchFamily="34" charset="0"/>
              </a:rPr>
              <a:t>Кафедра СМ-3 «Динамика и управление полетом ракет и космических аппаратов»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 b="1">
                <a:latin typeface="Calibri" panose="020F0502020204030204" pitchFamily="34" charset="0"/>
              </a:rPr>
              <a:t>Основателями научных школ кафедры СМ-3 являются: </a:t>
            </a:r>
          </a:p>
        </p:txBody>
      </p:sp>
      <p:sp>
        <p:nvSpPr>
          <p:cNvPr id="8200" name="Прямоугольник 1"/>
          <p:cNvSpPr>
            <a:spLocks noChangeArrowheads="1"/>
          </p:cNvSpPr>
          <p:nvPr/>
        </p:nvSpPr>
        <p:spPr bwMode="auto">
          <a:xfrm>
            <a:off x="0" y="4041775"/>
            <a:ext cx="24844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 b="1">
                <a:latin typeface="Calibri" panose="020F0502020204030204" pitchFamily="34" charset="0"/>
              </a:rPr>
              <a:t>Андрей Александрович Дмитриевский, </a:t>
            </a:r>
            <a:r>
              <a:rPr lang="ru-RU" altLang="ru-RU" sz="1600">
                <a:latin typeface="Calibri" panose="020F0502020204030204" pitchFamily="34" charset="0"/>
              </a:rPr>
              <a:t>основатель научной школы внешней баллистики боеприпасов ствольных систем и неуправляемых ракет;</a:t>
            </a:r>
          </a:p>
        </p:txBody>
      </p:sp>
      <p:pic>
        <p:nvPicPr>
          <p:cNvPr id="8201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589088"/>
            <a:ext cx="1690688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1535113"/>
            <a:ext cx="2303463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75" y="1576388"/>
            <a:ext cx="1644650" cy="23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Прямоугольник 1"/>
          <p:cNvSpPr>
            <a:spLocks noChangeArrowheads="1"/>
          </p:cNvSpPr>
          <p:nvPr/>
        </p:nvSpPr>
        <p:spPr bwMode="auto">
          <a:xfrm>
            <a:off x="2833688" y="3830638"/>
            <a:ext cx="23050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 b="1">
                <a:latin typeface="Calibri" panose="020F0502020204030204" pitchFamily="34" charset="0"/>
              </a:rPr>
              <a:t>Николай Федорович Краснов, </a:t>
            </a:r>
            <a:r>
              <a:rPr lang="ru-RU" altLang="ru-RU" sz="1600">
                <a:latin typeface="Calibri" panose="020F0502020204030204" pitchFamily="34" charset="0"/>
              </a:rPr>
              <a:t>основатель научной школы аэродинамики ракет; </a:t>
            </a:r>
          </a:p>
        </p:txBody>
      </p:sp>
      <p:sp>
        <p:nvSpPr>
          <p:cNvPr id="8205" name="Прямоугольник 1"/>
          <p:cNvSpPr>
            <a:spLocks noChangeArrowheads="1"/>
          </p:cNvSpPr>
          <p:nvPr/>
        </p:nvSpPr>
        <p:spPr bwMode="auto">
          <a:xfrm>
            <a:off x="5724525" y="3933825"/>
            <a:ext cx="23034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 b="1">
                <a:latin typeface="Calibri" panose="020F0502020204030204" pitchFamily="34" charset="0"/>
              </a:rPr>
              <a:t>Лев Николаевич Лысенко </a:t>
            </a:r>
            <a:r>
              <a:rPr lang="ru-RU" altLang="ru-RU" sz="1600">
                <a:latin typeface="Calibri" panose="020F0502020204030204" pitchFamily="34" charset="0"/>
              </a:rPr>
              <a:t>– основатель научной школы динамики полета управляемых летательных аппаратов баллистического типа.</a:t>
            </a:r>
            <a:endParaRPr lang="ru-RU" altLang="ru-RU" sz="1600" b="1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73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4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221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Прямоугольник 1"/>
          <p:cNvSpPr>
            <a:spLocks noChangeArrowheads="1"/>
          </p:cNvSpPr>
          <p:nvPr/>
        </p:nvSpPr>
        <p:spPr bwMode="auto">
          <a:xfrm>
            <a:off x="184150" y="839788"/>
            <a:ext cx="770572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 b="1">
                <a:latin typeface="Calibri" panose="020F0502020204030204" pitchFamily="34" charset="0"/>
              </a:rPr>
              <a:t>Кафедра СМ-3 «Динамика и управление полетом ракет и космических аппаратов»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altLang="ru-RU" sz="1600" b="1">
              <a:latin typeface="Calibri" panose="020F0502020204030204" pitchFamily="34" charset="0"/>
            </a:endParaRPr>
          </a:p>
        </p:txBody>
      </p:sp>
      <p:pic>
        <p:nvPicPr>
          <p:cNvPr id="9224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38" t="1959" r="25188" b="47275"/>
          <a:stretch>
            <a:fillRect/>
          </a:stretch>
        </p:blipFill>
        <p:spPr bwMode="auto">
          <a:xfrm>
            <a:off x="1588" y="1638300"/>
            <a:ext cx="24479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Содержимое 2"/>
          <p:cNvSpPr>
            <a:spLocks noGrp="1"/>
          </p:cNvSpPr>
          <p:nvPr>
            <p:ph idx="1"/>
          </p:nvPr>
        </p:nvSpPr>
        <p:spPr>
          <a:xfrm>
            <a:off x="184150" y="1219200"/>
            <a:ext cx="7618413" cy="461963"/>
          </a:xfrm>
        </p:spPr>
        <p:txBody>
          <a:bodyPr/>
          <a:lstStyle/>
          <a:p>
            <a:pPr marL="0" indent="0" algn="ctr" eaLnBrk="1">
              <a:buFont typeface="Arial" panose="020B0604020202020204" pitchFamily="34" charset="0"/>
              <a:buNone/>
            </a:pPr>
            <a:r>
              <a:rPr lang="en-US" altLang="ru-RU" sz="2000" b="1" smtClean="0"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ru-RU" altLang="ru-RU" sz="2000" b="1" smtClean="0">
                <a:latin typeface="Arial" panose="020B0604020202020204" pitchFamily="34" charset="0"/>
                <a:cs typeface="Arial" panose="020B0604020202020204" pitchFamily="34" charset="0"/>
              </a:rPr>
              <a:t>Кафедра сегодня</a:t>
            </a:r>
          </a:p>
          <a:p>
            <a:pPr marL="0" indent="0" algn="ctr" eaLnBrk="1">
              <a:buFont typeface="Arial" panose="020B0604020202020204" pitchFamily="34" charset="0"/>
              <a:buNone/>
            </a:pPr>
            <a:endParaRPr lang="en-US" altLang="ru-RU" sz="24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6" name="Прямоугольник 1"/>
          <p:cNvSpPr>
            <a:spLocks noChangeArrowheads="1"/>
          </p:cNvSpPr>
          <p:nvPr/>
        </p:nvSpPr>
        <p:spPr bwMode="auto">
          <a:xfrm>
            <a:off x="2633663" y="1673225"/>
            <a:ext cx="5256212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>
                <a:latin typeface="Calibri" panose="020F0502020204030204" pitchFamily="34" charset="0"/>
              </a:rPr>
              <a:t>С 2007 года по настоящее время кафедру возглавляет </a:t>
            </a:r>
            <a:r>
              <a:rPr lang="ru-RU" altLang="ru-RU" sz="2000" b="1">
                <a:latin typeface="Calibri" panose="020F0502020204030204" pitchFamily="34" charset="0"/>
              </a:rPr>
              <a:t>Соловьёв Владимир Алексеевич, 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>
                <a:latin typeface="Calibri" panose="020F0502020204030204" pitchFamily="34" charset="0"/>
              </a:rPr>
              <a:t>член корреспондент РАН, д.т.н., профессор, </a:t>
            </a:r>
            <a:br>
              <a:rPr lang="ru-RU" altLang="ru-RU" sz="1600">
                <a:latin typeface="Calibri" panose="020F0502020204030204" pitchFamily="34" charset="0"/>
              </a:rPr>
            </a:br>
            <a:r>
              <a:rPr lang="ru-RU" altLang="ru-RU" sz="1600">
                <a:latin typeface="Calibri" panose="020F0502020204030204" pitchFamily="34" charset="0"/>
              </a:rPr>
              <a:t>дважды Герой Советского Союза, летчик-космонавт.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 i="1">
                <a:latin typeface="Calibri" panose="020F0502020204030204" pitchFamily="34" charset="0"/>
              </a:rPr>
              <a:t>В.А. Соловьев совершил два космических полета в рамках экспедиций на орбитальные станции «Салют-7» и «Мир» общей продолжительностью 361 сутки, в течение этого времени он выполнил 8 выходов в открытый космос общей продолжительностью более 31 часа и имеет ряд официально зарегистрированных мировых рекордов в области пилотируемой космонавтики. </a:t>
            </a:r>
          </a:p>
        </p:txBody>
      </p:sp>
      <p:sp>
        <p:nvSpPr>
          <p:cNvPr id="9227" name="Прямоугольник 1"/>
          <p:cNvSpPr>
            <a:spLocks noChangeArrowheads="1"/>
          </p:cNvSpPr>
          <p:nvPr/>
        </p:nvSpPr>
        <p:spPr bwMode="auto">
          <a:xfrm>
            <a:off x="44450" y="5154613"/>
            <a:ext cx="79851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00">
                <a:latin typeface="Calibri" panose="020F0502020204030204" pitchFamily="34" charset="0"/>
              </a:rPr>
              <a:t>Подготовленный профессором В.А. Соловьевым и читаемый им вплоть до настоящего времени единственный в своем роде лекционный курс, посвященный основам управления космическими полетами, в значительной степени предопределил становление на кафедре в 2008 году новой специализации в области управления полетом автоматических и пилотируемых космических аппаратов и активное формирование новой научной школы с аналогичным названием. </a:t>
            </a:r>
            <a:endParaRPr lang="ru-RU" altLang="ru-RU" sz="1600" b="1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0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45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Прямоугольник 1"/>
          <p:cNvSpPr>
            <a:spLocks noChangeArrowheads="1"/>
          </p:cNvSpPr>
          <p:nvPr/>
        </p:nvSpPr>
        <p:spPr bwMode="auto">
          <a:xfrm>
            <a:off x="2146267" y="824099"/>
            <a:ext cx="5257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dirty="0">
                <a:latin typeface="Calibri" panose="020F0502020204030204" pitchFamily="34" charset="0"/>
              </a:rPr>
              <a:t>В 2011 году пост первого заместителя заведующего кафедрой занял воспитанник кафедры – к.т.н.,  доцент </a:t>
            </a:r>
            <a:r>
              <a:rPr lang="ru-RU" altLang="ru-RU" sz="2000" b="1" dirty="0">
                <a:latin typeface="Calibri" panose="020F0502020204030204" pitchFamily="34" charset="0"/>
              </a:rPr>
              <a:t>Всеволод Владимирович </a:t>
            </a:r>
            <a:r>
              <a:rPr lang="ru-RU" altLang="ru-RU" sz="2000" b="1" dirty="0" err="1">
                <a:latin typeface="Calibri" panose="020F0502020204030204" pitchFamily="34" charset="0"/>
              </a:rPr>
              <a:t>Корянов</a:t>
            </a:r>
            <a:endParaRPr lang="ru-RU" altLang="ru-RU" sz="2000" b="1" dirty="0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000" dirty="0">
                <a:latin typeface="Calibri" panose="020F0502020204030204" pitchFamily="34" charset="0"/>
              </a:rPr>
              <a:t>Развиваемая научная школа: динамика движения спускаемых аппаратов в атмосферах планет.</a:t>
            </a:r>
            <a:endParaRPr lang="ru-RU" altLang="ru-RU" dirty="0">
              <a:latin typeface="Calibri" panose="020F0502020204030204" pitchFamily="34" charset="0"/>
            </a:endParaRPr>
          </a:p>
        </p:txBody>
      </p:sp>
      <p:pic>
        <p:nvPicPr>
          <p:cNvPr id="10248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70606"/>
            <a:ext cx="1368847" cy="205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258189"/>
            <a:ext cx="1376296" cy="215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Прямоугольник 1"/>
          <p:cNvSpPr>
            <a:spLocks noChangeArrowheads="1"/>
          </p:cNvSpPr>
          <p:nvPr/>
        </p:nvSpPr>
        <p:spPr bwMode="auto">
          <a:xfrm>
            <a:off x="2123728" y="3290522"/>
            <a:ext cx="52578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000" b="1" dirty="0">
                <a:latin typeface="Calibri" panose="020F0502020204030204" pitchFamily="34" charset="0"/>
              </a:rPr>
              <a:t>Виктор </a:t>
            </a:r>
            <a:r>
              <a:rPr lang="ru-RU" altLang="ru-RU" sz="2000" b="1" dirty="0" err="1">
                <a:latin typeface="Calibri" panose="020F0502020204030204" pitchFamily="34" charset="0"/>
              </a:rPr>
              <a:t>Поликарпович</a:t>
            </a:r>
            <a:r>
              <a:rPr lang="ru-RU" altLang="ru-RU" sz="2000" b="1" dirty="0">
                <a:latin typeface="Calibri" panose="020F0502020204030204" pitchFamily="34" charset="0"/>
              </a:rPr>
              <a:t> </a:t>
            </a:r>
            <a:r>
              <a:rPr lang="ru-RU" altLang="ru-RU" sz="2000" b="1" dirty="0" err="1">
                <a:latin typeface="Calibri" panose="020F0502020204030204" pitchFamily="34" charset="0"/>
              </a:rPr>
              <a:t>Казаковцев</a:t>
            </a:r>
            <a:r>
              <a:rPr lang="ru-RU" altLang="ru-RU" sz="2000" b="1" dirty="0">
                <a:latin typeface="Calibri" panose="020F0502020204030204" pitchFamily="34" charset="0"/>
              </a:rPr>
              <a:t>, </a:t>
            </a:r>
            <a:r>
              <a:rPr lang="ru-RU" altLang="ru-RU" dirty="0">
                <a:latin typeface="Calibri" panose="020F0502020204030204" pitchFamily="34" charset="0"/>
              </a:rPr>
              <a:t>более 30 лет занимается вопросами  динамики движения  спускаемых аппаратов в атмосферах планет, бессменный научный руководитель Всеволода Владимировича.</a:t>
            </a:r>
          </a:p>
        </p:txBody>
      </p:sp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4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</p:spTree>
    <p:extLst>
      <p:ext uri="{BB962C8B-B14F-4D97-AF65-F5344CB8AC3E}">
        <p14:creationId xmlns:p14="http://schemas.microsoft.com/office/powerpoint/2010/main" val="307518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1" name="Рисунок 16" descr="Gerb_MGTU_imeni_Baumana-254x3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Рисунок 5" descr="Логотип СМ-3(H)(1)(3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309563" y="865188"/>
            <a:ext cx="7416800" cy="29289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ru-RU" sz="1800" dirty="0" smtClean="0"/>
              <a:t>На данный момент кафедра осуществляет подготовку по направлению подготовки специалистов </a:t>
            </a:r>
            <a:br>
              <a:rPr lang="ru-RU" sz="1800" dirty="0" smtClean="0"/>
            </a:br>
            <a:r>
              <a:rPr lang="ru-RU" sz="2000" b="1" dirty="0" smtClean="0"/>
              <a:t>«Навигационно-баллистическое обеспечение </a:t>
            </a:r>
            <a:br>
              <a:rPr lang="ru-RU" sz="2000" b="1" dirty="0" smtClean="0"/>
            </a:br>
            <a:r>
              <a:rPr lang="ru-RU" sz="2000" b="1" dirty="0" smtClean="0"/>
              <a:t>применения космической техники» 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ru-RU" sz="1800" b="1" dirty="0" smtClean="0"/>
              <a:t>со специализациями </a:t>
            </a:r>
          </a:p>
          <a:p>
            <a:pPr marL="285750" indent="-285750">
              <a:defRPr/>
            </a:pPr>
            <a:r>
              <a:rPr lang="ru-RU" sz="1800" dirty="0" smtClean="0"/>
              <a:t>«Управление полетом автоматических и пилотируемых космических аппаратов»;</a:t>
            </a:r>
          </a:p>
          <a:p>
            <a:pPr marL="285750" indent="-285750">
              <a:defRPr/>
            </a:pPr>
            <a:r>
              <a:rPr lang="ru-RU" sz="1800" dirty="0" smtClean="0"/>
              <a:t>«Проектная баллистика ракет и космических систем»;</a:t>
            </a:r>
          </a:p>
          <a:p>
            <a:pPr marL="285750" indent="-285750">
              <a:defRPr/>
            </a:pPr>
            <a:r>
              <a:rPr lang="ru-RU" sz="1800" dirty="0" smtClean="0"/>
              <a:t>«Аэродинамика ракет и космических транспортных систем».</a:t>
            </a:r>
          </a:p>
        </p:txBody>
      </p:sp>
      <p:graphicFrame>
        <p:nvGraphicFramePr>
          <p:cNvPr id="1026" name="Объект 11"/>
          <p:cNvGraphicFramePr>
            <a:graphicFrameLocks noChangeAspect="1"/>
          </p:cNvGraphicFramePr>
          <p:nvPr/>
        </p:nvGraphicFramePr>
        <p:xfrm>
          <a:off x="4214813" y="4271963"/>
          <a:ext cx="3900487" cy="258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CorelDRAW" r:id="rId5" imgW="10487698" imgH="6952488" progId="CorelDraw.Graphic.15">
                  <p:embed/>
                </p:oleObj>
              </mc:Choice>
              <mc:Fallback>
                <p:oleObj name="CorelDRAW" r:id="rId5" imgW="10487698" imgH="6952488" progId="CorelDraw.Graphic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13" y="4271963"/>
                        <a:ext cx="3900487" cy="2586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Объект 12"/>
          <p:cNvGraphicFramePr>
            <a:graphicFrameLocks noChangeAspect="1"/>
          </p:cNvGraphicFramePr>
          <p:nvPr/>
        </p:nvGraphicFramePr>
        <p:xfrm>
          <a:off x="0" y="4302125"/>
          <a:ext cx="4271963" cy="255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CorelDRAW" r:id="rId7" imgW="10809419" imgH="6465824" progId="CorelDraw.Graphic.15">
                  <p:embed/>
                </p:oleObj>
              </mc:Choice>
              <mc:Fallback>
                <p:oleObj name="CorelDRAW" r:id="rId7" imgW="10809419" imgH="6465824" progId="CorelDraw.Graphic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302125"/>
                        <a:ext cx="4271963" cy="255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4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</p:spTree>
    <p:extLst>
      <p:ext uri="{BB962C8B-B14F-4D97-AF65-F5344CB8AC3E}">
        <p14:creationId xmlns:p14="http://schemas.microsoft.com/office/powerpoint/2010/main" val="1902617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9512" y="908720"/>
            <a:ext cx="871296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spcAft>
                <a:spcPts val="600"/>
              </a:spcAft>
            </a:pPr>
            <a:r>
              <a:rPr lang="ru-RU" sz="2000" b="1" dirty="0" smtClean="0">
                <a:latin typeface="Cambria" pitchFamily="18" charset="0"/>
              </a:rPr>
              <a:t>2.   Проектная баллистика ракет и космических систем</a:t>
            </a:r>
          </a:p>
          <a:p>
            <a:pPr indent="450850" algn="just"/>
            <a:r>
              <a:rPr lang="ru-RU" sz="1600" dirty="0" smtClean="0">
                <a:latin typeface="Cambria" pitchFamily="18" charset="0"/>
              </a:rPr>
              <a:t>Наука о движении снарядов и ракет называется баллистикой. Современная баллистика изучает широкий круг задач, связанных с выбором рациональных траекторий движения летательных аппаратов, в том числе баллистических ракет, ракет-носителей и многоразовых космических транспортных систем, головных частей, автоматических межпланетных аппаратов, пилотируемых кораблей и др.</a:t>
            </a:r>
          </a:p>
        </p:txBody>
      </p:sp>
      <p:pic>
        <p:nvPicPr>
          <p:cNvPr id="9" name="Рисунок 8" descr="http://young.rzd.ru/dbmm/images/41/4080/322695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068960"/>
            <a:ext cx="4273918" cy="2973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http://www.smiline.ru/uploads/posts/2009-07/1246860638_3r58gq-iix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068960"/>
            <a:ext cx="4464495" cy="2861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User\Desktop\Альбом МГТУ (материалы)\Логотип\Логотип СМ-3(синий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76672"/>
            <a:ext cx="1357322" cy="5901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0" y="0"/>
            <a:ext cx="9144000" cy="7857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dirty="0" smtClean="0">
                <a:latin typeface="Cambria" pitchFamily="18" charset="0"/>
              </a:rPr>
              <a:t>Кафедра СМ-3 «Динамика и управление полетом ракет и космических аппаратов»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804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79512" y="908720"/>
            <a:ext cx="878497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lvl="0" indent="-450850" fontAlgn="base">
              <a:spcBef>
                <a:spcPct val="0"/>
              </a:spcBef>
              <a:spcAft>
                <a:spcPts val="600"/>
              </a:spcAft>
            </a:pPr>
            <a:r>
              <a:rPr lang="ru-RU" sz="2000" b="1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3.     Аэродинамика ракет и космических транспортных систем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Аэродинамика – раздел </a:t>
            </a:r>
            <a:r>
              <a:rPr lang="ru-RU" sz="1600" dirty="0" err="1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гидроаэромеханики</a:t>
            </a:r>
            <a:r>
              <a:rPr lang="ru-RU" sz="1600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, в котором изучаются законы движения воздуха и его взаимодействие с движущимися в нем твердыми телами.</a:t>
            </a:r>
            <a:endParaRPr lang="ru-RU" sz="1600" dirty="0" smtClean="0">
              <a:latin typeface="Cambria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Аэродинамика является одной из фундаментальных научных дисциплин, от развития которых зависит дальнейшее совершенствование авиационной, артиллерийской и ракетно-космической техники. Создание современных образцов летательных аппаратов невозможно без предварительного выбора и расчета их аэродинамических характеристик. В связи с этим знание аэродинамики, овладение методами аэродинамического расчета – необходимая и важная задача в подготовке будущего инженера в области авиации и ракетостроения. </a:t>
            </a:r>
            <a:endParaRPr lang="ru-RU" sz="1000" dirty="0" smtClean="0">
              <a:latin typeface="Arial" pitchFamily="34" charset="0"/>
            </a:endParaRPr>
          </a:p>
        </p:txBody>
      </p:sp>
      <p:pic>
        <p:nvPicPr>
          <p:cNvPr id="11" name="Рисунок 10" descr="C:\Documents and Settings\Admin\Рабочий стол\29_10_2008_0002085001225269681_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501008"/>
            <a:ext cx="4680520" cy="3138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http://www.cfdgroup.ru/res/images/aerotub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501008"/>
            <a:ext cx="4283968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User\Desktop\Альбом МГТУ (материалы)\Логотип\Логотип СМ-3(синий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76672"/>
            <a:ext cx="1357322" cy="5901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0" y="0"/>
            <a:ext cx="9144000" cy="7857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dirty="0" smtClean="0">
                <a:latin typeface="Cambria" pitchFamily="18" charset="0"/>
              </a:rPr>
              <a:t>Кафедра СМ-3 «Динамика и управление полетом ракет и космических аппаратов»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73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Альбом МГТУ (материалы)\Логотип\Логотип СМ-3(синий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76672"/>
            <a:ext cx="1357322" cy="59013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0" y="0"/>
            <a:ext cx="9144000" cy="7857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dirty="0" smtClean="0">
                <a:latin typeface="Cambria" pitchFamily="18" charset="0"/>
              </a:rPr>
              <a:t>Кафедра СМ-3 «Динамика и управление полетом ракет и космических аппаратов»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6" name="Рисунок 5" descr="C:\Users\bai\Desktop\Альбом МГТУ\ФОТО МГТУ\МГТУ им.Баумана 17.10.11\DSC_0132р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836712"/>
            <a:ext cx="446449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7" name="Рисунок 6" descr="C:\Users\bai\Desktop\Альбом МГТУ\ФОТО МГТУ\ФОТО Для рекламы кафедры\Дозвуковая труба  15р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1036" y="3284984"/>
            <a:ext cx="4805403" cy="317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571364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5365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560638" y="1354138"/>
            <a:ext cx="2857500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Кафедра СМ3</a:t>
            </a:r>
          </a:p>
        </p:txBody>
      </p:sp>
      <p:sp>
        <p:nvSpPr>
          <p:cNvPr id="15368" name="Содержимое 2"/>
          <p:cNvSpPr>
            <a:spLocks noGrp="1"/>
          </p:cNvSpPr>
          <p:nvPr>
            <p:ph idx="1"/>
          </p:nvPr>
        </p:nvSpPr>
        <p:spPr>
          <a:xfrm>
            <a:off x="4763" y="796925"/>
            <a:ext cx="8023225" cy="461963"/>
          </a:xfrm>
        </p:spPr>
        <p:txBody>
          <a:bodyPr/>
          <a:lstStyle/>
          <a:p>
            <a:pPr marL="0" indent="0" algn="ctr" eaLnBrk="1">
              <a:buFont typeface="Arial" panose="020B0604020202020204" pitchFamily="34" charset="0"/>
              <a:buNone/>
            </a:pPr>
            <a:r>
              <a:rPr lang="ru-RU" altLang="ru-RU" sz="2000" b="1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предприятиями космической отрасли</a:t>
            </a:r>
            <a:endParaRPr lang="en-US" altLang="ru-RU" sz="24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6263" y="2381250"/>
            <a:ext cx="1511300" cy="1211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Центр управления полётами (ЦУП)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76488" y="2406650"/>
            <a:ext cx="2519362" cy="16176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Центральный научно-исследовательский институт машиностроения </a:t>
            </a:r>
            <a:br>
              <a:rPr lang="ru-RU" dirty="0"/>
            </a:br>
            <a:r>
              <a:rPr lang="ru-RU" dirty="0"/>
              <a:t>(ЦНИИМАШ)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48263" y="2398713"/>
            <a:ext cx="2484437" cy="162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Ракетно-космическая корпорация «Энергия» </a:t>
            </a:r>
            <a:br>
              <a:rPr lang="ru-RU" dirty="0"/>
            </a:br>
            <a:r>
              <a:rPr lang="ru-RU" dirty="0"/>
              <a:t>им. С.П. Королёва (РКК «Энергия» им. С.П. Королёва)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388" y="4149725"/>
            <a:ext cx="1584325" cy="12096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Российские космические системы (РКС)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908175" y="4171950"/>
            <a:ext cx="1584325" cy="1211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Институт космических исследований РАН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660775" y="4149725"/>
            <a:ext cx="2351088" cy="12096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Институт прикладной математики имени М. В. Келдыша РАН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173788" y="4149725"/>
            <a:ext cx="1584325" cy="1211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Опытное конструктор-</a:t>
            </a:r>
            <a:r>
              <a:rPr lang="ru-RU" dirty="0" err="1">
                <a:solidFill>
                  <a:schemeClr val="tx1"/>
                </a:solidFill>
              </a:rPr>
              <a:t>ское</a:t>
            </a:r>
            <a:r>
              <a:rPr lang="ru-RU" dirty="0">
                <a:solidFill>
                  <a:schemeClr val="tx1"/>
                </a:solidFill>
              </a:rPr>
              <a:t> бюро МЭИ</a:t>
            </a:r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55575" y="5534025"/>
            <a:ext cx="1584325" cy="1211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ФГУП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НПО им. С.А. Лавочкина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52625" y="5556250"/>
            <a:ext cx="1584325" cy="1211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4 ЦНИИ МО РФ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06813" y="5534025"/>
            <a:ext cx="2351087" cy="1211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Научно-производственное предприятие «Регион»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218238" y="5534025"/>
            <a:ext cx="1584325" cy="1211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Корпорация «ВНИИЭМ»</a:t>
            </a:r>
            <a:endParaRPr lang="ru-RU" dirty="0"/>
          </a:p>
        </p:txBody>
      </p:sp>
      <p:cxnSp>
        <p:nvCxnSpPr>
          <p:cNvPr id="27" name="Соединительная линия уступом 26"/>
          <p:cNvCxnSpPr>
            <a:stCxn id="9" idx="2"/>
            <a:endCxn id="11" idx="0"/>
          </p:cNvCxnSpPr>
          <p:nvPr/>
        </p:nvCxnSpPr>
        <p:spPr>
          <a:xfrm rot="5400000">
            <a:off x="2504282" y="896144"/>
            <a:ext cx="312737" cy="2657475"/>
          </a:xfrm>
          <a:prstGeom prst="bentConnector3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>
            <a:stCxn id="9" idx="2"/>
            <a:endCxn id="13" idx="0"/>
          </p:cNvCxnSpPr>
          <p:nvPr/>
        </p:nvCxnSpPr>
        <p:spPr>
          <a:xfrm rot="16200000" flipH="1">
            <a:off x="5024438" y="1033463"/>
            <a:ext cx="330200" cy="2400300"/>
          </a:xfrm>
          <a:prstGeom prst="bentConnector3">
            <a:avLst>
              <a:gd name="adj1" fmla="val 47364"/>
            </a:avLst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>
            <a:endCxn id="12" idx="0"/>
          </p:cNvCxnSpPr>
          <p:nvPr/>
        </p:nvCxnSpPr>
        <p:spPr>
          <a:xfrm rot="10800000" flipV="1">
            <a:off x="3635375" y="2233613"/>
            <a:ext cx="354013" cy="173037"/>
          </a:xfrm>
          <a:prstGeom prst="bentConnector2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95250" y="4105275"/>
            <a:ext cx="7789863" cy="2752725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</p:spTree>
    <p:extLst>
      <p:ext uri="{BB962C8B-B14F-4D97-AF65-F5344CB8AC3E}">
        <p14:creationId xmlns:p14="http://schemas.microsoft.com/office/powerpoint/2010/main" val="363717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127000" y="52388"/>
            <a:ext cx="7742238" cy="669925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>
              <a:ea typeface="+mj-ea"/>
            </a:endParaRPr>
          </a:p>
        </p:txBody>
      </p:sp>
      <p:sp>
        <p:nvSpPr>
          <p:cNvPr id="13315" name="Заголовок 1"/>
          <p:cNvSpPr txBox="1">
            <a:spLocks/>
          </p:cNvSpPr>
          <p:nvPr/>
        </p:nvSpPr>
        <p:spPr bwMode="auto">
          <a:xfrm>
            <a:off x="250825" y="6308725"/>
            <a:ext cx="749141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GB" altLang="ru-RU" sz="1400"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55913" y="2855913"/>
            <a:ext cx="2428875" cy="1428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spcBef>
                <a:spcPct val="20000"/>
              </a:spcBef>
              <a:defRPr/>
            </a:pPr>
            <a:r>
              <a:rPr lang="ru-RU" b="1" dirty="0">
                <a:solidFill>
                  <a:schemeClr val="bg1"/>
                </a:solidFill>
              </a:rPr>
              <a:t>Учебные мероприятия, проводимые на кафедре СМ3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3200" y="3141663"/>
            <a:ext cx="2000250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Лекции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98788" y="1168400"/>
            <a:ext cx="214312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Семинары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26113" y="3141663"/>
            <a:ext cx="2143125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Лабораторные работы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353050" y="5092700"/>
            <a:ext cx="2500313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Производственные практики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4788" y="5092700"/>
            <a:ext cx="2571750" cy="846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Курсовые проекты</a:t>
            </a:r>
          </a:p>
        </p:txBody>
      </p:sp>
      <p:cxnSp>
        <p:nvCxnSpPr>
          <p:cNvPr id="21" name="Прямая со стрелкой 20"/>
          <p:cNvCxnSpPr>
            <a:stCxn id="10" idx="0"/>
            <a:endCxn id="16" idx="2"/>
          </p:cNvCxnSpPr>
          <p:nvPr/>
        </p:nvCxnSpPr>
        <p:spPr>
          <a:xfrm flipH="1" flipV="1">
            <a:off x="4070350" y="2025650"/>
            <a:ext cx="0" cy="830263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2217738" y="3559175"/>
            <a:ext cx="676275" cy="111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27" name="Рисунок 16" descr="Gerb_MGTU_imeni_Baumana-254x3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Рисунок 5" descr="Логотип СМ-3(H)(1)(3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Прямая со стрелкой 26"/>
          <p:cNvCxnSpPr>
            <a:stCxn id="10" idx="3"/>
          </p:cNvCxnSpPr>
          <p:nvPr/>
        </p:nvCxnSpPr>
        <p:spPr>
          <a:xfrm>
            <a:off x="5284788" y="3570288"/>
            <a:ext cx="457200" cy="127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>
            <a:stCxn id="10" idx="2"/>
            <a:endCxn id="19" idx="0"/>
          </p:cNvCxnSpPr>
          <p:nvPr/>
        </p:nvCxnSpPr>
        <p:spPr>
          <a:xfrm rot="5400000">
            <a:off x="2376488" y="3398838"/>
            <a:ext cx="808037" cy="2579687"/>
          </a:xfrm>
          <a:prstGeom prst="bentConnector3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>
            <a:stCxn id="10" idx="2"/>
            <a:endCxn id="18" idx="0"/>
          </p:cNvCxnSpPr>
          <p:nvPr/>
        </p:nvCxnSpPr>
        <p:spPr>
          <a:xfrm rot="16200000" flipH="1">
            <a:off x="4933156" y="3421857"/>
            <a:ext cx="808037" cy="2533650"/>
          </a:xfrm>
          <a:prstGeom prst="bentConnector3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</p:spTree>
    <p:extLst>
      <p:ext uri="{BB962C8B-B14F-4D97-AF65-F5344CB8AC3E}">
        <p14:creationId xmlns:p14="http://schemas.microsoft.com/office/powerpoint/2010/main" val="235457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341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619672" y="2092185"/>
            <a:ext cx="4981575" cy="773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/>
              <a:t>Направления деятельности кафедры СМ-3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8735" y="3520935"/>
            <a:ext cx="2346325" cy="928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Учебное </a:t>
            </a:r>
            <a:br>
              <a:rPr lang="ru-RU" dirty="0"/>
            </a:br>
            <a:r>
              <a:rPr lang="ru-RU" dirty="0"/>
              <a:t>(обучение студентов, аспирантов)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43660" y="3522522"/>
            <a:ext cx="2214562" cy="928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Научное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620172" y="3524110"/>
            <a:ext cx="2214563" cy="1096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Общественно-полезное (участие в жизни Университета)</a:t>
            </a:r>
          </a:p>
        </p:txBody>
      </p:sp>
      <p:cxnSp>
        <p:nvCxnSpPr>
          <p:cNvPr id="17" name="Соединительная линия уступом 16"/>
          <p:cNvCxnSpPr>
            <a:stCxn id="9" idx="2"/>
            <a:endCxn id="10" idx="0"/>
          </p:cNvCxnSpPr>
          <p:nvPr/>
        </p:nvCxnSpPr>
        <p:spPr>
          <a:xfrm rot="5400000">
            <a:off x="2548360" y="1958834"/>
            <a:ext cx="655638" cy="2468563"/>
          </a:xfrm>
          <a:prstGeom prst="bentConnector3">
            <a:avLst>
              <a:gd name="adj1" fmla="val 50000"/>
            </a:avLst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9" idx="2"/>
            <a:endCxn id="12" idx="0"/>
          </p:cNvCxnSpPr>
          <p:nvPr/>
        </p:nvCxnSpPr>
        <p:spPr>
          <a:xfrm rot="16200000" flipH="1">
            <a:off x="5089153" y="1886604"/>
            <a:ext cx="658813" cy="2616200"/>
          </a:xfrm>
          <a:prstGeom prst="bentConnector3">
            <a:avLst>
              <a:gd name="adj1" fmla="val 50000"/>
            </a:avLst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ная линия уступом 24"/>
          <p:cNvCxnSpPr>
            <a:stCxn id="9" idx="2"/>
            <a:endCxn id="11" idx="0"/>
          </p:cNvCxnSpPr>
          <p:nvPr/>
        </p:nvCxnSpPr>
        <p:spPr>
          <a:xfrm rot="16200000" flipH="1">
            <a:off x="3802485" y="3173272"/>
            <a:ext cx="657225" cy="41275"/>
          </a:xfrm>
          <a:prstGeom prst="bentConnector3">
            <a:avLst>
              <a:gd name="adj1" fmla="val 50000"/>
            </a:avLst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</p:spTree>
    <p:extLst>
      <p:ext uri="{BB962C8B-B14F-4D97-AF65-F5344CB8AC3E}">
        <p14:creationId xmlns:p14="http://schemas.microsoft.com/office/powerpoint/2010/main" val="1109325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9" name="Прямоугольник 4"/>
          <p:cNvSpPr>
            <a:spLocks noChangeArrowheads="1"/>
          </p:cNvSpPr>
          <p:nvPr/>
        </p:nvSpPr>
        <p:spPr bwMode="auto">
          <a:xfrm>
            <a:off x="28636" y="1294744"/>
            <a:ext cx="80279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Работы по астероидной опасности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8322" y="1912458"/>
            <a:ext cx="770485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dirty="0">
                <a:latin typeface="+mn-lt"/>
                <a:cs typeface="Times New Roman" pitchFamily="18" charset="0"/>
              </a:rPr>
              <a:t>Работы по астероидной проблеме начались в 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dirty="0">
                <a:latin typeface="+mn-lt"/>
                <a:cs typeface="Times New Roman" pitchFamily="18" charset="0"/>
              </a:rPr>
              <a:t>МГТУ  им. </a:t>
            </a:r>
            <a:r>
              <a:rPr lang="ru-RU" altLang="ru-RU" dirty="0" err="1">
                <a:latin typeface="+mn-lt"/>
                <a:cs typeface="Times New Roman" pitchFamily="18" charset="0"/>
              </a:rPr>
              <a:t>Н.Э.Баумана</a:t>
            </a:r>
            <a:r>
              <a:rPr lang="ru-RU" altLang="ru-RU" dirty="0">
                <a:latin typeface="+mn-lt"/>
                <a:cs typeface="Times New Roman" pitchFamily="18" charset="0"/>
              </a:rPr>
              <a:t> в начале 1990-х гг. на кафедре СМ-3. </a:t>
            </a:r>
            <a:r>
              <a:rPr lang="ru-RU" altLang="ru-RU" dirty="0" err="1">
                <a:latin typeface="+mn-lt"/>
                <a:cs typeface="Times New Roman" pitchFamily="18" charset="0"/>
              </a:rPr>
              <a:t>В.В.Ивашкин</a:t>
            </a:r>
            <a:r>
              <a:rPr lang="ru-RU" altLang="ru-RU" dirty="0">
                <a:latin typeface="+mn-lt"/>
                <a:cs typeface="Times New Roman" pitchFamily="18" charset="0"/>
              </a:rPr>
              <a:t> прочитал студентам каф. СМ-3 курс лекций по проблеме </a:t>
            </a:r>
            <a:r>
              <a:rPr lang="ru-RU" altLang="ru-RU" dirty="0" err="1">
                <a:latin typeface="+mn-lt"/>
                <a:cs typeface="Times New Roman" pitchFamily="18" charset="0"/>
              </a:rPr>
              <a:t>Астероидно</a:t>
            </a:r>
            <a:r>
              <a:rPr lang="ru-RU" altLang="ru-RU" dirty="0">
                <a:latin typeface="+mn-lt"/>
                <a:cs typeface="Times New Roman" pitchFamily="18" charset="0"/>
              </a:rPr>
              <a:t>-кометной опасности. Было выполнено несколько студенческих работ по данной тематике</a:t>
            </a:r>
            <a:r>
              <a:rPr lang="ru-RU" altLang="ru-RU" b="1" dirty="0" smtClean="0">
                <a:latin typeface="+mn-lt"/>
                <a:cs typeface="Times New Roman" pitchFamily="18" charset="0"/>
              </a:rPr>
              <a:t>.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endParaRPr lang="ru-RU" altLang="ru-RU" b="1" dirty="0">
              <a:latin typeface="+mn-lt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dirty="0">
                <a:latin typeface="+mn-lt"/>
                <a:cs typeface="Times New Roman" pitchFamily="18" charset="0"/>
              </a:rPr>
              <a:t>В сентябре 1994 г. </a:t>
            </a:r>
            <a:r>
              <a:rPr lang="ru-RU" altLang="ru-RU" dirty="0" err="1">
                <a:latin typeface="+mn-lt"/>
                <a:cs typeface="Times New Roman" pitchFamily="18" charset="0"/>
              </a:rPr>
              <a:t>В.В.Ивашкин</a:t>
            </a:r>
            <a:r>
              <a:rPr lang="ru-RU" altLang="ru-RU" dirty="0">
                <a:latin typeface="+mn-lt"/>
                <a:cs typeface="Times New Roman" pitchFamily="18" charset="0"/>
              </a:rPr>
              <a:t> сделал доклад «Анализ проблемы обеспечения астероидной  безопасности Земли» на международной конференции в г. </a:t>
            </a:r>
            <a:r>
              <a:rPr lang="ru-RU" altLang="ru-RU" dirty="0" err="1">
                <a:latin typeface="+mn-lt"/>
                <a:cs typeface="Times New Roman" pitchFamily="18" charset="0"/>
              </a:rPr>
              <a:t>Снежинске</a:t>
            </a:r>
            <a:r>
              <a:rPr lang="ru-RU" altLang="ru-RU" dirty="0">
                <a:latin typeface="+mn-lt"/>
                <a:cs typeface="Times New Roman" pitchFamily="18" charset="0"/>
              </a:rPr>
              <a:t>, соавтором был студент Зайцев А.В</a:t>
            </a:r>
            <a:r>
              <a:rPr lang="ru-RU" altLang="ru-RU" b="1" dirty="0">
                <a:latin typeface="+mn-lt"/>
                <a:cs typeface="Times New Roman" pitchFamily="18" charset="0"/>
              </a:rPr>
              <a:t>.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endParaRPr lang="ru-RU" altLang="ru-RU" b="1" dirty="0" smtClean="0">
              <a:latin typeface="+mn-lt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dirty="0">
                <a:latin typeface="+mn-lt"/>
                <a:cs typeface="Times New Roman" pitchFamily="18" charset="0"/>
              </a:rPr>
              <a:t>В июне 1995 г. по предложению ректора МГТУ проф. И.Б. Федорова </a:t>
            </a:r>
            <a:r>
              <a:rPr lang="ru-RU" altLang="ru-RU" dirty="0" err="1">
                <a:latin typeface="+mn-lt"/>
                <a:cs typeface="Times New Roman" pitchFamily="18" charset="0"/>
              </a:rPr>
              <a:t>В.В.Ивашкин</a:t>
            </a:r>
            <a:r>
              <a:rPr lang="ru-RU" altLang="ru-RU" dirty="0">
                <a:latin typeface="+mn-lt"/>
                <a:cs typeface="Times New Roman" pitchFamily="18" charset="0"/>
              </a:rPr>
              <a:t> сделал доклад по данной проблеме на Ученом Совете МГТУ им. </a:t>
            </a:r>
            <a:r>
              <a:rPr lang="ru-RU" altLang="ru-RU" dirty="0" err="1">
                <a:latin typeface="+mn-lt"/>
                <a:cs typeface="Times New Roman" pitchFamily="18" charset="0"/>
              </a:rPr>
              <a:t>Н.Э.Баумана</a:t>
            </a:r>
            <a:r>
              <a:rPr lang="ru-RU" altLang="ru-RU" dirty="0">
                <a:latin typeface="+mn-lt"/>
                <a:cs typeface="Times New Roman" pitchFamily="18" charset="0"/>
              </a:rPr>
              <a:t>. Доклад был тепло встречен  Ученым Советом, было активное обсуждение проблемы. В частности, академик </a:t>
            </a:r>
            <a:r>
              <a:rPr lang="ru-RU" altLang="ru-RU" dirty="0" err="1">
                <a:latin typeface="+mn-lt"/>
                <a:cs typeface="Times New Roman" pitchFamily="18" charset="0"/>
              </a:rPr>
              <a:t>К.В.Фролов</a:t>
            </a:r>
            <a:r>
              <a:rPr lang="ru-RU" altLang="ru-RU" dirty="0">
                <a:latin typeface="+mn-lt"/>
                <a:cs typeface="Times New Roman" pitchFamily="18" charset="0"/>
              </a:rPr>
              <a:t> пожелал развивать эту тематику</a:t>
            </a:r>
            <a:r>
              <a:rPr lang="ru-RU" altLang="ru-RU" dirty="0" smtClean="0">
                <a:latin typeface="+mn-lt"/>
                <a:cs typeface="Times New Roman" pitchFamily="18" charset="0"/>
              </a:rPr>
              <a:t>.</a:t>
            </a:r>
            <a:endParaRPr lang="ru-RU" altLang="ru-RU" b="1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489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3574" y="1268760"/>
            <a:ext cx="75608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sz="2000" dirty="0">
                <a:latin typeface="+mn-lt"/>
                <a:cs typeface="Times New Roman" pitchFamily="18" charset="0"/>
              </a:rPr>
              <a:t>Выпускник каф. СМ-3 МГТУ Чернов А.В. продолжил данную работу, поступив в аспирантуру ИПМ им. Келдыша РАН (рук. Ивашкин В.В.) и в 2002 г. защитил кандидатскую диссертацию на тему «Исследование оптимальных перелетов космического аппарата к сближающемуся с Землей астероиду». 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sz="2000" dirty="0">
                <a:latin typeface="+mn-lt"/>
                <a:cs typeface="Times New Roman" pitchFamily="18" charset="0"/>
              </a:rPr>
              <a:t>В этой работе был исследован ударно-кинетический метод воздействия на опасный астероид для коррекции его орбиты с целью предотвращения столкновения с Землей. 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sz="2000" dirty="0">
                <a:latin typeface="+mn-lt"/>
                <a:cs typeface="Times New Roman" pitchFamily="18" charset="0"/>
              </a:rPr>
              <a:t>Общая теория была применена к астероиду </a:t>
            </a:r>
            <a:r>
              <a:rPr lang="ru-RU" altLang="ru-RU" sz="2000" dirty="0" err="1">
                <a:latin typeface="+mn-lt"/>
                <a:cs typeface="Times New Roman" pitchFamily="18" charset="0"/>
              </a:rPr>
              <a:t>Тоутатис</a:t>
            </a:r>
            <a:r>
              <a:rPr lang="ru-RU" altLang="ru-RU" sz="2000" dirty="0">
                <a:latin typeface="+mn-lt"/>
                <a:cs typeface="Times New Roman" pitchFamily="18" charset="0"/>
              </a:rPr>
              <a:t>.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sz="2000" dirty="0">
                <a:latin typeface="+mn-lt"/>
                <a:cs typeface="Times New Roman" pitchFamily="18" charset="0"/>
              </a:rPr>
              <a:t>За данную работу Чернов А.В. был награжден Президентской </a:t>
            </a:r>
            <a:r>
              <a:rPr lang="ru-RU" altLang="ru-RU" sz="2000" dirty="0" smtClean="0">
                <a:latin typeface="+mn-lt"/>
                <a:cs typeface="Times New Roman" pitchFamily="18" charset="0"/>
              </a:rPr>
              <a:t>премией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endParaRPr lang="ru-RU" sz="2000" dirty="0">
              <a:latin typeface="+mn-lt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После некоторого перерыва продолжены работы по данной тематике на каф. СМ-3. 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endParaRPr lang="ru-R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896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60" y="67979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8330" y="817740"/>
            <a:ext cx="7632848" cy="1219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Под руководством доцента </a:t>
            </a:r>
            <a:r>
              <a:rPr lang="ru-RU" b="1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Корянова</a:t>
            </a:r>
            <a:r>
              <a:rPr lang="ru-RU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В.В.: </a:t>
            </a:r>
            <a:endParaRPr lang="ru-RU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Студент Симаков Андрей Сергеевич выполнил анализ различных способов отклонения опасного астероида </a:t>
            </a:r>
            <a:r>
              <a:rPr lang="ru-RU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Бенну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 с траектории сближения с 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Землей (2015 г.)</a:t>
            </a:r>
            <a:endParaRPr lang="ru-RU" dirty="0">
              <a:latin typeface="+mn-lt"/>
            </a:endParaRPr>
          </a:p>
        </p:txBody>
      </p:sp>
      <p:pic>
        <p:nvPicPr>
          <p:cNvPr id="8" name="Рисунок 7" descr="C:\Users\Andrew\Cloud@Mail.Ru\Диплом астероид\Эйсмонт_Астрономический вестник_201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944" y="1864706"/>
            <a:ext cx="4610100" cy="34385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18330" y="5271902"/>
            <a:ext cx="7632848" cy="1219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Получил основные результаты: </a:t>
            </a:r>
            <a:endParaRPr lang="ru-RU" sz="16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dirty="0">
                <a:latin typeface="+mn-lt"/>
              </a:rPr>
              <a:t>В ходе выполнения дипломной работы изучены основные способы отклонения небесных тел, имеющих ненулевую вероятность столкновения с Землей.</a:t>
            </a:r>
          </a:p>
        </p:txBody>
      </p:sp>
    </p:spTree>
    <p:extLst>
      <p:ext uri="{BB962C8B-B14F-4D97-AF65-F5344CB8AC3E}">
        <p14:creationId xmlns:p14="http://schemas.microsoft.com/office/powerpoint/2010/main" val="1063117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570" y="809050"/>
            <a:ext cx="7632848" cy="5559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Получил основные результаты: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 startAt="2"/>
            </a:pPr>
            <a:r>
              <a:rPr lang="ru-RU" sz="1600" dirty="0">
                <a:latin typeface="+mn-lt"/>
              </a:rPr>
              <a:t>Изучены математические модели для каждого из рассматриваемых способов. Полученные уравнения движения проинтегрированы с использованием компьютерного пакета численного моделирования </a:t>
            </a:r>
            <a:r>
              <a:rPr lang="en-US" sz="1600" dirty="0">
                <a:latin typeface="+mn-lt"/>
              </a:rPr>
              <a:t>GMAT</a:t>
            </a:r>
            <a:r>
              <a:rPr lang="ru-RU" sz="1600" dirty="0">
                <a:latin typeface="+mn-lt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 startAt="2"/>
            </a:pPr>
            <a:r>
              <a:rPr lang="ru-RU" sz="1600" dirty="0">
                <a:latin typeface="+mn-lt"/>
              </a:rPr>
              <a:t>Показано, что эффективный увод крупного астероида может быть осуществлен при помощи кинетического воздействия только в случае большой массы тела ударника, что осуществимо только с помощью астероида ударника в методе «Космического бильярда».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 startAt="2"/>
            </a:pPr>
            <a:r>
              <a:rPr lang="ru-RU" sz="1600" dirty="0">
                <a:latin typeface="+mn-lt"/>
              </a:rPr>
              <a:t>Показана эффективность отклонения опасного объекта при использовании заглубленного ядерного взрыва.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 startAt="2"/>
            </a:pPr>
            <a:r>
              <a:rPr lang="ru-RU" sz="1600" dirty="0">
                <a:latin typeface="+mn-lt"/>
              </a:rPr>
              <a:t>Показана неэффективность методов увода крупных астероидов с помощью двигателей малой тяги и с помощью тяги солнечного паруса.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 startAt="2"/>
            </a:pPr>
            <a:r>
              <a:rPr lang="ru-RU" sz="1600" dirty="0">
                <a:latin typeface="+mn-lt"/>
              </a:rPr>
              <a:t>Несмотря на свою эффективность, методы «Космический бильярд» и заглубленный ядерный взрыв, не могут дать гарантированный результат, так как эти технологии не отработаны. Ограниченность информации о физических и орбитальных параметрах астероидов, также вносит неясность в получении конечного результата</a:t>
            </a:r>
            <a:r>
              <a:rPr lang="ru-RU" sz="1600" dirty="0" smtClean="0">
                <a:latin typeface="+mn-lt"/>
              </a:rPr>
              <a:t>.</a:t>
            </a:r>
          </a:p>
          <a:p>
            <a:pPr marL="342900" indent="-342900" algn="just">
              <a:spcAft>
                <a:spcPts val="0"/>
              </a:spcAft>
              <a:buFont typeface="+mj-lt"/>
              <a:buAutoNum type="arabicParenR" startAt="2"/>
            </a:pPr>
            <a:r>
              <a:rPr lang="ru-RU" sz="1600" dirty="0">
                <a:solidFill>
                  <a:srgbClr val="00000A"/>
                </a:solidFill>
                <a:latin typeface="+mn-lt"/>
                <a:ea typeface="Droid Sans Fallback"/>
              </a:rPr>
              <a:t>Для эффективной борьбы с космическими телами, угрожающими Земле, нам необходимо иметь больше качественной информации об этих объектах, а также отрабатывать технологии борьбы с ними. Соответственно необходимо совершенствовать средства наблюдения и ракетно-космическую технику, а также постоянно совершать космические полеты к малым </a:t>
            </a:r>
            <a:r>
              <a:rPr lang="ru-RU" sz="1600" dirty="0" smtClean="0">
                <a:solidFill>
                  <a:srgbClr val="00000A"/>
                </a:solidFill>
                <a:latin typeface="+mn-lt"/>
                <a:ea typeface="Droid Sans Fallback"/>
              </a:rPr>
              <a:t>телам.</a:t>
            </a:r>
            <a:endParaRPr lang="ru-RU" sz="16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190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838975"/>
            <a:ext cx="7704856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Под руководством доцента </a:t>
            </a:r>
            <a:r>
              <a:rPr lang="ru-RU" b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Корянова</a:t>
            </a: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В.В.: </a:t>
            </a:r>
            <a:endParaRPr lang="ru-RU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Аспирант </a:t>
            </a:r>
            <a:r>
              <a:rPr lang="ru-RU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Чэнь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Даньхэ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– исследовала систему посадки на малое небесное 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тело (2016 г.)</a:t>
            </a:r>
            <a:endParaRPr lang="ru-RU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图片 14" descr="C:\Users\Julia\Desktop\画图,图片\lander3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20398"/>
            <a:ext cx="4506316" cy="27906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51520" y="4982645"/>
            <a:ext cx="7632848" cy="1219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Получила основные результаты: </a:t>
            </a:r>
            <a:endParaRPr lang="ru-RU" sz="16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+mn-lt"/>
              </a:rPr>
              <a:t>Обоснован требуемый диапазон варьируемых граничных условий решения краевой задачи спуска и посадки на поверхность </a:t>
            </a:r>
            <a:r>
              <a:rPr lang="ru-RU" dirty="0" smtClean="0">
                <a:latin typeface="+mn-lt"/>
              </a:rPr>
              <a:t>тела, </a:t>
            </a:r>
            <a:r>
              <a:rPr lang="ru-RU" dirty="0">
                <a:latin typeface="+mn-lt"/>
              </a:rPr>
              <a:t>обладающих малым уровнем гравитации. </a:t>
            </a:r>
          </a:p>
        </p:txBody>
      </p:sp>
    </p:spTree>
    <p:extLst>
      <p:ext uri="{BB962C8B-B14F-4D97-AF65-F5344CB8AC3E}">
        <p14:creationId xmlns:p14="http://schemas.microsoft.com/office/powerpoint/2010/main" val="2139883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64704"/>
            <a:ext cx="77048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Получила основные результаты: </a:t>
            </a:r>
            <a:endParaRPr lang="ru-RU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 startAt="2"/>
            </a:pPr>
            <a:r>
              <a:rPr lang="ru-RU" dirty="0" smtClean="0">
                <a:latin typeface="+mn-lt"/>
              </a:rPr>
              <a:t>Сформулирована </a:t>
            </a:r>
            <a:r>
              <a:rPr lang="ru-RU" dirty="0">
                <a:latin typeface="+mn-lt"/>
              </a:rPr>
              <a:t>задача исследования динамики движения СА и разработана методика определения параметров продольного движения аппарата при его посадке на поверхность малого небесного тела с учетом различных характеристик жесткости грунта на подвижные опоры и работы прижимных двигателей.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 startAt="2"/>
            </a:pPr>
            <a:r>
              <a:rPr lang="ru-RU" dirty="0" smtClean="0">
                <a:latin typeface="+mn-lt"/>
              </a:rPr>
              <a:t>Проведены </a:t>
            </a:r>
            <a:r>
              <a:rPr lang="ru-RU" dirty="0">
                <a:latin typeface="+mn-lt"/>
              </a:rPr>
              <a:t>исследования влияния возмущающих факторов на устойчивое движение в процессе посадки на поверхность СП с малым уровнем гравитации, по полученным расчётным результатам проведен анализ определения степени влияния разных факторов на процесс посадки.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 startAt="2"/>
            </a:pPr>
            <a:r>
              <a:rPr lang="ru-RU" dirty="0">
                <a:latin typeface="+mn-lt"/>
              </a:rPr>
              <a:t>Рассмотрены случаи посадки с разными режимами работы прижимных двигателей и троса; проведённый анализ позволил выявить влияние условий  работы систем закрепления.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 startAt="2"/>
            </a:pPr>
            <a:r>
              <a:rPr lang="ru-RU" dirty="0">
                <a:latin typeface="+mn-lt"/>
              </a:rPr>
              <a:t>С помощью разработанной математической модели пространственного движения с разными режимами работы прижимных двигателей и троса, получены рекомендации по реализации рационального с точки зрения выполнения посадки на поверхность режима работы системы закрепления. </a:t>
            </a:r>
          </a:p>
        </p:txBody>
      </p:sp>
      <p:sp>
        <p:nvSpPr>
          <p:cNvPr id="3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2137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7570" y="830100"/>
            <a:ext cx="7632848" cy="343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Под руководством </a:t>
            </a:r>
            <a:r>
              <a:rPr lang="ru-RU" b="1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профессора Ивашкина В.В.: </a:t>
            </a:r>
            <a:endParaRPr lang="ru-RU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+mn-lt"/>
              </a:rPr>
              <a:t>Магистрант, в дальнейшем аспирант Лан </a:t>
            </a:r>
            <a:r>
              <a:rPr lang="ru-RU" dirty="0" err="1">
                <a:latin typeface="+mn-lt"/>
              </a:rPr>
              <a:t>Аньци</a:t>
            </a:r>
            <a:r>
              <a:rPr lang="ru-RU" dirty="0">
                <a:latin typeface="+mn-lt"/>
              </a:rPr>
              <a:t> – определяла траектории экспедиции </a:t>
            </a:r>
            <a:r>
              <a:rPr lang="ru-RU" dirty="0" smtClean="0">
                <a:latin typeface="+mn-lt"/>
              </a:rPr>
              <a:t>Земля-</a:t>
            </a:r>
            <a:r>
              <a:rPr lang="ru-RU" dirty="0" err="1" smtClean="0">
                <a:latin typeface="+mn-lt"/>
              </a:rPr>
              <a:t>Апофис</a:t>
            </a:r>
            <a:r>
              <a:rPr lang="ru-RU" dirty="0" smtClean="0">
                <a:latin typeface="+mn-lt"/>
              </a:rPr>
              <a:t>-Земля.</a:t>
            </a:r>
          </a:p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Подготовила и защитила выпускную квалификационную работу магистра «Разработка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методики расчета траекторий перелета космического аппарата к астероиду </a:t>
            </a:r>
            <a:r>
              <a:rPr lang="ru-RU" altLang="ru-RU" dirty="0" err="1">
                <a:latin typeface="Times New Roman" pitchFamily="18" charset="0"/>
                <a:cs typeface="Times New Roman" pitchFamily="18" charset="0"/>
              </a:rPr>
              <a:t>Апофис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 дальнейшем подготовила кандидатскую диссертацию на тему: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cap="all" dirty="0" err="1">
                <a:latin typeface="Times New Roman" pitchFamily="18" charset="0"/>
                <a:cs typeface="Times New Roman" pitchFamily="18" charset="0"/>
              </a:rPr>
              <a:t>МЕтодика</a:t>
            </a:r>
            <a:r>
              <a:rPr lang="ru-RU" cap="all" dirty="0">
                <a:latin typeface="Times New Roman" pitchFamily="18" charset="0"/>
                <a:cs typeface="Times New Roman" pitchFamily="18" charset="0"/>
              </a:rPr>
              <a:t> определения траекторий Космического аппарата для экспедиции Земля-астероид-Земля с УЧЕТОМ выбора орбит пребывания у астероида и ЕЕ применение для ЭКСПЕДИЦИИ к АСТЕРОИДУ </a:t>
            </a:r>
            <a:r>
              <a:rPr lang="ru-RU" cap="all" dirty="0" err="1">
                <a:latin typeface="Times New Roman" pitchFamily="18" charset="0"/>
                <a:cs typeface="Times New Roman" pitchFamily="18" charset="0"/>
              </a:rPr>
              <a:t>Апофис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9174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untitled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252" y="3794763"/>
            <a:ext cx="2282825" cy="229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untitled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5540" y="3794763"/>
            <a:ext cx="2351405" cy="229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13" descr="untitle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5820" y="4082795"/>
            <a:ext cx="266890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2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7116" y="1012076"/>
            <a:ext cx="2214190" cy="1866332"/>
          </a:xfrm>
          <a:prstGeom prst="rect">
            <a:avLst/>
          </a:prstGeom>
          <a:noFill/>
        </p:spPr>
      </p:pic>
      <p:pic>
        <p:nvPicPr>
          <p:cNvPr id="13" name="图片 1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18876" y="1012076"/>
            <a:ext cx="2372654" cy="212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2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45495" y="1395616"/>
            <a:ext cx="3180715" cy="1191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7063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62076"/>
            <a:ext cx="802798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900430" algn="l"/>
              </a:tabLs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Получила основные результаты: </a:t>
            </a:r>
            <a:endParaRPr lang="ru-RU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tabLst>
                <a:tab pos="900430" algn="l"/>
              </a:tabLst>
            </a:pPr>
            <a:endParaRPr lang="ru-RU" sz="1200" dirty="0" smtClean="0"/>
          </a:p>
          <a:p>
            <a:pPr marL="342900" indent="-342900">
              <a:buFontTx/>
              <a:buAutoNum type="arabicPeriod"/>
            </a:pPr>
            <a:r>
              <a:rPr lang="ru-RU" sz="1600" dirty="0"/>
              <a:t>Лан А. разработала в рамках экспедиции Земля – астероид – Земля методику построения оптимальных по максимуму полезной массы КА межпланетных траекторий для полета КА от Земли к астероиду и возврата КА от астероида к Земле, с помощью ДУБТ</a:t>
            </a:r>
          </a:p>
          <a:p>
            <a:pPr marL="342900" indent="-342900">
              <a:buAutoNum type="arabicPeriod"/>
            </a:pPr>
            <a:endParaRPr lang="ru-RU" sz="1600" dirty="0" smtClean="0"/>
          </a:p>
          <a:p>
            <a:pPr marL="342900" indent="-342900">
              <a:buAutoNum type="arabicPeriod"/>
            </a:pPr>
            <a:r>
              <a:rPr lang="ru-RU" sz="1600" dirty="0" smtClean="0"/>
              <a:t>Определила </a:t>
            </a:r>
            <a:r>
              <a:rPr lang="ru-RU" sz="1600" dirty="0"/>
              <a:t>оптимальные по максимуму полезной массы КА межпланетные траектории для экспедиции Земля-</a:t>
            </a:r>
            <a:r>
              <a:rPr lang="ru-RU" sz="1600" dirty="0" err="1"/>
              <a:t>Апофис</a:t>
            </a:r>
            <a:r>
              <a:rPr lang="ru-RU" sz="1600" dirty="0"/>
              <a:t>-Земля с ДУБТ</a:t>
            </a:r>
            <a:r>
              <a:rPr lang="ru-RU" sz="1600" dirty="0" smtClean="0"/>
              <a:t>.</a:t>
            </a:r>
          </a:p>
          <a:p>
            <a:pPr marL="342900" indent="-342900">
              <a:buAutoNum type="arabicPeriod"/>
            </a:pPr>
            <a:endParaRPr lang="ru-RU" sz="1600" dirty="0"/>
          </a:p>
          <a:p>
            <a:pPr marL="342900" indent="-342900">
              <a:buAutoNum type="arabicPeriod"/>
            </a:pPr>
            <a:r>
              <a:rPr lang="ru-RU" sz="1600" dirty="0"/>
              <a:t>Разработала математическая модель орбитального движения спутника астероида при учете возмущений от притяжения небесных тел, </a:t>
            </a:r>
            <a:r>
              <a:rPr lang="ru-RU" sz="1600" dirty="0" err="1"/>
              <a:t>несферичности</a:t>
            </a:r>
            <a:r>
              <a:rPr lang="ru-RU" sz="1600" dirty="0"/>
              <a:t> астероида и давления Солнечного </a:t>
            </a:r>
            <a:r>
              <a:rPr lang="ru-RU" sz="1600" dirty="0" smtClean="0"/>
              <a:t>света</a:t>
            </a:r>
          </a:p>
          <a:p>
            <a:pPr marL="342900" indent="-342900">
              <a:buAutoNum type="arabicPeriod"/>
            </a:pPr>
            <a:endParaRPr lang="ru-RU" sz="1600" dirty="0"/>
          </a:p>
          <a:p>
            <a:pPr marL="342900" indent="-342900">
              <a:buAutoNum type="arabicPeriod"/>
            </a:pPr>
            <a:r>
              <a:rPr lang="ru-RU" sz="1600" dirty="0"/>
              <a:t>Выполнила анализ орбитального движения спутника </a:t>
            </a:r>
            <a:r>
              <a:rPr lang="ru-RU" sz="1600" dirty="0" err="1"/>
              <a:t>Апофиса</a:t>
            </a:r>
            <a:r>
              <a:rPr lang="ru-RU" sz="1600" dirty="0"/>
              <a:t>. Выявлены условия, обеспечивающие достаточно стабильные орбиты спутника астероида для пассивного движения спутника астероида, в том числе –в течение нескольких лет для мини-спутника  </a:t>
            </a:r>
            <a:r>
              <a:rPr lang="ru-RU" sz="1600" dirty="0" err="1"/>
              <a:t>Апофиса</a:t>
            </a:r>
            <a:endParaRPr lang="ru-RU" sz="1600" dirty="0"/>
          </a:p>
        </p:txBody>
      </p:sp>
      <p:sp>
        <p:nvSpPr>
          <p:cNvPr id="3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686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7570" y="830100"/>
            <a:ext cx="7632848" cy="542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Под руководством </a:t>
            </a:r>
            <a:r>
              <a:rPr lang="ru-RU" b="1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профессора Ивашкина В.В.: </a:t>
            </a:r>
            <a:endParaRPr lang="ru-RU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5600" algn="just"/>
            <a:endParaRPr lang="ru-RU" sz="1700" dirty="0" smtClean="0">
              <a:latin typeface="+mn-lt"/>
            </a:endParaRPr>
          </a:p>
          <a:p>
            <a:pPr indent="355600" algn="just"/>
            <a:r>
              <a:rPr lang="ru-RU" sz="1700" dirty="0" smtClean="0">
                <a:latin typeface="+mn-lt"/>
              </a:rPr>
              <a:t>магистрант </a:t>
            </a:r>
            <a:r>
              <a:rPr lang="ru-RU" sz="1700" dirty="0" err="1">
                <a:latin typeface="+mn-lt"/>
              </a:rPr>
              <a:t>Гуо</a:t>
            </a:r>
            <a:r>
              <a:rPr lang="ru-RU" sz="1700" dirty="0">
                <a:latin typeface="+mn-lt"/>
              </a:rPr>
              <a:t> </a:t>
            </a:r>
            <a:r>
              <a:rPr lang="ru-RU" sz="1700" dirty="0" err="1">
                <a:latin typeface="+mn-lt"/>
              </a:rPr>
              <a:t>Пэн</a:t>
            </a:r>
            <a:r>
              <a:rPr lang="ru-RU" sz="1700" dirty="0">
                <a:latin typeface="+mn-lt"/>
              </a:rPr>
              <a:t> – выполнил оценку точностей определения орбиты опасного астероида на основе измерений космической системы «Небосвод</a:t>
            </a:r>
            <a:r>
              <a:rPr lang="ru-RU" sz="1700" dirty="0" smtClean="0">
                <a:latin typeface="+mn-lt"/>
              </a:rPr>
              <a:t>».</a:t>
            </a:r>
          </a:p>
          <a:p>
            <a:pPr indent="363538" algn="just"/>
            <a:r>
              <a:rPr lang="ru-RU" sz="1600" dirty="0" err="1">
                <a:latin typeface="+mn-lt"/>
              </a:rPr>
              <a:t>Гуо</a:t>
            </a:r>
            <a:r>
              <a:rPr lang="ru-RU" sz="1600" dirty="0">
                <a:latin typeface="+mn-lt"/>
              </a:rPr>
              <a:t> </a:t>
            </a:r>
            <a:r>
              <a:rPr lang="ru-RU" sz="1600" dirty="0" err="1">
                <a:latin typeface="+mn-lt"/>
              </a:rPr>
              <a:t>Пэн</a:t>
            </a:r>
            <a:r>
              <a:rPr lang="ru-RU" sz="1600" dirty="0">
                <a:latin typeface="+mn-lt"/>
              </a:rPr>
              <a:t> продолжил студенческую работу в аспирантуре, исследует сейчас задачу определения орбиты опасного астероида.</a:t>
            </a:r>
          </a:p>
          <a:p>
            <a:pPr indent="363538" algn="just"/>
            <a:r>
              <a:rPr lang="en-US" sz="1600" dirty="0">
                <a:latin typeface="+mn-lt"/>
              </a:rPr>
              <a:t>I. </a:t>
            </a:r>
            <a:r>
              <a:rPr lang="ru-RU" sz="1600" dirty="0">
                <a:latin typeface="+mn-lt"/>
              </a:rPr>
              <a:t>В первой части работы выполнил анализ характеристик определения орбиты опасного астероида с помощью оптических измерений, производимых космическим комплексом «Небосвод».  </a:t>
            </a:r>
          </a:p>
          <a:p>
            <a:pPr indent="363538" algn="just"/>
            <a:r>
              <a:rPr lang="ru-RU" sz="1600" dirty="0">
                <a:latin typeface="+mn-lt"/>
              </a:rPr>
              <a:t>На примере астероида с орбитой типа орбиты </a:t>
            </a:r>
            <a:r>
              <a:rPr lang="ru-RU" sz="1600" dirty="0" err="1">
                <a:latin typeface="+mn-lt"/>
              </a:rPr>
              <a:t>Апофиса</a:t>
            </a:r>
            <a:r>
              <a:rPr lang="ru-RU" sz="1600" dirty="0">
                <a:latin typeface="+mn-lt"/>
              </a:rPr>
              <a:t>  выполнил анализ точностей навигации для двух типов орбит:</a:t>
            </a:r>
          </a:p>
          <a:p>
            <a:pPr indent="363538" algn="just">
              <a:buAutoNum type="arabicPeriod"/>
            </a:pPr>
            <a:r>
              <a:rPr lang="ru-RU" sz="1600" dirty="0">
                <a:latin typeface="+mn-lt"/>
              </a:rPr>
              <a:t>Для случая «пролетной» орбиты, типа орбиты </a:t>
            </a:r>
            <a:r>
              <a:rPr lang="ru-RU" sz="1600" dirty="0" err="1">
                <a:latin typeface="+mn-lt"/>
              </a:rPr>
              <a:t>Апофиса</a:t>
            </a:r>
            <a:r>
              <a:rPr lang="ru-RU" sz="1600" dirty="0">
                <a:latin typeface="+mn-lt"/>
              </a:rPr>
              <a:t> в 2020-2029 гг.</a:t>
            </a:r>
          </a:p>
          <a:p>
            <a:pPr indent="363538" algn="just">
              <a:buAutoNum type="arabicPeriod"/>
            </a:pPr>
            <a:r>
              <a:rPr lang="ru-RU" sz="1600" dirty="0">
                <a:latin typeface="+mn-lt"/>
              </a:rPr>
              <a:t>Для случая «</a:t>
            </a:r>
            <a:r>
              <a:rPr lang="ru-RU" sz="1600" dirty="0" err="1">
                <a:latin typeface="+mn-lt"/>
              </a:rPr>
              <a:t>столкновительной</a:t>
            </a:r>
            <a:r>
              <a:rPr lang="ru-RU" sz="1600" dirty="0">
                <a:latin typeface="+mn-lt"/>
              </a:rPr>
              <a:t>» орбиты, типа модельной орбиты </a:t>
            </a:r>
            <a:r>
              <a:rPr lang="ru-RU" sz="1600" dirty="0" err="1">
                <a:latin typeface="+mn-lt"/>
              </a:rPr>
              <a:t>Апофиса</a:t>
            </a:r>
            <a:r>
              <a:rPr lang="ru-RU" sz="1600" dirty="0">
                <a:latin typeface="+mn-lt"/>
              </a:rPr>
              <a:t>, сталкивающейся с Землей в 2036 г. </a:t>
            </a:r>
          </a:p>
          <a:p>
            <a:pPr indent="363538" algn="just"/>
            <a:r>
              <a:rPr lang="en-US" sz="1600" dirty="0">
                <a:latin typeface="+mn-lt"/>
              </a:rPr>
              <a:t>II. </a:t>
            </a:r>
            <a:r>
              <a:rPr lang="ru-RU" sz="1600" dirty="0">
                <a:latin typeface="+mn-lt"/>
              </a:rPr>
              <a:t>Во второй части работы </a:t>
            </a:r>
            <a:r>
              <a:rPr lang="ru-RU" sz="1600" dirty="0" err="1">
                <a:latin typeface="+mn-lt"/>
              </a:rPr>
              <a:t>Гуо</a:t>
            </a:r>
            <a:r>
              <a:rPr lang="ru-RU" sz="1600" dirty="0">
                <a:latin typeface="+mn-lt"/>
              </a:rPr>
              <a:t> </a:t>
            </a:r>
            <a:r>
              <a:rPr lang="ru-RU" sz="1600" dirty="0" err="1">
                <a:latin typeface="+mn-lt"/>
              </a:rPr>
              <a:t>Пэн</a:t>
            </a:r>
            <a:r>
              <a:rPr lang="ru-RU" sz="1600" dirty="0">
                <a:latin typeface="+mn-lt"/>
              </a:rPr>
              <a:t> исследует возможность уточнения орбиты астероида </a:t>
            </a:r>
            <a:r>
              <a:rPr lang="ru-RU" sz="1600" dirty="0" err="1">
                <a:latin typeface="+mn-lt"/>
              </a:rPr>
              <a:t>Апофис</a:t>
            </a:r>
            <a:r>
              <a:rPr lang="ru-RU" sz="1600" dirty="0">
                <a:latin typeface="+mn-lt"/>
              </a:rPr>
              <a:t> с помощью обработки измерений, полученных на Земле от мини-спутника </a:t>
            </a:r>
            <a:r>
              <a:rPr lang="ru-RU" sz="1600" dirty="0" err="1">
                <a:latin typeface="+mn-lt"/>
              </a:rPr>
              <a:t>Апофиса</a:t>
            </a:r>
            <a:r>
              <a:rPr lang="ru-RU" sz="1600" dirty="0">
                <a:latin typeface="+mn-lt"/>
              </a:rPr>
              <a:t> с радиомаяком. </a:t>
            </a:r>
          </a:p>
          <a:p>
            <a:pPr indent="355600" algn="just"/>
            <a:endParaRPr lang="ru-RU" sz="1700" dirty="0">
              <a:latin typeface="+mn-lt"/>
            </a:endParaRPr>
          </a:p>
          <a:p>
            <a:pPr indent="355600" algn="just"/>
            <a:endParaRPr lang="ru-RU" sz="1700" dirty="0" smtClean="0">
              <a:latin typeface="+mn-lt"/>
            </a:endParaRPr>
          </a:p>
          <a:p>
            <a:pPr indent="355600" algn="just"/>
            <a:endParaRPr lang="ru-RU" sz="1700" dirty="0">
              <a:latin typeface="+mn-lt"/>
            </a:endParaRPr>
          </a:p>
          <a:p>
            <a:pPr indent="355600" algn="just"/>
            <a:endParaRPr lang="ru-RU" sz="17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154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6" y="28544"/>
            <a:ext cx="9109075" cy="62103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TextBox 14"/>
          <p:cNvSpPr txBox="1">
            <a:spLocks noChangeArrowheads="1"/>
          </p:cNvSpPr>
          <p:nvPr/>
        </p:nvSpPr>
        <p:spPr bwMode="auto">
          <a:xfrm>
            <a:off x="250825" y="6300788"/>
            <a:ext cx="8497888" cy="3698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altLang="zh-CN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Рис. 2. Космический аппарат комплекса «Небосвод» </a:t>
            </a:r>
            <a:r>
              <a:rPr lang="en-US" altLang="zh-CN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altLang="zh-CN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Кулешов, 2013</a:t>
            </a:r>
            <a:r>
              <a:rPr lang="ru-RU" alt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; Рыхлова, 2017</a:t>
            </a:r>
            <a:r>
              <a:rPr lang="en-US" altLang="zh-CN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zh-CN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0" y="4221163"/>
            <a:ext cx="34194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Апертура: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1.5 </a:t>
            </a:r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м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Длина телескопа: 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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5 </a:t>
            </a:r>
            <a:r>
              <a:rPr lang="ru-RU" altLang="zh-CN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м</a:t>
            </a:r>
            <a:endParaRPr lang="en-US" altLang="zh-CN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r>
              <a:rPr lang="ru-RU" altLang="zh-CN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Масса телескопа: 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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400 </a:t>
            </a:r>
            <a:r>
              <a:rPr lang="ru-RU" altLang="zh-CN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кг</a:t>
            </a:r>
          </a:p>
          <a:p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Фокусное расстояние: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м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zh-CN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Поле зрения: 3,3-4,4</a:t>
            </a:r>
            <a:r>
              <a:rPr lang="en-US" altLang="zh-CN" baseline="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</a:t>
            </a:r>
          </a:p>
          <a:p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Формат МПЗС: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2048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2048</a:t>
            </a:r>
          </a:p>
          <a:p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Размер пикселя: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12 </a:t>
            </a:r>
            <a:r>
              <a:rPr lang="ru-RU" altLang="zh-CN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мкм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38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80728"/>
            <a:ext cx="7272808" cy="497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Под руководством профессора Ивашкина В.В.: </a:t>
            </a:r>
            <a:endParaRPr lang="ru-RU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5600" algn="just"/>
            <a:endParaRPr lang="ru-RU" dirty="0"/>
          </a:p>
          <a:p>
            <a:pPr indent="355600" algn="just"/>
            <a:r>
              <a:rPr lang="ru-RU" sz="1600" dirty="0" smtClean="0">
                <a:latin typeface="+mn-lt"/>
              </a:rPr>
              <a:t>студент </a:t>
            </a:r>
            <a:r>
              <a:rPr lang="ru-RU" sz="1600" dirty="0">
                <a:latin typeface="+mn-lt"/>
              </a:rPr>
              <a:t>Зубов Сергей Сергеевич - определял с использованием фильтра </a:t>
            </a:r>
            <a:r>
              <a:rPr lang="ru-RU" sz="1600" dirty="0" err="1">
                <a:latin typeface="+mn-lt"/>
              </a:rPr>
              <a:t>Калмана</a:t>
            </a:r>
            <a:r>
              <a:rPr lang="ru-RU" sz="1600" dirty="0">
                <a:latin typeface="+mn-lt"/>
              </a:rPr>
              <a:t> орбиту астероида на основе измерений космической системы «Небосвод»; </a:t>
            </a:r>
            <a:endParaRPr lang="ru-RU" sz="1600" dirty="0" smtClean="0">
              <a:latin typeface="+mn-lt"/>
            </a:endParaRPr>
          </a:p>
          <a:p>
            <a:pPr indent="355600" algn="just"/>
            <a:r>
              <a:rPr lang="ru-RU" sz="1600" dirty="0">
                <a:latin typeface="+mn-lt"/>
              </a:rPr>
              <a:t>студент Бычков Дмитрий Андреевич – определял характеристики оптимального разгона КА с опорной орбиты у Земли для полета к астероиду </a:t>
            </a:r>
            <a:r>
              <a:rPr lang="ru-RU" sz="1600" dirty="0" err="1">
                <a:latin typeface="+mn-lt"/>
              </a:rPr>
              <a:t>Апофис</a:t>
            </a:r>
            <a:r>
              <a:rPr lang="ru-RU" sz="1600" dirty="0">
                <a:latin typeface="+mn-lt"/>
              </a:rPr>
              <a:t>.</a:t>
            </a:r>
            <a:endParaRPr lang="en-US" sz="1600" dirty="0">
              <a:latin typeface="+mn-lt"/>
            </a:endParaRPr>
          </a:p>
          <a:p>
            <a:pPr indent="355600" algn="just"/>
            <a:endParaRPr lang="ru-RU" sz="1600" dirty="0" smtClean="0">
              <a:latin typeface="+mn-lt"/>
            </a:endParaRPr>
          </a:p>
          <a:p>
            <a:pPr indent="355600" algn="just"/>
            <a:r>
              <a:rPr lang="ru-RU" sz="1600" b="1" dirty="0" smtClean="0">
                <a:latin typeface="+mn-lt"/>
              </a:rPr>
              <a:t>магистрант </a:t>
            </a:r>
            <a:r>
              <a:rPr lang="ru-RU" sz="1600" b="1" dirty="0" err="1">
                <a:latin typeface="+mn-lt"/>
              </a:rPr>
              <a:t>Чжао</a:t>
            </a:r>
            <a:r>
              <a:rPr lang="ru-RU" sz="1600" b="1" dirty="0">
                <a:latin typeface="+mn-lt"/>
              </a:rPr>
              <a:t> </a:t>
            </a:r>
            <a:r>
              <a:rPr lang="ru-RU" sz="1600" b="1" dirty="0" err="1">
                <a:latin typeface="+mn-lt"/>
              </a:rPr>
              <a:t>Цяньци</a:t>
            </a:r>
            <a:r>
              <a:rPr lang="ru-RU" sz="1600" dirty="0">
                <a:latin typeface="+mn-lt"/>
              </a:rPr>
              <a:t> - определяла характеристики коррекции траектории полета КА к астероиду «</a:t>
            </a:r>
            <a:r>
              <a:rPr lang="ru-RU" sz="1600" dirty="0" err="1">
                <a:latin typeface="+mn-lt"/>
              </a:rPr>
              <a:t>Апофис</a:t>
            </a:r>
            <a:r>
              <a:rPr lang="ru-RU" sz="1600" dirty="0">
                <a:latin typeface="+mn-lt"/>
              </a:rPr>
              <a:t>»; </a:t>
            </a:r>
            <a:endParaRPr lang="ru-RU" sz="1600" dirty="0" smtClean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buFontTx/>
              <a:buChar char="-"/>
            </a:pPr>
            <a:r>
              <a:rPr lang="ru-RU" altLang="ru-RU" sz="1600" dirty="0" err="1" smtClean="0">
                <a:latin typeface="+mn-lt"/>
                <a:cs typeface="Times New Roman" pitchFamily="18" charset="0"/>
              </a:rPr>
              <a:t>Чжао</a:t>
            </a:r>
            <a:r>
              <a:rPr lang="ru-RU" altLang="ru-RU" sz="1600" dirty="0" smtClean="0">
                <a:latin typeface="+mn-lt"/>
                <a:cs typeface="Times New Roman" pitchFamily="18" charset="0"/>
              </a:rPr>
              <a:t> </a:t>
            </a:r>
            <a:r>
              <a:rPr lang="ru-RU" altLang="ru-RU" sz="1600" dirty="0" err="1">
                <a:latin typeface="+mn-lt"/>
                <a:cs typeface="Times New Roman" pitchFamily="18" charset="0"/>
              </a:rPr>
              <a:t>Цяньци</a:t>
            </a:r>
            <a:r>
              <a:rPr lang="ru-RU" altLang="ru-RU" sz="1600" dirty="0">
                <a:latin typeface="+mn-lt"/>
                <a:cs typeface="Times New Roman" pitchFamily="18" charset="0"/>
              </a:rPr>
              <a:t> в своей работе </a:t>
            </a:r>
            <a:r>
              <a:rPr lang="ru-RU" sz="1600" dirty="0">
                <a:latin typeface="+mn-lt"/>
                <a:cs typeface="Times New Roman" pitchFamily="18" charset="0"/>
              </a:rPr>
              <a:t>“Коррекция межпланетной траектории полета космического аппарата к астероиду </a:t>
            </a:r>
            <a:r>
              <a:rPr lang="ru-RU" sz="1600" dirty="0" err="1">
                <a:latin typeface="+mn-lt"/>
                <a:cs typeface="Times New Roman" pitchFamily="18" charset="0"/>
              </a:rPr>
              <a:t>Апофис</a:t>
            </a:r>
            <a:r>
              <a:rPr lang="ru-RU" sz="1600" dirty="0">
                <a:latin typeface="+mn-lt"/>
                <a:cs typeface="Times New Roman" pitchFamily="18" charset="0"/>
              </a:rPr>
              <a:t> ” разработала 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buFontTx/>
              <a:buChar char="-"/>
            </a:pPr>
            <a:r>
              <a:rPr lang="ru-RU" sz="1600" dirty="0">
                <a:latin typeface="+mn-lt"/>
                <a:cs typeface="Times New Roman" pitchFamily="18" charset="0"/>
              </a:rPr>
              <a:t>1. Алгоритм определения характеристик коррекции межпланетных траекторий полета к астероиду </a:t>
            </a:r>
            <a:r>
              <a:rPr lang="ru-RU" sz="1600" dirty="0" err="1">
                <a:latin typeface="+mn-lt"/>
                <a:cs typeface="Times New Roman" pitchFamily="18" charset="0"/>
              </a:rPr>
              <a:t>Апофис</a:t>
            </a:r>
            <a:r>
              <a:rPr lang="ru-RU" sz="1600" dirty="0">
                <a:latin typeface="+mn-lt"/>
                <a:cs typeface="Times New Roman" pitchFamily="18" charset="0"/>
              </a:rPr>
              <a:t>;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buFontTx/>
              <a:buChar char="-"/>
            </a:pPr>
            <a:r>
              <a:rPr lang="ru-RU" sz="1600" dirty="0">
                <a:latin typeface="+mn-lt"/>
                <a:cs typeface="Times New Roman" pitchFamily="18" charset="0"/>
              </a:rPr>
              <a:t>2. Выполнила численный анализ задачи коррекции при полете к </a:t>
            </a:r>
            <a:r>
              <a:rPr lang="ru-RU" sz="1600" dirty="0" err="1">
                <a:latin typeface="+mn-lt"/>
                <a:cs typeface="Times New Roman" pitchFamily="18" charset="0"/>
              </a:rPr>
              <a:t>Апофису</a:t>
            </a:r>
            <a:r>
              <a:rPr lang="ru-RU" sz="1600" dirty="0">
                <a:latin typeface="+mn-lt"/>
                <a:cs typeface="Times New Roman" pitchFamily="18" charset="0"/>
              </a:rPr>
              <a:t>, 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buFontTx/>
              <a:buChar char="-"/>
            </a:pPr>
            <a:r>
              <a:rPr lang="ru-RU" sz="1600" dirty="0">
                <a:latin typeface="+mn-lt"/>
                <a:cs typeface="Times New Roman" pitchFamily="18" charset="0"/>
              </a:rPr>
              <a:t>в случае двухпараметрической коррекции, 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buFontTx/>
              <a:buChar char="-"/>
            </a:pPr>
            <a:r>
              <a:rPr lang="ru-RU" sz="1600" dirty="0">
                <a:latin typeface="+mn-lt"/>
                <a:cs typeface="Times New Roman" pitchFamily="18" charset="0"/>
              </a:rPr>
              <a:t>в случае трехпараметрической коррекции,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buFontTx/>
              <a:buChar char="-"/>
            </a:pPr>
            <a:r>
              <a:rPr lang="ru-RU" sz="1600" dirty="0">
                <a:latin typeface="+mn-lt"/>
                <a:cs typeface="Times New Roman" pitchFamily="18" charset="0"/>
              </a:rPr>
              <a:t>3. Выполнила статистический анализ коррекции,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buFontTx/>
              <a:buChar char="-"/>
            </a:pPr>
            <a:r>
              <a:rPr lang="ru-RU" sz="1600" dirty="0">
                <a:latin typeface="+mn-lt"/>
                <a:cs typeface="Times New Roman" pitchFamily="18" charset="0"/>
              </a:rPr>
              <a:t>4. Выполнила анализ </a:t>
            </a:r>
            <a:r>
              <a:rPr lang="ru-RU" sz="1600" dirty="0" err="1">
                <a:latin typeface="+mn-lt"/>
                <a:cs typeface="Times New Roman" pitchFamily="18" charset="0"/>
              </a:rPr>
              <a:t>двухкоррекционной</a:t>
            </a:r>
            <a:r>
              <a:rPr lang="ru-RU" sz="1600" dirty="0">
                <a:latin typeface="+mn-lt"/>
                <a:cs typeface="Times New Roman" pitchFamily="18" charset="0"/>
              </a:rPr>
              <a:t> схемы управления</a:t>
            </a:r>
            <a:r>
              <a:rPr lang="ru-RU" sz="1600" dirty="0" smtClean="0">
                <a:latin typeface="+mn-lt"/>
                <a:cs typeface="Times New Roman" pitchFamily="18" charset="0"/>
              </a:rPr>
              <a:t>.</a:t>
            </a:r>
            <a:endParaRPr lang="en-US" dirty="0"/>
          </a:p>
        </p:txBody>
      </p:sp>
      <p:sp>
        <p:nvSpPr>
          <p:cNvPr id="3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685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09050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dirty="0">
                <a:latin typeface="+mn-lt"/>
              </a:rPr>
              <a:t>Некоторые результаты изложены в научной статье: Соловьев В.А., </a:t>
            </a:r>
            <a:r>
              <a:rPr lang="ru-RU" dirty="0" err="1">
                <a:latin typeface="+mn-lt"/>
              </a:rPr>
              <a:t>Любинский</a:t>
            </a:r>
            <a:r>
              <a:rPr lang="ru-RU" dirty="0">
                <a:latin typeface="+mn-lt"/>
              </a:rPr>
              <a:t> В.Е., Ивашкин В.В., опубликованной в журнале «Инженерный журнал: наука и инновации». </a:t>
            </a:r>
            <a:endParaRPr lang="en-US" dirty="0">
              <a:latin typeface="+mn-lt"/>
            </a:endParaRPr>
          </a:p>
          <a:p>
            <a:pPr indent="355600" algn="just"/>
            <a:endParaRPr lang="en-US" dirty="0">
              <a:latin typeface="+mn-lt"/>
            </a:endParaRPr>
          </a:p>
          <a:p>
            <a:pPr indent="355600" algn="just"/>
            <a:r>
              <a:rPr lang="ru-RU" b="1" dirty="0">
                <a:latin typeface="+mn-lt"/>
              </a:rPr>
              <a:t>Аспирант </a:t>
            </a:r>
            <a:r>
              <a:rPr lang="ru-RU" b="1" dirty="0" err="1">
                <a:latin typeface="+mn-lt"/>
              </a:rPr>
              <a:t>Райкунов</a:t>
            </a:r>
            <a:r>
              <a:rPr lang="ru-RU" b="1" dirty="0">
                <a:latin typeface="+mn-lt"/>
              </a:rPr>
              <a:t> К.Г. </a:t>
            </a:r>
            <a:r>
              <a:rPr lang="ru-RU" dirty="0">
                <a:latin typeface="+mn-lt"/>
              </a:rPr>
              <a:t>в 2016 году под руководством </a:t>
            </a:r>
            <a:r>
              <a:rPr lang="ru-RU" b="1" dirty="0">
                <a:latin typeface="+mn-lt"/>
              </a:rPr>
              <a:t>Лысенко Л.Н. </a:t>
            </a:r>
            <a:r>
              <a:rPr lang="ru-RU" dirty="0">
                <a:latin typeface="+mn-lt"/>
              </a:rPr>
              <a:t>защитил диссертацию на соискание ученой степени кандидата технических наук по теме: «Обоснование структуры и разработка основ баллистического обеспечения орбитального сегмента информационной системы астероидной безопасности Земли».</a:t>
            </a:r>
            <a:endParaRPr lang="ru-RU" dirty="0">
              <a:latin typeface="+mn-lt"/>
            </a:endParaRPr>
          </a:p>
        </p:txBody>
      </p:sp>
      <p:sp>
        <p:nvSpPr>
          <p:cNvPr id="3" name="Прямоугольник 4"/>
          <p:cNvSpPr>
            <a:spLocks noChangeArrowheads="1"/>
          </p:cNvSpPr>
          <p:nvPr/>
        </p:nvSpPr>
        <p:spPr bwMode="auto">
          <a:xfrm>
            <a:off x="0" y="36513"/>
            <a:ext cx="8027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Научная школа динамики космического полёта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в задачах изучения движения астероидов МГТУ им. Н.Э. Баумана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92150"/>
            <a:ext cx="8027988" cy="46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027988" y="0"/>
            <a:ext cx="1116012" cy="5930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16" descr="Gerb_MGTU_imeni_Baumana-254x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6513"/>
            <a:ext cx="111601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Логотип СМ-3(H)(1)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938838"/>
            <a:ext cx="1116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003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-19436" y="540831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ea typeface="Calibri"/>
                <a:cs typeface="Times New Roman" pitchFamily="18" charset="0"/>
              </a:rPr>
              <a:t>1.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V.V. Ivashkin, A.V. Chernov, A.V.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Zaytsev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Optimal flights to near-earth asteroid for impact-kinetic influence, Proceedings of the 12th International Symposium on Space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Flight Dynamics, ESOC, Darmstadt, Germany, 2–6 June 1997; SP-403, August 1997</a:t>
            </a:r>
            <a:endParaRPr lang="en-US" sz="1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2. V.V. Ivashkin, A.V. Chernov, A.V.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Zaytsev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Optimal flights to near-earth asteroid, Acta Astronautica 44 (5) (1999)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219–225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Ивашкин В.В., Лан А. Анализ орбитального движения космического аппарата вокруг астероида Апофис // Доклады Академии наук. 2016.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468, № 4.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.403-407. 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4. Anqi Lang, V.V. Ivashkin. Dynamics of Spacecraft Orbital Motion around Asteroid Apophis // International Astronautical Congress IAC-2016. Proceedings. 2016. Paper IAC-16-C1,6,2,x33922, 12 p.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5. 9.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Соловьёв В.А.,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Любинский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В.Е., Ивашкин В.В. Управление полетом пилотируемого космического комплекса при проведении экспедиции на астероид.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Инженерный журнал: наука и инновации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2016,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9. С. 1-17. </a:t>
            </a:r>
          </a:p>
          <a:p>
            <a:r>
              <a:rPr lang="en-US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6.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Ивашкин В.В., Лан А. Анализ орбитального движения спутника астероида Апофис // Космические исследования. 2017. Т. 55, № 4. С. 268-277.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Лан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Аньци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Анализ космических траекторий для экспедиции Земля–Апофис–Земля и движения космического аппарата вокруг астероида Апофис. Инженерный журнал: наука и инновации, 2017.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№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67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). С. 1-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9 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Ивашкин В.В., Лан А. Определение и анализ оптимальных космических траекторий для организации экспедиции Земля – Апофис – Земля с применением двигательных установок большой тяги // Космонавтика и ракетостроение.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5 (98). 2017. С. 63-71.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Ивашкин В.В., Стихно К.А., Гуо П. О СТРУКТУРЕ МНОЖЕСТВА ВЕРОЯТНЫХ ТРАЕКТОРИЙ СОУДАРЕНИЯ АСТЕРОИДА АПОФИС С ЗЕМЛЕЙ В 2036 г. // ДОКЛАДЫ АКАДЕМИИ НАУК, 2017, том 475, № 4, с. 389-394.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0340" y="153407"/>
            <a:ext cx="8604448" cy="38742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22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sz="22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229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2112</TotalTime>
  <Words>2282</Words>
  <Application>Microsoft Office PowerPoint</Application>
  <PresentationFormat>Экран (4:3)</PresentationFormat>
  <Paragraphs>185</Paragraphs>
  <Slides>26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Calibri</vt:lpstr>
      <vt:lpstr>Symbol</vt:lpstr>
      <vt:lpstr>Times New Roman</vt:lpstr>
      <vt:lpstr>Droid Sans Fallback</vt:lpstr>
      <vt:lpstr>Calibri Light</vt:lpstr>
      <vt:lpstr>Arial</vt:lpstr>
      <vt:lpstr>宋体</vt:lpstr>
      <vt:lpstr>Cambria</vt:lpstr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me</dc:creator>
  <cp:lastModifiedBy>Vsevolod Koryanov</cp:lastModifiedBy>
  <cp:revision>248</cp:revision>
  <cp:lastPrinted>2014-06-02T13:05:00Z</cp:lastPrinted>
  <dcterms:created xsi:type="dcterms:W3CDTF">2014-03-24T09:18:31Z</dcterms:created>
  <dcterms:modified xsi:type="dcterms:W3CDTF">2018-03-20T13:55:41Z</dcterms:modified>
</cp:coreProperties>
</file>