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60" r:id="rId4"/>
    <p:sldId id="259" r:id="rId5"/>
    <p:sldId id="263" r:id="rId6"/>
    <p:sldId id="261" r:id="rId7"/>
    <p:sldId id="264" r:id="rId8"/>
    <p:sldId id="265" r:id="rId9"/>
    <p:sldId id="266" r:id="rId10"/>
    <p:sldId id="267" r:id="rId11"/>
    <p:sldId id="278" r:id="rId12"/>
    <p:sldId id="279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4" r:id="rId21"/>
    <p:sldId id="275" r:id="rId22"/>
    <p:sldId id="276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608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D7BC5-D2D2-4A16-AF07-83C7E3988988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0799C-C3A3-438A-B36F-4D49928A7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kumimoji="0" lang="ru-RU" smtClean="0">
              <a:cs typeface="Arial" charset="0"/>
            </a:endParaRPr>
          </a:p>
        </p:txBody>
      </p:sp>
      <p:sp>
        <p:nvSpPr>
          <p:cNvPr id="1280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CAAD4-D06E-40BD-AE7D-B9B6E026F49C}" type="slidenum">
              <a:rPr lang="ru-RU">
                <a:cs typeface="Arial" charset="0"/>
              </a:rPr>
              <a:pPr/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>
            <a:lvl1pPr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577013" y="6605588"/>
            <a:ext cx="2566987" cy="252412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>
            <a:lvl1pPr>
              <a:defRPr sz="1600" smtClean="0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fld id="{E005373A-E8A5-4FBD-8774-A333FA91D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605588"/>
            <a:ext cx="7947025" cy="252412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>
            <a:lvl1pPr>
              <a:defRPr sz="12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/>
              <a:t>Б.Шустов     УГРОЗЫ ИЗ КОСМОСА    Конференция  РАКЦ  16 ноября 2017 г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BB3D04A-2E7E-4C00-A13E-1C98B64BAD71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01B4E09-C1F5-4AD7-B25D-DEDEB412BA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steroidhazard.pro/" TargetMode="Externa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8686800" cy="274716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Проблема  астероидно-кометной опасности: </a:t>
            </a:r>
            <a:r>
              <a:rPr lang="ru-RU" dirty="0" smtClean="0"/>
              <a:t>состояние </a:t>
            </a:r>
            <a:r>
              <a:rPr lang="ru-RU" dirty="0"/>
              <a:t>дел в России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Б.М. Шустов, С.А. Нароенков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Институт астрономии РАН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920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Что такое </a:t>
            </a:r>
            <a:r>
              <a:rPr lang="ru-RU" sz="2800" dirty="0" err="1" smtClean="0"/>
              <a:t>астероидно-кометная</a:t>
            </a:r>
            <a:r>
              <a:rPr lang="ru-RU" sz="2800" dirty="0" smtClean="0"/>
              <a:t> опасность?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016224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sz="2400" dirty="0" smtClean="0"/>
              <a:t>Под астероидно-кометной опасностью понимают  возможность столкновения малого тела Солнечной системы  с нашей планетой с причинением серьёзного ущерба населению планеты вплоть до уничтожения цивилизации</a:t>
            </a:r>
          </a:p>
          <a:p>
            <a:pPr indent="0" algn="just">
              <a:buNone/>
            </a:pPr>
            <a:endParaRPr lang="ru-RU" dirty="0" smtClean="0"/>
          </a:p>
        </p:txBody>
      </p:sp>
      <p:pic>
        <p:nvPicPr>
          <p:cNvPr id="1026" name="Picture 2" descr="D:\Inasan\АКО_ИНАСАН\ИКИ_СЕМИНАР_2017_ТАРУСА\Последствия_Челябинс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3689355"/>
            <a:ext cx="3778773" cy="2835989"/>
          </a:xfrm>
          <a:prstGeom prst="rect">
            <a:avLst/>
          </a:prstGeom>
          <a:noFill/>
        </p:spPr>
      </p:pic>
      <p:pic>
        <p:nvPicPr>
          <p:cNvPr id="1027" name="Picture 3" descr="D:\Inasan\АКО_ИНАСАН\ИКИ_СЕМИНАР_2017_ТАРУСА\Тунгусский_последств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645024"/>
            <a:ext cx="3827917" cy="2870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Болидные события на протяжении 1988-2018 г.</a:t>
            </a:r>
            <a:endParaRPr lang="ru-RU" sz="2800" dirty="0"/>
          </a:p>
        </p:txBody>
      </p:sp>
      <p:pic>
        <p:nvPicPr>
          <p:cNvPr id="2050" name="Picture 2" descr="D:\Inasan\АКО_ИНАСАН\ИКИ_СЕМИНАР_2017_ТАРУСА\cneos_fireballs_plo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5725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Астероиды и кометы, сближающиеся с Землей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25112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Астероиды и кометы с </a:t>
            </a:r>
            <a:r>
              <a:rPr lang="ru-RU" sz="2400" dirty="0" err="1" smtClean="0"/>
              <a:t>перигелийным</a:t>
            </a:r>
            <a:r>
              <a:rPr lang="ru-RU" sz="2400" dirty="0" smtClean="0"/>
              <a:t> расстоянием менее 1.3 </a:t>
            </a:r>
            <a:r>
              <a:rPr lang="ru-RU" sz="2400" dirty="0" err="1" smtClean="0"/>
              <a:t>а.е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Потенциально-опасные объекты (ПОО) – космические объекты с минимальным межорбитальным расстоянием менее 0.05 </a:t>
            </a:r>
            <a:r>
              <a:rPr lang="ru-RU" sz="2400" dirty="0" err="1" smtClean="0"/>
              <a:t>а.е</a:t>
            </a:r>
            <a:r>
              <a:rPr lang="ru-RU" sz="2400" dirty="0" smtClean="0"/>
              <a:t> и размером более 140 м.</a:t>
            </a:r>
          </a:p>
          <a:p>
            <a:pPr indent="0" algn="just">
              <a:buNone/>
            </a:pPr>
            <a:endParaRPr lang="ru-RU" sz="2400" dirty="0" smtClean="0"/>
          </a:p>
          <a:p>
            <a:pPr indent="0" algn="just">
              <a:buNone/>
            </a:pPr>
            <a:r>
              <a:rPr lang="ru-RU" sz="2400" dirty="0" smtClean="0"/>
              <a:t>На 16 марта 2018 года известно: 17837 околоземных астероидов, 107 околоземных комет.</a:t>
            </a:r>
          </a:p>
          <a:p>
            <a:pPr indent="0" algn="just">
              <a:buNone/>
            </a:pPr>
            <a:r>
              <a:rPr lang="ru-RU" sz="2400" dirty="0" smtClean="0"/>
              <a:t>Потенциально-опасных объектов – 1890 шт.</a:t>
            </a:r>
          </a:p>
          <a:p>
            <a:pPr algn="just">
              <a:buFont typeface="Arial" pitchFamily="34" charset="0"/>
              <a:buChar char="•"/>
            </a:pP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06" name="Group 250"/>
          <p:cNvGraphicFramePr>
            <a:graphicFrameLocks noGrp="1"/>
          </p:cNvGraphicFramePr>
          <p:nvPr/>
        </p:nvGraphicFramePr>
        <p:xfrm>
          <a:off x="467544" y="116632"/>
          <a:ext cx="8286750" cy="6434451"/>
        </p:xfrm>
        <a:graphic>
          <a:graphicData uri="http://schemas.openxmlformats.org/drawingml/2006/table">
            <a:tbl>
              <a:tblPr/>
              <a:tblGrid>
                <a:gridCol w="1643062"/>
                <a:gridCol w="1597025"/>
                <a:gridCol w="1439863"/>
                <a:gridCol w="1308100"/>
                <a:gridCol w="22987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Размеры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Частота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(раз в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… лет)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Размер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кратера (км)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Результат столкновения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Землей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Пылинка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 &lt; 0.1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непрерывно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Сгорает, оседает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Метеороид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Астероид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Комета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 см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 D &lt;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0.5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0.05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(0.1 м)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Сгорает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</a:tr>
              <a:tr h="1006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 м 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 D &lt;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-30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~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      (5 м)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Сгорают, малая доля долетает до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поверхности 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</a:tr>
              <a:tr h="1371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~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Нет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&gt; 0.5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Типа Тунгусского события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Аризонский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кратер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066"/>
                    </a:solidFill>
                  </a:tcPr>
                </a:tc>
              </a:tr>
              <a:tr h="639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 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~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Региональная катастрофа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</a:tr>
              <a:tr h="701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 км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млн.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Глобальная  катастрофа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</a:tr>
              <a:tr h="701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&gt;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км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 млн. 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&gt;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Конец цивилизации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1BD"/>
                    </a:solidFill>
                  </a:tcPr>
                </a:tc>
              </a:tr>
            </a:tbl>
          </a:graphicData>
        </a:graphic>
      </p:graphicFrame>
      <p:sp>
        <p:nvSpPr>
          <p:cNvPr id="19515" name="Прямоугольник 3"/>
          <p:cNvSpPr>
            <a:spLocks noChangeArrowheads="1"/>
          </p:cNvSpPr>
          <p:nvPr/>
        </p:nvSpPr>
        <p:spPr bwMode="auto">
          <a:xfrm>
            <a:off x="395536" y="2564905"/>
            <a:ext cx="8280400" cy="2376264"/>
          </a:xfrm>
          <a:prstGeom prst="rect">
            <a:avLst/>
          </a:prstGeom>
          <a:noFill/>
          <a:ln w="6985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Динамика открытия объектов, сближающихся с Землей</a:t>
            </a:r>
            <a:endParaRPr lang="ru-RU" sz="2800" dirty="0"/>
          </a:p>
        </p:txBody>
      </p:sp>
      <p:pic>
        <p:nvPicPr>
          <p:cNvPr id="3074" name="Picture 2" descr="D:\Inasan\АКО_ИНАСАН\ИКИ_СЕМИНАР_2017_ТАРУСА\nea_vs_time_char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0668" y="1700808"/>
            <a:ext cx="7519764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Решение проблемы АКО: практические аспекты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25112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lnSpc>
                <a:spcPct val="90000"/>
              </a:lnSpc>
              <a:spcBef>
                <a:spcPts val="600"/>
              </a:spcBef>
              <a:buNone/>
            </a:pPr>
            <a:r>
              <a:rPr lang="ru-RU" dirty="0" smtClean="0"/>
              <a:t>Основные составляющие проблемы АКО, требующие практического решения:</a:t>
            </a:r>
          </a:p>
          <a:p>
            <a:pPr marL="457200" indent="-457200" algn="just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ru-RU" dirty="0" smtClean="0"/>
              <a:t>Обнаружение (выявление) и мониторинг «всех» опасных небесных тел (ОНТ) размером</a:t>
            </a:r>
            <a:r>
              <a:rPr lang="en-US" dirty="0" smtClean="0"/>
              <a:t> &gt; 50 </a:t>
            </a:r>
            <a:r>
              <a:rPr lang="ru-RU" dirty="0" smtClean="0"/>
              <a:t>м. Время упреждения </a:t>
            </a:r>
            <a:r>
              <a:rPr lang="en-US" dirty="0" smtClean="0"/>
              <a:t>~ 1 </a:t>
            </a:r>
            <a:r>
              <a:rPr lang="ru-RU" dirty="0" smtClean="0"/>
              <a:t>месяц. (т.е. на дальних подступах).</a:t>
            </a:r>
          </a:p>
          <a:p>
            <a:pPr marL="457200" indent="-45720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•"/>
            </a:pPr>
            <a:r>
              <a:rPr lang="ru-RU" dirty="0" smtClean="0"/>
              <a:t>Обнаружение в ближнем космическом пространстве ОНТ размером</a:t>
            </a:r>
            <a:r>
              <a:rPr lang="en-US" dirty="0" smtClean="0"/>
              <a:t> &gt; </a:t>
            </a:r>
            <a:r>
              <a:rPr lang="ru-RU" dirty="0" smtClean="0"/>
              <a:t>1</a:t>
            </a:r>
            <a:r>
              <a:rPr lang="en-US" dirty="0" smtClean="0"/>
              <a:t>0 </a:t>
            </a:r>
            <a:r>
              <a:rPr lang="ru-RU" dirty="0" smtClean="0"/>
              <a:t>м. (типа Челябинского) с целью своевременного предупреждения о событии. Время упреждения </a:t>
            </a:r>
            <a:r>
              <a:rPr lang="en-US" dirty="0" smtClean="0"/>
              <a:t>~ </a:t>
            </a:r>
            <a:r>
              <a:rPr lang="ru-RU" dirty="0" smtClean="0"/>
              <a:t>3-4</a:t>
            </a:r>
            <a:r>
              <a:rPr lang="en-US" dirty="0" smtClean="0"/>
              <a:t> </a:t>
            </a:r>
            <a:r>
              <a:rPr lang="ru-RU" dirty="0" smtClean="0"/>
              <a:t>часа. </a:t>
            </a:r>
          </a:p>
          <a:p>
            <a:pPr marL="457200" indent="-457200" algn="just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ru-RU" dirty="0" smtClean="0"/>
              <a:t>Определение степени угрозы (оценка рисков) и принятие решений. </a:t>
            </a:r>
          </a:p>
          <a:p>
            <a:pPr marL="457200" indent="-457200" algn="just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ru-RU" dirty="0" smtClean="0"/>
              <a:t>Противодействие и уменьшение ущерба.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36513"/>
            <a:ext cx="8964613" cy="674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38944"/>
            <a:ext cx="8229600" cy="4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Наши перспективы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50035"/>
            <a:ext cx="3343275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3313113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4063678" y="3642073"/>
            <a:ext cx="2246313" cy="2679700"/>
            <a:chOff x="4097973" y="3508375"/>
            <a:chExt cx="2247400" cy="2680493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97973" y="3941468"/>
              <a:ext cx="2247400" cy="224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>
              <a:off x="4638517" y="3508375"/>
              <a:ext cx="1039813" cy="3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0" i="1" dirty="0"/>
                <a:t>M33</a:t>
              </a:r>
              <a:endParaRPr lang="ru-RU" b="0" i="1" dirty="0"/>
            </a:p>
          </p:txBody>
        </p:sp>
      </p:grpSp>
      <p:grpSp>
        <p:nvGrpSpPr>
          <p:cNvPr id="9" name="Группа 1"/>
          <p:cNvGrpSpPr>
            <a:grpSpLocks/>
          </p:cNvGrpSpPr>
          <p:nvPr/>
        </p:nvGrpSpPr>
        <p:grpSpPr bwMode="auto">
          <a:xfrm>
            <a:off x="6479853" y="3640485"/>
            <a:ext cx="2232025" cy="2681288"/>
            <a:chOff x="6443662" y="3738563"/>
            <a:chExt cx="2232026" cy="2680493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43662" y="4187031"/>
              <a:ext cx="2232025" cy="2232025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</p:pic>
        <p:cxnSp>
          <p:nvCxnSpPr>
            <p:cNvPr id="11" name="Прямая со стрелкой 10"/>
            <p:cNvCxnSpPr/>
            <p:nvPr/>
          </p:nvCxnSpPr>
          <p:spPr>
            <a:xfrm>
              <a:off x="6443662" y="4046447"/>
              <a:ext cx="2232026" cy="0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5"/>
            <p:cNvSpPr txBox="1">
              <a:spLocks noChangeArrowheads="1"/>
            </p:cNvSpPr>
            <p:nvPr/>
          </p:nvSpPr>
          <p:spPr bwMode="auto">
            <a:xfrm>
              <a:off x="6767513" y="3738563"/>
              <a:ext cx="15843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/>
                <a:t>0.5 </a:t>
              </a:r>
              <a:r>
                <a:rPr lang="ru-RU" sz="1400" dirty="0"/>
                <a:t>градуса</a:t>
              </a:r>
            </a:p>
          </p:txBody>
        </p:sp>
      </p:grp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997003" y="1317973"/>
            <a:ext cx="4956175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sz="2400" b="0" dirty="0"/>
              <a:t>В России (ИСЗФ СО РАН) появился свой телескоп для обнаружения ОНТ в дальнем космосе. Это </a:t>
            </a:r>
            <a:r>
              <a:rPr lang="ru-RU" sz="2400" b="0" dirty="0" smtClean="0"/>
              <a:t>крупный </a:t>
            </a:r>
            <a:r>
              <a:rPr lang="ru-RU" sz="2400" b="0" dirty="0"/>
              <a:t>(1.6 м) </a:t>
            </a:r>
            <a:r>
              <a:rPr lang="ru-RU" sz="2400" b="0" dirty="0" smtClean="0"/>
              <a:t>широкоугольного </a:t>
            </a:r>
            <a:r>
              <a:rPr lang="ru-RU" sz="2400" b="0" dirty="0"/>
              <a:t>(2.8</a:t>
            </a:r>
            <a:r>
              <a:rPr lang="ru-RU" sz="2400" b="0" dirty="0">
                <a:sym typeface="Symbol" pitchFamily="18" charset="2"/>
              </a:rPr>
              <a:t>) </a:t>
            </a:r>
            <a:r>
              <a:rPr lang="ru-RU" sz="2400" b="0" dirty="0" smtClean="0">
                <a:sym typeface="Symbol" pitchFamily="18" charset="2"/>
              </a:rPr>
              <a:t>телескоп </a:t>
            </a:r>
            <a:r>
              <a:rPr lang="ru-RU" sz="2400" b="0" dirty="0"/>
              <a:t>АЗТ-33ВМ.</a:t>
            </a:r>
            <a:r>
              <a:rPr lang="en-US" sz="2400" b="0" dirty="0"/>
              <a:t> </a:t>
            </a:r>
            <a:r>
              <a:rPr lang="ru-RU" sz="2400" b="0" dirty="0"/>
              <a:t>Введен в опытную эксплуатацию в декабре 2015 г.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Обнаружение опасных астероидов на подлете к Землей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1872208"/>
          </a:xfrm>
        </p:spPr>
        <p:txBody>
          <a:bodyPr>
            <a:normAutofit/>
          </a:bodyPr>
          <a:lstStyle/>
          <a:p>
            <a:pPr marL="0" indent="0"/>
            <a:r>
              <a:rPr lang="ru-RU" sz="2400" dirty="0" smtClean="0"/>
              <a:t>Система </a:t>
            </a:r>
            <a:r>
              <a:rPr lang="en-US" sz="2400" dirty="0" smtClean="0"/>
              <a:t>ATLAS (Asteroid Terrestrial</a:t>
            </a:r>
            <a:r>
              <a:rPr lang="ru-RU" sz="2400" dirty="0" smtClean="0"/>
              <a:t>-</a:t>
            </a:r>
            <a:r>
              <a:rPr lang="en-US" sz="2400" dirty="0" smtClean="0"/>
              <a:t>Impact Last Alert System) - </a:t>
            </a:r>
            <a:r>
              <a:rPr lang="ru-RU" sz="2400" dirty="0" smtClean="0"/>
              <a:t>восемь 0.5-м телескопов</a:t>
            </a:r>
            <a:r>
              <a:rPr lang="en-US" sz="2400" dirty="0" smtClean="0"/>
              <a:t>.</a:t>
            </a:r>
            <a:r>
              <a:rPr lang="ru-RU" sz="2400" dirty="0" smtClean="0"/>
              <a:t> Главное достоинство </a:t>
            </a:r>
            <a:r>
              <a:rPr lang="en-US" sz="2400" dirty="0" smtClean="0"/>
              <a:t> </a:t>
            </a:r>
            <a:r>
              <a:rPr lang="ru-RU" sz="2400" dirty="0" smtClean="0"/>
              <a:t>поле зрения 7.4 градуса. Максимальное проницание – 20</a:t>
            </a:r>
            <a:r>
              <a:rPr lang="en-US" sz="2400" baseline="30000" dirty="0" smtClean="0"/>
              <a:t>m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098" name="Picture 2" descr="D:\Inasan\АКО_ИНАСАН\ИКИ_СЕМИНАР_2017_ТАРУСА\ATLAS2inside-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84984"/>
            <a:ext cx="4248472" cy="338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0952"/>
            <a:ext cx="8229600" cy="701824"/>
          </a:xfrm>
        </p:spPr>
        <p:txBody>
          <a:bodyPr/>
          <a:lstStyle/>
          <a:p>
            <a:r>
              <a:rPr lang="ru-RU" dirty="0" smtClean="0"/>
              <a:t>Обсерватории </a:t>
            </a:r>
            <a:r>
              <a:rPr lang="en-US" dirty="0" smtClean="0"/>
              <a:t>ISON </a:t>
            </a:r>
            <a:r>
              <a:rPr lang="ru-RU" dirty="0" smtClean="0"/>
              <a:t>и </a:t>
            </a:r>
            <a:r>
              <a:rPr lang="en-US" dirty="0" smtClean="0"/>
              <a:t>MASTER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772816"/>
            <a:ext cx="7992888" cy="402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10000"/>
              </a:lnSpc>
              <a:defRPr/>
            </a:pPr>
            <a:r>
              <a:rPr lang="ru-RU" sz="2000" dirty="0" smtClean="0">
                <a:cs typeface="Times New Roman" pitchFamily="18" charset="0"/>
              </a:rPr>
              <a:t>В проекте </a:t>
            </a:r>
            <a:r>
              <a:rPr lang="en-US" sz="2000" dirty="0" smtClean="0">
                <a:cs typeface="Times New Roman" pitchFamily="18" charset="0"/>
              </a:rPr>
              <a:t>ISON </a:t>
            </a:r>
            <a:r>
              <a:rPr lang="ru-RU" sz="2000" dirty="0" smtClean="0">
                <a:cs typeface="Times New Roman" pitchFamily="18" charset="0"/>
              </a:rPr>
              <a:t> для поиска астероидов работает 4 телескопа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апертурой 40-см. </a:t>
            </a:r>
            <a:r>
              <a:rPr lang="ru-RU" sz="2000" dirty="0" smtClean="0"/>
              <a:t>К </a:t>
            </a:r>
            <a:r>
              <a:rPr lang="ru-RU" sz="2000" dirty="0" smtClean="0"/>
              <a:t>настоящему моменту </a:t>
            </a:r>
            <a:r>
              <a:rPr lang="ru-RU" sz="2000" dirty="0" smtClean="0"/>
              <a:t>в проекте </a:t>
            </a:r>
            <a:r>
              <a:rPr lang="en-US" sz="2000" dirty="0" smtClean="0"/>
              <a:t>ISON</a:t>
            </a:r>
            <a:r>
              <a:rPr lang="ru-RU" sz="2000" dirty="0" smtClean="0"/>
              <a:t> получено более </a:t>
            </a:r>
            <a:r>
              <a:rPr lang="ru-RU" sz="2000" dirty="0" smtClean="0"/>
              <a:t>1 млн. измерений. Открыто 1750 </a:t>
            </a:r>
            <a:r>
              <a:rPr lang="ru-RU" sz="2000" dirty="0" smtClean="0"/>
              <a:t>астероидов </a:t>
            </a:r>
            <a:r>
              <a:rPr lang="ru-RU" sz="2000" dirty="0" smtClean="0"/>
              <a:t>главного </a:t>
            </a:r>
            <a:r>
              <a:rPr lang="ru-RU" sz="2000" dirty="0" smtClean="0"/>
              <a:t>пояса, </a:t>
            </a:r>
            <a:r>
              <a:rPr lang="ru-RU" sz="2000" dirty="0" smtClean="0"/>
              <a:t>17 АСЗ, 8 комет, 20 троянцев </a:t>
            </a:r>
            <a:r>
              <a:rPr lang="ru-RU" sz="2000" dirty="0" smtClean="0"/>
              <a:t>Юпитера</a:t>
            </a:r>
            <a:r>
              <a:rPr lang="ru-RU" sz="2000" dirty="0" smtClean="0"/>
              <a:t>, 4 объекта семейства </a:t>
            </a:r>
            <a:r>
              <a:rPr lang="ru-RU" sz="2000" dirty="0" err="1" smtClean="0"/>
              <a:t>Хильды</a:t>
            </a:r>
            <a:r>
              <a:rPr lang="ru-RU" sz="2000" dirty="0" smtClean="0"/>
              <a:t>, 4 </a:t>
            </a:r>
            <a:r>
              <a:rPr lang="ru-RU" sz="2000" dirty="0" smtClean="0"/>
              <a:t>объекта семейства Кентавра</a:t>
            </a:r>
            <a:r>
              <a:rPr lang="ru-RU" sz="2000" dirty="0" smtClean="0"/>
              <a:t>. </a:t>
            </a:r>
            <a:r>
              <a:rPr lang="ru-RU" sz="2000" dirty="0" smtClean="0"/>
              <a:t> </a:t>
            </a:r>
          </a:p>
          <a:p>
            <a:pPr indent="180975" algn="just">
              <a:lnSpc>
                <a:spcPct val="110000"/>
              </a:lnSpc>
              <a:defRPr/>
            </a:pPr>
            <a:endParaRPr lang="ru-RU" sz="2000" dirty="0" smtClean="0"/>
          </a:p>
          <a:p>
            <a:pPr indent="180975" algn="just">
              <a:lnSpc>
                <a:spcPct val="110000"/>
              </a:lnSpc>
              <a:defRPr/>
            </a:pPr>
            <a:r>
              <a:rPr lang="ru-RU" sz="2000" dirty="0" smtClean="0"/>
              <a:t>Для проекта </a:t>
            </a:r>
            <a:r>
              <a:rPr lang="en-US" sz="2000" dirty="0" smtClean="0"/>
              <a:t>MASTER </a:t>
            </a:r>
            <a:r>
              <a:rPr lang="ru-RU" sz="2000" dirty="0" smtClean="0"/>
              <a:t> основное предназначение – реагирование на быстрые оптические </a:t>
            </a:r>
            <a:r>
              <a:rPr lang="ru-RU" sz="2000" dirty="0" err="1" smtClean="0"/>
              <a:t>транзиенты</a:t>
            </a:r>
            <a:r>
              <a:rPr lang="ru-RU" sz="2000" dirty="0" smtClean="0"/>
              <a:t> в космосе. Открытия астероидов являются побочным продуктом.</a:t>
            </a:r>
            <a:endParaRPr lang="en-US" sz="2000" dirty="0" smtClean="0"/>
          </a:p>
          <a:p>
            <a:pPr indent="180975">
              <a:lnSpc>
                <a:spcPct val="110000"/>
              </a:lnSpc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298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Робот-телескоп </a:t>
            </a:r>
            <a:r>
              <a:rPr lang="en-US" dirty="0" smtClean="0"/>
              <a:t>IRT20 </a:t>
            </a:r>
            <a:r>
              <a:rPr lang="ru-RU" dirty="0" smtClean="0"/>
              <a:t> ИНАСАН</a:t>
            </a:r>
            <a:endParaRPr lang="ru-RU" dirty="0"/>
          </a:p>
        </p:txBody>
      </p:sp>
      <p:pic>
        <p:nvPicPr>
          <p:cNvPr id="38914" name="Picture 2" descr="D:\Inasan\АКО_ИНАСАН\Ученый_совет_2016\t2_p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2405420" cy="4324350"/>
          </a:xfrm>
          <a:prstGeom prst="rect">
            <a:avLst/>
          </a:prstGeom>
          <a:noFill/>
        </p:spPr>
      </p:pic>
      <p:pic>
        <p:nvPicPr>
          <p:cNvPr id="38916" name="Picture 4" descr="D:\Photos_for_Cuba\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420888"/>
            <a:ext cx="4997960" cy="3331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Широкоугольный телескоп </a:t>
            </a:r>
            <a:r>
              <a:rPr lang="en-US" sz="2800" dirty="0" smtClean="0"/>
              <a:t>VT-72d</a:t>
            </a:r>
            <a:r>
              <a:rPr lang="ru-RU" sz="2800" dirty="0" smtClean="0"/>
              <a:t>,</a:t>
            </a:r>
            <a:r>
              <a:rPr lang="en-US" sz="2800" dirty="0" smtClean="0"/>
              <a:t> </a:t>
            </a:r>
            <a:r>
              <a:rPr lang="ru-RU" sz="2800" dirty="0" smtClean="0"/>
              <a:t>ИНАСАН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340768"/>
            <a:ext cx="4701208" cy="3672408"/>
          </a:xfrm>
        </p:spPr>
        <p:txBody>
          <a:bodyPr>
            <a:noAutofit/>
          </a:bodyPr>
          <a:lstStyle/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</a:rPr>
              <a:t>Модифицированная </a:t>
            </a:r>
            <a:r>
              <a:rPr lang="ru-RU" sz="2000" dirty="0" smtClean="0">
                <a:cs typeface="Times New Roman" pitchFamily="18" charset="0"/>
              </a:rPr>
              <a:t>схема  </a:t>
            </a:r>
            <a:r>
              <a:rPr lang="ru-RU" sz="2000" dirty="0" err="1" smtClean="0">
                <a:cs typeface="Times New Roman" pitchFamily="18" charset="0"/>
              </a:rPr>
              <a:t>Шмидта-Слефогта-Рихтера</a:t>
            </a:r>
            <a:r>
              <a:rPr lang="ru-RU" sz="2000" dirty="0" smtClean="0">
                <a:cs typeface="Times New Roman" pitchFamily="18" charset="0"/>
              </a:rPr>
              <a:t>;</a:t>
            </a:r>
          </a:p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</a:rPr>
              <a:t>Апертура </a:t>
            </a:r>
            <a:r>
              <a:rPr lang="ru-RU" sz="2000" dirty="0" smtClean="0">
                <a:cs typeface="Times New Roman" pitchFamily="18" charset="0"/>
              </a:rPr>
              <a:t>-400 </a:t>
            </a:r>
            <a:r>
              <a:rPr lang="ru-RU" sz="2000" dirty="0" smtClean="0">
                <a:cs typeface="Times New Roman" pitchFamily="18" charset="0"/>
              </a:rPr>
              <a:t>мм.</a:t>
            </a:r>
            <a:endParaRPr lang="ru-RU" sz="2000" dirty="0" smtClean="0">
              <a:cs typeface="Times New Roman" pitchFamily="18" charset="0"/>
            </a:endParaRPr>
          </a:p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</a:rPr>
              <a:t>Угловой </a:t>
            </a:r>
            <a:r>
              <a:rPr lang="ru-RU" sz="2000" dirty="0" smtClean="0">
                <a:cs typeface="Times New Roman" pitchFamily="18" charset="0"/>
              </a:rPr>
              <a:t>диаметр поля зрения - 3.5</a:t>
            </a:r>
            <a:r>
              <a:rPr lang="ru-RU" sz="2000" dirty="0" smtClean="0">
                <a:cs typeface="Times New Roman" pitchFamily="18" charset="0"/>
                <a:sym typeface="Symbol"/>
              </a:rPr>
              <a:t>.</a:t>
            </a:r>
            <a:endParaRPr lang="ru-RU" sz="2000" dirty="0" smtClean="0">
              <a:solidFill>
                <a:srgbClr val="FF0000"/>
              </a:solidFill>
              <a:cs typeface="Times New Roman" pitchFamily="18" charset="0"/>
              <a:sym typeface="Symbol"/>
            </a:endParaRPr>
          </a:p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  <a:sym typeface="Symbol"/>
              </a:rPr>
              <a:t>Фокусное </a:t>
            </a:r>
            <a:r>
              <a:rPr lang="ru-RU" sz="2000" dirty="0" smtClean="0">
                <a:cs typeface="Times New Roman" pitchFamily="18" charset="0"/>
                <a:sym typeface="Symbol"/>
              </a:rPr>
              <a:t>расстояние - 847 </a:t>
            </a:r>
            <a:r>
              <a:rPr lang="ru-RU" sz="2000" dirty="0" smtClean="0">
                <a:cs typeface="Times New Roman" pitchFamily="18" charset="0"/>
                <a:sym typeface="Symbol"/>
              </a:rPr>
              <a:t>мм.</a:t>
            </a:r>
            <a:endParaRPr lang="ru-RU" sz="2000" dirty="0" smtClean="0">
              <a:cs typeface="Times New Roman" pitchFamily="18" charset="0"/>
              <a:sym typeface="Symbol"/>
            </a:endParaRPr>
          </a:p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  <a:sym typeface="Symbol"/>
              </a:rPr>
              <a:t>Проницание </a:t>
            </a:r>
            <a:r>
              <a:rPr lang="ru-RU" sz="2000" dirty="0" smtClean="0">
                <a:cs typeface="Times New Roman" pitchFamily="18" charset="0"/>
                <a:sym typeface="Symbol"/>
              </a:rPr>
              <a:t>18 </a:t>
            </a:r>
            <a:r>
              <a:rPr lang="ru-RU" sz="2000" dirty="0" err="1" smtClean="0">
                <a:cs typeface="Times New Roman" pitchFamily="18" charset="0"/>
                <a:sym typeface="Symbol"/>
              </a:rPr>
              <a:t>зв</a:t>
            </a:r>
            <a:r>
              <a:rPr lang="ru-RU" sz="2000" dirty="0" smtClean="0">
                <a:cs typeface="Times New Roman" pitchFamily="18" charset="0"/>
                <a:sym typeface="Symbol"/>
              </a:rPr>
              <a:t>. величина за 5 сек</a:t>
            </a:r>
            <a:r>
              <a:rPr lang="ru-RU" sz="2000" dirty="0" smtClean="0">
                <a:cs typeface="Times New Roman" pitchFamily="18" charset="0"/>
                <a:sym typeface="Symbol"/>
              </a:rPr>
              <a:t>.</a:t>
            </a:r>
            <a:endParaRPr lang="ru-RU" sz="2000" dirty="0" smtClean="0">
              <a:cs typeface="Times New Roman" pitchFamily="18" charset="0"/>
              <a:sym typeface="Symbol"/>
            </a:endParaRPr>
          </a:p>
          <a:p>
            <a:pPr marL="0" indent="180975" algn="just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ru-RU" sz="2000" dirty="0" smtClean="0">
                <a:cs typeface="Times New Roman" pitchFamily="18" charset="0"/>
                <a:sym typeface="Symbol"/>
              </a:rPr>
              <a:t>Обзор  </a:t>
            </a:r>
            <a:r>
              <a:rPr lang="ru-RU" sz="2000" dirty="0" smtClean="0">
                <a:cs typeface="Times New Roman" pitchFamily="18" charset="0"/>
                <a:sym typeface="Symbol"/>
              </a:rPr>
              <a:t>небесной сферы  до 18 </a:t>
            </a:r>
            <a:r>
              <a:rPr lang="en-US" sz="2000" baseline="30000" dirty="0" smtClean="0">
                <a:cs typeface="Times New Roman" pitchFamily="18" charset="0"/>
                <a:sym typeface="Symbol"/>
              </a:rPr>
              <a:t>m </a:t>
            </a:r>
            <a:r>
              <a:rPr lang="ru-RU" sz="2000" baseline="30000" dirty="0" smtClean="0">
                <a:cs typeface="Times New Roman" pitchFamily="18" charset="0"/>
                <a:sym typeface="Symbol"/>
              </a:rPr>
              <a:t> </a:t>
            </a:r>
            <a:r>
              <a:rPr lang="ru-RU" sz="2000" dirty="0" smtClean="0">
                <a:cs typeface="Times New Roman" pitchFamily="18" charset="0"/>
                <a:sym typeface="Symbol"/>
              </a:rPr>
              <a:t>  </a:t>
            </a:r>
            <a:r>
              <a:rPr lang="ru-RU" sz="2000" dirty="0" smtClean="0">
                <a:cs typeface="Times New Roman" pitchFamily="18" charset="0"/>
                <a:sym typeface="Symbol"/>
              </a:rPr>
              <a:t>за 2.5 часа «чистого» </a:t>
            </a:r>
            <a:r>
              <a:rPr lang="ru-RU" sz="2000" dirty="0" smtClean="0">
                <a:cs typeface="Times New Roman" pitchFamily="18" charset="0"/>
                <a:sym typeface="Symbol"/>
              </a:rPr>
              <a:t>времени </a:t>
            </a:r>
            <a:r>
              <a:rPr lang="ru-RU" sz="2000" dirty="0" smtClean="0">
                <a:cs typeface="Times New Roman" pitchFamily="18" charset="0"/>
                <a:sym typeface="Symbol"/>
              </a:rPr>
              <a:t>экспозиций;</a:t>
            </a:r>
            <a:endParaRPr lang="ru-RU" sz="2000" dirty="0" smtClean="0"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3456384" cy="48965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nasan\АКО_ИНАСАН\ИКИ_СЕМИНАР_2017_ТАРУСА\Макет VT72e_rende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6898345" cy="4596789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Широкоугольный телескоп </a:t>
            </a:r>
            <a:r>
              <a:rPr lang="en-US" sz="2800" dirty="0" smtClean="0"/>
              <a:t>VT-72d</a:t>
            </a:r>
            <a:r>
              <a:rPr lang="ru-RU" sz="2800" dirty="0" smtClean="0"/>
              <a:t> для совместной Российско-Кубинской обсерватории</a:t>
            </a:r>
            <a:endParaRPr 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229600" cy="84584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Наблюдения астероида 2012 </a:t>
            </a:r>
            <a:r>
              <a:rPr lang="en-US" sz="2800" dirty="0" smtClean="0"/>
              <a:t>TC4</a:t>
            </a:r>
            <a:endParaRPr lang="ru-RU" sz="2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1520" y="1196752"/>
            <a:ext cx="87217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0" dirty="0" err="1"/>
              <a:t>Терскольский</a:t>
            </a:r>
            <a:r>
              <a:rPr lang="ru-RU" sz="2400" b="0" dirty="0"/>
              <a:t> филиал ИНАСАН успешно участвовал в проведенной в рамках проекта </a:t>
            </a:r>
            <a:r>
              <a:rPr lang="en-US" sz="2400" b="0" dirty="0"/>
              <a:t>IAWN </a:t>
            </a:r>
            <a:r>
              <a:rPr lang="ru-RU" sz="2400" b="0" dirty="0"/>
              <a:t>с участием ведущих астрономических центров планеты кампании по наблюдениям 20-метрового астероида 2012 ТС4, сблизившегося с Землей 12 октября 2017 г на расстояние около 50 тыс. км. На врезке показан кадр, полученный в ТФ ИНАСАН. </a:t>
            </a: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4229100"/>
            <a:ext cx="3186112" cy="23923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131840" y="4221088"/>
            <a:ext cx="2880320" cy="2162091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429000"/>
            <a:ext cx="2952328" cy="309964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Средства космического мониторинга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95536" y="1196752"/>
            <a:ext cx="8497887" cy="385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0" u="sng" dirty="0"/>
              <a:t>Основные преимущества космических систем:</a:t>
            </a:r>
          </a:p>
          <a:p>
            <a:pPr algn="just"/>
            <a:endParaRPr lang="ru-RU" sz="800" dirty="0"/>
          </a:p>
          <a:p>
            <a:pPr algn="just">
              <a:lnSpc>
                <a:spcPct val="9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b="0" dirty="0"/>
              <a:t> </a:t>
            </a:r>
            <a:r>
              <a:rPr lang="ru-RU" sz="2300" b="0" dirty="0"/>
              <a:t>Возможность проводить наблюдения в гораздо большей области неба, в т.ч. внутри орбиты Земли, и даже в области за Солнцем (при использовании удаленного от Земли КА); 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300" b="0" dirty="0"/>
              <a:t> Меньший фон неба; </a:t>
            </a:r>
          </a:p>
          <a:p>
            <a:pPr algn="just">
              <a:lnSpc>
                <a:spcPct val="9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sz="2300" b="0" dirty="0"/>
              <a:t> Возможность круглосуточной работы.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b="0" u="sng" dirty="0"/>
              <a:t>Недостатки: 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b="0" dirty="0"/>
              <a:t> Относительная дороговизна; </a:t>
            </a:r>
          </a:p>
          <a:p>
            <a:pPr algn="just">
              <a:buFont typeface="Arial" pitchFamily="34" charset="0"/>
              <a:buChar char="•"/>
            </a:pPr>
            <a:r>
              <a:rPr lang="ru-RU" sz="2300" b="0" dirty="0"/>
              <a:t> Меньшая надежность.</a:t>
            </a:r>
          </a:p>
          <a:p>
            <a:pPr algn="just"/>
            <a:endParaRPr lang="ru-RU" sz="1000" b="0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41313" y="5517232"/>
            <a:ext cx="8802687" cy="8002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300" dirty="0"/>
              <a:t>Системы космического и наземного базирования должны работать параллельно и дополнять друг друга</a:t>
            </a:r>
            <a:r>
              <a:rPr lang="en-US" sz="2300" dirty="0"/>
              <a:t>.</a:t>
            </a:r>
            <a:endParaRPr lang="ru-RU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Система Обнаружения Дневных Астероидов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03606"/>
            <a:ext cx="6984776" cy="529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62981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Проблема  оценки рисков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67544" y="2924944"/>
            <a:ext cx="79914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 b="0" dirty="0"/>
              <a:t>Основные задачи:</a:t>
            </a:r>
          </a:p>
          <a:p>
            <a:pPr marL="742950" lvl="1" indent="-285750" eaLnBrk="1" hangingPunct="1">
              <a:buSzPct val="100000"/>
              <a:buFont typeface="Arial" pitchFamily="34" charset="0"/>
              <a:buChar char="•"/>
            </a:pPr>
            <a:r>
              <a:rPr lang="ru-RU" sz="2400" b="0" dirty="0"/>
              <a:t> Расчет вероятности столкновения;</a:t>
            </a:r>
          </a:p>
          <a:p>
            <a:pPr marL="742950" lvl="1" indent="-285750" eaLnBrk="1" hangingPunct="1">
              <a:buSzPct val="100000"/>
              <a:buFont typeface="Arial" pitchFamily="34" charset="0"/>
              <a:buChar char="•"/>
            </a:pPr>
            <a:r>
              <a:rPr lang="ru-RU" sz="2400" b="0" dirty="0"/>
              <a:t> Оценка последствий; </a:t>
            </a:r>
          </a:p>
          <a:p>
            <a:pPr marL="742950" lvl="1" indent="-285750" eaLnBrk="1" hangingPunct="1">
              <a:buSzPct val="100000"/>
              <a:buFont typeface="Arial" pitchFamily="34" charset="0"/>
              <a:buChar char="•"/>
            </a:pPr>
            <a:r>
              <a:rPr lang="ru-RU" sz="2400" b="0" dirty="0"/>
              <a:t> Выработка критериев для принятия решений;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4941168"/>
            <a:ext cx="8135937" cy="14219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sz="2400" dirty="0"/>
              <a:t>Надежная и своевременная оценка степени риска конкретного события (столкновения)  – главный результат, который обязана дать </a:t>
            </a:r>
            <a:r>
              <a:rPr lang="ru-RU" sz="2400" dirty="0" smtClean="0"/>
              <a:t>наука, </a:t>
            </a:r>
            <a:r>
              <a:rPr lang="ru-RU" sz="2400" dirty="0"/>
              <a:t>занимающаяся проблемой АКО.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7544" y="1628800"/>
            <a:ext cx="8281987" cy="11699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риск = вероятность события </a:t>
            </a:r>
            <a:r>
              <a:rPr lang="en-US" sz="2800" dirty="0"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ru-RU" sz="2800" dirty="0">
                <a:latin typeface="Arial" pitchFamily="34" charset="0"/>
                <a:cs typeface="Arial" pitchFamily="34" charset="0"/>
                <a:sym typeface="Symbol" pitchFamily="18" charset="2"/>
              </a:rPr>
              <a:t> последствия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0  </a:t>
            </a:r>
            <a:r>
              <a:rPr lang="en-US" sz="2800" dirty="0">
                <a:latin typeface="Arial" pitchFamily="34" charset="0"/>
                <a:cs typeface="Arial" pitchFamily="34" charset="0"/>
                <a:sym typeface="Symbol" pitchFamily="18" charset="2"/>
              </a:rPr>
              <a:t>   = ?</a:t>
            </a:r>
            <a:r>
              <a:rPr lang="ru-RU" sz="2800" dirty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endParaRPr lang="en-US" sz="2800" dirty="0"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7383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Прогнозирование последствий столкновения астероида с Землей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864096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sz="2200" dirty="0" smtClean="0"/>
              <a:t>Банк данных последствий столкновения опасного астероида с Землей.</a:t>
            </a:r>
            <a:endParaRPr lang="ru-RU" sz="2200" dirty="0"/>
          </a:p>
        </p:txBody>
      </p:sp>
      <p:pic>
        <p:nvPicPr>
          <p:cNvPr id="4" name="Рисунок 5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7272808" cy="28751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69"/>
          <p:cNvPicPr>
            <a:picLocks noChangeAspect="1" noChangeArrowheads="1"/>
          </p:cNvPicPr>
          <p:nvPr/>
        </p:nvPicPr>
        <p:blipFill>
          <a:blip r:embed="rId3" cstate="print"/>
          <a:srcRect l="4106" r="-52"/>
          <a:stretch>
            <a:fillRect/>
          </a:stretch>
        </p:blipFill>
        <p:spPr bwMode="auto">
          <a:xfrm>
            <a:off x="5226072" y="3933056"/>
            <a:ext cx="3378376" cy="221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933056"/>
            <a:ext cx="3600400" cy="226573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95536" y="6326560"/>
            <a:ext cx="8229600" cy="53144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365760" indent="-256032" algn="just">
              <a:spcBef>
                <a:spcPts val="300"/>
              </a:spcBef>
              <a:buClr>
                <a:schemeClr val="accent3"/>
              </a:buClr>
            </a:pPr>
            <a:r>
              <a:rPr lang="en-US" sz="3300" b="1" noProof="0" dirty="0" smtClean="0">
                <a:hlinkClick r:id="rId5"/>
              </a:rPr>
              <a:t>http://asteroidhazard.pro</a:t>
            </a:r>
            <a:r>
              <a:rPr lang="ru-RU" sz="3300" b="1" noProof="0" dirty="0" smtClean="0"/>
              <a:t>, Проект РНФ «</a:t>
            </a:r>
            <a:r>
              <a:rPr lang="ru-RU" sz="3300" b="1" dirty="0" smtClean="0"/>
              <a:t>Комплексная </a:t>
            </a:r>
            <a:r>
              <a:rPr lang="ru-RU" sz="3300" b="1" dirty="0" smtClean="0"/>
              <a:t>оценка катастрофического воздействия на Землю ударов космических </a:t>
            </a:r>
            <a:r>
              <a:rPr lang="ru-RU" sz="3300" b="1" dirty="0" smtClean="0"/>
              <a:t>тел»</a:t>
            </a:r>
            <a:endParaRPr lang="ru-RU" sz="3300" b="1" dirty="0" smtClean="0"/>
          </a:p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485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О противодействии угрожающим объектам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8032" y="1556792"/>
            <a:ext cx="8748464" cy="2088232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ru-RU" sz="2400" dirty="0" smtClean="0"/>
              <a:t>Уничтожение (дисперсия) или отклонение?</a:t>
            </a:r>
          </a:p>
          <a:p>
            <a:pPr marL="0" indent="0">
              <a:spcBef>
                <a:spcPct val="50000"/>
              </a:spcBef>
            </a:pPr>
            <a:r>
              <a:rPr lang="ru-RU" sz="2000" i="1" u="sng" dirty="0" smtClean="0"/>
              <a:t>Отклонение</a:t>
            </a:r>
            <a:r>
              <a:rPr lang="ru-RU" sz="2000" dirty="0" smtClean="0"/>
              <a:t> –предпочтительнее, но нужно применять задолго до сближения.</a:t>
            </a:r>
          </a:p>
          <a:p>
            <a:pPr marL="0" indent="0">
              <a:spcBef>
                <a:spcPct val="50000"/>
              </a:spcBef>
            </a:pPr>
            <a:r>
              <a:rPr lang="ru-RU" sz="2000" i="1" u="sng" dirty="0" smtClean="0"/>
              <a:t>Уничтожение</a:t>
            </a:r>
            <a:r>
              <a:rPr lang="ru-RU" sz="2000" dirty="0" smtClean="0"/>
              <a:t> - более реализуемо (для небольших тел), но последствия плохо предсказуемы.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D:\Inasan\АКО_ИНАСАН\ИКИ_СЕМИНАР_2017_ТАРУСА\Earth-n-asteroi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73016"/>
            <a:ext cx="6911752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92088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Отклонение: воздействие лазером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1656184"/>
          </a:xfrm>
        </p:spPr>
        <p:txBody>
          <a:bodyPr>
            <a:noAutofit/>
          </a:bodyPr>
          <a:lstStyle/>
          <a:p>
            <a:pPr marL="1588" indent="0" algn="just">
              <a:spcBef>
                <a:spcPts val="0"/>
              </a:spcBef>
              <a:buNone/>
              <a:defRPr/>
            </a:pPr>
            <a:r>
              <a:rPr lang="en-US" sz="2200" dirty="0" smtClean="0"/>
              <a:t>DE-STAR: Directed Energy System for Targeting of Asteroids and exploRation </a:t>
            </a:r>
            <a:r>
              <a:rPr lang="ru-RU" sz="2200" dirty="0" smtClean="0"/>
              <a:t>(</a:t>
            </a:r>
            <a:r>
              <a:rPr lang="en-US" sz="2200" dirty="0" smtClean="0"/>
              <a:t>University </a:t>
            </a:r>
            <a:r>
              <a:rPr lang="en-US" sz="2200" dirty="0" smtClean="0"/>
              <a:t>of California, Santa Barbara, </a:t>
            </a:r>
            <a:r>
              <a:rPr lang="en-US" sz="2200" dirty="0" smtClean="0"/>
              <a:t>CA</a:t>
            </a:r>
            <a:r>
              <a:rPr lang="ru-RU" sz="2200" dirty="0" smtClean="0"/>
              <a:t>)</a:t>
            </a:r>
          </a:p>
          <a:p>
            <a:pPr marL="1588" indent="0" algn="just">
              <a:spcBef>
                <a:spcPts val="0"/>
              </a:spcBef>
              <a:buNone/>
              <a:defRPr/>
            </a:pPr>
            <a:endParaRPr lang="ru-RU" sz="2000" dirty="0" smtClean="0"/>
          </a:p>
          <a:p>
            <a:pPr marL="1588" indent="0" algn="just">
              <a:spcBef>
                <a:spcPts val="0"/>
              </a:spcBef>
              <a:buNone/>
              <a:defRPr/>
            </a:pPr>
            <a:r>
              <a:rPr lang="ru-RU" sz="2200" dirty="0" smtClean="0"/>
              <a:t>Воздействие на астероид с помощью массива лазеров </a:t>
            </a:r>
            <a:r>
              <a:rPr lang="ru-RU" sz="2200" dirty="0" err="1" smtClean="0"/>
              <a:t>киловаттного</a:t>
            </a:r>
            <a:r>
              <a:rPr lang="ru-RU" sz="2200" dirty="0" smtClean="0"/>
              <a:t> </a:t>
            </a:r>
            <a:r>
              <a:rPr lang="ru-RU" sz="2200" dirty="0" smtClean="0"/>
              <a:t>класса</a:t>
            </a:r>
            <a:r>
              <a:rPr lang="ru-RU" sz="2200" dirty="0" smtClean="0"/>
              <a:t>. Разогрев  участка на астероиде до 3000 градусов.</a:t>
            </a:r>
            <a:endParaRPr lang="ru-RU" sz="2200" dirty="0" smtClean="0"/>
          </a:p>
          <a:p>
            <a:pPr marL="1588" indent="0" algn="just">
              <a:spcBef>
                <a:spcPts val="0"/>
              </a:spcBef>
              <a:buNone/>
              <a:defRPr/>
            </a:pP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861048"/>
            <a:ext cx="3560587" cy="266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AutoShape 2" descr="&amp;Kcy;&amp;acy;&amp;rcy;&amp;tcy;&amp;icy;&amp;ncy;&amp;kcy;&amp;icy; &amp;pcy;&amp;ocy; &amp;zcy;&amp;acy;&amp;pcy;&amp;rcy;&amp;ocy;&amp;scy;&amp;ucy; planetary defence astero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&amp;Kcy;&amp;acy;&amp;rcy;&amp;tcy;&amp;icy;&amp;ncy;&amp;kcy;&amp;icy; &amp;pcy;&amp;ocy; &amp;zcy;&amp;acy;&amp;pcy;&amp;rcy;&amp;ocy;&amp;scy;&amp;ucy; planetary defence astero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 descr="D:\Inasan\АКО_ИНАСАН\ИКИ_СЕМИНАР_2017_ТАРУСА\DE-STAR-Artistic-Rendering-v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974554"/>
            <a:ext cx="4713417" cy="2550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5578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Отклонение: столкновение</a:t>
            </a:r>
            <a:r>
              <a:rPr lang="en-US" sz="2400" dirty="0" smtClean="0"/>
              <a:t> </a:t>
            </a:r>
            <a:r>
              <a:rPr lang="ru-RU" sz="2400" dirty="0" smtClean="0"/>
              <a:t>(кинетический ударник)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800200"/>
          </a:xfrm>
        </p:spPr>
        <p:txBody>
          <a:bodyPr>
            <a:normAutofit/>
          </a:bodyPr>
          <a:lstStyle/>
          <a:p>
            <a:pPr marL="1588" indent="0" algn="just">
              <a:spcBef>
                <a:spcPts val="0"/>
              </a:spcBef>
              <a:buNone/>
            </a:pPr>
            <a:r>
              <a:rPr lang="ru-RU" sz="2200" dirty="0" smtClean="0"/>
              <a:t>DART (</a:t>
            </a:r>
            <a:r>
              <a:rPr lang="ru-RU" sz="2200" dirty="0" err="1" smtClean="0"/>
              <a:t>Double</a:t>
            </a:r>
            <a:r>
              <a:rPr lang="ru-RU" sz="2200" dirty="0" smtClean="0"/>
              <a:t> </a:t>
            </a:r>
            <a:r>
              <a:rPr lang="ru-RU" sz="2200" dirty="0" err="1" smtClean="0"/>
              <a:t>Asteroid</a:t>
            </a:r>
            <a:r>
              <a:rPr lang="ru-RU" sz="2200" dirty="0" smtClean="0"/>
              <a:t> </a:t>
            </a:r>
            <a:r>
              <a:rPr lang="ru-RU" sz="2200" dirty="0" err="1" smtClean="0"/>
              <a:t>Redirection</a:t>
            </a:r>
            <a:r>
              <a:rPr lang="ru-RU" sz="2200" dirty="0" smtClean="0"/>
              <a:t> </a:t>
            </a:r>
            <a:r>
              <a:rPr lang="ru-RU" sz="2200" dirty="0" err="1" smtClean="0"/>
              <a:t>Test</a:t>
            </a:r>
            <a:r>
              <a:rPr lang="ru-RU" sz="2200" dirty="0" smtClean="0"/>
              <a:t>)</a:t>
            </a:r>
          </a:p>
          <a:p>
            <a:pPr marL="1588" indent="0" algn="just">
              <a:spcBef>
                <a:spcPts val="0"/>
              </a:spcBef>
              <a:buNone/>
            </a:pPr>
            <a:r>
              <a:rPr lang="ru-RU" sz="2200" dirty="0" smtClean="0"/>
              <a:t>Миссия готовится к запуску – декабрь 2021- май 2022.</a:t>
            </a:r>
          </a:p>
          <a:p>
            <a:pPr marL="1588" indent="0" algn="just">
              <a:spcBef>
                <a:spcPts val="0"/>
              </a:spcBef>
              <a:buNone/>
            </a:pPr>
            <a:r>
              <a:rPr lang="ru-RU" sz="2200" dirty="0" smtClean="0"/>
              <a:t>Цель – изменение орбиты спутника астероида в двойной системе астероида </a:t>
            </a:r>
            <a:r>
              <a:rPr lang="en-US" sz="2200" dirty="0" smtClean="0"/>
              <a:t>Dydymos.</a:t>
            </a:r>
            <a:endParaRPr lang="ru-RU" sz="2200" dirty="0"/>
          </a:p>
        </p:txBody>
      </p:sp>
      <p:pic>
        <p:nvPicPr>
          <p:cNvPr id="35842" name="Picture 2" descr="D:\Inasan\АКО_ИНАСАН\ИКИ_СЕМИНАР_2017_ТАРУСА\pd-dart-mission-impac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5242" y="2996952"/>
            <a:ext cx="5995070" cy="3762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Спасибо за внимание.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872</Words>
  <Application>Microsoft Office PowerPoint</Application>
  <PresentationFormat>Экран (4:3)</PresentationFormat>
  <Paragraphs>123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Городская</vt:lpstr>
      <vt:lpstr>Проблема  астероидно-кометной опасности: состояние дел в России </vt:lpstr>
      <vt:lpstr>Что такое астероидно-кометная опасность?</vt:lpstr>
      <vt:lpstr>Болидные события на протяжении 1988-2018 г.</vt:lpstr>
      <vt:lpstr>Астероиды и кометы, сближающиеся с Землей</vt:lpstr>
      <vt:lpstr>Слайд 5</vt:lpstr>
      <vt:lpstr>Динамика открытия объектов, сближающихся с Землей</vt:lpstr>
      <vt:lpstr>Решение проблемы АКО: практические аспекты</vt:lpstr>
      <vt:lpstr>Слайд 8</vt:lpstr>
      <vt:lpstr>Наши перспективы</vt:lpstr>
      <vt:lpstr>Обнаружение опасных астероидов на подлете к Землей</vt:lpstr>
      <vt:lpstr>Обсерватории ISON и MASTER</vt:lpstr>
      <vt:lpstr>Робот-телескоп IRT20  ИНАСАН</vt:lpstr>
      <vt:lpstr>Широкоугольный телескоп VT-72d, ИНАСАН</vt:lpstr>
      <vt:lpstr>Широкоугольный телескоп VT-72d для совместной Российско-Кубинской обсерватории</vt:lpstr>
      <vt:lpstr>Наблюдения астероида 2012 TC4</vt:lpstr>
      <vt:lpstr>Средства космического мониторинга</vt:lpstr>
      <vt:lpstr>Система Обнаружения Дневных Астероидов </vt:lpstr>
      <vt:lpstr>Проблема  оценки рисков</vt:lpstr>
      <vt:lpstr>Прогнозирование последствий столкновения астероида с Землей</vt:lpstr>
      <vt:lpstr>О противодействии угрожающим объектам </vt:lpstr>
      <vt:lpstr>Отклонение: воздействие лазером</vt:lpstr>
      <vt:lpstr>Отклонение: столкновение (кинетический ударник)</vt:lpstr>
      <vt:lpstr>Слайд 23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Проблема  астероидно-кометной опасности: состояние дел в России </dc:title>
  <dc:creator>user</dc:creator>
  <cp:lastModifiedBy>user</cp:lastModifiedBy>
  <cp:revision>27</cp:revision>
  <dcterms:created xsi:type="dcterms:W3CDTF">2018-03-16T06:59:42Z</dcterms:created>
  <dcterms:modified xsi:type="dcterms:W3CDTF">2018-03-20T05:54:56Z</dcterms:modified>
</cp:coreProperties>
</file>