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2">
  <p:sldMasterIdLst>
    <p:sldMasterId id="2147483648" r:id="rId1"/>
  </p:sldMasterIdLst>
  <p:notesMasterIdLst>
    <p:notesMasterId r:id="rId29"/>
  </p:notesMasterIdLst>
  <p:sldIdLst>
    <p:sldId id="256" r:id="rId2"/>
    <p:sldId id="308" r:id="rId3"/>
    <p:sldId id="300" r:id="rId4"/>
    <p:sldId id="305" r:id="rId5"/>
    <p:sldId id="332" r:id="rId6"/>
    <p:sldId id="337" r:id="rId7"/>
    <p:sldId id="339" r:id="rId8"/>
    <p:sldId id="341" r:id="rId9"/>
    <p:sldId id="343" r:id="rId10"/>
    <p:sldId id="335" r:id="rId11"/>
    <p:sldId id="345" r:id="rId12"/>
    <p:sldId id="347" r:id="rId13"/>
    <p:sldId id="352" r:id="rId14"/>
    <p:sldId id="353" r:id="rId15"/>
    <p:sldId id="355" r:id="rId16"/>
    <p:sldId id="357" r:id="rId17"/>
    <p:sldId id="358" r:id="rId18"/>
    <p:sldId id="360" r:id="rId19"/>
    <p:sldId id="361" r:id="rId20"/>
    <p:sldId id="302" r:id="rId21"/>
    <p:sldId id="301" r:id="rId22"/>
    <p:sldId id="362" r:id="rId23"/>
    <p:sldId id="364" r:id="rId24"/>
    <p:sldId id="262" r:id="rId25"/>
    <p:sldId id="309" r:id="rId26"/>
    <p:sldId id="365" r:id="rId27"/>
    <p:sldId id="366" r:id="rId28"/>
  </p:sldIdLst>
  <p:sldSz cx="9144000" cy="6858000" type="screen4x3"/>
  <p:notesSz cx="6797675" cy="9926638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CC3300"/>
    <a:srgbClr val="FF66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DBED569-4797-4DF1-A0F4-6AAB3CD982D8}" styleName="浅色样式 3 - 强调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5" d="100"/>
          <a:sy n="85" d="100"/>
        </p:scale>
        <p:origin x="-86" y="-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9F9FC5E9-849F-4C30-8D8C-3EB0B9E83C40}" type="datetimeFigureOut">
              <a:rPr lang="zh-CN" altLang="en-US"/>
              <a:pPr>
                <a:defRPr/>
              </a:pPr>
              <a:t>2018-3-20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1FA5A5C6-53CA-420E-905B-97764779D25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zh-CN" altLang="en-US" smtClean="0"/>
          </a:p>
        </p:txBody>
      </p:sp>
      <p:sp>
        <p:nvSpPr>
          <p:cNvPr id="5018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C05D384-0C6A-4DE8-A979-A10491839C39}" type="slidenum">
              <a:rPr lang="zh-CN" altLang="en-US" smtClean="0"/>
              <a:pPr/>
              <a:t>21</a:t>
            </a:fld>
            <a:endParaRPr lang="zh-CN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03CF25-7A21-4627-AF55-A8A82146FD2B}" type="datetime1">
              <a:rPr lang="ru-RU" altLang="zh-CN"/>
              <a:pPr>
                <a:defRPr/>
              </a:pPr>
              <a:t>20.03.2018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EB74F3-2DD1-4761-964B-E21EADDBA64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0B37F5-DACD-4480-BB3A-EBB17F2F64B9}" type="datetime1">
              <a:rPr lang="ru-RU" altLang="zh-CN"/>
              <a:pPr>
                <a:defRPr/>
              </a:pPr>
              <a:t>20.03.2018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EE6D44-9FFB-4727-9A24-4A31AA71E66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DB55D1-E3CA-461E-9AB6-1758DE0D5B38}" type="datetime1">
              <a:rPr lang="ru-RU" altLang="zh-CN"/>
              <a:pPr>
                <a:defRPr/>
              </a:pPr>
              <a:t>20.03.2018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3497A0-6AE3-48AE-914F-55F9216B8D4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D9C9D8-E9EB-4E65-9718-98EFF404F6A1}" type="datetime1">
              <a:rPr lang="ru-RU" altLang="zh-CN"/>
              <a:pPr>
                <a:defRPr/>
              </a:pPr>
              <a:t>20.03.2018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0803E7-197B-429A-A206-B57CAC2DB6D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3DB021-34BD-4D7D-AE64-E260F436F082}" type="datetime1">
              <a:rPr lang="ru-RU" altLang="zh-CN"/>
              <a:pPr>
                <a:defRPr/>
              </a:pPr>
              <a:t>20.03.2018</a:t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5F3FA0-8A69-47F1-8688-1908C52C885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727430-6BFB-4492-83A7-61A3B739D030}" type="datetime1">
              <a:rPr lang="ru-RU" altLang="zh-CN"/>
              <a:pPr>
                <a:defRPr/>
              </a:pPr>
              <a:t>20.03.2018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8E43C5-488C-4DD2-B6D2-CF0A5D9BF30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3031D8-F36A-4B17-B076-B56D350AB27D}" type="datetime1">
              <a:rPr lang="ru-RU" altLang="zh-CN"/>
              <a:pPr>
                <a:defRPr/>
              </a:pPr>
              <a:t>20.03.2018</a:t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FC398A-E405-4362-8502-19D7284AD5A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8C8698-7D70-498A-9A76-ECA3FC4A8155}" type="datetime1">
              <a:rPr lang="ru-RU" altLang="zh-CN"/>
              <a:pPr>
                <a:defRPr/>
              </a:pPr>
              <a:t>20.03.2018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6EC345-A5A8-4A73-926C-144BA24E7C2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F2792A-9E72-4486-86F9-CA1EE25AB9DF}" type="datetime1">
              <a:rPr lang="ru-RU" altLang="zh-CN"/>
              <a:pPr>
                <a:defRPr/>
              </a:pPr>
              <a:t>20.03.2018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553C6D-0DF6-4DDE-B1D1-E5AFE9C7933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9BAFC6-7FE3-43A9-9CB2-B9AB19E98C2D}" type="datetime1">
              <a:rPr lang="ru-RU" altLang="zh-CN"/>
              <a:pPr>
                <a:defRPr/>
              </a:pPr>
              <a:t>20.03.2018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7C9FBB-C970-4AA7-81C8-14826E64D6F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C419A5-FD63-4B5E-A705-B0A2801E9138}" type="datetime1">
              <a:rPr lang="ru-RU" altLang="zh-CN"/>
              <a:pPr>
                <a:defRPr/>
              </a:pPr>
              <a:t>20.03.2018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32007A-CE03-4EA6-820B-81E1EA58528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占位符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4099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AE19F53D-FE7A-4B88-BF6C-8D281D6D9FA2}" type="datetime1">
              <a:rPr lang="ru-RU" altLang="zh-CN"/>
              <a:pPr>
                <a:defRPr/>
              </a:pPr>
              <a:t>20.03.2018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A37FD726-5007-44BB-B1BB-A5696B408A8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rnazirov@rssi.ru" TargetMode="External"/><Relationship Id="rId2" Type="http://schemas.openxmlformats.org/officeDocument/2006/relationships/hyperlink" Target="mailto:Ivashkin@keldysh.ru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neismont@iki.rssi.ru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drive.google.com/open?id=1VXX1dxJO2e6hn51FFTVf_wbk9gs&amp;usp=sharing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标题 1"/>
          <p:cNvSpPr>
            <a:spLocks noGrp="1"/>
          </p:cNvSpPr>
          <p:nvPr>
            <p:ph type="ctrTitle"/>
          </p:nvPr>
        </p:nvSpPr>
        <p:spPr>
          <a:xfrm>
            <a:off x="214313" y="2794694"/>
            <a:ext cx="8715375" cy="922338"/>
          </a:xfrm>
        </p:spPr>
        <p:txBody>
          <a:bodyPr/>
          <a:lstStyle/>
          <a:p>
            <a:r>
              <a:rPr lang="ru-RU" altLang="ru-RU" sz="3200" b="1" dirty="0" smtClean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Анализ задач механики космического полета</a:t>
            </a:r>
            <a:endParaRPr lang="ru-RU" altLang="ru-RU" sz="3200" dirty="0" smtClean="0">
              <a:latin typeface="Times New Roman" pitchFamily="18" charset="0"/>
              <a:ea typeface="宋体" pitchFamily="2" charset="-122"/>
              <a:cs typeface="Times New Roman" pitchFamily="18" charset="0"/>
            </a:endParaRPr>
          </a:p>
        </p:txBody>
      </p:sp>
      <p:sp>
        <p:nvSpPr>
          <p:cNvPr id="5123" name="副标题 2"/>
          <p:cNvSpPr>
            <a:spLocks noGrp="1"/>
          </p:cNvSpPr>
          <p:nvPr>
            <p:ph type="subTitle" idx="1"/>
          </p:nvPr>
        </p:nvSpPr>
        <p:spPr>
          <a:xfrm>
            <a:off x="106363" y="3500438"/>
            <a:ext cx="8929687" cy="2808287"/>
          </a:xfrm>
        </p:spPr>
        <p:txBody>
          <a:bodyPr/>
          <a:lstStyle/>
          <a:p>
            <a:pPr eaLnBrk="1" hangingPunct="1">
              <a:lnSpc>
                <a:spcPct val="170000"/>
              </a:lnSpc>
              <a:defRPr/>
            </a:pPr>
            <a:r>
              <a:rPr lang="ru-RU" altLang="zh-CN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Ивашкин В.В.</a:t>
            </a:r>
            <a:r>
              <a:rPr lang="ru-RU" altLang="zh-CN" sz="2000" b="1" baseline="30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1, 2</a:t>
            </a:r>
            <a:r>
              <a:rPr lang="ru-RU" altLang="zh-CN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, </a:t>
            </a:r>
            <a:r>
              <a:rPr lang="ru-RU" altLang="zh-CN" sz="20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Назиров</a:t>
            </a:r>
            <a:r>
              <a:rPr lang="ru-RU" altLang="zh-CN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Р.Р.</a:t>
            </a:r>
            <a:r>
              <a:rPr lang="ru-RU" altLang="zh-CN" sz="2000" b="1" baseline="30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3</a:t>
            </a:r>
            <a:r>
              <a:rPr lang="ru-RU" altLang="zh-CN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Эйсмонт Н.А.</a:t>
            </a:r>
            <a:r>
              <a:rPr lang="ru-RU" altLang="zh-CN" sz="2000" b="1" baseline="30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endParaRPr lang="en-US" altLang="zh-CN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defRPr/>
            </a:pPr>
            <a:r>
              <a:rPr lang="en-US" altLang="zh-CN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E-mail:</a:t>
            </a:r>
            <a:r>
              <a:rPr lang="ru-RU" altLang="zh-CN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Ivashkin@keldysh.ru</a:t>
            </a:r>
            <a:r>
              <a:rPr lang="ru-RU" altLang="zh-CN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; </a:t>
            </a:r>
            <a:r>
              <a:rPr lang="ru-RU" sz="2000" u="sng" dirty="0" err="1" smtClean="0">
                <a:hlinkClick r:id="rId3"/>
              </a:rPr>
              <a:t>rnazirov@rssi.ru</a:t>
            </a:r>
            <a:r>
              <a:rPr lang="ru-RU" sz="2000" u="sng" dirty="0" smtClean="0"/>
              <a:t> ; </a:t>
            </a:r>
            <a:r>
              <a:rPr lang="en-US" sz="2000" u="sng" dirty="0" err="1" smtClean="0">
                <a:hlinkClick r:id="rId4"/>
              </a:rPr>
              <a:t>neismont</a:t>
            </a:r>
            <a:r>
              <a:rPr lang="ru-RU" sz="2000" u="sng" dirty="0" smtClean="0">
                <a:hlinkClick r:id="rId4"/>
              </a:rPr>
              <a:t>@</a:t>
            </a:r>
            <a:r>
              <a:rPr lang="en-US" sz="2000" u="sng" dirty="0" err="1" smtClean="0">
                <a:hlinkClick r:id="rId4"/>
              </a:rPr>
              <a:t>iki</a:t>
            </a:r>
            <a:r>
              <a:rPr lang="ru-RU" sz="2000" u="sng" dirty="0" smtClean="0">
                <a:hlinkClick r:id="rId4"/>
              </a:rPr>
              <a:t>.</a:t>
            </a:r>
            <a:r>
              <a:rPr lang="en-US" sz="2000" u="sng" dirty="0" err="1" smtClean="0">
                <a:hlinkClick r:id="rId4"/>
              </a:rPr>
              <a:t>rssi</a:t>
            </a:r>
            <a:r>
              <a:rPr lang="ru-RU" sz="2000" u="sng" dirty="0" smtClean="0">
                <a:hlinkClick r:id="rId4"/>
              </a:rPr>
              <a:t>.</a:t>
            </a:r>
            <a:r>
              <a:rPr lang="en-US" sz="2000" u="sng" dirty="0" smtClean="0">
                <a:hlinkClick r:id="rId4"/>
              </a:rPr>
              <a:t>ru</a:t>
            </a:r>
            <a:endParaRPr lang="ru-RU" altLang="zh-CN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defRPr/>
            </a:pPr>
            <a:endParaRPr lang="ru-RU" altLang="zh-CN" sz="2000" i="1" baseline="30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defRPr/>
            </a:pPr>
            <a:r>
              <a:rPr lang="ru-RU" altLang="zh-CN" sz="2000" baseline="30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altLang="zh-CN" sz="2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Институт прикладной математики им. М.В. Келдыша РАН</a:t>
            </a:r>
            <a:endParaRPr lang="zh-CN" altLang="zh-CN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defRPr/>
            </a:pPr>
            <a:r>
              <a:rPr lang="ru-RU" altLang="zh-CN" sz="2000" baseline="30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altLang="zh-CN" sz="2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МГТУ им. Н.Э. Баумана</a:t>
            </a:r>
          </a:p>
          <a:p>
            <a:pPr eaLnBrk="1" hangingPunct="1">
              <a:defRPr/>
            </a:pPr>
            <a:r>
              <a:rPr lang="ru-RU" altLang="zh-CN" sz="2000" baseline="30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altLang="zh-CN" sz="2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Институт Космических Исследований РАН</a:t>
            </a:r>
          </a:p>
          <a:p>
            <a:pPr eaLnBrk="1" hangingPunct="1">
              <a:defRPr/>
            </a:pPr>
            <a:endParaRPr lang="en-US" altLang="zh-CN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defRPr/>
            </a:pPr>
            <a:endParaRPr lang="ru-RU" altLang="zh-CN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24" name="标题 1"/>
          <p:cNvSpPr txBox="1">
            <a:spLocks/>
          </p:cNvSpPr>
          <p:nvPr/>
        </p:nvSpPr>
        <p:spPr bwMode="auto">
          <a:xfrm>
            <a:off x="179512" y="-27384"/>
            <a:ext cx="8715375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ru-RU" sz="3200" dirty="0"/>
          </a:p>
          <a:p>
            <a:pPr algn="ctr"/>
            <a:r>
              <a:rPr lang="ru-RU" sz="3200" dirty="0"/>
              <a:t>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РАСШИРЕННЫЙ НАУЧНЫЙ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СЕМИНАР</a:t>
            </a:r>
            <a:endParaRPr lang="en-US" alt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200" dirty="0" smtClean="0"/>
              <a:t> «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УПРАВЛЕНИЕ 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ДВИЖЕНИЕМ ЕСТЕСТВЕННЫХ НЕБЕСНЫХ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ТЕЛ»</a:t>
            </a:r>
            <a:r>
              <a:rPr lang="ru-RU" altLang="ru-RU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altLang="ru-RU" sz="32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altLang="ru-RU" sz="3200" b="1" dirty="0">
                <a:latin typeface="Times New Roman" pitchFamily="18" charset="0"/>
                <a:cs typeface="Times New Roman" pitchFamily="18" charset="0"/>
              </a:rPr>
              <a:t>Таруса, 21-23 марта 2018 г.</a:t>
            </a:r>
            <a:endParaRPr lang="ru-RU" alt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标题 1"/>
          <p:cNvSpPr>
            <a:spLocks noGrp="1"/>
          </p:cNvSpPr>
          <p:nvPr>
            <p:ph type="title"/>
          </p:nvPr>
        </p:nvSpPr>
        <p:spPr>
          <a:xfrm>
            <a:off x="312738" y="188913"/>
            <a:ext cx="8229600" cy="922337"/>
          </a:xfrm>
        </p:spPr>
        <p:txBody>
          <a:bodyPr/>
          <a:lstStyle/>
          <a:p>
            <a:pPr eaLnBrk="1" hangingPunct="1"/>
            <a:r>
              <a:rPr lang="ru-RU" altLang="zh-CN" sz="2800" b="1" smtClean="0">
                <a:latin typeface="Times New Roman" pitchFamily="18" charset="0"/>
                <a:cs typeface="Times New Roman" pitchFamily="18" charset="0"/>
              </a:rPr>
              <a:t>Содержание</a:t>
            </a:r>
            <a:endParaRPr lang="zh-CN" altLang="en-US" sz="2800" b="1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47" name="内容占位符 2"/>
          <p:cNvSpPr>
            <a:spLocks noGrp="1"/>
          </p:cNvSpPr>
          <p:nvPr>
            <p:ph idx="1"/>
          </p:nvPr>
        </p:nvSpPr>
        <p:spPr>
          <a:xfrm>
            <a:off x="323850" y="1223963"/>
            <a:ext cx="8208963" cy="2419350"/>
          </a:xfrm>
        </p:spPr>
        <p:txBody>
          <a:bodyPr/>
          <a:lstStyle/>
          <a:p>
            <a:pPr marL="514350" indent="-514350" algn="just" eaLnBrk="1" hangingPunct="1">
              <a:buFont typeface="Calibri" pitchFamily="34" charset="0"/>
              <a:buAutoNum type="arabicPeriod"/>
            </a:pPr>
            <a:r>
              <a:rPr lang="ru-RU" altLang="zh-CN" sz="2000" dirty="0" smtClean="0">
                <a:latin typeface="Times New Roman" pitchFamily="18" charset="0"/>
                <a:cs typeface="Times New Roman" pitchFamily="18" charset="0"/>
              </a:rPr>
              <a:t>Введение…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………………………………</a:t>
            </a:r>
            <a:r>
              <a:rPr lang="ru-RU" altLang="zh-CN" sz="2000" dirty="0" smtClean="0">
                <a:latin typeface="Times New Roman" pitchFamily="18" charset="0"/>
                <a:cs typeface="Times New Roman" pitchFamily="18" charset="0"/>
              </a:rPr>
              <a:t>…..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……………</a:t>
            </a:r>
            <a:r>
              <a:rPr lang="ru-RU" altLang="zh-CN" sz="2000" dirty="0" smtClean="0">
                <a:latin typeface="Times New Roman" pitchFamily="18" charset="0"/>
                <a:cs typeface="Times New Roman" pitchFamily="18" charset="0"/>
              </a:rPr>
              <a:t>………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.…..3</a:t>
            </a:r>
            <a:endParaRPr lang="ru-RU" altLang="zh-CN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 algn="just" eaLnBrk="1" hangingPunct="1">
              <a:buFont typeface="Calibri" pitchFamily="34" charset="0"/>
              <a:buAutoNum type="arabicPeriod"/>
            </a:pPr>
            <a:r>
              <a:rPr lang="ru-RU" altLang="zh-CN" sz="2000" dirty="0" smtClean="0">
                <a:latin typeface="Times New Roman" pitchFamily="18" charset="0"/>
                <a:cs typeface="Times New Roman" pitchFamily="18" charset="0"/>
              </a:rPr>
              <a:t>Формирование механики космического полета как науки 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……..….</a:t>
            </a:r>
            <a:r>
              <a:rPr lang="ru-RU" altLang="zh-CN" sz="2000" dirty="0" smtClean="0">
                <a:latin typeface="Times New Roman" pitchFamily="18" charset="0"/>
                <a:cs typeface="Times New Roman" pitchFamily="18" charset="0"/>
              </a:rPr>
              <a:t>4</a:t>
            </a:r>
          </a:p>
          <a:p>
            <a:pPr marL="514350" indent="-514350" algn="just" eaLnBrk="1" hangingPunct="1">
              <a:buFont typeface="Calibri" pitchFamily="34" charset="0"/>
              <a:buAutoNum type="arabicPeriod"/>
            </a:pPr>
            <a:r>
              <a:rPr lang="ru-RU" altLang="zh-CN" sz="2000" dirty="0" smtClean="0">
                <a:latin typeface="Times New Roman" pitchFamily="18" charset="0"/>
                <a:cs typeface="Times New Roman" pitchFamily="18" charset="0"/>
              </a:rPr>
              <a:t>Классификация проблем МКН……………………………………….18</a:t>
            </a:r>
          </a:p>
          <a:p>
            <a:pPr marL="514350" indent="-514350" algn="just" eaLnBrk="1" hangingPunct="1">
              <a:buFont typeface="Calibri" pitchFamily="34" charset="0"/>
              <a:buAutoNum type="arabicPeriod"/>
            </a:pPr>
            <a:r>
              <a:rPr lang="ru-RU" altLang="zh-CN" sz="2000" dirty="0" smtClean="0">
                <a:latin typeface="Times New Roman" pitchFamily="18" charset="0"/>
                <a:cs typeface="Times New Roman" pitchFamily="18" charset="0"/>
              </a:rPr>
              <a:t>Некоторые современные задачи МКП………………………..……..</a:t>
            </a:r>
            <a:r>
              <a:rPr lang="ru-RU" altLang="zh-CN" sz="2000" dirty="0" smtClean="0">
                <a:latin typeface="Times New Roman" pitchFamily="18" charset="0"/>
                <a:cs typeface="Times New Roman" pitchFamily="18" charset="0"/>
              </a:rPr>
              <a:t>23</a:t>
            </a:r>
            <a:endParaRPr lang="ru-RU" altLang="zh-CN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 algn="just" eaLnBrk="1" hangingPunct="1">
              <a:buFont typeface="Calibri" pitchFamily="34" charset="0"/>
              <a:buAutoNum type="arabicPeriod"/>
            </a:pPr>
            <a:r>
              <a:rPr lang="ru-RU" altLang="zh-CN" sz="2000" dirty="0" smtClean="0">
                <a:latin typeface="Times New Roman" pitchFamily="18" charset="0"/>
                <a:cs typeface="Times New Roman" pitchFamily="18" charset="0"/>
              </a:rPr>
              <a:t>Выводы…………………………………………………..…………….</a:t>
            </a:r>
            <a:r>
              <a:rPr lang="ru-RU" altLang="zh-CN" sz="2000" dirty="0" smtClean="0">
                <a:latin typeface="Times New Roman" pitchFamily="18" charset="0"/>
                <a:cs typeface="Times New Roman" pitchFamily="18" charset="0"/>
              </a:rPr>
              <a:t>24</a:t>
            </a:r>
            <a:endParaRPr lang="ru-RU" altLang="zh-CN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 algn="just" eaLnBrk="1" hangingPunct="1">
              <a:buFont typeface="Calibri" pitchFamily="34" charset="0"/>
              <a:buAutoNum type="arabicPeriod"/>
            </a:pPr>
            <a:r>
              <a:rPr lang="ru-RU" altLang="zh-CN" sz="2000" dirty="0" smtClean="0">
                <a:latin typeface="Times New Roman" pitchFamily="18" charset="0"/>
                <a:cs typeface="Times New Roman" pitchFamily="18" charset="0"/>
              </a:rPr>
              <a:t>Литература………..……………….…………..…………...………….</a:t>
            </a:r>
            <a:r>
              <a:rPr lang="ru-RU" altLang="zh-CN" sz="2000" dirty="0" smtClean="0">
                <a:latin typeface="Times New Roman" pitchFamily="18" charset="0"/>
                <a:cs typeface="Times New Roman" pitchFamily="18" charset="0"/>
              </a:rPr>
              <a:t>25</a:t>
            </a:r>
            <a:endParaRPr lang="ru-RU" altLang="zh-CN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 algn="just" eaLnBrk="1" hangingPunct="1">
              <a:buFont typeface="Arial" charset="0"/>
              <a:buNone/>
            </a:pPr>
            <a:endParaRPr lang="ru-RU" altLang="zh-CN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 algn="just" eaLnBrk="1" hangingPunct="1">
              <a:buFont typeface="Arial" charset="0"/>
              <a:buNone/>
            </a:pPr>
            <a:r>
              <a:rPr lang="ru-RU" altLang="zh-CN" sz="2000" dirty="0" smtClean="0">
                <a:latin typeface="Times New Roman" pitchFamily="18" charset="0"/>
                <a:cs typeface="Times New Roman" pitchFamily="18" charset="0"/>
              </a:rPr>
              <a:t>	</a:t>
            </a:r>
            <a:endParaRPr lang="zh-CN" altLang="zh-CN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48" name="Text Box 19"/>
          <p:cNvSpPr txBox="1">
            <a:spLocks noChangeArrowheads="1"/>
          </p:cNvSpPr>
          <p:nvPr/>
        </p:nvSpPr>
        <p:spPr bwMode="auto">
          <a:xfrm>
            <a:off x="8572500" y="6345238"/>
            <a:ext cx="500063" cy="369887"/>
          </a:xfrm>
          <a:prstGeom prst="rect">
            <a:avLst/>
          </a:prstGeom>
          <a:solidFill>
            <a:srgbClr val="CCFF33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ru-RU"/>
              <a:t>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标题 1"/>
          <p:cNvSpPr>
            <a:spLocks noGrp="1"/>
          </p:cNvSpPr>
          <p:nvPr>
            <p:ph type="title"/>
          </p:nvPr>
        </p:nvSpPr>
        <p:spPr>
          <a:xfrm>
            <a:off x="457200" y="44450"/>
            <a:ext cx="8229600" cy="777875"/>
          </a:xfrm>
        </p:spPr>
        <p:txBody>
          <a:bodyPr/>
          <a:lstStyle/>
          <a:p>
            <a:pPr eaLnBrk="1" hangingPunct="1"/>
            <a:r>
              <a:rPr lang="ru-RU" altLang="zh-CN" sz="2400" b="1" smtClean="0">
                <a:latin typeface="Times New Roman" pitchFamily="18" charset="0"/>
                <a:cs typeface="Times New Roman" pitchFamily="18" charset="0"/>
              </a:rPr>
              <a:t>1. Введение  </a:t>
            </a:r>
            <a:endParaRPr lang="zh-CN" altLang="en-US" sz="2400" b="1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71" name="Прямоугольник 36"/>
          <p:cNvSpPr>
            <a:spLocks noChangeArrowheads="1"/>
          </p:cNvSpPr>
          <p:nvPr/>
        </p:nvSpPr>
        <p:spPr bwMode="auto">
          <a:xfrm>
            <a:off x="571500" y="857250"/>
            <a:ext cx="7929563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zh-CN" sz="3200" dirty="0">
                <a:latin typeface="Times New Roman" pitchFamily="18" charset="0"/>
                <a:cs typeface="Times New Roman" pitchFamily="18" charset="0"/>
              </a:rPr>
              <a:t>Запуск  Первого  Спутника, 4 октября 1957 г</a:t>
            </a:r>
          </a:p>
          <a:p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Полет Ю.А.Гагарина, 12 апреля 1961 г.  </a:t>
            </a:r>
            <a:endParaRPr lang="ru-RU" sz="3200" dirty="0"/>
          </a:p>
        </p:txBody>
      </p:sp>
      <p:sp>
        <p:nvSpPr>
          <p:cNvPr id="7172" name="Прямоугольник 37"/>
          <p:cNvSpPr>
            <a:spLocks noChangeArrowheads="1"/>
          </p:cNvSpPr>
          <p:nvPr/>
        </p:nvSpPr>
        <p:spPr bwMode="auto">
          <a:xfrm>
            <a:off x="714375" y="2143125"/>
            <a:ext cx="8072438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zh-CN" sz="3200" dirty="0">
                <a:latin typeface="Times New Roman" pitchFamily="18" charset="0"/>
                <a:cs typeface="Times New Roman" pitchFamily="18" charset="0"/>
              </a:rPr>
              <a:t>Становление </a:t>
            </a:r>
            <a:r>
              <a:rPr lang="ru-RU" altLang="zh-CN" sz="3200" dirty="0" smtClean="0">
                <a:latin typeface="Times New Roman" pitchFamily="18" charset="0"/>
                <a:cs typeface="Times New Roman" pitchFamily="18" charset="0"/>
              </a:rPr>
              <a:t>Космонавтики</a:t>
            </a:r>
            <a:r>
              <a:rPr lang="ru-RU" altLang="zh-CN" sz="3200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ctr"/>
            <a:r>
              <a:rPr lang="ru-RU" altLang="zh-CN" sz="3200" dirty="0" smtClean="0">
                <a:latin typeface="Times New Roman" pitchFamily="18" charset="0"/>
                <a:cs typeface="Times New Roman" pitchFamily="18" charset="0"/>
              </a:rPr>
              <a:t>Космическая ракета; </a:t>
            </a:r>
            <a:r>
              <a:rPr lang="ru-RU" altLang="zh-CN" sz="3200" dirty="0">
                <a:latin typeface="Times New Roman" pitchFamily="18" charset="0"/>
                <a:cs typeface="Times New Roman" pitchFamily="18" charset="0"/>
              </a:rPr>
              <a:t>двигатели; </a:t>
            </a:r>
            <a:endParaRPr lang="ru-RU" altLang="zh-CN" sz="32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altLang="zh-CN" sz="3200" dirty="0" smtClean="0">
                <a:latin typeface="Times New Roman" pitchFamily="18" charset="0"/>
                <a:cs typeface="Times New Roman" pitchFamily="18" charset="0"/>
              </a:rPr>
              <a:t>системы </a:t>
            </a:r>
            <a:r>
              <a:rPr lang="ru-RU" altLang="zh-CN" sz="3200" dirty="0">
                <a:latin typeface="Times New Roman" pitchFamily="18" charset="0"/>
                <a:cs typeface="Times New Roman" pitchFamily="18" charset="0"/>
              </a:rPr>
              <a:t>управления</a:t>
            </a:r>
            <a:r>
              <a:rPr lang="ru-RU" altLang="zh-CN" sz="3200" dirty="0" smtClean="0">
                <a:latin typeface="Times New Roman" pitchFamily="18" charset="0"/>
                <a:cs typeface="Times New Roman" pitchFamily="18" charset="0"/>
              </a:rPr>
              <a:t>; Космодром,</a:t>
            </a:r>
            <a:endParaRPr lang="ru-RU" altLang="zh-CN" sz="32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altLang="zh-CN" sz="3200" dirty="0">
                <a:latin typeface="Times New Roman" pitchFamily="18" charset="0"/>
                <a:cs typeface="Times New Roman" pitchFamily="18" charset="0"/>
              </a:rPr>
              <a:t>КИК, </a:t>
            </a:r>
            <a:r>
              <a:rPr lang="ru-RU" altLang="zh-CN" sz="3200" dirty="0" smtClean="0">
                <a:latin typeface="Times New Roman" pitchFamily="18" charset="0"/>
                <a:cs typeface="Times New Roman" pitchFamily="18" charset="0"/>
              </a:rPr>
              <a:t>баллистические группы</a:t>
            </a:r>
            <a:r>
              <a:rPr lang="en-US" altLang="zh-CN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zh-CN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altLang="zh-CN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73" name="Прямоугольник 37"/>
          <p:cNvSpPr>
            <a:spLocks noChangeArrowheads="1"/>
          </p:cNvSpPr>
          <p:nvPr/>
        </p:nvSpPr>
        <p:spPr bwMode="auto">
          <a:xfrm>
            <a:off x="827584" y="4581128"/>
            <a:ext cx="8072438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zh-CN" sz="3200" dirty="0">
                <a:latin typeface="Times New Roman" pitchFamily="18" charset="0"/>
                <a:cs typeface="Times New Roman" pitchFamily="18" charset="0"/>
              </a:rPr>
              <a:t>Становление </a:t>
            </a:r>
          </a:p>
          <a:p>
            <a:pPr algn="ctr"/>
            <a:r>
              <a:rPr lang="ru-RU" altLang="zh-CN" sz="3200" dirty="0">
                <a:latin typeface="Times New Roman" pitchFamily="18" charset="0"/>
                <a:cs typeface="Times New Roman" pitchFamily="18" charset="0"/>
              </a:rPr>
              <a:t>Механики космического полета как науки</a:t>
            </a:r>
            <a:endParaRPr lang="ru-RU" sz="3200" dirty="0"/>
          </a:p>
        </p:txBody>
      </p:sp>
      <p:sp>
        <p:nvSpPr>
          <p:cNvPr id="7174" name="Text Box 19"/>
          <p:cNvSpPr txBox="1">
            <a:spLocks noChangeArrowheads="1"/>
          </p:cNvSpPr>
          <p:nvPr/>
        </p:nvSpPr>
        <p:spPr bwMode="auto">
          <a:xfrm>
            <a:off x="8572500" y="6416675"/>
            <a:ext cx="500063" cy="369888"/>
          </a:xfrm>
          <a:prstGeom prst="rect">
            <a:avLst/>
          </a:prstGeom>
          <a:solidFill>
            <a:srgbClr val="CCFF33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ru-RU"/>
              <a:t>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Box 15"/>
          <p:cNvSpPr txBox="1">
            <a:spLocks noChangeArrowheads="1"/>
          </p:cNvSpPr>
          <p:nvPr/>
        </p:nvSpPr>
        <p:spPr bwMode="auto">
          <a:xfrm>
            <a:off x="1285875" y="357188"/>
            <a:ext cx="650081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zh-CN" sz="2800" dirty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altLang="zh-CN" sz="3200" b="1" i="1" dirty="0">
                <a:latin typeface="Times New Roman" pitchFamily="18" charset="0"/>
                <a:cs typeface="Times New Roman" pitchFamily="18" charset="0"/>
              </a:rPr>
              <a:t>Формирование МКП как науки</a:t>
            </a:r>
            <a:endParaRPr lang="en-US" altLang="zh-CN" sz="32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195" name="TextBox 15"/>
          <p:cNvSpPr txBox="1">
            <a:spLocks noChangeArrowheads="1"/>
          </p:cNvSpPr>
          <p:nvPr/>
        </p:nvSpPr>
        <p:spPr bwMode="auto">
          <a:xfrm>
            <a:off x="1928813" y="2401069"/>
            <a:ext cx="55721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zh-CN" sz="2800" dirty="0">
                <a:latin typeface="Times New Roman" pitchFamily="18" charset="0"/>
                <a:cs typeface="Times New Roman" pitchFamily="18" charset="0"/>
              </a:rPr>
              <a:t> Труды пионеров космонавтики</a:t>
            </a:r>
            <a:endParaRPr lang="en-US" altLang="zh-CN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196" name="TextBox 15"/>
          <p:cNvSpPr txBox="1">
            <a:spLocks noChangeArrowheads="1"/>
          </p:cNvSpPr>
          <p:nvPr/>
        </p:nvSpPr>
        <p:spPr bwMode="auto">
          <a:xfrm>
            <a:off x="995561" y="1285875"/>
            <a:ext cx="7536879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altLang="zh-CN" sz="2800" dirty="0">
                <a:latin typeface="Times New Roman" pitchFamily="18" charset="0"/>
                <a:cs typeface="Times New Roman" pitchFamily="18" charset="0"/>
              </a:rPr>
              <a:t>Механика, Небесная механика</a:t>
            </a:r>
            <a:r>
              <a:rPr lang="ru-RU" altLang="zh-CN" sz="2800" dirty="0" smtClean="0">
                <a:latin typeface="Times New Roman" pitchFamily="18" charset="0"/>
                <a:cs typeface="Times New Roman" pitchFamily="18" charset="0"/>
              </a:rPr>
              <a:t>, Математика, … …(Ньютон, Эйлер, Лаплас, Гаусс, </a:t>
            </a:r>
            <a:r>
              <a:rPr lang="ru-RU" altLang="zh-CN" sz="2800" dirty="0" smtClean="0">
                <a:latin typeface="Times New Roman" pitchFamily="18" charset="0"/>
                <a:cs typeface="Times New Roman" pitchFamily="18" charset="0"/>
              </a:rPr>
              <a:t>…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altLang="zh-CN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197" name="TextBox 15"/>
          <p:cNvSpPr txBox="1">
            <a:spLocks noChangeArrowheads="1"/>
          </p:cNvSpPr>
          <p:nvPr/>
        </p:nvSpPr>
        <p:spPr bwMode="auto">
          <a:xfrm>
            <a:off x="1428750" y="3071813"/>
            <a:ext cx="6643688" cy="2246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zh-CN" sz="2800" dirty="0">
                <a:latin typeface="Times New Roman" pitchFamily="18" charset="0"/>
                <a:cs typeface="Times New Roman" pitchFamily="18" charset="0"/>
              </a:rPr>
              <a:t> Разработка первых космических ракет и проектов пилотируемых полетов</a:t>
            </a:r>
          </a:p>
          <a:p>
            <a:pPr algn="ctr"/>
            <a:r>
              <a:rPr lang="ru-RU" altLang="zh-CN" sz="2800" dirty="0">
                <a:latin typeface="Times New Roman" pitchFamily="18" charset="0"/>
                <a:cs typeface="Times New Roman" pitchFamily="18" charset="0"/>
              </a:rPr>
              <a:t>Первый спутник, полет Ю.Гагарина</a:t>
            </a:r>
          </a:p>
          <a:p>
            <a:pPr algn="ctr"/>
            <a:r>
              <a:rPr lang="ru-RU" altLang="zh-CN" sz="2800" dirty="0">
                <a:latin typeface="Times New Roman" pitchFamily="18" charset="0"/>
                <a:cs typeface="Times New Roman" pitchFamily="18" charset="0"/>
              </a:rPr>
              <a:t>Разработка теории движения ракет и космических аппаратов</a:t>
            </a:r>
            <a:endParaRPr lang="en-US" altLang="zh-CN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198" name="TextBox 15"/>
          <p:cNvSpPr txBox="1">
            <a:spLocks noChangeArrowheads="1"/>
          </p:cNvSpPr>
          <p:nvPr/>
        </p:nvSpPr>
        <p:spPr bwMode="auto">
          <a:xfrm>
            <a:off x="1866900" y="5691188"/>
            <a:ext cx="55721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zh-CN" sz="2800">
                <a:latin typeface="Times New Roman" pitchFamily="18" charset="0"/>
                <a:cs typeface="Times New Roman" pitchFamily="18" charset="0"/>
              </a:rPr>
              <a:t>Современная МКП</a:t>
            </a:r>
            <a:endParaRPr lang="en-US" altLang="zh-CN" sz="2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199" name="Text Box 19"/>
          <p:cNvSpPr txBox="1">
            <a:spLocks noChangeArrowheads="1"/>
          </p:cNvSpPr>
          <p:nvPr/>
        </p:nvSpPr>
        <p:spPr bwMode="auto">
          <a:xfrm>
            <a:off x="8643938" y="6416675"/>
            <a:ext cx="500062" cy="369888"/>
          </a:xfrm>
          <a:prstGeom prst="rect">
            <a:avLst/>
          </a:prstGeom>
          <a:solidFill>
            <a:srgbClr val="CCFF33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ru-RU"/>
              <a:t>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18" name="Group 20"/>
          <p:cNvGrpSpPr>
            <a:grpSpLocks/>
          </p:cNvGrpSpPr>
          <p:nvPr/>
        </p:nvGrpSpPr>
        <p:grpSpPr bwMode="auto">
          <a:xfrm>
            <a:off x="3348038" y="738188"/>
            <a:ext cx="4652962" cy="3843337"/>
            <a:chOff x="2109" y="1054"/>
            <a:chExt cx="2931" cy="2421"/>
          </a:xfrm>
        </p:grpSpPr>
        <p:grpSp>
          <p:nvGrpSpPr>
            <p:cNvPr id="9225" name="Group 18"/>
            <p:cNvGrpSpPr>
              <a:grpSpLocks/>
            </p:cNvGrpSpPr>
            <p:nvPr/>
          </p:nvGrpSpPr>
          <p:grpSpPr bwMode="auto">
            <a:xfrm>
              <a:off x="2109" y="1054"/>
              <a:ext cx="2931" cy="1514"/>
              <a:chOff x="2109" y="1145"/>
              <a:chExt cx="2931" cy="1514"/>
            </a:xfrm>
          </p:grpSpPr>
          <p:sp>
            <p:nvSpPr>
              <p:cNvPr id="9227" name="Text Box 8"/>
              <p:cNvSpPr txBox="1">
                <a:spLocks noChangeArrowheads="1"/>
              </p:cNvSpPr>
              <p:nvPr/>
            </p:nvSpPr>
            <p:spPr bwMode="auto">
              <a:xfrm>
                <a:off x="2164" y="2218"/>
                <a:ext cx="2812" cy="441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/>
                <a:r>
                  <a:rPr lang="ru-RU" sz="2000">
                    <a:solidFill>
                      <a:srgbClr val="808000"/>
                    </a:solidFill>
                  </a:rPr>
                  <a:t>Рис. 1. Схема Циолковского пилотируемой ракеты</a:t>
                </a:r>
              </a:p>
            </p:txBody>
          </p:sp>
          <p:pic>
            <p:nvPicPr>
              <p:cNvPr id="9228" name="Picture 9" descr="Tsiolk-Rocket-1"/>
              <p:cNvPicPr preferRelativeResize="0"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2109" y="1145"/>
                <a:ext cx="2931" cy="1097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9226" name="Text Box 13"/>
            <p:cNvSpPr txBox="1">
              <a:spLocks noChangeArrowheads="1"/>
            </p:cNvSpPr>
            <p:nvPr/>
          </p:nvSpPr>
          <p:spPr bwMode="auto">
            <a:xfrm>
              <a:off x="2245" y="2803"/>
              <a:ext cx="2540" cy="672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 sz="2000" i="1" dirty="0">
                  <a:solidFill>
                    <a:srgbClr val="3399FF"/>
                  </a:solidFill>
                  <a:latin typeface="Times New Roman" pitchFamily="18" charset="0"/>
                  <a:cs typeface="Times New Roman" pitchFamily="18" charset="0"/>
                </a:rPr>
                <a:t>Уравнение Циолковского для движения ракеты</a:t>
              </a:r>
              <a:r>
                <a:rPr lang="en-US" sz="2000" i="1" dirty="0">
                  <a:solidFill>
                    <a:srgbClr val="3399FF"/>
                  </a:solidFill>
                  <a:latin typeface="Times New Roman" pitchFamily="18" charset="0"/>
                  <a:cs typeface="Times New Roman" pitchFamily="18" charset="0"/>
                </a:rPr>
                <a:t>:</a:t>
              </a:r>
            </a:p>
            <a:p>
              <a:pPr algn="ctr"/>
              <a:r>
                <a:rPr lang="ru-RU" sz="20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400" dirty="0">
                  <a:latin typeface="Times New Roman" pitchFamily="18" charset="0"/>
                  <a:cs typeface="Times New Roman" pitchFamily="18" charset="0"/>
                  <a:sym typeface="Symbol" pitchFamily="18" charset="2"/>
                </a:rPr>
                <a:t></a:t>
              </a:r>
              <a:r>
                <a:rPr lang="en-US" sz="2400" dirty="0">
                  <a:latin typeface="Times New Roman" pitchFamily="18" charset="0"/>
                  <a:cs typeface="Times New Roman" pitchFamily="18" charset="0"/>
                </a:rPr>
                <a:t>V = - c </a:t>
              </a:r>
              <a:r>
                <a:rPr lang="en-US" sz="2400" dirty="0" err="1">
                  <a:latin typeface="Times New Roman" pitchFamily="18" charset="0"/>
                  <a:cs typeface="Times New Roman" pitchFamily="18" charset="0"/>
                </a:rPr>
                <a:t>ln</a:t>
              </a:r>
              <a:r>
                <a:rPr lang="en-US" sz="2400" dirty="0">
                  <a:latin typeface="Times New Roman" pitchFamily="18" charset="0"/>
                  <a:cs typeface="Times New Roman" pitchFamily="18" charset="0"/>
                </a:rPr>
                <a:t>(m</a:t>
              </a:r>
              <a:r>
                <a:rPr lang="en-US" sz="2400" baseline="-30000" dirty="0">
                  <a:latin typeface="Times New Roman" pitchFamily="18" charset="0"/>
                  <a:cs typeface="Times New Roman" pitchFamily="18" charset="0"/>
                </a:rPr>
                <a:t>f</a:t>
              </a:r>
              <a:r>
                <a:rPr lang="en-US" sz="2400" dirty="0">
                  <a:latin typeface="Times New Roman" pitchFamily="18" charset="0"/>
                  <a:cs typeface="Times New Roman" pitchFamily="18" charset="0"/>
                </a:rPr>
                <a:t> /m</a:t>
              </a:r>
              <a:r>
                <a:rPr lang="en-US" sz="2400" baseline="-30000" dirty="0">
                  <a:latin typeface="Times New Roman" pitchFamily="18" charset="0"/>
                  <a:cs typeface="Times New Roman" pitchFamily="18" charset="0"/>
                </a:rPr>
                <a:t>0</a:t>
              </a:r>
              <a:r>
                <a:rPr lang="en-US" sz="2400" dirty="0">
                  <a:latin typeface="Times New Roman" pitchFamily="18" charset="0"/>
                  <a:cs typeface="Times New Roman" pitchFamily="18" charset="0"/>
                </a:rPr>
                <a:t>)</a:t>
              </a:r>
              <a:endParaRPr lang="ru-RU" sz="24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9219" name="Group 19"/>
          <p:cNvGrpSpPr>
            <a:grpSpLocks/>
          </p:cNvGrpSpPr>
          <p:nvPr/>
        </p:nvGrpSpPr>
        <p:grpSpPr bwMode="auto">
          <a:xfrm>
            <a:off x="452438" y="692150"/>
            <a:ext cx="2447925" cy="4075113"/>
            <a:chOff x="285" y="1026"/>
            <a:chExt cx="1542" cy="2567"/>
          </a:xfrm>
        </p:grpSpPr>
        <p:pic>
          <p:nvPicPr>
            <p:cNvPr id="9223" name="Picture 5" descr="tsilkovsky"/>
            <p:cNvPicPr preferRelativeResize="0"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14" y="1026"/>
              <a:ext cx="1482" cy="20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224" name="Text Box 6"/>
            <p:cNvSpPr txBox="1">
              <a:spLocks noChangeArrowheads="1"/>
            </p:cNvSpPr>
            <p:nvPr/>
          </p:nvSpPr>
          <p:spPr bwMode="auto">
            <a:xfrm>
              <a:off x="285" y="3131"/>
              <a:ext cx="1542" cy="4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ru-RU" sz="2000">
                  <a:solidFill>
                    <a:srgbClr val="808000"/>
                  </a:solidFill>
                </a:rPr>
                <a:t>K.Э. Циолковский (1857-1935)</a:t>
              </a:r>
            </a:p>
          </p:txBody>
        </p:sp>
      </p:grpSp>
      <p:sp>
        <p:nvSpPr>
          <p:cNvPr id="11" name="Text Box 21"/>
          <p:cNvSpPr txBox="1">
            <a:spLocks noChangeArrowheads="1"/>
          </p:cNvSpPr>
          <p:nvPr/>
        </p:nvSpPr>
        <p:spPr bwMode="auto">
          <a:xfrm>
            <a:off x="107950" y="4941888"/>
            <a:ext cx="8907463" cy="131127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>
                <a:solidFill>
                  <a:srgbClr val="808000"/>
                </a:solidFill>
                <a:cs typeface="Times New Roman" pitchFamily="18" charset="0"/>
              </a:rPr>
              <a:t>Впервые К.Э. Циолковский понял и доказал, что с помощью ракеты мы можем полететь в космос, к Луне и планетам (1896, 1903 ). Он разработал проект космического аппарата </a:t>
            </a:r>
            <a:r>
              <a:rPr lang="ru-RU" sz="2000">
                <a:solidFill>
                  <a:srgbClr val="808000"/>
                </a:solidFill>
              </a:rPr>
              <a:t>для полета в космос </a:t>
            </a:r>
            <a:r>
              <a:rPr lang="ru-RU" sz="2000">
                <a:solidFill>
                  <a:srgbClr val="808000"/>
                </a:solidFill>
                <a:cs typeface="Times New Roman" pitchFamily="18" charset="0"/>
              </a:rPr>
              <a:t>и заложил теоретические основы этого полета.</a:t>
            </a:r>
          </a:p>
        </p:txBody>
      </p:sp>
      <p:sp>
        <p:nvSpPr>
          <p:cNvPr id="12" name="Text Box 7"/>
          <p:cNvSpPr txBox="1">
            <a:spLocks noChangeArrowheads="1"/>
          </p:cNvSpPr>
          <p:nvPr/>
        </p:nvSpPr>
        <p:spPr bwMode="auto">
          <a:xfrm>
            <a:off x="2411413" y="115888"/>
            <a:ext cx="3544887" cy="461962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2400" i="1" dirty="0">
                <a:solidFill>
                  <a:srgbClr val="808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Пионеры космонавтики</a:t>
            </a:r>
            <a:r>
              <a:rPr lang="en-US" sz="2400" i="1" dirty="0">
                <a:solidFill>
                  <a:srgbClr val="808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 </a:t>
            </a:r>
            <a:endParaRPr lang="ru-RU" sz="2400" i="1" dirty="0">
              <a:solidFill>
                <a:srgbClr val="808000"/>
              </a:solidFill>
              <a:effectLst>
                <a:outerShdw blurRad="38100" dist="38100" dir="2700000" algn="tl">
                  <a:srgbClr val="000000"/>
                </a:outerShdw>
              </a:effectLst>
              <a:cs typeface="Times New Roman" pitchFamily="18" charset="0"/>
            </a:endParaRPr>
          </a:p>
        </p:txBody>
      </p:sp>
      <p:sp>
        <p:nvSpPr>
          <p:cNvPr id="9222" name="Text Box 19"/>
          <p:cNvSpPr txBox="1">
            <a:spLocks noChangeArrowheads="1"/>
          </p:cNvSpPr>
          <p:nvPr/>
        </p:nvSpPr>
        <p:spPr bwMode="auto">
          <a:xfrm>
            <a:off x="8572500" y="6416675"/>
            <a:ext cx="500063" cy="369888"/>
          </a:xfrm>
          <a:prstGeom prst="rect">
            <a:avLst/>
          </a:prstGeom>
          <a:solidFill>
            <a:srgbClr val="CCFF33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ru-RU"/>
              <a:t>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2" name="Group 20"/>
          <p:cNvGrpSpPr>
            <a:grpSpLocks/>
          </p:cNvGrpSpPr>
          <p:nvPr/>
        </p:nvGrpSpPr>
        <p:grpSpPr bwMode="auto">
          <a:xfrm>
            <a:off x="5004048" y="1484784"/>
            <a:ext cx="2520950" cy="4110037"/>
            <a:chOff x="2381" y="935"/>
            <a:chExt cx="1588" cy="2589"/>
          </a:xfrm>
        </p:grpSpPr>
        <p:pic>
          <p:nvPicPr>
            <p:cNvPr id="10250" name="Picture 5" descr="Tsander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381" y="935"/>
              <a:ext cx="1588" cy="21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251" name="Text Box 6"/>
            <p:cNvSpPr txBox="1">
              <a:spLocks noChangeArrowheads="1"/>
            </p:cNvSpPr>
            <p:nvPr/>
          </p:nvSpPr>
          <p:spPr bwMode="auto">
            <a:xfrm>
              <a:off x="2608" y="3158"/>
              <a:ext cx="1088" cy="366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/>
              <a:r>
                <a:rPr lang="ru-RU" sz="2000">
                  <a:solidFill>
                    <a:srgbClr val="808000"/>
                  </a:solidFill>
                </a:rPr>
                <a:t>Ф.A. Цандер (1887-1933)</a:t>
              </a:r>
            </a:p>
          </p:txBody>
        </p:sp>
      </p:grpSp>
      <p:sp>
        <p:nvSpPr>
          <p:cNvPr id="199687" name="Text Box 7"/>
          <p:cNvSpPr txBox="1">
            <a:spLocks noChangeArrowheads="1"/>
          </p:cNvSpPr>
          <p:nvPr/>
        </p:nvSpPr>
        <p:spPr bwMode="auto">
          <a:xfrm>
            <a:off x="2411413" y="260350"/>
            <a:ext cx="3544887" cy="461963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400" i="1" dirty="0">
                <a:solidFill>
                  <a:srgbClr val="808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Пионеры космонавтики</a:t>
            </a:r>
            <a:r>
              <a:rPr lang="en-US" sz="2400" i="1" dirty="0">
                <a:solidFill>
                  <a:srgbClr val="808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 </a:t>
            </a:r>
            <a:endParaRPr lang="ru-RU" sz="2400" i="1" dirty="0">
              <a:solidFill>
                <a:srgbClr val="808000"/>
              </a:solidFill>
              <a:effectLst>
                <a:outerShdw blurRad="38100" dist="38100" dir="2700000" algn="tl">
                  <a:srgbClr val="000000"/>
                </a:outerShdw>
              </a:effectLst>
              <a:cs typeface="Times New Roman" pitchFamily="18" charset="0"/>
            </a:endParaRPr>
          </a:p>
        </p:txBody>
      </p:sp>
      <p:sp>
        <p:nvSpPr>
          <p:cNvPr id="10244" name="Rectangle 10"/>
          <p:cNvSpPr>
            <a:spLocks noChangeArrowheads="1"/>
          </p:cNvSpPr>
          <p:nvPr/>
        </p:nvSpPr>
        <p:spPr bwMode="auto">
          <a:xfrm>
            <a:off x="612775" y="23495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99698" name="Text Box 18"/>
          <p:cNvSpPr txBox="1">
            <a:spLocks noChangeArrowheads="1"/>
          </p:cNvSpPr>
          <p:nvPr/>
        </p:nvSpPr>
        <p:spPr bwMode="auto">
          <a:xfrm>
            <a:off x="142875" y="1462088"/>
            <a:ext cx="3924300" cy="3785652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dirty="0">
                <a:cs typeface="Times New Roman" pitchFamily="18" charset="0"/>
              </a:rPr>
              <a:t>Скоро несколько групп </a:t>
            </a:r>
            <a:r>
              <a:rPr lang="ru-RU" sz="2000" dirty="0" err="1">
                <a:cs typeface="Times New Roman" pitchFamily="18" charset="0"/>
              </a:rPr>
              <a:t>талант-ливых</a:t>
            </a:r>
            <a:r>
              <a:rPr lang="ru-RU" sz="2000" dirty="0">
                <a:cs typeface="Times New Roman" pitchFamily="18" charset="0"/>
              </a:rPr>
              <a:t> инженеров, энтузиастов начали работать по созданию Ракетной техники и </a:t>
            </a:r>
            <a:r>
              <a:rPr lang="ru-RU" sz="2000" dirty="0" err="1">
                <a:cs typeface="Times New Roman" pitchFamily="18" charset="0"/>
              </a:rPr>
              <a:t>Космонав-тики</a:t>
            </a:r>
            <a:r>
              <a:rPr lang="ru-RU" sz="2000" dirty="0">
                <a:cs typeface="Times New Roman" pitchFamily="18" charset="0"/>
              </a:rPr>
              <a:t>: в России и СССР (</a:t>
            </a:r>
            <a:r>
              <a:rPr lang="ru-RU" sz="2000" dirty="0"/>
              <a:t>Ф.A. Цандер, Ю.В. Кондратюк, С.П. Королев, М.К. Тихонравов, В.П. Глушко, А. Штернфельд и др.)</a:t>
            </a:r>
            <a:r>
              <a:rPr lang="en-US" sz="2000" dirty="0">
                <a:cs typeface="Times New Roman" pitchFamily="18" charset="0"/>
              </a:rPr>
              <a:t>, </a:t>
            </a:r>
            <a:r>
              <a:rPr lang="ru-RU" sz="2000" dirty="0">
                <a:cs typeface="Times New Roman" pitchFamily="18" charset="0"/>
              </a:rPr>
              <a:t>Германии</a:t>
            </a:r>
            <a:r>
              <a:rPr lang="en-US" sz="2000" dirty="0">
                <a:cs typeface="Times New Roman" pitchFamily="18" charset="0"/>
              </a:rPr>
              <a:t> (H. Ganswindt, H. </a:t>
            </a:r>
            <a:r>
              <a:rPr lang="en-US" sz="2000" dirty="0" err="1">
                <a:cs typeface="Times New Roman" pitchFamily="18" charset="0"/>
              </a:rPr>
              <a:t>Oberth</a:t>
            </a:r>
            <a:r>
              <a:rPr lang="en-US" sz="2000" dirty="0">
                <a:cs typeface="Times New Roman" pitchFamily="18" charset="0"/>
              </a:rPr>
              <a:t>, W. Hohmann, H. </a:t>
            </a:r>
            <a:r>
              <a:rPr lang="en-US" sz="2000" dirty="0" smtClean="0">
                <a:cs typeface="Times New Roman" pitchFamily="18" charset="0"/>
              </a:rPr>
              <a:t>Winkler</a:t>
            </a:r>
            <a:r>
              <a:rPr lang="en-US" sz="2000" dirty="0">
                <a:cs typeface="Times New Roman" pitchFamily="18" charset="0"/>
              </a:rPr>
              <a:t>, V.F. Braun), </a:t>
            </a:r>
            <a:r>
              <a:rPr lang="ru-RU" sz="2000" dirty="0">
                <a:cs typeface="Times New Roman" pitchFamily="18" charset="0"/>
              </a:rPr>
              <a:t>Франции</a:t>
            </a:r>
            <a:r>
              <a:rPr lang="en-US" sz="2000" dirty="0">
                <a:cs typeface="Times New Roman" pitchFamily="18" charset="0"/>
              </a:rPr>
              <a:t> (R. </a:t>
            </a:r>
            <a:r>
              <a:rPr lang="en-US" sz="2000" dirty="0" err="1" smtClean="0">
                <a:cs typeface="Times New Roman" pitchFamily="18" charset="0"/>
              </a:rPr>
              <a:t>Esnault</a:t>
            </a:r>
            <a:r>
              <a:rPr lang="en-US" sz="2000" dirty="0" smtClean="0">
                <a:cs typeface="Times New Roman" pitchFamily="18" charset="0"/>
              </a:rPr>
              <a:t>- </a:t>
            </a:r>
            <a:r>
              <a:rPr lang="en-US" sz="2000" dirty="0" err="1">
                <a:cs typeface="Times New Roman" pitchFamily="18" charset="0"/>
              </a:rPr>
              <a:t>Pelterie</a:t>
            </a:r>
            <a:r>
              <a:rPr lang="en-US" sz="2000" dirty="0">
                <a:cs typeface="Times New Roman" pitchFamily="18" charset="0"/>
              </a:rPr>
              <a:t>), </a:t>
            </a:r>
            <a:r>
              <a:rPr lang="ru-RU" sz="2000" dirty="0">
                <a:cs typeface="Times New Roman" pitchFamily="18" charset="0"/>
              </a:rPr>
              <a:t>США</a:t>
            </a:r>
            <a:r>
              <a:rPr lang="en-US" sz="2000" dirty="0">
                <a:cs typeface="Times New Roman" pitchFamily="18" charset="0"/>
              </a:rPr>
              <a:t> (R.H. </a:t>
            </a:r>
            <a:r>
              <a:rPr lang="en-US" sz="2000" dirty="0" smtClean="0">
                <a:cs typeface="Times New Roman" pitchFamily="18" charset="0"/>
              </a:rPr>
              <a:t>Goddard</a:t>
            </a:r>
            <a:r>
              <a:rPr lang="en-US" sz="2000" dirty="0">
                <a:cs typeface="Times New Roman" pitchFamily="18" charset="0"/>
              </a:rPr>
              <a:t>).</a:t>
            </a:r>
            <a:r>
              <a:rPr lang="ru-RU" dirty="0">
                <a:cs typeface="Times New Roman" pitchFamily="18" charset="0"/>
              </a:rPr>
              <a:t> </a:t>
            </a:r>
          </a:p>
        </p:txBody>
      </p:sp>
      <p:sp>
        <p:nvSpPr>
          <p:cNvPr id="10247" name="Text Box 19"/>
          <p:cNvSpPr txBox="1">
            <a:spLocks noChangeArrowheads="1"/>
          </p:cNvSpPr>
          <p:nvPr/>
        </p:nvSpPr>
        <p:spPr bwMode="auto">
          <a:xfrm>
            <a:off x="8715375" y="6345238"/>
            <a:ext cx="301625" cy="369887"/>
          </a:xfrm>
          <a:prstGeom prst="rect">
            <a:avLst/>
          </a:prstGeom>
          <a:solidFill>
            <a:srgbClr val="CCFF33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ru-RU"/>
              <a:t>6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96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96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9698" grpId="0" animBg="1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2"/>
          <p:cNvSpPr txBox="1">
            <a:spLocks noChangeArrowheads="1"/>
          </p:cNvSpPr>
          <p:nvPr/>
        </p:nvSpPr>
        <p:spPr bwMode="auto">
          <a:xfrm>
            <a:off x="1066800" y="117475"/>
            <a:ext cx="6781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i="1">
                <a:cs typeface="Times New Roman" pitchFamily="18" charset="0"/>
              </a:rPr>
              <a:t>PIONEERS OF ASTRONAUTICS AND THEIR STUDIES </a:t>
            </a:r>
            <a:endParaRPr lang="ru-RU" i="1">
              <a:cs typeface="Times New Roman" pitchFamily="18" charset="0"/>
            </a:endParaRPr>
          </a:p>
        </p:txBody>
      </p:sp>
      <p:sp>
        <p:nvSpPr>
          <p:cNvPr id="280579" name="Text Box 3"/>
          <p:cNvSpPr txBox="1">
            <a:spLocks noChangeArrowheads="1"/>
          </p:cNvSpPr>
          <p:nvPr/>
        </p:nvSpPr>
        <p:spPr bwMode="auto">
          <a:xfrm>
            <a:off x="228600" y="533400"/>
            <a:ext cx="87630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cs typeface="Times New Roman" pitchFamily="18" charset="0"/>
              </a:rPr>
              <a:t>Great successes in design of rockets and liquid jet engines were reached.</a:t>
            </a:r>
            <a:endParaRPr lang="ru-RU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2362200" y="914400"/>
            <a:ext cx="1828800" cy="2547938"/>
            <a:chOff x="1624" y="2482"/>
            <a:chExt cx="1152" cy="1605"/>
          </a:xfrm>
        </p:grpSpPr>
        <p:pic>
          <p:nvPicPr>
            <p:cNvPr id="11309" name="Picture 5" descr="Obert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648" y="2482"/>
              <a:ext cx="1056" cy="13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310" name="Text Box 6"/>
            <p:cNvSpPr txBox="1">
              <a:spLocks noChangeArrowheads="1"/>
            </p:cNvSpPr>
            <p:nvPr/>
          </p:nvSpPr>
          <p:spPr bwMode="auto">
            <a:xfrm>
              <a:off x="1624" y="3847"/>
              <a:ext cx="1152" cy="2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ru-RU" sz="1400"/>
                <a:t>H. Obert</a:t>
              </a:r>
              <a:r>
                <a:rPr lang="en-US" sz="1400"/>
                <a:t> </a:t>
              </a:r>
              <a:r>
                <a:rPr lang="ru-RU" sz="1400"/>
                <a:t>(1894-1989)</a:t>
              </a:r>
            </a:p>
          </p:txBody>
        </p:sp>
      </p:grpSp>
      <p:grpSp>
        <p:nvGrpSpPr>
          <p:cNvPr id="3" name="Group 7"/>
          <p:cNvGrpSpPr>
            <a:grpSpLocks/>
          </p:cNvGrpSpPr>
          <p:nvPr/>
        </p:nvGrpSpPr>
        <p:grpSpPr bwMode="auto">
          <a:xfrm>
            <a:off x="0" y="914400"/>
            <a:ext cx="2209800" cy="2533650"/>
            <a:chOff x="115" y="2494"/>
            <a:chExt cx="1392" cy="1596"/>
          </a:xfrm>
        </p:grpSpPr>
        <p:pic>
          <p:nvPicPr>
            <p:cNvPr id="11307" name="Picture 8" descr="Goddard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49" y="2494"/>
              <a:ext cx="1104" cy="13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308" name="Text Box 9"/>
            <p:cNvSpPr txBox="1">
              <a:spLocks noChangeArrowheads="1"/>
            </p:cNvSpPr>
            <p:nvPr/>
          </p:nvSpPr>
          <p:spPr bwMode="auto">
            <a:xfrm>
              <a:off x="115" y="3853"/>
              <a:ext cx="1392" cy="2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ru-RU" sz="1400"/>
                <a:t>R.H. Goddard</a:t>
              </a:r>
              <a:r>
                <a:rPr lang="en-US" sz="1400"/>
                <a:t> </a:t>
              </a:r>
              <a:r>
                <a:rPr lang="ru-RU" sz="1400"/>
                <a:t>(1882-</a:t>
              </a:r>
              <a:r>
                <a:rPr lang="en-US" sz="1400"/>
                <a:t>1</a:t>
              </a:r>
              <a:r>
                <a:rPr lang="ru-RU" sz="1400"/>
                <a:t>945)</a:t>
              </a:r>
            </a:p>
            <a:p>
              <a:endParaRPr lang="ru-RU" sz="1200"/>
            </a:p>
          </p:txBody>
        </p:sp>
      </p:grpSp>
      <p:grpSp>
        <p:nvGrpSpPr>
          <p:cNvPr id="4" name="Group 10"/>
          <p:cNvGrpSpPr>
            <a:grpSpLocks/>
          </p:cNvGrpSpPr>
          <p:nvPr/>
        </p:nvGrpSpPr>
        <p:grpSpPr bwMode="auto">
          <a:xfrm>
            <a:off x="4508500" y="914400"/>
            <a:ext cx="2273300" cy="2501900"/>
            <a:chOff x="1521" y="3589"/>
            <a:chExt cx="3579" cy="3942"/>
          </a:xfrm>
        </p:grpSpPr>
        <p:pic>
          <p:nvPicPr>
            <p:cNvPr id="11305" name="Picture 11" descr="Hohmann"/>
            <p:cNvPicPr preferRelativeResize="0"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749" y="3589"/>
              <a:ext cx="3027" cy="39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306" name="Text Box 12"/>
            <p:cNvSpPr txBox="1">
              <a:spLocks noChangeArrowheads="1"/>
            </p:cNvSpPr>
            <p:nvPr/>
          </p:nvSpPr>
          <p:spPr bwMode="auto">
            <a:xfrm>
              <a:off x="1521" y="6952"/>
              <a:ext cx="3579" cy="579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ru-RU" sz="1400"/>
                <a:t>W. Hohmann (1880-1943)</a:t>
              </a:r>
            </a:p>
          </p:txBody>
        </p:sp>
      </p:grpSp>
      <p:grpSp>
        <p:nvGrpSpPr>
          <p:cNvPr id="5" name="Group 13"/>
          <p:cNvGrpSpPr>
            <a:grpSpLocks/>
          </p:cNvGrpSpPr>
          <p:nvPr/>
        </p:nvGrpSpPr>
        <p:grpSpPr bwMode="auto">
          <a:xfrm>
            <a:off x="6934200" y="914400"/>
            <a:ext cx="2162175" cy="2433638"/>
            <a:chOff x="1611" y="7673"/>
            <a:chExt cx="3405" cy="3831"/>
          </a:xfrm>
        </p:grpSpPr>
        <p:pic>
          <p:nvPicPr>
            <p:cNvPr id="11303" name="Picture 14" descr="Tsander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701" y="7673"/>
              <a:ext cx="2517" cy="35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304" name="Text Box 15"/>
            <p:cNvSpPr txBox="1">
              <a:spLocks noChangeArrowheads="1"/>
            </p:cNvSpPr>
            <p:nvPr/>
          </p:nvSpPr>
          <p:spPr bwMode="auto">
            <a:xfrm>
              <a:off x="1611" y="10913"/>
              <a:ext cx="3405" cy="591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ru-RU" sz="1400"/>
                <a:t>F.A. Tsander (1887-1933)</a:t>
              </a:r>
            </a:p>
          </p:txBody>
        </p:sp>
      </p:grpSp>
      <p:grpSp>
        <p:nvGrpSpPr>
          <p:cNvPr id="6" name="Group 16"/>
          <p:cNvGrpSpPr>
            <a:grpSpLocks/>
          </p:cNvGrpSpPr>
          <p:nvPr/>
        </p:nvGrpSpPr>
        <p:grpSpPr bwMode="auto">
          <a:xfrm>
            <a:off x="6000750" y="4003675"/>
            <a:ext cx="2492375" cy="2778125"/>
            <a:chOff x="6021" y="5934"/>
            <a:chExt cx="3925" cy="4374"/>
          </a:xfrm>
        </p:grpSpPr>
        <p:grpSp>
          <p:nvGrpSpPr>
            <p:cNvPr id="11277" name="Group 17"/>
            <p:cNvGrpSpPr>
              <a:grpSpLocks/>
            </p:cNvGrpSpPr>
            <p:nvPr/>
          </p:nvGrpSpPr>
          <p:grpSpPr bwMode="auto">
            <a:xfrm>
              <a:off x="6201" y="5934"/>
              <a:ext cx="3329" cy="3639"/>
              <a:chOff x="2061" y="1554"/>
              <a:chExt cx="3329" cy="3639"/>
            </a:xfrm>
          </p:grpSpPr>
          <p:grpSp>
            <p:nvGrpSpPr>
              <p:cNvPr id="11279" name="Group 18"/>
              <p:cNvGrpSpPr>
                <a:grpSpLocks/>
              </p:cNvGrpSpPr>
              <p:nvPr/>
            </p:nvGrpSpPr>
            <p:grpSpPr bwMode="auto">
              <a:xfrm>
                <a:off x="2061" y="1980"/>
                <a:ext cx="3329" cy="3213"/>
                <a:chOff x="2601" y="1134"/>
                <a:chExt cx="4441" cy="4470"/>
              </a:xfrm>
            </p:grpSpPr>
            <p:grpSp>
              <p:nvGrpSpPr>
                <p:cNvPr id="11288" name="Group 19"/>
                <p:cNvGrpSpPr>
                  <a:grpSpLocks/>
                </p:cNvGrpSpPr>
                <p:nvPr/>
              </p:nvGrpSpPr>
              <p:grpSpPr bwMode="auto">
                <a:xfrm>
                  <a:off x="2601" y="1134"/>
                  <a:ext cx="4440" cy="4470"/>
                  <a:chOff x="2121" y="1984"/>
                  <a:chExt cx="4440" cy="4470"/>
                </a:xfrm>
              </p:grpSpPr>
              <p:sp>
                <p:nvSpPr>
                  <p:cNvPr id="11299" name="Oval 20"/>
                  <p:cNvSpPr>
                    <a:spLocks noChangeArrowheads="1"/>
                  </p:cNvSpPr>
                  <p:nvPr/>
                </p:nvSpPr>
                <p:spPr bwMode="auto">
                  <a:xfrm>
                    <a:off x="2688" y="2209"/>
                    <a:ext cx="3240" cy="3101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1300" name="Rectangle 21"/>
                  <p:cNvSpPr>
                    <a:spLocks noChangeArrowheads="1"/>
                  </p:cNvSpPr>
                  <p:nvPr/>
                </p:nvSpPr>
                <p:spPr bwMode="auto">
                  <a:xfrm>
                    <a:off x="2601" y="1984"/>
                    <a:ext cx="1689" cy="3716"/>
                  </a:xfrm>
                  <a:prstGeom prst="rect">
                    <a:avLst/>
                  </a:prstGeom>
                  <a:solidFill>
                    <a:srgbClr val="FFFFFF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1301" name="Oval 22"/>
                  <p:cNvSpPr>
                    <a:spLocks noChangeArrowheads="1"/>
                  </p:cNvSpPr>
                  <p:nvPr/>
                </p:nvSpPr>
                <p:spPr bwMode="auto">
                  <a:xfrm>
                    <a:off x="2121" y="2194"/>
                    <a:ext cx="4440" cy="4260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1302" name="Oval 23"/>
                  <p:cNvSpPr>
                    <a:spLocks noChangeArrowheads="1"/>
                  </p:cNvSpPr>
                  <p:nvPr/>
                </p:nvSpPr>
                <p:spPr bwMode="auto">
                  <a:xfrm>
                    <a:off x="3321" y="3405"/>
                    <a:ext cx="1980" cy="1894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sp>
              <p:nvSpPr>
                <p:cNvPr id="11289" name="Oval 24"/>
                <p:cNvSpPr>
                  <a:spLocks noChangeArrowheads="1"/>
                </p:cNvSpPr>
                <p:nvPr/>
              </p:nvSpPr>
              <p:spPr bwMode="auto">
                <a:xfrm>
                  <a:off x="4695" y="4313"/>
                  <a:ext cx="180" cy="180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290" name="Line 25"/>
                <p:cNvSpPr>
                  <a:spLocks noChangeShapeType="1"/>
                </p:cNvSpPr>
                <p:nvPr/>
              </p:nvSpPr>
              <p:spPr bwMode="auto">
                <a:xfrm flipH="1">
                  <a:off x="3765" y="1328"/>
                  <a:ext cx="900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1291" name="Line 26"/>
                <p:cNvSpPr>
                  <a:spLocks noChangeShapeType="1"/>
                </p:cNvSpPr>
                <p:nvPr/>
              </p:nvSpPr>
              <p:spPr bwMode="auto">
                <a:xfrm flipH="1" flipV="1">
                  <a:off x="7006" y="3162"/>
                  <a:ext cx="36" cy="172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1292" name="Line 27"/>
                <p:cNvSpPr>
                  <a:spLocks noChangeShapeType="1"/>
                </p:cNvSpPr>
                <p:nvPr/>
              </p:nvSpPr>
              <p:spPr bwMode="auto">
                <a:xfrm flipV="1">
                  <a:off x="6406" y="2814"/>
                  <a:ext cx="9" cy="188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1293" name="Line 28"/>
                <p:cNvSpPr>
                  <a:spLocks noChangeShapeType="1"/>
                </p:cNvSpPr>
                <p:nvPr/>
              </p:nvSpPr>
              <p:spPr bwMode="auto">
                <a:xfrm flipH="1" flipV="1">
                  <a:off x="5731" y="3215"/>
                  <a:ext cx="57" cy="139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1294" name="Line 29"/>
                <p:cNvSpPr>
                  <a:spLocks noChangeShapeType="1"/>
                </p:cNvSpPr>
                <p:nvPr/>
              </p:nvSpPr>
              <p:spPr bwMode="auto">
                <a:xfrm>
                  <a:off x="4908" y="4457"/>
                  <a:ext cx="900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1295" name="Line 30"/>
                <p:cNvSpPr>
                  <a:spLocks noChangeShapeType="1"/>
                </p:cNvSpPr>
                <p:nvPr/>
              </p:nvSpPr>
              <p:spPr bwMode="auto">
                <a:xfrm>
                  <a:off x="4784" y="3592"/>
                  <a:ext cx="2" cy="736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sm" len="lg"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1296" name="Line 31"/>
                <p:cNvSpPr>
                  <a:spLocks noChangeShapeType="1"/>
                </p:cNvSpPr>
                <p:nvPr/>
              </p:nvSpPr>
              <p:spPr bwMode="auto">
                <a:xfrm flipV="1">
                  <a:off x="4781" y="1410"/>
                  <a:ext cx="9" cy="2075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sm" len="lg"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1297" name="Oval 32"/>
                <p:cNvSpPr>
                  <a:spLocks noChangeArrowheads="1"/>
                </p:cNvSpPr>
                <p:nvPr/>
              </p:nvSpPr>
              <p:spPr bwMode="auto">
                <a:xfrm flipH="1" flipV="1">
                  <a:off x="4707" y="1249"/>
                  <a:ext cx="179" cy="180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298" name="Oval 33"/>
                <p:cNvSpPr>
                  <a:spLocks noChangeArrowheads="1"/>
                </p:cNvSpPr>
                <p:nvPr/>
              </p:nvSpPr>
              <p:spPr bwMode="auto">
                <a:xfrm>
                  <a:off x="4694" y="3413"/>
                  <a:ext cx="180" cy="180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11280" name="Text Box 34"/>
              <p:cNvSpPr txBox="1">
                <a:spLocks noChangeArrowheads="1"/>
              </p:cNvSpPr>
              <p:nvPr/>
            </p:nvSpPr>
            <p:spPr bwMode="auto">
              <a:xfrm>
                <a:off x="2934" y="1554"/>
                <a:ext cx="819" cy="6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ru-RU" sz="1400">
                    <a:sym typeface="Symbol" pitchFamily="18" charset="2"/>
                  </a:rPr>
                  <a:t></a:t>
                </a:r>
                <a:r>
                  <a:rPr lang="ru-RU" sz="1400"/>
                  <a:t>V</a:t>
                </a:r>
                <a:r>
                  <a:rPr lang="ru-RU" sz="1400" baseline="-25000"/>
                  <a:t>2</a:t>
                </a:r>
                <a:endParaRPr lang="ru-RU" sz="1400"/>
              </a:p>
            </p:txBody>
          </p:sp>
          <p:sp>
            <p:nvSpPr>
              <p:cNvPr id="11281" name="Text Box 35"/>
              <p:cNvSpPr txBox="1">
                <a:spLocks noChangeArrowheads="1"/>
              </p:cNvSpPr>
              <p:nvPr/>
            </p:nvSpPr>
            <p:spPr bwMode="auto">
              <a:xfrm>
                <a:off x="3636" y="4284"/>
                <a:ext cx="819" cy="6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ru-RU" sz="1400">
                    <a:sym typeface="Symbol" pitchFamily="18" charset="2"/>
                  </a:rPr>
                  <a:t></a:t>
                </a:r>
                <a:r>
                  <a:rPr lang="ru-RU" sz="1400"/>
                  <a:t>V</a:t>
                </a:r>
                <a:r>
                  <a:rPr lang="ru-RU" sz="1400" baseline="-25000"/>
                  <a:t>1</a:t>
                </a:r>
                <a:endParaRPr lang="ru-RU" sz="1400"/>
              </a:p>
            </p:txBody>
          </p:sp>
          <p:sp>
            <p:nvSpPr>
              <p:cNvPr id="11282" name="Text Box 36"/>
              <p:cNvSpPr txBox="1">
                <a:spLocks noChangeArrowheads="1"/>
              </p:cNvSpPr>
              <p:nvPr/>
            </p:nvSpPr>
            <p:spPr bwMode="auto">
              <a:xfrm>
                <a:off x="3303" y="2394"/>
                <a:ext cx="513" cy="5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ru-RU" sz="1400"/>
                  <a:t>r</a:t>
                </a:r>
                <a:r>
                  <a:rPr lang="ru-RU" sz="1400" baseline="-25000"/>
                  <a:t>f</a:t>
                </a:r>
              </a:p>
            </p:txBody>
          </p:sp>
          <p:sp>
            <p:nvSpPr>
              <p:cNvPr id="11283" name="Text Box 37"/>
              <p:cNvSpPr txBox="1">
                <a:spLocks noChangeArrowheads="1"/>
              </p:cNvSpPr>
              <p:nvPr/>
            </p:nvSpPr>
            <p:spPr bwMode="auto">
              <a:xfrm>
                <a:off x="3276" y="3699"/>
                <a:ext cx="513" cy="5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ru-RU" sz="1400"/>
                  <a:t>r</a:t>
                </a:r>
                <a:r>
                  <a:rPr lang="ru-RU" sz="1400" baseline="-25000"/>
                  <a:t>0</a:t>
                </a:r>
              </a:p>
            </p:txBody>
          </p:sp>
          <p:sp>
            <p:nvSpPr>
              <p:cNvPr id="11284" name="Text Box 38"/>
              <p:cNvSpPr txBox="1">
                <a:spLocks noChangeArrowheads="1"/>
              </p:cNvSpPr>
              <p:nvPr/>
            </p:nvSpPr>
            <p:spPr bwMode="auto">
              <a:xfrm>
                <a:off x="3606" y="3594"/>
                <a:ext cx="588" cy="4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ru-RU" sz="1400"/>
                  <a:t>O</a:t>
                </a:r>
              </a:p>
            </p:txBody>
          </p:sp>
          <p:sp>
            <p:nvSpPr>
              <p:cNvPr id="11285" name="Text Box 39"/>
              <p:cNvSpPr txBox="1">
                <a:spLocks noChangeArrowheads="1"/>
              </p:cNvSpPr>
              <p:nvPr/>
            </p:nvSpPr>
            <p:spPr bwMode="auto">
              <a:xfrm>
                <a:off x="2061" y="4554"/>
                <a:ext cx="579" cy="5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ru-RU" sz="1400"/>
                  <a:t>T</a:t>
                </a:r>
                <a:r>
                  <a:rPr lang="ru-RU" sz="1400" baseline="-25000"/>
                  <a:t>f</a:t>
                </a:r>
              </a:p>
            </p:txBody>
          </p:sp>
          <p:sp>
            <p:nvSpPr>
              <p:cNvPr id="11286" name="Text Box 40"/>
              <p:cNvSpPr txBox="1">
                <a:spLocks noChangeArrowheads="1"/>
              </p:cNvSpPr>
              <p:nvPr/>
            </p:nvSpPr>
            <p:spPr bwMode="auto">
              <a:xfrm>
                <a:off x="2442" y="3418"/>
                <a:ext cx="579" cy="5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ru-RU" sz="1400"/>
                  <a:t>T</a:t>
                </a:r>
                <a:r>
                  <a:rPr lang="ru-RU" sz="1400" baseline="-25000"/>
                  <a:t>0</a:t>
                </a:r>
              </a:p>
            </p:txBody>
          </p:sp>
          <p:sp>
            <p:nvSpPr>
              <p:cNvPr id="11287" name="Text Box 41"/>
              <p:cNvSpPr txBox="1">
                <a:spLocks noChangeArrowheads="1"/>
              </p:cNvSpPr>
              <p:nvPr/>
            </p:nvSpPr>
            <p:spPr bwMode="auto">
              <a:xfrm>
                <a:off x="4707" y="3624"/>
                <a:ext cx="579" cy="5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ru-RU" sz="1400"/>
                  <a:t>T</a:t>
                </a:r>
                <a:endParaRPr lang="ru-RU" sz="1400" baseline="-25000"/>
              </a:p>
            </p:txBody>
          </p:sp>
        </p:grpSp>
        <p:sp>
          <p:nvSpPr>
            <p:cNvPr id="11278" name="Text Box 42"/>
            <p:cNvSpPr txBox="1">
              <a:spLocks noChangeArrowheads="1"/>
            </p:cNvSpPr>
            <p:nvPr/>
          </p:nvSpPr>
          <p:spPr bwMode="auto">
            <a:xfrm>
              <a:off x="6021" y="9534"/>
              <a:ext cx="3925" cy="7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ru-RU" sz="1400"/>
                <a:t>Two-</a:t>
              </a:r>
              <a:r>
                <a:rPr lang="en-US" sz="1400"/>
                <a:t>I</a:t>
              </a:r>
              <a:r>
                <a:rPr lang="ru-RU" sz="1400"/>
                <a:t>mpulse Hohmann-</a:t>
              </a:r>
              <a:r>
                <a:rPr lang="en-US" sz="1400"/>
                <a:t>Tsander</a:t>
              </a:r>
              <a:r>
                <a:rPr lang="ru-RU" sz="1400"/>
                <a:t> </a:t>
              </a:r>
              <a:r>
                <a:rPr lang="en-US" sz="1400"/>
                <a:t>T</a:t>
              </a:r>
              <a:r>
                <a:rPr lang="ru-RU" sz="1400"/>
                <a:t>ransfer </a:t>
              </a:r>
            </a:p>
            <a:p>
              <a:endParaRPr lang="ru-RU" sz="1200"/>
            </a:p>
          </p:txBody>
        </p:sp>
      </p:grpSp>
      <p:sp>
        <p:nvSpPr>
          <p:cNvPr id="280619" name="Text Box 43"/>
          <p:cNvSpPr txBox="1">
            <a:spLocks noChangeArrowheads="1"/>
          </p:cNvSpPr>
          <p:nvPr/>
        </p:nvSpPr>
        <p:spPr bwMode="auto">
          <a:xfrm>
            <a:off x="288032" y="3429000"/>
            <a:ext cx="846043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>
                <a:cs typeface="Times New Roman" pitchFamily="18" charset="0"/>
              </a:rPr>
              <a:t>The theory of space flight is developed, too. </a:t>
            </a:r>
            <a:r>
              <a:rPr lang="en-US" i="1" dirty="0">
                <a:cs typeface="Times New Roman" pitchFamily="18" charset="0"/>
              </a:rPr>
              <a:t>W. </a:t>
            </a:r>
            <a:r>
              <a:rPr lang="en-US" i="1" dirty="0">
                <a:solidFill>
                  <a:srgbClr val="000000"/>
                </a:solidFill>
                <a:cs typeface="Times New Roman" pitchFamily="18" charset="0"/>
              </a:rPr>
              <a:t>Hohmann</a:t>
            </a:r>
            <a:r>
              <a:rPr lang="en-US" dirty="0">
                <a:cs typeface="Times New Roman" pitchFamily="18" charset="0"/>
              </a:rPr>
              <a:t> and </a:t>
            </a:r>
            <a:r>
              <a:rPr lang="en-US" i="1" dirty="0">
                <a:cs typeface="Times New Roman" pitchFamily="18" charset="0"/>
              </a:rPr>
              <a:t>F. Tsander</a:t>
            </a:r>
            <a:r>
              <a:rPr lang="en-US" dirty="0">
                <a:cs typeface="Times New Roman" pitchFamily="18" charset="0"/>
              </a:rPr>
              <a:t> independently suggested two-impulse </a:t>
            </a:r>
            <a:r>
              <a:rPr lang="en-US" dirty="0" smtClean="0">
                <a:cs typeface="Times New Roman" pitchFamily="18" charset="0"/>
              </a:rPr>
              <a:t>transfer </a:t>
            </a:r>
            <a:r>
              <a:rPr lang="en-US" dirty="0">
                <a:cs typeface="Times New Roman" pitchFamily="18" charset="0"/>
              </a:rPr>
              <a:t>between orbits (so called “</a:t>
            </a:r>
            <a:r>
              <a:rPr lang="en-US" dirty="0" smtClean="0">
                <a:cs typeface="Times New Roman" pitchFamily="18" charset="0"/>
              </a:rPr>
              <a:t>Hohmann</a:t>
            </a:r>
            <a:r>
              <a:rPr lang="ru-RU" dirty="0" smtClean="0">
                <a:cs typeface="Times New Roman" pitchFamily="18" charset="0"/>
              </a:rPr>
              <a:t>-</a:t>
            </a:r>
            <a:r>
              <a:rPr lang="en-US" dirty="0" smtClean="0">
                <a:cs typeface="Times New Roman" pitchFamily="18" charset="0"/>
              </a:rPr>
              <a:t>Tsander </a:t>
            </a:r>
            <a:r>
              <a:rPr lang="en-US" dirty="0">
                <a:cs typeface="Times New Roman" pitchFamily="18" charset="0"/>
              </a:rPr>
              <a:t>transfer”). 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280620" name="Text Box 44"/>
          <p:cNvSpPr txBox="1">
            <a:spLocks noChangeArrowheads="1"/>
          </p:cNvSpPr>
          <p:nvPr/>
        </p:nvSpPr>
        <p:spPr bwMode="auto">
          <a:xfrm>
            <a:off x="304800" y="4191000"/>
            <a:ext cx="56388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>
                <a:cs typeface="Times New Roman" pitchFamily="18" charset="0"/>
              </a:rPr>
              <a:t>	This scheme was used to get the first evaluations of trajectories and mass losses for lunar </a:t>
            </a:r>
            <a:r>
              <a:rPr lang="en-US" dirty="0" smtClean="0">
                <a:cs typeface="Times New Roman" pitchFamily="18" charset="0"/>
              </a:rPr>
              <a:t>and planets flight</a:t>
            </a:r>
            <a:r>
              <a:rPr lang="en-US" dirty="0">
                <a:cs typeface="Times New Roman" pitchFamily="18" charset="0"/>
              </a:rPr>
              <a:t>. </a:t>
            </a:r>
          </a:p>
          <a:p>
            <a:r>
              <a:rPr lang="en-US" dirty="0">
                <a:cs typeface="Times New Roman" pitchFamily="18" charset="0"/>
              </a:rPr>
              <a:t>	</a:t>
            </a:r>
            <a:r>
              <a:rPr lang="en-US" i="1" dirty="0">
                <a:cs typeface="Times New Roman" pitchFamily="18" charset="0"/>
              </a:rPr>
              <a:t>F. Tsander</a:t>
            </a:r>
            <a:r>
              <a:rPr lang="en-US" dirty="0">
                <a:cs typeface="Times New Roman" pitchFamily="18" charset="0"/>
              </a:rPr>
              <a:t> has also shown that </a:t>
            </a:r>
            <a:r>
              <a:rPr lang="en-US" i="1" dirty="0">
                <a:cs typeface="Times New Roman" pitchFamily="18" charset="0"/>
              </a:rPr>
              <a:t>using gravity</a:t>
            </a:r>
            <a:r>
              <a:rPr lang="en-US" dirty="0">
                <a:cs typeface="Times New Roman" pitchFamily="18" charset="0"/>
              </a:rPr>
              <a:t> of planet or the Moon due to flight near this body can give a great energy economy in space mission. Now it is used often</a:t>
            </a:r>
            <a:r>
              <a:rPr lang="en-US" dirty="0" smtClean="0">
                <a:cs typeface="Times New Roman" pitchFamily="18" charset="0"/>
              </a:rPr>
              <a:t>.</a:t>
            </a:r>
          </a:p>
          <a:p>
            <a:r>
              <a:rPr lang="ru-RU" dirty="0" smtClean="0">
                <a:cs typeface="Times New Roman" pitchFamily="18" charset="0"/>
              </a:rPr>
              <a:t>	Он предложил также использовать давление солнечного света.   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11275" name="Text Box 45"/>
          <p:cNvSpPr txBox="1">
            <a:spLocks noChangeArrowheads="1"/>
          </p:cNvSpPr>
          <p:nvPr/>
        </p:nvSpPr>
        <p:spPr bwMode="auto">
          <a:xfrm>
            <a:off x="8867775" y="49213"/>
            <a:ext cx="26035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200">
                <a:cs typeface="Times New Roman" pitchFamily="18" charset="0"/>
              </a:rPr>
              <a:t>7</a:t>
            </a:r>
          </a:p>
        </p:txBody>
      </p:sp>
      <p:sp>
        <p:nvSpPr>
          <p:cNvPr id="11276" name="Text Box 19"/>
          <p:cNvSpPr txBox="1">
            <a:spLocks noChangeArrowheads="1"/>
          </p:cNvSpPr>
          <p:nvPr/>
        </p:nvSpPr>
        <p:spPr bwMode="auto">
          <a:xfrm>
            <a:off x="8572500" y="6416675"/>
            <a:ext cx="500063" cy="369888"/>
          </a:xfrm>
          <a:prstGeom prst="rect">
            <a:avLst/>
          </a:prstGeom>
          <a:solidFill>
            <a:srgbClr val="CCFF33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ru-RU"/>
              <a:t>7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05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05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806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806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806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806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0579" grpId="0" autoUpdateAnimBg="0"/>
      <p:bldP spid="280619" grpId="0" autoUpdateAnimBg="0"/>
      <p:bldP spid="280620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90" name="Group 5"/>
          <p:cNvGrpSpPr>
            <a:grpSpLocks/>
          </p:cNvGrpSpPr>
          <p:nvPr/>
        </p:nvGrpSpPr>
        <p:grpSpPr bwMode="auto">
          <a:xfrm>
            <a:off x="5505450" y="1428750"/>
            <a:ext cx="2595245" cy="2616200"/>
            <a:chOff x="1560" y="11528"/>
            <a:chExt cx="4087" cy="4121"/>
          </a:xfrm>
        </p:grpSpPr>
        <p:pic>
          <p:nvPicPr>
            <p:cNvPr id="12341" name="Picture 6" descr="Sternfeld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749" y="11528"/>
              <a:ext cx="2349" cy="34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342" name="Text Box 7"/>
            <p:cNvSpPr txBox="1">
              <a:spLocks noChangeArrowheads="1"/>
            </p:cNvSpPr>
            <p:nvPr/>
          </p:nvSpPr>
          <p:spPr bwMode="auto">
            <a:xfrm>
              <a:off x="1560" y="15058"/>
              <a:ext cx="4087" cy="591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ru-RU" dirty="0"/>
                <a:t>A. Sternfeld (</a:t>
              </a:r>
              <a:r>
                <a:rPr lang="ru-RU" dirty="0" smtClean="0"/>
                <a:t>1905-</a:t>
              </a:r>
              <a:r>
                <a:rPr lang="en-US" dirty="0" smtClean="0"/>
                <a:t>1980)     </a:t>
              </a:r>
              <a:endParaRPr lang="ru-RU" dirty="0"/>
            </a:p>
          </p:txBody>
        </p:sp>
      </p:grpSp>
      <p:grpSp>
        <p:nvGrpSpPr>
          <p:cNvPr id="12291" name="Group 8"/>
          <p:cNvGrpSpPr>
            <a:grpSpLocks/>
          </p:cNvGrpSpPr>
          <p:nvPr/>
        </p:nvGrpSpPr>
        <p:grpSpPr bwMode="auto">
          <a:xfrm>
            <a:off x="1835785" y="1554163"/>
            <a:ext cx="2958465" cy="3962400"/>
            <a:chOff x="4422" y="5454"/>
            <a:chExt cx="4659" cy="6240"/>
          </a:xfrm>
        </p:grpSpPr>
        <p:grpSp>
          <p:nvGrpSpPr>
            <p:cNvPr id="12301" name="Group 9"/>
            <p:cNvGrpSpPr>
              <a:grpSpLocks/>
            </p:cNvGrpSpPr>
            <p:nvPr/>
          </p:nvGrpSpPr>
          <p:grpSpPr bwMode="auto">
            <a:xfrm>
              <a:off x="4941" y="5454"/>
              <a:ext cx="4140" cy="5552"/>
              <a:chOff x="2961" y="6438"/>
              <a:chExt cx="4140" cy="5552"/>
            </a:xfrm>
          </p:grpSpPr>
          <p:grpSp>
            <p:nvGrpSpPr>
              <p:cNvPr id="12303" name="Group 10"/>
              <p:cNvGrpSpPr>
                <a:grpSpLocks/>
              </p:cNvGrpSpPr>
              <p:nvPr/>
            </p:nvGrpSpPr>
            <p:grpSpPr bwMode="auto">
              <a:xfrm>
                <a:off x="2961" y="6438"/>
                <a:ext cx="4140" cy="5552"/>
                <a:chOff x="2961" y="6438"/>
                <a:chExt cx="4140" cy="5552"/>
              </a:xfrm>
            </p:grpSpPr>
            <p:grpSp>
              <p:nvGrpSpPr>
                <p:cNvPr id="12305" name="Group 11"/>
                <p:cNvGrpSpPr>
                  <a:grpSpLocks/>
                </p:cNvGrpSpPr>
                <p:nvPr/>
              </p:nvGrpSpPr>
              <p:grpSpPr bwMode="auto">
                <a:xfrm>
                  <a:off x="2961" y="6714"/>
                  <a:ext cx="4140" cy="4960"/>
                  <a:chOff x="2265" y="5729"/>
                  <a:chExt cx="6495" cy="7300"/>
                </a:xfrm>
              </p:grpSpPr>
              <p:grpSp>
                <p:nvGrpSpPr>
                  <p:cNvPr id="12316" name="Group 12"/>
                  <p:cNvGrpSpPr>
                    <a:grpSpLocks/>
                  </p:cNvGrpSpPr>
                  <p:nvPr/>
                </p:nvGrpSpPr>
                <p:grpSpPr bwMode="auto">
                  <a:xfrm>
                    <a:off x="2265" y="5729"/>
                    <a:ext cx="6495" cy="7300"/>
                    <a:chOff x="2265" y="5729"/>
                    <a:chExt cx="6495" cy="7300"/>
                  </a:xfrm>
                </p:grpSpPr>
                <p:grpSp>
                  <p:nvGrpSpPr>
                    <p:cNvPr id="12319" name="Group 13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265" y="5729"/>
                      <a:ext cx="6495" cy="7300"/>
                      <a:chOff x="2265" y="5729"/>
                      <a:chExt cx="6495" cy="7300"/>
                    </a:xfrm>
                  </p:grpSpPr>
                  <p:grpSp>
                    <p:nvGrpSpPr>
                      <p:cNvPr id="12321" name="Group 14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265" y="5729"/>
                        <a:ext cx="6495" cy="7300"/>
                        <a:chOff x="3126" y="6924"/>
                        <a:chExt cx="6495" cy="7300"/>
                      </a:xfrm>
                    </p:grpSpPr>
                    <p:sp>
                      <p:nvSpPr>
                        <p:cNvPr id="12334" name="Oval 15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3126" y="7295"/>
                          <a:ext cx="5580" cy="6750"/>
                        </a:xfrm>
                        <a:prstGeom prst="ellipse">
                          <a:avLst/>
                        </a:prstGeom>
                        <a:noFill/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12335" name="Rectangle 16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5940" y="6924"/>
                          <a:ext cx="3681" cy="7300"/>
                        </a:xfrm>
                        <a:prstGeom prst="rect">
                          <a:avLst/>
                        </a:prstGeom>
                        <a:solidFill>
                          <a:srgbClr val="FFFFFF"/>
                        </a:solidFill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grpSp>
                      <p:nvGrpSpPr>
                        <p:cNvPr id="12336" name="Group 17"/>
                        <p:cNvGrpSpPr>
                          <a:grpSpLocks/>
                        </p:cNvGrpSpPr>
                        <p:nvPr/>
                      </p:nvGrpSpPr>
                      <p:grpSpPr bwMode="auto">
                        <a:xfrm>
                          <a:off x="4340" y="7224"/>
                          <a:ext cx="3261" cy="5480"/>
                          <a:chOff x="7080" y="7316"/>
                          <a:chExt cx="3261" cy="5480"/>
                        </a:xfrm>
                      </p:grpSpPr>
                      <p:sp>
                        <p:nvSpPr>
                          <p:cNvPr id="12339" name="Oval 18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101" y="7384"/>
                            <a:ext cx="3240" cy="5310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endParaRPr lang="en-US"/>
                          </a:p>
                        </p:txBody>
                      </p:sp>
                      <p:sp>
                        <p:nvSpPr>
                          <p:cNvPr id="12340" name="Rectangle 19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080" y="7316"/>
                            <a:ext cx="1641" cy="5480"/>
                          </a:xfrm>
                          <a:prstGeom prst="rect">
                            <a:avLst/>
                          </a:prstGeom>
                          <a:solidFill>
                            <a:srgbClr val="FFFFFF"/>
                          </a:solidFill>
                          <a:ln w="9525">
                            <a:noFill/>
                            <a:miter lim="800000"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endParaRPr lang="en-US"/>
                          </a:p>
                        </p:txBody>
                      </p:sp>
                    </p:grpSp>
                    <p:sp>
                      <p:nvSpPr>
                        <p:cNvPr id="12337" name="Oval 20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3781" y="9784"/>
                          <a:ext cx="4440" cy="4260"/>
                        </a:xfrm>
                        <a:prstGeom prst="ellipse">
                          <a:avLst/>
                        </a:prstGeom>
                        <a:noFill/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12338" name="Oval 21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5211" y="11244"/>
                          <a:ext cx="1440" cy="1354"/>
                        </a:xfrm>
                        <a:prstGeom prst="ellipse">
                          <a:avLst/>
                        </a:prstGeom>
                        <a:noFill/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</p:grpSp>
                  <p:sp>
                    <p:nvSpPr>
                      <p:cNvPr id="12322" name="Freeform 22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456" y="6117"/>
                        <a:ext cx="1518" cy="589"/>
                      </a:xfrm>
                      <a:custGeom>
                        <a:avLst/>
                        <a:gdLst>
                          <a:gd name="T0" fmla="*/ 1838 w 1461"/>
                          <a:gd name="T1" fmla="*/ 0 h 619"/>
                          <a:gd name="T2" fmla="*/ 1577 w 1461"/>
                          <a:gd name="T3" fmla="*/ 13 h 619"/>
                          <a:gd name="T4" fmla="*/ 1302 w 1461"/>
                          <a:gd name="T5" fmla="*/ 42 h 619"/>
                          <a:gd name="T6" fmla="*/ 1029 w 1461"/>
                          <a:gd name="T7" fmla="*/ 98 h 619"/>
                          <a:gd name="T8" fmla="*/ 831 w 1461"/>
                          <a:gd name="T9" fmla="*/ 142 h 619"/>
                          <a:gd name="T10" fmla="*/ 698 w 1461"/>
                          <a:gd name="T11" fmla="*/ 176 h 619"/>
                          <a:gd name="T12" fmla="*/ 566 w 1461"/>
                          <a:gd name="T13" fmla="*/ 215 h 619"/>
                          <a:gd name="T14" fmla="*/ 396 w 1461"/>
                          <a:gd name="T15" fmla="*/ 275 h 619"/>
                          <a:gd name="T16" fmla="*/ 256 w 1461"/>
                          <a:gd name="T17" fmla="*/ 329 h 619"/>
                          <a:gd name="T18" fmla="*/ 114 w 1461"/>
                          <a:gd name="T19" fmla="*/ 398 h 619"/>
                          <a:gd name="T20" fmla="*/ 0 w 1461"/>
                          <a:gd name="T21" fmla="*/ 459 h 619"/>
                          <a:gd name="T22" fmla="*/ 0 60000 65536"/>
                          <a:gd name="T23" fmla="*/ 0 60000 65536"/>
                          <a:gd name="T24" fmla="*/ 0 60000 65536"/>
                          <a:gd name="T25" fmla="*/ 0 60000 65536"/>
                          <a:gd name="T26" fmla="*/ 0 60000 65536"/>
                          <a:gd name="T27" fmla="*/ 0 60000 65536"/>
                          <a:gd name="T28" fmla="*/ 0 60000 65536"/>
                          <a:gd name="T29" fmla="*/ 0 60000 65536"/>
                          <a:gd name="T30" fmla="*/ 0 60000 65536"/>
                          <a:gd name="T31" fmla="*/ 0 60000 65536"/>
                          <a:gd name="T32" fmla="*/ 0 60000 65536"/>
                          <a:gd name="T33" fmla="*/ 0 w 1461"/>
                          <a:gd name="T34" fmla="*/ 0 h 619"/>
                          <a:gd name="T35" fmla="*/ 1461 w 1461"/>
                          <a:gd name="T36" fmla="*/ 619 h 619"/>
                        </a:gdLst>
                        <a:ahLst/>
                        <a:cxnLst>
                          <a:cxn ang="T22">
                            <a:pos x="T0" y="T1"/>
                          </a:cxn>
                          <a:cxn ang="T23">
                            <a:pos x="T2" y="T3"/>
                          </a:cxn>
                          <a:cxn ang="T24">
                            <a:pos x="T4" y="T5"/>
                          </a:cxn>
                          <a:cxn ang="T25">
                            <a:pos x="T6" y="T7"/>
                          </a:cxn>
                          <a:cxn ang="T26">
                            <a:pos x="T8" y="T9"/>
                          </a:cxn>
                          <a:cxn ang="T27">
                            <a:pos x="T10" y="T11"/>
                          </a:cxn>
                          <a:cxn ang="T28">
                            <a:pos x="T12" y="T13"/>
                          </a:cxn>
                          <a:cxn ang="T29">
                            <a:pos x="T14" y="T15"/>
                          </a:cxn>
                          <a:cxn ang="T30">
                            <a:pos x="T16" y="T17"/>
                          </a:cxn>
                          <a:cxn ang="T31">
                            <a:pos x="T18" y="T19"/>
                          </a:cxn>
                          <a:cxn ang="T32">
                            <a:pos x="T20" y="T21"/>
                          </a:cxn>
                        </a:cxnLst>
                        <a:rect l="T33" t="T34" r="T35" b="T36"/>
                        <a:pathLst>
                          <a:path w="1461" h="619">
                            <a:moveTo>
                              <a:pt x="1461" y="0"/>
                            </a:moveTo>
                            <a:cubicBezTo>
                              <a:pt x="1392" y="5"/>
                              <a:pt x="1324" y="10"/>
                              <a:pt x="1253" y="19"/>
                            </a:cubicBezTo>
                            <a:cubicBezTo>
                              <a:pt x="1182" y="28"/>
                              <a:pt x="1107" y="37"/>
                              <a:pt x="1035" y="56"/>
                            </a:cubicBezTo>
                            <a:cubicBezTo>
                              <a:pt x="963" y="75"/>
                              <a:pt x="880" y="108"/>
                              <a:pt x="818" y="131"/>
                            </a:cubicBezTo>
                            <a:cubicBezTo>
                              <a:pt x="756" y="154"/>
                              <a:pt x="704" y="174"/>
                              <a:pt x="660" y="191"/>
                            </a:cubicBezTo>
                            <a:cubicBezTo>
                              <a:pt x="616" y="208"/>
                              <a:pt x="590" y="220"/>
                              <a:pt x="555" y="236"/>
                            </a:cubicBezTo>
                            <a:cubicBezTo>
                              <a:pt x="520" y="252"/>
                              <a:pt x="490" y="266"/>
                              <a:pt x="450" y="289"/>
                            </a:cubicBezTo>
                            <a:cubicBezTo>
                              <a:pt x="410" y="312"/>
                              <a:pt x="356" y="345"/>
                              <a:pt x="315" y="371"/>
                            </a:cubicBezTo>
                            <a:cubicBezTo>
                              <a:pt x="274" y="397"/>
                              <a:pt x="241" y="418"/>
                              <a:pt x="203" y="446"/>
                            </a:cubicBezTo>
                            <a:cubicBezTo>
                              <a:pt x="165" y="474"/>
                              <a:pt x="124" y="507"/>
                              <a:pt x="90" y="536"/>
                            </a:cubicBezTo>
                            <a:cubicBezTo>
                              <a:pt x="56" y="565"/>
                              <a:pt x="28" y="592"/>
                              <a:pt x="0" y="619"/>
                            </a:cubicBezTo>
                          </a:path>
                        </a:pathLst>
                      </a:custGeom>
                      <a:noFill/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12323" name="Oval 2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980" y="11319"/>
                        <a:ext cx="180" cy="180"/>
                      </a:xfrm>
                      <a:prstGeom prst="ellipse">
                        <a:avLst/>
                      </a:prstGeom>
                      <a:solidFill>
                        <a:srgbClr val="FFFFFF"/>
                      </a:solidFill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12324" name="Oval 2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980" y="6009"/>
                        <a:ext cx="180" cy="180"/>
                      </a:xfrm>
                      <a:prstGeom prst="ellipse">
                        <a:avLst/>
                      </a:prstGeom>
                      <a:solidFill>
                        <a:srgbClr val="FFFFFF"/>
                      </a:solidFill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12325" name="Line 25"/>
                      <p:cNvSpPr>
                        <a:spLocks noChangeShapeType="1"/>
                      </p:cNvSpPr>
                      <p:nvPr/>
                    </p:nvSpPr>
                    <p:spPr bwMode="auto">
                      <a:xfrm flipH="1" flipV="1">
                        <a:off x="3504" y="9230"/>
                        <a:ext cx="1491" cy="1474"/>
                      </a:xfrm>
                      <a:prstGeom prst="line">
                        <a:avLst/>
                      </a:prstGeom>
                      <a:noFill/>
                      <a:ln w="9525">
                        <a:solidFill>
                          <a:srgbClr val="000000"/>
                        </a:solidFill>
                        <a:round/>
                        <a:headEnd/>
                        <a:tailEnd type="triangle" w="sm" len="lg"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12326" name="Line 26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4080" y="6101"/>
                        <a:ext cx="900" cy="0"/>
                      </a:xfrm>
                      <a:prstGeom prst="line">
                        <a:avLst/>
                      </a:prstGeom>
                      <a:noFill/>
                      <a:ln w="9525">
                        <a:solidFill>
                          <a:srgbClr val="000000"/>
                        </a:solidFill>
                        <a:round/>
                        <a:headEnd/>
                        <a:tailEnd type="triangle" w="med" len="med"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12327" name="Line 27"/>
                      <p:cNvSpPr>
                        <a:spLocks noChangeShapeType="1"/>
                      </p:cNvSpPr>
                      <p:nvPr/>
                    </p:nvSpPr>
                    <p:spPr bwMode="auto">
                      <a:xfrm flipH="1" flipV="1">
                        <a:off x="6666" y="7958"/>
                        <a:ext cx="42" cy="276"/>
                      </a:xfrm>
                      <a:prstGeom prst="line">
                        <a:avLst/>
                      </a:prstGeom>
                      <a:noFill/>
                      <a:ln w="9525">
                        <a:solidFill>
                          <a:srgbClr val="000000"/>
                        </a:solidFill>
                        <a:round/>
                        <a:headEnd/>
                        <a:tailEnd type="triangle" w="med" len="med"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12328" name="Line 28"/>
                      <p:cNvSpPr>
                        <a:spLocks noChangeShapeType="1"/>
                      </p:cNvSpPr>
                      <p:nvPr/>
                    </p:nvSpPr>
                    <p:spPr bwMode="auto">
                      <a:xfrm flipH="1" flipV="1">
                        <a:off x="7308" y="10250"/>
                        <a:ext cx="42" cy="259"/>
                      </a:xfrm>
                      <a:prstGeom prst="line">
                        <a:avLst/>
                      </a:prstGeom>
                      <a:noFill/>
                      <a:ln w="9525">
                        <a:solidFill>
                          <a:srgbClr val="000000"/>
                        </a:solidFill>
                        <a:round/>
                        <a:headEnd/>
                        <a:tailEnd type="triangle" w="med" len="med"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12329" name="Oval 2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980" y="12759"/>
                        <a:ext cx="180" cy="180"/>
                      </a:xfrm>
                      <a:prstGeom prst="ellipse">
                        <a:avLst/>
                      </a:prstGeom>
                      <a:solidFill>
                        <a:srgbClr val="FFFFFF"/>
                      </a:solidFill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12330" name="Line 30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4080" y="12849"/>
                        <a:ext cx="900" cy="0"/>
                      </a:xfrm>
                      <a:prstGeom prst="line">
                        <a:avLst/>
                      </a:prstGeom>
                      <a:noFill/>
                      <a:ln w="9525">
                        <a:solidFill>
                          <a:srgbClr val="000000"/>
                        </a:solidFill>
                        <a:round/>
                        <a:headEnd/>
                        <a:tailEnd type="triangle" w="med" len="med"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12331" name="Line 31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5065" y="10876"/>
                        <a:ext cx="3" cy="448"/>
                      </a:xfrm>
                      <a:prstGeom prst="line">
                        <a:avLst/>
                      </a:prstGeom>
                      <a:noFill/>
                      <a:ln w="9525">
                        <a:solidFill>
                          <a:srgbClr val="000000"/>
                        </a:solidFill>
                        <a:round/>
                        <a:headEnd/>
                        <a:tailEnd type="triangle" w="sm" len="lg"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12332" name="Line 32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5157" y="11409"/>
                        <a:ext cx="900" cy="0"/>
                      </a:xfrm>
                      <a:prstGeom prst="line">
                        <a:avLst/>
                      </a:prstGeom>
                      <a:noFill/>
                      <a:ln w="9525">
                        <a:solidFill>
                          <a:srgbClr val="000000"/>
                        </a:solidFill>
                        <a:round/>
                        <a:headEnd/>
                        <a:tailEnd type="triangle" w="med" len="med"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12333" name="Oval 3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980" y="10689"/>
                        <a:ext cx="180" cy="180"/>
                      </a:xfrm>
                      <a:prstGeom prst="ellipse">
                        <a:avLst/>
                      </a:prstGeom>
                      <a:solidFill>
                        <a:srgbClr val="FFFFFF"/>
                      </a:solidFill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</p:grpSp>
                <p:sp>
                  <p:nvSpPr>
                    <p:cNvPr id="12320" name="Line 34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5055" y="6189"/>
                      <a:ext cx="0" cy="4500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 type="triangle" w="sm" len="lg"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</p:grpSp>
              <p:sp>
                <p:nvSpPr>
                  <p:cNvPr id="12317" name="Line 35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2445" y="8169"/>
                    <a:ext cx="39" cy="107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 type="triangle" w="med" len="med"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2318" name="Line 36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5760" y="10532"/>
                    <a:ext cx="30" cy="157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 type="triangle" w="med" len="med"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  <p:sp>
              <p:nvSpPr>
                <p:cNvPr id="12306" name="Text Box 37"/>
                <p:cNvSpPr txBox="1">
                  <a:spLocks noChangeArrowheads="1"/>
                </p:cNvSpPr>
                <p:nvPr/>
              </p:nvSpPr>
              <p:spPr bwMode="auto">
                <a:xfrm>
                  <a:off x="4101" y="6438"/>
                  <a:ext cx="819" cy="67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ru-RU" sz="1400">
                      <a:sym typeface="Symbol" pitchFamily="18" charset="2"/>
                    </a:rPr>
                    <a:t></a:t>
                  </a:r>
                  <a:r>
                    <a:rPr lang="ru-RU" sz="1400"/>
                    <a:t>V</a:t>
                  </a:r>
                  <a:r>
                    <a:rPr lang="ru-RU" sz="1400" baseline="-25000"/>
                    <a:t>2</a:t>
                  </a:r>
                  <a:endParaRPr lang="ru-RU" sz="1400"/>
                </a:p>
              </p:txBody>
            </p:sp>
            <p:sp>
              <p:nvSpPr>
                <p:cNvPr id="12307" name="Text Box 38"/>
                <p:cNvSpPr txBox="1">
                  <a:spLocks noChangeArrowheads="1"/>
                </p:cNvSpPr>
                <p:nvPr/>
              </p:nvSpPr>
              <p:spPr bwMode="auto">
                <a:xfrm>
                  <a:off x="4680" y="10520"/>
                  <a:ext cx="819" cy="67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ru-RU" sz="1400">
                      <a:sym typeface="Symbol" pitchFamily="18" charset="2"/>
                    </a:rPr>
                    <a:t></a:t>
                  </a:r>
                  <a:r>
                    <a:rPr lang="ru-RU" sz="1400"/>
                    <a:t>V</a:t>
                  </a:r>
                  <a:r>
                    <a:rPr lang="ru-RU" sz="1400" baseline="-25000"/>
                    <a:t>1</a:t>
                  </a:r>
                  <a:endParaRPr lang="ru-RU" sz="1400"/>
                </a:p>
              </p:txBody>
            </p:sp>
            <p:sp>
              <p:nvSpPr>
                <p:cNvPr id="12308" name="Text Box 39"/>
                <p:cNvSpPr txBox="1">
                  <a:spLocks noChangeArrowheads="1"/>
                </p:cNvSpPr>
                <p:nvPr/>
              </p:nvSpPr>
              <p:spPr bwMode="auto">
                <a:xfrm>
                  <a:off x="4681" y="7794"/>
                  <a:ext cx="513" cy="58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ru-RU" sz="1400"/>
                    <a:t>r</a:t>
                  </a:r>
                  <a:r>
                    <a:rPr lang="ru-RU" sz="1400" baseline="-25000">
                      <a:sym typeface="Symbol" pitchFamily="18" charset="2"/>
                    </a:rPr>
                    <a:t></a:t>
                  </a:r>
                  <a:endParaRPr lang="ru-RU" sz="1400" baseline="-25000"/>
                </a:p>
              </p:txBody>
            </p:sp>
            <p:sp>
              <p:nvSpPr>
                <p:cNvPr id="12309" name="Text Box 40"/>
                <p:cNvSpPr txBox="1">
                  <a:spLocks noChangeArrowheads="1"/>
                </p:cNvSpPr>
                <p:nvPr/>
              </p:nvSpPr>
              <p:spPr bwMode="auto">
                <a:xfrm>
                  <a:off x="4040" y="9100"/>
                  <a:ext cx="513" cy="58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ru-RU" sz="1400"/>
                    <a:t>r</a:t>
                  </a:r>
                  <a:r>
                    <a:rPr lang="ru-RU" sz="1400" baseline="-25000"/>
                    <a:t>f</a:t>
                  </a:r>
                </a:p>
              </p:txBody>
            </p:sp>
            <p:sp>
              <p:nvSpPr>
                <p:cNvPr id="12310" name="Text Box 41"/>
                <p:cNvSpPr txBox="1">
                  <a:spLocks noChangeArrowheads="1"/>
                </p:cNvSpPr>
                <p:nvPr/>
              </p:nvSpPr>
              <p:spPr bwMode="auto">
                <a:xfrm>
                  <a:off x="3321" y="11314"/>
                  <a:ext cx="819" cy="67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ru-RU" sz="1400">
                      <a:sym typeface="Symbol" pitchFamily="18" charset="2"/>
                    </a:rPr>
                    <a:t></a:t>
                  </a:r>
                  <a:r>
                    <a:rPr lang="ru-RU" sz="1400"/>
                    <a:t>V</a:t>
                  </a:r>
                  <a:r>
                    <a:rPr lang="ru-RU" sz="1400" baseline="-25000"/>
                    <a:t>3</a:t>
                  </a:r>
                  <a:endParaRPr lang="ru-RU" sz="1400"/>
                </a:p>
              </p:txBody>
            </p:sp>
            <p:sp>
              <p:nvSpPr>
                <p:cNvPr id="12311" name="Text Box 42"/>
                <p:cNvSpPr txBox="1">
                  <a:spLocks noChangeArrowheads="1"/>
                </p:cNvSpPr>
                <p:nvPr/>
              </p:nvSpPr>
              <p:spPr bwMode="auto">
                <a:xfrm>
                  <a:off x="5879" y="10826"/>
                  <a:ext cx="579" cy="56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ru-RU" sz="1400"/>
                    <a:t>T</a:t>
                  </a:r>
                  <a:r>
                    <a:rPr lang="ru-RU" sz="1400" baseline="-25000"/>
                    <a:t>f</a:t>
                  </a:r>
                </a:p>
              </p:txBody>
            </p:sp>
            <p:sp>
              <p:nvSpPr>
                <p:cNvPr id="12312" name="Text Box 43"/>
                <p:cNvSpPr txBox="1">
                  <a:spLocks noChangeArrowheads="1"/>
                </p:cNvSpPr>
                <p:nvPr/>
              </p:nvSpPr>
              <p:spPr bwMode="auto">
                <a:xfrm>
                  <a:off x="3800" y="9680"/>
                  <a:ext cx="579" cy="56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ru-RU" sz="1400"/>
                    <a:t>T</a:t>
                  </a:r>
                  <a:r>
                    <a:rPr lang="ru-RU" sz="1400" baseline="-25000"/>
                    <a:t>0</a:t>
                  </a:r>
                </a:p>
              </p:txBody>
            </p:sp>
            <p:sp>
              <p:nvSpPr>
                <p:cNvPr id="12313" name="Text Box 44"/>
                <p:cNvSpPr txBox="1">
                  <a:spLocks noChangeArrowheads="1"/>
                </p:cNvSpPr>
                <p:nvPr/>
              </p:nvSpPr>
              <p:spPr bwMode="auto">
                <a:xfrm>
                  <a:off x="5640" y="7680"/>
                  <a:ext cx="579" cy="56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ru-RU" sz="1400"/>
                    <a:t>T</a:t>
                  </a:r>
                  <a:r>
                    <a:rPr lang="ru-RU" sz="1400" baseline="-25000"/>
                    <a:t>1</a:t>
                  </a:r>
                </a:p>
              </p:txBody>
            </p:sp>
            <p:sp>
              <p:nvSpPr>
                <p:cNvPr id="12314" name="Text Box 45"/>
                <p:cNvSpPr txBox="1">
                  <a:spLocks noChangeArrowheads="1"/>
                </p:cNvSpPr>
                <p:nvPr/>
              </p:nvSpPr>
              <p:spPr bwMode="auto">
                <a:xfrm>
                  <a:off x="3102" y="7048"/>
                  <a:ext cx="579" cy="56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ru-RU" sz="1400"/>
                    <a:t>T</a:t>
                  </a:r>
                  <a:r>
                    <a:rPr lang="ru-RU" sz="1400" baseline="-25000"/>
                    <a:t>2</a:t>
                  </a:r>
                </a:p>
              </p:txBody>
            </p:sp>
            <p:sp>
              <p:nvSpPr>
                <p:cNvPr id="12315" name="Text Box 46"/>
                <p:cNvSpPr txBox="1">
                  <a:spLocks noChangeArrowheads="1"/>
                </p:cNvSpPr>
                <p:nvPr/>
              </p:nvSpPr>
              <p:spPr bwMode="auto">
                <a:xfrm>
                  <a:off x="4340" y="10040"/>
                  <a:ext cx="513" cy="58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ru-RU" sz="1400"/>
                    <a:t>r</a:t>
                  </a:r>
                  <a:r>
                    <a:rPr lang="ru-RU" sz="1400" baseline="-25000"/>
                    <a:t>0</a:t>
                  </a:r>
                </a:p>
              </p:txBody>
            </p:sp>
          </p:grpSp>
          <p:sp>
            <p:nvSpPr>
              <p:cNvPr id="12304" name="Text Box 47"/>
              <p:cNvSpPr txBox="1">
                <a:spLocks noChangeArrowheads="1"/>
              </p:cNvSpPr>
              <p:nvPr/>
            </p:nvSpPr>
            <p:spPr bwMode="auto">
              <a:xfrm>
                <a:off x="4680" y="10020"/>
                <a:ext cx="588" cy="4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ru-RU" sz="1400"/>
                  <a:t>O</a:t>
                </a:r>
              </a:p>
            </p:txBody>
          </p:sp>
        </p:grpSp>
        <p:sp>
          <p:nvSpPr>
            <p:cNvPr id="12302" name="Text Box 48"/>
            <p:cNvSpPr txBox="1">
              <a:spLocks noChangeArrowheads="1"/>
            </p:cNvSpPr>
            <p:nvPr/>
          </p:nvSpPr>
          <p:spPr bwMode="auto">
            <a:xfrm>
              <a:off x="4422" y="10854"/>
              <a:ext cx="4391" cy="8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ru-RU" dirty="0" err="1"/>
                <a:t>Three</a:t>
              </a:r>
              <a:r>
                <a:rPr lang="ru-RU" dirty="0"/>
                <a:t>-</a:t>
              </a:r>
              <a:r>
                <a:rPr lang="en-US" dirty="0"/>
                <a:t>I</a:t>
              </a:r>
              <a:r>
                <a:rPr lang="ru-RU" dirty="0" err="1"/>
                <a:t>mpulse</a:t>
              </a:r>
              <a:r>
                <a:rPr lang="ru-RU" dirty="0"/>
                <a:t> </a:t>
              </a:r>
              <a:r>
                <a:rPr lang="ru-RU" dirty="0" smtClean="0"/>
                <a:t>  </a:t>
              </a:r>
              <a:r>
                <a:rPr lang="en-US" dirty="0" smtClean="0"/>
                <a:t>B</a:t>
              </a:r>
              <a:r>
                <a:rPr lang="ru-RU" dirty="0"/>
                <a:t>i-</a:t>
              </a:r>
              <a:r>
                <a:rPr lang="en-US" dirty="0"/>
                <a:t>E</a:t>
              </a:r>
              <a:r>
                <a:rPr lang="ru-RU" dirty="0" err="1"/>
                <a:t>lliptical</a:t>
              </a:r>
              <a:r>
                <a:rPr lang="ru-RU" dirty="0"/>
                <a:t> </a:t>
              </a:r>
            </a:p>
            <a:p>
              <a:pPr algn="ctr"/>
              <a:r>
                <a:rPr lang="ru-RU" dirty="0" smtClean="0"/>
                <a:t>Sternfeld</a:t>
              </a:r>
              <a:r>
                <a:rPr lang="en-US" dirty="0" smtClean="0"/>
                <a:t>’s</a:t>
              </a:r>
              <a:r>
                <a:rPr lang="ru-RU" dirty="0" smtClean="0"/>
                <a:t> </a:t>
              </a:r>
              <a:r>
                <a:rPr lang="en-US" dirty="0"/>
                <a:t>T</a:t>
              </a:r>
              <a:r>
                <a:rPr lang="ru-RU" dirty="0" err="1"/>
                <a:t>ransfer</a:t>
              </a:r>
              <a:endParaRPr lang="ru-RU" dirty="0"/>
            </a:p>
            <a:p>
              <a:endParaRPr lang="ru-RU" sz="1200" dirty="0"/>
            </a:p>
          </p:txBody>
        </p:sp>
      </p:grpSp>
      <p:sp>
        <p:nvSpPr>
          <p:cNvPr id="12292" name="Rectangle 49"/>
          <p:cNvSpPr>
            <a:spLocks noChangeArrowheads="1"/>
          </p:cNvSpPr>
          <p:nvPr/>
        </p:nvSpPr>
        <p:spPr bwMode="auto">
          <a:xfrm>
            <a:off x="4700588" y="4143375"/>
            <a:ext cx="4408487" cy="175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i="1">
                <a:cs typeface="Times New Roman" pitchFamily="18" charset="0"/>
              </a:rPr>
              <a:t>A. Sternfeld</a:t>
            </a:r>
            <a:r>
              <a:rPr lang="en-US">
                <a:cs typeface="Times New Roman" pitchFamily="18" charset="0"/>
              </a:rPr>
              <a:t> found that </a:t>
            </a:r>
            <a:r>
              <a:rPr lang="en-US" i="1">
                <a:cs typeface="Times New Roman" pitchFamily="18" charset="0"/>
              </a:rPr>
              <a:t>bi-elliptical three-impulse flight</a:t>
            </a:r>
            <a:r>
              <a:rPr lang="en-US">
                <a:cs typeface="Times New Roman" pitchFamily="18" charset="0"/>
              </a:rPr>
              <a:t> can be optimal for the transfer between orbits. Now this scheme (with taking into account also gravity perturbations) is developed and used for the lunar flight.</a:t>
            </a:r>
            <a:r>
              <a:rPr lang="ru-RU"/>
              <a:t> </a:t>
            </a:r>
          </a:p>
        </p:txBody>
      </p:sp>
      <p:sp>
        <p:nvSpPr>
          <p:cNvPr id="12293" name="Rectangle 50"/>
          <p:cNvSpPr>
            <a:spLocks noChangeArrowheads="1"/>
          </p:cNvSpPr>
          <p:nvPr/>
        </p:nvSpPr>
        <p:spPr bwMode="auto">
          <a:xfrm>
            <a:off x="500063" y="5734050"/>
            <a:ext cx="4786312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>
                <a:cs typeface="Times New Roman" pitchFamily="18" charset="0"/>
              </a:rPr>
              <a:t>Some scientists suggested and developed systems of </a:t>
            </a:r>
            <a:r>
              <a:rPr lang="ru-RU" sz="2000" i="1">
                <a:cs typeface="Times New Roman" pitchFamily="18" charset="0"/>
              </a:rPr>
              <a:t>control</a:t>
            </a:r>
            <a:r>
              <a:rPr lang="ru-RU" sz="2000">
                <a:cs typeface="Times New Roman" pitchFamily="18" charset="0"/>
              </a:rPr>
              <a:t> for the rocket motion and systems of</a:t>
            </a:r>
            <a:r>
              <a:rPr lang="ru-RU" sz="2000" i="1">
                <a:cs typeface="Times New Roman" pitchFamily="18" charset="0"/>
              </a:rPr>
              <a:t> navigation</a:t>
            </a:r>
            <a:r>
              <a:rPr lang="ru-RU" sz="2000">
                <a:cs typeface="Times New Roman" pitchFamily="18" charset="0"/>
              </a:rPr>
              <a:t> for space flight</a:t>
            </a:r>
            <a:r>
              <a:rPr lang="ru-RU">
                <a:cs typeface="Times New Roman" pitchFamily="18" charset="0"/>
              </a:rPr>
              <a:t>.</a:t>
            </a:r>
            <a:r>
              <a:rPr lang="ru-RU"/>
              <a:t> </a:t>
            </a:r>
          </a:p>
        </p:txBody>
      </p:sp>
      <p:sp>
        <p:nvSpPr>
          <p:cNvPr id="281651" name="Rectangle 51"/>
          <p:cNvSpPr>
            <a:spLocks noChangeArrowheads="1"/>
          </p:cNvSpPr>
          <p:nvPr/>
        </p:nvSpPr>
        <p:spPr bwMode="auto">
          <a:xfrm>
            <a:off x="0" y="500063"/>
            <a:ext cx="914400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cs typeface="Times New Roman" pitchFamily="18" charset="0"/>
              </a:rPr>
              <a:t>Ju. </a:t>
            </a:r>
            <a:r>
              <a:rPr lang="en-US" i="1">
                <a:cs typeface="Times New Roman" pitchFamily="18" charset="0"/>
              </a:rPr>
              <a:t>Kondratjuk</a:t>
            </a:r>
            <a:r>
              <a:rPr lang="en-US">
                <a:cs typeface="Times New Roman" pitchFamily="18" charset="0"/>
              </a:rPr>
              <a:t> has found the spacecraft </a:t>
            </a:r>
            <a:r>
              <a:rPr lang="en-US" i="1">
                <a:cs typeface="Times New Roman" pitchFamily="18" charset="0"/>
              </a:rPr>
              <a:t>controlled re-entry</a:t>
            </a:r>
            <a:r>
              <a:rPr lang="en-US">
                <a:cs typeface="Times New Roman" pitchFamily="18" charset="0"/>
              </a:rPr>
              <a:t> in the atmosphere and an </a:t>
            </a:r>
            <a:r>
              <a:rPr lang="en-US" i="1">
                <a:cs typeface="Times New Roman" pitchFamily="18" charset="0"/>
              </a:rPr>
              <a:t>optimal scheme </a:t>
            </a:r>
            <a:r>
              <a:rPr lang="en-US">
                <a:cs typeface="Times New Roman" pitchFamily="18" charset="0"/>
              </a:rPr>
              <a:t>with a lander and an orbital module for a manned mission to the Moon or planet. Project Apollo used such scheme of Lunar Mission. Ju. </a:t>
            </a:r>
            <a:r>
              <a:rPr lang="en-US" i="1">
                <a:cs typeface="Times New Roman" pitchFamily="18" charset="0"/>
              </a:rPr>
              <a:t>Kondratjuk</a:t>
            </a:r>
            <a:r>
              <a:rPr lang="en-US">
                <a:cs typeface="Times New Roman" pitchFamily="18" charset="0"/>
              </a:rPr>
              <a:t> suggested to make a lunar base, too.</a:t>
            </a:r>
            <a:r>
              <a:rPr lang="ru-RU"/>
              <a:t> </a:t>
            </a:r>
          </a:p>
        </p:txBody>
      </p:sp>
      <p:grpSp>
        <p:nvGrpSpPr>
          <p:cNvPr id="12295" name="Group 55"/>
          <p:cNvGrpSpPr>
            <a:grpSpLocks/>
          </p:cNvGrpSpPr>
          <p:nvPr/>
        </p:nvGrpSpPr>
        <p:grpSpPr bwMode="auto">
          <a:xfrm>
            <a:off x="0" y="1773238"/>
            <a:ext cx="1908175" cy="3311525"/>
            <a:chOff x="0" y="618"/>
            <a:chExt cx="1202" cy="2086"/>
          </a:xfrm>
        </p:grpSpPr>
        <p:pic>
          <p:nvPicPr>
            <p:cNvPr id="12299" name="Picture 53" descr="КОНДРА~1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8" y="618"/>
              <a:ext cx="1127" cy="16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300" name="Text Box 54"/>
            <p:cNvSpPr txBox="1">
              <a:spLocks noChangeArrowheads="1"/>
            </p:cNvSpPr>
            <p:nvPr/>
          </p:nvSpPr>
          <p:spPr bwMode="auto">
            <a:xfrm>
              <a:off x="0" y="2341"/>
              <a:ext cx="1202" cy="363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/>
              <a:r>
                <a:rPr lang="ru-RU">
                  <a:solidFill>
                    <a:srgbClr val="808000"/>
                  </a:solidFill>
                </a:rPr>
                <a:t>Ю.В. Кондратюк</a:t>
              </a:r>
              <a:r>
                <a:rPr lang="en-US">
                  <a:solidFill>
                    <a:srgbClr val="808000"/>
                  </a:solidFill>
                </a:rPr>
                <a:t> </a:t>
              </a:r>
              <a:r>
                <a:rPr lang="ru-RU">
                  <a:solidFill>
                    <a:srgbClr val="808000"/>
                  </a:solidFill>
                </a:rPr>
                <a:t>(1897-1941</a:t>
              </a:r>
              <a:r>
                <a:rPr lang="ru-RU" sz="2000">
                  <a:solidFill>
                    <a:srgbClr val="808000"/>
                  </a:solidFill>
                </a:rPr>
                <a:t>)</a:t>
              </a:r>
            </a:p>
          </p:txBody>
        </p:sp>
      </p:grpSp>
      <p:sp>
        <p:nvSpPr>
          <p:cNvPr id="12296" name="Text Box 57"/>
          <p:cNvSpPr txBox="1">
            <a:spLocks noChangeArrowheads="1"/>
          </p:cNvSpPr>
          <p:nvPr/>
        </p:nvSpPr>
        <p:spPr bwMode="auto">
          <a:xfrm>
            <a:off x="1066800" y="117475"/>
            <a:ext cx="6781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i="1">
                <a:cs typeface="Times New Roman" pitchFamily="18" charset="0"/>
              </a:rPr>
              <a:t>PIONEERS OF ASTRONAUTICS AND THEIR STUDIES </a:t>
            </a:r>
            <a:endParaRPr lang="ru-RU" i="1">
              <a:cs typeface="Times New Roman" pitchFamily="18" charset="0"/>
            </a:endParaRPr>
          </a:p>
        </p:txBody>
      </p:sp>
      <p:sp>
        <p:nvSpPr>
          <p:cNvPr id="12297" name="Text Box 58"/>
          <p:cNvSpPr txBox="1">
            <a:spLocks noChangeArrowheads="1"/>
          </p:cNvSpPr>
          <p:nvPr/>
        </p:nvSpPr>
        <p:spPr bwMode="auto">
          <a:xfrm>
            <a:off x="8675688" y="49213"/>
            <a:ext cx="452437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>
                <a:cs typeface="Times New Roman" pitchFamily="18" charset="0"/>
              </a:rPr>
              <a:t>8</a:t>
            </a:r>
            <a:endParaRPr lang="ru-RU" sz="1600">
              <a:cs typeface="Times New Roman" pitchFamily="18" charset="0"/>
            </a:endParaRPr>
          </a:p>
        </p:txBody>
      </p:sp>
      <p:sp>
        <p:nvSpPr>
          <p:cNvPr id="12298" name="Text Box 19"/>
          <p:cNvSpPr txBox="1">
            <a:spLocks noChangeArrowheads="1"/>
          </p:cNvSpPr>
          <p:nvPr/>
        </p:nvSpPr>
        <p:spPr bwMode="auto">
          <a:xfrm>
            <a:off x="8572500" y="6416675"/>
            <a:ext cx="500063" cy="369888"/>
          </a:xfrm>
          <a:prstGeom prst="rect">
            <a:avLst/>
          </a:prstGeom>
          <a:solidFill>
            <a:srgbClr val="CCFF33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/>
              <a:t>8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16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16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1651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63" name="Text Box 7"/>
          <p:cNvSpPr txBox="1">
            <a:spLocks noChangeArrowheads="1"/>
          </p:cNvSpPr>
          <p:nvPr/>
        </p:nvSpPr>
        <p:spPr bwMode="auto">
          <a:xfrm>
            <a:off x="2411413" y="115888"/>
            <a:ext cx="3614737" cy="461962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400" dirty="0"/>
              <a:t> </a:t>
            </a:r>
            <a:r>
              <a:rPr lang="ru-RU" sz="2400" i="1" dirty="0">
                <a:solidFill>
                  <a:srgbClr val="808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Пионеры космонавтики</a:t>
            </a:r>
            <a:r>
              <a:rPr lang="en-US" sz="2400" i="1" dirty="0">
                <a:solidFill>
                  <a:srgbClr val="808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 </a:t>
            </a:r>
            <a:endParaRPr lang="ru-RU" sz="2400" i="1" dirty="0">
              <a:solidFill>
                <a:srgbClr val="808000"/>
              </a:solidFill>
              <a:effectLst>
                <a:outerShdw blurRad="38100" dist="38100" dir="2700000" algn="tl">
                  <a:srgbClr val="000000"/>
                </a:outerShdw>
              </a:effectLst>
              <a:cs typeface="Times New Roman" pitchFamily="18" charset="0"/>
            </a:endParaRPr>
          </a:p>
        </p:txBody>
      </p:sp>
      <p:grpSp>
        <p:nvGrpSpPr>
          <p:cNvPr id="13315" name="Group 18"/>
          <p:cNvGrpSpPr>
            <a:grpSpLocks/>
          </p:cNvGrpSpPr>
          <p:nvPr/>
        </p:nvGrpSpPr>
        <p:grpSpPr bwMode="auto">
          <a:xfrm>
            <a:off x="2843213" y="2133600"/>
            <a:ext cx="3816350" cy="3816350"/>
            <a:chOff x="1791" y="1344"/>
            <a:chExt cx="2404" cy="2404"/>
          </a:xfrm>
        </p:grpSpPr>
        <p:pic>
          <p:nvPicPr>
            <p:cNvPr id="13325" name="Picture 9" descr="RNII-Центр Келдыша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791" y="1344"/>
              <a:ext cx="2404" cy="18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326" name="Text Box 10"/>
            <p:cNvSpPr txBox="1">
              <a:spLocks noChangeArrowheads="1"/>
            </p:cNvSpPr>
            <p:nvPr/>
          </p:nvSpPr>
          <p:spPr bwMode="auto">
            <a:xfrm>
              <a:off x="1837" y="3203"/>
              <a:ext cx="2328" cy="545"/>
            </a:xfrm>
            <a:prstGeom prst="rect">
              <a:avLst/>
            </a:prstGeom>
            <a:solidFill>
              <a:srgbClr val="008000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1" hangingPunct="1"/>
              <a:r>
                <a:rPr lang="ru-RU" sz="2000">
                  <a:solidFill>
                    <a:schemeClr val="bg1"/>
                  </a:solidFill>
                </a:rPr>
                <a:t>Здание в Москве (сейчас Центр Келдыша), где в 1930-х гг. был  РНИИ</a:t>
              </a:r>
              <a:r>
                <a:rPr lang="en-US" sz="2000">
                  <a:solidFill>
                    <a:schemeClr val="bg1"/>
                  </a:solidFill>
                </a:rPr>
                <a:t>.</a:t>
              </a:r>
              <a:endParaRPr lang="ru-RU" sz="2000">
                <a:solidFill>
                  <a:schemeClr val="bg1"/>
                </a:solidFill>
              </a:endParaRPr>
            </a:p>
          </p:txBody>
        </p:sp>
      </p:grpSp>
      <p:grpSp>
        <p:nvGrpSpPr>
          <p:cNvPr id="13316" name="Group 11"/>
          <p:cNvGrpSpPr>
            <a:grpSpLocks/>
          </p:cNvGrpSpPr>
          <p:nvPr/>
        </p:nvGrpSpPr>
        <p:grpSpPr bwMode="auto">
          <a:xfrm>
            <a:off x="6877050" y="2498725"/>
            <a:ext cx="2152650" cy="3162300"/>
            <a:chOff x="1193" y="2436"/>
            <a:chExt cx="948" cy="1493"/>
          </a:xfrm>
        </p:grpSpPr>
        <p:sp>
          <p:nvSpPr>
            <p:cNvPr id="13323" name="Text Box 12"/>
            <p:cNvSpPr txBox="1">
              <a:spLocks noChangeArrowheads="1"/>
            </p:cNvSpPr>
            <p:nvPr/>
          </p:nvSpPr>
          <p:spPr bwMode="auto">
            <a:xfrm>
              <a:off x="1271" y="3658"/>
              <a:ext cx="858" cy="271"/>
            </a:xfrm>
            <a:prstGeom prst="rect">
              <a:avLst/>
            </a:prstGeom>
            <a:solidFill>
              <a:srgbClr val="008000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1" hangingPunct="1"/>
              <a:r>
                <a:rPr lang="ru-RU" sz="2000">
                  <a:solidFill>
                    <a:schemeClr val="bg1"/>
                  </a:solidFill>
                </a:rPr>
                <a:t>С.П. Королев, </a:t>
              </a:r>
              <a:r>
                <a:rPr lang="en-US" sz="2000">
                  <a:solidFill>
                    <a:schemeClr val="bg1"/>
                  </a:solidFill>
                </a:rPr>
                <a:t>1933</a:t>
              </a:r>
              <a:r>
                <a:rPr lang="ru-RU" sz="2000">
                  <a:solidFill>
                    <a:schemeClr val="bg1"/>
                  </a:solidFill>
                </a:rPr>
                <a:t> г.</a:t>
              </a:r>
            </a:p>
          </p:txBody>
        </p:sp>
        <p:pic>
          <p:nvPicPr>
            <p:cNvPr id="13324" name="Picture 13" descr="Korolev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193" y="2436"/>
              <a:ext cx="948" cy="1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3317" name="Group 19"/>
          <p:cNvGrpSpPr>
            <a:grpSpLocks/>
          </p:cNvGrpSpPr>
          <p:nvPr/>
        </p:nvGrpSpPr>
        <p:grpSpPr bwMode="auto">
          <a:xfrm>
            <a:off x="293688" y="2060575"/>
            <a:ext cx="2420937" cy="4032250"/>
            <a:chOff x="185" y="1298"/>
            <a:chExt cx="1525" cy="2540"/>
          </a:xfrm>
        </p:grpSpPr>
        <p:sp>
          <p:nvSpPr>
            <p:cNvPr id="13321" name="Text Box 15"/>
            <p:cNvSpPr txBox="1">
              <a:spLocks noChangeArrowheads="1"/>
            </p:cNvSpPr>
            <p:nvPr/>
          </p:nvSpPr>
          <p:spPr bwMode="auto">
            <a:xfrm>
              <a:off x="185" y="3235"/>
              <a:ext cx="1525" cy="603"/>
            </a:xfrm>
            <a:prstGeom prst="rect">
              <a:avLst/>
            </a:prstGeom>
            <a:solidFill>
              <a:srgbClr val="008000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1" hangingPunct="1"/>
              <a:r>
                <a:rPr lang="ru-RU" sz="2000">
                  <a:solidFill>
                    <a:schemeClr val="bg1"/>
                  </a:solidFill>
                </a:rPr>
                <a:t>Сотрудники РНИИ с ракетой ГИРД</a:t>
              </a:r>
              <a:r>
                <a:rPr lang="en-US" sz="2000">
                  <a:solidFill>
                    <a:schemeClr val="bg1"/>
                  </a:solidFill>
                </a:rPr>
                <a:t>-X, </a:t>
              </a:r>
              <a:r>
                <a:rPr lang="ru-RU" sz="2000">
                  <a:solidFill>
                    <a:schemeClr val="bg1"/>
                  </a:solidFill>
                </a:rPr>
                <a:t>25.11.</a:t>
              </a:r>
              <a:r>
                <a:rPr lang="en-US" sz="2000">
                  <a:solidFill>
                    <a:schemeClr val="bg1"/>
                  </a:solidFill>
                </a:rPr>
                <a:t>1933</a:t>
              </a:r>
              <a:r>
                <a:rPr lang="ru-RU" sz="2000">
                  <a:solidFill>
                    <a:schemeClr val="bg1"/>
                  </a:solidFill>
                </a:rPr>
                <a:t> г.</a:t>
              </a:r>
            </a:p>
          </p:txBody>
        </p:sp>
        <p:pic>
          <p:nvPicPr>
            <p:cNvPr id="13322" name="Picture 16" descr="Korolev4b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39" y="1298"/>
              <a:ext cx="1462" cy="18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98673" name="Text Box 17"/>
          <p:cNvSpPr txBox="1">
            <a:spLocks noChangeArrowheads="1"/>
          </p:cNvSpPr>
          <p:nvPr/>
        </p:nvSpPr>
        <p:spPr bwMode="auto">
          <a:xfrm>
            <a:off x="971550" y="765175"/>
            <a:ext cx="7488238" cy="9144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ru-RU" sz="2000">
                <a:solidFill>
                  <a:srgbClr val="808000"/>
                </a:solidFill>
              </a:rPr>
              <a:t>В СССР: ГДЛ (1921-1933),</a:t>
            </a:r>
            <a:r>
              <a:rPr lang="ru-RU"/>
              <a:t> </a:t>
            </a:r>
            <a:r>
              <a:rPr lang="ru-RU" sz="2000">
                <a:solidFill>
                  <a:srgbClr val="808000"/>
                </a:solidFill>
                <a:cs typeface="Times New Roman" pitchFamily="18" charset="0"/>
              </a:rPr>
              <a:t>ГИРД (1931-1933), </a:t>
            </a:r>
          </a:p>
          <a:p>
            <a:pPr algn="ctr"/>
            <a:r>
              <a:rPr lang="ru-RU" sz="2000">
                <a:solidFill>
                  <a:srgbClr val="808000"/>
                </a:solidFill>
                <a:cs typeface="Times New Roman" pitchFamily="18" charset="0"/>
              </a:rPr>
              <a:t>РНИИ (1933) </a:t>
            </a:r>
            <a:r>
              <a:rPr lang="ru-RU" sz="2000">
                <a:solidFill>
                  <a:srgbClr val="808000"/>
                </a:solidFill>
                <a:cs typeface="Times New Roman" pitchFamily="18" charset="0"/>
                <a:sym typeface="Symbol" pitchFamily="18" charset="2"/>
              </a:rPr>
              <a:t></a:t>
            </a:r>
            <a:r>
              <a:rPr lang="ru-RU" sz="2000">
                <a:solidFill>
                  <a:srgbClr val="808000"/>
                </a:solidFill>
                <a:cs typeface="Times New Roman" pitchFamily="18" charset="0"/>
              </a:rPr>
              <a:t>  НИИ-3 (1937), </a:t>
            </a:r>
            <a:r>
              <a:rPr lang="ru-RU" sz="2000">
                <a:solidFill>
                  <a:srgbClr val="808000"/>
                </a:solidFill>
              </a:rPr>
              <a:t>НИИРТ (1942), </a:t>
            </a:r>
            <a:r>
              <a:rPr lang="ru-RU" sz="2000">
                <a:solidFill>
                  <a:srgbClr val="808000"/>
                </a:solidFill>
                <a:cs typeface="Times New Roman" pitchFamily="18" charset="0"/>
              </a:rPr>
              <a:t>НИИ-1 (1944), НИИТП (1965), Исследовательский Центр им. Келдыша (1995)</a:t>
            </a:r>
          </a:p>
        </p:txBody>
      </p:sp>
      <p:sp>
        <p:nvSpPr>
          <p:cNvPr id="13319" name="Text Box 20"/>
          <p:cNvSpPr txBox="1">
            <a:spLocks noChangeArrowheads="1"/>
          </p:cNvSpPr>
          <p:nvPr/>
        </p:nvSpPr>
        <p:spPr bwMode="auto">
          <a:xfrm>
            <a:off x="8532813" y="117475"/>
            <a:ext cx="482600" cy="369888"/>
          </a:xfrm>
          <a:prstGeom prst="rect">
            <a:avLst/>
          </a:prstGeom>
          <a:solidFill>
            <a:srgbClr val="CCFF33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/>
              <a:t>9</a:t>
            </a:r>
            <a:endParaRPr lang="ru-RU"/>
          </a:p>
        </p:txBody>
      </p:sp>
      <p:sp>
        <p:nvSpPr>
          <p:cNvPr id="13320" name="Text Box 19"/>
          <p:cNvSpPr txBox="1">
            <a:spLocks noChangeArrowheads="1"/>
          </p:cNvSpPr>
          <p:nvPr/>
        </p:nvSpPr>
        <p:spPr bwMode="auto">
          <a:xfrm>
            <a:off x="8572500" y="6416675"/>
            <a:ext cx="500063" cy="369888"/>
          </a:xfrm>
          <a:prstGeom prst="rect">
            <a:avLst/>
          </a:prstGeom>
          <a:solidFill>
            <a:srgbClr val="CCFF33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/>
              <a:t>9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98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8673" grpId="0" animBg="1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38" name="Group 26"/>
          <p:cNvGrpSpPr>
            <a:grpSpLocks/>
          </p:cNvGrpSpPr>
          <p:nvPr/>
        </p:nvGrpSpPr>
        <p:grpSpPr bwMode="auto">
          <a:xfrm>
            <a:off x="107950" y="782638"/>
            <a:ext cx="5583238" cy="2332037"/>
            <a:chOff x="68" y="493"/>
            <a:chExt cx="3517" cy="1469"/>
          </a:xfrm>
        </p:grpSpPr>
        <p:pic>
          <p:nvPicPr>
            <p:cNvPr id="14348" name="Picture 5" descr="RN_Sputnik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8" y="493"/>
              <a:ext cx="3517" cy="1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4349" name="Text Box 8"/>
            <p:cNvSpPr txBox="1">
              <a:spLocks noChangeArrowheads="1"/>
            </p:cNvSpPr>
            <p:nvPr/>
          </p:nvSpPr>
          <p:spPr bwMode="auto">
            <a:xfrm>
              <a:off x="385" y="1616"/>
              <a:ext cx="2700" cy="3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ru-RU">
                  <a:cs typeface="Times New Roman" pitchFamily="18" charset="0"/>
                </a:rPr>
                <a:t>Первая Космическая Ракета-Носитель</a:t>
              </a:r>
              <a:r>
                <a:rPr lang="en-US">
                  <a:cs typeface="Times New Roman" pitchFamily="18" charset="0"/>
                </a:rPr>
                <a:t> </a:t>
              </a:r>
              <a:endParaRPr lang="ru-RU">
                <a:cs typeface="Times New Roman" pitchFamily="18" charset="0"/>
              </a:endParaRPr>
            </a:p>
            <a:p>
              <a:pPr algn="ctr"/>
              <a:r>
                <a:rPr lang="en-US">
                  <a:cs typeface="Times New Roman" pitchFamily="18" charset="0"/>
                </a:rPr>
                <a:t>“ </a:t>
              </a:r>
              <a:r>
                <a:rPr lang="ru-RU">
                  <a:cs typeface="Times New Roman" pitchFamily="18" charset="0"/>
                </a:rPr>
                <a:t>Спутник</a:t>
              </a:r>
              <a:r>
                <a:rPr lang="en-US">
                  <a:cs typeface="Times New Roman" pitchFamily="18" charset="0"/>
                </a:rPr>
                <a:t>”, 1957, </a:t>
              </a:r>
              <a:r>
                <a:rPr lang="ru-RU">
                  <a:cs typeface="Times New Roman" pitchFamily="18" charset="0"/>
                </a:rPr>
                <a:t>ОКБ-1, СССР</a:t>
              </a:r>
              <a:r>
                <a:rPr lang="ru-RU"/>
                <a:t> </a:t>
              </a:r>
            </a:p>
          </p:txBody>
        </p:sp>
      </p:grpSp>
      <p:sp>
        <p:nvSpPr>
          <p:cNvPr id="202763" name="Text Box 11"/>
          <p:cNvSpPr txBox="1">
            <a:spLocks noChangeArrowheads="1"/>
          </p:cNvSpPr>
          <p:nvPr/>
        </p:nvSpPr>
        <p:spPr bwMode="auto">
          <a:xfrm>
            <a:off x="107950" y="188913"/>
            <a:ext cx="8421688" cy="45720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 i="1">
                <a:solidFill>
                  <a:srgbClr val="808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II</a:t>
            </a:r>
            <a:r>
              <a:rPr lang="ru-RU" sz="2400" i="1">
                <a:solidFill>
                  <a:srgbClr val="808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. Создание в СССР Ракетно-Космической техники и науки</a:t>
            </a:r>
            <a:endParaRPr lang="ru-RU" sz="2400" i="1">
              <a:solidFill>
                <a:srgbClr val="808000"/>
              </a:solidFill>
              <a:effectLst>
                <a:outerShdw blurRad="38100" dist="38100" dir="2700000" algn="tl">
                  <a:srgbClr val="000000"/>
                </a:outerShdw>
              </a:effectLst>
              <a:cs typeface="Times New Roman" pitchFamily="18" charset="0"/>
            </a:endParaRPr>
          </a:p>
        </p:txBody>
      </p:sp>
      <p:sp>
        <p:nvSpPr>
          <p:cNvPr id="14340" name="Text Box 16"/>
          <p:cNvSpPr txBox="1">
            <a:spLocks noChangeArrowheads="1"/>
          </p:cNvSpPr>
          <p:nvPr/>
        </p:nvSpPr>
        <p:spPr bwMode="auto">
          <a:xfrm>
            <a:off x="8675688" y="85725"/>
            <a:ext cx="419100" cy="369888"/>
          </a:xfrm>
          <a:prstGeom prst="rect">
            <a:avLst/>
          </a:prstGeom>
          <a:solidFill>
            <a:srgbClr val="CCFF33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ru-RU"/>
              <a:t>10</a:t>
            </a:r>
          </a:p>
        </p:txBody>
      </p:sp>
      <p:grpSp>
        <p:nvGrpSpPr>
          <p:cNvPr id="14341" name="Group 21"/>
          <p:cNvGrpSpPr>
            <a:grpSpLocks/>
          </p:cNvGrpSpPr>
          <p:nvPr/>
        </p:nvGrpSpPr>
        <p:grpSpPr bwMode="auto">
          <a:xfrm>
            <a:off x="5867400" y="1268413"/>
            <a:ext cx="2876550" cy="4381500"/>
            <a:chOff x="3696" y="799"/>
            <a:chExt cx="1812" cy="2760"/>
          </a:xfrm>
        </p:grpSpPr>
        <p:sp>
          <p:nvSpPr>
            <p:cNvPr id="14346" name="Text Box 10"/>
            <p:cNvSpPr txBox="1">
              <a:spLocks noChangeArrowheads="1"/>
            </p:cNvSpPr>
            <p:nvPr/>
          </p:nvSpPr>
          <p:spPr bwMode="auto">
            <a:xfrm>
              <a:off x="3822" y="3175"/>
              <a:ext cx="1588" cy="3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ru-RU" sz="2000">
                  <a:cs typeface="Times New Roman" pitchFamily="18" charset="0"/>
                </a:rPr>
                <a:t>С.П. Королев, 1953 г., Капустин Яр</a:t>
              </a:r>
              <a:r>
                <a:rPr lang="ru-RU"/>
                <a:t> </a:t>
              </a:r>
            </a:p>
          </p:txBody>
        </p:sp>
        <p:pic>
          <p:nvPicPr>
            <p:cNvPr id="14347" name="Picture 20" descr="Korolev S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696" y="799"/>
              <a:ext cx="1812" cy="23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4342" name="Group 25"/>
          <p:cNvGrpSpPr>
            <a:grpSpLocks/>
          </p:cNvGrpSpPr>
          <p:nvPr/>
        </p:nvGrpSpPr>
        <p:grpSpPr bwMode="auto">
          <a:xfrm>
            <a:off x="1023938" y="3213100"/>
            <a:ext cx="4183062" cy="3536950"/>
            <a:chOff x="645" y="2024"/>
            <a:chExt cx="2635" cy="2228"/>
          </a:xfrm>
        </p:grpSpPr>
        <p:pic>
          <p:nvPicPr>
            <p:cNvPr id="14344" name="Picture 22" descr="Sovet GK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95" y="2024"/>
              <a:ext cx="2357" cy="15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4345" name="Text Box 23"/>
            <p:cNvSpPr txBox="1">
              <a:spLocks noChangeArrowheads="1"/>
            </p:cNvSpPr>
            <p:nvPr/>
          </p:nvSpPr>
          <p:spPr bwMode="auto">
            <a:xfrm>
              <a:off x="645" y="3617"/>
              <a:ext cx="2635" cy="6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>
                  <a:cs typeface="Times New Roman" pitchFamily="18" charset="0"/>
                </a:rPr>
                <a:t>На Совете Главных Конструкторов: </a:t>
              </a:r>
            </a:p>
            <a:p>
              <a:r>
                <a:rPr lang="ru-RU">
                  <a:cs typeface="Times New Roman" pitchFamily="18" charset="0"/>
                </a:rPr>
                <a:t>Черток Б.Е., Бармин В.П.</a:t>
              </a:r>
              <a:r>
                <a:rPr lang="en-US">
                  <a:cs typeface="Times New Roman" pitchFamily="18" charset="0"/>
                </a:rPr>
                <a:t>,</a:t>
              </a:r>
              <a:r>
                <a:rPr lang="ru-RU">
                  <a:cs typeface="Times New Roman" pitchFamily="18" charset="0"/>
                </a:rPr>
                <a:t> Рязанский М.С.,</a:t>
              </a:r>
              <a:r>
                <a:rPr lang="en-US">
                  <a:cs typeface="Times New Roman" pitchFamily="18" charset="0"/>
                </a:rPr>
                <a:t> </a:t>
              </a:r>
              <a:endParaRPr lang="ru-RU">
                <a:cs typeface="Times New Roman" pitchFamily="18" charset="0"/>
              </a:endParaRPr>
            </a:p>
            <a:p>
              <a:r>
                <a:rPr lang="ru-RU">
                  <a:cs typeface="Times New Roman" pitchFamily="18" charset="0"/>
                </a:rPr>
                <a:t>Королев С.П., Кузнецов В.И., Пилюгин Н.А., </a:t>
              </a:r>
            </a:p>
            <a:p>
              <a:r>
                <a:rPr lang="ru-RU">
                  <a:cs typeface="Times New Roman" pitchFamily="18" charset="0"/>
                </a:rPr>
                <a:t>Глушко В.П., </a:t>
              </a:r>
              <a:r>
                <a:rPr lang="en-US">
                  <a:cs typeface="Times New Roman" pitchFamily="18" charset="0"/>
                </a:rPr>
                <a:t>19</a:t>
              </a:r>
              <a:r>
                <a:rPr lang="ru-RU">
                  <a:cs typeface="Times New Roman" pitchFamily="18" charset="0"/>
                </a:rPr>
                <a:t>4</a:t>
              </a:r>
              <a:r>
                <a:rPr lang="en-US">
                  <a:cs typeface="Times New Roman" pitchFamily="18" charset="0"/>
                </a:rPr>
                <a:t>7, </a:t>
              </a:r>
              <a:r>
                <a:rPr lang="ru-RU"/>
                <a:t> Москва</a:t>
              </a:r>
            </a:p>
          </p:txBody>
        </p:sp>
      </p:grpSp>
      <p:sp>
        <p:nvSpPr>
          <p:cNvPr id="14343" name="Text Box 19"/>
          <p:cNvSpPr txBox="1">
            <a:spLocks noChangeArrowheads="1"/>
          </p:cNvSpPr>
          <p:nvPr/>
        </p:nvSpPr>
        <p:spPr bwMode="auto">
          <a:xfrm>
            <a:off x="8572500" y="6416675"/>
            <a:ext cx="500063" cy="369888"/>
          </a:xfrm>
          <a:prstGeom prst="rect">
            <a:avLst/>
          </a:prstGeom>
          <a:solidFill>
            <a:srgbClr val="CCFF33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ru-RU"/>
              <a:t>10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4" name="Text Box 4"/>
          <p:cNvSpPr txBox="1">
            <a:spLocks noChangeArrowheads="1"/>
          </p:cNvSpPr>
          <p:nvPr/>
        </p:nvSpPr>
        <p:spPr bwMode="auto">
          <a:xfrm>
            <a:off x="179388" y="307975"/>
            <a:ext cx="8421687" cy="45720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 i="1">
                <a:solidFill>
                  <a:srgbClr val="808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II</a:t>
            </a:r>
            <a:r>
              <a:rPr lang="ru-RU" sz="2400" i="1">
                <a:solidFill>
                  <a:srgbClr val="808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. Создание в СССР Ракетно-Космической техники и науки</a:t>
            </a:r>
            <a:endParaRPr lang="ru-RU" sz="2400" i="1">
              <a:solidFill>
                <a:srgbClr val="808000"/>
              </a:solidFill>
              <a:effectLst>
                <a:outerShdw blurRad="38100" dist="38100" dir="2700000" algn="tl">
                  <a:srgbClr val="000000"/>
                </a:outerShdw>
              </a:effectLst>
              <a:cs typeface="Times New Roman" pitchFamily="18" charset="0"/>
            </a:endParaRPr>
          </a:p>
        </p:txBody>
      </p:sp>
      <p:sp>
        <p:nvSpPr>
          <p:cNvPr id="204805" name="Text Box 5"/>
          <p:cNvSpPr txBox="1">
            <a:spLocks noChangeArrowheads="1"/>
          </p:cNvSpPr>
          <p:nvPr/>
        </p:nvSpPr>
        <p:spPr bwMode="auto">
          <a:xfrm>
            <a:off x="107950" y="863600"/>
            <a:ext cx="8893175" cy="19177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400" i="1">
                <a:solidFill>
                  <a:srgbClr val="8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  Комбинированная Система управления движением ракеты: автономная инерциальная гироскопическая система с дополнительной системой Радиоуправления, в частности,</a:t>
            </a:r>
            <a:r>
              <a:rPr lang="ru-RU" sz="2000" i="1">
                <a:solidFill>
                  <a:srgbClr val="8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 </a:t>
            </a:r>
            <a:r>
              <a:rPr lang="ru-RU" sz="2400" i="1">
                <a:solidFill>
                  <a:srgbClr val="808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выключением 2-ой ступени </a:t>
            </a:r>
            <a:r>
              <a:rPr lang="ru-RU" sz="2400" i="1">
                <a:solidFill>
                  <a:srgbClr val="8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(Пилюгин Н.А., </a:t>
            </a:r>
            <a:r>
              <a:rPr lang="ru-RU" sz="2400" i="1">
                <a:solidFill>
                  <a:srgbClr val="808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Кузнецов В.И.,</a:t>
            </a:r>
            <a:r>
              <a:rPr lang="ru-RU" i="1">
                <a:solidFill>
                  <a:srgbClr val="808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sz="2400" i="1">
                <a:solidFill>
                  <a:srgbClr val="8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Рязанский М.С.)</a:t>
            </a:r>
          </a:p>
        </p:txBody>
      </p:sp>
      <p:sp>
        <p:nvSpPr>
          <p:cNvPr id="15364" name="Text Box 7"/>
          <p:cNvSpPr txBox="1">
            <a:spLocks noChangeArrowheads="1"/>
          </p:cNvSpPr>
          <p:nvPr/>
        </p:nvSpPr>
        <p:spPr bwMode="auto">
          <a:xfrm>
            <a:off x="8721725" y="115888"/>
            <a:ext cx="419100" cy="369887"/>
          </a:xfrm>
          <a:prstGeom prst="rect">
            <a:avLst/>
          </a:prstGeom>
          <a:solidFill>
            <a:srgbClr val="CCFF33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ru-RU"/>
              <a:t>11</a:t>
            </a:r>
          </a:p>
        </p:txBody>
      </p:sp>
      <p:grpSp>
        <p:nvGrpSpPr>
          <p:cNvPr id="15365" name="Group 15"/>
          <p:cNvGrpSpPr>
            <a:grpSpLocks/>
          </p:cNvGrpSpPr>
          <p:nvPr/>
        </p:nvGrpSpPr>
        <p:grpSpPr bwMode="auto">
          <a:xfrm>
            <a:off x="0" y="2863850"/>
            <a:ext cx="6011863" cy="3771900"/>
            <a:chOff x="0" y="1804"/>
            <a:chExt cx="3787" cy="2376"/>
          </a:xfrm>
        </p:grpSpPr>
        <p:sp>
          <p:nvSpPr>
            <p:cNvPr id="204806" name="Text Box 6"/>
            <p:cNvSpPr txBox="1">
              <a:spLocks noChangeArrowheads="1"/>
            </p:cNvSpPr>
            <p:nvPr/>
          </p:nvSpPr>
          <p:spPr bwMode="auto">
            <a:xfrm>
              <a:off x="113" y="3566"/>
              <a:ext cx="3674" cy="614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>
              <a:spAutoFit/>
            </a:bodyPr>
            <a:lstStyle/>
            <a:p>
              <a:pPr>
                <a:defRPr/>
              </a:pPr>
              <a:r>
                <a:rPr lang="ru-RU" sz="2400" i="1">
                  <a:solidFill>
                    <a:srgbClr val="808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Times New Roman" pitchFamily="18" charset="0"/>
                </a:rPr>
                <a:t>  </a:t>
              </a:r>
              <a:r>
                <a:rPr lang="ru-RU" sz="2000" i="1">
                  <a:solidFill>
                    <a:srgbClr val="808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Times New Roman" pitchFamily="18" charset="0"/>
                </a:rPr>
                <a:t>Рис. 2. Схема и антенна системы радиоуправле-ния бокового отклонения и выключения ДУ 2 сту-пени</a:t>
              </a:r>
              <a:endParaRPr lang="ru-RU" sz="2000" i="1">
                <a:solidFill>
                  <a:srgbClr val="808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grpSp>
          <p:nvGrpSpPr>
            <p:cNvPr id="15371" name="Group 14"/>
            <p:cNvGrpSpPr>
              <a:grpSpLocks/>
            </p:cNvGrpSpPr>
            <p:nvPr/>
          </p:nvGrpSpPr>
          <p:grpSpPr bwMode="auto">
            <a:xfrm>
              <a:off x="0" y="1804"/>
              <a:ext cx="3708" cy="1741"/>
              <a:chOff x="0" y="1825"/>
              <a:chExt cx="3708" cy="1741"/>
            </a:xfrm>
          </p:grpSpPr>
          <p:pic>
            <p:nvPicPr>
              <p:cNvPr id="15372" name="Picture 8" descr="rup-2 st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0" y="1825"/>
                <a:ext cx="2481" cy="174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373" name="Picture 9" descr="RUP-8K71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2472" y="1925"/>
                <a:ext cx="1236" cy="15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grpSp>
        <p:nvGrpSpPr>
          <p:cNvPr id="15366" name="Group 13"/>
          <p:cNvGrpSpPr>
            <a:grpSpLocks/>
          </p:cNvGrpSpPr>
          <p:nvPr/>
        </p:nvGrpSpPr>
        <p:grpSpPr bwMode="auto">
          <a:xfrm>
            <a:off x="6156325" y="3279775"/>
            <a:ext cx="2768600" cy="2886075"/>
            <a:chOff x="3878" y="1873"/>
            <a:chExt cx="1744" cy="1818"/>
          </a:xfrm>
        </p:grpSpPr>
        <p:pic>
          <p:nvPicPr>
            <p:cNvPr id="15368" name="Picture 10" descr="Korolev_Pilugin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878" y="1873"/>
              <a:ext cx="1744" cy="12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5369" name="Text Box 11"/>
            <p:cNvSpPr txBox="1">
              <a:spLocks noChangeArrowheads="1"/>
            </p:cNvSpPr>
            <p:nvPr/>
          </p:nvSpPr>
          <p:spPr bwMode="auto">
            <a:xfrm>
              <a:off x="4070" y="3172"/>
              <a:ext cx="1406" cy="519"/>
            </a:xfrm>
            <a:prstGeom prst="rect">
              <a:avLst/>
            </a:prstGeom>
            <a:solidFill>
              <a:srgbClr val="99CCFF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r>
                <a:rPr lang="ru-RU">
                  <a:cs typeface="Times New Roman" pitchFamily="18" charset="0"/>
                </a:rPr>
                <a:t>Н.А.Пилюгин и </a:t>
              </a:r>
            </a:p>
            <a:p>
              <a:r>
                <a:rPr lang="ru-RU">
                  <a:cs typeface="Times New Roman" pitchFamily="18" charset="0"/>
                </a:rPr>
                <a:t>С.П. Королев,</a:t>
              </a:r>
              <a:r>
                <a:rPr lang="ru-RU"/>
                <a:t> Р-1,</a:t>
              </a:r>
            </a:p>
            <a:p>
              <a:r>
                <a:rPr lang="ru-RU"/>
                <a:t>Капустин Яр, 1948 г.</a:t>
              </a:r>
            </a:p>
          </p:txBody>
        </p:sp>
      </p:grpSp>
      <p:sp>
        <p:nvSpPr>
          <p:cNvPr id="15367" name="Text Box 19"/>
          <p:cNvSpPr txBox="1">
            <a:spLocks noChangeArrowheads="1"/>
          </p:cNvSpPr>
          <p:nvPr/>
        </p:nvSpPr>
        <p:spPr bwMode="auto">
          <a:xfrm>
            <a:off x="8572500" y="6416675"/>
            <a:ext cx="500063" cy="369888"/>
          </a:xfrm>
          <a:prstGeom prst="rect">
            <a:avLst/>
          </a:prstGeom>
          <a:solidFill>
            <a:srgbClr val="CCFF33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ru-RU"/>
              <a:t>1</a:t>
            </a:r>
            <a:r>
              <a:rPr lang="en-US"/>
              <a:t>1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6" name="Text Box 4"/>
          <p:cNvSpPr txBox="1">
            <a:spLocks noChangeArrowheads="1"/>
          </p:cNvSpPr>
          <p:nvPr/>
        </p:nvSpPr>
        <p:spPr bwMode="auto">
          <a:xfrm>
            <a:off x="179388" y="44450"/>
            <a:ext cx="8421687" cy="45720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 i="1">
                <a:solidFill>
                  <a:srgbClr val="808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II</a:t>
            </a:r>
            <a:r>
              <a:rPr lang="ru-RU" sz="2400" i="1">
                <a:solidFill>
                  <a:srgbClr val="808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. Создание в СССР Ракетно-Космической техники и науки</a:t>
            </a:r>
            <a:endParaRPr lang="ru-RU" sz="2400" i="1">
              <a:solidFill>
                <a:srgbClr val="808000"/>
              </a:solidFill>
              <a:effectLst>
                <a:outerShdw blurRad="38100" dist="38100" dir="2700000" algn="tl">
                  <a:srgbClr val="000000"/>
                </a:outerShdw>
              </a:effectLst>
              <a:cs typeface="Times New Roman" pitchFamily="18" charset="0"/>
            </a:endParaRPr>
          </a:p>
        </p:txBody>
      </p:sp>
      <p:sp>
        <p:nvSpPr>
          <p:cNvPr id="207877" name="Text Box 5"/>
          <p:cNvSpPr txBox="1">
            <a:spLocks noChangeArrowheads="1"/>
          </p:cNvSpPr>
          <p:nvPr/>
        </p:nvSpPr>
        <p:spPr bwMode="auto">
          <a:xfrm>
            <a:off x="395288" y="692150"/>
            <a:ext cx="8413750" cy="82232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2400" i="1">
                <a:solidFill>
                  <a:srgbClr val="808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Создание в СССР Космодрома для запуска МБР и спутников</a:t>
            </a:r>
          </a:p>
          <a:p>
            <a:pPr algn="ctr">
              <a:defRPr/>
            </a:pPr>
            <a:r>
              <a:rPr lang="ru-RU" sz="2400" i="1">
                <a:solidFill>
                  <a:srgbClr val="808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(Байконур, ст. Тюра-Там, 1955-1957)</a:t>
            </a:r>
          </a:p>
        </p:txBody>
      </p:sp>
      <p:sp>
        <p:nvSpPr>
          <p:cNvPr id="16388" name="Text Box 6"/>
          <p:cNvSpPr txBox="1">
            <a:spLocks noChangeArrowheads="1"/>
          </p:cNvSpPr>
          <p:nvPr/>
        </p:nvSpPr>
        <p:spPr bwMode="auto">
          <a:xfrm>
            <a:off x="8677275" y="73025"/>
            <a:ext cx="419100" cy="369888"/>
          </a:xfrm>
          <a:prstGeom prst="rect">
            <a:avLst/>
          </a:prstGeom>
          <a:solidFill>
            <a:srgbClr val="CCFF33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ru-RU"/>
              <a:t>12</a:t>
            </a:r>
          </a:p>
        </p:txBody>
      </p:sp>
      <p:grpSp>
        <p:nvGrpSpPr>
          <p:cNvPr id="16389" name="Group 9"/>
          <p:cNvGrpSpPr>
            <a:grpSpLocks/>
          </p:cNvGrpSpPr>
          <p:nvPr/>
        </p:nvGrpSpPr>
        <p:grpSpPr bwMode="auto">
          <a:xfrm>
            <a:off x="1619250" y="1557338"/>
            <a:ext cx="5807075" cy="5210175"/>
            <a:chOff x="1020" y="572"/>
            <a:chExt cx="3658" cy="3282"/>
          </a:xfrm>
        </p:grpSpPr>
        <p:pic>
          <p:nvPicPr>
            <p:cNvPr id="16391" name="Picture 7" descr="Baikonur-1-Chertok-576p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020" y="572"/>
              <a:ext cx="3658" cy="29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7880" name="Text Box 8"/>
            <p:cNvSpPr txBox="1">
              <a:spLocks noChangeArrowheads="1"/>
            </p:cNvSpPr>
            <p:nvPr/>
          </p:nvSpPr>
          <p:spPr bwMode="auto">
            <a:xfrm>
              <a:off x="1202" y="3566"/>
              <a:ext cx="3354" cy="28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sz="2400" i="1">
                  <a:solidFill>
                    <a:srgbClr val="808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Космодром - Стартовая позиция  </a:t>
              </a:r>
              <a:r>
                <a:rPr lang="en-US" sz="2400" i="1">
                  <a:solidFill>
                    <a:srgbClr val="808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N </a:t>
              </a:r>
              <a:r>
                <a:rPr lang="ru-RU" sz="2400" i="1">
                  <a:solidFill>
                    <a:srgbClr val="808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1</a:t>
              </a:r>
              <a:endParaRPr lang="ru-RU" sz="2400">
                <a:solidFill>
                  <a:srgbClr val="808000"/>
                </a:solidFill>
              </a:endParaRPr>
            </a:p>
          </p:txBody>
        </p:sp>
      </p:grpSp>
      <p:sp>
        <p:nvSpPr>
          <p:cNvPr id="16390" name="Text Box 19"/>
          <p:cNvSpPr txBox="1">
            <a:spLocks noChangeArrowheads="1"/>
          </p:cNvSpPr>
          <p:nvPr/>
        </p:nvSpPr>
        <p:spPr bwMode="auto">
          <a:xfrm>
            <a:off x="8572500" y="6416675"/>
            <a:ext cx="500063" cy="369888"/>
          </a:xfrm>
          <a:prstGeom prst="rect">
            <a:avLst/>
          </a:prstGeom>
          <a:solidFill>
            <a:srgbClr val="CCFF33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ru-RU"/>
              <a:t>12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8" name="Text Box 4"/>
          <p:cNvSpPr txBox="1">
            <a:spLocks noChangeArrowheads="1"/>
          </p:cNvSpPr>
          <p:nvPr/>
        </p:nvSpPr>
        <p:spPr bwMode="auto">
          <a:xfrm>
            <a:off x="323850" y="379413"/>
            <a:ext cx="8421688" cy="45720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 i="1">
                <a:solidFill>
                  <a:srgbClr val="808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II</a:t>
            </a:r>
            <a:r>
              <a:rPr lang="ru-RU" sz="2400" i="1">
                <a:solidFill>
                  <a:srgbClr val="808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. Создание в СССР Ракетно-Космической техники и науки</a:t>
            </a:r>
            <a:endParaRPr lang="ru-RU" sz="2400" i="1">
              <a:solidFill>
                <a:srgbClr val="808000"/>
              </a:solidFill>
              <a:effectLst>
                <a:outerShdw blurRad="38100" dist="38100" dir="2700000" algn="tl">
                  <a:srgbClr val="000000"/>
                </a:outerShdw>
              </a:effectLst>
              <a:cs typeface="Times New Roman" pitchFamily="18" charset="0"/>
            </a:endParaRPr>
          </a:p>
        </p:txBody>
      </p:sp>
      <p:sp>
        <p:nvSpPr>
          <p:cNvPr id="205829" name="Text Box 5"/>
          <p:cNvSpPr txBox="1">
            <a:spLocks noChangeArrowheads="1"/>
          </p:cNvSpPr>
          <p:nvPr/>
        </p:nvSpPr>
        <p:spPr bwMode="auto">
          <a:xfrm>
            <a:off x="827088" y="5780088"/>
            <a:ext cx="4257675" cy="4572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400" i="1">
                <a:solidFill>
                  <a:srgbClr val="808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Схема расположения НИПов </a:t>
            </a:r>
            <a:endParaRPr lang="ru-RU" sz="2400" i="1">
              <a:solidFill>
                <a:srgbClr val="808000"/>
              </a:solidFill>
              <a:effectLst>
                <a:outerShdw blurRad="38100" dist="38100" dir="2700000" algn="tl">
                  <a:srgbClr val="C0C0C0"/>
                </a:outerShdw>
              </a:effectLst>
              <a:cs typeface="Times New Roman" pitchFamily="18" charset="0"/>
            </a:endParaRPr>
          </a:p>
        </p:txBody>
      </p:sp>
      <p:sp>
        <p:nvSpPr>
          <p:cNvPr id="205830" name="Text Box 6"/>
          <p:cNvSpPr txBox="1">
            <a:spLocks noChangeArrowheads="1"/>
          </p:cNvSpPr>
          <p:nvPr/>
        </p:nvSpPr>
        <p:spPr bwMode="auto">
          <a:xfrm>
            <a:off x="323850" y="1100138"/>
            <a:ext cx="8613775" cy="4572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400" i="1">
                <a:solidFill>
                  <a:srgbClr val="808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Создание в СССР Командно-Измерительного Комплекса КИК</a:t>
            </a:r>
            <a:endParaRPr lang="ru-RU" sz="2400" i="1">
              <a:solidFill>
                <a:srgbClr val="808000"/>
              </a:solidFill>
              <a:effectLst>
                <a:outerShdw blurRad="38100" dist="38100" dir="2700000" algn="tl">
                  <a:srgbClr val="C0C0C0"/>
                </a:outerShdw>
              </a:effectLst>
              <a:cs typeface="Times New Roman" pitchFamily="18" charset="0"/>
            </a:endParaRPr>
          </a:p>
        </p:txBody>
      </p:sp>
      <p:sp>
        <p:nvSpPr>
          <p:cNvPr id="17413" name="Text Box 7"/>
          <p:cNvSpPr txBox="1">
            <a:spLocks noChangeArrowheads="1"/>
          </p:cNvSpPr>
          <p:nvPr/>
        </p:nvSpPr>
        <p:spPr bwMode="auto">
          <a:xfrm>
            <a:off x="8662988" y="73025"/>
            <a:ext cx="419100" cy="369888"/>
          </a:xfrm>
          <a:prstGeom prst="rect">
            <a:avLst/>
          </a:prstGeom>
          <a:solidFill>
            <a:srgbClr val="CCFF33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ru-RU"/>
              <a:t>13</a:t>
            </a:r>
          </a:p>
        </p:txBody>
      </p:sp>
      <p:pic>
        <p:nvPicPr>
          <p:cNvPr id="17414" name="Picture 8" descr="Map - KI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963" y="1628775"/>
            <a:ext cx="6507162" cy="372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833" name="Text Box 9"/>
          <p:cNvSpPr txBox="1">
            <a:spLocks noChangeArrowheads="1"/>
          </p:cNvSpPr>
          <p:nvPr/>
        </p:nvSpPr>
        <p:spPr bwMode="auto">
          <a:xfrm>
            <a:off x="6659563" y="1624013"/>
            <a:ext cx="2228850" cy="510857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>
              <a:defRPr/>
            </a:pPr>
            <a:r>
              <a:rPr lang="ru-RU" sz="1400" i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ИП-1-5:</a:t>
            </a:r>
            <a:r>
              <a:rPr lang="ru-RU" sz="2400" i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sz="1400" i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Байконур</a:t>
            </a:r>
          </a:p>
          <a:p>
            <a:pPr>
              <a:defRPr/>
            </a:pPr>
            <a:r>
              <a:rPr lang="ru-RU" sz="1400" i="1" dirty="0">
                <a:solidFill>
                  <a:srgbClr val="808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НИП-2: Макат, Ейск – </a:t>
            </a:r>
            <a:r>
              <a:rPr lang="ru-RU" sz="1400" i="1" dirty="0" err="1">
                <a:solidFill>
                  <a:srgbClr val="808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р</a:t>
            </a:r>
            <a:r>
              <a:rPr lang="en-US" sz="1400" i="1" dirty="0">
                <a:solidFill>
                  <a:srgbClr val="808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/</a:t>
            </a:r>
            <a:r>
              <a:rPr lang="ru-RU" sz="1400" i="1" dirty="0" err="1">
                <a:solidFill>
                  <a:srgbClr val="808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ф</a:t>
            </a:r>
            <a:endParaRPr lang="ru-RU" sz="1400" i="1" dirty="0">
              <a:solidFill>
                <a:srgbClr val="808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defRPr/>
            </a:pPr>
            <a:r>
              <a:rPr lang="ru-RU" sz="1400" i="1" dirty="0">
                <a:solidFill>
                  <a:srgbClr val="808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НИП-3: Сарышаган - </a:t>
            </a:r>
            <a:r>
              <a:rPr lang="ru-RU" sz="1400" i="1" dirty="0" err="1">
                <a:solidFill>
                  <a:srgbClr val="808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р</a:t>
            </a:r>
            <a:r>
              <a:rPr lang="en-US" sz="1400" i="1" dirty="0">
                <a:solidFill>
                  <a:srgbClr val="808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/</a:t>
            </a:r>
            <a:r>
              <a:rPr lang="ru-RU" sz="1400" i="1" dirty="0" err="1">
                <a:solidFill>
                  <a:srgbClr val="808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ф</a:t>
            </a:r>
            <a:endParaRPr lang="ru-RU" sz="1400" i="1" dirty="0">
              <a:solidFill>
                <a:srgbClr val="808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defRPr/>
            </a:pPr>
            <a:r>
              <a:rPr lang="ru-RU" sz="1400" i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НИП-4: Енисейск</a:t>
            </a:r>
          </a:p>
          <a:p>
            <a:pPr>
              <a:defRPr/>
            </a:pPr>
            <a:r>
              <a:rPr lang="ru-RU" sz="1400" i="1" dirty="0">
                <a:solidFill>
                  <a:srgbClr val="808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НИП-5: Искуп - </a:t>
            </a:r>
            <a:r>
              <a:rPr lang="ru-RU" sz="1400" i="1" dirty="0" err="1">
                <a:solidFill>
                  <a:srgbClr val="808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р</a:t>
            </a:r>
            <a:r>
              <a:rPr lang="en-US" sz="1400" i="1" dirty="0">
                <a:solidFill>
                  <a:srgbClr val="808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/</a:t>
            </a:r>
            <a:r>
              <a:rPr lang="ru-RU" sz="1400" i="1" dirty="0" err="1">
                <a:solidFill>
                  <a:srgbClr val="808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ф</a:t>
            </a:r>
            <a:endParaRPr lang="ru-RU" sz="1400" i="1" dirty="0">
              <a:solidFill>
                <a:srgbClr val="808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defRPr/>
            </a:pPr>
            <a:r>
              <a:rPr lang="ru-RU" sz="1400" i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НИП-6: Елизово</a:t>
            </a:r>
          </a:p>
          <a:p>
            <a:pPr>
              <a:defRPr/>
            </a:pPr>
            <a:r>
              <a:rPr lang="ru-RU" sz="1400" i="1" dirty="0">
                <a:solidFill>
                  <a:srgbClr val="808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НИП-7: Ключи -  Барнаул</a:t>
            </a:r>
          </a:p>
          <a:p>
            <a:pPr>
              <a:defRPr/>
            </a:pPr>
            <a:r>
              <a:rPr lang="ru-RU" sz="1400" i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НИП-8: Малоярославец</a:t>
            </a:r>
          </a:p>
          <a:p>
            <a:pPr>
              <a:defRPr/>
            </a:pPr>
            <a:r>
              <a:rPr lang="ru-RU" sz="1400" i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НИП-9: Красное Село</a:t>
            </a:r>
          </a:p>
          <a:p>
            <a:pPr>
              <a:defRPr/>
            </a:pPr>
            <a:r>
              <a:rPr lang="ru-RU" sz="1400" i="1" dirty="0">
                <a:solidFill>
                  <a:srgbClr val="808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НИП-10: Симферополь </a:t>
            </a:r>
          </a:p>
          <a:p>
            <a:pPr>
              <a:defRPr/>
            </a:pPr>
            <a:r>
              <a:rPr lang="ru-RU" sz="1400" i="1" dirty="0">
                <a:solidFill>
                  <a:srgbClr val="808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НИП-11: Тбилиси - </a:t>
            </a:r>
            <a:r>
              <a:rPr lang="ru-RU" sz="1400" i="1" dirty="0" err="1">
                <a:solidFill>
                  <a:srgbClr val="808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р</a:t>
            </a:r>
            <a:r>
              <a:rPr lang="en-US" sz="1400" i="1" dirty="0">
                <a:solidFill>
                  <a:srgbClr val="808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/</a:t>
            </a:r>
            <a:r>
              <a:rPr lang="ru-RU" sz="1400" i="1" dirty="0" err="1">
                <a:solidFill>
                  <a:srgbClr val="808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ф</a:t>
            </a:r>
            <a:endParaRPr lang="ru-RU" sz="1400" i="1" dirty="0">
              <a:solidFill>
                <a:srgbClr val="808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defRPr/>
            </a:pPr>
            <a:r>
              <a:rPr lang="ru-RU" sz="1400" i="1" dirty="0">
                <a:solidFill>
                  <a:srgbClr val="808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НИП-12: Новосибирск – </a:t>
            </a:r>
          </a:p>
          <a:p>
            <a:pPr>
              <a:defRPr/>
            </a:pPr>
            <a:r>
              <a:rPr lang="ru-RU" sz="1400" i="1" dirty="0">
                <a:solidFill>
                  <a:srgbClr val="808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                Колпашево – </a:t>
            </a:r>
            <a:r>
              <a:rPr lang="ru-RU" sz="1400" i="1" dirty="0" err="1">
                <a:solidFill>
                  <a:srgbClr val="808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р</a:t>
            </a:r>
            <a:r>
              <a:rPr lang="en-US" sz="1400" i="1" dirty="0">
                <a:solidFill>
                  <a:srgbClr val="808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/</a:t>
            </a:r>
            <a:r>
              <a:rPr lang="ru-RU" sz="1400" i="1" dirty="0" err="1">
                <a:solidFill>
                  <a:srgbClr val="808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ф</a:t>
            </a:r>
            <a:endParaRPr lang="ru-RU" sz="1400" i="1" dirty="0">
              <a:solidFill>
                <a:srgbClr val="808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defRPr/>
            </a:pPr>
            <a:r>
              <a:rPr lang="ru-RU" sz="1400" i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НИП-13: Улан-Уде</a:t>
            </a:r>
          </a:p>
          <a:p>
            <a:pPr>
              <a:defRPr/>
            </a:pPr>
            <a:r>
              <a:rPr lang="ru-RU" sz="1400" i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НИП-14: Щелково</a:t>
            </a:r>
          </a:p>
          <a:p>
            <a:pPr>
              <a:defRPr/>
            </a:pPr>
            <a:r>
              <a:rPr lang="ru-RU" sz="1400" i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НИП-15: Уссурийск</a:t>
            </a:r>
          </a:p>
          <a:p>
            <a:pPr>
              <a:defRPr/>
            </a:pPr>
            <a:r>
              <a:rPr lang="ru-RU" sz="1400" i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НИП-16: Евпатория </a:t>
            </a:r>
          </a:p>
          <a:p>
            <a:pPr>
              <a:defRPr/>
            </a:pPr>
            <a:r>
              <a:rPr lang="ru-RU" sz="1400" i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НИП-17: Якутск</a:t>
            </a:r>
          </a:p>
          <a:p>
            <a:pPr>
              <a:defRPr/>
            </a:pPr>
            <a:r>
              <a:rPr lang="ru-RU" sz="1400" i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НИП-18: Воркута</a:t>
            </a:r>
          </a:p>
          <a:p>
            <a:pPr>
              <a:defRPr/>
            </a:pPr>
            <a:r>
              <a:rPr lang="ru-RU" sz="1400" i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НИП-19: Дунаевцы – Ук</a:t>
            </a:r>
          </a:p>
          <a:p>
            <a:pPr>
              <a:defRPr/>
            </a:pPr>
            <a:r>
              <a:rPr lang="ru-RU" sz="1400" i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НИП-20: Комсомольск</a:t>
            </a:r>
          </a:p>
          <a:p>
            <a:pPr>
              <a:defRPr/>
            </a:pPr>
            <a:r>
              <a:rPr lang="ru-RU" sz="1400" i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НИП-21: Майданак – Узб</a:t>
            </a:r>
          </a:p>
          <a:p>
            <a:pPr>
              <a:defRPr/>
            </a:pPr>
            <a:r>
              <a:rPr lang="ru-RU" sz="1400" i="1" dirty="0">
                <a:solidFill>
                  <a:srgbClr val="808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НИП-22-24 – </a:t>
            </a:r>
            <a:r>
              <a:rPr lang="ru-RU" sz="1400" i="1" dirty="0" err="1">
                <a:solidFill>
                  <a:srgbClr val="808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р</a:t>
            </a:r>
            <a:r>
              <a:rPr lang="en-US" sz="1400" i="1" dirty="0">
                <a:solidFill>
                  <a:srgbClr val="808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/</a:t>
            </a:r>
            <a:r>
              <a:rPr lang="ru-RU" sz="1400" i="1" dirty="0" err="1">
                <a:solidFill>
                  <a:srgbClr val="808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ф</a:t>
            </a:r>
            <a:endParaRPr lang="ru-RU" sz="1400" i="1" dirty="0">
              <a:solidFill>
                <a:srgbClr val="808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7416" name="Text Box 19"/>
          <p:cNvSpPr txBox="1">
            <a:spLocks noChangeArrowheads="1"/>
          </p:cNvSpPr>
          <p:nvPr/>
        </p:nvSpPr>
        <p:spPr bwMode="auto">
          <a:xfrm>
            <a:off x="8572500" y="6416675"/>
            <a:ext cx="500063" cy="369888"/>
          </a:xfrm>
          <a:prstGeom prst="rect">
            <a:avLst/>
          </a:prstGeom>
          <a:solidFill>
            <a:srgbClr val="CCFF33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ru-RU"/>
              <a:t>13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34" name="Group 6"/>
          <p:cNvGrpSpPr>
            <a:grpSpLocks/>
          </p:cNvGrpSpPr>
          <p:nvPr/>
        </p:nvGrpSpPr>
        <p:grpSpPr bwMode="auto">
          <a:xfrm>
            <a:off x="34925" y="2794000"/>
            <a:ext cx="9036050" cy="2074863"/>
            <a:chOff x="0" y="1487"/>
            <a:chExt cx="5692" cy="1307"/>
          </a:xfrm>
        </p:grpSpPr>
        <p:pic>
          <p:nvPicPr>
            <p:cNvPr id="18440" name="Picture 4" descr="strela-r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954" y="1525"/>
              <a:ext cx="3738" cy="12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441" name="Picture 5" descr="strela-l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0" y="1487"/>
              <a:ext cx="1973" cy="13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22215" name="Text Box 7"/>
          <p:cNvSpPr txBox="1">
            <a:spLocks noChangeArrowheads="1"/>
          </p:cNvSpPr>
          <p:nvPr/>
        </p:nvSpPr>
        <p:spPr bwMode="auto">
          <a:xfrm>
            <a:off x="323850" y="379413"/>
            <a:ext cx="8421688" cy="45720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 i="1">
                <a:solidFill>
                  <a:srgbClr val="808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II</a:t>
            </a:r>
            <a:r>
              <a:rPr lang="ru-RU" sz="2400" i="1">
                <a:solidFill>
                  <a:srgbClr val="808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. Создание в СССР Ракетно-Космической техники и науки</a:t>
            </a:r>
            <a:endParaRPr lang="ru-RU" sz="2400" i="1">
              <a:solidFill>
                <a:srgbClr val="808000"/>
              </a:solidFill>
              <a:effectLst>
                <a:outerShdw blurRad="38100" dist="38100" dir="2700000" algn="tl">
                  <a:srgbClr val="000000"/>
                </a:outerShdw>
              </a:effectLst>
              <a:cs typeface="Times New Roman" pitchFamily="18" charset="0"/>
            </a:endParaRPr>
          </a:p>
        </p:txBody>
      </p:sp>
      <p:sp>
        <p:nvSpPr>
          <p:cNvPr id="222216" name="Text Box 8"/>
          <p:cNvSpPr txBox="1">
            <a:spLocks noChangeArrowheads="1"/>
          </p:cNvSpPr>
          <p:nvPr/>
        </p:nvSpPr>
        <p:spPr bwMode="auto">
          <a:xfrm>
            <a:off x="1403350" y="981075"/>
            <a:ext cx="6316663" cy="11874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400" i="1">
                <a:solidFill>
                  <a:srgbClr val="808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Разработка в СССР Быстродействующих </a:t>
            </a:r>
          </a:p>
          <a:p>
            <a:pPr>
              <a:defRPr/>
            </a:pPr>
            <a:r>
              <a:rPr lang="ru-RU" sz="2400" i="1">
                <a:solidFill>
                  <a:srgbClr val="808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Электронно-Вычислительных Машин ЭВМ:</a:t>
            </a:r>
          </a:p>
          <a:p>
            <a:pPr>
              <a:defRPr/>
            </a:pPr>
            <a:r>
              <a:rPr lang="ru-RU" sz="2400" i="1">
                <a:solidFill>
                  <a:srgbClr val="808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Стрела, Урал, БЭСМ, М-20 и т.д.</a:t>
            </a:r>
            <a:endParaRPr lang="ru-RU" sz="2400" i="1">
              <a:solidFill>
                <a:srgbClr val="808000"/>
              </a:solidFill>
              <a:effectLst>
                <a:outerShdw blurRad="38100" dist="38100" dir="2700000" algn="tl">
                  <a:srgbClr val="C0C0C0"/>
                </a:outerShdw>
              </a:effectLst>
              <a:cs typeface="Times New Roman" pitchFamily="18" charset="0"/>
            </a:endParaRPr>
          </a:p>
        </p:txBody>
      </p:sp>
      <p:sp>
        <p:nvSpPr>
          <p:cNvPr id="222217" name="Text Box 9"/>
          <p:cNvSpPr txBox="1">
            <a:spLocks noChangeArrowheads="1"/>
          </p:cNvSpPr>
          <p:nvPr/>
        </p:nvSpPr>
        <p:spPr bwMode="auto">
          <a:xfrm>
            <a:off x="2700338" y="5132388"/>
            <a:ext cx="2351087" cy="4572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400" i="1">
                <a:solidFill>
                  <a:srgbClr val="808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ЭВМ «Стрела»</a:t>
            </a:r>
            <a:endParaRPr lang="ru-RU" sz="2400" i="1">
              <a:solidFill>
                <a:srgbClr val="808000"/>
              </a:solidFill>
              <a:effectLst>
                <a:outerShdw blurRad="38100" dist="38100" dir="2700000" algn="tl">
                  <a:srgbClr val="C0C0C0"/>
                </a:outerShdw>
              </a:effectLst>
              <a:cs typeface="Times New Roman" pitchFamily="18" charset="0"/>
            </a:endParaRPr>
          </a:p>
        </p:txBody>
      </p:sp>
      <p:sp>
        <p:nvSpPr>
          <p:cNvPr id="18438" name="Text Box 10"/>
          <p:cNvSpPr txBox="1">
            <a:spLocks noChangeArrowheads="1"/>
          </p:cNvSpPr>
          <p:nvPr/>
        </p:nvSpPr>
        <p:spPr bwMode="auto">
          <a:xfrm>
            <a:off x="8662988" y="73025"/>
            <a:ext cx="419100" cy="369888"/>
          </a:xfrm>
          <a:prstGeom prst="rect">
            <a:avLst/>
          </a:prstGeom>
          <a:solidFill>
            <a:srgbClr val="CCFF33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ru-RU"/>
              <a:t>14</a:t>
            </a:r>
          </a:p>
        </p:txBody>
      </p:sp>
      <p:sp>
        <p:nvSpPr>
          <p:cNvPr id="18439" name="Text Box 10"/>
          <p:cNvSpPr txBox="1">
            <a:spLocks noChangeArrowheads="1"/>
          </p:cNvSpPr>
          <p:nvPr/>
        </p:nvSpPr>
        <p:spPr bwMode="auto">
          <a:xfrm>
            <a:off x="8643938" y="6345238"/>
            <a:ext cx="419100" cy="369887"/>
          </a:xfrm>
          <a:prstGeom prst="rect">
            <a:avLst/>
          </a:prstGeom>
          <a:solidFill>
            <a:srgbClr val="CCFF33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ru-RU"/>
              <a:t>14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2" name="Text Box 4"/>
          <p:cNvSpPr txBox="1">
            <a:spLocks noChangeArrowheads="1"/>
          </p:cNvSpPr>
          <p:nvPr/>
        </p:nvSpPr>
        <p:spPr bwMode="auto">
          <a:xfrm>
            <a:off x="323850" y="115888"/>
            <a:ext cx="8421688" cy="45720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 i="1">
                <a:solidFill>
                  <a:srgbClr val="808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II</a:t>
            </a:r>
            <a:r>
              <a:rPr lang="ru-RU" sz="2400" i="1">
                <a:solidFill>
                  <a:srgbClr val="808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. Создание в СССР Ракетно-Космической техники и науки</a:t>
            </a:r>
            <a:endParaRPr lang="ru-RU" sz="2400" i="1">
              <a:solidFill>
                <a:srgbClr val="808000"/>
              </a:solidFill>
              <a:effectLst>
                <a:outerShdw blurRad="38100" dist="38100" dir="2700000" algn="tl">
                  <a:srgbClr val="000000"/>
                </a:outerShdw>
              </a:effectLst>
              <a:cs typeface="Times New Roman" pitchFamily="18" charset="0"/>
            </a:endParaRPr>
          </a:p>
        </p:txBody>
      </p:sp>
      <p:sp>
        <p:nvSpPr>
          <p:cNvPr id="206853" name="Text Box 5"/>
          <p:cNvSpPr txBox="1">
            <a:spLocks noChangeArrowheads="1"/>
          </p:cNvSpPr>
          <p:nvPr/>
        </p:nvSpPr>
        <p:spPr bwMode="auto">
          <a:xfrm>
            <a:off x="193675" y="692150"/>
            <a:ext cx="8777288" cy="19177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400" i="1" dirty="0">
                <a:solidFill>
                  <a:srgbClr val="808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Создание в СССР Баллистических групп:</a:t>
            </a:r>
          </a:p>
          <a:p>
            <a:pPr>
              <a:buFontTx/>
              <a:buChar char="-"/>
              <a:defRPr/>
            </a:pPr>
            <a:r>
              <a:rPr lang="ru-RU" sz="2400" i="1" dirty="0">
                <a:solidFill>
                  <a:srgbClr val="808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ОКБ-1 С.П. Королева (Лавров С.С., Аппазов Р.Ф., Ветров и др.</a:t>
            </a:r>
          </a:p>
          <a:p>
            <a:pPr>
              <a:buFontTx/>
              <a:buChar char="-"/>
              <a:defRPr/>
            </a:pPr>
            <a:r>
              <a:rPr lang="ru-RU" sz="2400" i="1" dirty="0">
                <a:solidFill>
                  <a:srgbClr val="808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ОПМ МИ АН СССР М.В. Келдыша (Охоцимский Д.Е., </a:t>
            </a:r>
          </a:p>
          <a:p>
            <a:pPr>
              <a:defRPr/>
            </a:pPr>
            <a:r>
              <a:rPr lang="ru-RU" sz="2400" i="1" dirty="0">
                <a:solidFill>
                  <a:srgbClr val="808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 Энеев Т.М. и др.)</a:t>
            </a:r>
          </a:p>
          <a:p>
            <a:pPr>
              <a:defRPr/>
            </a:pPr>
            <a:r>
              <a:rPr lang="ru-RU" sz="2400" i="1" dirty="0">
                <a:solidFill>
                  <a:srgbClr val="808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- НИИ-4 МО (Тихонравов М.К. и др.; Эльясберг П.Е. и др.)</a:t>
            </a:r>
            <a:endParaRPr lang="ru-RU" sz="2400" i="1" dirty="0">
              <a:solidFill>
                <a:srgbClr val="808000"/>
              </a:solidFill>
              <a:effectLst>
                <a:outerShdw blurRad="38100" dist="38100" dir="2700000" algn="tl">
                  <a:srgbClr val="C0C0C0"/>
                </a:outerShdw>
              </a:effectLst>
              <a:cs typeface="Times New Roman" pitchFamily="18" charset="0"/>
            </a:endParaRPr>
          </a:p>
        </p:txBody>
      </p:sp>
      <p:sp>
        <p:nvSpPr>
          <p:cNvPr id="206854" name="Text Box 6"/>
          <p:cNvSpPr txBox="1">
            <a:spLocks noChangeArrowheads="1"/>
          </p:cNvSpPr>
          <p:nvPr/>
        </p:nvSpPr>
        <p:spPr bwMode="auto">
          <a:xfrm>
            <a:off x="768350" y="2636838"/>
            <a:ext cx="7835900" cy="7302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ru-RU" sz="2400" i="1" dirty="0">
                <a:solidFill>
                  <a:srgbClr val="808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Разработка теории и методов расчета движения ракет </a:t>
            </a:r>
          </a:p>
          <a:p>
            <a:pPr>
              <a:defRPr/>
            </a:pPr>
            <a:r>
              <a:rPr lang="ru-RU" sz="2400" i="1" dirty="0">
                <a:solidFill>
                  <a:srgbClr val="808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и космических аппаратов </a:t>
            </a:r>
            <a:endParaRPr lang="ru-RU" sz="2400" i="1" dirty="0">
              <a:solidFill>
                <a:srgbClr val="808000"/>
              </a:solidFill>
              <a:effectLst>
                <a:outerShdw blurRad="38100" dist="38100" dir="2700000" algn="tl">
                  <a:srgbClr val="C0C0C0"/>
                </a:outerShdw>
              </a:effectLst>
              <a:cs typeface="Times New Roman" pitchFamily="18" charset="0"/>
            </a:endParaRPr>
          </a:p>
        </p:txBody>
      </p:sp>
      <p:sp>
        <p:nvSpPr>
          <p:cNvPr id="19461" name="Text Box 7"/>
          <p:cNvSpPr txBox="1">
            <a:spLocks noChangeArrowheads="1"/>
          </p:cNvSpPr>
          <p:nvPr/>
        </p:nvSpPr>
        <p:spPr bwMode="auto">
          <a:xfrm>
            <a:off x="8662988" y="58738"/>
            <a:ext cx="419100" cy="369887"/>
          </a:xfrm>
          <a:prstGeom prst="rect">
            <a:avLst/>
          </a:prstGeom>
          <a:solidFill>
            <a:srgbClr val="CCFF33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ru-RU"/>
              <a:t>15</a:t>
            </a:r>
          </a:p>
        </p:txBody>
      </p:sp>
      <p:pic>
        <p:nvPicPr>
          <p:cNvPr id="19462" name="Picture 8" descr="Lavrov S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87675" y="3429000"/>
            <a:ext cx="1546225" cy="2087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3" name="Picture 9" descr="Fi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3357563"/>
            <a:ext cx="2740025" cy="2135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4" name="Picture 10" descr="Eneev-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64413" y="3313113"/>
            <a:ext cx="1701800" cy="215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5" name="Picture 11" descr="TikhonravovMK-KETs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450" y="3357563"/>
            <a:ext cx="2871788" cy="2195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6860" name="Text Box 12"/>
          <p:cNvSpPr txBox="1">
            <a:spLocks noChangeArrowheads="1"/>
          </p:cNvSpPr>
          <p:nvPr/>
        </p:nvSpPr>
        <p:spPr bwMode="auto">
          <a:xfrm>
            <a:off x="-142875" y="5902325"/>
            <a:ext cx="9286875" cy="36988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 i="1" dirty="0">
                <a:solidFill>
                  <a:srgbClr val="808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К.Э.Циолковский, М.К.Тихонравов, С.С. Лавров,   </a:t>
            </a:r>
            <a:r>
              <a:rPr lang="ru-RU" i="1" dirty="0" err="1">
                <a:solidFill>
                  <a:srgbClr val="808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Д.Е.Охоцимский</a:t>
            </a:r>
            <a:r>
              <a:rPr lang="ru-RU" i="1" dirty="0">
                <a:solidFill>
                  <a:srgbClr val="808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, </a:t>
            </a:r>
            <a:r>
              <a:rPr lang="ru-RU" i="1" dirty="0" err="1">
                <a:solidFill>
                  <a:srgbClr val="808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П.Е.Эльясберг</a:t>
            </a:r>
            <a:r>
              <a:rPr lang="ru-RU" i="1" dirty="0">
                <a:solidFill>
                  <a:srgbClr val="808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,  Т.М. Энеев </a:t>
            </a:r>
            <a:endParaRPr lang="ru-RU" i="1" dirty="0">
              <a:solidFill>
                <a:srgbClr val="808000"/>
              </a:solidFill>
              <a:effectLst>
                <a:outerShdw blurRad="38100" dist="38100" dir="2700000" algn="tl">
                  <a:srgbClr val="C0C0C0"/>
                </a:outerShdw>
              </a:effectLst>
              <a:cs typeface="Times New Roman" pitchFamily="18" charset="0"/>
            </a:endParaRPr>
          </a:p>
        </p:txBody>
      </p:sp>
      <p:sp>
        <p:nvSpPr>
          <p:cNvPr id="19467" name="Text Box 10"/>
          <p:cNvSpPr txBox="1">
            <a:spLocks noChangeArrowheads="1"/>
          </p:cNvSpPr>
          <p:nvPr/>
        </p:nvSpPr>
        <p:spPr bwMode="auto">
          <a:xfrm>
            <a:off x="8643938" y="6345238"/>
            <a:ext cx="419100" cy="369887"/>
          </a:xfrm>
          <a:prstGeom prst="rect">
            <a:avLst/>
          </a:prstGeom>
          <a:solidFill>
            <a:srgbClr val="CCFF33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ru-RU"/>
              <a:t>15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5" descr="Sputni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4075" y="2420938"/>
            <a:ext cx="3313113" cy="327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699" name="Text Box 6"/>
          <p:cNvSpPr txBox="1">
            <a:spLocks noChangeArrowheads="1"/>
          </p:cNvSpPr>
          <p:nvPr/>
        </p:nvSpPr>
        <p:spPr bwMode="auto">
          <a:xfrm>
            <a:off x="5651500" y="3357563"/>
            <a:ext cx="338455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l"/>
            <a:r>
              <a:rPr lang="ru-RU" sz="2000">
                <a:cs typeface="Times New Roman" pitchFamily="18" charset="0"/>
              </a:rPr>
              <a:t>Первые Искусственные Спутники Земли</a:t>
            </a:r>
            <a:r>
              <a:rPr lang="en-US" sz="2000">
                <a:cs typeface="Times New Roman" pitchFamily="18" charset="0"/>
              </a:rPr>
              <a:t>: </a:t>
            </a:r>
          </a:p>
          <a:p>
            <a:pPr algn="l"/>
            <a:r>
              <a:rPr lang="ru-RU" sz="2000">
                <a:cs typeface="Times New Roman" pitchFamily="18" charset="0"/>
              </a:rPr>
              <a:t>Спутник 1 (4 окт. 1957 г.)</a:t>
            </a:r>
          </a:p>
          <a:p>
            <a:pPr algn="l"/>
            <a:r>
              <a:rPr lang="ru-RU" sz="2000"/>
              <a:t>Спутник 2 (3 ноября</a:t>
            </a:r>
            <a:r>
              <a:rPr lang="en-US" sz="2000"/>
              <a:t> 1957</a:t>
            </a:r>
            <a:r>
              <a:rPr lang="ru-RU" sz="2000"/>
              <a:t> г.)</a:t>
            </a:r>
            <a:r>
              <a:rPr lang="en-US"/>
              <a:t> </a:t>
            </a:r>
            <a:endParaRPr lang="ru-RU"/>
          </a:p>
          <a:p>
            <a:pPr algn="l"/>
            <a:r>
              <a:rPr lang="ru-RU" sz="2000">
                <a:cs typeface="Times New Roman" pitchFamily="18" charset="0"/>
              </a:rPr>
              <a:t>Explorer 1</a:t>
            </a:r>
            <a:r>
              <a:rPr lang="ru-RU" sz="2000"/>
              <a:t> (</a:t>
            </a:r>
            <a:r>
              <a:rPr lang="en-US" sz="2000"/>
              <a:t>31</a:t>
            </a:r>
            <a:r>
              <a:rPr lang="ru-RU" sz="2000"/>
              <a:t> янв.</a:t>
            </a:r>
            <a:r>
              <a:rPr lang="en-US" sz="2000"/>
              <a:t> 1958</a:t>
            </a:r>
            <a:r>
              <a:rPr lang="ru-RU" sz="2000"/>
              <a:t> г.)</a:t>
            </a:r>
          </a:p>
          <a:p>
            <a:pPr algn="l"/>
            <a:r>
              <a:rPr lang="ru-RU" sz="2000"/>
              <a:t>Спутник 3 (май</a:t>
            </a:r>
            <a:r>
              <a:rPr lang="en-US" sz="2000"/>
              <a:t> 195</a:t>
            </a:r>
            <a:r>
              <a:rPr lang="ru-RU" sz="2000"/>
              <a:t>8 г.)</a:t>
            </a:r>
          </a:p>
        </p:txBody>
      </p:sp>
      <p:sp>
        <p:nvSpPr>
          <p:cNvPr id="203786" name="Text Box 10"/>
          <p:cNvSpPr txBox="1">
            <a:spLocks noChangeArrowheads="1"/>
          </p:cNvSpPr>
          <p:nvPr/>
        </p:nvSpPr>
        <p:spPr bwMode="auto">
          <a:xfrm>
            <a:off x="323850" y="404813"/>
            <a:ext cx="8421688" cy="45720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defRPr/>
            </a:pPr>
            <a:r>
              <a:rPr lang="en-US" sz="2400" i="1">
                <a:solidFill>
                  <a:srgbClr val="808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II</a:t>
            </a:r>
            <a:r>
              <a:rPr lang="ru-RU" sz="2400" i="1">
                <a:solidFill>
                  <a:srgbClr val="808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. Создание в СССР Ракетно-Космической техники и науки</a:t>
            </a:r>
            <a:endParaRPr lang="ru-RU" sz="2400" i="1">
              <a:solidFill>
                <a:srgbClr val="808000"/>
              </a:solidFill>
              <a:effectLst>
                <a:outerShdw blurRad="38100" dist="38100" dir="2700000" algn="tl">
                  <a:srgbClr val="000000"/>
                </a:outerShdw>
              </a:effectLst>
              <a:cs typeface="Times New Roman" pitchFamily="18" charset="0"/>
            </a:endParaRPr>
          </a:p>
        </p:txBody>
      </p:sp>
      <p:sp>
        <p:nvSpPr>
          <p:cNvPr id="203787" name="Text Box 11"/>
          <p:cNvSpPr txBox="1">
            <a:spLocks noChangeArrowheads="1"/>
          </p:cNvSpPr>
          <p:nvPr/>
        </p:nvSpPr>
        <p:spPr bwMode="auto">
          <a:xfrm>
            <a:off x="539750" y="1100138"/>
            <a:ext cx="8128000" cy="82232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defRPr/>
            </a:pPr>
            <a:r>
              <a:rPr lang="ru-RU" sz="2400" i="1" dirty="0">
                <a:solidFill>
                  <a:srgbClr val="808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Запуск в СССР первого Искусственного Спутника Земли –</a:t>
            </a:r>
          </a:p>
          <a:p>
            <a:pPr algn="l">
              <a:defRPr/>
            </a:pPr>
            <a:r>
              <a:rPr lang="ru-RU" sz="2400" i="1" dirty="0">
                <a:solidFill>
                  <a:srgbClr val="808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4 октября 1957 г – Начало Космической эры</a:t>
            </a:r>
            <a:endParaRPr lang="ru-RU" sz="2400" i="1" dirty="0">
              <a:solidFill>
                <a:srgbClr val="808000"/>
              </a:solidFill>
              <a:effectLst>
                <a:outerShdw blurRad="38100" dist="38100" dir="2700000" algn="tl">
                  <a:srgbClr val="C0C0C0"/>
                </a:outerShdw>
              </a:effectLst>
              <a:cs typeface="Times New Roman" pitchFamily="18" charset="0"/>
            </a:endParaRPr>
          </a:p>
        </p:txBody>
      </p:sp>
      <p:sp>
        <p:nvSpPr>
          <p:cNvPr id="29702" name="Text Box 12"/>
          <p:cNvSpPr txBox="1">
            <a:spLocks noChangeArrowheads="1"/>
          </p:cNvSpPr>
          <p:nvPr/>
        </p:nvSpPr>
        <p:spPr bwMode="auto">
          <a:xfrm>
            <a:off x="8662988" y="44450"/>
            <a:ext cx="387350" cy="336550"/>
          </a:xfrm>
          <a:prstGeom prst="rect">
            <a:avLst/>
          </a:prstGeom>
          <a:solidFill>
            <a:srgbClr val="CCFF33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ru-RU"/>
              <a:t>21</a:t>
            </a:r>
          </a:p>
        </p:txBody>
      </p:sp>
      <p:grpSp>
        <p:nvGrpSpPr>
          <p:cNvPr id="2" name="Group 16"/>
          <p:cNvGrpSpPr>
            <a:grpSpLocks/>
          </p:cNvGrpSpPr>
          <p:nvPr/>
        </p:nvGrpSpPr>
        <p:grpSpPr bwMode="auto">
          <a:xfrm>
            <a:off x="142875" y="2420938"/>
            <a:ext cx="1981200" cy="3687762"/>
            <a:chOff x="4087" y="845"/>
            <a:chExt cx="1248" cy="2323"/>
          </a:xfrm>
        </p:grpSpPr>
        <p:pic>
          <p:nvPicPr>
            <p:cNvPr id="29704" name="Picture 17" descr="Korolev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087" y="845"/>
              <a:ext cx="1248" cy="20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9705" name="Text Box 18"/>
            <p:cNvSpPr txBox="1">
              <a:spLocks noChangeArrowheads="1"/>
            </p:cNvSpPr>
            <p:nvPr/>
          </p:nvSpPr>
          <p:spPr bwMode="auto">
            <a:xfrm>
              <a:off x="4151" y="2976"/>
              <a:ext cx="1088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l"/>
              <a:r>
                <a:rPr lang="ru-RU" sz="2000">
                  <a:cs typeface="Times New Roman" pitchFamily="18" charset="0"/>
                </a:rPr>
                <a:t>С.П. Королев</a:t>
              </a:r>
              <a:r>
                <a:rPr lang="ru-RU"/>
                <a:t> 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FC398A-E405-4362-8502-19D7284AD5A4}" type="slidenum">
              <a:rPr lang="zh-CN" altLang="en-US" smtClean="0"/>
              <a:pPr>
                <a:defRPr/>
              </a:pPr>
              <a:t>17</a:t>
            </a:fld>
            <a:endParaRPr lang="zh-CN" altLang="en-US"/>
          </a:p>
        </p:txBody>
      </p:sp>
      <p:pic>
        <p:nvPicPr>
          <p:cNvPr id="3" name="Picture 3" descr="Gagarin-MSU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36096" y="1268760"/>
            <a:ext cx="3312368" cy="43657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 Box 11"/>
          <p:cNvSpPr txBox="1">
            <a:spLocks noChangeArrowheads="1"/>
          </p:cNvSpPr>
          <p:nvPr/>
        </p:nvSpPr>
        <p:spPr bwMode="auto">
          <a:xfrm>
            <a:off x="1181438" y="365755"/>
            <a:ext cx="6342890" cy="83099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defRPr/>
            </a:pPr>
            <a:r>
              <a:rPr lang="ru-RU" sz="2400" i="1" dirty="0" smtClean="0">
                <a:solidFill>
                  <a:srgbClr val="808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Запуск </a:t>
            </a:r>
            <a:r>
              <a:rPr lang="ru-RU" sz="2400" i="1" dirty="0">
                <a:solidFill>
                  <a:srgbClr val="808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в СССР </a:t>
            </a:r>
            <a:r>
              <a:rPr lang="ru-RU" sz="2400" i="1" dirty="0" smtClean="0">
                <a:solidFill>
                  <a:srgbClr val="808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космического корабля Восток – </a:t>
            </a:r>
          </a:p>
          <a:p>
            <a:pPr algn="l">
              <a:defRPr/>
            </a:pPr>
            <a:r>
              <a:rPr lang="ru-RU" sz="2400" i="1" dirty="0" smtClean="0">
                <a:solidFill>
                  <a:srgbClr val="808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Первый Пилотируемый полет Ю.А.Гагарина</a:t>
            </a:r>
            <a:endParaRPr lang="ru-RU" sz="2400" i="1" dirty="0">
              <a:solidFill>
                <a:srgbClr val="808000"/>
              </a:solidFill>
              <a:effectLst>
                <a:outerShdw blurRad="38100" dist="38100" dir="2700000" algn="tl">
                  <a:srgbClr val="C0C0C0"/>
                </a:outerShdw>
              </a:effectLst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971600" y="5949280"/>
            <a:ext cx="73448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zh-CN" b="1" dirty="0" smtClean="0">
                <a:latin typeface="Times New Roman" pitchFamily="18" charset="0"/>
                <a:cs typeface="Times New Roman" pitchFamily="18" charset="0"/>
              </a:rPr>
              <a:t>Разработка теории движения ракет и космических аппаратов</a:t>
            </a:r>
            <a:endParaRPr lang="en-US" altLang="zh-CN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699792" y="6309320"/>
            <a:ext cx="33399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zh-CN" b="1" i="1" dirty="0" smtClean="0">
                <a:latin typeface="Times New Roman" pitchFamily="18" charset="0"/>
                <a:cs typeface="Times New Roman" pitchFamily="18" charset="0"/>
              </a:rPr>
              <a:t>Формирование МКП как науки</a:t>
            </a:r>
            <a:endParaRPr lang="ru-RU" dirty="0"/>
          </a:p>
        </p:txBody>
      </p:sp>
      <p:pic>
        <p:nvPicPr>
          <p:cNvPr id="7" name="Picture 8" descr="RN_Vosto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340768"/>
            <a:ext cx="5000271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8" name="Group 31"/>
          <p:cNvGrpSpPr>
            <a:grpSpLocks/>
          </p:cNvGrpSpPr>
          <p:nvPr/>
        </p:nvGrpSpPr>
        <p:grpSpPr bwMode="auto">
          <a:xfrm>
            <a:off x="395536" y="2996952"/>
            <a:ext cx="4661867" cy="2513235"/>
            <a:chOff x="46" y="1983"/>
            <a:chExt cx="3548" cy="2037"/>
          </a:xfrm>
        </p:grpSpPr>
        <p:grpSp>
          <p:nvGrpSpPr>
            <p:cNvPr id="9" name="Group 27"/>
            <p:cNvGrpSpPr>
              <a:grpSpLocks/>
            </p:cNvGrpSpPr>
            <p:nvPr/>
          </p:nvGrpSpPr>
          <p:grpSpPr bwMode="auto">
            <a:xfrm>
              <a:off x="46" y="2382"/>
              <a:ext cx="1791" cy="1592"/>
              <a:chOff x="46" y="2147"/>
              <a:chExt cx="1791" cy="1592"/>
            </a:xfrm>
          </p:grpSpPr>
          <p:pic>
            <p:nvPicPr>
              <p:cNvPr id="13" name="Picture 11" descr="Gagarin4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46" y="2147"/>
                <a:ext cx="1791" cy="12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4" name="Text Box 12"/>
              <p:cNvSpPr txBox="1">
                <a:spLocks noChangeArrowheads="1"/>
              </p:cNvSpPr>
              <p:nvPr/>
            </p:nvSpPr>
            <p:spPr bwMode="auto">
              <a:xfrm>
                <a:off x="452" y="3355"/>
                <a:ext cx="1222" cy="3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l"/>
                <a:r>
                  <a:rPr lang="ru-RU" sz="2000" dirty="0">
                    <a:cs typeface="Times New Roman" pitchFamily="18" charset="0"/>
                  </a:rPr>
                  <a:t>Ю.А. Гагарин – </a:t>
                </a:r>
              </a:p>
              <a:p>
                <a:pPr algn="l"/>
                <a:r>
                  <a:rPr lang="ru-RU" sz="2000" dirty="0">
                    <a:cs typeface="Times New Roman" pitchFamily="18" charset="0"/>
                  </a:rPr>
                  <a:t>12 апреля 1961 г.</a:t>
                </a:r>
                <a:endParaRPr lang="ru-RU" sz="2000" dirty="0"/>
              </a:p>
            </p:txBody>
          </p:sp>
        </p:grpSp>
        <p:grpSp>
          <p:nvGrpSpPr>
            <p:cNvPr id="10" name="Group 28"/>
            <p:cNvGrpSpPr>
              <a:grpSpLocks/>
            </p:cNvGrpSpPr>
            <p:nvPr/>
          </p:nvGrpSpPr>
          <p:grpSpPr bwMode="auto">
            <a:xfrm>
              <a:off x="1871" y="1983"/>
              <a:ext cx="1723" cy="2037"/>
              <a:chOff x="1871" y="1896"/>
              <a:chExt cx="1723" cy="2037"/>
            </a:xfrm>
          </p:grpSpPr>
          <p:sp>
            <p:nvSpPr>
              <p:cNvPr id="11" name="Text Box 21"/>
              <p:cNvSpPr txBox="1">
                <a:spLocks noChangeArrowheads="1"/>
              </p:cNvSpPr>
              <p:nvPr/>
            </p:nvSpPr>
            <p:spPr bwMode="auto">
              <a:xfrm>
                <a:off x="2334" y="3491"/>
                <a:ext cx="1260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/>
                <a:r>
                  <a:rPr lang="ru-RU" sz="2000" dirty="0">
                    <a:cs typeface="Times New Roman" pitchFamily="18" charset="0"/>
                  </a:rPr>
                  <a:t>С.П. Королев и </a:t>
                </a:r>
              </a:p>
              <a:p>
                <a:pPr algn="l"/>
                <a:r>
                  <a:rPr lang="ru-RU" sz="2000" dirty="0">
                    <a:cs typeface="Times New Roman" pitchFamily="18" charset="0"/>
                  </a:rPr>
                  <a:t>Ю.А. Гагарин</a:t>
                </a:r>
                <a:endParaRPr lang="ru-RU" sz="2000" dirty="0"/>
              </a:p>
            </p:txBody>
          </p:sp>
          <p:pic>
            <p:nvPicPr>
              <p:cNvPr id="12" name="Picture 25" descr="Korolev_Gagarin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1871" y="1896"/>
                <a:ext cx="1644" cy="161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FC398A-E405-4362-8502-19D7284AD5A4}" type="slidenum">
              <a:rPr lang="zh-CN" altLang="en-US" smtClean="0"/>
              <a:pPr>
                <a:defRPr/>
              </a:pPr>
              <a:t>18</a:t>
            </a:fld>
            <a:endParaRPr lang="zh-CN" altLang="en-US"/>
          </a:p>
        </p:txBody>
      </p:sp>
      <p:sp>
        <p:nvSpPr>
          <p:cNvPr id="3" name="Прямоугольник 2"/>
          <p:cNvSpPr/>
          <p:nvPr/>
        </p:nvSpPr>
        <p:spPr>
          <a:xfrm>
            <a:off x="2771800" y="188640"/>
            <a:ext cx="59046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zh-CN" sz="2400" dirty="0" smtClean="0"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ru-RU" altLang="zh-CN" sz="2400" b="1" dirty="0" smtClean="0">
                <a:latin typeface="Times New Roman" pitchFamily="18" charset="0"/>
                <a:cs typeface="Times New Roman" pitchFamily="18" charset="0"/>
              </a:rPr>
              <a:t>Классификация проблем МКН</a:t>
            </a:r>
            <a:endParaRPr lang="ru-RU" sz="2400" b="1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07504" y="908720"/>
          <a:ext cx="8856984" cy="5404485"/>
        </p:xfrm>
        <a:graphic>
          <a:graphicData uri="http://schemas.openxmlformats.org/drawingml/2006/table">
            <a:tbl>
              <a:tblPr/>
              <a:tblGrid>
                <a:gridCol w="1936859"/>
                <a:gridCol w="2491171"/>
                <a:gridCol w="1968321"/>
                <a:gridCol w="2460633"/>
              </a:tblGrid>
              <a:tr h="48441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Calibri"/>
                          <a:cs typeface="Times New Roman"/>
                        </a:rPr>
                        <a:t>Моделирование движения</a:t>
                      </a:r>
                      <a:endParaRPr lang="ru-RU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JPMAP N+ Myriad"/>
                        </a:rPr>
                        <a:t>Оценка параметров состояния</a:t>
                      </a:r>
                      <a:endParaRPr lang="ru-RU" sz="2000" b="1" dirty="0">
                        <a:solidFill>
                          <a:srgbClr val="000000"/>
                        </a:solidFill>
                        <a:latin typeface="JPMAP N+ Myriad"/>
                        <a:ea typeface="Times New Roman"/>
                        <a:cs typeface="JPMAP N+ Myriad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Calibri"/>
                          <a:cs typeface="Times New Roman"/>
                        </a:rPr>
                        <a:t>Управление</a:t>
                      </a:r>
                      <a:r>
                        <a:rPr lang="en-US" sz="2000" b="1" dirty="0">
                          <a:latin typeface="Times New Roman"/>
                          <a:ea typeface="Calibri"/>
                          <a:cs typeface="Times New Roman"/>
                        </a:rPr>
                        <a:t>, </a:t>
                      </a:r>
                      <a:r>
                        <a:rPr lang="ru-RU" sz="2000" b="1" dirty="0">
                          <a:latin typeface="Times New Roman"/>
                          <a:ea typeface="Calibri"/>
                          <a:cs typeface="Times New Roman"/>
                        </a:rPr>
                        <a:t>его оптимизация</a:t>
                      </a:r>
                      <a:endParaRPr lang="ru-RU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441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Calibri"/>
                          <a:cs typeface="Times New Roman"/>
                        </a:rPr>
                        <a:t>Траектория КА </a:t>
                      </a:r>
                      <a:endParaRPr lang="ru-RU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Calibri"/>
                          <a:cs typeface="Times New Roman"/>
                        </a:rPr>
                        <a:t>Расчет траектории КА</a:t>
                      </a:r>
                      <a:endParaRPr lang="ru-RU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JPMAP N+ Myriad"/>
                        </a:rPr>
                        <a:t>Оценка параметров траектории КА</a:t>
                      </a:r>
                      <a:endParaRPr lang="ru-RU" sz="2000" b="1">
                        <a:solidFill>
                          <a:srgbClr val="000000"/>
                        </a:solidFill>
                        <a:latin typeface="JPMAP N+ Myriad"/>
                        <a:ea typeface="Times New Roman"/>
                        <a:cs typeface="JPMAP N+ Myriad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Calibri"/>
                          <a:cs typeface="Times New Roman"/>
                        </a:rPr>
                        <a:t>Управление движением ЦМ КА, его оптимизация </a:t>
                      </a:r>
                      <a:endParaRPr lang="ru-RU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441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Calibri"/>
                          <a:cs typeface="Times New Roman"/>
                        </a:rPr>
                        <a:t>Ориентация КА </a:t>
                      </a:r>
                      <a:endParaRPr lang="ru-RU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Calibri"/>
                          <a:cs typeface="Times New Roman"/>
                        </a:rPr>
                        <a:t>Расчет ориентации КА</a:t>
                      </a:r>
                      <a:endParaRPr lang="ru-RU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Оценка параметров ориентации КА</a:t>
                      </a:r>
                      <a:endParaRPr lang="ru-RU" sz="2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Calibri"/>
                          <a:cs typeface="Times New Roman"/>
                        </a:rPr>
                        <a:t>Управление ориентацией КА, его оптимизация</a:t>
                      </a:r>
                      <a:endParaRPr lang="ru-RU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110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Calibri"/>
                          <a:cs typeface="Times New Roman"/>
                        </a:rPr>
                        <a:t>Среда</a:t>
                      </a:r>
                      <a:endParaRPr lang="ru-RU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Calibri"/>
                          <a:cs typeface="Times New Roman"/>
                        </a:rPr>
                        <a:t>Моделирование среды и ее эволюции </a:t>
                      </a:r>
                      <a:endParaRPr lang="ru-RU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Calibri"/>
                          <a:cs typeface="Times New Roman"/>
                        </a:rPr>
                        <a:t>Оценка параметров среды </a:t>
                      </a:r>
                      <a:endParaRPr lang="ru-RU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Calibri"/>
                          <a:cs typeface="Times New Roman"/>
                        </a:rPr>
                        <a:t>Проектирование миссии, КА и его систем. Управление  движением естественных небесных тел, его оптимизация</a:t>
                      </a:r>
                      <a:endParaRPr lang="ru-RU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FC398A-E405-4362-8502-19D7284AD5A4}" type="slidenum">
              <a:rPr lang="zh-CN" altLang="en-US" smtClean="0"/>
              <a:pPr>
                <a:defRPr/>
              </a:pPr>
              <a:t>19</a:t>
            </a:fld>
            <a:endParaRPr lang="zh-CN" altLang="en-US"/>
          </a:p>
        </p:txBody>
      </p:sp>
      <p:sp>
        <p:nvSpPr>
          <p:cNvPr id="3" name="Прямоугольник 2"/>
          <p:cNvSpPr/>
          <p:nvPr/>
        </p:nvSpPr>
        <p:spPr>
          <a:xfrm>
            <a:off x="2771800" y="-27384"/>
            <a:ext cx="450520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zh-CN" sz="2400" dirty="0" smtClean="0">
                <a:latin typeface="Times New Roman" pitchFamily="18" charset="0"/>
                <a:cs typeface="Times New Roman" pitchFamily="18" charset="0"/>
              </a:rPr>
              <a:t>4. Классификация проблем МКН</a:t>
            </a:r>
            <a:endParaRPr lang="ru-RU" sz="2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620688"/>
            <a:ext cx="8626657" cy="56323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/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1.1. Движение ЦМ КА – траектория КА</a:t>
            </a:r>
          </a:p>
          <a:p>
            <a:pPr marL="457200" indent="-457200"/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2.1. Ориентация КА</a:t>
            </a:r>
          </a:p>
          <a:p>
            <a:pPr marL="457200" indent="-457200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3.1. 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Моделирование 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среды – силовые поля, системы КА, </a:t>
            </a:r>
          </a:p>
          <a:p>
            <a:pPr marL="457200" indent="-457200"/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движение естественных небесных тел,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…</a:t>
            </a:r>
          </a:p>
          <a:p>
            <a:pPr marL="457200" indent="-457200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1.2. 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Оценка параметров 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движения КА </a:t>
            </a:r>
            <a:endParaRPr lang="ru-RU" sz="2400" b="1" i="1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/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2.2. Оценка 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параметров ориентации и вращения КА </a:t>
            </a:r>
            <a:endParaRPr lang="ru-RU" sz="2400" b="1" i="1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/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3.2. Оценка 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параметров среды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/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1.3. Управление 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движением 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КА</a:t>
            </a:r>
          </a:p>
          <a:p>
            <a:pPr marL="457200" indent="-457200"/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2.3. 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Управление ориентацией КА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i="1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/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3.3. Управление средой:</a:t>
            </a:r>
          </a:p>
          <a:p>
            <a:pPr marL="457200" indent="-457200">
              <a:buFontTx/>
              <a:buChar char="-"/>
            </a:pP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разработка 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космического проекта, КА, схемы его полета, </a:t>
            </a:r>
            <a:endParaRPr lang="ru-RU" sz="2400" b="1" i="1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/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      траектории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, его основных 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систем</a:t>
            </a:r>
          </a:p>
          <a:p>
            <a:pPr marL="457200" indent="-457200">
              <a:buFontTx/>
              <a:buChar char="-"/>
            </a:pP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управления 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движением естественных небесных 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тел -  </a:t>
            </a:r>
            <a:endParaRPr lang="ru-RU" sz="2400" b="1" i="1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/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     проблема предотвращения </a:t>
            </a:r>
            <a:r>
              <a:rPr lang="ru-RU" sz="2400" dirty="0" smtClean="0"/>
              <a:t> </a:t>
            </a:r>
            <a:r>
              <a:rPr lang="ru-RU" sz="2400" b="1" i="1" dirty="0" err="1" smtClean="0">
                <a:latin typeface="Times New Roman" pitchFamily="18" charset="0"/>
                <a:cs typeface="Times New Roman" pitchFamily="18" charset="0"/>
              </a:rPr>
              <a:t>астероидно-кометной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457200" indent="-457200"/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опасности</a:t>
            </a:r>
            <a:r>
              <a:rPr lang="en-US" sz="2400" b="1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проблема использования ресурсов малых тел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灯片编号占位符 4"/>
          <p:cNvSpPr>
            <a:spLocks noGrp="1"/>
          </p:cNvSpPr>
          <p:nvPr>
            <p:ph type="sldNum" sz="quarter" idx="12"/>
          </p:nvPr>
        </p:nvSpPr>
        <p:spPr bwMode="auto">
          <a:xfrm>
            <a:off x="7010400" y="6492875"/>
            <a:ext cx="2133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91EC475E-7D95-468D-9DF1-3ED764ED862C}" type="slidenum">
              <a:rPr lang="zh-CN" altLang="en-US" sz="18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20</a:t>
            </a:fld>
            <a:endParaRPr lang="zh-CN" altLang="en-US" sz="180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507" name="TextBox 9"/>
          <p:cNvSpPr txBox="1">
            <a:spLocks noChangeArrowheads="1"/>
          </p:cNvSpPr>
          <p:nvPr/>
        </p:nvSpPr>
        <p:spPr bwMode="auto">
          <a:xfrm>
            <a:off x="107950" y="5949950"/>
            <a:ext cx="885666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ru-RU" altLang="zh-CN" sz="2000" dirty="0" smtClean="0">
                <a:latin typeface="Times New Roman" pitchFamily="18" charset="0"/>
                <a:cs typeface="Times New Roman" pitchFamily="18" charset="0"/>
              </a:rPr>
              <a:t>    Траектория сближения с Землей астероида Апофис в 2029 году (средний  диаметр </a:t>
            </a:r>
            <a:r>
              <a:rPr lang="ru-RU" altLang="zh-CN" sz="2000" dirty="0">
                <a:latin typeface="Times New Roman" pitchFamily="18" charset="0"/>
                <a:cs typeface="Times New Roman" pitchFamily="18" charset="0"/>
              </a:rPr>
              <a:t>астероида 320 м; перигейное расстояние </a:t>
            </a:r>
            <a:r>
              <a:rPr lang="ru-RU" altLang="zh-CN" sz="2000" dirty="0">
                <a:latin typeface="Times New Roman" pitchFamily="18" charset="0"/>
                <a:cs typeface="Times New Roman" pitchFamily="18" charset="0"/>
                <a:sym typeface="Symbol Tiger Expert" pitchFamily="18" charset="2"/>
              </a:rPr>
              <a:t>3</a:t>
            </a:r>
            <a:r>
              <a:rPr lang="en-US" altLang="zh-CN" sz="2000" dirty="0">
                <a:latin typeface="Times New Roman" pitchFamily="18" charset="0"/>
                <a:cs typeface="Times New Roman" pitchFamily="18" charset="0"/>
                <a:sym typeface="Symbol Tiger Expert" pitchFamily="18" charset="2"/>
              </a:rPr>
              <a:t>8</a:t>
            </a:r>
            <a:r>
              <a:rPr lang="ru-RU" altLang="zh-CN" sz="2000" dirty="0">
                <a:latin typeface="Times New Roman" pitchFamily="18" charset="0"/>
                <a:cs typeface="Times New Roman" pitchFamily="18" charset="0"/>
                <a:sym typeface="Symbol Tiger Expert" pitchFamily="18" charset="2"/>
              </a:rPr>
              <a:t> тыс. км</a:t>
            </a:r>
            <a:r>
              <a:rPr lang="ru-RU" altLang="zh-CN" sz="2000" dirty="0">
                <a:latin typeface="Times New Roman" pitchFamily="18" charset="0"/>
                <a:cs typeface="Times New Roman" pitchFamily="18" charset="0"/>
              </a:rPr>
              <a:t>)</a:t>
            </a:r>
            <a:endParaRPr lang="zh-CN" alt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1508" name="Группа 7"/>
          <p:cNvGrpSpPr>
            <a:grpSpLocks/>
          </p:cNvGrpSpPr>
          <p:nvPr/>
        </p:nvGrpSpPr>
        <p:grpSpPr bwMode="auto">
          <a:xfrm>
            <a:off x="1123950" y="854075"/>
            <a:ext cx="6896100" cy="5041900"/>
            <a:chOff x="1475656" y="835372"/>
            <a:chExt cx="6896100" cy="5041900"/>
          </a:xfrm>
        </p:grpSpPr>
        <p:pic>
          <p:nvPicPr>
            <p:cNvPr id="21513" name="Рисунок 6"/>
            <p:cNvPicPr>
              <a:picLocks noChangeAspect="1"/>
            </p:cNvPicPr>
            <p:nvPr/>
          </p:nvPicPr>
          <p:blipFill>
            <a:blip r:embed="rId2" cstate="print"/>
            <a:srcRect l="2715"/>
            <a:stretch>
              <a:fillRect/>
            </a:stretch>
          </p:blipFill>
          <p:spPr bwMode="auto">
            <a:xfrm>
              <a:off x="1475656" y="835372"/>
              <a:ext cx="6896100" cy="5041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3" name="Прямая со стрелкой 2"/>
            <p:cNvCxnSpPr/>
            <p:nvPr/>
          </p:nvCxnSpPr>
          <p:spPr>
            <a:xfrm flipV="1">
              <a:off x="2772398" y="5301208"/>
              <a:ext cx="216024" cy="288032"/>
            </a:xfrm>
            <a:prstGeom prst="straightConnector1">
              <a:avLst/>
            </a:prstGeom>
            <a:ln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TextBox 6"/>
          <p:cNvSpPr txBox="1"/>
          <p:nvPr/>
        </p:nvSpPr>
        <p:spPr>
          <a:xfrm>
            <a:off x="3851275" y="3716338"/>
            <a:ext cx="1441450" cy="277812"/>
          </a:xfrm>
          <a:prstGeom prst="rect">
            <a:avLst/>
          </a:prstGeom>
          <a:solidFill>
            <a:schemeClr val="tx1"/>
          </a:solidFill>
          <a:ln>
            <a:solidFill>
              <a:schemeClr val="dk1">
                <a:shade val="95000"/>
                <a:satMod val="105000"/>
              </a:schemeClr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ru-RU" sz="12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Орбита КА ГСО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00788" y="2154238"/>
            <a:ext cx="1008062" cy="338137"/>
          </a:xfrm>
          <a:prstGeom prst="rect">
            <a:avLst/>
          </a:prstGeom>
          <a:solidFill>
            <a:schemeClr val="tx1"/>
          </a:solidFill>
          <a:ln>
            <a:solidFill>
              <a:schemeClr val="dk1">
                <a:shade val="95000"/>
                <a:satMod val="105000"/>
              </a:schemeClr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ru-RU" sz="16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Апофис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724525" y="1506538"/>
            <a:ext cx="647700" cy="338137"/>
          </a:xfrm>
          <a:prstGeom prst="rect">
            <a:avLst/>
          </a:prstGeom>
          <a:solidFill>
            <a:schemeClr val="tx1"/>
          </a:solidFill>
          <a:ln>
            <a:solidFill>
              <a:schemeClr val="dk1">
                <a:shade val="95000"/>
                <a:satMod val="105000"/>
              </a:schemeClr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ru-RU" sz="16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Луна</a:t>
            </a:r>
          </a:p>
        </p:txBody>
      </p:sp>
      <p:sp>
        <p:nvSpPr>
          <p:cNvPr id="21512" name="标题 1"/>
          <p:cNvSpPr>
            <a:spLocks noGrp="1"/>
          </p:cNvSpPr>
          <p:nvPr>
            <p:ph type="title"/>
          </p:nvPr>
        </p:nvSpPr>
        <p:spPr>
          <a:xfrm>
            <a:off x="457200" y="44450"/>
            <a:ext cx="8229600" cy="777875"/>
          </a:xfrm>
        </p:spPr>
        <p:txBody>
          <a:bodyPr/>
          <a:lstStyle/>
          <a:p>
            <a:pPr eaLnBrk="1" hangingPunct="1"/>
            <a:r>
              <a:rPr lang="ru-RU" altLang="zh-CN" sz="2400" b="1" smtClean="0">
                <a:latin typeface="Times New Roman" pitchFamily="18" charset="0"/>
                <a:cs typeface="Times New Roman" pitchFamily="18" charset="0"/>
              </a:rPr>
              <a:t>Проблема астероида 99942 Апофис</a:t>
            </a:r>
            <a:endParaRPr lang="zh-CN" altLang="en-US" sz="2400" b="1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Номер слайда 3"/>
          <p:cNvSpPr>
            <a:spLocks noGrp="1"/>
          </p:cNvSpPr>
          <p:nvPr>
            <p:ph type="sldNum" sz="quarter" idx="12"/>
          </p:nvPr>
        </p:nvSpPr>
        <p:spPr bwMode="auto">
          <a:xfrm>
            <a:off x="6999288" y="6505575"/>
            <a:ext cx="2057400" cy="274638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06A84186-CF97-4F0B-9A3A-37CF4CEDA774}" type="slidenum">
              <a:rPr lang="zh-CN" altLang="en-US" sz="18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21</a:t>
            </a:fld>
            <a:endParaRPr lang="zh-CN" altLang="en-US" sz="180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555" name="TextBox 5"/>
          <p:cNvSpPr txBox="1">
            <a:spLocks noChangeArrowheads="1"/>
          </p:cNvSpPr>
          <p:nvPr/>
        </p:nvSpPr>
        <p:spPr bwMode="auto">
          <a:xfrm>
            <a:off x="44450" y="5588000"/>
            <a:ext cx="909955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altLang="zh-CN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zh-CN" dirty="0">
                <a:latin typeface="Times New Roman" pitchFamily="18" charset="0"/>
                <a:cs typeface="Times New Roman" pitchFamily="18" charset="0"/>
              </a:rPr>
              <a:t>Столкновительная полоса для астероида Апофис в 2036 г. </a:t>
            </a:r>
          </a:p>
          <a:p>
            <a:pPr algn="ctr">
              <a:lnSpc>
                <a:spcPct val="150000"/>
              </a:lnSpc>
            </a:pPr>
            <a:r>
              <a:rPr lang="ru-RU" altLang="ru-RU" u="sng" dirty="0">
                <a:latin typeface="Times New Roman" pitchFamily="18" charset="0"/>
                <a:cs typeface="Times New Roman" pitchFamily="18" charset="0"/>
                <a:hlinkClick r:id="rId3"/>
              </a:rPr>
              <a:t>https://drive.google.com/open?id=1VXX1dxJO2e6hn51FFTVf_wbk9gs&amp;usp=sharing</a:t>
            </a:r>
            <a:r>
              <a:rPr lang="ru-RU" altLang="ru-RU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23556" name="Рисунок 10"/>
          <p:cNvPicPr>
            <a:picLocks noChangeAspect="1"/>
          </p:cNvPicPr>
          <p:nvPr/>
        </p:nvPicPr>
        <p:blipFill>
          <a:blip r:embed="rId4" cstate="print"/>
          <a:srcRect l="5437" t="4436" r="5943" b="8456"/>
          <a:stretch>
            <a:fillRect/>
          </a:stretch>
        </p:blipFill>
        <p:spPr bwMode="auto">
          <a:xfrm>
            <a:off x="-7938" y="373063"/>
            <a:ext cx="9107488" cy="4151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7" name="TextBox 1"/>
          <p:cNvSpPr txBox="1">
            <a:spLocks noChangeArrowheads="1"/>
          </p:cNvSpPr>
          <p:nvPr/>
        </p:nvSpPr>
        <p:spPr bwMode="auto">
          <a:xfrm>
            <a:off x="44450" y="4673600"/>
            <a:ext cx="9055100" cy="646113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>
                <a:latin typeface="Times New Roman" pitchFamily="18" charset="0"/>
                <a:cs typeface="Times New Roman" pitchFamily="18" charset="0"/>
              </a:rPr>
              <a:t>(A0)={</a:t>
            </a:r>
            <a:r>
              <a:rPr lang="en-US" altLang="ru-RU" i="1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altLang="ru-RU" baseline="-250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</a:t>
            </a:r>
            <a:r>
              <a:rPr lang="ru-RU" altLang="ru-RU">
                <a:latin typeface="Times New Roman" pitchFamily="18" charset="0"/>
                <a:cs typeface="Times New Roman" pitchFamily="18" charset="0"/>
              </a:rPr>
              <a:t>: 2069</a:t>
            </a:r>
            <a:r>
              <a:rPr lang="ru-RU" altLang="ru-RU">
                <a:latin typeface="Times New Roman" pitchFamily="18" charset="0"/>
                <a:cs typeface="Times New Roman" pitchFamily="18" charset="0"/>
                <a:sym typeface="Symbol Tiger Expert" pitchFamily="18" charset="2"/>
              </a:rPr>
              <a:t></a:t>
            </a:r>
            <a:r>
              <a:rPr lang="ru-RU" altLang="ru-RU">
                <a:latin typeface="Times New Roman" pitchFamily="18" charset="0"/>
                <a:cs typeface="Times New Roman" pitchFamily="18" charset="0"/>
              </a:rPr>
              <a:t>2100 км}, (</a:t>
            </a:r>
            <a:r>
              <a:rPr lang="en-US" altLang="ru-RU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ru-RU" altLang="ru-RU">
                <a:latin typeface="Times New Roman" pitchFamily="18" charset="0"/>
                <a:cs typeface="Times New Roman" pitchFamily="18" charset="0"/>
              </a:rPr>
              <a:t>1, </a:t>
            </a:r>
            <a:r>
              <a:rPr lang="en-US" altLang="ru-RU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ru-RU" altLang="ru-RU">
                <a:latin typeface="Times New Roman" pitchFamily="18" charset="0"/>
                <a:cs typeface="Times New Roman" pitchFamily="18" charset="0"/>
              </a:rPr>
              <a:t>1)={</a:t>
            </a:r>
            <a:r>
              <a:rPr lang="en-US" altLang="ru-RU" i="1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altLang="ru-RU" baseline="-250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</a:t>
            </a:r>
            <a:r>
              <a:rPr lang="ru-RU" altLang="ru-RU">
                <a:latin typeface="Times New Roman" pitchFamily="18" charset="0"/>
                <a:cs typeface="Times New Roman" pitchFamily="18" charset="0"/>
              </a:rPr>
              <a:t>: 2500</a:t>
            </a:r>
            <a:r>
              <a:rPr lang="ru-RU" altLang="ru-RU">
                <a:latin typeface="Times New Roman" pitchFamily="18" charset="0"/>
                <a:cs typeface="Times New Roman" pitchFamily="18" charset="0"/>
                <a:sym typeface="Symbol Tiger" pitchFamily="18" charset="2"/>
              </a:rPr>
              <a:t></a:t>
            </a:r>
            <a:r>
              <a:rPr lang="ru-RU" altLang="ru-RU">
                <a:latin typeface="Times New Roman" pitchFamily="18" charset="0"/>
                <a:cs typeface="Times New Roman" pitchFamily="18" charset="0"/>
              </a:rPr>
              <a:t>1 км}, (</a:t>
            </a:r>
            <a:r>
              <a:rPr lang="en-US" altLang="ru-RU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ru-RU" altLang="ru-RU">
                <a:latin typeface="Times New Roman" pitchFamily="18" charset="0"/>
                <a:cs typeface="Times New Roman" pitchFamily="18" charset="0"/>
              </a:rPr>
              <a:t>2, </a:t>
            </a:r>
            <a:r>
              <a:rPr lang="en-US" altLang="ru-RU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ru-RU" altLang="ru-RU">
                <a:latin typeface="Times New Roman" pitchFamily="18" charset="0"/>
                <a:cs typeface="Times New Roman" pitchFamily="18" charset="0"/>
              </a:rPr>
              <a:t>2)={</a:t>
            </a:r>
            <a:r>
              <a:rPr lang="en-US" altLang="ru-RU" i="1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altLang="ru-RU" baseline="-250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</a:t>
            </a:r>
            <a:r>
              <a:rPr lang="ru-RU" altLang="ru-RU">
                <a:latin typeface="Times New Roman" pitchFamily="18" charset="0"/>
                <a:cs typeface="Times New Roman" pitchFamily="18" charset="0"/>
              </a:rPr>
              <a:t>: 3000</a:t>
            </a:r>
            <a:r>
              <a:rPr lang="ru-RU" altLang="ru-RU">
                <a:latin typeface="Times New Roman" pitchFamily="18" charset="0"/>
                <a:cs typeface="Times New Roman" pitchFamily="18" charset="0"/>
                <a:sym typeface="Symbol Tiger" pitchFamily="18" charset="2"/>
              </a:rPr>
              <a:t></a:t>
            </a:r>
            <a:r>
              <a:rPr lang="ru-RU" altLang="ru-RU">
                <a:latin typeface="Times New Roman" pitchFamily="18" charset="0"/>
                <a:cs typeface="Times New Roman" pitchFamily="18" charset="0"/>
              </a:rPr>
              <a:t>1 км}, …, </a:t>
            </a:r>
          </a:p>
          <a:p>
            <a:r>
              <a:rPr lang="ru-RU" altLang="ru-RU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altLang="ru-RU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ru-RU" altLang="ru-RU">
                <a:latin typeface="Times New Roman" pitchFamily="18" charset="0"/>
                <a:cs typeface="Times New Roman" pitchFamily="18" charset="0"/>
              </a:rPr>
              <a:t>8, </a:t>
            </a:r>
            <a:r>
              <a:rPr lang="en-US" altLang="ru-RU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ru-RU" altLang="ru-RU">
                <a:latin typeface="Times New Roman" pitchFamily="18" charset="0"/>
                <a:cs typeface="Times New Roman" pitchFamily="18" charset="0"/>
              </a:rPr>
              <a:t>8)={</a:t>
            </a:r>
            <a:r>
              <a:rPr lang="en-US" altLang="ru-RU" i="1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altLang="ru-RU" baseline="-250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</a:t>
            </a:r>
            <a:r>
              <a:rPr lang="ru-RU" altLang="ru-RU">
                <a:latin typeface="Times New Roman" pitchFamily="18" charset="0"/>
                <a:cs typeface="Times New Roman" pitchFamily="18" charset="0"/>
              </a:rPr>
              <a:t>: 6000</a:t>
            </a:r>
            <a:r>
              <a:rPr lang="ru-RU" altLang="ru-RU">
                <a:latin typeface="Times New Roman" pitchFamily="18" charset="0"/>
                <a:cs typeface="Times New Roman" pitchFamily="18" charset="0"/>
                <a:sym typeface="Symbol Tiger" pitchFamily="18" charset="2"/>
              </a:rPr>
              <a:t></a:t>
            </a:r>
            <a:r>
              <a:rPr lang="ru-RU" altLang="ru-RU">
                <a:latin typeface="Times New Roman" pitchFamily="18" charset="0"/>
                <a:cs typeface="Times New Roman" pitchFamily="18" charset="0"/>
              </a:rPr>
              <a:t>1 км}, (</a:t>
            </a:r>
            <a:r>
              <a:rPr lang="en-US" altLang="ru-RU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ru-RU" altLang="ru-RU">
                <a:latin typeface="Times New Roman" pitchFamily="18" charset="0"/>
                <a:cs typeface="Times New Roman" pitchFamily="18" charset="0"/>
              </a:rPr>
              <a:t>9, </a:t>
            </a:r>
            <a:r>
              <a:rPr lang="en-US" altLang="ru-RU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ru-RU" altLang="ru-RU">
                <a:latin typeface="Times New Roman" pitchFamily="18" charset="0"/>
                <a:cs typeface="Times New Roman" pitchFamily="18" charset="0"/>
              </a:rPr>
              <a:t>9)={</a:t>
            </a:r>
            <a:r>
              <a:rPr lang="en-US" altLang="ru-RU" i="1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altLang="ru-RU" baseline="-250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</a:t>
            </a:r>
            <a:r>
              <a:rPr lang="ru-RU" altLang="ru-RU">
                <a:latin typeface="Times New Roman" pitchFamily="18" charset="0"/>
                <a:cs typeface="Times New Roman" pitchFamily="18" charset="0"/>
              </a:rPr>
              <a:t>: 6360</a:t>
            </a:r>
            <a:r>
              <a:rPr lang="ru-RU" altLang="ru-RU">
                <a:latin typeface="Times New Roman" pitchFamily="18" charset="0"/>
                <a:cs typeface="Times New Roman" pitchFamily="18" charset="0"/>
                <a:sym typeface="Symbol Tiger" pitchFamily="18" charset="2"/>
              </a:rPr>
              <a:t></a:t>
            </a:r>
            <a:r>
              <a:rPr lang="ru-RU" altLang="ru-RU">
                <a:latin typeface="Times New Roman" pitchFamily="18" charset="0"/>
                <a:cs typeface="Times New Roman" pitchFamily="18" charset="0"/>
              </a:rPr>
              <a:t>1 км}, (</a:t>
            </a:r>
            <a:r>
              <a:rPr lang="en-US" altLang="ru-RU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ru-RU" altLang="ru-RU">
                <a:latin typeface="Times New Roman" pitchFamily="18" charset="0"/>
                <a:cs typeface="Times New Roman" pitchFamily="18" charset="0"/>
              </a:rPr>
              <a:t>10)={</a:t>
            </a:r>
            <a:r>
              <a:rPr lang="en-US" altLang="ru-RU" i="1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altLang="ru-RU" baseline="-250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</a:t>
            </a:r>
            <a:r>
              <a:rPr lang="ru-RU" altLang="ru-RU">
                <a:latin typeface="Times New Roman" pitchFamily="18" charset="0"/>
                <a:cs typeface="Times New Roman" pitchFamily="18" charset="0"/>
              </a:rPr>
              <a:t>: 6375</a:t>
            </a:r>
            <a:r>
              <a:rPr lang="ru-RU" altLang="ru-RU">
                <a:latin typeface="Times New Roman" pitchFamily="18" charset="0"/>
                <a:cs typeface="Times New Roman" pitchFamily="18" charset="0"/>
                <a:sym typeface="Symbol Tiger" pitchFamily="18" charset="2"/>
              </a:rPr>
              <a:t></a:t>
            </a:r>
            <a:r>
              <a:rPr lang="ru-RU" altLang="ru-RU">
                <a:latin typeface="Times New Roman" pitchFamily="18" charset="0"/>
                <a:cs typeface="Times New Roman" pitchFamily="18" charset="0"/>
              </a:rPr>
              <a:t>1 км}.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FC398A-E405-4362-8502-19D7284AD5A4}" type="slidenum">
              <a:rPr lang="zh-CN" altLang="en-US" smtClean="0"/>
              <a:pPr>
                <a:defRPr/>
              </a:pPr>
              <a:t>22</a:t>
            </a:fld>
            <a:endParaRPr lang="zh-CN" altLang="en-US"/>
          </a:p>
        </p:txBody>
      </p:sp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5121" name="Рисунок 4" descr="image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7784" y="476672"/>
            <a:ext cx="3672408" cy="3604159"/>
          </a:xfrm>
          <a:prstGeom prst="rect">
            <a:avLst/>
          </a:prstGeom>
          <a:noFill/>
        </p:spPr>
      </p:pic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827584" y="3951054"/>
            <a:ext cx="7992888" cy="2862322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701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SFM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-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Механика космического полета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2701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– Теоретическая, Прикладная, Небесная механика </a:t>
            </a:r>
            <a:r>
              <a:rPr lang="en-US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Математика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2701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- Физика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2701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- Астрономия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2701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– Навигация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2701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– Математическая статистика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2701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G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– </a:t>
            </a:r>
            <a:r>
              <a:rPr kumimoji="0" lang="ru-RU" sz="20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Управление, оптимизация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2701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– Вычислительная математика, Компьютерные науки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2701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MT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– Машиностроение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67544" y="-27384"/>
            <a:ext cx="84969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Научные связи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Механики космического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полета, как науки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FC398A-E405-4362-8502-19D7284AD5A4}" type="slidenum">
              <a:rPr lang="zh-CN" altLang="en-US" smtClean="0"/>
              <a:pPr>
                <a:defRPr/>
              </a:pPr>
              <a:t>23</a:t>
            </a:fld>
            <a:endParaRPr lang="zh-CN" altLang="en-US"/>
          </a:p>
        </p:txBody>
      </p:sp>
      <p:sp>
        <p:nvSpPr>
          <p:cNvPr id="3" name="Прямоугольник 2"/>
          <p:cNvSpPr/>
          <p:nvPr/>
        </p:nvSpPr>
        <p:spPr>
          <a:xfrm>
            <a:off x="755576" y="1305342"/>
            <a:ext cx="7848872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228600" algn="just">
              <a:buAutoNum type="arabicPeriod"/>
            </a:pPr>
            <a:r>
              <a:rPr lang="ru-RU" sz="2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Астероидно-кометная </a:t>
            </a:r>
            <a:r>
              <a:rPr lang="ru-RU" sz="2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опасность для Земли</a:t>
            </a:r>
            <a:r>
              <a:rPr lang="ru-RU" sz="2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</a:p>
          <a:p>
            <a:pPr lvl="0" indent="228600" algn="just">
              <a:buAutoNum type="arabicPeriod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сследование Луны, лунные станции, точки либрации</a:t>
            </a:r>
          </a:p>
          <a:p>
            <a:pPr lvl="0" indent="228600" algn="just">
              <a:buAutoNum type="arabicPeriod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Экспедиции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Земля-небесное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тело-Земля</a:t>
            </a:r>
          </a:p>
          <a:p>
            <a:pPr lvl="0" indent="228600" algn="just">
              <a:buAutoNum type="arabicPeriod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Исследование астероидов, комет, спутников планет</a:t>
            </a:r>
          </a:p>
          <a:p>
            <a:pPr lvl="0" indent="228600" algn="just">
              <a:buAutoNum type="arabicPeriod"/>
            </a:pPr>
            <a:r>
              <a:rPr lang="ru-RU" sz="2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Изучение </a:t>
            </a:r>
            <a:r>
              <a:rPr lang="ru-RU" sz="2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внешних областей Солнечной </a:t>
            </a:r>
            <a:r>
              <a:rPr lang="ru-RU" sz="2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системы </a:t>
            </a:r>
          </a:p>
          <a:p>
            <a:pPr lvl="0" indent="228600" algn="just">
              <a:buAutoNum type="arabicPeriod"/>
            </a:pPr>
            <a:r>
              <a:rPr lang="ru-RU" sz="2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Миссии </a:t>
            </a:r>
            <a:r>
              <a:rPr lang="ru-RU" sz="2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 новыми источниками </a:t>
            </a:r>
            <a:r>
              <a:rPr lang="ru-RU" sz="2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энергии </a:t>
            </a:r>
          </a:p>
          <a:p>
            <a:pPr lvl="0" indent="228600" algn="just">
              <a:buAutoNum type="arabicPeriod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Малые КА </a:t>
            </a:r>
          </a:p>
          <a:p>
            <a:pPr lvl="0" indent="228600" algn="just">
              <a:buAutoNum type="arabicPeriod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Большие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космические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конструкции </a:t>
            </a:r>
          </a:p>
          <a:p>
            <a:pPr lvl="0" indent="228600" algn="just">
              <a:buAutoNum type="arabicPeriod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Гравитационные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 аэродинамические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маневры </a:t>
            </a:r>
          </a:p>
          <a:p>
            <a:pPr lvl="0" indent="228600" algn="just">
              <a:buAutoNum type="arabicPeriod"/>
            </a:pPr>
            <a:r>
              <a:rPr lang="ru-RU" sz="2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Проблемы Навигации </a:t>
            </a:r>
          </a:p>
          <a:p>
            <a:pPr indent="228600" algn="just">
              <a:buFontTx/>
              <a:buAutoNum type="arabicPeriod"/>
            </a:pPr>
            <a:r>
              <a:rPr lang="ru-RU" sz="2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Поддержка </a:t>
            </a:r>
            <a:r>
              <a:rPr lang="ru-RU" sz="2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новых научных экспериментов, </a:t>
            </a:r>
            <a:r>
              <a:rPr lang="ru-RU" sz="2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решение вопросов фундаментальных наук, проверка </a:t>
            </a:r>
            <a:r>
              <a:rPr lang="ru-RU" sz="2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законов природы.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0" indent="228600" algn="just">
              <a:buAutoNum type="arabicPeriod"/>
            </a:pPr>
            <a:r>
              <a:rPr lang="ru-RU" sz="2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Изучение </a:t>
            </a:r>
            <a:r>
              <a:rPr lang="ru-RU" sz="2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происхождения и эволюции </a:t>
            </a:r>
            <a:r>
              <a:rPr lang="ru-RU" sz="2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жизни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321768" y="404664"/>
            <a:ext cx="653871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4. Некоторые Современные проблемы МКП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标题 1"/>
          <p:cNvSpPr>
            <a:spLocks noGrp="1"/>
          </p:cNvSpPr>
          <p:nvPr>
            <p:ph type="title"/>
          </p:nvPr>
        </p:nvSpPr>
        <p:spPr>
          <a:xfrm>
            <a:off x="439738" y="0"/>
            <a:ext cx="8229600" cy="706438"/>
          </a:xfrm>
        </p:spPr>
        <p:txBody>
          <a:bodyPr/>
          <a:lstStyle/>
          <a:p>
            <a:pPr eaLnBrk="1" hangingPunct="1"/>
            <a:r>
              <a:rPr lang="ru-RU" altLang="zh-CN" sz="2500" b="1" dirty="0" smtClean="0">
                <a:latin typeface="Times New Roman" pitchFamily="18" charset="0"/>
                <a:cs typeface="Times New Roman" pitchFamily="18" charset="0"/>
              </a:rPr>
              <a:t>4. Выводы </a:t>
            </a:r>
            <a:endParaRPr lang="zh-CN" altLang="en-US" sz="25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083" name="灯片编号占位符 4"/>
          <p:cNvSpPr>
            <a:spLocks noGrp="1"/>
          </p:cNvSpPr>
          <p:nvPr>
            <p:ph type="sldNum" sz="quarter" idx="12"/>
          </p:nvPr>
        </p:nvSpPr>
        <p:spPr bwMode="auto">
          <a:xfrm>
            <a:off x="7010400" y="6492875"/>
            <a:ext cx="2133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0CD1AA78-2D52-49EE-8F1C-91674BDA8D23}" type="slidenum">
              <a:rPr lang="zh-CN" altLang="en-US" sz="18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24</a:t>
            </a:fld>
            <a:endParaRPr lang="zh-CN" altLang="en-US" sz="160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79512" y="692696"/>
            <a:ext cx="8424936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228600"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МКП, развиваясь вместе с космонавтикой,  стала самостоятельной наукой, вобравшей в себя методы и результаты ряда фундаментальных и прикладных наук и развившей свои методы, получившей свои яркие результаты. </a:t>
            </a:r>
          </a:p>
          <a:p>
            <a:pPr lvl="0" indent="228600"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Она составляет одну из основных частей космонавтики, внося свой вклад в осуществление сложнейших проектов космонавтики и тем самым обеспечивая быстрое развитие современной науки.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0" indent="228600"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Это приводит к динамичному развитию самой МКП. Одним из новых направлений исследований в МКП является сейчас проблема управления движением естественных небесных тел – как для обеспечения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астероидно-кометной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безопасности Земли, так и для использования материальных ресурсов других небесных тел.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1331640" y="5961474"/>
            <a:ext cx="6624736" cy="707886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r>
              <a:rPr lang="ru-RU" sz="4000" baseline="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标题 1"/>
          <p:cNvSpPr>
            <a:spLocks noGrp="1"/>
          </p:cNvSpPr>
          <p:nvPr>
            <p:ph type="title"/>
          </p:nvPr>
        </p:nvSpPr>
        <p:spPr>
          <a:xfrm>
            <a:off x="457200" y="168275"/>
            <a:ext cx="8229600" cy="561975"/>
          </a:xfrm>
        </p:spPr>
        <p:txBody>
          <a:bodyPr/>
          <a:lstStyle/>
          <a:p>
            <a:pPr eaLnBrk="1" hangingPunct="1"/>
            <a:r>
              <a:rPr lang="ru-RU" altLang="zh-CN" sz="2800" b="1" dirty="0" smtClean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en-US" altLang="zh-CN" sz="2800" b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altLang="zh-CN" sz="2800" b="1" dirty="0" smtClean="0">
                <a:latin typeface="Times New Roman" pitchFamily="18" charset="0"/>
                <a:cs typeface="Times New Roman" pitchFamily="18" charset="0"/>
              </a:rPr>
              <a:t>ЛИТЕРАТУРА</a:t>
            </a:r>
            <a:endParaRPr lang="zh-CN" altLang="en-US" sz="28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7107" name="内容占位符 2"/>
          <p:cNvSpPr>
            <a:spLocks noGrp="1"/>
          </p:cNvSpPr>
          <p:nvPr>
            <p:ph idx="1"/>
          </p:nvPr>
        </p:nvSpPr>
        <p:spPr>
          <a:xfrm>
            <a:off x="214313" y="908050"/>
            <a:ext cx="8929687" cy="5618163"/>
          </a:xfrm>
        </p:spPr>
        <p:txBody>
          <a:bodyPr/>
          <a:lstStyle/>
          <a:p>
            <a:pPr lvl="0"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Pioneers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of Rocket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Technics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Kibalchich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Tsiolkvsky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, Tsander, Kondratyuk, Nauka, Moscow, 1964.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Pioneers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of Rocket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Technics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: Ganswindt, Goddard,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Esnault-Pelterie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Oberth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, Hohmann, Nauka, Moscow, 1977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A.Ja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. Sternfeld, Introduction to Cosmonautics, ONTI NKTP SSSR, Moscow,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1937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R.H. Battin, Astronautical Guidance, McGraw-Hill Book Company, New York, 1964.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5.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P.E.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El’jasberg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, Introduction in Space Flight Theory of Artificial Earth Satellites, Nauka, Moscow, 1965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6.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G.S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. Narimanov, M.K. Tikhonravov (Eds.), Fundamentals of Space Flight Theory, Mashinostroenie, Moscow, 1972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7.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D.E. Okhotsimsky, Ju.G. Sikharulidze, Fundamentals of Space Flight Mechanics, Nauka, Moscow,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1990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8.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V.A. Chobotov, Orbital mechanics, AIAA Education Series, 1991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9.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J.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Kepler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Astronomia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Nova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Aitiologhtos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seu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Physica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Coelestis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, Heidelberg, 1609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10.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J.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Kepler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Harmonices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Mundi,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Linc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, 1619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0"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11.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I. Newton,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Philosophiae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Naturalis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Principia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Mathematica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, London, 1687.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12.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V.K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. Abalakin, et al., Handbook in Celestial Mechanics and Astrodynamics, Nauka, Moscow, 1979.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13.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C.S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. Draper, et al., in: J.E. Miller, (Ed.), Space Navigation, Guidance and Control, W. Mackey, J. Mackey and Co. Ltd., London, England.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14.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Ch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.-J. de la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Valhee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Poussin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Lecons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de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Mecanique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Analytique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, 1925.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15.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V.V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. Beletsky, Artificial Satellite Motion around Centre of Masses, Nauka, Moscow, 1965.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16.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V.A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. Sarychev, Problems of Artificial Satellites Orientation, Results of Science and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Technics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: Space Study, Vol. 11, VINITI, Moscow, 1978.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endParaRPr lang="ru-RU" sz="1600" dirty="0" smtClean="0"/>
          </a:p>
          <a:p>
            <a:pPr lvl="0">
              <a:buNone/>
            </a:pPr>
            <a:endParaRPr lang="ru-RU" sz="1600" dirty="0" smtClean="0"/>
          </a:p>
          <a:p>
            <a:pPr marL="358775" indent="-358775" algn="just" eaLnBrk="1" hangingPunct="1">
              <a:lnSpc>
                <a:spcPct val="110000"/>
              </a:lnSpc>
              <a:buFont typeface="Calibri" pitchFamily="34" charset="0"/>
              <a:buAutoNum type="arabicPeriod"/>
            </a:pPr>
            <a:endParaRPr lang="ru-RU" altLang="zh-CN" sz="1600" i="1" dirty="0" smtClean="0">
              <a:latin typeface="Times New Roman" pitchFamily="18" charset="0"/>
              <a:cs typeface="Times New Roman" pitchFamily="18" charset="0"/>
            </a:endParaRPr>
          </a:p>
          <a:p>
            <a:pPr marL="358775" indent="-358775" eaLnBrk="1" hangingPunct="1">
              <a:lnSpc>
                <a:spcPct val="110000"/>
              </a:lnSpc>
              <a:buFont typeface="Calibri" pitchFamily="34" charset="0"/>
              <a:buAutoNum type="arabicPeriod"/>
            </a:pPr>
            <a:endParaRPr lang="zh-CN" altLang="zh-CN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7108" name="灯片编号占位符 4"/>
          <p:cNvSpPr>
            <a:spLocks noGrp="1"/>
          </p:cNvSpPr>
          <p:nvPr>
            <p:ph type="sldNum" sz="quarter" idx="12"/>
          </p:nvPr>
        </p:nvSpPr>
        <p:spPr bwMode="auto">
          <a:xfrm>
            <a:off x="7010400" y="6492875"/>
            <a:ext cx="2133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8B70DA57-FE5C-4D56-B0B9-D7DBBA37409B}" type="slidenum">
              <a:rPr lang="zh-CN" altLang="en-US" sz="16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25</a:t>
            </a:fld>
            <a:endParaRPr lang="zh-CN" altLang="en-US" sz="160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FC398A-E405-4362-8502-19D7284AD5A4}" type="slidenum">
              <a:rPr lang="zh-CN" altLang="en-US" smtClean="0"/>
              <a:pPr>
                <a:defRPr/>
              </a:pPr>
              <a:t>26</a:t>
            </a:fld>
            <a:endParaRPr lang="zh-CN" altLang="en-US"/>
          </a:p>
        </p:txBody>
      </p:sp>
      <p:sp>
        <p:nvSpPr>
          <p:cNvPr id="3" name="Прямоугольник 2"/>
          <p:cNvSpPr/>
          <p:nvPr/>
        </p:nvSpPr>
        <p:spPr>
          <a:xfrm>
            <a:off x="107504" y="476672"/>
            <a:ext cx="889248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17.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E.L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 Akim, T.M. Eneev. Determination of space vehicle’s motion parameters by trajectory measurements data, Cosmic Research 1 (1) (1963) 5-55.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18.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L.S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 Pontryagin, V.G.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Boltyanskii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R.V. Gamkrelidze, E.F. Mischenko, The Mathematical Theory of Optimal Processes, Inter-science Publishers, Wiley, New York, 1962.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19.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G.L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Grodzovskii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Ju.N. Ivanov, V.V Tokarev, Mechanics of Low-Thrust Cosmic Flight, Nauka, Moscow, 1966 (in Russian).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20.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V.V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 Ivashkin, Optimization of Space Maneuvers with Limitations on the Distances to the Planets, Nauka, Moscow, 1975 (in Russian).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21.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.-P. Marec, Optimal Space Trajectories, Elsevier Science Publishing Company, Amsterdam, Oxford, New York, 1979.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22.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 Morrison, The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Spaceguard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Survey: Report of the NASA International Near-Earth-Object Detection Workshop, January 25, 1992.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23.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T.J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 Ahrens &amp; A.W. Harris, Deflection and fragmentation of near-earth asteroids, Nature 360 (1992) 429-433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24.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M.J.,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Melosh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I.V.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Nemchinov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Solar asteroid diversion, Nature 366 (1993) 21-22.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25.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V.V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 Ivashkin, and V.V. Smirnov, An analysis of some methods of asteroid hazard mitigation for the earth, Planetary and Space Science 43 (6) (1995) 821-825.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26.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V.V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 Ivashkin, A.V. Chernov, A.V.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Zaytsev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Optimal flights to near-earth asteroid for impact-kinetic influence, Proceedings of the 12th International Symposium on Space Flight Dynamics, ESOC, Darmstadt, Germany, 2-6 June 1997; SP-403, August 1997.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27.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V.V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 Ivashkin, A.V. Chernov, A.V.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Zaytsev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Optimal flights to near-earth asteroid, Acta Astronautica 44 (5) (1999) 219-225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347864" y="116632"/>
            <a:ext cx="19343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zh-CN" b="1" dirty="0" smtClean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en-US" altLang="zh-CN" b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altLang="zh-CN" b="1" dirty="0" smtClean="0">
                <a:latin typeface="Times New Roman" pitchFamily="18" charset="0"/>
                <a:cs typeface="Times New Roman" pitchFamily="18" charset="0"/>
              </a:rPr>
              <a:t>ЛИТЕРАТУРА</a:t>
            </a:r>
            <a:endParaRPr lang="ru-RU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FC398A-E405-4362-8502-19D7284AD5A4}" type="slidenum">
              <a:rPr lang="zh-CN" altLang="en-US" smtClean="0"/>
              <a:pPr>
                <a:defRPr/>
              </a:pPr>
              <a:t>27</a:t>
            </a:fld>
            <a:endParaRPr lang="zh-CN" altLang="en-US"/>
          </a:p>
        </p:txBody>
      </p:sp>
      <p:sp>
        <p:nvSpPr>
          <p:cNvPr id="3" name="Прямоугольник 2"/>
          <p:cNvSpPr/>
          <p:nvPr/>
        </p:nvSpPr>
        <p:spPr>
          <a:xfrm>
            <a:off x="683568" y="1028343"/>
            <a:ext cx="828092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28.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V.V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 Ivashkin, Some modern problems of space flight mechanics and theoretical mechanics, The 1</a:t>
            </a:r>
            <a:r>
              <a:rPr lang="en-US" baseline="30000" dirty="0" smtClean="0">
                <a:latin typeface="Times New Roman" pitchFamily="18" charset="0"/>
                <a:cs typeface="Times New Roman" pitchFamily="18" charset="0"/>
              </a:rPr>
              <a:t>st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All-Russian Workshop of the Theoretical Mechanics Chair Heads at Russian Universities, Proceedings,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Mozhajsky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Ingeneering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-Space Academy, St. Petersburg, 1994, p. 73-83 (in Russian).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29.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V.V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 Ivashkin,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Analisis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de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Problemas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en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Mecanica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Espacial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Ingenieria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Aeronautica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y Astronautica,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Revista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de la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Asociacioan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de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Ingenieros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Aeronaauticos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Madrid, Spain. N. 357/4-1999, p. 40-46 (in Spanish).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30. V.V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 Ivashkin, Analysis of space flight mechanics problems // Acta Astronautica 52 (2003) 663 –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670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347864" y="116632"/>
            <a:ext cx="19343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zh-CN" b="1" dirty="0" smtClean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en-US" altLang="zh-CN" b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altLang="zh-CN" b="1" dirty="0" smtClean="0">
                <a:latin typeface="Times New Roman" pitchFamily="18" charset="0"/>
                <a:cs typeface="Times New Roman" pitchFamily="18" charset="0"/>
              </a:rPr>
              <a:t>ЛИТЕРАТУРА</a:t>
            </a:r>
            <a:endParaRPr lang="ru-RU" dirty="0"/>
          </a:p>
        </p:txBody>
      </p:sp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1331640" y="4365104"/>
            <a:ext cx="6624736" cy="707886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r>
              <a:rPr lang="ru-RU" sz="4000" baseline="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6950</TotalTime>
  <Words>2585</Words>
  <Application>Microsoft Office PowerPoint</Application>
  <PresentationFormat>Экран (4:3)</PresentationFormat>
  <Paragraphs>305</Paragraphs>
  <Slides>27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Office 主题</vt:lpstr>
      <vt:lpstr>Анализ задач механики космического полета</vt:lpstr>
      <vt:lpstr>Содержание</vt:lpstr>
      <vt:lpstr>1. Введение  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Проблема астероида 99942 Апофис</vt:lpstr>
      <vt:lpstr>Слайд 21</vt:lpstr>
      <vt:lpstr>Слайд 22</vt:lpstr>
      <vt:lpstr>Слайд 23</vt:lpstr>
      <vt:lpstr>4. Выводы </vt:lpstr>
      <vt:lpstr>5. ЛИТЕРАТУРА</vt:lpstr>
      <vt:lpstr>Слайд 26</vt:lpstr>
      <vt:lpstr>Слайд 27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guopeng</dc:creator>
  <cp:lastModifiedBy>VIT</cp:lastModifiedBy>
  <cp:revision>925</cp:revision>
  <cp:lastPrinted>2015-04-15T06:53:37Z</cp:lastPrinted>
  <dcterms:created xsi:type="dcterms:W3CDTF">2014-12-21T15:46:36Z</dcterms:created>
  <dcterms:modified xsi:type="dcterms:W3CDTF">2018-03-20T15:56:39Z</dcterms:modified>
</cp:coreProperties>
</file>