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5" r:id="rId1"/>
    <p:sldMasterId id="2147484224" r:id="rId2"/>
    <p:sldMasterId id="2147484295" r:id="rId3"/>
    <p:sldMasterId id="2147484322" r:id="rId4"/>
    <p:sldMasterId id="2147484337" r:id="rId5"/>
    <p:sldMasterId id="2147484352" r:id="rId6"/>
    <p:sldMasterId id="2147484366" r:id="rId7"/>
    <p:sldMasterId id="2147484379" r:id="rId8"/>
  </p:sldMasterIdLst>
  <p:notesMasterIdLst>
    <p:notesMasterId r:id="rId84"/>
  </p:notesMasterIdLst>
  <p:handoutMasterIdLst>
    <p:handoutMasterId r:id="rId85"/>
  </p:handoutMasterIdLst>
  <p:sldIdLst>
    <p:sldId id="973" r:id="rId9"/>
    <p:sldId id="983" r:id="rId10"/>
    <p:sldId id="1028" r:id="rId11"/>
    <p:sldId id="1002" r:id="rId12"/>
    <p:sldId id="1003" r:id="rId13"/>
    <p:sldId id="1004" r:id="rId14"/>
    <p:sldId id="1005" r:id="rId15"/>
    <p:sldId id="1006" r:id="rId16"/>
    <p:sldId id="1007" r:id="rId17"/>
    <p:sldId id="1008" r:id="rId18"/>
    <p:sldId id="975" r:id="rId19"/>
    <p:sldId id="969" r:id="rId20"/>
    <p:sldId id="996" r:id="rId21"/>
    <p:sldId id="997" r:id="rId22"/>
    <p:sldId id="998" r:id="rId23"/>
    <p:sldId id="999" r:id="rId24"/>
    <p:sldId id="1000" r:id="rId25"/>
    <p:sldId id="1001" r:id="rId26"/>
    <p:sldId id="936" r:id="rId27"/>
    <p:sldId id="938" r:id="rId28"/>
    <p:sldId id="1015" r:id="rId29"/>
    <p:sldId id="985" r:id="rId30"/>
    <p:sldId id="986" r:id="rId31"/>
    <p:sldId id="987" r:id="rId32"/>
    <p:sldId id="988" r:id="rId33"/>
    <p:sldId id="990" r:id="rId34"/>
    <p:sldId id="991" r:id="rId35"/>
    <p:sldId id="992" r:id="rId36"/>
    <p:sldId id="1016" r:id="rId37"/>
    <p:sldId id="940" r:id="rId38"/>
    <p:sldId id="977" r:id="rId39"/>
    <p:sldId id="946" r:id="rId40"/>
    <p:sldId id="942" r:id="rId41"/>
    <p:sldId id="943" r:id="rId42"/>
    <p:sldId id="944" r:id="rId43"/>
    <p:sldId id="945" r:id="rId44"/>
    <p:sldId id="947" r:id="rId45"/>
    <p:sldId id="948" r:id="rId46"/>
    <p:sldId id="949" r:id="rId47"/>
    <p:sldId id="950" r:id="rId48"/>
    <p:sldId id="951" r:id="rId49"/>
    <p:sldId id="952" r:id="rId50"/>
    <p:sldId id="953" r:id="rId51"/>
    <p:sldId id="954" r:id="rId52"/>
    <p:sldId id="955" r:id="rId53"/>
    <p:sldId id="956" r:id="rId54"/>
    <p:sldId id="1009" r:id="rId55"/>
    <p:sldId id="1010" r:id="rId56"/>
    <p:sldId id="1011" r:id="rId57"/>
    <p:sldId id="960" r:id="rId58"/>
    <p:sldId id="995" r:id="rId59"/>
    <p:sldId id="961" r:id="rId60"/>
    <p:sldId id="962" r:id="rId61"/>
    <p:sldId id="1027" r:id="rId62"/>
    <p:sldId id="914" r:id="rId63"/>
    <p:sldId id="963" r:id="rId64"/>
    <p:sldId id="980" r:id="rId65"/>
    <p:sldId id="1012" r:id="rId66"/>
    <p:sldId id="978" r:id="rId67"/>
    <p:sldId id="839" r:id="rId68"/>
    <p:sldId id="1020" r:id="rId69"/>
    <p:sldId id="1021" r:id="rId70"/>
    <p:sldId id="1022" r:id="rId71"/>
    <p:sldId id="1023" r:id="rId72"/>
    <p:sldId id="1024" r:id="rId73"/>
    <p:sldId id="1025" r:id="rId74"/>
    <p:sldId id="1026" r:id="rId75"/>
    <p:sldId id="1019" r:id="rId76"/>
    <p:sldId id="993" r:id="rId77"/>
    <p:sldId id="1017" r:id="rId78"/>
    <p:sldId id="994" r:id="rId79"/>
    <p:sldId id="1018" r:id="rId80"/>
    <p:sldId id="1013" r:id="rId81"/>
    <p:sldId id="981" r:id="rId82"/>
    <p:sldId id="1014" r:id="rId83"/>
  </p:sldIdLst>
  <p:sldSz cx="9144000" cy="6858000" type="screen4x3"/>
  <p:notesSz cx="6888163" cy="96234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0000"/>
    <a:srgbClr val="FDE9EA"/>
    <a:srgbClr val="CCECFF"/>
    <a:srgbClr val="99FF66"/>
    <a:srgbClr val="99FF33"/>
    <a:srgbClr val="FFFF99"/>
    <a:srgbClr val="FFFF00"/>
    <a:srgbClr val="FFFFCC"/>
    <a:srgbClr val="38F0D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4" autoAdjust="0"/>
    <p:restoredTop sz="91063" autoAdjust="0"/>
  </p:normalViewPr>
  <p:slideViewPr>
    <p:cSldViewPr>
      <p:cViewPr>
        <p:scale>
          <a:sx n="60" d="100"/>
          <a:sy n="60" d="100"/>
        </p:scale>
        <p:origin x="-824" y="-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84" y="-84"/>
      </p:cViewPr>
      <p:guideLst>
        <p:guide orient="horz" pos="3031"/>
        <p:guide pos="216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134D02B-ED7E-467D-A775-BBE466784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8225" y="722313"/>
            <a:ext cx="4811713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570413"/>
            <a:ext cx="5049837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740BAD6-C379-4E86-A9DA-7B29E786C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691A22-F58B-453F-8E19-40123B553844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3D24A-8EB9-4E70-9C59-1AA8F27377F9}" type="slidenum">
              <a:rPr lang="ru-RU" smtClean="0">
                <a:solidFill>
                  <a:srgbClr val="000000"/>
                </a:solidFill>
              </a:rPr>
              <a:pPr/>
              <a:t>6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3D24A-8EB9-4E70-9C59-1AA8F27377F9}" type="slidenum">
              <a:rPr lang="ru-RU" smtClean="0">
                <a:solidFill>
                  <a:srgbClr val="000000"/>
                </a:solidFill>
              </a:rPr>
              <a:pPr/>
              <a:t>7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8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9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10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03642E-C46C-4B0D-8F5B-528056D0A71B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570413"/>
            <a:ext cx="5510213" cy="4330700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55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57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58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60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61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62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63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64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65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66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67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68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691A22-F58B-453F-8E19-40123B553844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DFFE3B-6504-434A-89CD-EFBF9178F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8F7913-E4EA-454A-AC5A-87377F3F1A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BC78A8-5376-499F-B64A-C4016CDBC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066C4B-F4AF-4F23-B840-F4E03FDA8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B1CA5B-59DA-4B12-AE93-CBF30BAA4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F5A4C3-0A6F-48B0-89AD-DE89141DA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602DF5-6153-4252-9CCA-FC2115D19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314591-ACC9-41CD-92CA-8F6A7424E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A7D1B6-E2C1-4AAA-8027-8BEE54C2F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F35D27-8CCD-4B81-A712-82650C769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BA6CF0-95B0-49F2-88C2-40E8CE019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6DCB3-C8F7-4D71-955D-5888EB960E0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EC390-7A54-48EC-88CF-2FC0F8F884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EF709-3C14-4E66-BE3D-B67A675DE5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9F3D-37B2-4CF1-B818-6D4884F4D5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B1B3B-E0B5-4FA3-AF06-18DA27D793F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E48B4-4B1D-4C44-8B5E-300EDD970C4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256AE-C364-499E-84AE-CAE6F28F93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F326-98F4-4189-B0A7-DF39C1DA61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0421B-2029-4AED-BCD8-334CCDC1588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36504-5E37-469B-8893-695A070A263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FE138-F3A5-4A8A-8257-4073EBAD90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2B0-8A91-4051-904B-4925D5E98C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130BF-39D1-47C0-8E3A-0761FC2D8F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97712-ABCE-432A-9C40-03B61379B3A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2738C49-77C3-4A6E-954B-143A9E814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A6D6426-5B2D-4CF3-A9B7-ED8F56CFC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7BCA11C-75BB-40C5-A70E-602F1189D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4554DF8-004F-46F1-B4B4-5591A9445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A39D2A3-6D44-4304-A2A0-9A72AFFE9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DF7B88D-B6C7-441F-8518-5DA22D201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E08B483-C73B-4811-AD6E-F3B5BD18B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2102EEB-D04A-40AE-928F-7D06EE4B7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560B595-A0E9-4E57-A8AE-D78E979A4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A619138-1031-44AA-B14F-D1A98EC30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578B793-F6F7-4451-9DAC-2C28412F2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905B2F6-6CBE-4C46-8E86-433553D0C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49E3FD6-19C3-438D-9DF4-0E6A0A68B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BD9D058-E5F9-4CD9-92CF-01C1D2715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4DC50-A791-45CE-BF31-A67CE51A320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41F59-C62A-43F4-B2A1-52AC267F2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E35EC-54BA-40C2-ABAF-41B27A306D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2AA0E-D1C5-412B-B3E2-32628DDF86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8B87E-0410-4C70-9862-C645A395E9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1A8A2-22B5-4606-9FB5-F8C04D6397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F74A9-BC7B-4E78-B82D-9BFA290679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E68F-6574-4DE0-91E5-FEDA4645A11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B2784-3AE4-4A71-9A0A-6366A1C45A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A714A-EB42-45B3-9846-85F7FCA090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04D3E-AE29-4013-88D5-580EA79928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9991-DAC0-4DA8-AA9A-8814FDE8BF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AA17A-0A2C-46F9-A214-7BE1B7C4020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271B3-1174-449B-BA26-17B8B502B79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97B40-F914-45A7-9FD5-E2A3DAA46D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A294-703A-4793-B3C9-C930B25ABC4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C49E1-2336-4F15-AC44-EA5DEC1AD4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62E67-652B-46DD-81DC-A082DFE4AD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7A839-F3A6-44FB-B7B3-B1AF9D3A1B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34510-AD48-4E43-B4E4-9FE28619F9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6140B-359F-4621-AFCF-CFD1EFF615C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1161B-1A95-4D7A-93B4-6C00F1447D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D0D8B-9811-4D0D-8141-59EA9F7C63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A607C-9CB1-430C-93D2-CF6F272A625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E8E6-918C-4C74-86BF-3D0315E6BB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EDFCF-5A84-4B53-BAC2-A35484815D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94759-7434-4DA6-B67C-B25A8E8A234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DF045-6030-490D-BDBB-7E3A0C9D36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B1318-F322-405B-8AAE-149CC2BB77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99045-73A8-459F-B444-7D725A3F8CE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F0A8C-3E51-449E-B130-28EDDF2221F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62AA9-BB0B-4FCA-BF43-447430E2A4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508D0-0371-4C3B-83F9-30FC2185EB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06928-9BE0-4207-A1D2-47534259B4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7134A-573F-4104-B002-3549A16204B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CD0F2-06D8-479C-B825-0A08E5AC98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B3A41-6757-45AE-8657-AA93E259ABF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71D4C-9D41-4E22-AF46-5FC924C413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6388F-6E89-476B-BF92-D75B767F0F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9E728-0DBA-43AC-BED1-851C3E5684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F5E83-3732-4614-AF5C-3076133D4FE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BCD08-F350-49E9-A6FC-2B6CB789B1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2738C49-77C3-4A6E-954B-143A9E814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A6D6426-5B2D-4CF3-A9B7-ED8F56CFC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7BCA11C-75BB-40C5-A70E-602F1189D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4554DF8-004F-46F1-B4B4-5591A9445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A39D2A3-6D44-4304-A2A0-9A72AFFE9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DF7B88D-B6C7-441F-8518-5DA22D201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E08B483-C73B-4811-AD6E-F3B5BD18B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2102EEB-D04A-40AE-928F-7D06EE4B7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560B595-A0E9-4E57-A8AE-D78E979A4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A619138-1031-44AA-B14F-D1A98EC30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578B793-F6F7-4451-9DAC-2C28412F2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905B2F6-6CBE-4C46-8E86-433553D0C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49E3FD6-19C3-438D-9DF4-0E6A0A68B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BD9D058-E5F9-4CD9-92CF-01C1D2715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0A30CE6-B4DF-490D-8F8C-1EE261FE0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21F178-AF3C-41CA-BCC8-16C45895AE4A}" type="slidenum">
              <a:rPr lang="ru-RU">
                <a:solidFill>
                  <a:srgbClr val="000000"/>
                </a:solidFill>
                <a:cs typeface="Arial" charset="0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FA62601-DF60-4241-8485-01B669C4A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  <p:sldLayoutId id="2147484307" r:id="rId12"/>
    <p:sldLayoutId id="2147484308" r:id="rId13"/>
    <p:sldLayoutId id="2147484309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DA06AB0-C934-425C-AB18-C3E68774B7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24" r:id="rId2"/>
    <p:sldLayoutId id="2147484325" r:id="rId3"/>
    <p:sldLayoutId id="2147484326" r:id="rId4"/>
    <p:sldLayoutId id="2147484327" r:id="rId5"/>
    <p:sldLayoutId id="2147484328" r:id="rId6"/>
    <p:sldLayoutId id="2147484329" r:id="rId7"/>
    <p:sldLayoutId id="2147484330" r:id="rId8"/>
    <p:sldLayoutId id="2147484331" r:id="rId9"/>
    <p:sldLayoutId id="2147484332" r:id="rId10"/>
    <p:sldLayoutId id="2147484333" r:id="rId11"/>
    <p:sldLayoutId id="2147484334" r:id="rId12"/>
    <p:sldLayoutId id="2147484335" r:id="rId13"/>
    <p:sldLayoutId id="2147484336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99F0A54-A190-4DF0-9BC7-04D3D7FCD6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8" r:id="rId1"/>
    <p:sldLayoutId id="2147484339" r:id="rId2"/>
    <p:sldLayoutId id="2147484340" r:id="rId3"/>
    <p:sldLayoutId id="2147484341" r:id="rId4"/>
    <p:sldLayoutId id="2147484342" r:id="rId5"/>
    <p:sldLayoutId id="2147484343" r:id="rId6"/>
    <p:sldLayoutId id="2147484344" r:id="rId7"/>
    <p:sldLayoutId id="2147484345" r:id="rId8"/>
    <p:sldLayoutId id="2147484346" r:id="rId9"/>
    <p:sldLayoutId id="2147484347" r:id="rId10"/>
    <p:sldLayoutId id="2147484348" r:id="rId11"/>
    <p:sldLayoutId id="2147484349" r:id="rId12"/>
    <p:sldLayoutId id="2147484350" r:id="rId13"/>
    <p:sldLayoutId id="214748435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47C3E13-CBCE-4251-A3FB-7D34FCCE45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24.05.2016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FA62601-DF60-4241-8485-01B669C4A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  <p:sldLayoutId id="2147484391" r:id="rId12"/>
    <p:sldLayoutId id="2147484392" r:id="rId13"/>
    <p:sldLayoutId id="2147484393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2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03.png"/><Relationship Id="rId4" Type="http://schemas.openxmlformats.org/officeDocument/2006/relationships/image" Target="../media/image10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3" descr="MSU_Panorama1.jpg"/>
          <p:cNvPicPr>
            <a:picLocks noGrp="1" noChangeAspect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66225" cy="6870700"/>
          </a:xfrm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2564904"/>
            <a:ext cx="9144000" cy="7903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4D4D4D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solidFill>
                  <a:srgbClr val="FFFFFF"/>
                </a:solidFill>
                <a:latin typeface="Calibri" pitchFamily="34" charset="0"/>
              </a:rPr>
              <a:t>Параллельные алгоритмы: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solidFill>
                  <a:srgbClr val="FFFFFF"/>
                </a:solidFill>
                <a:latin typeface="Calibri" pitchFamily="34" charset="0"/>
              </a:rPr>
              <a:t>так ли хорошо мы их знаем ? </a:t>
            </a:r>
            <a:endParaRPr lang="en-US" sz="2800" i="1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3789041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4D4D4D"/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ru-RU" sz="2400" i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i="1" dirty="0" smtClean="0">
                <a:solidFill>
                  <a:srgbClr val="FFFFFF"/>
                </a:solidFill>
                <a:latin typeface="Calibri" pitchFamily="34" charset="0"/>
              </a:rPr>
              <a:t>Воеводин </a:t>
            </a:r>
            <a:r>
              <a:rPr lang="ru-RU" sz="2400" i="1" dirty="0">
                <a:solidFill>
                  <a:srgbClr val="FFFFFF"/>
                </a:solidFill>
                <a:latin typeface="Calibri" pitchFamily="34" charset="0"/>
              </a:rPr>
              <a:t>Вл.В</a:t>
            </a:r>
            <a:r>
              <a:rPr lang="ru-RU" sz="2400" i="1" dirty="0" smtClean="0">
                <a:solidFill>
                  <a:srgbClr val="FFFFFF"/>
                </a:solidFill>
                <a:latin typeface="Calibri" pitchFamily="34" charset="0"/>
              </a:rPr>
              <a:t>.</a:t>
            </a:r>
          </a:p>
          <a:p>
            <a:pPr algn="ctr">
              <a:lnSpc>
                <a:spcPct val="80000"/>
              </a:lnSpc>
              <a:defRPr/>
            </a:pPr>
            <a:endParaRPr lang="ru-RU" sz="2400" i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000" i="1" dirty="0" smtClean="0">
                <a:solidFill>
                  <a:srgbClr val="FFFFFF"/>
                </a:solidFill>
                <a:latin typeface="Calibri" pitchFamily="34" charset="0"/>
              </a:rPr>
              <a:t>voevodin@parallel.ru</a:t>
            </a:r>
            <a:endParaRPr lang="ru-RU" sz="2000" i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485" name="TextBox 8"/>
          <p:cNvSpPr txBox="1">
            <a:spLocks noChangeArrowheads="1"/>
          </p:cNvSpPr>
          <p:nvPr/>
        </p:nvSpPr>
        <p:spPr bwMode="auto">
          <a:xfrm>
            <a:off x="15875" y="6416675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400" i="1" dirty="0" smtClean="0">
                <a:solidFill>
                  <a:srgbClr val="FFFFFF"/>
                </a:solidFill>
                <a:latin typeface="Calibri" pitchFamily="34" charset="0"/>
              </a:rPr>
              <a:t>24 мая, 2016 </a:t>
            </a:r>
            <a:r>
              <a:rPr lang="ru-RU" sz="1400" i="1" dirty="0">
                <a:solidFill>
                  <a:srgbClr val="FFFFFF"/>
                </a:solidFill>
                <a:latin typeface="Calibri" pitchFamily="34" charset="0"/>
              </a:rPr>
              <a:t>г</a:t>
            </a:r>
            <a:r>
              <a:rPr lang="ru-RU" sz="1400" i="1" dirty="0" smtClean="0">
                <a:solidFill>
                  <a:srgbClr val="FFFFFF"/>
                </a:solidFill>
                <a:latin typeface="Calibri" pitchFamily="34" charset="0"/>
              </a:rPr>
              <a:t>., г.Таруса</a:t>
            </a:r>
            <a:endParaRPr lang="ru-RU" sz="1400" i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0" y="260648"/>
            <a:ext cx="9144000" cy="31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4D4D4D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1800" i="1" dirty="0" smtClean="0">
                <a:solidFill>
                  <a:srgbClr val="FFFFFF"/>
                </a:solidFill>
                <a:latin typeface="Calibri" pitchFamily="34" charset="0"/>
              </a:rPr>
              <a:t>Конференция </a:t>
            </a:r>
            <a:r>
              <a:rPr lang="en-US" sz="1800" i="1" dirty="0" smtClean="0">
                <a:solidFill>
                  <a:srgbClr val="FFFFFF"/>
                </a:solidFill>
                <a:latin typeface="Calibri" pitchFamily="34" charset="0"/>
              </a:rPr>
              <a:t>“</a:t>
            </a:r>
            <a:r>
              <a:rPr lang="ru-RU" sz="1800" i="1" dirty="0" smtClean="0">
                <a:solidFill>
                  <a:srgbClr val="FFFFFF"/>
                </a:solidFill>
                <a:latin typeface="Calibri" pitchFamily="34" charset="0"/>
              </a:rPr>
              <a:t>Методы суперкомпьютерного  моделирования</a:t>
            </a:r>
            <a:r>
              <a:rPr lang="en-US" sz="1800" i="1" dirty="0" smtClean="0">
                <a:solidFill>
                  <a:srgbClr val="FFFFFF"/>
                </a:solidFill>
                <a:latin typeface="Calibri" pitchFamily="34" charset="0"/>
              </a:rPr>
              <a:t>”</a:t>
            </a:r>
            <a:endParaRPr lang="ru-RU" sz="1800" i="1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go_Matterhorn_Swis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58" name="Line 6"/>
          <p:cNvSpPr>
            <a:spLocks noChangeShapeType="1"/>
          </p:cNvSpPr>
          <p:nvPr/>
        </p:nvSpPr>
        <p:spPr bwMode="auto">
          <a:xfrm flipH="1">
            <a:off x="539750" y="6381750"/>
            <a:ext cx="84963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59" name="Line 7"/>
          <p:cNvSpPr>
            <a:spLocks noChangeShapeType="1"/>
          </p:cNvSpPr>
          <p:nvPr/>
        </p:nvSpPr>
        <p:spPr bwMode="auto">
          <a:xfrm flipH="1">
            <a:off x="1908175" y="5373688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60" name="Line 8"/>
          <p:cNvSpPr>
            <a:spLocks noChangeShapeType="1"/>
          </p:cNvSpPr>
          <p:nvPr/>
        </p:nvSpPr>
        <p:spPr bwMode="auto">
          <a:xfrm flipH="1">
            <a:off x="2627313" y="4508500"/>
            <a:ext cx="38893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61" name="Line 9"/>
          <p:cNvSpPr>
            <a:spLocks noChangeShapeType="1"/>
          </p:cNvSpPr>
          <p:nvPr/>
        </p:nvSpPr>
        <p:spPr bwMode="auto">
          <a:xfrm flipH="1">
            <a:off x="4183063" y="1858963"/>
            <a:ext cx="2873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8" name="TextBox 7"/>
          <p:cNvSpPr txBox="1"/>
          <p:nvPr/>
        </p:nvSpPr>
        <p:spPr>
          <a:xfrm>
            <a:off x="6156176" y="5994398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alibri" pitchFamily="34" charset="0"/>
              </a:rPr>
              <a:t>Планшеты</a:t>
            </a:r>
            <a:r>
              <a:rPr lang="en-US" sz="1800" dirty="0" smtClean="0">
                <a:latin typeface="Calibri" pitchFamily="34" charset="0"/>
              </a:rPr>
              <a:t>, </a:t>
            </a:r>
            <a:r>
              <a:rPr lang="ru-RU" sz="1800" dirty="0" smtClean="0">
                <a:latin typeface="Calibri" pitchFamily="34" charset="0"/>
              </a:rPr>
              <a:t>смартфоны</a:t>
            </a:r>
            <a:r>
              <a:rPr lang="en-US" sz="1800" dirty="0" smtClean="0">
                <a:latin typeface="Calibri" pitchFamily="34" charset="0"/>
              </a:rPr>
              <a:t>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176" y="4955682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alibri" pitchFamily="34" charset="0"/>
              </a:rPr>
              <a:t>ПК</a:t>
            </a:r>
            <a:r>
              <a:rPr lang="en-US" sz="1800" dirty="0" smtClean="0">
                <a:latin typeface="Calibri" pitchFamily="34" charset="0"/>
              </a:rPr>
              <a:t>, </a:t>
            </a:r>
            <a:r>
              <a:rPr lang="ru-RU" sz="1800" dirty="0" smtClean="0">
                <a:latin typeface="Calibri" pitchFamily="34" charset="0"/>
              </a:rPr>
              <a:t>ноутбуки</a:t>
            </a:r>
            <a:r>
              <a:rPr lang="en-US" sz="1800" dirty="0" smtClean="0">
                <a:latin typeface="Calibri" pitchFamily="34" charset="0"/>
              </a:rPr>
              <a:t>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4106100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alibri" pitchFamily="34" charset="0"/>
              </a:rPr>
              <a:t>Серверы</a:t>
            </a:r>
            <a:r>
              <a:rPr lang="en-US" sz="1800" dirty="0" smtClean="0">
                <a:latin typeface="Calibri" pitchFamily="34" charset="0"/>
              </a:rPr>
              <a:t>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6" y="1701370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Calibri" pitchFamily="34" charset="0"/>
              </a:rPr>
              <a:t>Суперкомпьютеры</a:t>
            </a:r>
            <a:endParaRPr lang="ru-RU" sz="1800" dirty="0">
              <a:latin typeface="Calibri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395536" y="1259468"/>
            <a:ext cx="2808312" cy="5103700"/>
            <a:chOff x="395536" y="1259468"/>
            <a:chExt cx="2808312" cy="5103700"/>
          </a:xfrm>
        </p:grpSpPr>
        <p:grpSp>
          <p:nvGrpSpPr>
            <p:cNvPr id="2" name="Группа 34"/>
            <p:cNvGrpSpPr/>
            <p:nvPr/>
          </p:nvGrpSpPr>
          <p:grpSpPr>
            <a:xfrm>
              <a:off x="2267744" y="1259468"/>
              <a:ext cx="936104" cy="5103700"/>
              <a:chOff x="2267744" y="1259468"/>
              <a:chExt cx="936104" cy="510370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267744" y="5993836"/>
                <a:ext cx="93610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10</a:t>
                </a:r>
                <a:r>
                  <a:rPr lang="en-US" sz="1800" baseline="30000" dirty="0" smtClean="0">
                    <a:latin typeface="Calibri" pitchFamily="34" charset="0"/>
                  </a:rPr>
                  <a:t>2</a:t>
                </a:r>
                <a:endParaRPr lang="ru-RU" sz="1800" baseline="30000" dirty="0">
                  <a:latin typeface="Calibri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267744" y="4955120"/>
                <a:ext cx="93610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10</a:t>
                </a:r>
                <a:r>
                  <a:rPr lang="en-US" sz="1800" baseline="30000" dirty="0" smtClean="0">
                    <a:latin typeface="Calibri" pitchFamily="34" charset="0"/>
                  </a:rPr>
                  <a:t>3</a:t>
                </a:r>
                <a:endParaRPr lang="ru-RU" sz="1800" baseline="30000" dirty="0">
                  <a:latin typeface="Calibri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267744" y="4105538"/>
                <a:ext cx="93610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10</a:t>
                </a:r>
                <a:r>
                  <a:rPr lang="en-US" sz="1800" baseline="30000" dirty="0" smtClean="0">
                    <a:latin typeface="Calibri" pitchFamily="34" charset="0"/>
                  </a:rPr>
                  <a:t>4</a:t>
                </a:r>
                <a:endParaRPr lang="ru-RU" sz="1800" baseline="30000" dirty="0">
                  <a:latin typeface="Calibri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267744" y="1700808"/>
                <a:ext cx="93610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10</a:t>
                </a:r>
                <a:r>
                  <a:rPr lang="en-US" sz="1800" baseline="30000" dirty="0" smtClean="0">
                    <a:latin typeface="Calibri" pitchFamily="34" charset="0"/>
                  </a:rPr>
                  <a:t>9</a:t>
                </a:r>
                <a:endParaRPr lang="ru-RU" sz="1800" baseline="30000" dirty="0">
                  <a:latin typeface="Calibri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07089" y="1259468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FFFFFF"/>
                    </a:solidFill>
                    <a:latin typeface="Calibri" pitchFamily="34" charset="0"/>
                  </a:rPr>
                  <a:t>2025</a:t>
                </a:r>
                <a:endParaRPr lang="ru-RU" sz="1800" dirty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" name="Группа 31"/>
            <p:cNvGrpSpPr/>
            <p:nvPr/>
          </p:nvGrpSpPr>
          <p:grpSpPr>
            <a:xfrm>
              <a:off x="1331640" y="1268760"/>
              <a:ext cx="720080" cy="5094408"/>
              <a:chOff x="1331640" y="1268760"/>
              <a:chExt cx="720080" cy="509440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1331640" y="5993836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1-4</a:t>
                </a:r>
                <a:endParaRPr lang="ru-RU" sz="1800" dirty="0">
                  <a:latin typeface="Calibri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331640" y="4955120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4-8</a:t>
                </a:r>
                <a:endParaRPr lang="ru-RU" sz="1800" dirty="0">
                  <a:latin typeface="Calibri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331640" y="4105538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12-64</a:t>
                </a:r>
                <a:endParaRPr lang="ru-RU" sz="1800" dirty="0">
                  <a:latin typeface="Calibri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331640" y="1700808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10</a:t>
                </a:r>
                <a:r>
                  <a:rPr lang="en-US" sz="1800" baseline="30000" dirty="0" smtClean="0">
                    <a:latin typeface="Calibri" pitchFamily="34" charset="0"/>
                  </a:rPr>
                  <a:t>6</a:t>
                </a:r>
                <a:endParaRPr lang="ru-RU" sz="1800" baseline="30000" dirty="0">
                  <a:latin typeface="Calibri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360215" y="1268760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FFFFFF"/>
                    </a:solidFill>
                    <a:latin typeface="Calibri" pitchFamily="34" charset="0"/>
                  </a:rPr>
                  <a:t>201</a:t>
                </a:r>
                <a:r>
                  <a:rPr lang="ru-RU" sz="1800" dirty="0" smtClean="0">
                    <a:solidFill>
                      <a:srgbClr val="FFFFFF"/>
                    </a:solidFill>
                    <a:latin typeface="Calibri" pitchFamily="34" charset="0"/>
                  </a:rPr>
                  <a:t>6</a:t>
                </a:r>
                <a:endParaRPr lang="ru-RU" sz="1800" dirty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" name="Группа 34"/>
            <p:cNvGrpSpPr/>
            <p:nvPr/>
          </p:nvGrpSpPr>
          <p:grpSpPr>
            <a:xfrm>
              <a:off x="395536" y="1268760"/>
              <a:ext cx="720080" cy="5094408"/>
              <a:chOff x="395536" y="1268760"/>
              <a:chExt cx="720080" cy="5094408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395536" y="5993836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ru-RU" sz="1800" dirty="0">
                  <a:latin typeface="Calibri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95536" y="4955120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ru-RU" sz="1800" dirty="0">
                  <a:latin typeface="Calibri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95536" y="4105538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2-4</a:t>
                </a:r>
                <a:endParaRPr lang="ru-RU" sz="1800" dirty="0">
                  <a:latin typeface="Calibri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95536" y="1700808"/>
                <a:ext cx="7200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10</a:t>
                </a:r>
                <a:r>
                  <a:rPr lang="en-US" sz="1800" baseline="30000" dirty="0" smtClean="0">
                    <a:latin typeface="Calibri" pitchFamily="34" charset="0"/>
                  </a:rPr>
                  <a:t>4</a:t>
                </a:r>
                <a:endParaRPr lang="ru-RU" sz="1800" baseline="30000" dirty="0">
                  <a:latin typeface="Calibri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24111" y="1268760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FFFFFF"/>
                    </a:solidFill>
                    <a:latin typeface="Calibri" pitchFamily="34" charset="0"/>
                  </a:rPr>
                  <a:t>2005</a:t>
                </a:r>
                <a:endParaRPr lang="ru-RU" sz="1800" dirty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35"/>
          <p:cNvGrpSpPr/>
          <p:nvPr/>
        </p:nvGrpSpPr>
        <p:grpSpPr>
          <a:xfrm>
            <a:off x="2505540" y="1666900"/>
            <a:ext cx="554292" cy="4742892"/>
            <a:chOff x="2505540" y="1666900"/>
            <a:chExt cx="554292" cy="4742892"/>
          </a:xfrm>
        </p:grpSpPr>
        <p:cxnSp>
          <p:nvCxnSpPr>
            <p:cNvPr id="31" name="Прямая со стрелкой 30"/>
            <p:cNvCxnSpPr/>
            <p:nvPr/>
          </p:nvCxnSpPr>
          <p:spPr bwMode="auto">
            <a:xfrm>
              <a:off x="3059832" y="1844824"/>
              <a:ext cx="0" cy="439248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stealth" w="med" len="lg"/>
              <a:tailEnd type="stealth" w="med" len="lg"/>
            </a:ln>
            <a:effectLst/>
          </p:spPr>
        </p:cxnSp>
        <p:sp>
          <p:nvSpPr>
            <p:cNvPr id="34" name="Овал 33"/>
            <p:cNvSpPr/>
            <p:nvPr/>
          </p:nvSpPr>
          <p:spPr bwMode="auto">
            <a:xfrm>
              <a:off x="2512343" y="1666900"/>
              <a:ext cx="432048" cy="43204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  <p:sp>
          <p:nvSpPr>
            <p:cNvPr id="30" name="Овал 29"/>
            <p:cNvSpPr/>
            <p:nvPr/>
          </p:nvSpPr>
          <p:spPr bwMode="auto">
            <a:xfrm>
              <a:off x="2505540" y="5977744"/>
              <a:ext cx="432048" cy="43204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66490" y="748822"/>
            <a:ext cx="332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FFFFFF"/>
                </a:solidFill>
                <a:latin typeface="Calibri" pitchFamily="34" charset="0"/>
              </a:rPr>
              <a:t>Степень параллелизма</a:t>
            </a:r>
            <a:endParaRPr lang="ru-RU" sz="2400" i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5" descr="lomonosov.jpg"/>
          <p:cNvPicPr>
            <a:picLocks noChangeAspect="1"/>
          </p:cNvPicPr>
          <p:nvPr/>
        </p:nvPicPr>
        <p:blipFill>
          <a:blip r:embed="rId2" cstate="print"/>
          <a:srcRect l="4546" r="6743"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026" name="Picture 2" descr="C:\Stop\Super.10Pflops\Photo\14-March-2014\IMG_18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6479" y="4707142"/>
            <a:ext cx="2136237" cy="1602178"/>
          </a:xfrm>
          <a:prstGeom prst="rect">
            <a:avLst/>
          </a:prstGeom>
          <a:noFill/>
        </p:spPr>
      </p:pic>
      <p:pic>
        <p:nvPicPr>
          <p:cNvPr id="1028" name="Picture 4" descr="C:\Stop\Super.10Pflops\Photo\March-2015\_LP_246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00424" y="3174878"/>
            <a:ext cx="2161248" cy="1539997"/>
          </a:xfrm>
          <a:prstGeom prst="rect">
            <a:avLst/>
          </a:prstGeom>
          <a:noFill/>
        </p:spPr>
      </p:pic>
      <p:pic>
        <p:nvPicPr>
          <p:cNvPr id="1029" name="Picture 5" descr="C:\Stop\Super.10Pflops\Photo\March-2015\_LP_2476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932040" y="1518694"/>
            <a:ext cx="2484276" cy="1656184"/>
          </a:xfrm>
          <a:prstGeom prst="rect">
            <a:avLst/>
          </a:prstGeom>
          <a:noFill/>
        </p:spPr>
      </p:pic>
      <p:pic>
        <p:nvPicPr>
          <p:cNvPr id="1030" name="Picture 6" descr="C:\Stop\Super.10Pflops\Photo\March-2015\_LP_2446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46479" y="1518694"/>
            <a:ext cx="2484276" cy="1656184"/>
          </a:xfrm>
          <a:prstGeom prst="rect">
            <a:avLst/>
          </a:prstGeom>
          <a:noFill/>
        </p:spPr>
      </p:pic>
      <p:pic>
        <p:nvPicPr>
          <p:cNvPr id="1031" name="Picture 7" descr="C:\Stop\Super.10Pflops\Photo\Oct-2013\IMG_136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420504" y="1518694"/>
            <a:ext cx="1447833" cy="1656184"/>
          </a:xfrm>
          <a:prstGeom prst="rect">
            <a:avLst/>
          </a:prstGeom>
          <a:noFill/>
        </p:spPr>
      </p:pic>
      <p:pic>
        <p:nvPicPr>
          <p:cNvPr id="1032" name="Picture 8" descr="C:\Stop\Super.10Pflops\Photo\Инфраструктура\ЦОДы.РФ.Инфрастр.Апрель.2015\Ломоносов 2\IMG_7163 copy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411760" y="3174878"/>
            <a:ext cx="2058881" cy="1547476"/>
          </a:xfrm>
          <a:prstGeom prst="rect">
            <a:avLst/>
          </a:prstGeom>
          <a:noFill/>
        </p:spPr>
      </p:pic>
      <p:pic>
        <p:nvPicPr>
          <p:cNvPr id="1033" name="Picture 9" descr="C:\Stop\Super.10Pflops\Photo\Инфраструктура\ЦОДы.РФ.Инфрастр.Апрель.2015\Ломоносов 2\IMG_7181 copy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46480" y="3174878"/>
            <a:ext cx="2304256" cy="1536285"/>
          </a:xfrm>
          <a:prstGeom prst="rect">
            <a:avLst/>
          </a:prstGeom>
          <a:noFill/>
        </p:spPr>
      </p:pic>
      <p:pic>
        <p:nvPicPr>
          <p:cNvPr id="1034" name="Picture 10" descr="C:\Stop\Super.10Pflops\Photo\Инфраструктура\ЦОДы.РФ.Инфрастр.Апрель.2015\Ломоносов 2\IMG_7086 copy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427984" y="3174878"/>
            <a:ext cx="2315605" cy="1543908"/>
          </a:xfrm>
          <a:prstGeom prst="rect">
            <a:avLst/>
          </a:prstGeom>
          <a:noFill/>
        </p:spPr>
      </p:pic>
      <p:pic>
        <p:nvPicPr>
          <p:cNvPr id="1027" name="Picture 3" descr="C:\Stop\Super.10Pflops\Photo\March-2015\_LP_2305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493816" y="1518694"/>
            <a:ext cx="2446635" cy="165618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404664"/>
            <a:ext cx="9144000" cy="4456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Суперкомпьютер МГУ 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Ломоносов-2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</a:t>
            </a:r>
            <a:endParaRPr lang="ru-RU" sz="28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2" name="Picture 2" descr="C:\Stop\Super.10Pflops\Photo\Second-Third-Racks\IMG_4861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2678169" y="4725144"/>
            <a:ext cx="2109856" cy="1582392"/>
          </a:xfrm>
          <a:prstGeom prst="rect">
            <a:avLst/>
          </a:prstGeom>
          <a:noFill/>
        </p:spPr>
      </p:pic>
      <p:pic>
        <p:nvPicPr>
          <p:cNvPr id="6" name="Picture 5" descr="C:\Stop\Super.10Pflops\Photo\Second-Third-Racks\IMG_485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41765" y="4725144"/>
            <a:ext cx="2107208" cy="1580406"/>
          </a:xfrm>
          <a:prstGeom prst="rect">
            <a:avLst/>
          </a:prstGeom>
          <a:noFill/>
        </p:spPr>
      </p:pic>
      <p:pic>
        <p:nvPicPr>
          <p:cNvPr id="3" name="Picture 3" descr="C:\Stop\Super.10Pflops\Photo\Second-Third-Racks\IMG_4849.JPG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5983585" y="4725144"/>
            <a:ext cx="1180703" cy="1574271"/>
          </a:xfrm>
          <a:prstGeom prst="rect">
            <a:avLst/>
          </a:prstGeom>
          <a:noFill/>
        </p:spPr>
      </p:pic>
      <p:pic>
        <p:nvPicPr>
          <p:cNvPr id="7" name="Picture 2" descr="C:\Stop\Super.10Pflops\Photo\Second-Third-Racks\IMG_3898.JPG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4788024" y="4715619"/>
            <a:ext cx="1192448" cy="158993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04664"/>
            <a:ext cx="9144000" cy="4456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Суперкомпьютер МГУ 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Ломоносов-2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</a:t>
            </a:r>
            <a:endParaRPr lang="ru-RU" sz="28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9" name="Рисунок 8" descr="IMG_643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44008" y="1124745"/>
            <a:ext cx="4104456" cy="2736304"/>
          </a:xfrm>
          <a:prstGeom prst="rect">
            <a:avLst/>
          </a:prstGeom>
        </p:spPr>
      </p:pic>
      <p:pic>
        <p:nvPicPr>
          <p:cNvPr id="10" name="Рисунок 9" descr="IMG_636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67544" y="1124744"/>
            <a:ext cx="4109020" cy="2739347"/>
          </a:xfrm>
          <a:prstGeom prst="rect">
            <a:avLst/>
          </a:prstGeom>
        </p:spPr>
      </p:pic>
      <p:pic>
        <p:nvPicPr>
          <p:cNvPr id="11" name="Рисунок 10" descr="IMG_635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7544" y="3933056"/>
            <a:ext cx="3254668" cy="2169779"/>
          </a:xfrm>
          <a:prstGeom prst="rect">
            <a:avLst/>
          </a:prstGeom>
        </p:spPr>
      </p:pic>
      <p:pic>
        <p:nvPicPr>
          <p:cNvPr id="12" name="Рисунок 11" descr="Untitled-5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41760" y="3940838"/>
            <a:ext cx="3067614" cy="2166889"/>
          </a:xfrm>
          <a:prstGeom prst="rect">
            <a:avLst/>
          </a:prstGeom>
        </p:spPr>
      </p:pic>
      <p:pic>
        <p:nvPicPr>
          <p:cNvPr id="13" name="Рисунок 12" descr="IMG_6461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020272" y="3933056"/>
            <a:ext cx="1709935" cy="25649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4970" y="6208848"/>
            <a:ext cx="6263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стойка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= 256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узлов: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Intel Xeon (14c) + NVIDIA K40= 515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Tflop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/s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Суперкомпьютер </a:t>
            </a:r>
            <a:r>
              <a:rPr lang="en-US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Ломоносов</a:t>
            </a:r>
            <a:r>
              <a:rPr lang="en-US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-2”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(5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стоек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) = </a:t>
            </a:r>
            <a:r>
              <a:rPr lang="en-US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2.5 </a:t>
            </a:r>
            <a:r>
              <a:rPr lang="en-US" sz="1600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Pflop</a:t>
            </a:r>
            <a:r>
              <a:rPr lang="en-US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/s</a:t>
            </a:r>
            <a:endParaRPr lang="ru-RU" sz="1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55776" y="2551544"/>
            <a:ext cx="3960440" cy="2031325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kern="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kern="0" dirty="0" smtClean="0">
                <a:latin typeface="Calibri" pitchFamily="34" charset="0"/>
              </a:rPr>
              <a:t>Суперкомпьютерный центр МГУ сегодня:</a:t>
            </a:r>
            <a:endParaRPr lang="en-US" sz="1400" i="1" kern="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kern="0" dirty="0" smtClean="0">
                <a:latin typeface="Calibri" pitchFamily="34" charset="0"/>
              </a:rPr>
              <a:t>Пользователи: 2955</a:t>
            </a:r>
            <a:endParaRPr lang="en-US" sz="1400" i="1" kern="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kern="0" dirty="0" smtClean="0">
                <a:latin typeface="Calibri" pitchFamily="34" charset="0"/>
              </a:rPr>
              <a:t>Проекты</a:t>
            </a:r>
            <a:r>
              <a:rPr lang="en-US" sz="1400" i="1" kern="0" dirty="0" smtClean="0">
                <a:latin typeface="Calibri" pitchFamily="34" charset="0"/>
              </a:rPr>
              <a:t>: </a:t>
            </a:r>
            <a:r>
              <a:rPr lang="ru-RU" sz="1400" i="1" kern="0" dirty="0" smtClean="0">
                <a:latin typeface="Calibri" pitchFamily="34" charset="0"/>
              </a:rPr>
              <a:t>880</a:t>
            </a:r>
            <a:endParaRPr lang="en-US" sz="1400" i="1" kern="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kern="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kern="0" dirty="0" smtClean="0">
                <a:latin typeface="Calibri" pitchFamily="34" charset="0"/>
              </a:rPr>
              <a:t>Факультеты </a:t>
            </a:r>
            <a:r>
              <a:rPr lang="en-US" sz="1400" i="1" kern="0" dirty="0" smtClean="0">
                <a:latin typeface="Calibri" pitchFamily="34" charset="0"/>
              </a:rPr>
              <a:t>/ </a:t>
            </a:r>
            <a:r>
              <a:rPr lang="ru-RU" sz="1400" i="1" kern="0" dirty="0" smtClean="0">
                <a:latin typeface="Calibri" pitchFamily="34" charset="0"/>
              </a:rPr>
              <a:t>Институты МГУ</a:t>
            </a:r>
            <a:r>
              <a:rPr lang="en-US" sz="1400" i="1" kern="0" dirty="0" smtClean="0">
                <a:latin typeface="Calibri" pitchFamily="34" charset="0"/>
              </a:rPr>
              <a:t>: 2</a:t>
            </a:r>
            <a:r>
              <a:rPr lang="ru-RU" sz="1400" i="1" kern="0" dirty="0" smtClean="0">
                <a:latin typeface="Calibri" pitchFamily="34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kern="0" dirty="0" smtClean="0">
                <a:latin typeface="Calibri" pitchFamily="34" charset="0"/>
              </a:rPr>
              <a:t>Институты РАН: 95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kern="0" dirty="0" smtClean="0">
                <a:latin typeface="Calibri" pitchFamily="34" charset="0"/>
              </a:rPr>
              <a:t>Университеты России: 102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kern="0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 descr="lomonosov.jpg"/>
          <p:cNvPicPr>
            <a:picLocks noChangeAspect="1"/>
          </p:cNvPicPr>
          <p:nvPr/>
        </p:nvPicPr>
        <p:blipFill>
          <a:blip r:embed="rId2" cstate="print"/>
          <a:srcRect l="4546" r="6743"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395288" y="2132856"/>
            <a:ext cx="8497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Calibri" pitchFamily="34" charset="0"/>
              </a:rPr>
              <a:t>Прикладные пакеты, системы, инструменты разработки, библиотеки –</a:t>
            </a:r>
            <a:r>
              <a:rPr lang="en-US" sz="2000" i="1" dirty="0" smtClean="0">
                <a:latin typeface="Calibri" pitchFamily="34" charset="0"/>
              </a:rPr>
              <a:t> </a:t>
            </a:r>
            <a:r>
              <a:rPr lang="ru-RU" sz="2000" i="1" dirty="0" smtClean="0">
                <a:solidFill>
                  <a:srgbClr val="FF0000"/>
                </a:solidFill>
                <a:latin typeface="Calibri" pitchFamily="34" charset="0"/>
              </a:rPr>
              <a:t>60</a:t>
            </a:r>
            <a:r>
              <a:rPr lang="en-US" sz="2000" i="1" dirty="0" smtClean="0">
                <a:solidFill>
                  <a:srgbClr val="FF0000"/>
                </a:solidFill>
                <a:latin typeface="Calibri" pitchFamily="34" charset="0"/>
              </a:rPr>
              <a:t>+</a:t>
            </a:r>
            <a:r>
              <a:rPr lang="ru-RU" sz="2000" i="1" dirty="0" smtClean="0">
                <a:latin typeface="Calibri" pitchFamily="34" charset="0"/>
              </a:rPr>
              <a:t>, и это число постоянно растет: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1115616" y="2780928"/>
            <a:ext cx="77768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 smtClean="0">
                <a:latin typeface="Calibri" pitchFamily="34" charset="0"/>
              </a:rPr>
              <a:t>Intel ICC/IFORT, GCC, </a:t>
            </a:r>
            <a:r>
              <a:rPr lang="en-US" sz="2000" i="1" dirty="0" err="1" smtClean="0">
                <a:latin typeface="Calibri" pitchFamily="34" charset="0"/>
              </a:rPr>
              <a:t>PathScale</a:t>
            </a:r>
            <a:r>
              <a:rPr lang="en-US" sz="2000" i="1" dirty="0" smtClean="0">
                <a:latin typeface="Calibri" pitchFamily="34" charset="0"/>
              </a:rPr>
              <a:t>, PGI, MPIs, Intel </a:t>
            </a:r>
            <a:r>
              <a:rPr lang="en-US" sz="2000" i="1" dirty="0" err="1" smtClean="0">
                <a:latin typeface="Calibri" pitchFamily="34" charset="0"/>
              </a:rPr>
              <a:t>VTune</a:t>
            </a:r>
            <a:r>
              <a:rPr lang="en-US" sz="2000" i="1" dirty="0" smtClean="0">
                <a:latin typeface="Calibri" pitchFamily="34" charset="0"/>
              </a:rPr>
              <a:t> Performance Analyzer, Intel Cluster Tools, </a:t>
            </a:r>
            <a:r>
              <a:rPr lang="en-US" sz="2000" i="1" dirty="0" err="1" smtClean="0">
                <a:latin typeface="Calibri" pitchFamily="34" charset="0"/>
              </a:rPr>
              <a:t>RogueWave</a:t>
            </a:r>
            <a:r>
              <a:rPr lang="en-US" sz="2000" i="1" dirty="0" smtClean="0">
                <a:latin typeface="Calibri" pitchFamily="34" charset="0"/>
              </a:rPr>
              <a:t> </a:t>
            </a:r>
            <a:r>
              <a:rPr lang="en-US" sz="2000" i="1" dirty="0" err="1" smtClean="0">
                <a:latin typeface="Calibri" pitchFamily="34" charset="0"/>
              </a:rPr>
              <a:t>TotalView</a:t>
            </a:r>
            <a:r>
              <a:rPr lang="en-US" sz="2000" i="1" dirty="0" smtClean="0">
                <a:latin typeface="Calibri" pitchFamily="34" charset="0"/>
              </a:rPr>
              <a:t>, </a:t>
            </a:r>
            <a:r>
              <a:rPr lang="en-US" sz="2000" i="1" dirty="0" err="1" smtClean="0">
                <a:latin typeface="Calibri" pitchFamily="34" charset="0"/>
              </a:rPr>
              <a:t>RogueWave</a:t>
            </a:r>
            <a:r>
              <a:rPr lang="en-US" sz="2000" i="1" dirty="0" smtClean="0">
                <a:latin typeface="Calibri" pitchFamily="34" charset="0"/>
              </a:rPr>
              <a:t> </a:t>
            </a:r>
            <a:r>
              <a:rPr lang="en-US" sz="2000" i="1" dirty="0" err="1" smtClean="0">
                <a:latin typeface="Calibri" pitchFamily="34" charset="0"/>
              </a:rPr>
              <a:t>ThreadSpotter</a:t>
            </a:r>
            <a:r>
              <a:rPr lang="en-US" sz="2000" i="1" dirty="0" smtClean="0">
                <a:latin typeface="Calibri" pitchFamily="34" charset="0"/>
              </a:rPr>
              <a:t>, </a:t>
            </a:r>
            <a:r>
              <a:rPr lang="en-US" sz="2000" i="1" dirty="0" err="1" smtClean="0">
                <a:latin typeface="Calibri" pitchFamily="34" charset="0"/>
              </a:rPr>
              <a:t>Allinea</a:t>
            </a:r>
            <a:r>
              <a:rPr lang="en-US" sz="2000" i="1" dirty="0" smtClean="0">
                <a:latin typeface="Calibri" pitchFamily="34" charset="0"/>
              </a:rPr>
              <a:t> DDT, </a:t>
            </a:r>
            <a:r>
              <a:rPr lang="en-US" sz="2000" i="1" dirty="0" err="1" smtClean="0">
                <a:latin typeface="Calibri" pitchFamily="34" charset="0"/>
              </a:rPr>
              <a:t>ScaLAPACK</a:t>
            </a:r>
            <a:r>
              <a:rPr lang="en-US" sz="2000" i="1" dirty="0" smtClean="0">
                <a:latin typeface="Calibri" pitchFamily="34" charset="0"/>
              </a:rPr>
              <a:t>, ATLAS, IMKL, AMCL, BLAS, LAPACK, FFTW, </a:t>
            </a:r>
            <a:r>
              <a:rPr lang="en-US" sz="2000" i="1" dirty="0" err="1" smtClean="0">
                <a:latin typeface="Calibri" pitchFamily="34" charset="0"/>
              </a:rPr>
              <a:t>cuBLAS</a:t>
            </a:r>
            <a:r>
              <a:rPr lang="en-US" sz="2000" i="1" dirty="0" smtClean="0">
                <a:latin typeface="Calibri" pitchFamily="34" charset="0"/>
              </a:rPr>
              <a:t>, </a:t>
            </a:r>
            <a:r>
              <a:rPr lang="en-US" sz="2000" i="1" dirty="0" err="1" smtClean="0">
                <a:latin typeface="Calibri" pitchFamily="34" charset="0"/>
              </a:rPr>
              <a:t>cuFFT</a:t>
            </a:r>
            <a:r>
              <a:rPr lang="en-US" sz="2000" i="1" dirty="0" smtClean="0">
                <a:latin typeface="Calibri" pitchFamily="34" charset="0"/>
              </a:rPr>
              <a:t>, MAGMA, </a:t>
            </a:r>
            <a:r>
              <a:rPr lang="en-US" sz="2000" i="1" dirty="0" err="1" smtClean="0">
                <a:latin typeface="Calibri" pitchFamily="34" charset="0"/>
              </a:rPr>
              <a:t>cuSPARSE</a:t>
            </a:r>
            <a:r>
              <a:rPr lang="en-US" sz="2000" i="1" dirty="0" smtClean="0">
                <a:latin typeface="Calibri" pitchFamily="34" charset="0"/>
              </a:rPr>
              <a:t>, CUSP, and </a:t>
            </a:r>
            <a:r>
              <a:rPr lang="en-US" sz="2000" i="1" dirty="0" err="1" smtClean="0">
                <a:latin typeface="Calibri" pitchFamily="34" charset="0"/>
              </a:rPr>
              <a:t>cuRAND</a:t>
            </a:r>
            <a:r>
              <a:rPr lang="en-US" sz="2000" i="1" dirty="0" smtClean="0">
                <a:latin typeface="Calibri" pitchFamily="34" charset="0"/>
              </a:rPr>
              <a:t>…</a:t>
            </a:r>
            <a:endParaRPr lang="ru-RU" sz="2000" i="1" dirty="0">
              <a:latin typeface="Calibri" pitchFamily="34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1115616" y="4386312"/>
            <a:ext cx="777686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 smtClean="0">
                <a:latin typeface="Calibri" pitchFamily="34" charset="0"/>
              </a:rPr>
              <a:t>VASP, WIEN2k, CRYSTAL, Gaussian, MOLPRO, </a:t>
            </a:r>
            <a:r>
              <a:rPr lang="en-US" sz="2000" i="1" dirty="0" err="1" smtClean="0">
                <a:latin typeface="Calibri" pitchFamily="34" charset="0"/>
              </a:rPr>
              <a:t>Turbomole</a:t>
            </a:r>
            <a:r>
              <a:rPr lang="en-US" sz="2000" i="1" dirty="0" smtClean="0">
                <a:latin typeface="Calibri" pitchFamily="34" charset="0"/>
              </a:rPr>
              <a:t>,</a:t>
            </a:r>
          </a:p>
          <a:p>
            <a:r>
              <a:rPr lang="en-US" sz="2000" i="1" dirty="0" err="1" smtClean="0">
                <a:latin typeface="Calibri" pitchFamily="34" charset="0"/>
              </a:rPr>
              <a:t>Accelrys</a:t>
            </a:r>
            <a:r>
              <a:rPr lang="en-US" sz="2000" i="1" dirty="0" smtClean="0">
                <a:latin typeface="Calibri" pitchFamily="34" charset="0"/>
              </a:rPr>
              <a:t> Material Studio, </a:t>
            </a:r>
            <a:r>
              <a:rPr lang="en-US" sz="2000" i="1" dirty="0" err="1" smtClean="0">
                <a:latin typeface="Calibri" pitchFamily="34" charset="0"/>
              </a:rPr>
              <a:t>MesoProp</a:t>
            </a:r>
            <a:r>
              <a:rPr lang="en-US" sz="2000" i="1" dirty="0" smtClean="0">
                <a:latin typeface="Calibri" pitchFamily="34" charset="0"/>
              </a:rPr>
              <a:t>, MOLCAS, </a:t>
            </a:r>
            <a:r>
              <a:rPr lang="en-US" sz="2000" i="1" dirty="0" err="1" smtClean="0">
                <a:latin typeface="Calibri" pitchFamily="34" charset="0"/>
              </a:rPr>
              <a:t>Gromacs</a:t>
            </a:r>
            <a:r>
              <a:rPr lang="en-US" sz="2000" i="1" dirty="0" smtClean="0">
                <a:latin typeface="Calibri" pitchFamily="34" charset="0"/>
              </a:rPr>
              <a:t>, </a:t>
            </a:r>
            <a:r>
              <a:rPr lang="en-US" sz="2000" i="1" dirty="0" err="1" smtClean="0">
                <a:latin typeface="Calibri" pitchFamily="34" charset="0"/>
              </a:rPr>
              <a:t>FireFly</a:t>
            </a:r>
            <a:r>
              <a:rPr lang="en-US" sz="2000" i="1" dirty="0" smtClean="0">
                <a:latin typeface="Calibri" pitchFamily="34" charset="0"/>
              </a:rPr>
              <a:t>, LAMMPS, NAMD, GAMESS, Quantum ESPRESSO, ABINIT, </a:t>
            </a:r>
            <a:r>
              <a:rPr lang="en-US" sz="2000" i="1" dirty="0" err="1" smtClean="0">
                <a:latin typeface="Calibri" pitchFamily="34" charset="0"/>
              </a:rPr>
              <a:t>Autodock</a:t>
            </a:r>
            <a:r>
              <a:rPr lang="en-US" sz="2000" i="1" dirty="0" smtClean="0">
                <a:latin typeface="Calibri" pitchFamily="34" charset="0"/>
              </a:rPr>
              <a:t>, CP2K, </a:t>
            </a:r>
            <a:r>
              <a:rPr lang="en-US" sz="2000" i="1" dirty="0" err="1" smtClean="0">
                <a:latin typeface="Calibri" pitchFamily="34" charset="0"/>
              </a:rPr>
              <a:t>NWChem</a:t>
            </a:r>
            <a:r>
              <a:rPr lang="en-US" sz="2000" i="1" dirty="0" smtClean="0">
                <a:latin typeface="Calibri" pitchFamily="34" charset="0"/>
              </a:rPr>
              <a:t>, PRIRODA, SIESTA, Amber, CPMD, DL POLY, VMD, GULP, Aztec, </a:t>
            </a:r>
            <a:r>
              <a:rPr lang="en-US" sz="2000" i="1" dirty="0" err="1" smtClean="0">
                <a:latin typeface="Calibri" pitchFamily="34" charset="0"/>
              </a:rPr>
              <a:t>Geant</a:t>
            </a:r>
            <a:r>
              <a:rPr lang="en-US" sz="2000" i="1" dirty="0" smtClean="0">
                <a:latin typeface="Calibri" pitchFamily="34" charset="0"/>
              </a:rPr>
              <a:t>, </a:t>
            </a:r>
            <a:r>
              <a:rPr lang="en-US" sz="2000" i="1" dirty="0" err="1" smtClean="0">
                <a:latin typeface="Calibri" pitchFamily="34" charset="0"/>
              </a:rPr>
              <a:t>OpenFOAM</a:t>
            </a:r>
            <a:r>
              <a:rPr lang="en-US" sz="2000" i="1" dirty="0" smtClean="0">
                <a:latin typeface="Calibri" pitchFamily="34" charset="0"/>
              </a:rPr>
              <a:t>, PARMETIS, FDMNES, GSL, METIS, </a:t>
            </a:r>
            <a:r>
              <a:rPr lang="en-US" sz="2000" i="1" dirty="0" err="1" smtClean="0">
                <a:latin typeface="Calibri" pitchFamily="34" charset="0"/>
              </a:rPr>
              <a:t>Msieve</a:t>
            </a:r>
            <a:r>
              <a:rPr lang="en-US" sz="2000" i="1" dirty="0" smtClean="0">
                <a:latin typeface="Calibri" pitchFamily="34" charset="0"/>
              </a:rPr>
              <a:t>, Octave, </a:t>
            </a:r>
            <a:r>
              <a:rPr lang="en-US" sz="2000" i="1" dirty="0" err="1" smtClean="0">
                <a:latin typeface="Calibri" pitchFamily="34" charset="0"/>
              </a:rPr>
              <a:t>OpenMX</a:t>
            </a:r>
            <a:r>
              <a:rPr lang="en-US" sz="2000" i="1" dirty="0" smtClean="0">
                <a:latin typeface="Calibri" pitchFamily="34" charset="0"/>
              </a:rPr>
              <a:t>, </a:t>
            </a:r>
            <a:r>
              <a:rPr lang="en-US" sz="2000" i="1" dirty="0" err="1" smtClean="0">
                <a:latin typeface="Calibri" pitchFamily="34" charset="0"/>
              </a:rPr>
              <a:t>PETSc</a:t>
            </a:r>
            <a:r>
              <a:rPr lang="en-US" sz="2000" i="1" dirty="0" smtClean="0">
                <a:latin typeface="Calibri" pitchFamily="34" charset="0"/>
              </a:rPr>
              <a:t>, SMEAGOL, </a:t>
            </a:r>
            <a:r>
              <a:rPr lang="en-US" sz="2000" i="1" dirty="0" err="1" smtClean="0">
                <a:latin typeface="Calibri" pitchFamily="34" charset="0"/>
              </a:rPr>
              <a:t>VisIt</a:t>
            </a:r>
            <a:r>
              <a:rPr lang="en-US" sz="2000" i="1" dirty="0" smtClean="0">
                <a:latin typeface="Calibri" pitchFamily="34" charset="0"/>
              </a:rPr>
              <a:t>, VTK, WRF…</a:t>
            </a:r>
            <a:endParaRPr lang="ru-RU" sz="2000" i="1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68313"/>
            <a:ext cx="9144000" cy="10895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Суперкомпьютеры 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 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-2”: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инфраструктура ПО последних лет </a:t>
            </a:r>
            <a:endParaRPr lang="en-US" sz="2800" i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ru-RU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основные элементы</a:t>
            </a:r>
            <a:r>
              <a:rPr lang="en-US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Рисунок 5" descr="lomonosov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254978" name="AutoShape 2" descr="&amp;Kcy;&amp;acy;&amp;rcy;&amp;tcy;&amp;icy;&amp;ncy;&amp;kcy;&amp;icy; &amp;pcy;&amp;ocy; &amp;zcy;&amp;acy;&amp;pcy;&amp;rcy;&amp;ocy;&amp;scy;&amp;ucy; &amp;pcy;&amp;ocy;&amp;pcy;&amp;ocy;&amp;vcy;&amp;acy; &amp;ncy;&amp;icy;&amp;ncy;&amp;acy; &amp;ncy;&amp;icy;&amp;kcy;&amp;ocy;&amp;lcy;&amp;acy;&amp;iecy;&amp;vcy;&amp;ncy;&amp;acy; &amp;Vcy;&amp;Mcy;&amp;Kcy; &amp;Mcy;&amp;Gcy;&amp;U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4980" name="AutoShape 4" descr="&amp;Kcy;&amp;acy;&amp;rcy;&amp;tcy;&amp;icy;&amp;ncy;&amp;kcy;&amp;icy; &amp;pcy;&amp;ocy; &amp;zcy;&amp;acy;&amp;pcy;&amp;rcy;&amp;ocy;&amp;scy;&amp;ucy; &amp;pcy;&amp;ocy;&amp;pcy;&amp;ocy;&amp;vcy;&amp;acy; &amp;ncy;&amp;icy;&amp;ncy;&amp;acy; &amp;ncy;&amp;icy;&amp;kcy;&amp;ocy;&amp;lcy;&amp;acy;&amp;iecy;&amp;vcy;&amp;ncy;&amp;acy; &amp;Vcy;&amp;Mcy;&amp;Kcy; &amp;Mcy;&amp;Gcy;&amp;U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8600" y="1844824"/>
            <a:ext cx="6146800" cy="44386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187624" y="6323545"/>
            <a:ext cx="3033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Инфраструктура ПО обширна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 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6561" y="6318845"/>
            <a:ext cx="4093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А какова масштабируемость приложений?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68313"/>
            <a:ext cx="9144000" cy="10895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Суперкомпьютеры 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 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-2”: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инфраструктура ПО последних лет </a:t>
            </a:r>
            <a:endParaRPr lang="en-US" sz="2800" i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ru-RU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краткая статистика</a:t>
            </a:r>
            <a:r>
              <a:rPr lang="en-US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Рисунок 5" descr="lomonosov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254978" name="AutoShape 2" descr="&amp;Kcy;&amp;acy;&amp;rcy;&amp;tcy;&amp;icy;&amp;ncy;&amp;kcy;&amp;icy; &amp;pcy;&amp;ocy; &amp;zcy;&amp;acy;&amp;pcy;&amp;rcy;&amp;ocy;&amp;scy;&amp;ucy; &amp;pcy;&amp;ocy;&amp;pcy;&amp;ocy;&amp;vcy;&amp;acy; &amp;ncy;&amp;icy;&amp;ncy;&amp;acy; &amp;ncy;&amp;icy;&amp;kcy;&amp;ocy;&amp;lcy;&amp;acy;&amp;iecy;&amp;vcy;&amp;ncy;&amp;acy; &amp;Vcy;&amp;Mcy;&amp;Kcy; &amp;Mcy;&amp;Gcy;&amp;U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4980" name="AutoShape 4" descr="&amp;Kcy;&amp;acy;&amp;rcy;&amp;tcy;&amp;icy;&amp;ncy;&amp;kcy;&amp;icy; &amp;pcy;&amp;ocy; &amp;zcy;&amp;acy;&amp;pcy;&amp;rcy;&amp;ocy;&amp;scy;&amp;ucy; &amp;pcy;&amp;ocy;&amp;pcy;&amp;ocy;&amp;vcy;&amp;acy; &amp;ncy;&amp;icy;&amp;ncy;&amp;acy; &amp;ncy;&amp;icy;&amp;kcy;&amp;ocy;&amp;lcy;&amp;acy;&amp;iecy;&amp;vcy;&amp;ncy;&amp;acy; &amp;Vcy;&amp;Mcy;&amp;Kcy; &amp;Mcy;&amp;Gcy;&amp;U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0150" y="2675756"/>
            <a:ext cx="6743700" cy="24955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643941" y="5220489"/>
            <a:ext cx="3780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Большое число средств разработки ПО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4924" y="5479132"/>
            <a:ext cx="4093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А какова масштабируемость приложений?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68313"/>
            <a:ext cx="9144000" cy="10895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Суперкомпьютеры 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 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“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Ломоносов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-2”: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инфраструктура ПО последних лет </a:t>
            </a:r>
            <a:endParaRPr lang="en-US" sz="2800" i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ru-RU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краткая статистика</a:t>
            </a:r>
            <a:r>
              <a:rPr lang="en-US" sz="2000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60648"/>
            <a:ext cx="9144000" cy="7817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Тонкий анализ суперкомпьютерных приложений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динамика исполнения</a:t>
            </a:r>
          </a:p>
        </p:txBody>
      </p:sp>
      <p:pic>
        <p:nvPicPr>
          <p:cNvPr id="14" name="Рисунок 13" descr="General-Inf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9144000" cy="2304256"/>
          </a:xfrm>
          <a:prstGeom prst="rect">
            <a:avLst/>
          </a:prstGeom>
        </p:spPr>
      </p:pic>
      <p:pic>
        <p:nvPicPr>
          <p:cNvPr id="13" name="Рисунок 12" descr="Heat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068960"/>
            <a:ext cx="7956376" cy="36213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283968" y="1340768"/>
            <a:ext cx="1728192" cy="2880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1" name="Рисунок 10" descr="Heat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032" y="1873351"/>
            <a:ext cx="8460432" cy="4579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60648"/>
            <a:ext cx="9144000" cy="7817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Тонкий анализ суперкомпьютерных приложений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динамика исполнения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5" name="Рисунок 4" descr="Heat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24216"/>
            <a:ext cx="8172400" cy="44130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60648"/>
            <a:ext cx="9144000" cy="7817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Тонкий анализ суперкомпьютерных приложений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динамика исполнения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548680"/>
            <a:ext cx="91440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Хорошо ли мы знаем свойства, особенности, статические и динамические характеристики параллельных алгоритмов?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548680"/>
            <a:ext cx="91440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Хорошо ли мы знаем свойства, особенности, статические и динамические характеристики параллельных алгоритмов?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83" y="4130963"/>
            <a:ext cx="91440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Насколько хорошо мы знаем архитектуру параллельных компьютеров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192" y="508507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А должны ли мы думать об архитектуре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2" y="5569962"/>
            <a:ext cx="1368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63888" y="5570076"/>
            <a:ext cx="36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 сожалению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83" y="692696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772816"/>
            <a:ext cx="1944215" cy="202411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005064"/>
            <a:ext cx="2633092" cy="223442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966754" y="6381217"/>
            <a:ext cx="2259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Cray-1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7291" y="1700808"/>
            <a:ext cx="421314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Векторно-конвейерные компьютеры</a:t>
            </a: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Середина 70-х годов.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Особенности архитектуры</a:t>
            </a:r>
            <a:r>
              <a:rPr lang="ru-RU" sz="1600" dirty="0" smtClean="0">
                <a:latin typeface="Calibri" pitchFamily="34" charset="0"/>
              </a:rPr>
              <a:t>: векторные функциональные устройства, зацепление функциональных устройств, векторные команды в системе команд, векторные регистры.  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Программирование</a:t>
            </a:r>
            <a:r>
              <a:rPr lang="ru-RU" sz="1600" dirty="0" smtClean="0">
                <a:latin typeface="Calibri" pitchFamily="34" charset="0"/>
              </a:rPr>
              <a:t>: векторизация самых внутренних циклов.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83" y="692696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149" y="3685133"/>
            <a:ext cx="2587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Cray X-MP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7291" y="1700808"/>
            <a:ext cx="43571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Векторно-параллельные компьютеры</a:t>
            </a: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Начало 80-х годов.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Особенности архитектуры</a:t>
            </a:r>
            <a:r>
              <a:rPr lang="ru-RU" sz="1600" dirty="0" smtClean="0">
                <a:latin typeface="Calibri" pitchFamily="34" charset="0"/>
              </a:rPr>
              <a:t>: векторные функциональные устройства, зацепление функциональных устройств, векторные команды в системе команд, векторные регистры. </a:t>
            </a:r>
            <a:endParaRPr lang="en-US" sz="16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Небольшое число процессоров объединяются над общей памятью. 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Программирование</a:t>
            </a:r>
            <a:r>
              <a:rPr lang="ru-RU" sz="1600" dirty="0" smtClean="0">
                <a:latin typeface="Calibri" pitchFamily="34" charset="0"/>
              </a:rPr>
              <a:t>: векторизация самых внутренних циклов и распараллеливание на внешнем уровне, единое адресное пространство, локальные и глобальные переменные.</a:t>
            </a:r>
            <a:endParaRPr lang="ru-RU" sz="1600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72816"/>
            <a:ext cx="2232248" cy="186197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983" y="4258774"/>
            <a:ext cx="2890373" cy="210580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800149" y="6402814"/>
            <a:ext cx="2587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Cray Y-MP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83" y="692696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6309320"/>
            <a:ext cx="3488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Intel Paragon XPS140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7291" y="1700808"/>
            <a:ext cx="435715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Массивно-параллельные компьютеры</a:t>
            </a: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Начало 90-х годов.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Особенности архитектуры</a:t>
            </a:r>
            <a:r>
              <a:rPr lang="ru-RU" sz="1600" dirty="0" smtClean="0">
                <a:latin typeface="Calibri" pitchFamily="34" charset="0"/>
              </a:rPr>
              <a:t>: тысячи процессоров объединяются с помощью коммуникационной сети по некоторой топологии, распределенная память. 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Программирование</a:t>
            </a:r>
            <a:r>
              <a:rPr lang="ru-RU" sz="1600" dirty="0" smtClean="0">
                <a:latin typeface="Calibri" pitchFamily="34" charset="0"/>
              </a:rPr>
              <a:t>: обмен сообщениями, отсутствие единого адресного пространства,  </a:t>
            </a:r>
            <a:r>
              <a:rPr lang="en-US" sz="1600" dirty="0" smtClean="0">
                <a:latin typeface="Calibri" pitchFamily="34" charset="0"/>
              </a:rPr>
              <a:t>PVM, Message Passing Interface</a:t>
            </a:r>
            <a:r>
              <a:rPr lang="ru-RU" sz="1600" dirty="0" smtClean="0">
                <a:latin typeface="Calibri" pitchFamily="34" charset="0"/>
              </a:rPr>
              <a:t>.</a:t>
            </a:r>
          </a:p>
          <a:p>
            <a:r>
              <a:rPr lang="ru-RU" sz="1600" dirty="0" smtClean="0">
                <a:latin typeface="Calibri" pitchFamily="34" charset="0"/>
              </a:rPr>
              <a:t>Необходимость выделения массового параллелизма, явного распределения данных и согласования параллелизма с распределением.</a:t>
            </a:r>
            <a:endParaRPr lang="ru-RU" sz="1600" dirty="0"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581128"/>
            <a:ext cx="2550243" cy="169517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t="2773" b="2943"/>
          <a:stretch>
            <a:fillRect/>
          </a:stretch>
        </p:blipFill>
        <p:spPr bwMode="auto">
          <a:xfrm>
            <a:off x="1043608" y="1556792"/>
            <a:ext cx="2021900" cy="244827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806654" y="4011071"/>
            <a:ext cx="2469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Cray T3D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83" y="692696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1007" y="3698409"/>
            <a:ext cx="15799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DEC </a:t>
            </a:r>
            <a:r>
              <a:rPr lang="en-US" sz="1600" dirty="0" err="1" smtClean="0">
                <a:latin typeface="Calibri" pitchFamily="34" charset="0"/>
              </a:rPr>
              <a:t>AlphaServer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7291" y="1700808"/>
            <a:ext cx="435715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Параллельные компьютеры с общей памятью</a:t>
            </a: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Середина 90-х годов.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Особенности архитектуры</a:t>
            </a:r>
            <a:r>
              <a:rPr lang="ru-RU" sz="1600" dirty="0" smtClean="0">
                <a:latin typeface="Calibri" pitchFamily="34" charset="0"/>
              </a:rPr>
              <a:t>: сотни процессоров объединяются над общей памятью. 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Программирование</a:t>
            </a:r>
            <a:r>
              <a:rPr lang="ru-RU" sz="1600" dirty="0" smtClean="0">
                <a:latin typeface="Calibri" pitchFamily="34" charset="0"/>
              </a:rPr>
              <a:t>: единое адресное пространство, локальные и глобальные переменные</a:t>
            </a:r>
            <a:r>
              <a:rPr lang="en-US" sz="1600" dirty="0" smtClean="0">
                <a:latin typeface="Calibri" pitchFamily="34" charset="0"/>
              </a:rPr>
              <a:t>, Linda, </a:t>
            </a:r>
            <a:r>
              <a:rPr lang="en-US" sz="1600" dirty="0" err="1" smtClean="0">
                <a:latin typeface="Calibri" pitchFamily="34" charset="0"/>
              </a:rPr>
              <a:t>OpenMP</a:t>
            </a:r>
            <a:r>
              <a:rPr lang="ru-RU" sz="1600" dirty="0" smtClean="0">
                <a:latin typeface="Calibri" pitchFamily="34" charset="0"/>
              </a:rPr>
              <a:t>.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6842" y="6258798"/>
            <a:ext cx="2728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Sun </a:t>
            </a:r>
            <a:r>
              <a:rPr lang="en-US" sz="1600" dirty="0" err="1" smtClean="0">
                <a:latin typeface="Calibri" pitchFamily="34" charset="0"/>
              </a:rPr>
              <a:t>StarFire</a:t>
            </a:r>
            <a:endParaRPr lang="ru-RU" sz="1600" dirty="0"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303949"/>
            <a:ext cx="2499148" cy="196919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7100" y="1722294"/>
            <a:ext cx="1850132" cy="196294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83" y="692696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826" y="3583869"/>
            <a:ext cx="3131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МГУ </a:t>
            </a:r>
            <a:r>
              <a:rPr lang="en-US" sz="1600" dirty="0" smtClean="0">
                <a:latin typeface="Calibri" pitchFamily="34" charset="0"/>
              </a:rPr>
              <a:t>“</a:t>
            </a:r>
            <a:r>
              <a:rPr lang="ru-RU" sz="1600" dirty="0" smtClean="0">
                <a:latin typeface="Calibri" pitchFamily="34" charset="0"/>
              </a:rPr>
              <a:t>Чебышев</a:t>
            </a:r>
            <a:r>
              <a:rPr lang="en-US" sz="1600" dirty="0" smtClean="0">
                <a:latin typeface="Calibri" pitchFamily="34" charset="0"/>
              </a:rPr>
              <a:t>”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7291" y="1700808"/>
            <a:ext cx="435715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Кластеры из узлов с общей памятью</a:t>
            </a: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Начало 2000-х.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Особенности архитектуры</a:t>
            </a:r>
            <a:r>
              <a:rPr lang="ru-RU" sz="1600" dirty="0" smtClean="0">
                <a:latin typeface="Calibri" pitchFamily="34" charset="0"/>
              </a:rPr>
              <a:t>: большое число многопроцессорных узлов объединяются вместе с помощью коммуникационной сети по некоторой топологии, распределенная память; в рамках каждого узла несколько (многоядерных) процессоров объединяются над общей памятью. 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Программирование</a:t>
            </a:r>
            <a:r>
              <a:rPr lang="ru-RU" sz="1600" dirty="0" smtClean="0">
                <a:latin typeface="Calibri" pitchFamily="34" charset="0"/>
              </a:rPr>
              <a:t>: неоднородная схема </a:t>
            </a:r>
            <a:r>
              <a:rPr lang="en-US" sz="1600" dirty="0" err="1" smtClean="0">
                <a:latin typeface="Calibri" pitchFamily="34" charset="0"/>
              </a:rPr>
              <a:t>MPI+OpenMP</a:t>
            </a:r>
            <a:r>
              <a:rPr lang="en-US" sz="1600" dirty="0" smtClean="0">
                <a:latin typeface="Calibri" pitchFamily="34" charset="0"/>
              </a:rPr>
              <a:t>;</a:t>
            </a:r>
            <a:endParaRPr lang="ru-RU" sz="16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необходимость выделения массового параллелизма, явное распределение данных, обмен сообщениями на внешнем уровне; распараллеливание в едином адресном пространстве, локальные и глобальные переменные на уровне узла с общей памятью.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7150" y="6311963"/>
            <a:ext cx="1986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“K” </a:t>
            </a:r>
            <a:r>
              <a:rPr lang="ru-RU" sz="1600" dirty="0" smtClean="0">
                <a:latin typeface="Calibri" pitchFamily="34" charset="0"/>
              </a:rPr>
              <a:t>суперкомпьютер</a:t>
            </a:r>
            <a:endParaRPr lang="ru-RU" sz="1600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72816"/>
            <a:ext cx="2322388" cy="172545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365104"/>
            <a:ext cx="3057525" cy="190023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83" y="692696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168" y="3583869"/>
            <a:ext cx="3411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МГУ </a:t>
            </a:r>
            <a:r>
              <a:rPr lang="en-US" sz="1600" dirty="0" smtClean="0">
                <a:latin typeface="Calibri" pitchFamily="34" charset="0"/>
              </a:rPr>
              <a:t>“</a:t>
            </a:r>
            <a:r>
              <a:rPr lang="ru-RU" sz="1600" dirty="0" smtClean="0">
                <a:latin typeface="Calibri" pitchFamily="34" charset="0"/>
              </a:rPr>
              <a:t>Ломоносов</a:t>
            </a:r>
            <a:r>
              <a:rPr lang="en-US" sz="1600" dirty="0" smtClean="0">
                <a:latin typeface="Calibri" pitchFamily="34" charset="0"/>
              </a:rPr>
              <a:t>”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7291" y="1700808"/>
            <a:ext cx="435715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Кластеры из узлов с общей памятью с ускорителями</a:t>
            </a: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Середина 2000-х.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Особенности архитектуры</a:t>
            </a:r>
            <a:r>
              <a:rPr lang="ru-RU" sz="1600" dirty="0" smtClean="0">
                <a:latin typeface="Calibri" pitchFamily="34" charset="0"/>
              </a:rPr>
              <a:t>: большое число многопроцессорных узлов объединяются вместе с помощью коммуникационной сети по некоторой топологии, распределенная память; в рамках каждого узла несколько (многоядерных) процессоров объединяются над общей памятью; на каждом узле несколько ускорителей (</a:t>
            </a:r>
            <a:r>
              <a:rPr lang="en-US" sz="1600" dirty="0" smtClean="0">
                <a:latin typeface="Calibri" pitchFamily="34" charset="0"/>
              </a:rPr>
              <a:t>GPU, Phi</a:t>
            </a:r>
            <a:r>
              <a:rPr lang="ru-RU" sz="1600" dirty="0" smtClean="0">
                <a:latin typeface="Calibri" pitchFamily="34" charset="0"/>
              </a:rPr>
              <a:t>). 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</a:rPr>
              <a:t>Программирование</a:t>
            </a:r>
            <a:r>
              <a:rPr lang="ru-RU" sz="1600" dirty="0" smtClean="0">
                <a:latin typeface="Calibri" pitchFamily="34" charset="0"/>
              </a:rPr>
              <a:t>: </a:t>
            </a:r>
            <a:r>
              <a:rPr lang="en-US" sz="1600" dirty="0" err="1" smtClean="0">
                <a:latin typeface="Calibri" pitchFamily="34" charset="0"/>
              </a:rPr>
              <a:t>MPI+OpenMP+OpenCL</a:t>
            </a:r>
            <a:r>
              <a:rPr lang="en-US" sz="1600" dirty="0" smtClean="0">
                <a:latin typeface="Calibri" pitchFamily="34" charset="0"/>
              </a:rPr>
              <a:t>/CUDA;</a:t>
            </a:r>
            <a:endParaRPr lang="ru-RU" sz="1600" dirty="0" smtClean="0">
              <a:latin typeface="Calibri" pitchFamily="34" charset="0"/>
            </a:endParaRPr>
          </a:p>
          <a:p>
            <a:endParaRPr lang="ru-RU" sz="16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2757" y="6311963"/>
            <a:ext cx="2456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Суперкомпьютер </a:t>
            </a:r>
            <a:r>
              <a:rPr lang="en-US" sz="1600" dirty="0" smtClean="0">
                <a:latin typeface="Calibri" pitchFamily="34" charset="0"/>
              </a:rPr>
              <a:t>Tianhe-2</a:t>
            </a:r>
            <a:endParaRPr lang="ru-RU" sz="1600" dirty="0"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262" y="1772816"/>
            <a:ext cx="2738727" cy="1790379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826" y="4271830"/>
            <a:ext cx="3033713" cy="199548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764704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Поколения архитектур и парадигмы программирования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(или как часто мы были вынуждены полностью переписывать приложения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737" y="2060848"/>
            <a:ext cx="8208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 1976 года до наших дней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213" y="2434605"/>
            <a:ext cx="8208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70-е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– 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Векторизация  циклов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2741687"/>
            <a:ext cx="8460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80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-е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– 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Распараллеливание циклов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внешних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 + 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Векторизация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внутренних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3048769"/>
            <a:ext cx="8208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90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-е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- MPI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568" y="3346326"/>
            <a:ext cx="8208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середина 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90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</a:t>
            </a:r>
            <a:r>
              <a:rPr lang="ru-RU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х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-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OpenMP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4213" y="3658741"/>
            <a:ext cx="8208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середина 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2000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</a:t>
            </a:r>
            <a:r>
              <a:rPr lang="ru-RU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х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-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MPI+OpenMP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4213" y="3968591"/>
            <a:ext cx="820826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2010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-е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- CUDA,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OpenCL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,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MPI+OpenMP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+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ускорители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(GPU, Xeon Phi)</a:t>
            </a:r>
          </a:p>
          <a:p>
            <a:pPr>
              <a:spcBef>
                <a:spcPts val="600"/>
              </a:spcBef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…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3568" y="4725144"/>
            <a:ext cx="6131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latin typeface="Calibri" pitchFamily="34" charset="0"/>
              </a:rPr>
              <a:t>Виден ли конец процессу переписывания программ</a:t>
            </a:r>
            <a:r>
              <a:rPr lang="en-US" sz="2000" i="1" dirty="0" smtClean="0">
                <a:latin typeface="Calibri" pitchFamily="34" charset="0"/>
              </a:rPr>
              <a:t>?</a:t>
            </a:r>
            <a:r>
              <a:rPr lang="ru-RU" sz="2000" i="1" dirty="0" smtClean="0">
                <a:latin typeface="Calibri" pitchFamily="34" charset="0"/>
              </a:rPr>
              <a:t>.. </a:t>
            </a:r>
            <a:endParaRPr lang="ru-RU" sz="2000" i="1" dirty="0">
              <a:latin typeface="Calibri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5181575"/>
            <a:ext cx="8136715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latin typeface="Calibri" pitchFamily="34" charset="0"/>
              </a:rPr>
              <a:t>Для каждого поколения компьютеров мы вынуждены</a:t>
            </a:r>
            <a:r>
              <a:rPr lang="en-US" sz="2000" i="1" dirty="0" smtClean="0">
                <a:latin typeface="Calibri" pitchFamily="34" charset="0"/>
              </a:rPr>
              <a:t>:</a:t>
            </a:r>
            <a:r>
              <a:rPr lang="ru-RU" sz="2000" i="1" dirty="0" smtClean="0">
                <a:latin typeface="Calibri" pitchFamily="34" charset="0"/>
              </a:rPr>
              <a:t> </a:t>
            </a:r>
            <a:endParaRPr lang="en-US" sz="2000" i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n-US" sz="2000" i="1" dirty="0" smtClean="0">
                <a:latin typeface="Calibri" pitchFamily="34" charset="0"/>
              </a:rPr>
              <a:t> </a:t>
            </a:r>
            <a:r>
              <a:rPr lang="ru-RU" sz="2000" i="1" dirty="0" smtClean="0">
                <a:latin typeface="Calibri" pitchFamily="34" charset="0"/>
              </a:rPr>
              <a:t>Анализировать алгоритмы, чтобы понять, как их приспособить под</a:t>
            </a:r>
            <a:endParaRPr lang="en-US" sz="2000" i="1" dirty="0" smtClean="0">
              <a:latin typeface="Calibri" pitchFamily="34" charset="0"/>
            </a:endParaRPr>
          </a:p>
          <a:p>
            <a:r>
              <a:rPr lang="ru-RU" sz="2000" i="1" dirty="0" smtClean="0">
                <a:latin typeface="Calibri" pitchFamily="34" charset="0"/>
              </a:rPr>
              <a:t>новую компьютерную платформу</a:t>
            </a:r>
            <a:r>
              <a:rPr lang="en-US" sz="2000" i="1" dirty="0" smtClean="0">
                <a:latin typeface="Calibri" pitchFamily="34" charset="0"/>
              </a:rPr>
              <a:t> ;</a:t>
            </a:r>
          </a:p>
          <a:p>
            <a:pPr>
              <a:buFontTx/>
              <a:buChar char="-"/>
            </a:pPr>
            <a:r>
              <a:rPr lang="en-US" sz="2000" i="1" dirty="0" smtClean="0">
                <a:latin typeface="Calibri" pitchFamily="34" charset="0"/>
              </a:rPr>
              <a:t> </a:t>
            </a:r>
            <a:r>
              <a:rPr lang="ru-RU" sz="2000" i="1" dirty="0" smtClean="0">
                <a:latin typeface="Calibri" pitchFamily="34" charset="0"/>
              </a:rPr>
              <a:t>Описывать найденные свойства, чтобы получить эффективную </a:t>
            </a:r>
            <a:endParaRPr lang="en-US" sz="2000" i="1" dirty="0" smtClean="0">
              <a:latin typeface="Calibri" pitchFamily="34" charset="0"/>
            </a:endParaRPr>
          </a:p>
          <a:p>
            <a:r>
              <a:rPr lang="ru-RU" sz="2000" i="1" dirty="0" smtClean="0">
                <a:latin typeface="Calibri" pitchFamily="34" charset="0"/>
              </a:rPr>
              <a:t>реализацию для новой платформы</a:t>
            </a:r>
            <a:r>
              <a:rPr lang="en-US" sz="2000" i="1" dirty="0" smtClean="0">
                <a:latin typeface="Calibri" pitchFamily="34" charset="0"/>
              </a:rPr>
              <a:t>.</a:t>
            </a:r>
            <a:endParaRPr lang="ru-RU" sz="2000" i="1" dirty="0">
              <a:latin typeface="Calibri" pitchFamily="34" charset="0"/>
            </a:endParaRPr>
          </a:p>
        </p:txBody>
      </p:sp>
      <p:grpSp>
        <p:nvGrpSpPr>
          <p:cNvPr id="15" name="Группа 13"/>
          <p:cNvGrpSpPr/>
          <p:nvPr/>
        </p:nvGrpSpPr>
        <p:grpSpPr>
          <a:xfrm>
            <a:off x="179512" y="2949327"/>
            <a:ext cx="8856984" cy="3240360"/>
            <a:chOff x="179512" y="2996952"/>
            <a:chExt cx="8856984" cy="3240360"/>
          </a:xfrm>
        </p:grpSpPr>
        <p:sp>
          <p:nvSpPr>
            <p:cNvPr id="16" name="Овал 15"/>
            <p:cNvSpPr/>
            <p:nvPr/>
          </p:nvSpPr>
          <p:spPr>
            <a:xfrm>
              <a:off x="179512" y="5517232"/>
              <a:ext cx="8568952" cy="720080"/>
            </a:xfrm>
            <a:prstGeom prst="ellipse">
              <a:avLst/>
            </a:prstGeom>
            <a:solidFill>
              <a:srgbClr val="FDE9EA">
                <a:alpha val="40000"/>
              </a:srgb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7" name="Выноска-облако 16"/>
            <p:cNvSpPr/>
            <p:nvPr/>
          </p:nvSpPr>
          <p:spPr>
            <a:xfrm>
              <a:off x="5652120" y="2996952"/>
              <a:ext cx="3384376" cy="2160240"/>
            </a:xfrm>
            <a:prstGeom prst="cloudCallout">
              <a:avLst>
                <a:gd name="adj1" fmla="val 5215"/>
                <a:gd name="adj2" fmla="val 67203"/>
              </a:avLst>
            </a:prstGeom>
            <a:solidFill>
              <a:srgbClr val="FDE9EA">
                <a:alpha val="60000"/>
              </a:srgb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i="1" dirty="0" smtClean="0">
                <a:solidFill>
                  <a:srgbClr val="000066"/>
                </a:solidFill>
                <a:latin typeface="Calibri" pitchFamily="34" charset="0"/>
              </a:endParaRPr>
            </a:p>
            <a:p>
              <a:pPr algn="ctr"/>
              <a:r>
                <a:rPr lang="ru-RU" sz="2000" i="1" dirty="0" smtClean="0">
                  <a:solidFill>
                    <a:srgbClr val="000066"/>
                  </a:solidFill>
                  <a:latin typeface="Calibri" pitchFamily="34" charset="0"/>
                </a:rPr>
                <a:t>Можно ли выполнить</a:t>
              </a:r>
              <a:r>
                <a:rPr lang="en-US" sz="2000" i="1" dirty="0" smtClean="0">
                  <a:solidFill>
                    <a:srgbClr val="000066"/>
                  </a:solidFill>
                  <a:latin typeface="Calibri" pitchFamily="34" charset="0"/>
                </a:rPr>
                <a:t> </a:t>
              </a:r>
              <a:r>
                <a:rPr lang="ru-RU" sz="2000" i="1" dirty="0" smtClean="0">
                  <a:solidFill>
                    <a:srgbClr val="000066"/>
                  </a:solidFill>
                  <a:latin typeface="Calibri" pitchFamily="34" charset="0"/>
                </a:rPr>
                <a:t>такой анализ </a:t>
              </a:r>
              <a:r>
                <a:rPr lang="en-US" sz="2000" i="1" dirty="0" smtClean="0">
                  <a:solidFill>
                    <a:srgbClr val="000066"/>
                  </a:solidFill>
                  <a:latin typeface="Calibri" pitchFamily="34" charset="0"/>
                </a:rPr>
                <a:t>“</a:t>
              </a:r>
              <a:r>
                <a:rPr lang="ru-RU" sz="2000" i="1" dirty="0" smtClean="0">
                  <a:solidFill>
                    <a:srgbClr val="000066"/>
                  </a:solidFill>
                  <a:latin typeface="Calibri" pitchFamily="34" charset="0"/>
                </a:rPr>
                <a:t>раз и навсегда</a:t>
              </a:r>
              <a:r>
                <a:rPr lang="en-US" sz="2000" i="1" dirty="0" smtClean="0">
                  <a:solidFill>
                    <a:srgbClr val="000066"/>
                  </a:solidFill>
                  <a:latin typeface="Calibri" pitchFamily="34" charset="0"/>
                </a:rPr>
                <a:t>” ? </a:t>
              </a:r>
              <a:endParaRPr lang="ru-RU" sz="2000" i="1" dirty="0">
                <a:solidFill>
                  <a:srgbClr val="000066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567" y="1268760"/>
            <a:ext cx="8547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Что значит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“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выполнить анализ алгоритма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”?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736" y="1847145"/>
            <a:ext cx="8547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Что мы должны найти в алгоритмах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2423209"/>
            <a:ext cx="85476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“…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выполнить анализ раз и навсегда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…“ –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записать результаты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720" y="3338989"/>
            <a:ext cx="85476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Что представляет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единое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”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/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универсальное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”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описание алгоритмов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4348261"/>
            <a:ext cx="854761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Какие свойства алгоритмов нужно исследовать и описать чтобы получать эффективные реализации в будущем для будущих платформ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5930116"/>
            <a:ext cx="8547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Слишком много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простых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”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вопросов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548680"/>
            <a:ext cx="91440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Хорошо ли мы знаем свойства, особенности, статические и динамические характеристики параллельных алгоритмов?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6" y="2257708"/>
            <a:ext cx="91440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Какие свойства алгоритмов важны?</a:t>
            </a:r>
          </a:p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На какие свойства алгоритмов </a:t>
            </a:r>
          </a:p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нужно обращать внимание? (анализ, обучение)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Умножение матриц: все ли просто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?</a:t>
            </a:r>
            <a:endParaRPr lang="en-US" sz="28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 eaLnBrk="0" hangingPunct="0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даже в простых случаях важно понимать структуру алгоритмов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370691" name="Rectangle 3"/>
          <p:cNvSpPr>
            <a:spLocks noChangeArrowheads="1"/>
          </p:cNvSpPr>
          <p:nvPr/>
        </p:nvSpPr>
        <p:spPr bwMode="auto">
          <a:xfrm>
            <a:off x="755650" y="2111375"/>
            <a:ext cx="533400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 i="1" dirty="0">
                <a:latin typeface="Calibri" pitchFamily="34" charset="0"/>
              </a:rPr>
              <a:t>Фрагмент исходного текста: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endParaRPr lang="en-US" sz="2400" dirty="0">
              <a:latin typeface="Calibri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sz="2400" dirty="0">
                <a:latin typeface="Calibri" pitchFamily="34" charset="0"/>
              </a:rPr>
              <a:t>for(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 = 0;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 &lt; n; ++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)</a:t>
            </a:r>
          </a:p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sz="2400" dirty="0">
                <a:latin typeface="Calibri" pitchFamily="34" charset="0"/>
              </a:rPr>
              <a:t>    for( j = 0; j &lt; n; ++j) </a:t>
            </a:r>
          </a:p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sz="2400" dirty="0">
                <a:latin typeface="Calibri" pitchFamily="34" charset="0"/>
              </a:rPr>
              <a:t>        for( k = 0; k &lt; n; ++k)</a:t>
            </a:r>
          </a:p>
          <a:p>
            <a:pPr eaLnBrk="0" hangingPunct="0">
              <a:lnSpc>
                <a:spcPct val="90000"/>
              </a:lnSpc>
              <a:spcBef>
                <a:spcPct val="40000"/>
              </a:spcBef>
            </a:pPr>
            <a:r>
              <a:rPr lang="en-US" sz="2400" dirty="0">
                <a:latin typeface="Calibri" pitchFamily="34" charset="0"/>
              </a:rPr>
              <a:t>            A[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][j] = A[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][j] + B[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][k]*C[k][j]</a:t>
            </a:r>
          </a:p>
        </p:txBody>
      </p:sp>
      <p:cxnSp>
        <p:nvCxnSpPr>
          <p:cNvPr id="19460" name="AutoShape 4"/>
          <p:cNvCxnSpPr>
            <a:cxnSpLocks noChangeShapeType="1"/>
          </p:cNvCxnSpPr>
          <p:nvPr/>
        </p:nvCxnSpPr>
        <p:spPr bwMode="auto">
          <a:xfrm flipV="1">
            <a:off x="2627313" y="4767263"/>
            <a:ext cx="2308225" cy="101600"/>
          </a:xfrm>
          <a:prstGeom prst="curvedConnector4">
            <a:avLst>
              <a:gd name="adj1" fmla="val 43329"/>
              <a:gd name="adj2" fmla="val 382815"/>
            </a:avLst>
          </a:prstGeom>
          <a:noFill/>
          <a:ln w="9525">
            <a:noFill/>
            <a:round/>
            <a:headEnd/>
            <a:tailEnd type="triangle" w="med" len="med"/>
          </a:ln>
        </p:spPr>
      </p:cxnSp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755650" y="5349875"/>
            <a:ext cx="3887788" cy="39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 i="1" dirty="0">
                <a:latin typeface="Calibri" pitchFamily="34" charset="0"/>
              </a:rPr>
              <a:t>Порядок циклов:</a:t>
            </a:r>
            <a:r>
              <a:rPr lang="en-US" sz="2400" dirty="0">
                <a:latin typeface="Calibri" pitchFamily="34" charset="0"/>
              </a:rPr>
              <a:t>  </a:t>
            </a:r>
            <a:r>
              <a:rPr lang="ru-RU" sz="2400" dirty="0">
                <a:solidFill>
                  <a:srgbClr val="FF0000"/>
                </a:solidFill>
                <a:latin typeface="Calibri" pitchFamily="34" charset="0"/>
              </a:rPr>
              <a:t>( </a:t>
            </a:r>
            <a:r>
              <a:rPr lang="en-US" sz="2400" dirty="0" err="1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</a:rPr>
              <a:t>, j, k)</a:t>
            </a:r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5689600" y="2111375"/>
            <a:ext cx="3419475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 i="1" dirty="0">
                <a:latin typeface="Calibri" pitchFamily="34" charset="0"/>
              </a:rPr>
              <a:t>Возможен ли порядок: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 dirty="0">
                <a:latin typeface="Calibri" pitchFamily="34" charset="0"/>
              </a:rPr>
              <a:t>(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, k, j) - ?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( k,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, j) - ?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( k, j,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) - ?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( j,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, k) - ?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( j, k, </a:t>
            </a:r>
            <a:r>
              <a:rPr lang="en-US" sz="2400" dirty="0" err="1">
                <a:latin typeface="Calibri" pitchFamily="34" charset="0"/>
              </a:rPr>
              <a:t>i</a:t>
            </a:r>
            <a:r>
              <a:rPr lang="en-US" sz="2400" dirty="0">
                <a:latin typeface="Calibri" pitchFamily="34" charset="0"/>
              </a:rPr>
              <a:t>) - ?</a:t>
            </a:r>
          </a:p>
        </p:txBody>
      </p:sp>
      <p:sp>
        <p:nvSpPr>
          <p:cNvPr id="370697" name="Rectangle 9"/>
          <p:cNvSpPr>
            <a:spLocks noChangeArrowheads="1"/>
          </p:cNvSpPr>
          <p:nvPr/>
        </p:nvSpPr>
        <p:spPr bwMode="auto">
          <a:xfrm>
            <a:off x="7597775" y="2590800"/>
            <a:ext cx="71913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ДА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ДА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ДА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ДА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ДА</a:t>
            </a:r>
            <a:endParaRPr lang="en-US" sz="24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70698" name="Rectangle 10"/>
          <p:cNvSpPr>
            <a:spLocks noChangeArrowheads="1"/>
          </p:cNvSpPr>
          <p:nvPr/>
        </p:nvSpPr>
        <p:spPr bwMode="auto">
          <a:xfrm>
            <a:off x="5761038" y="5988050"/>
            <a:ext cx="3059112" cy="590931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000" i="1" dirty="0">
                <a:latin typeface="Calibri" pitchFamily="34" charset="0"/>
              </a:rPr>
              <a:t>А зачем нужен другой порядок?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762625" y="5189538"/>
            <a:ext cx="3059113" cy="590931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000" i="1" dirty="0">
                <a:latin typeface="Calibri" pitchFamily="34" charset="0"/>
              </a:rPr>
              <a:t>Почему возможен другой порядок?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1" grpId="0"/>
      <p:bldP spid="370695" grpId="0"/>
      <p:bldP spid="370696" grpId="0"/>
      <p:bldP spid="370697" grpId="0"/>
      <p:bldP spid="37069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Умножение матриц: все ли просто</a:t>
            </a: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?</a:t>
            </a:r>
            <a:endParaRPr lang="en-US" sz="28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 eaLnBrk="0" hangingPunct="0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даже в простых случаях важно понимать структуру алгоритмов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  <a:endParaRPr lang="ru-RU" sz="2000" dirty="0">
              <a:latin typeface="Calibri" pitchFamily="34" charset="0"/>
            </a:endParaRPr>
          </a:p>
        </p:txBody>
      </p:sp>
      <p:pic>
        <p:nvPicPr>
          <p:cNvPr id="272" name="Рисунок 27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924944"/>
            <a:ext cx="5030836" cy="2472907"/>
          </a:xfrm>
          <a:prstGeom prst="rect">
            <a:avLst/>
          </a:prstGeom>
          <a:noFill/>
        </p:spPr>
      </p:pic>
      <p:sp>
        <p:nvSpPr>
          <p:cNvPr id="539" name="Rectangle 10"/>
          <p:cNvSpPr>
            <a:spLocks noChangeArrowheads="1"/>
          </p:cNvSpPr>
          <p:nvPr/>
        </p:nvSpPr>
        <p:spPr bwMode="auto">
          <a:xfrm>
            <a:off x="611560" y="2045981"/>
            <a:ext cx="3059113" cy="590931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000" i="1" dirty="0">
                <a:latin typeface="Calibri" pitchFamily="34" charset="0"/>
              </a:rPr>
              <a:t>Почему возможен другой порядок?</a:t>
            </a:r>
          </a:p>
        </p:txBody>
      </p:sp>
      <p:sp>
        <p:nvSpPr>
          <p:cNvPr id="540" name="Rectangle 10"/>
          <p:cNvSpPr>
            <a:spLocks noChangeArrowheads="1"/>
          </p:cNvSpPr>
          <p:nvPr/>
        </p:nvSpPr>
        <p:spPr bwMode="auto">
          <a:xfrm>
            <a:off x="4969272" y="2034910"/>
            <a:ext cx="3059112" cy="590931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ru-RU" sz="2000" i="1" dirty="0">
                <a:latin typeface="Calibri" pitchFamily="34" charset="0"/>
              </a:rPr>
              <a:t>А зачем нужен другой порядок?</a:t>
            </a:r>
          </a:p>
        </p:txBody>
      </p:sp>
      <p:pic>
        <p:nvPicPr>
          <p:cNvPr id="541" name="Рисунок 54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924944"/>
            <a:ext cx="2814320" cy="246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 простые свойства могут быть важны…</a:t>
            </a:r>
          </a:p>
          <a:p>
            <a:pPr algn="ctr" eaLnBrk="0" hangingPunct="0"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(объем входных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/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выходных данных)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8299" y="2487290"/>
            <a:ext cx="312229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8286" y="2973991"/>
            <a:ext cx="27876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2276872"/>
            <a:ext cx="5235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Нахождение транзитивного замыкания графа: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788" y="3717032"/>
            <a:ext cx="33728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На входе: </a:t>
            </a:r>
            <a:r>
              <a:rPr lang="en-US" sz="2000" dirty="0" smtClean="0">
                <a:latin typeface="Calibri" pitchFamily="34" charset="0"/>
              </a:rPr>
              <a:t>n</a:t>
            </a:r>
            <a:r>
              <a:rPr lang="ru-RU" sz="2000" dirty="0" smtClean="0">
                <a:latin typeface="Calibri" pitchFamily="34" charset="0"/>
              </a:rPr>
              <a:t> вершин, </a:t>
            </a:r>
            <a:r>
              <a:rPr lang="en-US" sz="2000" dirty="0" smtClean="0">
                <a:latin typeface="Calibri" pitchFamily="34" charset="0"/>
              </a:rPr>
              <a:t>n</a:t>
            </a:r>
            <a:r>
              <a:rPr lang="ru-RU" sz="2000" dirty="0" smtClean="0">
                <a:latin typeface="Calibri" pitchFamily="34" charset="0"/>
              </a:rPr>
              <a:t>-1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дуга.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4008" y="3717032"/>
            <a:ext cx="4066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На выходе: </a:t>
            </a:r>
            <a:r>
              <a:rPr lang="en-US" sz="2000" dirty="0" smtClean="0">
                <a:latin typeface="Calibri" pitchFamily="34" charset="0"/>
              </a:rPr>
              <a:t>n </a:t>
            </a:r>
            <a:r>
              <a:rPr lang="ru-RU" sz="2000" dirty="0" smtClean="0">
                <a:latin typeface="Calibri" pitchFamily="34" charset="0"/>
              </a:rPr>
              <a:t>вершин, </a:t>
            </a:r>
            <a:r>
              <a:rPr lang="en-US" sz="2000" dirty="0" smtClean="0">
                <a:latin typeface="Calibri" pitchFamily="34" charset="0"/>
              </a:rPr>
              <a:t>n</a:t>
            </a:r>
            <a:r>
              <a:rPr lang="ru-RU" sz="2000" dirty="0" smtClean="0">
                <a:latin typeface="Calibri" pitchFamily="34" charset="0"/>
              </a:rPr>
              <a:t>(</a:t>
            </a:r>
            <a:r>
              <a:rPr lang="en-US" sz="2000" dirty="0" smtClean="0">
                <a:latin typeface="Calibri" pitchFamily="34" charset="0"/>
              </a:rPr>
              <a:t>n-1)/</a:t>
            </a:r>
            <a:r>
              <a:rPr lang="ru-RU" sz="2000" dirty="0" smtClean="0">
                <a:latin typeface="Calibri" pitchFamily="34" charset="0"/>
              </a:rPr>
              <a:t>2 дуга.</a:t>
            </a:r>
            <a:endParaRPr lang="ru-RU" sz="2000" dirty="0">
              <a:latin typeface="Calibri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>
            <a:off x="1763688" y="4509120"/>
            <a:ext cx="5256584" cy="0"/>
          </a:xfrm>
          <a:prstGeom prst="line">
            <a:avLst/>
          </a:prstGeom>
          <a:solidFill>
            <a:schemeClr val="accent1"/>
          </a:solidFill>
          <a:ln w="12700" cap="flat" cmpd="dbl" algn="ctr">
            <a:solidFill>
              <a:srgbClr val="666633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2449590" y="4077072"/>
            <a:ext cx="4509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Социальные сети: 10</a:t>
            </a:r>
            <a:r>
              <a:rPr lang="ru-RU" sz="2000" baseline="30000" dirty="0" smtClean="0">
                <a:latin typeface="Calibri" pitchFamily="34" charset="0"/>
              </a:rPr>
              <a:t>8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вершин, 10</a:t>
            </a:r>
            <a:r>
              <a:rPr lang="ru-RU" sz="2000" baseline="30000" dirty="0" smtClean="0">
                <a:latin typeface="Calibri" pitchFamily="34" charset="0"/>
              </a:rPr>
              <a:t>11</a:t>
            </a:r>
            <a:r>
              <a:rPr lang="ru-RU" sz="2000" dirty="0" smtClean="0">
                <a:latin typeface="Calibri" pitchFamily="34" charset="0"/>
              </a:rPr>
              <a:t> дуг.</a:t>
            </a:r>
            <a:endParaRPr lang="ru-RU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 простые свойства могут быть важны…</a:t>
            </a:r>
          </a:p>
          <a:p>
            <a:pPr algn="ctr" eaLnBrk="0" hangingPunct="0"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(объём входных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/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выходных данных)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8299" y="2487290"/>
            <a:ext cx="312229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8286" y="2973991"/>
            <a:ext cx="27876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2276872"/>
            <a:ext cx="5235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Нахождение транзитивного замыкания графа: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788" y="3717032"/>
            <a:ext cx="33728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На входе: </a:t>
            </a:r>
            <a:r>
              <a:rPr lang="en-US" sz="2000" dirty="0" smtClean="0">
                <a:latin typeface="Calibri" pitchFamily="34" charset="0"/>
              </a:rPr>
              <a:t>n</a:t>
            </a:r>
            <a:r>
              <a:rPr lang="ru-RU" sz="2000" dirty="0" smtClean="0">
                <a:latin typeface="Calibri" pitchFamily="34" charset="0"/>
              </a:rPr>
              <a:t> вершин, </a:t>
            </a:r>
            <a:r>
              <a:rPr lang="en-US" sz="2000" dirty="0" smtClean="0">
                <a:latin typeface="Calibri" pitchFamily="34" charset="0"/>
              </a:rPr>
              <a:t>n</a:t>
            </a:r>
            <a:r>
              <a:rPr lang="ru-RU" sz="2000" dirty="0" smtClean="0">
                <a:latin typeface="Calibri" pitchFamily="34" charset="0"/>
              </a:rPr>
              <a:t>-1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дуга.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4008" y="3717032"/>
            <a:ext cx="4066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На выходе: </a:t>
            </a:r>
            <a:r>
              <a:rPr lang="en-US" sz="2000" dirty="0" smtClean="0">
                <a:latin typeface="Calibri" pitchFamily="34" charset="0"/>
              </a:rPr>
              <a:t>n </a:t>
            </a:r>
            <a:r>
              <a:rPr lang="ru-RU" sz="2000" dirty="0" smtClean="0">
                <a:latin typeface="Calibri" pitchFamily="34" charset="0"/>
              </a:rPr>
              <a:t>вершин, </a:t>
            </a:r>
            <a:r>
              <a:rPr lang="en-US" sz="2000" dirty="0" smtClean="0">
                <a:latin typeface="Calibri" pitchFamily="34" charset="0"/>
              </a:rPr>
              <a:t>n</a:t>
            </a:r>
            <a:r>
              <a:rPr lang="ru-RU" sz="2000" dirty="0" smtClean="0">
                <a:latin typeface="Calibri" pitchFamily="34" charset="0"/>
              </a:rPr>
              <a:t>(</a:t>
            </a:r>
            <a:r>
              <a:rPr lang="en-US" sz="2000" dirty="0" smtClean="0">
                <a:latin typeface="Calibri" pitchFamily="34" charset="0"/>
              </a:rPr>
              <a:t>n-1)/</a:t>
            </a:r>
            <a:r>
              <a:rPr lang="ru-RU" sz="2000" dirty="0" smtClean="0">
                <a:latin typeface="Calibri" pitchFamily="34" charset="0"/>
              </a:rPr>
              <a:t>2 дуга.</a:t>
            </a:r>
            <a:endParaRPr lang="ru-RU" sz="2000" dirty="0">
              <a:latin typeface="Calibri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>
            <a:off x="1763688" y="4509120"/>
            <a:ext cx="5256584" cy="0"/>
          </a:xfrm>
          <a:prstGeom prst="line">
            <a:avLst/>
          </a:prstGeom>
          <a:solidFill>
            <a:schemeClr val="accent1"/>
          </a:solidFill>
          <a:ln w="12700" cap="flat" cmpd="dbl" algn="ctr">
            <a:solidFill>
              <a:srgbClr val="666633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2449590" y="4077072"/>
            <a:ext cx="4509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Социальные сети: 10</a:t>
            </a:r>
            <a:r>
              <a:rPr lang="ru-RU" sz="2000" baseline="30000" dirty="0" smtClean="0">
                <a:latin typeface="Calibri" pitchFamily="34" charset="0"/>
              </a:rPr>
              <a:t>8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вершин, 10</a:t>
            </a:r>
            <a:r>
              <a:rPr lang="ru-RU" sz="2000" baseline="30000" dirty="0" smtClean="0">
                <a:latin typeface="Calibri" pitchFamily="34" charset="0"/>
              </a:rPr>
              <a:t>11</a:t>
            </a:r>
            <a:r>
              <a:rPr lang="ru-RU" sz="2000" dirty="0" smtClean="0">
                <a:latin typeface="Calibri" pitchFamily="34" charset="0"/>
              </a:rPr>
              <a:t> дуг.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4574" y="4829090"/>
            <a:ext cx="4590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Вычислительная мощность алгоритма = 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35551" y="4676825"/>
            <a:ext cx="1967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Число операций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09982" y="4991949"/>
            <a:ext cx="1810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Объём данных</a:t>
            </a:r>
            <a:endParaRPr lang="ru-RU" sz="2000" dirty="0">
              <a:latin typeface="Calibri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>
            <a:off x="5265027" y="5042652"/>
            <a:ext cx="19442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666633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741958" y="5549170"/>
            <a:ext cx="54685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Тест </a:t>
            </a:r>
            <a:r>
              <a:rPr lang="en-US" sz="2000" dirty="0" err="1" smtClean="0">
                <a:latin typeface="Calibri" pitchFamily="34" charset="0"/>
              </a:rPr>
              <a:t>Linpack</a:t>
            </a:r>
            <a:r>
              <a:rPr lang="en-US" sz="2000" dirty="0" smtClean="0">
                <a:latin typeface="Calibri" pitchFamily="34" charset="0"/>
              </a:rPr>
              <a:t> (</a:t>
            </a:r>
            <a:r>
              <a:rPr lang="ru-RU" sz="2000" dirty="0" smtClean="0">
                <a:latin typeface="Calibri" pitchFamily="34" charset="0"/>
              </a:rPr>
              <a:t>решение линейной системы</a:t>
            </a:r>
            <a:r>
              <a:rPr lang="en-US" sz="2000" dirty="0" smtClean="0">
                <a:latin typeface="Calibri" pitchFamily="34" charset="0"/>
              </a:rPr>
              <a:t>)</a:t>
            </a:r>
            <a:r>
              <a:rPr lang="ru-RU" sz="2000" dirty="0" smtClean="0">
                <a:latin typeface="Calibri" pitchFamily="34" charset="0"/>
              </a:rPr>
              <a:t>:   </a:t>
            </a:r>
            <a:r>
              <a:rPr lang="ru-RU" sz="2000" dirty="0" smtClean="0">
                <a:latin typeface="Calibri" pitchFamily="34" charset="0"/>
                <a:sym typeface="Symbol"/>
              </a:rPr>
              <a:t> </a:t>
            </a:r>
            <a:r>
              <a:rPr lang="en-US" sz="2000" dirty="0" smtClean="0">
                <a:latin typeface="Calibri" pitchFamily="34" charset="0"/>
                <a:sym typeface="Symbol"/>
              </a:rPr>
              <a:t>n</a:t>
            </a:r>
            <a:endParaRPr lang="ru-RU" sz="2000" dirty="0" smtClean="0">
              <a:latin typeface="Calibri" pitchFamily="34" charset="0"/>
            </a:endParaRPr>
          </a:p>
          <a:p>
            <a:r>
              <a:rPr lang="ru-RU" sz="2000" dirty="0" smtClean="0">
                <a:latin typeface="Calibri" pitchFamily="34" charset="0"/>
              </a:rPr>
              <a:t>Поэлементное сложение  двух векторов:       1</a:t>
            </a:r>
            <a:r>
              <a:rPr lang="en-US" sz="2000" dirty="0" smtClean="0">
                <a:latin typeface="Calibri" pitchFamily="34" charset="0"/>
              </a:rPr>
              <a:t>/3</a:t>
            </a:r>
            <a:r>
              <a:rPr lang="ru-RU" sz="2000" dirty="0" smtClean="0">
                <a:latin typeface="Calibri" pitchFamily="34" charset="0"/>
              </a:rPr>
              <a:t> </a:t>
            </a:r>
            <a:endParaRPr lang="ru-RU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Параллелизм бывает неудобным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 eaLnBrk="0" hangingPunct="0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Что нужно знать про алгоритмы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  <a:endParaRPr lang="ru-RU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55650" y="1916832"/>
            <a:ext cx="432040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endParaRPr lang="en-US" sz="2000" i="1" dirty="0" smtClean="0">
              <a:latin typeface="Calibri" pitchFamily="34" charset="0"/>
            </a:endParaRPr>
          </a:p>
          <a:p>
            <a:endParaRPr lang="ru-RU" sz="2000" dirty="0" smtClean="0">
              <a:latin typeface="Calibri" pitchFamily="34" charset="0"/>
            </a:endParaRP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for( 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 = 1 ; 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 &lt;= n ; ++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) </a:t>
            </a:r>
            <a:br>
              <a:rPr lang="en-US" sz="2000" dirty="0" smtClean="0">
                <a:latin typeface="Calibri" pitchFamily="34" charset="0"/>
              </a:rPr>
            </a:br>
            <a:r>
              <a:rPr lang="ru-RU" sz="2000" dirty="0" smtClean="0">
                <a:latin typeface="Calibri" pitchFamily="34" charset="0"/>
              </a:rPr>
              <a:t>     </a:t>
            </a:r>
            <a:r>
              <a:rPr lang="en-US" sz="2000" dirty="0" smtClean="0">
                <a:latin typeface="Calibri" pitchFamily="34" charset="0"/>
              </a:rPr>
              <a:t>for( j = 1 ; j &lt;= m ; ++j) </a:t>
            </a:r>
            <a:br>
              <a:rPr lang="en-US" sz="2000" dirty="0" smtClean="0">
                <a:latin typeface="Calibri" pitchFamily="34" charset="0"/>
              </a:rPr>
            </a:br>
            <a:r>
              <a:rPr lang="en-US" sz="2000" dirty="0" smtClean="0">
                <a:latin typeface="Calibri" pitchFamily="34" charset="0"/>
              </a:rPr>
              <a:t>     </a:t>
            </a:r>
            <a:r>
              <a:rPr lang="ru-RU" sz="2000" dirty="0" smtClean="0">
                <a:latin typeface="Calibri" pitchFamily="34" charset="0"/>
              </a:rPr>
              <a:t>     </a:t>
            </a:r>
            <a:r>
              <a:rPr lang="en-US" sz="2000" dirty="0" smtClean="0">
                <a:latin typeface="Calibri" pitchFamily="34" charset="0"/>
              </a:rPr>
              <a:t>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][j] = (A[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][j] *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][j-1]) / 2 ;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755650" y="2508226"/>
            <a:ext cx="4320406" cy="34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000" dirty="0" smtClean="0">
                <a:latin typeface="Calibri" pitchFamily="34" charset="0"/>
              </a:rPr>
              <a:t>#</a:t>
            </a:r>
            <a:r>
              <a:rPr lang="en-US" sz="2000" dirty="0" err="1" smtClean="0">
                <a:latin typeface="Calibri" pitchFamily="34" charset="0"/>
              </a:rPr>
              <a:t>pragma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OpenMP</a:t>
            </a:r>
            <a:r>
              <a:rPr lang="en-US" sz="2000" dirty="0" smtClean="0">
                <a:latin typeface="Calibri" pitchFamily="34" charset="0"/>
              </a:rPr>
              <a:t> parallel for</a:t>
            </a:r>
            <a:endParaRPr lang="ru-RU" sz="2000" dirty="0">
              <a:latin typeface="Calibri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>
            <a:off x="1763688" y="4149080"/>
            <a:ext cx="5256584" cy="0"/>
          </a:xfrm>
          <a:prstGeom prst="line">
            <a:avLst/>
          </a:prstGeom>
          <a:solidFill>
            <a:schemeClr val="accent1"/>
          </a:solidFill>
          <a:ln w="12700" cap="flat" cmpd="dbl" algn="ctr">
            <a:solidFill>
              <a:srgbClr val="666633"/>
            </a:solidFill>
            <a:prstDash val="solid"/>
            <a:round/>
            <a:headEnd type="none" w="med" len="med"/>
            <a:tailEnd type="none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322" y="2215497"/>
            <a:ext cx="1755199" cy="186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55650" y="1916832"/>
            <a:ext cx="432040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endParaRPr lang="en-US" sz="2000" i="1" dirty="0" smtClean="0">
              <a:latin typeface="Calibri" pitchFamily="34" charset="0"/>
            </a:endParaRPr>
          </a:p>
          <a:p>
            <a:endParaRPr lang="ru-RU" sz="2000" dirty="0" smtClean="0">
              <a:latin typeface="Calibri" pitchFamily="34" charset="0"/>
            </a:endParaRPr>
          </a:p>
          <a:p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for( 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 = 1 ; 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 &lt;= n ; ++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) </a:t>
            </a:r>
            <a:br>
              <a:rPr lang="en-US" sz="2000" dirty="0" smtClean="0">
                <a:latin typeface="Calibri" pitchFamily="34" charset="0"/>
              </a:rPr>
            </a:br>
            <a:r>
              <a:rPr lang="ru-RU" sz="2000" dirty="0" smtClean="0">
                <a:latin typeface="Calibri" pitchFamily="34" charset="0"/>
              </a:rPr>
              <a:t>     </a:t>
            </a:r>
            <a:r>
              <a:rPr lang="en-US" sz="2000" dirty="0" smtClean="0">
                <a:latin typeface="Calibri" pitchFamily="34" charset="0"/>
              </a:rPr>
              <a:t>for( j = 1 ; j &lt;= m ; ++j) </a:t>
            </a:r>
            <a:br>
              <a:rPr lang="en-US" sz="2000" dirty="0" smtClean="0">
                <a:latin typeface="Calibri" pitchFamily="34" charset="0"/>
              </a:rPr>
            </a:br>
            <a:r>
              <a:rPr lang="en-US" sz="2000" dirty="0" smtClean="0">
                <a:latin typeface="Calibri" pitchFamily="34" charset="0"/>
              </a:rPr>
              <a:t>     </a:t>
            </a:r>
            <a:r>
              <a:rPr lang="ru-RU" sz="2000" dirty="0" smtClean="0">
                <a:latin typeface="Calibri" pitchFamily="34" charset="0"/>
              </a:rPr>
              <a:t>     </a:t>
            </a:r>
            <a:r>
              <a:rPr lang="en-US" sz="2000" dirty="0" smtClean="0">
                <a:latin typeface="Calibri" pitchFamily="34" charset="0"/>
              </a:rPr>
              <a:t>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][j] = (A[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][j] *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][j-1]) / 2 ;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755650" y="2508226"/>
            <a:ext cx="4320406" cy="34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2000" dirty="0" smtClean="0">
                <a:latin typeface="Calibri" pitchFamily="34" charset="0"/>
              </a:rPr>
              <a:t>#</a:t>
            </a:r>
            <a:r>
              <a:rPr lang="en-US" sz="2000" dirty="0" err="1" smtClean="0">
                <a:latin typeface="Calibri" pitchFamily="34" charset="0"/>
              </a:rPr>
              <a:t>pragma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OpenMP</a:t>
            </a:r>
            <a:r>
              <a:rPr lang="en-US" sz="2000" dirty="0" smtClean="0">
                <a:latin typeface="Calibri" pitchFamily="34" charset="0"/>
              </a:rPr>
              <a:t> parallel for</a:t>
            </a:r>
            <a:endParaRPr lang="ru-RU" sz="2000" dirty="0">
              <a:latin typeface="Calibri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>
            <a:off x="1763688" y="4149080"/>
            <a:ext cx="5256584" cy="0"/>
          </a:xfrm>
          <a:prstGeom prst="line">
            <a:avLst/>
          </a:prstGeom>
          <a:solidFill>
            <a:schemeClr val="accent1"/>
          </a:solidFill>
          <a:ln w="12700" cap="flat" cmpd="dbl" algn="ctr">
            <a:solidFill>
              <a:srgbClr val="666633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755576" y="4359875"/>
            <a:ext cx="41044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for( 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 = 1 ; 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 &lt;= n ; ++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) </a:t>
            </a:r>
            <a:br>
              <a:rPr lang="en-US" sz="2000" dirty="0" smtClean="0">
                <a:latin typeface="Calibri" pitchFamily="34" charset="0"/>
              </a:rPr>
            </a:br>
            <a:r>
              <a:rPr lang="en-US" sz="2000" dirty="0" smtClean="0">
                <a:latin typeface="Calibri" pitchFamily="34" charset="0"/>
              </a:rPr>
              <a:t>     for( j = 1 ; j &lt;= m ; ++j) </a:t>
            </a:r>
          </a:p>
          <a:p>
            <a:r>
              <a:rPr lang="en-US" sz="2000" dirty="0" smtClean="0">
                <a:latin typeface="Calibri" pitchFamily="34" charset="0"/>
              </a:rPr>
              <a:t>         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][j] = (A[i-1][j] *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][j-1]) / 2 ;</a:t>
            </a:r>
            <a:endParaRPr lang="ru-RU" sz="20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322" y="2215497"/>
            <a:ext cx="1755199" cy="186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skewed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2400" y="4279225"/>
            <a:ext cx="1910080" cy="203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343839"/>
            <a:ext cx="1915693" cy="1940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Параллелизм бывает неудобным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 eaLnBrk="0" hangingPunct="0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Что нужно знать про алгоритмы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  <a:endParaRPr lang="ru-RU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55650" y="1916832"/>
            <a:ext cx="525651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(a)  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 = B[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]*x + c</a:t>
            </a:r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(b)  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 = B[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]*x + C[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</a:t>
            </a:r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(c)   A[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 = B[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]*X[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 + C[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</a:t>
            </a:r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(d)   A[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 = B[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]]*</a:t>
            </a:r>
            <a:r>
              <a:rPr lang="en-US" sz="2000" dirty="0" err="1" smtClean="0">
                <a:latin typeface="Calibri" pitchFamily="34" charset="0"/>
              </a:rPr>
              <a:t>x+c</a:t>
            </a:r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(e)   A[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 = B[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]]*</a:t>
            </a:r>
            <a:r>
              <a:rPr lang="en-US" sz="2000" dirty="0" err="1" smtClean="0">
                <a:latin typeface="Calibri" pitchFamily="34" charset="0"/>
              </a:rPr>
              <a:t>x+C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</a:t>
            </a:r>
            <a:endParaRPr lang="ru-RU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(f)    A[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 = B[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]]*X[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]]+C[</a:t>
            </a:r>
            <a:r>
              <a:rPr lang="en-US" sz="2000" dirty="0" err="1" smtClean="0">
                <a:latin typeface="Calibri" pitchFamily="34" charset="0"/>
              </a:rPr>
              <a:t>ind</a:t>
            </a:r>
            <a:r>
              <a:rPr lang="en-US" sz="2000" dirty="0" smtClean="0">
                <a:latin typeface="Calibri" pitchFamily="34" charset="0"/>
              </a:rPr>
              <a:t>[</a:t>
            </a:r>
            <a:r>
              <a:rPr lang="en-US" sz="2000" dirty="0" err="1" smtClean="0">
                <a:latin typeface="Calibri" pitchFamily="34" charset="0"/>
              </a:rPr>
              <a:t>i</a:t>
            </a:r>
            <a:r>
              <a:rPr lang="en-US" sz="2000" dirty="0" smtClean="0">
                <a:latin typeface="Calibri" pitchFamily="34" charset="0"/>
              </a:rPr>
              <a:t>]]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Локальность определяет многое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 eaLnBrk="0" hangingPunct="0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Что нужно знать про алгоритмы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)</a:t>
            </a:r>
            <a:endParaRPr lang="ru-RU" sz="2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988687"/>
            <a:ext cx="5740842" cy="2752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6" y="2257708"/>
            <a:ext cx="91440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Какие свойства должны войти в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“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универсальное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” (“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полное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”)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алгоритмов? 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764704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(Что должно быть учтено в подобном описании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35496" y="2857130"/>
            <a:ext cx="9073008" cy="2160240"/>
            <a:chOff x="35496" y="2857130"/>
            <a:chExt cx="9073008" cy="2160240"/>
          </a:xfrm>
        </p:grpSpPr>
        <p:sp>
          <p:nvSpPr>
            <p:cNvPr id="8" name="Овал 7"/>
            <p:cNvSpPr/>
            <p:nvPr/>
          </p:nvSpPr>
          <p:spPr bwMode="auto">
            <a:xfrm>
              <a:off x="35496" y="2857130"/>
              <a:ext cx="9073008" cy="216024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  <p:grpSp>
          <p:nvGrpSpPr>
            <p:cNvPr id="3" name="Группа 23"/>
            <p:cNvGrpSpPr/>
            <p:nvPr/>
          </p:nvGrpSpPr>
          <p:grpSpPr>
            <a:xfrm>
              <a:off x="251520" y="2953519"/>
              <a:ext cx="8706618" cy="2028879"/>
              <a:chOff x="251520" y="2953519"/>
              <a:chExt cx="8706618" cy="2028879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963151" y="3721224"/>
                <a:ext cx="29949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Математическое описание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395536" y="4077072"/>
                <a:ext cx="13465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Сложность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381275" y="2953519"/>
                <a:ext cx="25506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Информационный граф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2867510" y="3789040"/>
                <a:ext cx="27126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Свойства и особенности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051720" y="4355812"/>
                <a:ext cx="23021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Ресурс параллелизма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4255393" y="3530724"/>
                <a:ext cx="23085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Локальность данных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892398" y="3460938"/>
                <a:ext cx="23101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Масштабируемость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927572" y="3001144"/>
                <a:ext cx="25839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Детерминированность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137397" y="4303256"/>
                <a:ext cx="30246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Вычислительная мощность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707904" y="4613066"/>
                <a:ext cx="3031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Входные </a:t>
                </a:r>
                <a:r>
                  <a:rPr lang="en-US" sz="1800" i="1" dirty="0" smtClean="0">
                    <a:latin typeface="Calibri" pitchFamily="34" charset="0"/>
                  </a:rPr>
                  <a:t>/ </a:t>
                </a:r>
                <a:r>
                  <a:rPr lang="ru-RU" sz="1800" i="1" dirty="0" smtClean="0">
                    <a:latin typeface="Calibri" pitchFamily="34" charset="0"/>
                  </a:rPr>
                  <a:t>Выходные данные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3411643" y="3233167"/>
                <a:ext cx="1973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Макроструктура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056257" y="3180338"/>
                <a:ext cx="24091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Вычислительное ядро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436096" y="3284984"/>
                <a:ext cx="27462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Локальность вычислений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051720" y="4067780"/>
                <a:ext cx="30916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Коммуникационный профиль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1520" y="3645024"/>
                <a:ext cx="2393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Производительность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96136" y="4005064"/>
                <a:ext cx="1891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Эффективность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764704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(Что должно быть учтено в подобном описании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35496" y="2857130"/>
            <a:ext cx="9073008" cy="2160240"/>
            <a:chOff x="35496" y="2857130"/>
            <a:chExt cx="9073008" cy="2160240"/>
          </a:xfrm>
        </p:grpSpPr>
        <p:sp>
          <p:nvSpPr>
            <p:cNvPr id="8" name="Овал 7"/>
            <p:cNvSpPr/>
            <p:nvPr/>
          </p:nvSpPr>
          <p:spPr bwMode="auto">
            <a:xfrm>
              <a:off x="35496" y="2857130"/>
              <a:ext cx="9073008" cy="216024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  <p:grpSp>
          <p:nvGrpSpPr>
            <p:cNvPr id="3" name="Группа 23"/>
            <p:cNvGrpSpPr/>
            <p:nvPr/>
          </p:nvGrpSpPr>
          <p:grpSpPr>
            <a:xfrm>
              <a:off x="251520" y="2953519"/>
              <a:ext cx="8706618" cy="2028879"/>
              <a:chOff x="251520" y="2953519"/>
              <a:chExt cx="8706618" cy="2028879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963151" y="3721224"/>
                <a:ext cx="29949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Математическое описание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395536" y="4077072"/>
                <a:ext cx="13465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Сложность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381275" y="2953519"/>
                <a:ext cx="25506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Информационный граф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2867510" y="3789040"/>
                <a:ext cx="27126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Свойства и особенности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051720" y="4355812"/>
                <a:ext cx="23021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Ресурс параллелизма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4255393" y="3530724"/>
                <a:ext cx="23085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Локальность данных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892398" y="3460938"/>
                <a:ext cx="23101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Масштабируемость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927572" y="3001144"/>
                <a:ext cx="25839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Детерминированность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137397" y="4303256"/>
                <a:ext cx="30246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Вычислительная мощность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707904" y="4613066"/>
                <a:ext cx="3031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Входные </a:t>
                </a:r>
                <a:r>
                  <a:rPr lang="en-US" sz="1800" i="1" dirty="0" smtClean="0">
                    <a:latin typeface="Calibri" pitchFamily="34" charset="0"/>
                  </a:rPr>
                  <a:t>/ </a:t>
                </a:r>
                <a:r>
                  <a:rPr lang="ru-RU" sz="1800" i="1" dirty="0" smtClean="0">
                    <a:latin typeface="Calibri" pitchFamily="34" charset="0"/>
                  </a:rPr>
                  <a:t>Выходные данные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3411643" y="3233167"/>
                <a:ext cx="1973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Макроструктура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056257" y="3180338"/>
                <a:ext cx="24091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Вычислительное ядро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436096" y="3284984"/>
                <a:ext cx="27462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Локальность вычислений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051720" y="4067780"/>
                <a:ext cx="30916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Коммуникационный профиль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1520" y="3645024"/>
                <a:ext cx="2393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Производительность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96136" y="4005064"/>
                <a:ext cx="1891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Эффективность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</p:grpSp>
      </p:grpSp>
      <p:sp>
        <p:nvSpPr>
          <p:cNvPr id="24" name="Овал 23"/>
          <p:cNvSpPr/>
          <p:nvPr/>
        </p:nvSpPr>
        <p:spPr bwMode="auto">
          <a:xfrm>
            <a:off x="35496" y="2852936"/>
            <a:ext cx="9073008" cy="2160240"/>
          </a:xfrm>
          <a:prstGeom prst="ellipse">
            <a:avLst/>
          </a:prstGeom>
          <a:solidFill>
            <a:schemeClr val="bg1">
              <a:alpha val="85000"/>
            </a:schemeClr>
          </a:solidFill>
          <a:ln w="1905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ru-RU" smtClean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2483768" y="2708920"/>
            <a:ext cx="3960440" cy="2448272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23528" y="3335974"/>
            <a:ext cx="3903633" cy="885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Алгоритмы</a:t>
            </a:r>
            <a:r>
              <a:rPr lang="en-US" sz="2400" i="1" dirty="0" smtClean="0">
                <a:latin typeface="Calibri" pitchFamily="34" charset="0"/>
              </a:rPr>
              <a:t>: </a:t>
            </a:r>
            <a:endParaRPr lang="ru-RU" sz="2400" i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теоретический потенциал</a:t>
            </a:r>
            <a:endParaRPr lang="en-US" sz="2400" i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sz="1600" i="1" dirty="0" smtClean="0">
                <a:latin typeface="Calibri" pitchFamily="34" charset="0"/>
              </a:rPr>
              <a:t>(</a:t>
            </a:r>
            <a:r>
              <a:rPr lang="ru-RU" sz="1600" i="1" dirty="0" smtClean="0">
                <a:latin typeface="Calibri" pitchFamily="34" charset="0"/>
              </a:rPr>
              <a:t>машинно-независимые свойства</a:t>
            </a:r>
            <a:r>
              <a:rPr lang="en-US" sz="1600" i="1" dirty="0" smtClean="0">
                <a:latin typeface="Calibri" pitchFamily="34" charset="0"/>
              </a:rPr>
              <a:t>)</a:t>
            </a:r>
            <a:endParaRPr lang="ru-RU" sz="1600" i="1" dirty="0">
              <a:latin typeface="Calibri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309350" y="3933056"/>
            <a:ext cx="3575018" cy="690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Алгоритмы</a:t>
            </a:r>
            <a:r>
              <a:rPr lang="en-US" sz="2400" i="1" dirty="0" smtClean="0">
                <a:latin typeface="Calibri" pitchFamily="34" charset="0"/>
              </a:rPr>
              <a:t>: </a:t>
            </a:r>
            <a:endParaRPr lang="ru-RU" sz="2400" i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особенности реализации</a:t>
            </a:r>
            <a:endParaRPr lang="ru-RU" sz="2400" i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11560" y="1547267"/>
            <a:ext cx="7992888" cy="4816989"/>
            <a:chOff x="611560" y="1547267"/>
            <a:chExt cx="7992888" cy="4816989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60" y="1723683"/>
              <a:ext cx="7992888" cy="464057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6241726" y="1547267"/>
              <a:ext cx="1305294" cy="2769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latin typeface="Calibri" pitchFamily="34" charset="0"/>
                </a:rPr>
                <a:t>Кратко о важном</a:t>
              </a:r>
              <a:endParaRPr lang="ru-RU" sz="12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418956" y="1881782"/>
            <a:ext cx="8340596" cy="4859586"/>
            <a:chOff x="418956" y="1881782"/>
            <a:chExt cx="8340596" cy="4859586"/>
          </a:xfrm>
        </p:grpSpPr>
        <p:pic>
          <p:nvPicPr>
            <p:cNvPr id="19558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8956" y="3750518"/>
              <a:ext cx="5448300" cy="299085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625" y="2166367"/>
              <a:ext cx="8286750" cy="1190625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38493" y="1881782"/>
              <a:ext cx="1298945" cy="276999"/>
            </a:xfrm>
            <a:prstGeom prst="rect">
              <a:avLst/>
            </a:prstGeom>
            <a:noFill/>
            <a:ln w="9525">
              <a:solidFill>
                <a:schemeClr val="bg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latin typeface="Calibri" pitchFamily="34" charset="0"/>
                </a:rPr>
                <a:t>Общее описание</a:t>
              </a:r>
              <a:endParaRPr lang="ru-RU" sz="1200" dirty="0">
                <a:latin typeface="Calibri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6135" y="3468608"/>
              <a:ext cx="1949060" cy="276999"/>
            </a:xfrm>
            <a:prstGeom prst="rect">
              <a:avLst/>
            </a:prstGeom>
            <a:noFill/>
            <a:ln w="9525">
              <a:solidFill>
                <a:schemeClr val="bg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latin typeface="Calibri" pitchFamily="34" charset="0"/>
                </a:rPr>
                <a:t>Математическое описание</a:t>
              </a:r>
              <a:endParaRPr lang="ru-RU" sz="1200" dirty="0"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28184" y="3467100"/>
              <a:ext cx="1916679" cy="276999"/>
            </a:xfrm>
            <a:prstGeom prst="rect">
              <a:avLst/>
            </a:prstGeom>
            <a:noFill/>
            <a:ln w="9525">
              <a:solidFill>
                <a:schemeClr val="bg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latin typeface="Calibri" pitchFamily="34" charset="0"/>
                </a:rPr>
                <a:t>Комментарии к алгоритму</a:t>
              </a:r>
              <a:endParaRPr lang="ru-RU" sz="1200" dirty="0">
                <a:latin typeface="Calibri" pitchFamily="34" charset="0"/>
              </a:endParaRPr>
            </a:p>
          </p:txBody>
        </p:sp>
        <p:pic>
          <p:nvPicPr>
            <p:cNvPr id="23560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21102" y="3755132"/>
              <a:ext cx="2838450" cy="285750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955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830885"/>
            <a:ext cx="3692454" cy="210887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008" y="2132459"/>
            <a:ext cx="6667500" cy="1143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96135" y="1844824"/>
            <a:ext cx="1634678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Вычислительное ядро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27154" y="3545949"/>
            <a:ext cx="1947841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Базовая схема реализации</a:t>
            </a:r>
            <a:endParaRPr lang="ru-RU" sz="1200" dirty="0">
              <a:latin typeface="Calibri" pitchFamily="34" charset="0"/>
            </a:endParaRPr>
          </a:p>
        </p:txBody>
      </p:sp>
      <p:pic>
        <p:nvPicPr>
          <p:cNvPr id="1945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628" y="3833589"/>
            <a:ext cx="4810125" cy="19431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1560" y="3545949"/>
            <a:ext cx="2134174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Последовательная сложность</a:t>
            </a:r>
            <a:endParaRPr lang="ru-RU" sz="1200" dirty="0">
              <a:latin typeface="Calibri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6961" y="6229692"/>
            <a:ext cx="2676525" cy="2571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73713" y="5939755"/>
            <a:ext cx="2156360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Дополнительная информация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96614" name="Picture 6"/>
          <p:cNvPicPr>
            <a:picLocks noChangeAspect="1" noChangeArrowheads="1"/>
          </p:cNvPicPr>
          <p:nvPr/>
        </p:nvPicPr>
        <p:blipFill>
          <a:blip r:embed="rId3" cstate="print"/>
          <a:srcRect b="8500"/>
          <a:stretch>
            <a:fillRect/>
          </a:stretch>
        </p:blipFill>
        <p:spPr bwMode="auto">
          <a:xfrm>
            <a:off x="1043608" y="1943509"/>
            <a:ext cx="7056784" cy="195221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96615" name="Picture 7"/>
          <p:cNvPicPr>
            <a:picLocks noChangeAspect="1" noChangeArrowheads="1"/>
          </p:cNvPicPr>
          <p:nvPr/>
        </p:nvPicPr>
        <p:blipFill>
          <a:blip r:embed="rId4" cstate="print"/>
          <a:srcRect b="5814"/>
          <a:stretch>
            <a:fillRect/>
          </a:stretch>
        </p:blipFill>
        <p:spPr bwMode="auto">
          <a:xfrm>
            <a:off x="1051610" y="4328918"/>
            <a:ext cx="7048171" cy="245588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310882" y="1657375"/>
            <a:ext cx="2023759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Информационная структура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2115" y="4040480"/>
            <a:ext cx="4906215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Информационная структура с указанием входных и выходных данных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15637"/>
            <a:ext cx="3115080" cy="243232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966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139773"/>
            <a:ext cx="3108985" cy="253595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966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4147885"/>
            <a:ext cx="2926103" cy="2377459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079471" y="5685631"/>
            <a:ext cx="3637021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Локальность данных</a:t>
            </a:r>
            <a:r>
              <a:rPr lang="en-US" sz="1200" dirty="0" smtClean="0">
                <a:latin typeface="Calibri" pitchFamily="34" charset="0"/>
              </a:rPr>
              <a:t> (</a:t>
            </a:r>
            <a:r>
              <a:rPr lang="ru-RU" sz="1200" dirty="0" smtClean="0">
                <a:latin typeface="Calibri" pitchFamily="34" charset="0"/>
              </a:rPr>
              <a:t>профиль работы с  памятью</a:t>
            </a:r>
            <a:r>
              <a:rPr lang="en-US" sz="1200" dirty="0" smtClean="0">
                <a:latin typeface="Calibri" pitchFamily="34" charset="0"/>
              </a:rPr>
              <a:t>)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98132" y="1855857"/>
            <a:ext cx="1300356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Эффективность</a:t>
            </a:r>
            <a:r>
              <a:rPr lang="en-US" sz="1200" dirty="0" smtClean="0">
                <a:latin typeface="Calibri" pitchFamily="34" charset="0"/>
              </a:rPr>
              <a:t> *</a:t>
            </a:r>
            <a:endParaRPr lang="ru-RU" sz="1200" dirty="0">
              <a:latin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446" y="2130026"/>
            <a:ext cx="4224554" cy="259355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 b="3472"/>
          <a:stretch>
            <a:fillRect/>
          </a:stretch>
        </p:blipFill>
        <p:spPr bwMode="auto">
          <a:xfrm>
            <a:off x="4644008" y="2131293"/>
            <a:ext cx="4157709" cy="259385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28949" y="1844824"/>
            <a:ext cx="3067828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Масштабируемость</a:t>
            </a:r>
            <a:r>
              <a:rPr lang="en-US" sz="1200" dirty="0" smtClean="0">
                <a:latin typeface="Calibri" pitchFamily="34" charset="0"/>
              </a:rPr>
              <a:t> (</a:t>
            </a:r>
            <a:r>
              <a:rPr lang="ru-RU" sz="1200" dirty="0" smtClean="0">
                <a:latin typeface="Calibri" pitchFamily="34" charset="0"/>
              </a:rPr>
              <a:t>производительность</a:t>
            </a:r>
            <a:r>
              <a:rPr lang="en-US" sz="1200" dirty="0" smtClean="0">
                <a:latin typeface="Calibri" pitchFamily="34" charset="0"/>
              </a:rPr>
              <a:t>) *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9849" y="4797152"/>
            <a:ext cx="77821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 pitchFamily="34" charset="0"/>
              </a:rPr>
              <a:t>* </a:t>
            </a:r>
            <a:r>
              <a:rPr lang="ru-RU" sz="1200" dirty="0" smtClean="0">
                <a:latin typeface="Calibri" pitchFamily="34" charset="0"/>
              </a:rPr>
              <a:t>Масштабируемость</a:t>
            </a:r>
            <a:r>
              <a:rPr lang="en-US" sz="1200" dirty="0" smtClean="0">
                <a:latin typeface="Calibri" pitchFamily="34" charset="0"/>
              </a:rPr>
              <a:t>, </a:t>
            </a:r>
            <a:r>
              <a:rPr lang="ru-RU" sz="1200" dirty="0" smtClean="0">
                <a:latin typeface="Calibri" pitchFamily="34" charset="0"/>
              </a:rPr>
              <a:t>производительность</a:t>
            </a:r>
            <a:r>
              <a:rPr lang="en-US" sz="1200" dirty="0" smtClean="0">
                <a:latin typeface="Calibri" pitchFamily="34" charset="0"/>
              </a:rPr>
              <a:t>, </a:t>
            </a:r>
            <a:r>
              <a:rPr lang="ru-RU" sz="1200" dirty="0" smtClean="0">
                <a:latin typeface="Calibri" pitchFamily="34" charset="0"/>
              </a:rPr>
              <a:t>эффективность измерялись на суперкомпьютере МГУ </a:t>
            </a:r>
            <a:r>
              <a:rPr lang="en-US" sz="1200" dirty="0" smtClean="0">
                <a:latin typeface="Calibri" pitchFamily="34" charset="0"/>
              </a:rPr>
              <a:t>“</a:t>
            </a:r>
            <a:r>
              <a:rPr lang="ru-RU" sz="1200" dirty="0" smtClean="0">
                <a:latin typeface="Calibri" pitchFamily="34" charset="0"/>
              </a:rPr>
              <a:t>Ломоносов</a:t>
            </a:r>
            <a:r>
              <a:rPr lang="en-US" sz="1200" dirty="0" smtClean="0">
                <a:latin typeface="Calibri" pitchFamily="34" charset="0"/>
              </a:rPr>
              <a:t>”</a:t>
            </a:r>
            <a:r>
              <a:rPr lang="ru-RU" sz="1200" dirty="0" smtClean="0">
                <a:latin typeface="Calibri" pitchFamily="34" charset="0"/>
              </a:rPr>
              <a:t>.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22" name="Рисунок 21" descr="Chol_cpu_eng.png"/>
          <p:cNvPicPr>
            <a:picLocks noChangeAspect="1"/>
          </p:cNvPicPr>
          <p:nvPr/>
        </p:nvPicPr>
        <p:blipFill>
          <a:blip r:embed="rId3" cstate="screen"/>
          <a:srcRect t="10652"/>
          <a:stretch>
            <a:fillRect/>
          </a:stretch>
        </p:blipFill>
        <p:spPr bwMode="auto">
          <a:xfrm>
            <a:off x="395536" y="1407081"/>
            <a:ext cx="8460432" cy="2463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hol_flops_eng.png"/>
          <p:cNvPicPr>
            <a:picLocks noChangeAspect="1"/>
          </p:cNvPicPr>
          <p:nvPr/>
        </p:nvPicPr>
        <p:blipFill>
          <a:blip r:embed="rId4" cstate="screen"/>
          <a:srcRect t="10165"/>
          <a:stretch>
            <a:fillRect/>
          </a:stretch>
        </p:blipFill>
        <p:spPr bwMode="auto">
          <a:xfrm>
            <a:off x="395536" y="1740456"/>
            <a:ext cx="8460432" cy="246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hol_inf_bps_eng.png"/>
          <p:cNvPicPr>
            <a:picLocks noChangeAspect="1"/>
          </p:cNvPicPr>
          <p:nvPr/>
        </p:nvPicPr>
        <p:blipFill>
          <a:blip r:embed="rId5" cstate="screen"/>
          <a:srcRect t="11633"/>
          <a:stretch>
            <a:fillRect/>
          </a:stretch>
        </p:blipFill>
        <p:spPr bwMode="auto">
          <a:xfrm>
            <a:off x="395536" y="2035756"/>
            <a:ext cx="8460432" cy="2447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Chol_inf_pps_eng.png"/>
          <p:cNvPicPr>
            <a:picLocks noChangeAspect="1"/>
          </p:cNvPicPr>
          <p:nvPr/>
        </p:nvPicPr>
        <p:blipFill>
          <a:blip r:embed="rId6" cstate="screen"/>
          <a:srcRect t="11149"/>
          <a:stretch>
            <a:fillRect/>
          </a:stretch>
        </p:blipFill>
        <p:spPr bwMode="auto">
          <a:xfrm>
            <a:off x="395536" y="2458279"/>
            <a:ext cx="8460432" cy="244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Chol_L1_eng.png"/>
          <p:cNvPicPr>
            <a:picLocks noChangeAspect="1"/>
          </p:cNvPicPr>
          <p:nvPr/>
        </p:nvPicPr>
        <p:blipFill>
          <a:blip r:embed="rId7" cstate="screen"/>
          <a:srcRect t="11135"/>
          <a:stretch>
            <a:fillRect/>
          </a:stretch>
        </p:blipFill>
        <p:spPr bwMode="auto">
          <a:xfrm>
            <a:off x="395536" y="2880802"/>
            <a:ext cx="8460432" cy="245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Chol_L3_eng.png"/>
          <p:cNvPicPr>
            <a:picLocks noChangeAspect="1"/>
          </p:cNvPicPr>
          <p:nvPr/>
        </p:nvPicPr>
        <p:blipFill>
          <a:blip r:embed="rId8" cstate="screen"/>
          <a:srcRect t="10489"/>
          <a:stretch>
            <a:fillRect/>
          </a:stretch>
        </p:blipFill>
        <p:spPr bwMode="auto">
          <a:xfrm>
            <a:off x="395536" y="3271000"/>
            <a:ext cx="8460432" cy="245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Chol_memread_eng.png"/>
          <p:cNvPicPr>
            <a:picLocks noChangeAspect="1"/>
          </p:cNvPicPr>
          <p:nvPr/>
        </p:nvPicPr>
        <p:blipFill>
          <a:blip r:embed="rId9" cstate="screen"/>
          <a:srcRect t="11091"/>
          <a:stretch>
            <a:fillRect/>
          </a:stretch>
        </p:blipFill>
        <p:spPr bwMode="auto">
          <a:xfrm>
            <a:off x="395536" y="3644315"/>
            <a:ext cx="8460432" cy="244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Chol_memwrite_eng.png"/>
          <p:cNvPicPr>
            <a:picLocks noChangeAspect="1"/>
          </p:cNvPicPr>
          <p:nvPr/>
        </p:nvPicPr>
        <p:blipFill>
          <a:blip r:embed="rId10" cstate="screen"/>
          <a:srcRect t="11609"/>
          <a:stretch>
            <a:fillRect/>
          </a:stretch>
        </p:blipFill>
        <p:spPr bwMode="auto">
          <a:xfrm>
            <a:off x="395536" y="4032930"/>
            <a:ext cx="8460432" cy="245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Chol_loadavg_eng.pn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95536" y="4359062"/>
            <a:ext cx="8460432" cy="245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29927" y="1422301"/>
            <a:ext cx="2334550" cy="276999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Calibri" pitchFamily="34" charset="0"/>
              </a:rPr>
              <a:t>Динамические характеристики</a:t>
            </a:r>
            <a:r>
              <a:rPr lang="en-US" sz="1200" dirty="0" smtClean="0">
                <a:latin typeface="Calibri" pitchFamily="34" charset="0"/>
              </a:rPr>
              <a:t> *</a:t>
            </a:r>
            <a:endParaRPr lang="ru-RU" sz="12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6529536"/>
            <a:ext cx="564199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alibri" pitchFamily="34" charset="0"/>
              </a:rPr>
              <a:t>* </a:t>
            </a:r>
            <a:r>
              <a:rPr lang="ru-RU" sz="1200" dirty="0" smtClean="0">
                <a:latin typeface="Calibri" pitchFamily="34" charset="0"/>
              </a:rPr>
              <a:t>Динамические характеристики получены на суперкомпьютере МГУ</a:t>
            </a:r>
            <a:r>
              <a:rPr lang="en-US" sz="1200" dirty="0" smtClean="0">
                <a:latin typeface="Calibri" pitchFamily="34" charset="0"/>
              </a:rPr>
              <a:t> “</a:t>
            </a:r>
            <a:r>
              <a:rPr lang="ru-RU" sz="1200" dirty="0" smtClean="0">
                <a:latin typeface="Calibri" pitchFamily="34" charset="0"/>
              </a:rPr>
              <a:t>Ломоносов</a:t>
            </a:r>
            <a:r>
              <a:rPr lang="en-US" sz="1200" dirty="0" smtClean="0">
                <a:latin typeface="Calibri" pitchFamily="34" charset="0"/>
              </a:rPr>
              <a:t>”</a:t>
            </a:r>
            <a:r>
              <a:rPr lang="ru-RU" sz="1200" dirty="0" smtClean="0">
                <a:latin typeface="Calibri" pitchFamily="34" charset="0"/>
              </a:rPr>
              <a:t>.</a:t>
            </a:r>
            <a:endParaRPr lang="ru-RU" sz="1200" dirty="0">
              <a:latin typeface="Calibri" pitchFamily="34" charset="0"/>
            </a:endParaRPr>
          </a:p>
        </p:txBody>
      </p:sp>
      <p:grpSp>
        <p:nvGrpSpPr>
          <p:cNvPr id="2" name="Группа 32"/>
          <p:cNvGrpSpPr/>
          <p:nvPr/>
        </p:nvGrpSpPr>
        <p:grpSpPr>
          <a:xfrm>
            <a:off x="1260648" y="3933056"/>
            <a:ext cx="6839744" cy="2588096"/>
            <a:chOff x="1260648" y="1700808"/>
            <a:chExt cx="6839744" cy="2588096"/>
          </a:xfrm>
        </p:grpSpPr>
        <p:pic>
          <p:nvPicPr>
            <p:cNvPr id="31" name="Рисунок 30" descr="Chol_flops_eng.png"/>
            <p:cNvPicPr>
              <a:picLocks noChangeAspect="1"/>
            </p:cNvPicPr>
            <p:nvPr/>
          </p:nvPicPr>
          <p:blipFill>
            <a:blip r:embed="rId4" cstate="screen"/>
            <a:srcRect t="10165"/>
            <a:stretch>
              <a:fillRect/>
            </a:stretch>
          </p:blipFill>
          <p:spPr bwMode="auto">
            <a:xfrm>
              <a:off x="1260648" y="1700808"/>
              <a:ext cx="6839744" cy="199375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32" name="Рисунок 31" descr="Chol_inf_bps_eng.png"/>
            <p:cNvPicPr>
              <a:picLocks noChangeAspect="1"/>
            </p:cNvPicPr>
            <p:nvPr/>
          </p:nvPicPr>
          <p:blipFill>
            <a:blip r:embed="rId5" cstate="screen"/>
            <a:srcRect t="11633" b="26544"/>
            <a:stretch>
              <a:fillRect/>
            </a:stretch>
          </p:blipFill>
          <p:spPr bwMode="auto">
            <a:xfrm>
              <a:off x="1260648" y="2904352"/>
              <a:ext cx="6839744" cy="1384552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19" name="TextBox 18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алгоритмов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(на примере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разложения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1484784"/>
            <a:ext cx="91440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Это очень полезная информация об алгоритме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</a:p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она действительно нужна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76" y="3356992"/>
            <a:ext cx="9128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Создание полного описания алгоритма это не сложно.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1" y="2617748"/>
            <a:ext cx="570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Но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5" y="3789040"/>
            <a:ext cx="9128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Это очень сложно !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Информационная структура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получать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2214389"/>
            <a:ext cx="2383779" cy="2389387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bg2"/>
            </a:solidFill>
          </a:ln>
        </p:spPr>
      </p:pic>
      <p:pic>
        <p:nvPicPr>
          <p:cNvPr id="9" name="Picture 4" descr="Direct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689140"/>
            <a:ext cx="2376264" cy="1980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grpSp>
        <p:nvGrpSpPr>
          <p:cNvPr id="2" name="Группа 11"/>
          <p:cNvGrpSpPr/>
          <p:nvPr/>
        </p:nvGrpSpPr>
        <p:grpSpPr>
          <a:xfrm>
            <a:off x="2915816" y="2204864"/>
            <a:ext cx="3456384" cy="3024336"/>
            <a:chOff x="3851920" y="2060848"/>
            <a:chExt cx="3600400" cy="3168352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3851920" y="2060848"/>
              <a:ext cx="3600400" cy="31683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 descr="C:\Users\Vadim\Desktop\Новый рисунок (1).png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3919372" y="2204864"/>
              <a:ext cx="338893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13"/>
          <p:cNvGrpSpPr/>
          <p:nvPr/>
        </p:nvGrpSpPr>
        <p:grpSpPr>
          <a:xfrm>
            <a:off x="6588224" y="2204864"/>
            <a:ext cx="2376264" cy="3024336"/>
            <a:chOff x="7092280" y="2132856"/>
            <a:chExt cx="2376264" cy="3024336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7092280" y="2132856"/>
              <a:ext cx="2376264" cy="3024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 descr="Gaussian elimination step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81750" y="2204864"/>
              <a:ext cx="2195736" cy="285445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TextBox 14"/>
          <p:cNvSpPr txBox="1"/>
          <p:nvPr/>
        </p:nvSpPr>
        <p:spPr>
          <a:xfrm>
            <a:off x="2811331" y="5477162"/>
            <a:ext cx="61814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Как изобразить потенциально бесконечный граф</a:t>
            </a:r>
            <a:r>
              <a:rPr lang="en-US" sz="2000" dirty="0" smtClean="0">
                <a:latin typeface="Calibri" pitchFamily="34" charset="0"/>
              </a:rPr>
              <a:t> ?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Как изобразить потенциально многомерный граф</a:t>
            </a:r>
            <a:r>
              <a:rPr lang="en-US" sz="2000" dirty="0" smtClean="0">
                <a:latin typeface="Calibri" pitchFamily="34" charset="0"/>
              </a:rPr>
              <a:t> ?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Как показать зависимость структуры графа от </a:t>
            </a:r>
          </a:p>
          <a:p>
            <a:r>
              <a:rPr lang="ru-RU" sz="2000" dirty="0" smtClean="0">
                <a:latin typeface="Calibri" pitchFamily="34" charset="0"/>
              </a:rPr>
              <a:t>размера задачи</a:t>
            </a:r>
            <a:r>
              <a:rPr lang="en-US" sz="2000" dirty="0" smtClean="0">
                <a:latin typeface="Calibri" pitchFamily="34" charset="0"/>
              </a:rPr>
              <a:t> ?</a:t>
            </a:r>
            <a:endParaRPr lang="ru-RU" sz="20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6" name="Рисунок 15" descr="il4xjl6-3d.png"/>
          <p:cNvPicPr>
            <a:picLocks noChangeAspect="1"/>
          </p:cNvPicPr>
          <p:nvPr/>
        </p:nvPicPr>
        <p:blipFill>
          <a:blip r:embed="rId3" cstate="screen"/>
          <a:srcRect l="2387" b="4348"/>
          <a:stretch>
            <a:fillRect/>
          </a:stretch>
        </p:blipFill>
        <p:spPr>
          <a:xfrm>
            <a:off x="123862" y="3573016"/>
            <a:ext cx="5888298" cy="3168352"/>
          </a:xfrm>
          <a:prstGeom prst="rect">
            <a:avLst/>
          </a:prstGeom>
        </p:spPr>
      </p:pic>
      <p:pic>
        <p:nvPicPr>
          <p:cNvPr id="14" name="Рисунок 13" descr="il4xjl4-3d.png"/>
          <p:cNvPicPr>
            <a:picLocks noChangeAspect="1"/>
          </p:cNvPicPr>
          <p:nvPr/>
        </p:nvPicPr>
        <p:blipFill>
          <a:blip r:embed="rId4" cstate="screen"/>
          <a:srcRect l="2857" r="2857"/>
          <a:stretch>
            <a:fillRect/>
          </a:stretch>
        </p:blipFill>
        <p:spPr>
          <a:xfrm>
            <a:off x="4283968" y="1412776"/>
            <a:ext cx="4752528" cy="30722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183" y="332656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Информационная структура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получать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4" name="Рисунок 13" descr="il4xjl4-3d.png"/>
          <p:cNvPicPr>
            <a:picLocks noChangeAspect="1"/>
          </p:cNvPicPr>
          <p:nvPr/>
        </p:nvPicPr>
        <p:blipFill>
          <a:blip r:embed="rId3" cstate="screen"/>
          <a:srcRect l="2857" r="2857"/>
          <a:stretch>
            <a:fillRect/>
          </a:stretch>
        </p:blipFill>
        <p:spPr>
          <a:xfrm>
            <a:off x="596702" y="1350293"/>
            <a:ext cx="4663676" cy="3014811"/>
          </a:xfrm>
          <a:prstGeom prst="rect">
            <a:avLst/>
          </a:prstGeom>
        </p:spPr>
      </p:pic>
      <p:pic>
        <p:nvPicPr>
          <p:cNvPr id="8" name="Рисунок 7" descr="il4xjl4-xy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297732" y="4407773"/>
            <a:ext cx="3960440" cy="2396078"/>
          </a:xfrm>
          <a:prstGeom prst="rect">
            <a:avLst/>
          </a:prstGeom>
        </p:spPr>
      </p:pic>
      <p:pic>
        <p:nvPicPr>
          <p:cNvPr id="9" name="Рисунок 8" descr="il4xjl4-xz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5320655" y="2627387"/>
            <a:ext cx="3600400" cy="1737894"/>
          </a:xfrm>
          <a:prstGeom prst="rect">
            <a:avLst/>
          </a:prstGeom>
        </p:spPr>
      </p:pic>
      <p:pic>
        <p:nvPicPr>
          <p:cNvPr id="10" name="Рисунок 9" descr="il4xjl4-yz.pn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5320655" y="4418062"/>
            <a:ext cx="1787350" cy="24208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183" y="332656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Информационная структура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получать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2420888"/>
            <a:ext cx="7969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Как выразить имеющийся параллелизм и показать возможный способ </a:t>
            </a:r>
          </a:p>
          <a:p>
            <a:r>
              <a:rPr lang="ru-RU" sz="2000" dirty="0" smtClean="0">
                <a:latin typeface="Calibri" pitchFamily="34" charset="0"/>
              </a:rPr>
              <a:t>параллельного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 исполнения </a:t>
            </a:r>
            <a:r>
              <a:rPr lang="en-US" sz="2000" dirty="0" smtClean="0">
                <a:latin typeface="Calibri" pitchFamily="34" charset="0"/>
              </a:rPr>
              <a:t>?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Информационная структура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получать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1" name="Рисунок 10" descr="4ilx4jl-3d-lpf1.png"/>
          <p:cNvPicPr>
            <a:picLocks noChangeAspect="1"/>
          </p:cNvPicPr>
          <p:nvPr/>
        </p:nvPicPr>
        <p:blipFill>
          <a:blip r:embed="rId3" cstate="screen"/>
          <a:srcRect r="26775"/>
          <a:stretch>
            <a:fillRect/>
          </a:stretch>
        </p:blipFill>
        <p:spPr>
          <a:xfrm>
            <a:off x="179512" y="1700808"/>
            <a:ext cx="2849246" cy="2038755"/>
          </a:xfrm>
          <a:prstGeom prst="rect">
            <a:avLst/>
          </a:prstGeom>
        </p:spPr>
      </p:pic>
      <p:pic>
        <p:nvPicPr>
          <p:cNvPr id="12" name="Рисунок 11" descr="4ilx4jl-3d-lpf2.png"/>
          <p:cNvPicPr>
            <a:picLocks noChangeAspect="1"/>
          </p:cNvPicPr>
          <p:nvPr/>
        </p:nvPicPr>
        <p:blipFill>
          <a:blip r:embed="rId4" cstate="screen"/>
          <a:srcRect r="25998"/>
          <a:stretch>
            <a:fillRect/>
          </a:stretch>
        </p:blipFill>
        <p:spPr>
          <a:xfrm>
            <a:off x="3116982" y="1710333"/>
            <a:ext cx="2879455" cy="2038755"/>
          </a:xfrm>
          <a:prstGeom prst="rect">
            <a:avLst/>
          </a:prstGeom>
        </p:spPr>
      </p:pic>
      <p:pic>
        <p:nvPicPr>
          <p:cNvPr id="13" name="Рисунок 12" descr="4ilx4jl-3d-lpf3.png"/>
          <p:cNvPicPr>
            <a:picLocks noChangeAspect="1"/>
          </p:cNvPicPr>
          <p:nvPr/>
        </p:nvPicPr>
        <p:blipFill>
          <a:blip r:embed="rId5" cstate="screen"/>
          <a:srcRect r="25998"/>
          <a:stretch>
            <a:fillRect/>
          </a:stretch>
        </p:blipFill>
        <p:spPr>
          <a:xfrm>
            <a:off x="6074643" y="1710333"/>
            <a:ext cx="2879455" cy="2038755"/>
          </a:xfrm>
          <a:prstGeom prst="rect">
            <a:avLst/>
          </a:prstGeom>
        </p:spPr>
      </p:pic>
      <p:pic>
        <p:nvPicPr>
          <p:cNvPr id="15" name="Рисунок 14" descr="4ilx4jl-3d-lpf4.png"/>
          <p:cNvPicPr>
            <a:picLocks noChangeAspect="1"/>
          </p:cNvPicPr>
          <p:nvPr/>
        </p:nvPicPr>
        <p:blipFill>
          <a:blip r:embed="rId6" cstate="screen"/>
          <a:srcRect r="25998"/>
          <a:stretch>
            <a:fillRect/>
          </a:stretch>
        </p:blipFill>
        <p:spPr>
          <a:xfrm>
            <a:off x="1619672" y="3982533"/>
            <a:ext cx="2879455" cy="2038755"/>
          </a:xfrm>
          <a:prstGeom prst="rect">
            <a:avLst/>
          </a:prstGeom>
        </p:spPr>
      </p:pic>
      <p:pic>
        <p:nvPicPr>
          <p:cNvPr id="16" name="Рисунок 15" descr="4ilx4jl-3d-lpf5.png"/>
          <p:cNvPicPr>
            <a:picLocks noChangeAspect="1"/>
          </p:cNvPicPr>
          <p:nvPr/>
        </p:nvPicPr>
        <p:blipFill>
          <a:blip r:embed="rId7" cstate="screen"/>
          <a:srcRect r="25976"/>
          <a:stretch>
            <a:fillRect/>
          </a:stretch>
        </p:blipFill>
        <p:spPr>
          <a:xfrm>
            <a:off x="4572000" y="3982533"/>
            <a:ext cx="2880320" cy="20387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87624" y="3645024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Шаг</a:t>
            </a:r>
            <a:r>
              <a:rPr lang="en-US" sz="1400" dirty="0" smtClean="0">
                <a:latin typeface="Calibri" pitchFamily="34" charset="0"/>
              </a:rPr>
              <a:t> 1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8831" y="3645024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Шаг</a:t>
            </a:r>
            <a:r>
              <a:rPr lang="en-US" sz="1400" dirty="0" smtClean="0">
                <a:latin typeface="Calibri" pitchFamily="34" charset="0"/>
              </a:rPr>
              <a:t> 2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71159" y="3645024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Шаг</a:t>
            </a:r>
            <a:r>
              <a:rPr lang="en-US" sz="1400" dirty="0" smtClean="0">
                <a:latin typeface="Calibri" pitchFamily="34" charset="0"/>
              </a:rPr>
              <a:t> 3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0679" y="5920010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Шаг</a:t>
            </a:r>
            <a:r>
              <a:rPr lang="en-US" sz="1400" dirty="0" smtClean="0">
                <a:latin typeface="Calibri" pitchFamily="34" charset="0"/>
              </a:rPr>
              <a:t> 4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30999" y="5920010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Шаг</a:t>
            </a:r>
            <a:r>
              <a:rPr lang="en-US" sz="1400" dirty="0" smtClean="0">
                <a:latin typeface="Calibri" pitchFamily="34" charset="0"/>
              </a:rPr>
              <a:t> 5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7544" y="6155779"/>
            <a:ext cx="67183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Цвета в </a:t>
            </a:r>
            <a:r>
              <a:rPr lang="ru-RU" sz="1400" dirty="0" smtClean="0">
                <a:solidFill>
                  <a:srgbClr val="FF0000"/>
                </a:solidFill>
                <a:latin typeface="Calibri" pitchFamily="34" charset="0"/>
              </a:rPr>
              <a:t>ярусно-параллельной форме</a:t>
            </a:r>
            <a:r>
              <a:rPr lang="ru-RU" sz="1400" dirty="0" smtClean="0">
                <a:latin typeface="Calibri" pitchFamily="34" charset="0"/>
              </a:rPr>
              <a:t>:</a:t>
            </a:r>
            <a:endParaRPr lang="en-US" sz="1400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Красный</a:t>
            </a:r>
            <a:r>
              <a:rPr lang="en-US" sz="1400" dirty="0" smtClean="0">
                <a:latin typeface="Calibri" pitchFamily="34" charset="0"/>
              </a:rPr>
              <a:t> – </a:t>
            </a:r>
            <a:r>
              <a:rPr lang="ru-RU" sz="1400" dirty="0" smtClean="0">
                <a:latin typeface="Calibri" pitchFamily="34" charset="0"/>
              </a:rPr>
              <a:t>слой выполняющихся операций</a:t>
            </a:r>
            <a:r>
              <a:rPr lang="en-US" sz="1400" dirty="0" smtClean="0">
                <a:latin typeface="Calibri" pitchFamily="34" charset="0"/>
              </a:rPr>
              <a:t>; </a:t>
            </a:r>
            <a:r>
              <a:rPr lang="ru-RU" sz="1400" b="1" dirty="0" smtClean="0">
                <a:latin typeface="Calibri" pitchFamily="34" charset="0"/>
              </a:rPr>
              <a:t>Зеленый</a:t>
            </a:r>
            <a:r>
              <a:rPr lang="en-US" sz="1400" dirty="0" smtClean="0">
                <a:latin typeface="Calibri" pitchFamily="34" charset="0"/>
              </a:rPr>
              <a:t> – </a:t>
            </a:r>
            <a:r>
              <a:rPr lang="ru-RU" sz="1400" dirty="0" smtClean="0">
                <a:latin typeface="Calibri" pitchFamily="34" charset="0"/>
              </a:rPr>
              <a:t>уже выполненные операции</a:t>
            </a:r>
            <a:r>
              <a:rPr lang="en-US" sz="1400" dirty="0" smtClean="0">
                <a:latin typeface="Calibri" pitchFamily="34" charset="0"/>
              </a:rPr>
              <a:t>; </a:t>
            </a:r>
            <a:endParaRPr lang="ru-RU" sz="1400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Белый</a:t>
            </a:r>
            <a:r>
              <a:rPr lang="en-US" sz="1400" dirty="0" smtClean="0">
                <a:latin typeface="Calibri" pitchFamily="34" charset="0"/>
              </a:rPr>
              <a:t> – </a:t>
            </a:r>
            <a:r>
              <a:rPr lang="ru-RU" sz="1400" dirty="0" smtClean="0">
                <a:latin typeface="Calibri" pitchFamily="34" charset="0"/>
              </a:rPr>
              <a:t>операции должны выполниться позже</a:t>
            </a:r>
            <a:r>
              <a:rPr lang="en-US" sz="1400" dirty="0" smtClean="0">
                <a:latin typeface="Calibri" pitchFamily="34" charset="0"/>
              </a:rPr>
              <a:t>.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Информационная структура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получать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grpSp>
        <p:nvGrpSpPr>
          <p:cNvPr id="2" name="Группа 227"/>
          <p:cNvGrpSpPr/>
          <p:nvPr/>
        </p:nvGrpSpPr>
        <p:grpSpPr>
          <a:xfrm>
            <a:off x="4499992" y="2924944"/>
            <a:ext cx="3960440" cy="3096344"/>
            <a:chOff x="2483768" y="1340768"/>
            <a:chExt cx="3960440" cy="3096344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3995936" y="1340768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init process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 flipH="1">
              <a:off x="4860032" y="1988840"/>
              <a:ext cx="410589" cy="419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…</a:t>
              </a:r>
              <a:endPara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2483768" y="2132856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 MST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3923928" y="3558125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solve results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3923928" y="4206197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exit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9" name="Прямая со стрелкой 78"/>
            <p:cNvCxnSpPr>
              <a:stCxn id="74" idx="2"/>
              <a:endCxn id="76" idx="0"/>
            </p:cNvCxnSpPr>
            <p:nvPr/>
          </p:nvCxnSpPr>
          <p:spPr>
            <a:xfrm flipH="1">
              <a:off x="2987824" y="1571683"/>
              <a:ext cx="1512168" cy="56117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80" name="Прямоугольник 79"/>
            <p:cNvSpPr/>
            <p:nvPr/>
          </p:nvSpPr>
          <p:spPr>
            <a:xfrm>
              <a:off x="3707904" y="2132856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 MST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5436096" y="2132856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 MST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2" name="Прямая со стрелкой 81"/>
            <p:cNvCxnSpPr>
              <a:stCxn id="74" idx="2"/>
              <a:endCxn id="80" idx="0"/>
            </p:cNvCxnSpPr>
            <p:nvPr/>
          </p:nvCxnSpPr>
          <p:spPr>
            <a:xfrm flipH="1">
              <a:off x="4211960" y="1571683"/>
              <a:ext cx="288032" cy="56117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83" name="Прямая со стрелкой 82"/>
            <p:cNvCxnSpPr>
              <a:stCxn id="74" idx="2"/>
              <a:endCxn id="81" idx="0"/>
            </p:cNvCxnSpPr>
            <p:nvPr/>
          </p:nvCxnSpPr>
          <p:spPr>
            <a:xfrm>
              <a:off x="4499992" y="1571683"/>
              <a:ext cx="1440160" cy="56117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84" name="Прямая со стрелкой 83"/>
            <p:cNvCxnSpPr>
              <a:stCxn id="80" idx="2"/>
              <a:endCxn id="85" idx="0"/>
            </p:cNvCxnSpPr>
            <p:nvPr/>
          </p:nvCxnSpPr>
          <p:spPr>
            <a:xfrm>
              <a:off x="4211960" y="2363771"/>
              <a:ext cx="216024" cy="56117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85" name="Прямоугольник 84"/>
            <p:cNvSpPr/>
            <p:nvPr/>
          </p:nvSpPr>
          <p:spPr>
            <a:xfrm>
              <a:off x="3923928" y="2924944"/>
              <a:ext cx="1008112" cy="230915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 MST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6" name="Прямая со стрелкой 85"/>
            <p:cNvCxnSpPr>
              <a:stCxn id="76" idx="2"/>
              <a:endCxn id="85" idx="0"/>
            </p:cNvCxnSpPr>
            <p:nvPr/>
          </p:nvCxnSpPr>
          <p:spPr>
            <a:xfrm>
              <a:off x="2987824" y="2363771"/>
              <a:ext cx="1440160" cy="56117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87" name="Прямая со стрелкой 86"/>
            <p:cNvCxnSpPr>
              <a:stCxn id="81" idx="2"/>
              <a:endCxn id="85" idx="0"/>
            </p:cNvCxnSpPr>
            <p:nvPr/>
          </p:nvCxnSpPr>
          <p:spPr>
            <a:xfrm flipH="1">
              <a:off x="4427984" y="2363771"/>
              <a:ext cx="1512168" cy="56117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88" name="Прямая со стрелкой 87"/>
            <p:cNvCxnSpPr>
              <a:stCxn id="85" idx="2"/>
              <a:endCxn id="77" idx="0"/>
            </p:cNvCxnSpPr>
            <p:nvPr/>
          </p:nvCxnSpPr>
          <p:spPr>
            <a:xfrm>
              <a:off x="4427984" y="3155859"/>
              <a:ext cx="0" cy="40226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89" name="Прямая со стрелкой 88"/>
            <p:cNvCxnSpPr>
              <a:stCxn id="77" idx="2"/>
              <a:endCxn id="78" idx="0"/>
            </p:cNvCxnSpPr>
            <p:nvPr/>
          </p:nvCxnSpPr>
          <p:spPr>
            <a:xfrm>
              <a:off x="4427984" y="3789040"/>
              <a:ext cx="0" cy="41715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</p:grpSp>
      <p:cxnSp>
        <p:nvCxnSpPr>
          <p:cNvPr id="92" name="Прямая со стрелкой 91"/>
          <p:cNvCxnSpPr/>
          <p:nvPr/>
        </p:nvCxnSpPr>
        <p:spPr>
          <a:xfrm>
            <a:off x="3923928" y="3817615"/>
            <a:ext cx="360040" cy="0"/>
          </a:xfrm>
          <a:prstGeom prst="straightConnector1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tailEnd type="stealth" w="sm" len="lg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35496" y="5949280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latin typeface="Calibri"/>
              </a:rPr>
              <a:t>Минимальное </a:t>
            </a:r>
            <a:r>
              <a:rPr lang="ru-RU" sz="2000" dirty="0" err="1" smtClean="0">
                <a:latin typeface="Calibri"/>
              </a:rPr>
              <a:t>остовное</a:t>
            </a:r>
            <a:r>
              <a:rPr lang="ru-RU" sz="2000" dirty="0" smtClean="0">
                <a:latin typeface="Calibri"/>
              </a:rPr>
              <a:t> дерево (</a:t>
            </a:r>
            <a:r>
              <a:rPr lang="en-US" sz="2000" dirty="0" smtClean="0">
                <a:latin typeface="Calibri"/>
              </a:rPr>
              <a:t>MST</a:t>
            </a:r>
            <a:r>
              <a:rPr lang="ru-RU" sz="2000" dirty="0" smtClean="0">
                <a:latin typeface="Calibri"/>
              </a:rPr>
              <a:t>)</a:t>
            </a:r>
            <a:endParaRPr lang="en-US" sz="2000" dirty="0" smtClean="0"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/>
              </a:rPr>
              <a:t>(</a:t>
            </a:r>
            <a:r>
              <a:rPr lang="ru-RU" sz="1600" dirty="0" smtClean="0">
                <a:latin typeface="Calibri"/>
              </a:rPr>
              <a:t>ресурс</a:t>
            </a:r>
            <a:r>
              <a:rPr lang="en-US" sz="1600" dirty="0" smtClean="0">
                <a:latin typeface="Calibri"/>
              </a:rPr>
              <a:t> “</a:t>
            </a:r>
            <a:r>
              <a:rPr lang="ru-RU" sz="1600" dirty="0" smtClean="0">
                <a:latin typeface="Calibri"/>
              </a:rPr>
              <a:t>математического</a:t>
            </a:r>
            <a:r>
              <a:rPr lang="en-US" sz="1600" dirty="0" smtClean="0">
                <a:latin typeface="Calibri"/>
              </a:rPr>
              <a:t>”</a:t>
            </a:r>
            <a:r>
              <a:rPr lang="ru-RU" sz="1600" dirty="0" smtClean="0">
                <a:latin typeface="Calibri"/>
              </a:rPr>
              <a:t> параллелизма</a:t>
            </a:r>
            <a:r>
              <a:rPr lang="en-US" sz="1600" dirty="0" smtClean="0">
                <a:latin typeface="Calibri"/>
              </a:rPr>
              <a:t>)</a:t>
            </a:r>
            <a:endParaRPr lang="ru-RU" sz="1600" dirty="0"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Потенциальный параллелизм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находить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9592" y="3121223"/>
            <a:ext cx="1661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E</a:t>
            </a:r>
            <a:r>
              <a:rPr lang="ru-RU" sz="1400" dirty="0" smtClean="0">
                <a:latin typeface="Calibri" pitchFamily="34" charset="0"/>
              </a:rPr>
              <a:t> = </a:t>
            </a:r>
            <a:r>
              <a:rPr lang="en-US" sz="1400" dirty="0" smtClean="0">
                <a:latin typeface="Calibri" pitchFamily="34" charset="0"/>
              </a:rPr>
              <a:t>E</a:t>
            </a:r>
            <a:r>
              <a:rPr lang="ru-RU" sz="1400" baseline="-25000" dirty="0" smtClean="0">
                <a:latin typeface="Calibri" pitchFamily="34" charset="0"/>
              </a:rPr>
              <a:t>1</a:t>
            </a:r>
            <a:r>
              <a:rPr lang="ru-RU" sz="1400" dirty="0" smtClean="0">
                <a:latin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ru-RU" sz="1400" dirty="0" smtClean="0">
                <a:latin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</a:rPr>
              <a:t>E</a:t>
            </a:r>
            <a:r>
              <a:rPr lang="ru-RU" sz="1400" baseline="-25000" dirty="0" smtClean="0">
                <a:latin typeface="Calibri" pitchFamily="34" charset="0"/>
              </a:rPr>
              <a:t>2</a:t>
            </a:r>
            <a:r>
              <a:rPr lang="ru-RU" sz="1400" dirty="0" smtClean="0">
                <a:latin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ru-RU" sz="1400" dirty="0" smtClean="0">
                <a:latin typeface="Calibri" pitchFamily="34" charset="0"/>
              </a:rPr>
              <a:t> …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ru-RU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E</a:t>
            </a:r>
            <a:r>
              <a:rPr lang="en-US" sz="1400" baseline="-25000" dirty="0" err="1" smtClean="0">
                <a:latin typeface="Calibri" pitchFamily="34" charset="0"/>
              </a:rPr>
              <a:t>k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115" y="3520753"/>
            <a:ext cx="36198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MST(E) = MST(E</a:t>
            </a:r>
            <a:r>
              <a:rPr lang="en-US" sz="1400" baseline="-25000" dirty="0" smtClean="0">
                <a:latin typeface="Calibri" pitchFamily="34" charset="0"/>
              </a:rPr>
              <a:t>1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ru-RU" sz="1400" dirty="0" smtClean="0">
                <a:latin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</a:rPr>
              <a:t>E</a:t>
            </a:r>
            <a:r>
              <a:rPr lang="en-US" sz="1400" baseline="-25000" dirty="0" smtClean="0">
                <a:latin typeface="Calibri" pitchFamily="34" charset="0"/>
              </a:rPr>
              <a:t>2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en-US" sz="1400" dirty="0" smtClean="0">
                <a:latin typeface="Calibri" pitchFamily="34" charset="0"/>
              </a:rPr>
              <a:t> …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ru-RU" sz="1400" dirty="0" smtClean="0">
                <a:latin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</a:rPr>
              <a:t>E</a:t>
            </a:r>
            <a:r>
              <a:rPr lang="en-US" sz="1400" baseline="-25000" dirty="0" err="1" smtClean="0">
                <a:latin typeface="Calibri" pitchFamily="34" charset="0"/>
              </a:rPr>
              <a:t>k</a:t>
            </a:r>
            <a:r>
              <a:rPr lang="en-US" sz="1400" dirty="0" smtClean="0">
                <a:latin typeface="Calibri" pitchFamily="34" charset="0"/>
              </a:rPr>
              <a:t>) =</a:t>
            </a:r>
            <a:endParaRPr lang="ru-RU" sz="1400" dirty="0" smtClean="0">
              <a:latin typeface="Calibri" pitchFamily="34" charset="0"/>
            </a:endParaRPr>
          </a:p>
          <a:p>
            <a:r>
              <a:rPr lang="en-US" sz="1400" dirty="0" smtClean="0">
                <a:latin typeface="Calibri" pitchFamily="34" charset="0"/>
              </a:rPr>
              <a:t> </a:t>
            </a:r>
          </a:p>
          <a:p>
            <a:r>
              <a:rPr lang="en-US" sz="1400" dirty="0" smtClean="0">
                <a:latin typeface="Calibri" pitchFamily="34" charset="0"/>
              </a:rPr>
              <a:t>      = MST( MST(E</a:t>
            </a:r>
            <a:r>
              <a:rPr lang="en-US" sz="1400" baseline="-25000" dirty="0" smtClean="0">
                <a:latin typeface="Calibri" pitchFamily="34" charset="0"/>
              </a:rPr>
              <a:t>1</a:t>
            </a:r>
            <a:r>
              <a:rPr lang="en-US" sz="1400" dirty="0" smtClean="0">
                <a:latin typeface="Calibri" pitchFamily="34" charset="0"/>
              </a:rPr>
              <a:t>)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en-US" sz="1400" dirty="0" smtClean="0">
                <a:latin typeface="Calibri" pitchFamily="34" charset="0"/>
              </a:rPr>
              <a:t> MST(E</a:t>
            </a:r>
            <a:r>
              <a:rPr lang="en-US" sz="1400" baseline="-25000" dirty="0" smtClean="0">
                <a:latin typeface="Calibri" pitchFamily="34" charset="0"/>
              </a:rPr>
              <a:t>2</a:t>
            </a:r>
            <a:r>
              <a:rPr lang="en-US" sz="1400" dirty="0" smtClean="0">
                <a:latin typeface="Calibri" pitchFamily="34" charset="0"/>
              </a:rPr>
              <a:t>)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en-US" sz="1400" dirty="0" smtClean="0">
                <a:latin typeface="Calibri" pitchFamily="34" charset="0"/>
              </a:rPr>
              <a:t> …  </a:t>
            </a:r>
            <a:r>
              <a:rPr lang="ru-RU" sz="1400" dirty="0" smtClean="0">
                <a:latin typeface="Calibri" pitchFamily="34" charset="0"/>
                <a:sym typeface="Symbol"/>
              </a:rPr>
              <a:t></a:t>
            </a:r>
            <a:r>
              <a:rPr lang="ru-RU" sz="1400" dirty="0" smtClean="0">
                <a:latin typeface="Calibri" pitchFamily="34" charset="0"/>
              </a:rPr>
              <a:t>  </a:t>
            </a:r>
            <a:r>
              <a:rPr lang="en-US" sz="1400" dirty="0" smtClean="0">
                <a:latin typeface="Calibri" pitchFamily="34" charset="0"/>
              </a:rPr>
              <a:t>MST</a:t>
            </a:r>
            <a:r>
              <a:rPr lang="ru-RU" sz="1400" dirty="0" smtClean="0">
                <a:latin typeface="Calibri" pitchFamily="34" charset="0"/>
              </a:rPr>
              <a:t>(</a:t>
            </a:r>
            <a:r>
              <a:rPr lang="en-US" sz="1400" dirty="0" err="1" smtClean="0">
                <a:latin typeface="Calibri" pitchFamily="34" charset="0"/>
              </a:rPr>
              <a:t>E</a:t>
            </a:r>
            <a:r>
              <a:rPr lang="en-US" sz="1400" baseline="-25000" dirty="0" err="1" smtClean="0">
                <a:latin typeface="Calibri" pitchFamily="34" charset="0"/>
              </a:rPr>
              <a:t>k</a:t>
            </a:r>
            <a:r>
              <a:rPr lang="ru-RU" sz="1400" dirty="0" smtClean="0">
                <a:latin typeface="Calibri" pitchFamily="34" charset="0"/>
              </a:rPr>
              <a:t>))</a:t>
            </a:r>
            <a:endParaRPr lang="ru-RU" sz="14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grpSp>
        <p:nvGrpSpPr>
          <p:cNvPr id="2" name="Группа 569"/>
          <p:cNvGrpSpPr/>
          <p:nvPr/>
        </p:nvGrpSpPr>
        <p:grpSpPr>
          <a:xfrm>
            <a:off x="2627783" y="1484784"/>
            <a:ext cx="6046616" cy="5184576"/>
            <a:chOff x="467544" y="-60101"/>
            <a:chExt cx="7434040" cy="6874924"/>
          </a:xfrm>
        </p:grpSpPr>
        <p:grpSp>
          <p:nvGrpSpPr>
            <p:cNvPr id="3" name="Группа 546"/>
            <p:cNvGrpSpPr/>
            <p:nvPr/>
          </p:nvGrpSpPr>
          <p:grpSpPr>
            <a:xfrm>
              <a:off x="467544" y="-60101"/>
              <a:ext cx="6912768" cy="6874924"/>
              <a:chOff x="683568" y="96242"/>
              <a:chExt cx="8136904" cy="7627946"/>
            </a:xfrm>
          </p:grpSpPr>
          <p:sp>
            <p:nvSpPr>
              <p:cNvPr id="225" name="Прямоугольник 224"/>
              <p:cNvSpPr/>
              <p:nvPr/>
            </p:nvSpPr>
            <p:spPr>
              <a:xfrm>
                <a:off x="1984357" y="83671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6" name="Прямоугольник 225"/>
              <p:cNvSpPr/>
              <p:nvPr/>
            </p:nvSpPr>
            <p:spPr>
              <a:xfrm>
                <a:off x="2771800" y="83671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7" name="Прямоугольник 226"/>
              <p:cNvSpPr/>
              <p:nvPr/>
            </p:nvSpPr>
            <p:spPr>
              <a:xfrm>
                <a:off x="3559242" y="83671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8" name="Прямоугольник 227"/>
              <p:cNvSpPr/>
              <p:nvPr/>
            </p:nvSpPr>
            <p:spPr>
              <a:xfrm>
                <a:off x="5265367" y="83671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 flipH="1">
                <a:off x="4346685" y="662119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 flipH="1">
                <a:off x="5790329" y="772660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31" name="Прямоугольник 230"/>
              <p:cNvSpPr/>
              <p:nvPr/>
            </p:nvSpPr>
            <p:spPr>
              <a:xfrm>
                <a:off x="683568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Прямоугольник 231"/>
              <p:cNvSpPr/>
              <p:nvPr/>
            </p:nvSpPr>
            <p:spPr>
              <a:xfrm>
                <a:off x="1339770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3" name="Прямоугольник 232"/>
              <p:cNvSpPr/>
              <p:nvPr/>
            </p:nvSpPr>
            <p:spPr>
              <a:xfrm>
                <a:off x="1995972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4" name="Прямоугольник 233"/>
              <p:cNvSpPr/>
              <p:nvPr/>
            </p:nvSpPr>
            <p:spPr>
              <a:xfrm>
                <a:off x="2652174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 flipH="1">
                <a:off x="3862954" y="1444291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|E|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236" name="Прямая со стрелкой 235"/>
              <p:cNvCxnSpPr>
                <a:stCxn id="225" idx="2"/>
                <a:endCxn id="231" idx="0"/>
              </p:cNvCxnSpPr>
              <p:nvPr/>
            </p:nvCxnSpPr>
            <p:spPr>
              <a:xfrm flipH="1">
                <a:off x="880429" y="1092920"/>
                <a:ext cx="1300789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37" name="Прямая со стрелкой 236"/>
              <p:cNvCxnSpPr>
                <a:stCxn id="228" idx="2"/>
              </p:cNvCxnSpPr>
              <p:nvPr/>
            </p:nvCxnSpPr>
            <p:spPr>
              <a:xfrm>
                <a:off x="5462227" y="1092920"/>
                <a:ext cx="131240" cy="4483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38" name="Прямая со стрелкой 237"/>
              <p:cNvCxnSpPr>
                <a:stCxn id="228" idx="2"/>
              </p:cNvCxnSpPr>
              <p:nvPr/>
            </p:nvCxnSpPr>
            <p:spPr>
              <a:xfrm>
                <a:off x="5462227" y="1092920"/>
                <a:ext cx="787442" cy="4483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39" name="Прямоугольник 238"/>
              <p:cNvSpPr/>
              <p:nvPr/>
            </p:nvSpPr>
            <p:spPr>
              <a:xfrm>
                <a:off x="1989003" y="2606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0" name="Прямоугольник 239"/>
              <p:cNvSpPr/>
              <p:nvPr/>
            </p:nvSpPr>
            <p:spPr>
              <a:xfrm>
                <a:off x="2776446" y="2606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1" name="Прямоугольник 240"/>
              <p:cNvSpPr/>
              <p:nvPr/>
            </p:nvSpPr>
            <p:spPr>
              <a:xfrm>
                <a:off x="3563888" y="2606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2" name="Прямоугольник 241"/>
              <p:cNvSpPr/>
              <p:nvPr/>
            </p:nvSpPr>
            <p:spPr>
              <a:xfrm>
                <a:off x="5270013" y="2606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 flipH="1">
                <a:off x="4351330" y="96242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 flipH="1">
                <a:off x="5794974" y="196596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245" name="Прямая со стрелкой 244"/>
              <p:cNvCxnSpPr>
                <a:stCxn id="239" idx="2"/>
                <a:endCxn id="225" idx="0"/>
              </p:cNvCxnSpPr>
              <p:nvPr/>
            </p:nvCxnSpPr>
            <p:spPr>
              <a:xfrm flipH="1">
                <a:off x="2181218" y="516856"/>
                <a:ext cx="4646" cy="31985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46" name="Прямая со стрелкой 245"/>
              <p:cNvCxnSpPr>
                <a:stCxn id="240" idx="2"/>
                <a:endCxn id="226" idx="0"/>
              </p:cNvCxnSpPr>
              <p:nvPr/>
            </p:nvCxnSpPr>
            <p:spPr>
              <a:xfrm flipH="1">
                <a:off x="2968661" y="516856"/>
                <a:ext cx="4646" cy="31985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47" name="Прямая со стрелкой 246"/>
              <p:cNvCxnSpPr>
                <a:stCxn id="241" idx="2"/>
                <a:endCxn id="227" idx="0"/>
              </p:cNvCxnSpPr>
              <p:nvPr/>
            </p:nvCxnSpPr>
            <p:spPr>
              <a:xfrm flipH="1">
                <a:off x="3756103" y="516856"/>
                <a:ext cx="4646" cy="31985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48" name="Прямая со стрелкой 247"/>
              <p:cNvCxnSpPr>
                <a:stCxn id="242" idx="2"/>
                <a:endCxn id="228" idx="0"/>
              </p:cNvCxnSpPr>
              <p:nvPr/>
            </p:nvCxnSpPr>
            <p:spPr>
              <a:xfrm flipH="1">
                <a:off x="5462228" y="516856"/>
                <a:ext cx="4646" cy="31985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49" name="TextBox 248"/>
              <p:cNvSpPr txBox="1"/>
              <p:nvPr/>
            </p:nvSpPr>
            <p:spPr>
              <a:xfrm flipH="1">
                <a:off x="3029672" y="1368217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50" name="Прямоугольник 249"/>
              <p:cNvSpPr/>
              <p:nvPr/>
            </p:nvSpPr>
            <p:spPr>
              <a:xfrm>
                <a:off x="3491880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1" name="Прямоугольник 250"/>
              <p:cNvSpPr/>
              <p:nvPr/>
            </p:nvSpPr>
            <p:spPr>
              <a:xfrm>
                <a:off x="4788024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2" name="Прямоугольник 251"/>
              <p:cNvSpPr/>
              <p:nvPr/>
            </p:nvSpPr>
            <p:spPr>
              <a:xfrm>
                <a:off x="5444226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3" name="Прямоугольник 252"/>
              <p:cNvSpPr/>
              <p:nvPr/>
            </p:nvSpPr>
            <p:spPr>
              <a:xfrm>
                <a:off x="6100428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4" name="Прямоугольник 253"/>
              <p:cNvSpPr/>
              <p:nvPr/>
            </p:nvSpPr>
            <p:spPr>
              <a:xfrm>
                <a:off x="6756630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5" name="TextBox 254"/>
              <p:cNvSpPr txBox="1"/>
              <p:nvPr/>
            </p:nvSpPr>
            <p:spPr>
              <a:xfrm flipH="1">
                <a:off x="7967410" y="1444291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|E|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 flipH="1">
                <a:off x="7138139" y="1368217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57" name="Прямоугольник 256"/>
              <p:cNvSpPr/>
              <p:nvPr/>
            </p:nvSpPr>
            <p:spPr>
              <a:xfrm>
                <a:off x="7596336" y="151660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58" name="Прямая со стрелкой 257"/>
              <p:cNvCxnSpPr>
                <a:stCxn id="225" idx="2"/>
                <a:endCxn id="234" idx="0"/>
              </p:cNvCxnSpPr>
              <p:nvPr/>
            </p:nvCxnSpPr>
            <p:spPr>
              <a:xfrm>
                <a:off x="2181218" y="1092920"/>
                <a:ext cx="667817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59" name="Прямая со стрелкой 258"/>
              <p:cNvCxnSpPr>
                <a:stCxn id="226" idx="2"/>
                <a:endCxn id="232" idx="0"/>
              </p:cNvCxnSpPr>
              <p:nvPr/>
            </p:nvCxnSpPr>
            <p:spPr>
              <a:xfrm flipH="1">
                <a:off x="1536631" y="1092920"/>
                <a:ext cx="1432030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60" name="Прямая со стрелкой 259"/>
              <p:cNvCxnSpPr>
                <a:stCxn id="226" idx="2"/>
                <a:endCxn id="250" idx="0"/>
              </p:cNvCxnSpPr>
              <p:nvPr/>
            </p:nvCxnSpPr>
            <p:spPr>
              <a:xfrm>
                <a:off x="2968661" y="1092920"/>
                <a:ext cx="720080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61" name="Прямая со стрелкой 260"/>
              <p:cNvCxnSpPr>
                <a:stCxn id="225" idx="2"/>
                <a:endCxn id="233" idx="0"/>
              </p:cNvCxnSpPr>
              <p:nvPr/>
            </p:nvCxnSpPr>
            <p:spPr>
              <a:xfrm>
                <a:off x="2181218" y="1092920"/>
                <a:ext cx="11615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62" name="Прямая со стрелкой 261"/>
              <p:cNvCxnSpPr>
                <a:stCxn id="227" idx="2"/>
                <a:endCxn id="250" idx="0"/>
              </p:cNvCxnSpPr>
              <p:nvPr/>
            </p:nvCxnSpPr>
            <p:spPr>
              <a:xfrm flipH="1">
                <a:off x="3688741" y="1092920"/>
                <a:ext cx="67362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63" name="Прямая со стрелкой 262"/>
              <p:cNvCxnSpPr>
                <a:stCxn id="227" idx="2"/>
                <a:endCxn id="251" idx="0"/>
              </p:cNvCxnSpPr>
              <p:nvPr/>
            </p:nvCxnSpPr>
            <p:spPr>
              <a:xfrm>
                <a:off x="3756103" y="1092920"/>
                <a:ext cx="1228782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64" name="Прямая со стрелкой 263"/>
              <p:cNvCxnSpPr>
                <a:stCxn id="227" idx="2"/>
                <a:endCxn id="257" idx="0"/>
              </p:cNvCxnSpPr>
              <p:nvPr/>
            </p:nvCxnSpPr>
            <p:spPr>
              <a:xfrm>
                <a:off x="3756103" y="1092920"/>
                <a:ext cx="4037094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65" name="Прямая со стрелкой 264"/>
              <p:cNvCxnSpPr>
                <a:stCxn id="228" idx="2"/>
                <a:endCxn id="254" idx="0"/>
              </p:cNvCxnSpPr>
              <p:nvPr/>
            </p:nvCxnSpPr>
            <p:spPr>
              <a:xfrm>
                <a:off x="5462228" y="1092920"/>
                <a:ext cx="1491263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66" name="Прямоугольник 265"/>
              <p:cNvSpPr/>
              <p:nvPr/>
            </p:nvSpPr>
            <p:spPr>
              <a:xfrm>
                <a:off x="4788024" y="219804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Прямоугольник 266"/>
              <p:cNvSpPr/>
              <p:nvPr/>
            </p:nvSpPr>
            <p:spPr>
              <a:xfrm>
                <a:off x="5444226" y="219804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8" name="Прямоугольник 267"/>
              <p:cNvSpPr/>
              <p:nvPr/>
            </p:nvSpPr>
            <p:spPr>
              <a:xfrm>
                <a:off x="6100428" y="219804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9" name="Прямоугольник 268"/>
              <p:cNvSpPr/>
              <p:nvPr/>
            </p:nvSpPr>
            <p:spPr>
              <a:xfrm>
                <a:off x="6756630" y="219804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0" name="TextBox 269"/>
              <p:cNvSpPr txBox="1"/>
              <p:nvPr/>
            </p:nvSpPr>
            <p:spPr>
              <a:xfrm flipH="1">
                <a:off x="7967410" y="2125726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|E|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71" name="TextBox 270"/>
              <p:cNvSpPr txBox="1"/>
              <p:nvPr/>
            </p:nvSpPr>
            <p:spPr>
              <a:xfrm flipH="1">
                <a:off x="7138139" y="2060847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72" name="Прямоугольник 271"/>
              <p:cNvSpPr/>
              <p:nvPr/>
            </p:nvSpPr>
            <p:spPr>
              <a:xfrm>
                <a:off x="7596336" y="2198042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73" name="Прямая со стрелкой 272"/>
              <p:cNvCxnSpPr>
                <a:stCxn id="231" idx="2"/>
                <a:endCxn id="266" idx="0"/>
              </p:cNvCxnSpPr>
              <p:nvPr/>
            </p:nvCxnSpPr>
            <p:spPr>
              <a:xfrm>
                <a:off x="880429" y="1772816"/>
                <a:ext cx="4104456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74" name="Прямая со стрелкой 273"/>
              <p:cNvCxnSpPr>
                <a:stCxn id="232" idx="2"/>
                <a:endCxn id="267" idx="0"/>
              </p:cNvCxnSpPr>
              <p:nvPr/>
            </p:nvCxnSpPr>
            <p:spPr>
              <a:xfrm>
                <a:off x="1536631" y="1772816"/>
                <a:ext cx="4104456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75" name="Прямая со стрелкой 274"/>
              <p:cNvCxnSpPr>
                <a:stCxn id="233" idx="2"/>
                <a:endCxn id="268" idx="0"/>
              </p:cNvCxnSpPr>
              <p:nvPr/>
            </p:nvCxnSpPr>
            <p:spPr>
              <a:xfrm>
                <a:off x="2192833" y="1772816"/>
                <a:ext cx="4104456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76" name="Прямая со стрелкой 275"/>
              <p:cNvCxnSpPr>
                <a:stCxn id="234" idx="2"/>
                <a:endCxn id="269" idx="0"/>
              </p:cNvCxnSpPr>
              <p:nvPr/>
            </p:nvCxnSpPr>
            <p:spPr>
              <a:xfrm>
                <a:off x="2849035" y="1772816"/>
                <a:ext cx="4104456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77" name="Прямая со стрелкой 276"/>
              <p:cNvCxnSpPr>
                <a:stCxn id="250" idx="2"/>
                <a:endCxn id="272" idx="0"/>
              </p:cNvCxnSpPr>
              <p:nvPr/>
            </p:nvCxnSpPr>
            <p:spPr>
              <a:xfrm>
                <a:off x="3688741" y="1772816"/>
                <a:ext cx="4104456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78" name="Прямая со стрелкой 277"/>
              <p:cNvCxnSpPr>
                <a:stCxn id="251" idx="2"/>
                <a:endCxn id="266" idx="0"/>
              </p:cNvCxnSpPr>
              <p:nvPr/>
            </p:nvCxnSpPr>
            <p:spPr>
              <a:xfrm>
                <a:off x="4984885" y="1772816"/>
                <a:ext cx="0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79" name="Прямая со стрелкой 278"/>
              <p:cNvCxnSpPr>
                <a:stCxn id="252" idx="2"/>
                <a:endCxn id="267" idx="0"/>
              </p:cNvCxnSpPr>
              <p:nvPr/>
            </p:nvCxnSpPr>
            <p:spPr>
              <a:xfrm>
                <a:off x="5641087" y="1772816"/>
                <a:ext cx="0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80" name="Прямая со стрелкой 279"/>
              <p:cNvCxnSpPr>
                <a:stCxn id="253" idx="2"/>
                <a:endCxn id="268" idx="0"/>
              </p:cNvCxnSpPr>
              <p:nvPr/>
            </p:nvCxnSpPr>
            <p:spPr>
              <a:xfrm>
                <a:off x="6297289" y="1772816"/>
                <a:ext cx="0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81" name="Прямая со стрелкой 280"/>
              <p:cNvCxnSpPr>
                <a:stCxn id="254" idx="2"/>
                <a:endCxn id="269" idx="0"/>
              </p:cNvCxnSpPr>
              <p:nvPr/>
            </p:nvCxnSpPr>
            <p:spPr>
              <a:xfrm>
                <a:off x="6953491" y="1772816"/>
                <a:ext cx="0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82" name="Прямая со стрелкой 281"/>
              <p:cNvCxnSpPr>
                <a:stCxn id="257" idx="2"/>
                <a:endCxn id="272" idx="0"/>
              </p:cNvCxnSpPr>
              <p:nvPr/>
            </p:nvCxnSpPr>
            <p:spPr>
              <a:xfrm>
                <a:off x="7793197" y="1772816"/>
                <a:ext cx="0" cy="4252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83" name="Прямоугольник 282"/>
              <p:cNvSpPr/>
              <p:nvPr/>
            </p:nvSpPr>
            <p:spPr>
              <a:xfrm>
                <a:off x="683568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4" name="Прямоугольник 283"/>
              <p:cNvSpPr/>
              <p:nvPr/>
            </p:nvSpPr>
            <p:spPr>
              <a:xfrm>
                <a:off x="1339770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5" name="Прямоугольник 284"/>
              <p:cNvSpPr/>
              <p:nvPr/>
            </p:nvSpPr>
            <p:spPr>
              <a:xfrm>
                <a:off x="1995972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6" name="Прямоугольник 285"/>
              <p:cNvSpPr/>
              <p:nvPr/>
            </p:nvSpPr>
            <p:spPr>
              <a:xfrm>
                <a:off x="2652174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7" name="TextBox 286"/>
              <p:cNvSpPr txBox="1"/>
              <p:nvPr/>
            </p:nvSpPr>
            <p:spPr>
              <a:xfrm flipH="1">
                <a:off x="3862954" y="2773797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|E|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88" name="TextBox 287"/>
              <p:cNvSpPr txBox="1"/>
              <p:nvPr/>
            </p:nvSpPr>
            <p:spPr>
              <a:xfrm flipH="1">
                <a:off x="3029672" y="2708919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89" name="Прямоугольник 288"/>
              <p:cNvSpPr/>
              <p:nvPr/>
            </p:nvSpPr>
            <p:spPr>
              <a:xfrm>
                <a:off x="3491880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0" name="Прямоугольник 289"/>
              <p:cNvSpPr/>
              <p:nvPr/>
            </p:nvSpPr>
            <p:spPr>
              <a:xfrm>
                <a:off x="4788024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1" name="Прямоугольник 290"/>
              <p:cNvSpPr/>
              <p:nvPr/>
            </p:nvSpPr>
            <p:spPr>
              <a:xfrm>
                <a:off x="5444226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2" name="Прямоугольник 291"/>
              <p:cNvSpPr/>
              <p:nvPr/>
            </p:nvSpPr>
            <p:spPr>
              <a:xfrm>
                <a:off x="6100428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3" name="Прямоугольник 292"/>
              <p:cNvSpPr/>
              <p:nvPr/>
            </p:nvSpPr>
            <p:spPr>
              <a:xfrm>
                <a:off x="6756630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4" name="TextBox 293"/>
              <p:cNvSpPr txBox="1"/>
              <p:nvPr/>
            </p:nvSpPr>
            <p:spPr>
              <a:xfrm flipH="1">
                <a:off x="7138139" y="2692150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95" name="Прямоугольник 294"/>
              <p:cNvSpPr/>
              <p:nvPr/>
            </p:nvSpPr>
            <p:spPr>
              <a:xfrm>
                <a:off x="7596336" y="284611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6" name="Прямая со стрелкой 295"/>
              <p:cNvCxnSpPr>
                <a:stCxn id="266" idx="2"/>
                <a:endCxn id="290" idx="0"/>
              </p:cNvCxnSpPr>
              <p:nvPr/>
            </p:nvCxnSpPr>
            <p:spPr>
              <a:xfrm>
                <a:off x="4984885" y="2454250"/>
                <a:ext cx="0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97" name="Прямая со стрелкой 296"/>
              <p:cNvCxnSpPr>
                <a:stCxn id="267" idx="2"/>
                <a:endCxn id="291" idx="0"/>
              </p:cNvCxnSpPr>
              <p:nvPr/>
            </p:nvCxnSpPr>
            <p:spPr>
              <a:xfrm>
                <a:off x="5641087" y="2454250"/>
                <a:ext cx="0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98" name="Прямая со стрелкой 297"/>
              <p:cNvCxnSpPr>
                <a:stCxn id="268" idx="2"/>
                <a:endCxn id="292" idx="0"/>
              </p:cNvCxnSpPr>
              <p:nvPr/>
            </p:nvCxnSpPr>
            <p:spPr>
              <a:xfrm>
                <a:off x="6297289" y="2454250"/>
                <a:ext cx="0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99" name="Прямая со стрелкой 298"/>
              <p:cNvCxnSpPr>
                <a:stCxn id="269" idx="2"/>
                <a:endCxn id="293" idx="0"/>
              </p:cNvCxnSpPr>
              <p:nvPr/>
            </p:nvCxnSpPr>
            <p:spPr>
              <a:xfrm>
                <a:off x="6953491" y="2454250"/>
                <a:ext cx="0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0" name="Прямая со стрелкой 299"/>
              <p:cNvCxnSpPr>
                <a:stCxn id="272" idx="2"/>
                <a:endCxn id="295" idx="0"/>
              </p:cNvCxnSpPr>
              <p:nvPr/>
            </p:nvCxnSpPr>
            <p:spPr>
              <a:xfrm>
                <a:off x="7793197" y="2454250"/>
                <a:ext cx="0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1" name="Прямая со стрелкой 300"/>
              <p:cNvCxnSpPr>
                <a:stCxn id="266" idx="2"/>
                <a:endCxn id="283" idx="0"/>
              </p:cNvCxnSpPr>
              <p:nvPr/>
            </p:nvCxnSpPr>
            <p:spPr>
              <a:xfrm flipH="1">
                <a:off x="880429" y="2454250"/>
                <a:ext cx="4104456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2" name="Прямая со стрелкой 301"/>
              <p:cNvCxnSpPr>
                <a:stCxn id="267" idx="2"/>
                <a:endCxn id="284" idx="0"/>
              </p:cNvCxnSpPr>
              <p:nvPr/>
            </p:nvCxnSpPr>
            <p:spPr>
              <a:xfrm flipH="1">
                <a:off x="1536631" y="2454250"/>
                <a:ext cx="4104456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3" name="Прямая со стрелкой 302"/>
              <p:cNvCxnSpPr>
                <a:stCxn id="268" idx="2"/>
                <a:endCxn id="285" idx="0"/>
              </p:cNvCxnSpPr>
              <p:nvPr/>
            </p:nvCxnSpPr>
            <p:spPr>
              <a:xfrm flipH="1">
                <a:off x="2192833" y="2454250"/>
                <a:ext cx="4104456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4" name="Прямая со стрелкой 303"/>
              <p:cNvCxnSpPr>
                <a:stCxn id="269" idx="2"/>
                <a:endCxn id="286" idx="0"/>
              </p:cNvCxnSpPr>
              <p:nvPr/>
            </p:nvCxnSpPr>
            <p:spPr>
              <a:xfrm flipH="1">
                <a:off x="2849035" y="2454250"/>
                <a:ext cx="4104456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5" name="Прямая со стрелкой 304"/>
              <p:cNvCxnSpPr>
                <a:stCxn id="272" idx="2"/>
                <a:endCxn id="289" idx="0"/>
              </p:cNvCxnSpPr>
              <p:nvPr/>
            </p:nvCxnSpPr>
            <p:spPr>
              <a:xfrm flipH="1">
                <a:off x="3688741" y="2454250"/>
                <a:ext cx="4104456" cy="391864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06" name="TextBox 305"/>
              <p:cNvSpPr txBox="1"/>
              <p:nvPr/>
            </p:nvSpPr>
            <p:spPr>
              <a:xfrm flipH="1">
                <a:off x="7967410" y="2780928"/>
                <a:ext cx="853062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|E|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07" name="Прямая со стрелкой 306"/>
              <p:cNvCxnSpPr>
                <a:stCxn id="283" idx="2"/>
                <a:endCxn id="314" idx="0"/>
              </p:cNvCxnSpPr>
              <p:nvPr/>
            </p:nvCxnSpPr>
            <p:spPr>
              <a:xfrm>
                <a:off x="880429" y="3102322"/>
                <a:ext cx="0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8" name="Прямая со стрелкой 307"/>
              <p:cNvCxnSpPr>
                <a:stCxn id="286" idx="2"/>
                <a:endCxn id="315" idx="0"/>
              </p:cNvCxnSpPr>
              <p:nvPr/>
            </p:nvCxnSpPr>
            <p:spPr>
              <a:xfrm flipH="1">
                <a:off x="1536631" y="3102322"/>
                <a:ext cx="1312404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09" name="Прямая со стрелкой 308"/>
              <p:cNvCxnSpPr>
                <a:stCxn id="289" idx="2"/>
                <a:endCxn id="317" idx="0"/>
              </p:cNvCxnSpPr>
              <p:nvPr/>
            </p:nvCxnSpPr>
            <p:spPr>
              <a:xfrm flipH="1">
                <a:off x="2849035" y="3102322"/>
                <a:ext cx="839706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10" name="Прямая со стрелкой 309"/>
              <p:cNvCxnSpPr>
                <a:stCxn id="290" idx="2"/>
                <a:endCxn id="316" idx="0"/>
              </p:cNvCxnSpPr>
              <p:nvPr/>
            </p:nvCxnSpPr>
            <p:spPr>
              <a:xfrm flipH="1">
                <a:off x="2192833" y="3102322"/>
                <a:ext cx="2792052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11" name="Прямая со стрелкой 310"/>
              <p:cNvCxnSpPr>
                <a:stCxn id="291" idx="2"/>
                <a:endCxn id="314" idx="0"/>
              </p:cNvCxnSpPr>
              <p:nvPr/>
            </p:nvCxnSpPr>
            <p:spPr>
              <a:xfrm flipH="1">
                <a:off x="880429" y="3102322"/>
                <a:ext cx="4760658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12" name="Прямая со стрелкой 311"/>
              <p:cNvCxnSpPr>
                <a:stCxn id="293" idx="2"/>
                <a:endCxn id="320" idx="0"/>
              </p:cNvCxnSpPr>
              <p:nvPr/>
            </p:nvCxnSpPr>
            <p:spPr>
              <a:xfrm flipH="1">
                <a:off x="3688741" y="3102322"/>
                <a:ext cx="3264750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13" name="Прямая со стрелкой 312"/>
              <p:cNvCxnSpPr>
                <a:stCxn id="295" idx="2"/>
                <a:endCxn id="317" idx="0"/>
              </p:cNvCxnSpPr>
              <p:nvPr/>
            </p:nvCxnSpPr>
            <p:spPr>
              <a:xfrm flipH="1">
                <a:off x="2849035" y="3102322"/>
                <a:ext cx="4944162" cy="574526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14" name="Прямоугольник 313"/>
              <p:cNvSpPr/>
              <p:nvPr/>
            </p:nvSpPr>
            <p:spPr>
              <a:xfrm>
                <a:off x="683568" y="36768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5" name="Прямоугольник 314"/>
              <p:cNvSpPr/>
              <p:nvPr/>
            </p:nvSpPr>
            <p:spPr>
              <a:xfrm>
                <a:off x="1339770" y="36768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6" name="Прямоугольник 315"/>
              <p:cNvSpPr/>
              <p:nvPr/>
            </p:nvSpPr>
            <p:spPr>
              <a:xfrm>
                <a:off x="1995972" y="36768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7" name="Прямоугольник 316"/>
              <p:cNvSpPr/>
              <p:nvPr/>
            </p:nvSpPr>
            <p:spPr>
              <a:xfrm>
                <a:off x="2652174" y="36768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8" name="TextBox 317"/>
              <p:cNvSpPr txBox="1"/>
              <p:nvPr/>
            </p:nvSpPr>
            <p:spPr>
              <a:xfrm flipH="1">
                <a:off x="3862954" y="3604531"/>
                <a:ext cx="853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19" name="TextBox 318"/>
              <p:cNvSpPr txBox="1"/>
              <p:nvPr/>
            </p:nvSpPr>
            <p:spPr>
              <a:xfrm flipH="1">
                <a:off x="3029672" y="3538469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0" name="Прямоугольник 319"/>
              <p:cNvSpPr/>
              <p:nvPr/>
            </p:nvSpPr>
            <p:spPr>
              <a:xfrm>
                <a:off x="3491880" y="3676848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1" name="Прямоугольник 320"/>
              <p:cNvSpPr/>
              <p:nvPr/>
            </p:nvSpPr>
            <p:spPr>
              <a:xfrm>
                <a:off x="683568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2" name="Прямоугольник 321"/>
              <p:cNvSpPr/>
              <p:nvPr/>
            </p:nvSpPr>
            <p:spPr>
              <a:xfrm>
                <a:off x="1339770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3" name="Прямоугольник 322"/>
              <p:cNvSpPr/>
              <p:nvPr/>
            </p:nvSpPr>
            <p:spPr>
              <a:xfrm>
                <a:off x="1995972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4" name="Прямоугольник 323"/>
              <p:cNvSpPr/>
              <p:nvPr/>
            </p:nvSpPr>
            <p:spPr>
              <a:xfrm>
                <a:off x="2652174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5" name="TextBox 324"/>
              <p:cNvSpPr txBox="1"/>
              <p:nvPr/>
            </p:nvSpPr>
            <p:spPr>
              <a:xfrm flipH="1">
                <a:off x="3862954" y="4283804"/>
                <a:ext cx="853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6" name="TextBox 325"/>
              <p:cNvSpPr txBox="1"/>
              <p:nvPr/>
            </p:nvSpPr>
            <p:spPr>
              <a:xfrm flipH="1">
                <a:off x="3029672" y="4187725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27" name="Прямоугольник 326"/>
              <p:cNvSpPr/>
              <p:nvPr/>
            </p:nvSpPr>
            <p:spPr>
              <a:xfrm>
                <a:off x="3491880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28" name="Прямая со стрелкой 327"/>
              <p:cNvCxnSpPr>
                <a:stCxn id="314" idx="2"/>
                <a:endCxn id="321" idx="0"/>
              </p:cNvCxnSpPr>
              <p:nvPr/>
            </p:nvCxnSpPr>
            <p:spPr>
              <a:xfrm>
                <a:off x="880429" y="3933056"/>
                <a:ext cx="0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29" name="Прямая со стрелкой 328"/>
              <p:cNvCxnSpPr>
                <a:stCxn id="315" idx="2"/>
                <a:endCxn id="322" idx="0"/>
              </p:cNvCxnSpPr>
              <p:nvPr/>
            </p:nvCxnSpPr>
            <p:spPr>
              <a:xfrm>
                <a:off x="1536631" y="3933056"/>
                <a:ext cx="0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30" name="Прямая со стрелкой 329"/>
              <p:cNvCxnSpPr>
                <a:stCxn id="316" idx="2"/>
                <a:endCxn id="323" idx="0"/>
              </p:cNvCxnSpPr>
              <p:nvPr/>
            </p:nvCxnSpPr>
            <p:spPr>
              <a:xfrm>
                <a:off x="2192833" y="3933056"/>
                <a:ext cx="0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31" name="Прямая со стрелкой 330"/>
              <p:cNvCxnSpPr>
                <a:stCxn id="317" idx="2"/>
                <a:endCxn id="324" idx="0"/>
              </p:cNvCxnSpPr>
              <p:nvPr/>
            </p:nvCxnSpPr>
            <p:spPr>
              <a:xfrm>
                <a:off x="2849035" y="3933056"/>
                <a:ext cx="0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32" name="Прямая со стрелкой 331"/>
              <p:cNvCxnSpPr>
                <a:stCxn id="320" idx="2"/>
                <a:endCxn id="327" idx="0"/>
              </p:cNvCxnSpPr>
              <p:nvPr/>
            </p:nvCxnSpPr>
            <p:spPr>
              <a:xfrm>
                <a:off x="3688741" y="3933056"/>
                <a:ext cx="0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33" name="Прямоугольник 332"/>
              <p:cNvSpPr/>
              <p:nvPr/>
            </p:nvSpPr>
            <p:spPr>
              <a:xfrm>
                <a:off x="4788024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4" name="Прямоугольник 333"/>
              <p:cNvSpPr/>
              <p:nvPr/>
            </p:nvSpPr>
            <p:spPr>
              <a:xfrm>
                <a:off x="5444226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5" name="Прямоугольник 334"/>
              <p:cNvSpPr/>
              <p:nvPr/>
            </p:nvSpPr>
            <p:spPr>
              <a:xfrm>
                <a:off x="6100428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6" name="Прямоугольник 335"/>
              <p:cNvSpPr/>
              <p:nvPr/>
            </p:nvSpPr>
            <p:spPr>
              <a:xfrm>
                <a:off x="6756630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 flipH="1">
                <a:off x="7967410" y="4283804"/>
                <a:ext cx="853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8" name="Прямоугольник 337"/>
              <p:cNvSpPr/>
              <p:nvPr/>
            </p:nvSpPr>
            <p:spPr>
              <a:xfrm>
                <a:off x="7596336" y="4356121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9" name="Прямая со стрелкой 338"/>
              <p:cNvCxnSpPr>
                <a:stCxn id="314" idx="2"/>
                <a:endCxn id="333" idx="0"/>
              </p:cNvCxnSpPr>
              <p:nvPr/>
            </p:nvCxnSpPr>
            <p:spPr>
              <a:xfrm>
                <a:off x="880429" y="3933056"/>
                <a:ext cx="4104456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40" name="Прямая со стрелкой 339"/>
              <p:cNvCxnSpPr>
                <a:stCxn id="315" idx="2"/>
                <a:endCxn id="334" idx="0"/>
              </p:cNvCxnSpPr>
              <p:nvPr/>
            </p:nvCxnSpPr>
            <p:spPr>
              <a:xfrm>
                <a:off x="1536631" y="3933056"/>
                <a:ext cx="4104456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41" name="TextBox 340"/>
              <p:cNvSpPr txBox="1"/>
              <p:nvPr/>
            </p:nvSpPr>
            <p:spPr>
              <a:xfrm flipH="1">
                <a:off x="7164288" y="4187726"/>
                <a:ext cx="483298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42" name="Прямая со стрелкой 341"/>
              <p:cNvCxnSpPr>
                <a:stCxn id="316" idx="2"/>
                <a:endCxn id="335" idx="0"/>
              </p:cNvCxnSpPr>
              <p:nvPr/>
            </p:nvCxnSpPr>
            <p:spPr>
              <a:xfrm>
                <a:off x="2192833" y="3933056"/>
                <a:ext cx="4104456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43" name="Прямая со стрелкой 342"/>
              <p:cNvCxnSpPr>
                <a:stCxn id="317" idx="2"/>
                <a:endCxn id="336" idx="0"/>
              </p:cNvCxnSpPr>
              <p:nvPr/>
            </p:nvCxnSpPr>
            <p:spPr>
              <a:xfrm>
                <a:off x="2849035" y="3933056"/>
                <a:ext cx="4104456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44" name="Прямая со стрелкой 343"/>
              <p:cNvCxnSpPr>
                <a:stCxn id="320" idx="2"/>
                <a:endCxn id="338" idx="0"/>
              </p:cNvCxnSpPr>
              <p:nvPr/>
            </p:nvCxnSpPr>
            <p:spPr>
              <a:xfrm>
                <a:off x="3688741" y="3933056"/>
                <a:ext cx="4104456" cy="42306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45" name="Прямоугольник 344"/>
              <p:cNvSpPr/>
              <p:nvPr/>
            </p:nvSpPr>
            <p:spPr>
              <a:xfrm>
                <a:off x="683568" y="500635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6" name="Прямоугольник 345"/>
              <p:cNvSpPr/>
              <p:nvPr/>
            </p:nvSpPr>
            <p:spPr>
              <a:xfrm>
                <a:off x="1339770" y="500635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7" name="Прямоугольник 346"/>
              <p:cNvSpPr/>
              <p:nvPr/>
            </p:nvSpPr>
            <p:spPr>
              <a:xfrm>
                <a:off x="1995972" y="500635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8" name="Прямоугольник 347"/>
              <p:cNvSpPr/>
              <p:nvPr/>
            </p:nvSpPr>
            <p:spPr>
              <a:xfrm>
                <a:off x="2652174" y="500635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9" name="TextBox 348"/>
              <p:cNvSpPr txBox="1"/>
              <p:nvPr/>
            </p:nvSpPr>
            <p:spPr>
              <a:xfrm flipH="1">
                <a:off x="3862954" y="4934037"/>
                <a:ext cx="853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50" name="TextBox 349"/>
              <p:cNvSpPr txBox="1"/>
              <p:nvPr/>
            </p:nvSpPr>
            <p:spPr>
              <a:xfrm flipH="1">
                <a:off x="3029672" y="4869160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51" name="Прямоугольник 350"/>
              <p:cNvSpPr/>
              <p:nvPr/>
            </p:nvSpPr>
            <p:spPr>
              <a:xfrm>
                <a:off x="3491880" y="5006354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52" name="Прямая со стрелкой 351"/>
              <p:cNvCxnSpPr>
                <a:stCxn id="321" idx="2"/>
                <a:endCxn id="345" idx="0"/>
              </p:cNvCxnSpPr>
              <p:nvPr/>
            </p:nvCxnSpPr>
            <p:spPr>
              <a:xfrm>
                <a:off x="880429" y="4612329"/>
                <a:ext cx="0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3" name="Прямая со стрелкой 352"/>
              <p:cNvCxnSpPr>
                <a:stCxn id="322" idx="2"/>
                <a:endCxn id="346" idx="0"/>
              </p:cNvCxnSpPr>
              <p:nvPr/>
            </p:nvCxnSpPr>
            <p:spPr>
              <a:xfrm>
                <a:off x="1536631" y="4612329"/>
                <a:ext cx="0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4" name="Прямая со стрелкой 353"/>
              <p:cNvCxnSpPr>
                <a:stCxn id="323" idx="2"/>
                <a:endCxn id="347" idx="0"/>
              </p:cNvCxnSpPr>
              <p:nvPr/>
            </p:nvCxnSpPr>
            <p:spPr>
              <a:xfrm>
                <a:off x="2192833" y="4612329"/>
                <a:ext cx="0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5" name="Прямая со стрелкой 354"/>
              <p:cNvCxnSpPr>
                <a:stCxn id="324" idx="2"/>
                <a:endCxn id="348" idx="0"/>
              </p:cNvCxnSpPr>
              <p:nvPr/>
            </p:nvCxnSpPr>
            <p:spPr>
              <a:xfrm>
                <a:off x="2849035" y="4612329"/>
                <a:ext cx="0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6" name="Прямая со стрелкой 355"/>
              <p:cNvCxnSpPr>
                <a:stCxn id="327" idx="2"/>
                <a:endCxn id="351" idx="0"/>
              </p:cNvCxnSpPr>
              <p:nvPr/>
            </p:nvCxnSpPr>
            <p:spPr>
              <a:xfrm>
                <a:off x="3688741" y="4612329"/>
                <a:ext cx="0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7" name="Прямая со стрелкой 356"/>
              <p:cNvCxnSpPr>
                <a:stCxn id="333" idx="2"/>
                <a:endCxn id="345" idx="0"/>
              </p:cNvCxnSpPr>
              <p:nvPr/>
            </p:nvCxnSpPr>
            <p:spPr>
              <a:xfrm flipH="1">
                <a:off x="880429" y="4612329"/>
                <a:ext cx="4104456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8" name="Прямая со стрелкой 357"/>
              <p:cNvCxnSpPr>
                <a:stCxn id="334" idx="2"/>
                <a:endCxn id="346" idx="0"/>
              </p:cNvCxnSpPr>
              <p:nvPr/>
            </p:nvCxnSpPr>
            <p:spPr>
              <a:xfrm flipH="1">
                <a:off x="1536631" y="4612329"/>
                <a:ext cx="4104456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59" name="Прямая со стрелкой 358"/>
              <p:cNvCxnSpPr>
                <a:stCxn id="335" idx="2"/>
                <a:endCxn id="347" idx="0"/>
              </p:cNvCxnSpPr>
              <p:nvPr/>
            </p:nvCxnSpPr>
            <p:spPr>
              <a:xfrm flipH="1">
                <a:off x="2192833" y="4612329"/>
                <a:ext cx="4104456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60" name="Прямая со стрелкой 359"/>
              <p:cNvCxnSpPr>
                <a:stCxn id="336" idx="2"/>
                <a:endCxn id="348" idx="0"/>
              </p:cNvCxnSpPr>
              <p:nvPr/>
            </p:nvCxnSpPr>
            <p:spPr>
              <a:xfrm flipH="1">
                <a:off x="2849035" y="4612329"/>
                <a:ext cx="4104456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61" name="Прямая со стрелкой 360"/>
              <p:cNvCxnSpPr>
                <a:stCxn id="338" idx="2"/>
                <a:endCxn id="351" idx="0"/>
              </p:cNvCxnSpPr>
              <p:nvPr/>
            </p:nvCxnSpPr>
            <p:spPr>
              <a:xfrm flipH="1">
                <a:off x="3688741" y="4612329"/>
                <a:ext cx="4104456" cy="394025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62" name="Прямоугольник 361"/>
              <p:cNvSpPr/>
              <p:nvPr/>
            </p:nvSpPr>
            <p:spPr>
              <a:xfrm>
                <a:off x="683568" y="5652265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3" name="Прямоугольник 362"/>
              <p:cNvSpPr/>
              <p:nvPr/>
            </p:nvSpPr>
            <p:spPr>
              <a:xfrm>
                <a:off x="1339770" y="5652265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4" name="Прямоугольник 363"/>
              <p:cNvSpPr/>
              <p:nvPr/>
            </p:nvSpPr>
            <p:spPr>
              <a:xfrm>
                <a:off x="1995972" y="5652265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5" name="Прямоугольник 364"/>
              <p:cNvSpPr/>
              <p:nvPr/>
            </p:nvSpPr>
            <p:spPr>
              <a:xfrm>
                <a:off x="2652174" y="5652265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6" name="TextBox 365"/>
              <p:cNvSpPr txBox="1"/>
              <p:nvPr/>
            </p:nvSpPr>
            <p:spPr>
              <a:xfrm flipH="1">
                <a:off x="3862954" y="5579948"/>
                <a:ext cx="8530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} |V|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67" name="TextBox 366"/>
              <p:cNvSpPr txBox="1"/>
              <p:nvPr/>
            </p:nvSpPr>
            <p:spPr>
              <a:xfrm flipH="1">
                <a:off x="3029672" y="5516542"/>
                <a:ext cx="483297" cy="362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…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68" name="Прямоугольник 367"/>
              <p:cNvSpPr/>
              <p:nvPr/>
            </p:nvSpPr>
            <p:spPr>
              <a:xfrm>
                <a:off x="3491880" y="5652265"/>
                <a:ext cx="393721" cy="256208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69" name="Прямая со стрелкой 368"/>
              <p:cNvCxnSpPr>
                <a:stCxn id="345" idx="2"/>
                <a:endCxn id="362" idx="0"/>
              </p:cNvCxnSpPr>
              <p:nvPr/>
            </p:nvCxnSpPr>
            <p:spPr>
              <a:xfrm>
                <a:off x="880429" y="5262562"/>
                <a:ext cx="0" cy="389703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70" name="Прямая со стрелкой 369"/>
              <p:cNvCxnSpPr>
                <a:stCxn id="346" idx="2"/>
                <a:endCxn id="363" idx="0"/>
              </p:cNvCxnSpPr>
              <p:nvPr/>
            </p:nvCxnSpPr>
            <p:spPr>
              <a:xfrm>
                <a:off x="1536631" y="5262562"/>
                <a:ext cx="0" cy="389703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71" name="Прямая со стрелкой 370"/>
              <p:cNvCxnSpPr>
                <a:stCxn id="347" idx="2"/>
                <a:endCxn id="364" idx="0"/>
              </p:cNvCxnSpPr>
              <p:nvPr/>
            </p:nvCxnSpPr>
            <p:spPr>
              <a:xfrm>
                <a:off x="2192833" y="5262562"/>
                <a:ext cx="0" cy="389703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72" name="Прямая со стрелкой 371"/>
              <p:cNvCxnSpPr>
                <a:stCxn id="348" idx="2"/>
                <a:endCxn id="365" idx="0"/>
              </p:cNvCxnSpPr>
              <p:nvPr/>
            </p:nvCxnSpPr>
            <p:spPr>
              <a:xfrm>
                <a:off x="2849035" y="5262562"/>
                <a:ext cx="0" cy="389703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73" name="Прямая со стрелкой 372"/>
              <p:cNvCxnSpPr>
                <a:stCxn id="351" idx="2"/>
                <a:endCxn id="368" idx="0"/>
              </p:cNvCxnSpPr>
              <p:nvPr/>
            </p:nvCxnSpPr>
            <p:spPr>
              <a:xfrm>
                <a:off x="3688741" y="5262562"/>
                <a:ext cx="0" cy="389703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74" name="Прямоугольник 373"/>
              <p:cNvSpPr/>
              <p:nvPr/>
            </p:nvSpPr>
            <p:spPr>
              <a:xfrm>
                <a:off x="5258399" y="5661248"/>
                <a:ext cx="510734" cy="256207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10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5" name="Прямоугольник 374"/>
              <p:cNvSpPr/>
              <p:nvPr/>
            </p:nvSpPr>
            <p:spPr>
              <a:xfrm>
                <a:off x="6338519" y="5661248"/>
                <a:ext cx="532487" cy="256207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11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6" name="Прямоугольник 375"/>
              <p:cNvSpPr/>
              <p:nvPr/>
            </p:nvSpPr>
            <p:spPr>
              <a:xfrm>
                <a:off x="3563889" y="6341144"/>
                <a:ext cx="510056" cy="256207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12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77" name="Прямая со стрелкой 376"/>
              <p:cNvCxnSpPr>
                <a:stCxn id="362" idx="2"/>
                <a:endCxn id="376" idx="0"/>
              </p:cNvCxnSpPr>
              <p:nvPr/>
            </p:nvCxnSpPr>
            <p:spPr>
              <a:xfrm>
                <a:off x="880429" y="5908473"/>
                <a:ext cx="2938487" cy="43267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78" name="Прямая со стрелкой 377"/>
              <p:cNvCxnSpPr>
                <a:stCxn id="363" idx="2"/>
                <a:endCxn id="376" idx="0"/>
              </p:cNvCxnSpPr>
              <p:nvPr/>
            </p:nvCxnSpPr>
            <p:spPr>
              <a:xfrm>
                <a:off x="1536631" y="5908473"/>
                <a:ext cx="2282286" cy="43267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79" name="Прямая со стрелкой 378"/>
              <p:cNvCxnSpPr>
                <a:stCxn id="364" idx="2"/>
                <a:endCxn id="376" idx="0"/>
              </p:cNvCxnSpPr>
              <p:nvPr/>
            </p:nvCxnSpPr>
            <p:spPr>
              <a:xfrm>
                <a:off x="2192834" y="5908473"/>
                <a:ext cx="1626083" cy="43267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80" name="Прямая со стрелкой 379"/>
              <p:cNvCxnSpPr>
                <a:stCxn id="365" idx="2"/>
                <a:endCxn id="376" idx="0"/>
              </p:cNvCxnSpPr>
              <p:nvPr/>
            </p:nvCxnSpPr>
            <p:spPr>
              <a:xfrm>
                <a:off x="2849035" y="5908473"/>
                <a:ext cx="969881" cy="43267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81" name="Прямая со стрелкой 380"/>
              <p:cNvCxnSpPr>
                <a:stCxn id="368" idx="2"/>
                <a:endCxn id="376" idx="0"/>
              </p:cNvCxnSpPr>
              <p:nvPr/>
            </p:nvCxnSpPr>
            <p:spPr>
              <a:xfrm>
                <a:off x="3688742" y="5908473"/>
                <a:ext cx="130175" cy="43267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82" name="Прямая со стрелкой 381"/>
              <p:cNvCxnSpPr>
                <a:stCxn id="374" idx="2"/>
                <a:endCxn id="376" idx="0"/>
              </p:cNvCxnSpPr>
              <p:nvPr/>
            </p:nvCxnSpPr>
            <p:spPr>
              <a:xfrm flipH="1">
                <a:off x="3818917" y="5917456"/>
                <a:ext cx="1694849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83" name="Прямая со стрелкой 382"/>
              <p:cNvCxnSpPr>
                <a:stCxn id="375" idx="2"/>
                <a:endCxn id="376" idx="0"/>
              </p:cNvCxnSpPr>
              <p:nvPr/>
            </p:nvCxnSpPr>
            <p:spPr>
              <a:xfrm flipH="1">
                <a:off x="3818917" y="5917456"/>
                <a:ext cx="2785846" cy="4236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84" name="Прямая со стрелкой 383"/>
              <p:cNvCxnSpPr>
                <a:stCxn id="376" idx="2"/>
                <a:endCxn id="387" idx="0"/>
              </p:cNvCxnSpPr>
              <p:nvPr/>
            </p:nvCxnSpPr>
            <p:spPr>
              <a:xfrm flipH="1">
                <a:off x="3807971" y="6597351"/>
                <a:ext cx="10946" cy="288033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385" name="Прямая со стрелкой 384"/>
              <p:cNvCxnSpPr>
                <a:stCxn id="387" idx="2"/>
                <a:endCxn id="386" idx="0"/>
              </p:cNvCxnSpPr>
              <p:nvPr/>
            </p:nvCxnSpPr>
            <p:spPr>
              <a:xfrm flipH="1">
                <a:off x="3796872" y="7194470"/>
                <a:ext cx="11100" cy="266979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86" name="Прямоугольник 385"/>
              <p:cNvSpPr/>
              <p:nvPr/>
            </p:nvSpPr>
            <p:spPr>
              <a:xfrm>
                <a:off x="3400741" y="7461449"/>
                <a:ext cx="792261" cy="262739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000" kern="0" dirty="0" smtClean="0">
                    <a:solidFill>
                      <a:prstClr val="black"/>
                    </a:solidFill>
                    <a:latin typeface="Calibri"/>
                  </a:rPr>
                  <a:t>выход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7" name="Прямоугольник 386"/>
              <p:cNvSpPr/>
              <p:nvPr/>
            </p:nvSpPr>
            <p:spPr>
              <a:xfrm>
                <a:off x="2767726" y="6885384"/>
                <a:ext cx="2080490" cy="309086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000" kern="0" dirty="0" smtClean="0">
                    <a:solidFill>
                      <a:prstClr val="black"/>
                    </a:solidFill>
                    <a:latin typeface="Calibri"/>
                  </a:rPr>
                  <a:t>Следующая итерация</a:t>
                </a:r>
                <a:endPara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23" name="Прямая со стрелкой 222"/>
            <p:cNvCxnSpPr/>
            <p:nvPr/>
          </p:nvCxnSpPr>
          <p:spPr>
            <a:xfrm>
              <a:off x="7884368" y="116632"/>
              <a:ext cx="0" cy="568863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224" name="TextBox 223"/>
            <p:cNvSpPr txBox="1"/>
            <p:nvPr/>
          </p:nvSpPr>
          <p:spPr>
            <a:xfrm rot="16200000" flipH="1">
              <a:off x="6999384" y="2814832"/>
              <a:ext cx="1501681" cy="302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Одна итерация</a:t>
              </a:r>
            </a:p>
          </p:txBody>
        </p:sp>
      </p:grpSp>
      <p:sp>
        <p:nvSpPr>
          <p:cNvPr id="388" name="TextBox 387"/>
          <p:cNvSpPr txBox="1"/>
          <p:nvPr/>
        </p:nvSpPr>
        <p:spPr>
          <a:xfrm>
            <a:off x="7167193" y="1599183"/>
            <a:ext cx="1689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V – 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множество вершин</a:t>
            </a:r>
            <a:endParaRPr lang="en-US" sz="1200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E – 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множество дуг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" name="TextBox 388"/>
          <p:cNvSpPr txBox="1"/>
          <p:nvPr/>
        </p:nvSpPr>
        <p:spPr>
          <a:xfrm>
            <a:off x="248587" y="2060848"/>
            <a:ext cx="2408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Недетерминизм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нерегулярность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" name="TextBox 389"/>
          <p:cNvSpPr txBox="1"/>
          <p:nvPr/>
        </p:nvSpPr>
        <p:spPr>
          <a:xfrm>
            <a:off x="251520" y="3501008"/>
            <a:ext cx="2408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Недетерминизм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нерегулярность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91" name="Прямая со стрелкой 390"/>
          <p:cNvCxnSpPr/>
          <p:nvPr/>
        </p:nvCxnSpPr>
        <p:spPr>
          <a:xfrm>
            <a:off x="2235252" y="2276872"/>
            <a:ext cx="360040" cy="0"/>
          </a:xfrm>
          <a:prstGeom prst="straightConnector1">
            <a:avLst/>
          </a:prstGeom>
          <a:noFill/>
          <a:ln w="3175" cap="flat" cmpd="sng" algn="ctr">
            <a:solidFill>
              <a:srgbClr val="FF0000"/>
            </a:solidFill>
            <a:prstDash val="solid"/>
            <a:tailEnd type="stealth" w="sm" len="lg"/>
          </a:ln>
          <a:effectLst/>
        </p:spPr>
      </p:cxnSp>
      <p:cxnSp>
        <p:nvCxnSpPr>
          <p:cNvPr id="392" name="Прямая со стрелкой 391"/>
          <p:cNvCxnSpPr/>
          <p:nvPr/>
        </p:nvCxnSpPr>
        <p:spPr>
          <a:xfrm>
            <a:off x="2244305" y="3726085"/>
            <a:ext cx="360040" cy="0"/>
          </a:xfrm>
          <a:prstGeom prst="straightConnector1">
            <a:avLst/>
          </a:prstGeom>
          <a:noFill/>
          <a:ln w="3175" cap="flat" cmpd="sng" algn="ctr">
            <a:solidFill>
              <a:srgbClr val="FF0000"/>
            </a:solidFill>
            <a:prstDash val="solid"/>
            <a:tailEnd type="stealth" w="sm" len="lg"/>
          </a:ln>
          <a:effectLst/>
        </p:spPr>
      </p:cxnSp>
      <p:sp>
        <p:nvSpPr>
          <p:cNvPr id="393" name="TextBox 392"/>
          <p:cNvSpPr txBox="1"/>
          <p:nvPr/>
        </p:nvSpPr>
        <p:spPr>
          <a:xfrm>
            <a:off x="251520" y="594928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Calibri"/>
              </a:rPr>
              <a:t>Минимальное </a:t>
            </a:r>
            <a:r>
              <a:rPr lang="ru-RU" sz="2000" dirty="0" err="1" smtClean="0">
                <a:solidFill>
                  <a:srgbClr val="002060"/>
                </a:solidFill>
                <a:latin typeface="Calibri"/>
              </a:rPr>
              <a:t>остовное</a:t>
            </a:r>
            <a:r>
              <a:rPr lang="ru-RU" sz="2000" dirty="0" smtClean="0">
                <a:solidFill>
                  <a:srgbClr val="002060"/>
                </a:solidFill>
                <a:latin typeface="Calibri"/>
              </a:rPr>
              <a:t> дерево</a:t>
            </a:r>
            <a:endParaRPr lang="en-US" sz="2000" dirty="0" smtClean="0">
              <a:solidFill>
                <a:srgbClr val="002060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2060"/>
                </a:solidFill>
                <a:latin typeface="Calibri"/>
              </a:rPr>
              <a:t>(</a:t>
            </a:r>
            <a:r>
              <a:rPr lang="ru-RU" sz="1600" dirty="0" smtClean="0">
                <a:solidFill>
                  <a:srgbClr val="002060"/>
                </a:solidFill>
                <a:latin typeface="Calibri"/>
              </a:rPr>
              <a:t>ресурс классического параллелизма</a:t>
            </a:r>
            <a:r>
              <a:rPr lang="en-US" sz="1600" dirty="0" smtClean="0">
                <a:solidFill>
                  <a:srgbClr val="002060"/>
                </a:solidFill>
                <a:latin typeface="Calibri"/>
              </a:rPr>
              <a:t>)</a:t>
            </a:r>
            <a:endParaRPr lang="ru-RU" sz="16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3183" y="404664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Потенциальный параллелизм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находить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показывать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 ?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Структура алгоритмов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возможные варианты для параллельного кода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2420888"/>
            <a:ext cx="82423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Предположим, что мы знаем потенциальный параллелизм алгоритма</a:t>
            </a:r>
            <a:r>
              <a:rPr lang="en-US" sz="2000" dirty="0" smtClean="0">
                <a:latin typeface="Calibri" pitchFamily="34" charset="0"/>
              </a:rPr>
              <a:t>... </a:t>
            </a:r>
          </a:p>
          <a:p>
            <a:r>
              <a:rPr lang="ru-RU" sz="2000" dirty="0" smtClean="0">
                <a:latin typeface="Calibri" pitchFamily="34" charset="0"/>
              </a:rPr>
              <a:t>Как выразить </a:t>
            </a:r>
            <a:r>
              <a:rPr lang="en-US" sz="2000" dirty="0" smtClean="0">
                <a:latin typeface="Calibri" pitchFamily="34" charset="0"/>
              </a:rPr>
              <a:t>“</a:t>
            </a:r>
            <a:r>
              <a:rPr lang="ru-RU" sz="2000" dirty="0" smtClean="0">
                <a:latin typeface="Calibri" pitchFamily="34" charset="0"/>
              </a:rPr>
              <a:t>потенциальную свободу</a:t>
            </a:r>
            <a:r>
              <a:rPr lang="en-US" sz="2000" dirty="0" smtClean="0">
                <a:latin typeface="Calibri" pitchFamily="34" charset="0"/>
              </a:rPr>
              <a:t>” </a:t>
            </a:r>
            <a:r>
              <a:rPr lang="ru-RU" sz="2000" dirty="0" smtClean="0">
                <a:latin typeface="Calibri" pitchFamily="34" charset="0"/>
              </a:rPr>
              <a:t>в выборе походящей формы</a:t>
            </a:r>
            <a:r>
              <a:rPr lang="en-US" sz="2000" dirty="0" smtClean="0">
                <a:latin typeface="Calibri" pitchFamily="34" charset="0"/>
              </a:rPr>
              <a:t> </a:t>
            </a:r>
          </a:p>
          <a:p>
            <a:r>
              <a:rPr lang="ru-RU" sz="2000" dirty="0" smtClean="0">
                <a:latin typeface="Calibri" pitchFamily="34" charset="0"/>
              </a:rPr>
              <a:t>для параллельной программы</a:t>
            </a:r>
            <a:r>
              <a:rPr lang="en-US" sz="2000" dirty="0" smtClean="0">
                <a:latin typeface="Calibri" pitchFamily="34" charset="0"/>
              </a:rPr>
              <a:t> ?</a:t>
            </a:r>
            <a:endParaRPr lang="ru-RU" sz="20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2344" y="2564904"/>
            <a:ext cx="378847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Calibri" pitchFamily="34" charset="0"/>
              </a:rPr>
              <a:t>Циклический профиль алгоритма</a:t>
            </a:r>
            <a:r>
              <a:rPr lang="en-US" sz="1400" dirty="0" smtClean="0">
                <a:latin typeface="Calibri" pitchFamily="34" charset="0"/>
              </a:rPr>
              <a:t> / </a:t>
            </a:r>
            <a:r>
              <a:rPr lang="ru-RU" sz="1400" dirty="0" smtClean="0">
                <a:latin typeface="Calibri" pitchFamily="34" charset="0"/>
              </a:rPr>
              <a:t>программы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6" name="Рисунок 4" descr="vvv070509_6.jpg"/>
          <p:cNvPicPr>
            <a:picLocks noChangeAspect="1"/>
          </p:cNvPicPr>
          <p:nvPr/>
        </p:nvPicPr>
        <p:blipFill>
          <a:blip r:embed="rId3" cstate="screen"/>
          <a:srcRect b="87500"/>
          <a:stretch>
            <a:fillRect/>
          </a:stretch>
        </p:blipFill>
        <p:spPr bwMode="auto">
          <a:xfrm>
            <a:off x="467544" y="1988840"/>
            <a:ext cx="5400600" cy="57606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67544" y="3297178"/>
            <a:ext cx="84430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Самый внешний цикл</a:t>
            </a:r>
            <a:r>
              <a:rPr lang="en-US" sz="2000" dirty="0" smtClean="0">
                <a:latin typeface="Calibri" pitchFamily="34" charset="0"/>
              </a:rPr>
              <a:t> (</a:t>
            </a:r>
            <a:r>
              <a:rPr lang="ru-RU" sz="2000" dirty="0" smtClean="0">
                <a:latin typeface="Calibri" pitchFamily="34" charset="0"/>
              </a:rPr>
              <a:t>отмечен</a:t>
            </a:r>
            <a:r>
              <a:rPr lang="en-US" sz="2000" dirty="0" smtClean="0">
                <a:latin typeface="Calibri" pitchFamily="34" charset="0"/>
              </a:rPr>
              <a:t> “1”) </a:t>
            </a:r>
            <a:r>
              <a:rPr lang="ru-RU" sz="2000" dirty="0" smtClean="0">
                <a:latin typeface="Calibri" pitchFamily="34" charset="0"/>
              </a:rPr>
              <a:t>- параллельный</a:t>
            </a:r>
            <a:r>
              <a:rPr lang="en-US" sz="2000" dirty="0" smtClean="0">
                <a:latin typeface="Calibri" pitchFamily="34" charset="0"/>
              </a:rPr>
              <a:t>. </a:t>
            </a:r>
          </a:p>
          <a:p>
            <a:r>
              <a:rPr lang="ru-RU" sz="2000" dirty="0" smtClean="0">
                <a:latin typeface="Calibri" pitchFamily="34" charset="0"/>
              </a:rPr>
              <a:t>Можно ли сделать данный цикл самым внутренним, чтобы векторизовать</a:t>
            </a:r>
            <a:r>
              <a:rPr lang="en-US" sz="2000" dirty="0" smtClean="0">
                <a:latin typeface="Calibri" pitchFamily="34" charset="0"/>
              </a:rPr>
              <a:t>?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Структура алгоритмов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возможные варианты для параллельного кода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6" name="Рисунок 4" descr="vvv070509_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544" y="1988840"/>
            <a:ext cx="5400600" cy="46085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500821" y="3746406"/>
            <a:ext cx="24636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Calibri" pitchFamily="34" charset="0"/>
              </a:rPr>
              <a:t>Эта последовательность преобразований делает исходный внешний цикл (1) внутренним и позволяет векторизовать программу (алгоритм)</a:t>
            </a:r>
            <a:r>
              <a:rPr lang="en-US" sz="1600" dirty="0" smtClean="0">
                <a:latin typeface="Calibri" pitchFamily="34" charset="0"/>
              </a:rPr>
              <a:t>.</a:t>
            </a:r>
          </a:p>
          <a:p>
            <a:endParaRPr lang="ru-RU" sz="1600" dirty="0" smtClean="0">
              <a:latin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</a:rPr>
              <a:t>Как показать подобный потенциал преобразований в общем случае?</a:t>
            </a:r>
            <a:endParaRPr lang="ru-RU" sz="1600" dirty="0">
              <a:latin typeface="Calibri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6156176" y="2348880"/>
            <a:ext cx="0" cy="4032448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5364088" y="2492896"/>
            <a:ext cx="1656184" cy="1512168"/>
          </a:xfrm>
          <a:prstGeom prst="straightConnector1">
            <a:avLst/>
          </a:prstGeom>
          <a:ln>
            <a:solidFill>
              <a:srgbClr val="00006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5076056" y="4537695"/>
            <a:ext cx="1944216" cy="1656184"/>
          </a:xfrm>
          <a:prstGeom prst="straightConnector1">
            <a:avLst/>
          </a:prstGeom>
          <a:ln>
            <a:solidFill>
              <a:srgbClr val="000066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Структура алгоритмов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возможные варианты для параллельного кода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Возможные источники несбалансированности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это важно, это нужно отметить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855457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Баланс между арифметическими операциями</a:t>
            </a:r>
            <a:r>
              <a:rPr lang="en-US" sz="2000" dirty="0" smtClean="0">
                <a:latin typeface="Calibri" pitchFamily="34" charset="0"/>
              </a:rPr>
              <a:t> +/- and * ;</a:t>
            </a:r>
          </a:p>
          <a:p>
            <a:endParaRPr lang="en-US" sz="2000" dirty="0" smtClean="0">
              <a:latin typeface="Calibri" pitchFamily="34" charset="0"/>
            </a:endParaRPr>
          </a:p>
          <a:p>
            <a:r>
              <a:rPr lang="ru-RU" sz="2000" dirty="0" smtClean="0">
                <a:latin typeface="Calibri" pitchFamily="34" charset="0"/>
              </a:rPr>
              <a:t>Баланс между арифметическими операциями и </a:t>
            </a:r>
            <a:r>
              <a:rPr lang="en-US" sz="2000" dirty="0" smtClean="0">
                <a:latin typeface="Calibri" pitchFamily="34" charset="0"/>
              </a:rPr>
              <a:t>“</a:t>
            </a:r>
            <a:r>
              <a:rPr lang="ru-RU" sz="2000" dirty="0" smtClean="0">
                <a:latin typeface="Calibri" pitchFamily="34" charset="0"/>
              </a:rPr>
              <a:t>чтениями</a:t>
            </a:r>
            <a:r>
              <a:rPr lang="en-US" sz="2000" dirty="0" smtClean="0">
                <a:latin typeface="Calibri" pitchFamily="34" charset="0"/>
              </a:rPr>
              <a:t>/</a:t>
            </a:r>
            <a:r>
              <a:rPr lang="ru-RU" sz="2000" dirty="0" smtClean="0">
                <a:latin typeface="Calibri" pitchFamily="34" charset="0"/>
              </a:rPr>
              <a:t>записями</a:t>
            </a:r>
            <a:r>
              <a:rPr lang="en-US" sz="2000" dirty="0" smtClean="0">
                <a:latin typeface="Calibri" pitchFamily="34" charset="0"/>
              </a:rPr>
              <a:t>”;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Возможные источники несбалансированности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это важно, это нужно отметить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08104" y="3140968"/>
            <a:ext cx="2383779" cy="2389387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bg2"/>
            </a:solidFill>
          </a:ln>
        </p:spPr>
      </p:pic>
      <p:grpSp>
        <p:nvGrpSpPr>
          <p:cNvPr id="2" name="Группа 17"/>
          <p:cNvGrpSpPr/>
          <p:nvPr/>
        </p:nvGrpSpPr>
        <p:grpSpPr>
          <a:xfrm>
            <a:off x="539552" y="1844824"/>
            <a:ext cx="7992888" cy="4418087"/>
            <a:chOff x="539552" y="1844824"/>
            <a:chExt cx="7992888" cy="4418087"/>
          </a:xfrm>
        </p:grpSpPr>
        <p:sp>
          <p:nvSpPr>
            <p:cNvPr id="8" name="TextBox 7"/>
            <p:cNvSpPr txBox="1"/>
            <p:nvPr/>
          </p:nvSpPr>
          <p:spPr>
            <a:xfrm>
              <a:off x="539552" y="1844824"/>
              <a:ext cx="79928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</a:rPr>
                <a:t>Баланс между арифметическими операциями</a:t>
              </a:r>
              <a:r>
                <a:rPr lang="en-US" sz="2000" dirty="0" smtClean="0">
                  <a:latin typeface="Calibri" pitchFamily="34" charset="0"/>
                </a:rPr>
                <a:t> +/- and * ;</a:t>
              </a:r>
            </a:p>
            <a:p>
              <a:endParaRPr lang="en-US" sz="2000" dirty="0" smtClean="0">
                <a:latin typeface="Calibri" pitchFamily="34" charset="0"/>
              </a:endParaRPr>
            </a:p>
            <a:p>
              <a:r>
                <a:rPr lang="ru-RU" sz="2000" dirty="0" smtClean="0">
                  <a:latin typeface="Calibri" pitchFamily="34" charset="0"/>
                </a:rPr>
                <a:t>Баланс между арифметическими операциями и </a:t>
              </a:r>
              <a:r>
                <a:rPr lang="en-US" sz="2000" dirty="0" smtClean="0">
                  <a:latin typeface="Calibri" pitchFamily="34" charset="0"/>
                </a:rPr>
                <a:t>“</a:t>
              </a:r>
              <a:r>
                <a:rPr lang="ru-RU" sz="2000" dirty="0" smtClean="0">
                  <a:latin typeface="Calibri" pitchFamily="34" charset="0"/>
                </a:rPr>
                <a:t>чтениями</a:t>
              </a:r>
              <a:r>
                <a:rPr lang="en-US" sz="2000" dirty="0" smtClean="0">
                  <a:latin typeface="Calibri" pitchFamily="34" charset="0"/>
                </a:rPr>
                <a:t>/</a:t>
              </a:r>
              <a:r>
                <a:rPr lang="ru-RU" sz="2000" dirty="0" smtClean="0">
                  <a:latin typeface="Calibri" pitchFamily="34" charset="0"/>
                </a:rPr>
                <a:t>записями</a:t>
              </a:r>
              <a:r>
                <a:rPr lang="en-US" sz="2000" dirty="0" smtClean="0">
                  <a:latin typeface="Calibri" pitchFamily="34" charset="0"/>
                </a:rPr>
                <a:t>”;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3801234"/>
              <a:ext cx="4824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000" dirty="0" smtClean="0">
                  <a:latin typeface="Calibri" pitchFamily="34" charset="0"/>
                </a:rPr>
                <a:t>Баланс в числе операций, которые </a:t>
              </a:r>
            </a:p>
            <a:p>
              <a:pPr algn="r"/>
              <a:r>
                <a:rPr lang="ru-RU" sz="2000" dirty="0" smtClean="0">
                  <a:latin typeface="Calibri" pitchFamily="34" charset="0"/>
                </a:rPr>
                <a:t>могут выполняться параллельно</a:t>
              </a:r>
              <a:r>
                <a:rPr lang="en-US" sz="2000" dirty="0" smtClean="0">
                  <a:latin typeface="Calibri" pitchFamily="34" charset="0"/>
                </a:rPr>
                <a:t>;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52" y="5862801"/>
              <a:ext cx="72728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</a:rPr>
                <a:t>Баланс между вычислительной и коммуникационной частями</a:t>
              </a:r>
              <a:r>
                <a:rPr lang="en-US" sz="2000" dirty="0" smtClean="0">
                  <a:latin typeface="Calibri" pitchFamily="34" charset="0"/>
                </a:rPr>
                <a:t>…</a:t>
              </a:r>
            </a:p>
          </p:txBody>
        </p:sp>
      </p:grpSp>
      <p:cxnSp>
        <p:nvCxnSpPr>
          <p:cNvPr id="10" name="Прямая соединительная линия 9"/>
          <p:cNvCxnSpPr/>
          <p:nvPr/>
        </p:nvCxnSpPr>
        <p:spPr>
          <a:xfrm>
            <a:off x="5816600" y="3416300"/>
            <a:ext cx="1779736" cy="181290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835650" y="3816350"/>
            <a:ext cx="1392882" cy="141285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842000" y="4229100"/>
            <a:ext cx="986978" cy="98549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848350" y="4622800"/>
            <a:ext cx="587424" cy="583778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854700" y="5010150"/>
            <a:ext cx="209078" cy="207714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223000" y="3435350"/>
            <a:ext cx="1373336" cy="140650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399958" y="3441700"/>
            <a:ext cx="209078" cy="207714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Возможные источники недетерминизма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это важно, это нужно отметить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" name="Группа 9"/>
          <p:cNvGrpSpPr/>
          <p:nvPr/>
        </p:nvGrpSpPr>
        <p:grpSpPr>
          <a:xfrm>
            <a:off x="539552" y="1844824"/>
            <a:ext cx="7992888" cy="2699171"/>
            <a:chOff x="539552" y="1844824"/>
            <a:chExt cx="7992888" cy="2699171"/>
          </a:xfrm>
        </p:grpSpPr>
        <p:sp>
          <p:nvSpPr>
            <p:cNvPr id="8" name="TextBox 7"/>
            <p:cNvSpPr txBox="1"/>
            <p:nvPr/>
          </p:nvSpPr>
          <p:spPr>
            <a:xfrm>
              <a:off x="539552" y="1844824"/>
              <a:ext cx="799288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</a:rPr>
                <a:t>Структура входных данных</a:t>
              </a:r>
              <a:r>
                <a:rPr lang="en-US" sz="2000" dirty="0" smtClean="0">
                  <a:latin typeface="Calibri" pitchFamily="34" charset="0"/>
                </a:rPr>
                <a:t> (</a:t>
              </a:r>
              <a:r>
                <a:rPr lang="ru-RU" sz="2000" dirty="0" smtClean="0">
                  <a:latin typeface="Calibri" pitchFamily="34" charset="0"/>
                </a:rPr>
                <a:t>разреженные матрицы</a:t>
              </a:r>
              <a:r>
                <a:rPr lang="en-US" sz="2000" dirty="0" smtClean="0">
                  <a:latin typeface="Calibri" pitchFamily="34" charset="0"/>
                </a:rPr>
                <a:t>, </a:t>
              </a:r>
              <a:r>
                <a:rPr lang="ru-RU" sz="2000" dirty="0" smtClean="0">
                  <a:latin typeface="Calibri" pitchFamily="34" charset="0"/>
                </a:rPr>
                <a:t>графы произвольной структуры</a:t>
              </a:r>
              <a:r>
                <a:rPr lang="en-US" sz="2000" dirty="0" smtClean="0">
                  <a:latin typeface="Calibri" pitchFamily="34" charset="0"/>
                </a:rPr>
                <a:t>…);</a:t>
              </a:r>
            </a:p>
            <a:p>
              <a:endParaRPr lang="en-US" sz="2000" dirty="0" smtClean="0">
                <a:latin typeface="Calibri" pitchFamily="34" charset="0"/>
              </a:endParaRPr>
            </a:p>
            <a:p>
              <a:r>
                <a:rPr lang="ru-RU" sz="2000" dirty="0" smtClean="0">
                  <a:latin typeface="Calibri" pitchFamily="34" charset="0"/>
                </a:rPr>
                <a:t>Итерационная природа алгоритмов</a:t>
              </a:r>
              <a:r>
                <a:rPr lang="en-US" sz="2000" dirty="0" smtClean="0">
                  <a:latin typeface="Calibri" pitchFamily="34" charset="0"/>
                </a:rPr>
                <a:t>;</a:t>
              </a:r>
            </a:p>
            <a:p>
              <a:endParaRPr lang="en-US" sz="2000" dirty="0" smtClean="0">
                <a:latin typeface="Calibri" pitchFamily="34" charset="0"/>
              </a:endParaRPr>
            </a:p>
            <a:p>
              <a:r>
                <a:rPr lang="ru-RU" sz="2000" dirty="0" smtClean="0">
                  <a:latin typeface="Calibri" pitchFamily="34" charset="0"/>
                </a:rPr>
                <a:t>Датчики случайных чисел</a:t>
              </a:r>
              <a:r>
                <a:rPr lang="en-US" sz="2000" dirty="0" smtClean="0">
                  <a:latin typeface="Calibri" pitchFamily="34" charset="0"/>
                </a:rPr>
                <a:t>;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9552" y="3836109"/>
              <a:ext cx="79928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Calibri" pitchFamily="34" charset="0"/>
                </a:rPr>
                <a:t>Отсутствие повторяемости результатов из-за разного порядка выполнения ассоциативных операций</a:t>
              </a:r>
              <a:r>
                <a:rPr lang="en-US" sz="2000" dirty="0" smtClean="0">
                  <a:latin typeface="Calibri" pitchFamily="34" charset="0"/>
                </a:rPr>
                <a:t>…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Локальность данных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множество открытых вопросов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844824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Как оценивать пространственную и временную локальность данных в программе</a:t>
            </a:r>
            <a:r>
              <a:rPr lang="en-US" sz="2000" dirty="0" smtClean="0">
                <a:latin typeface="Calibri" pitchFamily="34" charset="0"/>
              </a:rPr>
              <a:t> ?</a:t>
            </a:r>
          </a:p>
          <a:p>
            <a:endParaRPr lang="en-US" sz="2000" dirty="0" smtClean="0">
              <a:latin typeface="Calibri" pitchFamily="34" charset="0"/>
            </a:endParaRPr>
          </a:p>
          <a:p>
            <a:r>
              <a:rPr lang="ru-RU" sz="2000" dirty="0" smtClean="0">
                <a:latin typeface="Calibri" pitchFamily="34" charset="0"/>
              </a:rPr>
              <a:t>Как сравнивать пространственную и временную локальность данных разных программ</a:t>
            </a:r>
            <a:r>
              <a:rPr lang="en-US" sz="2000" dirty="0" smtClean="0">
                <a:latin typeface="Calibri" pitchFamily="34" charset="0"/>
              </a:rPr>
              <a:t> ?</a:t>
            </a:r>
          </a:p>
          <a:p>
            <a:endParaRPr lang="en-US" sz="2000" dirty="0" smtClean="0">
              <a:latin typeface="Calibri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987824" y="4263619"/>
            <a:ext cx="3312368" cy="2035067"/>
            <a:chOff x="2987824" y="4263619"/>
            <a:chExt cx="3312368" cy="2035067"/>
          </a:xfrm>
        </p:grpSpPr>
        <p:pic>
          <p:nvPicPr>
            <p:cNvPr id="10" name="Рисунок 9" descr="3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7824" y="4263619"/>
              <a:ext cx="3284850" cy="2035067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5724128" y="5950801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FFT</a:t>
              </a:r>
              <a:endParaRPr lang="ru-RU" sz="1400" i="1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79512" y="4257092"/>
            <a:ext cx="2736304" cy="2052228"/>
            <a:chOff x="179512" y="4257092"/>
            <a:chExt cx="2736304" cy="2052228"/>
          </a:xfrm>
        </p:grpSpPr>
        <p:pic>
          <p:nvPicPr>
            <p:cNvPr id="11" name="Рисунок 10" descr="6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512" y="4257092"/>
              <a:ext cx="2736304" cy="2052228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2064776" y="5954906"/>
              <a:ext cx="8428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 smtClean="0"/>
                <a:t>Linpack</a:t>
              </a:r>
              <a:endParaRPr lang="ru-RU" sz="1400" i="1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366083" y="4271830"/>
            <a:ext cx="2742421" cy="2012012"/>
            <a:chOff x="6366083" y="4271830"/>
            <a:chExt cx="2742421" cy="2012012"/>
          </a:xfrm>
        </p:grpSpPr>
        <p:pic>
          <p:nvPicPr>
            <p:cNvPr id="12" name="Рисунок 11" descr="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6083" y="4271830"/>
              <a:ext cx="2682682" cy="2012012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7548812" y="5950801"/>
              <a:ext cx="15596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Random Access</a:t>
              </a:r>
              <a:endParaRPr lang="ru-RU" sz="1400" i="1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Локальность данных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множество открытых вопросов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844824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Как оценивать пространственную и временную локальность данных в программе</a:t>
            </a:r>
            <a:r>
              <a:rPr lang="en-US" sz="2000" dirty="0" smtClean="0">
                <a:latin typeface="Calibri" pitchFamily="34" charset="0"/>
              </a:rPr>
              <a:t> ?</a:t>
            </a:r>
          </a:p>
          <a:p>
            <a:endParaRPr lang="en-US" sz="2000" dirty="0" smtClean="0">
              <a:latin typeface="Calibri" pitchFamily="34" charset="0"/>
            </a:endParaRPr>
          </a:p>
          <a:p>
            <a:r>
              <a:rPr lang="ru-RU" sz="2000" dirty="0" smtClean="0">
                <a:latin typeface="Calibri" pitchFamily="34" charset="0"/>
              </a:rPr>
              <a:t>Как сравнивать пространственную и временную локальность данных разных программ</a:t>
            </a:r>
            <a:r>
              <a:rPr lang="en-US" sz="2000" dirty="0" smtClean="0">
                <a:latin typeface="Calibri" pitchFamily="34" charset="0"/>
              </a:rPr>
              <a:t> ?</a:t>
            </a:r>
          </a:p>
          <a:p>
            <a:endParaRPr lang="en-US" sz="2000" dirty="0" smtClean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3597984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libri" pitchFamily="34" charset="0"/>
              </a:rPr>
              <a:t>Можем ли мы предсказывать локальность данных в будущих реализациях, опираясь только на информацию об алгоритмах? </a:t>
            </a:r>
            <a:endParaRPr lang="en-US" sz="2000" dirty="0" smtClean="0">
              <a:latin typeface="Calibri" pitchFamily="34" charset="0"/>
            </a:endParaRPr>
          </a:p>
          <a:p>
            <a:endParaRPr lang="en-US" sz="2000" dirty="0" smtClean="0">
              <a:latin typeface="Calibri" pitchFamily="34" charset="0"/>
            </a:endParaRPr>
          </a:p>
          <a:p>
            <a:r>
              <a:rPr lang="ru-RU" sz="2000" dirty="0" smtClean="0">
                <a:latin typeface="Calibri" pitchFamily="34" charset="0"/>
              </a:rPr>
              <a:t>Что означает</a:t>
            </a:r>
            <a:r>
              <a:rPr lang="en-US" sz="2000" dirty="0" smtClean="0">
                <a:latin typeface="Calibri" pitchFamily="34" charset="0"/>
              </a:rPr>
              <a:t> “</a:t>
            </a:r>
            <a:r>
              <a:rPr lang="ru-RU" sz="2000" dirty="0" smtClean="0">
                <a:latin typeface="Calibri" pitchFamily="34" charset="0"/>
              </a:rPr>
              <a:t>локальность алгоритма</a:t>
            </a:r>
            <a:r>
              <a:rPr lang="en-US" sz="2000" dirty="0" smtClean="0">
                <a:latin typeface="Calibri" pitchFamily="34" charset="0"/>
              </a:rPr>
              <a:t>” ? </a:t>
            </a:r>
          </a:p>
          <a:p>
            <a:r>
              <a:rPr lang="ru-RU" sz="2000" dirty="0" smtClean="0">
                <a:latin typeface="Calibri" pitchFamily="34" charset="0"/>
              </a:rPr>
              <a:t>Что означает </a:t>
            </a:r>
            <a:r>
              <a:rPr lang="en-US" sz="2000" dirty="0" smtClean="0">
                <a:latin typeface="Calibri" pitchFamily="34" charset="0"/>
              </a:rPr>
              <a:t>“</a:t>
            </a:r>
            <a:r>
              <a:rPr lang="ru-RU" sz="2000" dirty="0" smtClean="0">
                <a:latin typeface="Calibri" pitchFamily="34" charset="0"/>
              </a:rPr>
              <a:t>алгоритм обладает хорошей</a:t>
            </a:r>
            <a:r>
              <a:rPr lang="en-US" sz="2000" dirty="0" smtClean="0">
                <a:latin typeface="Calibri" pitchFamily="34" charset="0"/>
              </a:rPr>
              <a:t>/</a:t>
            </a:r>
            <a:r>
              <a:rPr lang="ru-RU" sz="2000" dirty="0" smtClean="0">
                <a:latin typeface="Calibri" pitchFamily="34" charset="0"/>
              </a:rPr>
              <a:t>плохой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</a:rPr>
              <a:t>локальностью</a:t>
            </a:r>
            <a:r>
              <a:rPr lang="en-US" sz="2000" dirty="0" smtClean="0">
                <a:latin typeface="Calibri" pitchFamily="34" charset="0"/>
              </a:rPr>
              <a:t>” ?</a:t>
            </a:r>
          </a:p>
          <a:p>
            <a:r>
              <a:rPr lang="ru-RU" sz="2000" b="1" dirty="0" smtClean="0">
                <a:latin typeface="Calibri" pitchFamily="34" charset="0"/>
              </a:rPr>
              <a:t>В алгоритмах нет структур данных</a:t>
            </a:r>
            <a:r>
              <a:rPr lang="ru-RU" sz="2000" dirty="0" smtClean="0">
                <a:latin typeface="Calibri" pitchFamily="34" charset="0"/>
              </a:rPr>
              <a:t>, а значит и понятие </a:t>
            </a:r>
            <a:r>
              <a:rPr lang="en-US" sz="2000" dirty="0" smtClean="0">
                <a:latin typeface="Calibri" pitchFamily="34" charset="0"/>
              </a:rPr>
              <a:t>“</a:t>
            </a:r>
            <a:r>
              <a:rPr lang="ru-RU" sz="2000" dirty="0" smtClean="0">
                <a:latin typeface="Calibri" pitchFamily="34" charset="0"/>
              </a:rPr>
              <a:t>локальность</a:t>
            </a:r>
            <a:r>
              <a:rPr lang="en-US" sz="2000" dirty="0" smtClean="0">
                <a:latin typeface="Calibri" pitchFamily="34" charset="0"/>
              </a:rPr>
              <a:t>”</a:t>
            </a:r>
            <a:r>
              <a:rPr lang="ru-RU" sz="2000" dirty="0" smtClean="0">
                <a:latin typeface="Calibri" pitchFamily="34" charset="0"/>
              </a:rPr>
              <a:t> к ним напрямую не применимо! Вместе с этим, алгоритмы определяют суть программ, где локальность уместна и важна</a:t>
            </a:r>
            <a:r>
              <a:rPr lang="en-US" sz="2000" dirty="0" smtClean="0">
                <a:latin typeface="Calibri" pitchFamily="34" charset="0"/>
              </a:rPr>
              <a:t>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556792"/>
            <a:ext cx="7848600" cy="452431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ru-RU" sz="1600" i="1" dirty="0" smtClean="0"/>
          </a:p>
        </p:txBody>
      </p:sp>
      <p:pic>
        <p:nvPicPr>
          <p:cNvPr id="10" name="Рисунок 9" descr="schem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1916832"/>
            <a:ext cx="5076156" cy="3528392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grpSp>
        <p:nvGrpSpPr>
          <p:cNvPr id="2" name="Группа 21"/>
          <p:cNvGrpSpPr/>
          <p:nvPr/>
        </p:nvGrpSpPr>
        <p:grpSpPr>
          <a:xfrm>
            <a:off x="6569671" y="3064009"/>
            <a:ext cx="2105897" cy="338554"/>
            <a:chOff x="6258664" y="2719080"/>
            <a:chExt cx="2105897" cy="338554"/>
          </a:xfrm>
        </p:grpSpPr>
        <p:sp>
          <p:nvSpPr>
            <p:cNvPr id="12" name="TextBox 11"/>
            <p:cNvSpPr txBox="1"/>
            <p:nvPr/>
          </p:nvSpPr>
          <p:spPr>
            <a:xfrm>
              <a:off x="6455256" y="2719080"/>
              <a:ext cx="19093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  <a:latin typeface="Calibri" pitchFamily="34" charset="0"/>
                </a:rPr>
                <a:t>MPI_Reduce</a:t>
              </a:r>
              <a:r>
                <a:rPr lang="en-US" sz="1600" dirty="0" smtClean="0">
                  <a:solidFill>
                    <a:srgbClr val="FF0000"/>
                  </a:solidFill>
                  <a:latin typeface="Calibri" pitchFamily="34" charset="0"/>
                </a:rPr>
                <a:t>( </a:t>
              </a:r>
              <a:r>
                <a:rPr lang="en-US" sz="1600" dirty="0" err="1" smtClean="0">
                  <a:solidFill>
                    <a:srgbClr val="FF0000"/>
                  </a:solidFill>
                  <a:latin typeface="Calibri" pitchFamily="34" charset="0"/>
                </a:rPr>
                <a:t>buf</a:t>
              </a:r>
              <a:r>
                <a:rPr lang="en-US" sz="1600" dirty="0" smtClean="0">
                  <a:solidFill>
                    <a:srgbClr val="FF0000"/>
                  </a:solidFill>
                  <a:latin typeface="Calibri" pitchFamily="34" charset="0"/>
                </a:rPr>
                <a:t>, …)</a:t>
              </a:r>
              <a:endParaRPr lang="ru-RU" sz="16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 flipH="1">
              <a:off x="6258664" y="2883416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па 22"/>
          <p:cNvGrpSpPr/>
          <p:nvPr/>
        </p:nvGrpSpPr>
        <p:grpSpPr>
          <a:xfrm>
            <a:off x="6570559" y="4065791"/>
            <a:ext cx="2105897" cy="338554"/>
            <a:chOff x="6258664" y="2719080"/>
            <a:chExt cx="2105897" cy="338554"/>
          </a:xfrm>
        </p:grpSpPr>
        <p:sp>
          <p:nvSpPr>
            <p:cNvPr id="24" name="TextBox 23"/>
            <p:cNvSpPr txBox="1"/>
            <p:nvPr/>
          </p:nvSpPr>
          <p:spPr>
            <a:xfrm>
              <a:off x="6455256" y="2719080"/>
              <a:ext cx="19093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  <a:latin typeface="Calibri" pitchFamily="34" charset="0"/>
                </a:rPr>
                <a:t>MPI_Reduce</a:t>
              </a:r>
              <a:r>
                <a:rPr lang="en-US" sz="1600" dirty="0" smtClean="0">
                  <a:solidFill>
                    <a:srgbClr val="FF0000"/>
                  </a:solidFill>
                  <a:latin typeface="Calibri" pitchFamily="34" charset="0"/>
                </a:rPr>
                <a:t>( </a:t>
              </a:r>
              <a:r>
                <a:rPr lang="en-US" sz="1600" dirty="0" err="1" smtClean="0">
                  <a:solidFill>
                    <a:srgbClr val="FF0000"/>
                  </a:solidFill>
                  <a:latin typeface="Calibri" pitchFamily="34" charset="0"/>
                </a:rPr>
                <a:t>buf</a:t>
              </a:r>
              <a:r>
                <a:rPr lang="en-US" sz="1600" dirty="0" smtClean="0">
                  <a:solidFill>
                    <a:srgbClr val="FF0000"/>
                  </a:solidFill>
                  <a:latin typeface="Calibri" pitchFamily="34" charset="0"/>
                </a:rPr>
                <a:t>, …)</a:t>
              </a:r>
              <a:endParaRPr lang="ru-RU" sz="16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 flipH="1">
              <a:off x="6258664" y="2883416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25"/>
          <p:cNvGrpSpPr/>
          <p:nvPr/>
        </p:nvGrpSpPr>
        <p:grpSpPr>
          <a:xfrm>
            <a:off x="6569671" y="2080935"/>
            <a:ext cx="2105897" cy="338554"/>
            <a:chOff x="6258664" y="2719080"/>
            <a:chExt cx="2105897" cy="338554"/>
          </a:xfrm>
        </p:grpSpPr>
        <p:sp>
          <p:nvSpPr>
            <p:cNvPr id="27" name="TextBox 26"/>
            <p:cNvSpPr txBox="1"/>
            <p:nvPr/>
          </p:nvSpPr>
          <p:spPr>
            <a:xfrm>
              <a:off x="6455256" y="2719080"/>
              <a:ext cx="19093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  <a:latin typeface="Calibri" pitchFamily="34" charset="0"/>
                </a:rPr>
                <a:t>MPI_Reduce</a:t>
              </a:r>
              <a:r>
                <a:rPr lang="en-US" sz="1600" dirty="0" smtClean="0">
                  <a:solidFill>
                    <a:srgbClr val="FF0000"/>
                  </a:solidFill>
                  <a:latin typeface="Calibri" pitchFamily="34" charset="0"/>
                </a:rPr>
                <a:t>( </a:t>
              </a:r>
              <a:r>
                <a:rPr lang="en-US" sz="1600" dirty="0" err="1" smtClean="0">
                  <a:solidFill>
                    <a:srgbClr val="FF0000"/>
                  </a:solidFill>
                  <a:latin typeface="Calibri" pitchFamily="34" charset="0"/>
                </a:rPr>
                <a:t>buf</a:t>
              </a:r>
              <a:r>
                <a:rPr lang="en-US" sz="1600" dirty="0" smtClean="0">
                  <a:solidFill>
                    <a:srgbClr val="FF0000"/>
                  </a:solidFill>
                  <a:latin typeface="Calibri" pitchFamily="34" charset="0"/>
                </a:rPr>
                <a:t>, …)</a:t>
              </a:r>
              <a:endParaRPr lang="ru-RU" sz="16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cxnSp>
          <p:nvCxnSpPr>
            <p:cNvPr id="28" name="Прямая со стрелкой 27"/>
            <p:cNvCxnSpPr/>
            <p:nvPr/>
          </p:nvCxnSpPr>
          <p:spPr>
            <a:xfrm flipH="1">
              <a:off x="6258664" y="2883416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Коммуникационный профиль приложений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7937" y="5794455"/>
            <a:ext cx="9144000" cy="5909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А что такое коммуникационный профиль приложений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Как его получить и описывать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 (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Scalasca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Vampir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1484784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Все ли мы знаем о разложении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Холецкого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2" y="3284984"/>
            <a:ext cx="91440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Фундаментальный вопрос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</a:p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Что означает выполнить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полное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описание алгоритма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25144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Пока ответа не знает никто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...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1" y="2094756"/>
            <a:ext cx="570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5855" y="2094870"/>
            <a:ext cx="3600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Кажется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что Да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…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0" grpId="0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Разновидности одного алгоритма…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(сложности описания алгоритмов)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297335"/>
            <a:ext cx="8136904" cy="544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71677"/>
            <a:ext cx="9144000" cy="4456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Алгоритмы и их реализации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700808"/>
            <a:ext cx="8352928" cy="1152128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08080"/>
                </a:solidFill>
                <a:latin typeface="Calibri" pitchFamily="34" charset="0"/>
              </a:rPr>
              <a:t>А Л Г О Р И Т М Ы</a:t>
            </a:r>
            <a:endParaRPr lang="ru-RU" sz="2400" dirty="0">
              <a:solidFill>
                <a:srgbClr val="808080"/>
              </a:solidFill>
              <a:latin typeface="Calibri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9552" y="2924944"/>
            <a:ext cx="8352928" cy="1152128"/>
          </a:xfrm>
          <a:prstGeom prst="roundRect">
            <a:avLst/>
          </a:prstGeom>
          <a:solidFill>
            <a:srgbClr val="CCECFF"/>
          </a:solidFill>
          <a:ln w="9525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08080"/>
                </a:solidFill>
                <a:latin typeface="Calibri" pitchFamily="34" charset="0"/>
              </a:rPr>
              <a:t>П Р О Г Р А М М Ы</a:t>
            </a:r>
            <a:endParaRPr lang="ru-RU" sz="2400" dirty="0">
              <a:solidFill>
                <a:srgbClr val="808080"/>
              </a:solidFill>
              <a:latin typeface="Calibri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2" y="4149080"/>
            <a:ext cx="8352928" cy="1152128"/>
          </a:xfrm>
          <a:prstGeom prst="roundRect">
            <a:avLst/>
          </a:prstGeom>
          <a:solidFill>
            <a:srgbClr val="99FF66"/>
          </a:solidFill>
          <a:ln w="9525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08080"/>
                </a:solidFill>
                <a:latin typeface="Calibri" pitchFamily="34" charset="0"/>
              </a:rPr>
              <a:t>К О М П Ь Ю Т Е Р Н Ы Е  П Л А Т Ф О Р М Ы</a:t>
            </a:r>
            <a:endParaRPr lang="ru-RU" sz="2400" dirty="0">
              <a:solidFill>
                <a:srgbClr val="808080"/>
              </a:solidFill>
              <a:latin typeface="Calibri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763688" y="2276872"/>
            <a:ext cx="576064" cy="1224136"/>
          </a:xfrm>
          <a:prstGeom prst="straightConnector1">
            <a:avLst/>
          </a:prstGeom>
          <a:ln w="25400">
            <a:solidFill>
              <a:srgbClr val="FF0000"/>
            </a:solidFill>
            <a:headEnd type="oval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1475656" y="3501008"/>
            <a:ext cx="864096" cy="1224136"/>
          </a:xfrm>
          <a:prstGeom prst="straightConnector1">
            <a:avLst/>
          </a:prstGeom>
          <a:ln w="25400">
            <a:solidFill>
              <a:srgbClr val="FF0000"/>
            </a:solidFill>
            <a:headEnd type="oval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699792" y="2276872"/>
            <a:ext cx="576064" cy="1224136"/>
          </a:xfrm>
          <a:prstGeom prst="straightConnector1">
            <a:avLst/>
          </a:prstGeom>
          <a:ln w="25400">
            <a:solidFill>
              <a:srgbClr val="FF0000"/>
            </a:solidFill>
            <a:headEnd type="oval"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27"/>
          <p:cNvGrpSpPr/>
          <p:nvPr/>
        </p:nvGrpSpPr>
        <p:grpSpPr>
          <a:xfrm>
            <a:off x="2411760" y="3501008"/>
            <a:ext cx="864096" cy="1224136"/>
            <a:chOff x="2411760" y="3933056"/>
            <a:chExt cx="864096" cy="1224136"/>
          </a:xfrm>
        </p:grpSpPr>
        <p:cxnSp>
          <p:nvCxnSpPr>
            <p:cNvPr id="16" name="Прямая со стрелкой 15"/>
            <p:cNvCxnSpPr/>
            <p:nvPr/>
          </p:nvCxnSpPr>
          <p:spPr>
            <a:xfrm flipH="1">
              <a:off x="2411760" y="3933056"/>
              <a:ext cx="86409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3275856" y="3933056"/>
              <a:ext cx="0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 flipH="1">
              <a:off x="2915816" y="3933056"/>
              <a:ext cx="360040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па 31"/>
          <p:cNvGrpSpPr/>
          <p:nvPr/>
        </p:nvGrpSpPr>
        <p:grpSpPr>
          <a:xfrm>
            <a:off x="7164288" y="2276872"/>
            <a:ext cx="1080120" cy="1224136"/>
            <a:chOff x="7164288" y="2708920"/>
            <a:chExt cx="1080120" cy="1224136"/>
          </a:xfrm>
        </p:grpSpPr>
        <p:cxnSp>
          <p:nvCxnSpPr>
            <p:cNvPr id="23" name="Прямая со стрелкой 22"/>
            <p:cNvCxnSpPr/>
            <p:nvPr/>
          </p:nvCxnSpPr>
          <p:spPr>
            <a:xfrm>
              <a:off x="7668344" y="2708920"/>
              <a:ext cx="576064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7668344" y="2708920"/>
              <a:ext cx="14401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 flipH="1">
              <a:off x="7164288" y="2708920"/>
              <a:ext cx="50405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32"/>
          <p:cNvGrpSpPr/>
          <p:nvPr/>
        </p:nvGrpSpPr>
        <p:grpSpPr>
          <a:xfrm>
            <a:off x="7164288" y="3501008"/>
            <a:ext cx="1080120" cy="1224136"/>
            <a:chOff x="7164288" y="3933056"/>
            <a:chExt cx="1080120" cy="1224136"/>
          </a:xfrm>
        </p:grpSpPr>
        <p:cxnSp>
          <p:nvCxnSpPr>
            <p:cNvPr id="24" name="Прямая со стрелкой 23"/>
            <p:cNvCxnSpPr/>
            <p:nvPr/>
          </p:nvCxnSpPr>
          <p:spPr>
            <a:xfrm flipH="1">
              <a:off x="7380312" y="3933056"/>
              <a:ext cx="86409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 flipH="1">
              <a:off x="7380312" y="3933056"/>
              <a:ext cx="432048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/>
            <p:cNvCxnSpPr/>
            <p:nvPr/>
          </p:nvCxnSpPr>
          <p:spPr>
            <a:xfrm>
              <a:off x="7164288" y="3933056"/>
              <a:ext cx="222032" cy="1218064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33"/>
          <p:cNvGrpSpPr/>
          <p:nvPr/>
        </p:nvGrpSpPr>
        <p:grpSpPr>
          <a:xfrm>
            <a:off x="4644008" y="2276872"/>
            <a:ext cx="1080120" cy="1224136"/>
            <a:chOff x="4644008" y="2708920"/>
            <a:chExt cx="1080120" cy="1224136"/>
          </a:xfrm>
        </p:grpSpPr>
        <p:cxnSp>
          <p:nvCxnSpPr>
            <p:cNvPr id="54" name="Прямая со стрелкой 53"/>
            <p:cNvCxnSpPr/>
            <p:nvPr/>
          </p:nvCxnSpPr>
          <p:spPr>
            <a:xfrm>
              <a:off x="5148064" y="2708920"/>
              <a:ext cx="576064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5148064" y="2708920"/>
              <a:ext cx="14401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 flipH="1">
              <a:off x="4644008" y="2708920"/>
              <a:ext cx="50405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34"/>
          <p:cNvGrpSpPr/>
          <p:nvPr/>
        </p:nvGrpSpPr>
        <p:grpSpPr>
          <a:xfrm>
            <a:off x="4139952" y="3501008"/>
            <a:ext cx="1806208" cy="1224136"/>
            <a:chOff x="4139952" y="3933056"/>
            <a:chExt cx="1806208" cy="1224136"/>
          </a:xfrm>
        </p:grpSpPr>
        <p:cxnSp>
          <p:nvCxnSpPr>
            <p:cNvPr id="57" name="Прямая со стрелкой 56"/>
            <p:cNvCxnSpPr/>
            <p:nvPr/>
          </p:nvCxnSpPr>
          <p:spPr>
            <a:xfrm flipH="1">
              <a:off x="4427984" y="3933056"/>
              <a:ext cx="86409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/>
            <p:cNvCxnSpPr/>
            <p:nvPr/>
          </p:nvCxnSpPr>
          <p:spPr>
            <a:xfrm>
              <a:off x="5292080" y="3933056"/>
              <a:ext cx="0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/>
            <p:cNvCxnSpPr/>
            <p:nvPr/>
          </p:nvCxnSpPr>
          <p:spPr>
            <a:xfrm flipH="1">
              <a:off x="4932040" y="3933056"/>
              <a:ext cx="360040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 стрелкой 59"/>
            <p:cNvCxnSpPr/>
            <p:nvPr/>
          </p:nvCxnSpPr>
          <p:spPr>
            <a:xfrm>
              <a:off x="5724128" y="3933056"/>
              <a:ext cx="222032" cy="1218064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/>
            <p:cNvCxnSpPr/>
            <p:nvPr/>
          </p:nvCxnSpPr>
          <p:spPr>
            <a:xfrm flipH="1">
              <a:off x="4139952" y="3933056"/>
              <a:ext cx="504056" cy="1224136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oval" w="med" len="med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35"/>
          <p:cNvGrpSpPr/>
          <p:nvPr/>
        </p:nvGrpSpPr>
        <p:grpSpPr>
          <a:xfrm>
            <a:off x="3534678" y="4592176"/>
            <a:ext cx="404278" cy="636463"/>
            <a:chOff x="3534678" y="5024224"/>
            <a:chExt cx="404278" cy="636463"/>
          </a:xfrm>
        </p:grpSpPr>
        <p:sp>
          <p:nvSpPr>
            <p:cNvPr id="64" name="Овал 63"/>
            <p:cNvSpPr/>
            <p:nvPr/>
          </p:nvSpPr>
          <p:spPr>
            <a:xfrm>
              <a:off x="3677424" y="5024224"/>
              <a:ext cx="122416" cy="12689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534678" y="5075912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alibri" pitchFamily="34" charset="0"/>
                </a:rPr>
                <a:t>C</a:t>
              </a:r>
              <a:endParaRPr lang="ru-RU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14" name="Группа 38"/>
          <p:cNvGrpSpPr/>
          <p:nvPr/>
        </p:nvGrpSpPr>
        <p:grpSpPr>
          <a:xfrm>
            <a:off x="4942178" y="1745055"/>
            <a:ext cx="421910" cy="624805"/>
            <a:chOff x="4942178" y="2177103"/>
            <a:chExt cx="421910" cy="624805"/>
          </a:xfrm>
        </p:grpSpPr>
        <p:sp>
          <p:nvSpPr>
            <p:cNvPr id="31" name="Овал 30"/>
            <p:cNvSpPr/>
            <p:nvPr/>
          </p:nvSpPr>
          <p:spPr>
            <a:xfrm>
              <a:off x="5088131" y="2675012"/>
              <a:ext cx="122416" cy="12689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42178" y="2177103"/>
              <a:ext cx="4219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alibri" pitchFamily="34" charset="0"/>
                </a:rPr>
                <a:t>A</a:t>
              </a:r>
              <a:endParaRPr lang="ru-RU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17" name="Группа 44"/>
          <p:cNvGrpSpPr/>
          <p:nvPr/>
        </p:nvGrpSpPr>
        <p:grpSpPr>
          <a:xfrm>
            <a:off x="4581525" y="3338756"/>
            <a:ext cx="1661517" cy="584775"/>
            <a:chOff x="4581525" y="3770804"/>
            <a:chExt cx="1661517" cy="584775"/>
          </a:xfrm>
        </p:grpSpPr>
        <p:sp>
          <p:nvSpPr>
            <p:cNvPr id="41" name="TextBox 40"/>
            <p:cNvSpPr txBox="1"/>
            <p:nvPr/>
          </p:nvSpPr>
          <p:spPr>
            <a:xfrm>
              <a:off x="4581525" y="3770804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alibri" pitchFamily="34" charset="0"/>
                </a:rPr>
                <a:t>P</a:t>
              </a:r>
              <a:r>
                <a:rPr lang="en-US" baseline="-25000" dirty="0" smtClean="0">
                  <a:solidFill>
                    <a:srgbClr val="FF0000"/>
                  </a:solidFill>
                  <a:latin typeface="Calibri" pitchFamily="34" charset="0"/>
                </a:rPr>
                <a:t>1</a:t>
              </a:r>
              <a:endParaRPr lang="ru-RU" baseline="-250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241362" y="3770804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alibri" pitchFamily="34" charset="0"/>
                </a:rPr>
                <a:t>P</a:t>
              </a:r>
              <a:r>
                <a:rPr lang="en-US" baseline="-25000" dirty="0" smtClean="0">
                  <a:solidFill>
                    <a:srgbClr val="FF0000"/>
                  </a:solidFill>
                  <a:latin typeface="Calibri" pitchFamily="34" charset="0"/>
                </a:rPr>
                <a:t>2</a:t>
              </a:r>
              <a:endParaRPr lang="ru-RU" baseline="-250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07318" y="3770804"/>
              <a:ext cx="5357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alibri" pitchFamily="34" charset="0"/>
                </a:rPr>
                <a:t>P</a:t>
              </a:r>
              <a:r>
                <a:rPr lang="en-US" baseline="-25000" dirty="0" smtClean="0">
                  <a:solidFill>
                    <a:srgbClr val="FF0000"/>
                  </a:solidFill>
                  <a:latin typeface="Calibri" pitchFamily="34" charset="0"/>
                </a:rPr>
                <a:t>3</a:t>
              </a:r>
              <a:endParaRPr lang="ru-RU" baseline="-250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183" y="5385410"/>
            <a:ext cx="9144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Достаточно ли у нас информации об алгоритме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A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чтобы создать эффективную реализацию для платформы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C?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88" y="6033482"/>
            <a:ext cx="9144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Можем ли мы использовать реализации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</a:t>
            </a:r>
            <a:r>
              <a:rPr lang="en-US" sz="2000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P</a:t>
            </a:r>
            <a:r>
              <a:rPr lang="en-US" sz="2000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P</a:t>
            </a:r>
            <a:r>
              <a:rPr lang="en-US" sz="2000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или мы должны создавать еще одну реализацию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для платформы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C?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35496" y="2857130"/>
            <a:ext cx="9073008" cy="2160240"/>
            <a:chOff x="35496" y="2857130"/>
            <a:chExt cx="9073008" cy="2160240"/>
          </a:xfrm>
        </p:grpSpPr>
        <p:sp>
          <p:nvSpPr>
            <p:cNvPr id="8" name="Овал 7"/>
            <p:cNvSpPr/>
            <p:nvPr/>
          </p:nvSpPr>
          <p:spPr bwMode="auto">
            <a:xfrm>
              <a:off x="35496" y="2857130"/>
              <a:ext cx="9073008" cy="216024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19050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  <p:grpSp>
          <p:nvGrpSpPr>
            <p:cNvPr id="3" name="Группа 23"/>
            <p:cNvGrpSpPr/>
            <p:nvPr/>
          </p:nvGrpSpPr>
          <p:grpSpPr>
            <a:xfrm>
              <a:off x="251520" y="2953519"/>
              <a:ext cx="8706618" cy="2028879"/>
              <a:chOff x="251520" y="2953519"/>
              <a:chExt cx="8706618" cy="2028879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963151" y="3721224"/>
                <a:ext cx="29949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Математическое описание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395536" y="4077072"/>
                <a:ext cx="13465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Сложность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381275" y="2953519"/>
                <a:ext cx="25506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Информационный граф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2867510" y="3789040"/>
                <a:ext cx="27126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Свойства и особенности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051720" y="4355812"/>
                <a:ext cx="23021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Ресурс параллелизма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4255393" y="3530724"/>
                <a:ext cx="23085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Локальность данных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892398" y="3460938"/>
                <a:ext cx="23101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Масштабируемость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927572" y="3001144"/>
                <a:ext cx="25839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Детерминированность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137397" y="4303256"/>
                <a:ext cx="30246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Вычислительная мощность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707904" y="4613066"/>
                <a:ext cx="3031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Входные </a:t>
                </a:r>
                <a:r>
                  <a:rPr lang="en-US" sz="1800" i="1" dirty="0" smtClean="0">
                    <a:latin typeface="Calibri" pitchFamily="34" charset="0"/>
                  </a:rPr>
                  <a:t>/ </a:t>
                </a:r>
                <a:r>
                  <a:rPr lang="ru-RU" sz="1800" i="1" dirty="0" smtClean="0">
                    <a:latin typeface="Calibri" pitchFamily="34" charset="0"/>
                  </a:rPr>
                  <a:t>Выходные данные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3411643" y="3233167"/>
                <a:ext cx="1973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Макроструктура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056257" y="3180338"/>
                <a:ext cx="24091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Вычислительное ядро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436096" y="3284984"/>
                <a:ext cx="27462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Локальность вычислений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051720" y="4067780"/>
                <a:ext cx="30916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Коммуникационный профиль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1520" y="3645024"/>
                <a:ext cx="2393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Производительность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96136" y="4005064"/>
                <a:ext cx="1891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800" i="1" dirty="0" smtClean="0">
                    <a:latin typeface="Calibri" pitchFamily="34" charset="0"/>
                  </a:rPr>
                  <a:t>Эффективность</a:t>
                </a:r>
                <a:endParaRPr lang="ru-RU" sz="1800" i="1" dirty="0">
                  <a:latin typeface="Calibri" pitchFamily="34" charset="0"/>
                </a:endParaRPr>
              </a:p>
            </p:txBody>
          </p:sp>
        </p:grpSp>
      </p:grpSp>
      <p:sp>
        <p:nvSpPr>
          <p:cNvPr id="24" name="Овал 23"/>
          <p:cNvSpPr/>
          <p:nvPr/>
        </p:nvSpPr>
        <p:spPr bwMode="auto">
          <a:xfrm>
            <a:off x="35496" y="2852936"/>
            <a:ext cx="9073008" cy="2160240"/>
          </a:xfrm>
          <a:prstGeom prst="ellipse">
            <a:avLst/>
          </a:prstGeom>
          <a:solidFill>
            <a:schemeClr val="bg1">
              <a:alpha val="90000"/>
            </a:schemeClr>
          </a:solidFill>
          <a:ln w="1905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ru-RU" smtClean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2483768" y="2708920"/>
            <a:ext cx="3960440" cy="2448272"/>
          </a:xfrm>
          <a:prstGeom prst="line">
            <a:avLst/>
          </a:prstGeom>
          <a:ln w="1905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23528" y="3335974"/>
            <a:ext cx="3903633" cy="885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Алгоритмы</a:t>
            </a:r>
            <a:r>
              <a:rPr lang="en-US" sz="2400" i="1" dirty="0" smtClean="0">
                <a:latin typeface="Calibri" pitchFamily="34" charset="0"/>
              </a:rPr>
              <a:t>: </a:t>
            </a:r>
            <a:endParaRPr lang="ru-RU" sz="2400" i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теоретический потенциал</a:t>
            </a:r>
            <a:endParaRPr lang="en-US" sz="2400" i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sz="1600" i="1" dirty="0" smtClean="0">
                <a:latin typeface="Calibri" pitchFamily="34" charset="0"/>
              </a:rPr>
              <a:t>(</a:t>
            </a:r>
            <a:r>
              <a:rPr lang="ru-RU" sz="1600" i="1" dirty="0" smtClean="0">
                <a:latin typeface="Calibri" pitchFamily="34" charset="0"/>
              </a:rPr>
              <a:t>машинно-независимые свойства</a:t>
            </a:r>
            <a:r>
              <a:rPr lang="en-US" sz="1600" i="1" dirty="0" smtClean="0">
                <a:latin typeface="Calibri" pitchFamily="34" charset="0"/>
              </a:rPr>
              <a:t>)</a:t>
            </a:r>
            <a:endParaRPr lang="ru-RU" sz="1600" i="1" dirty="0">
              <a:latin typeface="Calibri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309350" y="3933056"/>
            <a:ext cx="3575018" cy="690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Алгоритмы</a:t>
            </a:r>
            <a:r>
              <a:rPr lang="en-US" sz="2400" i="1" dirty="0" smtClean="0">
                <a:latin typeface="Calibri" pitchFamily="34" charset="0"/>
              </a:rPr>
              <a:t>: </a:t>
            </a:r>
            <a:endParaRPr lang="ru-RU" sz="2400" i="1" dirty="0" smtClean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i="1" dirty="0" smtClean="0">
                <a:latin typeface="Calibri" pitchFamily="34" charset="0"/>
              </a:rPr>
              <a:t>особенности реализации</a:t>
            </a:r>
            <a:endParaRPr lang="ru-RU" sz="2400" i="1" dirty="0"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657504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Структура и свойства алгоритмов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(от мобильных платформ до </a:t>
            </a:r>
            <a:r>
              <a:rPr lang="ru-RU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экзафлопсных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суперкомпьютеров)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07904" y="5301208"/>
            <a:ext cx="22871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4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635896" y="5926633"/>
            <a:ext cx="60743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572000" y="5926633"/>
            <a:ext cx="144016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41948" y="6261695"/>
            <a:ext cx="3046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 smtClean="0">
                <a:solidFill>
                  <a:srgbClr val="FF0000"/>
                </a:solidFill>
                <a:latin typeface="Calibri" pitchFamily="34" charset="0"/>
              </a:rPr>
              <a:t>http://AlgoWiki-Project.org</a:t>
            </a:r>
            <a:endParaRPr lang="ru-RU" sz="2000" kern="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604" y="588808"/>
            <a:ext cx="8868668" cy="581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606425"/>
            <a:ext cx="86614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604" y="588808"/>
            <a:ext cx="8868668" cy="581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 rot="20201510">
            <a:off x="981447" y="2922912"/>
            <a:ext cx="7128792" cy="1273907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Calibri" pitchFamily="34" charset="0"/>
              </a:rPr>
              <a:t>– это проект для всего вычислительного сообщества !</a:t>
            </a:r>
            <a:endParaRPr lang="en-US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Calibri" pitchFamily="34" charset="0"/>
              </a:rPr>
              <a:t>Для студентов</a:t>
            </a: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Calibri" pitchFamily="34" charset="0"/>
              </a:rPr>
              <a:t>аспирантов</a:t>
            </a: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Calibri" pitchFamily="34" charset="0"/>
              </a:rPr>
              <a:t>преподавателей</a:t>
            </a: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Calibri" pitchFamily="34" charset="0"/>
              </a:rPr>
              <a:t>ученых</a:t>
            </a: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</a:rPr>
              <a:t>… </a:t>
            </a:r>
            <a:endParaRPr lang="ru-RU" sz="20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2060848"/>
            <a:ext cx="9144000" cy="147117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Обучение параллелизму,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параллельным алгоритмам,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технологиям параллельного программирования,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параллельным вычислениям…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Параллелизм в учебной программе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(бакалавры, магистры, аспиранты, …)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844824"/>
            <a:ext cx="79928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libri" pitchFamily="34" charset="0"/>
              </a:rPr>
              <a:t>Алгоритмы и алгоритмические языки</a:t>
            </a:r>
            <a:r>
              <a:rPr lang="ru-RU" sz="1600" dirty="0" smtClean="0">
                <a:latin typeface="Calibri" pitchFamily="34" charset="0"/>
              </a:rPr>
              <a:t> </a:t>
            </a:r>
            <a:r>
              <a:rPr lang="ru-RU" sz="1600" b="1" dirty="0" smtClean="0">
                <a:latin typeface="Calibri" pitchFamily="34" charset="0"/>
              </a:rPr>
              <a:t>(1 курс)</a:t>
            </a:r>
            <a:r>
              <a:rPr lang="ru-RU" sz="1600" dirty="0" smtClean="0">
                <a:latin typeface="Calibri" pitchFamily="34" charset="0"/>
              </a:rPr>
              <a:t> Сразу в первом семестре обучения нужно (на интуитивном уровне) ввести понятие параллельного исполнения алгоритма.</a:t>
            </a:r>
          </a:p>
          <a:p>
            <a:r>
              <a:rPr lang="ru-RU" sz="1600" b="1" dirty="0" smtClean="0">
                <a:latin typeface="Calibri" pitchFamily="34" charset="0"/>
              </a:rPr>
              <a:t>Линейная алгебра и аналитическая геометрия (1 курс). </a:t>
            </a:r>
            <a:r>
              <a:rPr lang="ru-RU" sz="1600" dirty="0" smtClean="0">
                <a:latin typeface="Calibri" pitchFamily="34" charset="0"/>
              </a:rPr>
              <a:t>Для простых примеров (суммирование элементов вектора, скалярное произведение)</a:t>
            </a:r>
            <a:r>
              <a:rPr lang="ru-RU" sz="1600" b="1" dirty="0" smtClean="0">
                <a:latin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</a:rPr>
              <a:t>ввести понятие вычислительной сложности, без какого-либо теоретического обоснования сказать о возможности их параллельного исполнения, привести оценки времени параллельного исполнения. Показать информационную структуру классического алгоритма умножения матриц, обратив внимание на возможный способ параллельного выполнения алгоритма. </a:t>
            </a:r>
          </a:p>
          <a:p>
            <a:r>
              <a:rPr lang="ru-RU" sz="1600" b="1" dirty="0" smtClean="0">
                <a:latin typeface="Calibri" pitchFamily="34" charset="0"/>
              </a:rPr>
              <a:t>Архитектура компьютеров (1 курс)</a:t>
            </a:r>
            <a:r>
              <a:rPr lang="ru-RU" sz="1600" dirty="0" smtClean="0">
                <a:latin typeface="Calibri" pitchFamily="34" charset="0"/>
              </a:rPr>
              <a:t>. Ввести принципы конвейерной и параллельной обработки данных, объяснить архитектуру многоядерных процессоров, ввести понятия независимых функциональных устройств, векторизации, пиковой и реальной производительности. Рассказать об организации подсистемы памяти в современных процессорах, иерархии памяти. </a:t>
            </a:r>
          </a:p>
          <a:p>
            <a:r>
              <a:rPr lang="ru-RU" sz="1600" b="1" dirty="0" smtClean="0">
                <a:latin typeface="Calibri" pitchFamily="34" charset="0"/>
              </a:rPr>
              <a:t>Физические основы построения компьютеров (2 курс). </a:t>
            </a:r>
            <a:r>
              <a:rPr lang="ru-RU" sz="1600" dirty="0" smtClean="0">
                <a:latin typeface="Calibri" pitchFamily="34" charset="0"/>
              </a:rPr>
              <a:t>Машинное представление чисел, точность, округление, параллельное поразрядное выполнение арифметических операций. Округление, законы точной и машинной арифметики.</a:t>
            </a:r>
          </a:p>
          <a:p>
            <a:r>
              <a:rPr lang="ru-RU" sz="1600" b="1" dirty="0" smtClean="0">
                <a:latin typeface="Calibri" pitchFamily="34" charset="0"/>
              </a:rPr>
              <a:t>Операционные системы (2 курс).</a:t>
            </a:r>
            <a:r>
              <a:rPr lang="ru-RU" sz="1600" dirty="0" smtClean="0">
                <a:latin typeface="Calibri" pitchFamily="34" charset="0"/>
              </a:rPr>
              <a:t> Параллельные процессы, модель </a:t>
            </a:r>
            <a:r>
              <a:rPr lang="en-US" sz="1600" dirty="0" smtClean="0">
                <a:latin typeface="Calibri" pitchFamily="34" charset="0"/>
              </a:rPr>
              <a:t>fork</a:t>
            </a:r>
            <a:r>
              <a:rPr lang="ru-RU" sz="1600" dirty="0" smtClean="0">
                <a:latin typeface="Calibri" pitchFamily="34" charset="0"/>
              </a:rPr>
              <a:t>/</a:t>
            </a:r>
            <a:r>
              <a:rPr lang="en-US" sz="1600" dirty="0" smtClean="0">
                <a:latin typeface="Calibri" pitchFamily="34" charset="0"/>
              </a:rPr>
              <a:t>join</a:t>
            </a:r>
            <a:r>
              <a:rPr lang="ru-RU" sz="1600" dirty="0" smtClean="0">
                <a:latin typeface="Calibri" pitchFamily="34" charset="0"/>
              </a:rPr>
              <a:t>, методы синхронизации, методы взаимодействия процессов, тупики, детерминированность, справедливость, живучесть, отказоустойчивость.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620688"/>
            <a:ext cx="9144000" cy="6894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Параллелизм в учебной программе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(бакалавры, магистры, аспиранты, …)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844824"/>
            <a:ext cx="79928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libri" pitchFamily="34" charset="0"/>
              </a:rPr>
              <a:t>Дискретная математика, теория графов (2 курс).</a:t>
            </a:r>
            <a:r>
              <a:rPr lang="ru-RU" sz="1600" dirty="0" smtClean="0">
                <a:latin typeface="Calibri" pitchFamily="34" charset="0"/>
              </a:rPr>
              <a:t> Двумерная решетка, </a:t>
            </a:r>
            <a:r>
              <a:rPr lang="en-US" sz="1600" dirty="0" smtClean="0">
                <a:latin typeface="Calibri" pitchFamily="34" charset="0"/>
              </a:rPr>
              <a:t>n</a:t>
            </a:r>
            <a:r>
              <a:rPr lang="ru-RU" sz="1600" dirty="0" smtClean="0">
                <a:latin typeface="Calibri" pitchFamily="34" charset="0"/>
              </a:rPr>
              <a:t>-мерный тор, </a:t>
            </a:r>
            <a:r>
              <a:rPr lang="en-US" sz="1600" dirty="0" smtClean="0">
                <a:latin typeface="Calibri" pitchFamily="34" charset="0"/>
              </a:rPr>
              <a:t>n</a:t>
            </a:r>
            <a:r>
              <a:rPr lang="ru-RU" sz="1600" dirty="0" smtClean="0">
                <a:latin typeface="Calibri" pitchFamily="34" charset="0"/>
              </a:rPr>
              <a:t>-мерный гиперкуб и т.п. как примеры топологии многопроцессорных систем. Кратчайший путь между узлами, длина максимального пути, степень исхода вершин графа, маршрутизация и отказоустойчивость. Необходимость и сложности обработки сверхбольших графов.</a:t>
            </a:r>
          </a:p>
          <a:p>
            <a:r>
              <a:rPr lang="ru-RU" sz="1600" b="1" dirty="0" smtClean="0">
                <a:latin typeface="Calibri" pitchFamily="34" charset="0"/>
              </a:rPr>
              <a:t>Сложность алгоритмов (3 курс).</a:t>
            </a:r>
            <a:r>
              <a:rPr lang="ru-RU" sz="1600" dirty="0" smtClean="0">
                <a:latin typeface="Calibri" pitchFamily="34" charset="0"/>
              </a:rPr>
              <a:t> Последовательная и параллельная сложность алгоритмов, вычислительная мощность алгоритмов.</a:t>
            </a:r>
          </a:p>
          <a:p>
            <a:r>
              <a:rPr lang="ru-RU" sz="1600" b="1" dirty="0" smtClean="0">
                <a:latin typeface="Calibri" pitchFamily="34" charset="0"/>
              </a:rPr>
              <a:t>Введение в численные методы (3 курс)</a:t>
            </a:r>
            <a:r>
              <a:rPr lang="ru-RU" sz="1600" dirty="0" smtClean="0">
                <a:latin typeface="Calibri" pitchFamily="34" charset="0"/>
              </a:rPr>
              <a:t>. Информационная структура явных и неявных численных методов, компромисс между вычислительной сложностью и параллельной структурой алгоритмов.</a:t>
            </a:r>
          </a:p>
          <a:p>
            <a:r>
              <a:rPr lang="ru-RU" sz="1600" b="1" dirty="0" smtClean="0">
                <a:latin typeface="Calibri" pitchFamily="34" charset="0"/>
              </a:rPr>
              <a:t>Уравнения математической физики (3 курс).</a:t>
            </a:r>
            <a:r>
              <a:rPr lang="ru-RU" sz="1600" dirty="0" smtClean="0">
                <a:latin typeface="Calibri" pitchFamily="34" charset="0"/>
              </a:rPr>
              <a:t> Параллельные методы решения задач, основные этапы решения задач на компьютерах: задача – метод – алгоритм – технология программирования – программа – компиляция – выполнение, необходимость сохранения степени параллелизма на каждом этапе решения задач.</a:t>
            </a:r>
          </a:p>
          <a:p>
            <a:r>
              <a:rPr lang="ru-RU" sz="1600" b="1" dirty="0" smtClean="0">
                <a:latin typeface="Calibri" pitchFamily="34" charset="0"/>
              </a:rPr>
              <a:t>Базы данных (4 курс).</a:t>
            </a:r>
            <a:r>
              <a:rPr lang="ru-RU" sz="1600" dirty="0" smtClean="0">
                <a:latin typeface="Calibri" pitchFamily="34" charset="0"/>
              </a:rPr>
              <a:t> Параллельные СУБД, сверхбольшие СУБД, балансировка нагрузки при параллельном выполнении запросов.</a:t>
            </a:r>
          </a:p>
          <a:p>
            <a:r>
              <a:rPr lang="ru-RU" sz="1600" b="1" dirty="0" smtClean="0">
                <a:latin typeface="Calibri" pitchFamily="34" charset="0"/>
              </a:rPr>
              <a:t>Методы оптимизации (4 курс). </a:t>
            </a:r>
            <a:r>
              <a:rPr lang="ru-RU" sz="1600" dirty="0" smtClean="0">
                <a:latin typeface="Calibri" pitchFamily="34" charset="0"/>
              </a:rPr>
              <a:t>Примеры параллельных методов оптимизации.</a:t>
            </a:r>
          </a:p>
          <a:p>
            <a:r>
              <a:rPr lang="ru-RU" sz="1600" b="1" dirty="0" smtClean="0">
                <a:latin typeface="Calibri" pitchFamily="34" charset="0"/>
              </a:rPr>
              <a:t>Распределенные системы (4 курс).</a:t>
            </a:r>
            <a:r>
              <a:rPr lang="ru-RU" sz="1600" dirty="0" smtClean="0">
                <a:latin typeface="Calibri" pitchFamily="34" charset="0"/>
              </a:rPr>
              <a:t> Идеи </a:t>
            </a:r>
            <a:r>
              <a:rPr lang="ru-RU" sz="1600" dirty="0" err="1" smtClean="0">
                <a:latin typeface="Calibri" pitchFamily="34" charset="0"/>
              </a:rPr>
              <a:t>метакомпьютинга</a:t>
            </a:r>
            <a:r>
              <a:rPr lang="ru-RU" sz="1600" dirty="0" smtClean="0">
                <a:latin typeface="Calibri" pitchFamily="34" charset="0"/>
              </a:rPr>
              <a:t>, </a:t>
            </a:r>
            <a:r>
              <a:rPr lang="ru-RU" sz="1600" dirty="0" err="1" smtClean="0">
                <a:latin typeface="Calibri" pitchFamily="34" charset="0"/>
              </a:rPr>
              <a:t>грид</a:t>
            </a:r>
            <a:r>
              <a:rPr lang="ru-RU" sz="1600" dirty="0" smtClean="0">
                <a:latin typeface="Calibri" pitchFamily="34" charset="0"/>
              </a:rPr>
              <a:t>, облачные технологии, технологии распределенной обработки данных.</a:t>
            </a:r>
            <a:endParaRPr lang="ru-RU" sz="16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22532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9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636838"/>
            <a:ext cx="9144000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547664" y="3501008"/>
            <a:ext cx="23762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0"/>
            <a:ext cx="7128792" cy="3717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0066"/>
                </a:solidFill>
                <a:latin typeface="Calibri" pitchFamily="34" charset="0"/>
              </a:rPr>
              <a:t>Суперкомпьютерный консорциум университетов России</a:t>
            </a:r>
          </a:p>
          <a:p>
            <a:pPr algn="ctr"/>
            <a:r>
              <a:rPr lang="ru-RU" sz="1400" i="1" dirty="0" smtClean="0">
                <a:solidFill>
                  <a:srgbClr val="000066"/>
                </a:solidFill>
                <a:latin typeface="Calibri" pitchFamily="34" charset="0"/>
              </a:rPr>
              <a:t>МГУ имени М.В.Ломоносова</a:t>
            </a:r>
            <a:endParaRPr lang="en-US" sz="1400" i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 algn="ctr"/>
            <a:endParaRPr lang="ru-RU" sz="800" i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Летняя Суперкомпьютерная Академия</a:t>
            </a:r>
            <a:endParaRPr lang="en-US" sz="24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algn="ctr"/>
            <a:r>
              <a:rPr lang="en-US" sz="1400" i="1" dirty="0" smtClean="0">
                <a:solidFill>
                  <a:srgbClr val="000066"/>
                </a:solidFill>
                <a:latin typeface="Calibri" pitchFamily="34" charset="0"/>
              </a:rPr>
              <a:t>2</a:t>
            </a:r>
            <a:r>
              <a:rPr lang="ru-RU" sz="1400" i="1" dirty="0" smtClean="0">
                <a:solidFill>
                  <a:srgbClr val="000066"/>
                </a:solidFill>
                <a:latin typeface="Calibri" pitchFamily="34" charset="0"/>
              </a:rPr>
              <a:t>4 июня</a:t>
            </a:r>
            <a:r>
              <a:rPr lang="en-US" sz="1400" i="1" dirty="0" smtClean="0">
                <a:solidFill>
                  <a:srgbClr val="000066"/>
                </a:solidFill>
                <a:latin typeface="Calibri" pitchFamily="34" charset="0"/>
              </a:rPr>
              <a:t> – </a:t>
            </a:r>
            <a:r>
              <a:rPr lang="ru-RU" sz="1400" i="1" dirty="0" smtClean="0">
                <a:solidFill>
                  <a:srgbClr val="000066"/>
                </a:solidFill>
                <a:latin typeface="Calibri" pitchFamily="34" charset="0"/>
              </a:rPr>
              <a:t>2 июля,</a:t>
            </a:r>
            <a:r>
              <a:rPr lang="en-US" sz="1400" i="1" dirty="0" smtClean="0">
                <a:solidFill>
                  <a:srgbClr val="000066"/>
                </a:solidFill>
                <a:latin typeface="Calibri" pitchFamily="34" charset="0"/>
              </a:rPr>
              <a:t> 201</a:t>
            </a:r>
            <a:r>
              <a:rPr lang="ru-RU" sz="1400" i="1" dirty="0" smtClean="0">
                <a:solidFill>
                  <a:srgbClr val="000066"/>
                </a:solidFill>
                <a:latin typeface="Calibri" pitchFamily="34" charset="0"/>
              </a:rPr>
              <a:t>6</a:t>
            </a:r>
            <a:endParaRPr lang="en-US" sz="1400" i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 algn="ctr"/>
            <a:endParaRPr lang="en-US" sz="1800" i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1800" i="1" dirty="0" smtClean="0">
                <a:solidFill>
                  <a:srgbClr val="000066"/>
                </a:solidFill>
                <a:latin typeface="Calibri" pitchFamily="34" charset="0"/>
              </a:rPr>
              <a:t>пленарные лекции ведущих зарубежных ученых и специалистов,</a:t>
            </a:r>
            <a:endParaRPr lang="en-US" sz="1800" i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 6 </a:t>
            </a:r>
            <a:r>
              <a:rPr lang="ru-RU" sz="1800" i="1" dirty="0" smtClean="0">
                <a:solidFill>
                  <a:srgbClr val="000066"/>
                </a:solidFill>
                <a:latin typeface="Calibri" pitchFamily="34" charset="0"/>
              </a:rPr>
              <a:t>параллельных учебных треков</a:t>
            </a: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,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ru-RU" sz="1800" i="1" dirty="0" smtClean="0">
                <a:solidFill>
                  <a:srgbClr val="000066"/>
                </a:solidFill>
                <a:latin typeface="Calibri" pitchFamily="34" charset="0"/>
              </a:rPr>
              <a:t> система тренингов по различным направлениям</a:t>
            </a: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,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ru-RU" sz="1800" i="1" dirty="0" smtClean="0">
                <a:solidFill>
                  <a:srgbClr val="000066"/>
                </a:solidFill>
                <a:latin typeface="Calibri" pitchFamily="34" charset="0"/>
              </a:rPr>
              <a:t>слушатели</a:t>
            </a: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: 1</a:t>
            </a:r>
            <a:r>
              <a:rPr lang="ru-RU" sz="1800" i="1" dirty="0" smtClean="0">
                <a:solidFill>
                  <a:srgbClr val="000066"/>
                </a:solidFill>
                <a:latin typeface="Calibri" pitchFamily="34" charset="0"/>
              </a:rPr>
              <a:t>20 чел., от студентов до профессоров</a:t>
            </a:r>
            <a:r>
              <a:rPr lang="en-US" sz="1800" i="1" dirty="0" smtClean="0">
                <a:solidFill>
                  <a:srgbClr val="000066"/>
                </a:solidFill>
                <a:latin typeface="Calibri" pitchFamily="34" charset="0"/>
              </a:rPr>
              <a:t>.</a:t>
            </a:r>
            <a:endParaRPr lang="ru-RU" sz="1800" i="1" dirty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10" name="Рисунок 4" descr="logo-consortium-eng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971" y="6274006"/>
            <a:ext cx="3033861" cy="574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075" y="404664"/>
            <a:ext cx="8197850" cy="405765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5516835"/>
            <a:ext cx="8064500" cy="12192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1101" y="2832745"/>
            <a:ext cx="4581379" cy="272032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4993" y="4033639"/>
            <a:ext cx="3692450" cy="1327827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6120680" cy="393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0275" y="4084000"/>
            <a:ext cx="45624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r="49750"/>
          <a:stretch>
            <a:fillRect/>
          </a:stretch>
        </p:blipFill>
        <p:spPr bwMode="auto">
          <a:xfrm>
            <a:off x="6444208" y="332656"/>
            <a:ext cx="2520280" cy="213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 l="50478"/>
          <a:stretch>
            <a:fillRect/>
          </a:stretch>
        </p:blipFill>
        <p:spPr bwMode="auto">
          <a:xfrm>
            <a:off x="6445250" y="2420888"/>
            <a:ext cx="2519237" cy="213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t="53858"/>
          <a:stretch>
            <a:fillRect/>
          </a:stretch>
        </p:blipFill>
        <p:spPr bwMode="auto">
          <a:xfrm>
            <a:off x="179512" y="5676405"/>
            <a:ext cx="4648200" cy="110316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grpSp>
        <p:nvGrpSpPr>
          <p:cNvPr id="20" name="Группа 19"/>
          <p:cNvGrpSpPr/>
          <p:nvPr/>
        </p:nvGrpSpPr>
        <p:grpSpPr>
          <a:xfrm>
            <a:off x="539552" y="6082663"/>
            <a:ext cx="2960538" cy="203324"/>
            <a:chOff x="539552" y="6082663"/>
            <a:chExt cx="2960538" cy="20332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39552" y="6082663"/>
              <a:ext cx="2664296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47762" y="6285987"/>
              <a:ext cx="2952328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Прямая соединительная линия 21"/>
          <p:cNvCxnSpPr/>
          <p:nvPr/>
        </p:nvCxnSpPr>
        <p:spPr>
          <a:xfrm>
            <a:off x="2411760" y="2660662"/>
            <a:ext cx="1800200" cy="0"/>
          </a:xfrm>
          <a:prstGeom prst="line">
            <a:avLst/>
          </a:prstGeom>
          <a:ln w="952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1" y="4315373"/>
            <a:ext cx="4206172" cy="127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3" descr="MSU_Panorama1.jpg"/>
          <p:cNvPicPr>
            <a:picLocks noGrp="1" noChangeAspect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66225" cy="6870700"/>
          </a:xfrm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2564904"/>
            <a:ext cx="9144000" cy="7903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4D4D4D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solidFill>
                  <a:srgbClr val="FFFFFF"/>
                </a:solidFill>
                <a:latin typeface="Calibri" pitchFamily="34" charset="0"/>
              </a:rPr>
              <a:t>Параллельные алгоритмы: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i="1" dirty="0" smtClean="0">
                <a:solidFill>
                  <a:srgbClr val="FFFFFF"/>
                </a:solidFill>
                <a:latin typeface="Calibri" pitchFamily="34" charset="0"/>
              </a:rPr>
              <a:t>так ли хорошо мы их знаем ? </a:t>
            </a:r>
            <a:endParaRPr lang="en-US" sz="2800" i="1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3789041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4D4D4D"/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ru-RU" sz="2400" i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400" i="1" dirty="0" smtClean="0">
                <a:solidFill>
                  <a:srgbClr val="FFFFFF"/>
                </a:solidFill>
                <a:latin typeface="Calibri" pitchFamily="34" charset="0"/>
              </a:rPr>
              <a:t>Воеводин </a:t>
            </a:r>
            <a:r>
              <a:rPr lang="ru-RU" sz="2400" i="1" dirty="0">
                <a:solidFill>
                  <a:srgbClr val="FFFFFF"/>
                </a:solidFill>
                <a:latin typeface="Calibri" pitchFamily="34" charset="0"/>
              </a:rPr>
              <a:t>Вл.В</a:t>
            </a:r>
            <a:r>
              <a:rPr lang="ru-RU" sz="2400" i="1" dirty="0" smtClean="0">
                <a:solidFill>
                  <a:srgbClr val="FFFFFF"/>
                </a:solidFill>
                <a:latin typeface="Calibri" pitchFamily="34" charset="0"/>
              </a:rPr>
              <a:t>.</a:t>
            </a:r>
          </a:p>
          <a:p>
            <a:pPr algn="ctr">
              <a:lnSpc>
                <a:spcPct val="80000"/>
              </a:lnSpc>
              <a:defRPr/>
            </a:pPr>
            <a:endParaRPr lang="ru-RU" sz="2400" i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000" i="1" dirty="0" smtClean="0">
                <a:solidFill>
                  <a:srgbClr val="FFFFFF"/>
                </a:solidFill>
                <a:latin typeface="Calibri" pitchFamily="34" charset="0"/>
              </a:rPr>
              <a:t>voevodin@parallel.ru</a:t>
            </a:r>
            <a:endParaRPr lang="ru-RU" sz="2000" i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485" name="TextBox 8"/>
          <p:cNvSpPr txBox="1">
            <a:spLocks noChangeArrowheads="1"/>
          </p:cNvSpPr>
          <p:nvPr/>
        </p:nvSpPr>
        <p:spPr bwMode="auto">
          <a:xfrm>
            <a:off x="15875" y="6416675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400" i="1" dirty="0" smtClean="0">
                <a:solidFill>
                  <a:srgbClr val="FFFFFF"/>
                </a:solidFill>
                <a:latin typeface="Calibri" pitchFamily="34" charset="0"/>
              </a:rPr>
              <a:t>24 мая, 2016 </a:t>
            </a:r>
            <a:r>
              <a:rPr lang="ru-RU" sz="1400" i="1" dirty="0">
                <a:solidFill>
                  <a:srgbClr val="FFFFFF"/>
                </a:solidFill>
                <a:latin typeface="Calibri" pitchFamily="34" charset="0"/>
              </a:rPr>
              <a:t>г</a:t>
            </a:r>
            <a:r>
              <a:rPr lang="ru-RU" sz="1400" i="1" dirty="0" smtClean="0">
                <a:solidFill>
                  <a:srgbClr val="FFFFFF"/>
                </a:solidFill>
                <a:latin typeface="Calibri" pitchFamily="34" charset="0"/>
              </a:rPr>
              <a:t>., г.Таруса</a:t>
            </a:r>
            <a:endParaRPr lang="ru-RU" sz="1400" i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0" y="260648"/>
            <a:ext cx="9144000" cy="31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4D4D4D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1800" i="1" dirty="0" smtClean="0">
                <a:solidFill>
                  <a:srgbClr val="FFFFFF"/>
                </a:solidFill>
                <a:latin typeface="Calibri" pitchFamily="34" charset="0"/>
              </a:rPr>
              <a:t>Конференция </a:t>
            </a:r>
            <a:r>
              <a:rPr lang="en-US" sz="1800" i="1" dirty="0" smtClean="0">
                <a:solidFill>
                  <a:srgbClr val="FFFFFF"/>
                </a:solidFill>
                <a:latin typeface="Calibri" pitchFamily="34" charset="0"/>
              </a:rPr>
              <a:t>“</a:t>
            </a:r>
            <a:r>
              <a:rPr lang="ru-RU" sz="1800" i="1" dirty="0" smtClean="0">
                <a:solidFill>
                  <a:srgbClr val="FFFFFF"/>
                </a:solidFill>
                <a:latin typeface="Calibri" pitchFamily="34" charset="0"/>
              </a:rPr>
              <a:t>Методы суперкомпьютерного  моделирования</a:t>
            </a:r>
            <a:r>
              <a:rPr lang="en-US" sz="1800" i="1" dirty="0" smtClean="0">
                <a:solidFill>
                  <a:srgbClr val="FFFFFF"/>
                </a:solidFill>
                <a:latin typeface="Calibri" pitchFamily="34" charset="0"/>
              </a:rPr>
              <a:t>”</a:t>
            </a:r>
            <a:endParaRPr lang="ru-RU" sz="1800" i="1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2_Оформление по умолчанию">
  <a:themeElements>
    <a:clrScheme name="2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2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rgbClr val="666633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  <a:headEnd type="oval" w="med" len="med"/>
          <a:tailEnd type="stealth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9211</TotalTime>
  <Words>3398</Words>
  <Application>Microsoft Office PowerPoint</Application>
  <PresentationFormat>Экран (4:3)</PresentationFormat>
  <Paragraphs>659</Paragraphs>
  <Slides>75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75</vt:i4>
      </vt:variant>
    </vt:vector>
  </HeadingPairs>
  <TitlesOfParts>
    <vt:vector size="83" baseType="lpstr">
      <vt:lpstr>22_Оформление по умолчанию</vt:lpstr>
      <vt:lpstr>7_Оформление по умолчанию</vt:lpstr>
      <vt:lpstr>13_Оформление по умолчанию</vt:lpstr>
      <vt:lpstr>2_Оформление по умолчанию</vt:lpstr>
      <vt:lpstr>20_Оформление по умолчанию</vt:lpstr>
      <vt:lpstr>Оформление по умолчанию</vt:lpstr>
      <vt:lpstr>1_Тема Office</vt:lpstr>
      <vt:lpstr>12_Оформление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Rover</dc:creator>
  <cp:lastModifiedBy>stop</cp:lastModifiedBy>
  <cp:revision>646</cp:revision>
  <dcterms:created xsi:type="dcterms:W3CDTF">2004-05-25T18:50:23Z</dcterms:created>
  <dcterms:modified xsi:type="dcterms:W3CDTF">2016-05-24T16:17:24Z</dcterms:modified>
</cp:coreProperties>
</file>