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259" r:id="rId4"/>
    <p:sldId id="257" r:id="rId5"/>
    <p:sldId id="263" r:id="rId6"/>
    <p:sldId id="270" r:id="rId7"/>
    <p:sldId id="271" r:id="rId8"/>
    <p:sldId id="258" r:id="rId9"/>
    <p:sldId id="268" r:id="rId10"/>
    <p:sldId id="256" r:id="rId11"/>
    <p:sldId id="260" r:id="rId12"/>
    <p:sldId id="261" r:id="rId13"/>
    <p:sldId id="262" r:id="rId14"/>
    <p:sldId id="267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9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57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03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98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90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87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07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69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64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31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5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55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32B49-4DE7-490E-81D2-75FF7B500CA2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4634D-16BF-4974-9839-80590E9A19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74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80460" y="4305300"/>
            <a:ext cx="1882140" cy="1082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dx/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=f(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x,u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)+w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Дуга 4"/>
          <p:cNvSpPr/>
          <p:nvPr/>
        </p:nvSpPr>
        <p:spPr>
          <a:xfrm>
            <a:off x="3977640" y="4312920"/>
            <a:ext cx="1264920" cy="419100"/>
          </a:xfrm>
          <a:prstGeom prst="arc">
            <a:avLst>
              <a:gd name="adj1" fmla="val 385127"/>
              <a:gd name="adj2" fmla="val 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Геосистема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0460" y="2141220"/>
            <a:ext cx="1882140" cy="1082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x^, u^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Дуальное управление</a:t>
            </a:r>
          </a:p>
          <a:p>
            <a:pPr algn="ctr"/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Дуга 6"/>
          <p:cNvSpPr/>
          <p:nvPr/>
        </p:nvSpPr>
        <p:spPr>
          <a:xfrm>
            <a:off x="3977640" y="2148840"/>
            <a:ext cx="1264920" cy="419100"/>
          </a:xfrm>
          <a:prstGeom prst="arc">
            <a:avLst>
              <a:gd name="adj1" fmla="val 385127"/>
              <a:gd name="adj2" fmla="val 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62600" y="3223260"/>
            <a:ext cx="1455420" cy="1082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u=K(x^-x*)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32660" y="3223260"/>
            <a:ext cx="1447800" cy="1082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Наблюдение: ДЗ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y=h(x)+v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ru-RU" sz="1400" baseline="-25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Соединительная линия уступом 10"/>
          <p:cNvCxnSpPr>
            <a:stCxn id="9" idx="0"/>
            <a:endCxn id="6" idx="1"/>
          </p:cNvCxnSpPr>
          <p:nvPr/>
        </p:nvCxnSpPr>
        <p:spPr>
          <a:xfrm rot="5400000" flipH="1" flipV="1">
            <a:off x="3048000" y="2590800"/>
            <a:ext cx="541020" cy="72390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6" idx="3"/>
            <a:endCxn id="8" idx="0"/>
          </p:cNvCxnSpPr>
          <p:nvPr/>
        </p:nvCxnSpPr>
        <p:spPr>
          <a:xfrm>
            <a:off x="5562600" y="2682240"/>
            <a:ext cx="727710" cy="54102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stCxn id="8" idx="2"/>
            <a:endCxn id="4" idx="3"/>
          </p:cNvCxnSpPr>
          <p:nvPr/>
        </p:nvCxnSpPr>
        <p:spPr>
          <a:xfrm rot="5400000">
            <a:off x="5655945" y="4211955"/>
            <a:ext cx="541020" cy="72771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4" idx="1"/>
            <a:endCxn id="9" idx="2"/>
          </p:cNvCxnSpPr>
          <p:nvPr/>
        </p:nvCxnSpPr>
        <p:spPr>
          <a:xfrm rot="10800000">
            <a:off x="2956560" y="4305300"/>
            <a:ext cx="723900" cy="541020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66700" y="2682240"/>
            <a:ext cx="1668780" cy="2164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гиперспектральной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радиолокационной информации</a:t>
            </a:r>
          </a:p>
        </p:txBody>
      </p:sp>
      <p:cxnSp>
        <p:nvCxnSpPr>
          <p:cNvPr id="31" name="Прямая соединительная линия 30"/>
          <p:cNvCxnSpPr>
            <a:stCxn id="29" idx="3"/>
            <a:endCxn id="9" idx="1"/>
          </p:cNvCxnSpPr>
          <p:nvPr/>
        </p:nvCxnSpPr>
        <p:spPr>
          <a:xfrm>
            <a:off x="1935480" y="3764280"/>
            <a:ext cx="2971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2956558" y="5631180"/>
            <a:ext cx="3322322" cy="1017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Загрязнение воздуха: расчеты рассеяния. Здоровье населения: расчеты риска </a:t>
            </a:r>
          </a:p>
        </p:txBody>
      </p:sp>
      <p:cxnSp>
        <p:nvCxnSpPr>
          <p:cNvPr id="36" name="Прямая соединительная линия 35"/>
          <p:cNvCxnSpPr>
            <a:stCxn id="35" idx="0"/>
            <a:endCxn id="4" idx="2"/>
          </p:cNvCxnSpPr>
          <p:nvPr/>
        </p:nvCxnSpPr>
        <p:spPr>
          <a:xfrm flipV="1">
            <a:off x="4617719" y="5387340"/>
            <a:ext cx="3811" cy="243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2956560" y="880110"/>
            <a:ext cx="3322320" cy="10172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многочастичный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41" name="Прямая соединительная линия 40"/>
          <p:cNvCxnSpPr>
            <a:stCxn id="6" idx="0"/>
            <a:endCxn id="40" idx="2"/>
          </p:cNvCxnSpPr>
          <p:nvPr/>
        </p:nvCxnSpPr>
        <p:spPr>
          <a:xfrm flipH="1" flipV="1">
            <a:off x="4617720" y="1897380"/>
            <a:ext cx="3810" cy="243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7307580" y="2682240"/>
            <a:ext cx="1668780" cy="2164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Эмергетический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подход: единое описание потоков энергии и информации в управляемых системах</a:t>
            </a:r>
          </a:p>
        </p:txBody>
      </p:sp>
      <p:cxnSp>
        <p:nvCxnSpPr>
          <p:cNvPr id="57" name="Прямая соединительная линия 56"/>
          <p:cNvCxnSpPr>
            <a:stCxn id="8" idx="3"/>
            <a:endCxn id="56" idx="1"/>
          </p:cNvCxnSpPr>
          <p:nvPr/>
        </p:nvCxnSpPr>
        <p:spPr>
          <a:xfrm>
            <a:off x="7018020" y="3764280"/>
            <a:ext cx="289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" y="15924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связанных циклов и направления работ группы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 - проведенные и проводимые работы, ----- - планируемые работы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Соединительная линия уступом 61"/>
          <p:cNvCxnSpPr>
            <a:stCxn id="29" idx="0"/>
            <a:endCxn id="40" idx="1"/>
          </p:cNvCxnSpPr>
          <p:nvPr/>
        </p:nvCxnSpPr>
        <p:spPr>
          <a:xfrm rot="5400000" flipH="1" flipV="1">
            <a:off x="1382078" y="1107758"/>
            <a:ext cx="1293495" cy="185547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990299" y="1307709"/>
            <a:ext cx="13252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 Бартон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Бендиш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ЮПШ Марса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2005-2011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Соединительная линия уступом 63"/>
          <p:cNvCxnSpPr>
            <a:stCxn id="35" idx="1"/>
            <a:endCxn id="29" idx="2"/>
          </p:cNvCxnSpPr>
          <p:nvPr/>
        </p:nvCxnSpPr>
        <p:spPr>
          <a:xfrm rot="10800000">
            <a:off x="1101090" y="4846321"/>
            <a:ext cx="1855468" cy="129349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1014701" y="5609303"/>
            <a:ext cx="9242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РФФИ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Соединительная линия уступом 67"/>
          <p:cNvCxnSpPr>
            <a:stCxn id="56" idx="2"/>
            <a:endCxn id="35" idx="3"/>
          </p:cNvCxnSpPr>
          <p:nvPr/>
        </p:nvCxnSpPr>
        <p:spPr>
          <a:xfrm rot="5400000">
            <a:off x="6563678" y="4561522"/>
            <a:ext cx="1293495" cy="1863090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>
            <a:stCxn id="40" idx="3"/>
            <a:endCxn id="56" idx="0"/>
          </p:cNvCxnSpPr>
          <p:nvPr/>
        </p:nvCxnSpPr>
        <p:spPr>
          <a:xfrm>
            <a:off x="6278880" y="1388745"/>
            <a:ext cx="1863090" cy="1293495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Дуга 73"/>
          <p:cNvSpPr/>
          <p:nvPr/>
        </p:nvSpPr>
        <p:spPr>
          <a:xfrm>
            <a:off x="5337811" y="1388745"/>
            <a:ext cx="1858978" cy="4743778"/>
          </a:xfrm>
          <a:prstGeom prst="arc">
            <a:avLst>
              <a:gd name="adj1" fmla="val 16200000"/>
              <a:gd name="adj2" fmla="val 53264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6700670" y="5602011"/>
            <a:ext cx="997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Дуга 29"/>
          <p:cNvSpPr/>
          <p:nvPr/>
        </p:nvSpPr>
        <p:spPr>
          <a:xfrm rot="10800000">
            <a:off x="4030204" y="2180788"/>
            <a:ext cx="1113295" cy="355201"/>
          </a:xfrm>
          <a:prstGeom prst="arc">
            <a:avLst>
              <a:gd name="adj1" fmla="val 385127"/>
              <a:gd name="adj2" fmla="val 0"/>
            </a:avLst>
          </a:prstGeom>
          <a:ln w="22225"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96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T5168027+28 2010263MOR00 cut RGB=7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404813"/>
            <a:ext cx="3157537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3338" y="5988050"/>
            <a:ext cx="34591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Шлейф отдувки 20</a:t>
            </a:r>
            <a:r>
              <a:rPr lang="en-US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сентября 2010 г. </a:t>
            </a:r>
            <a:r>
              <a:rPr lang="en-US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Landsat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RGB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=каналы 7,5,4</a:t>
            </a:r>
            <a:endParaRPr lang="ru-RU" altLang="ru-RU" sz="1600">
              <a:ea typeface="Calibri" panose="020F0502020204030204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4450" y="-9525"/>
            <a:ext cx="90868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Астраханский газовый комбинат: отдувка скважин по </a:t>
            </a:r>
            <a:r>
              <a:rPr lang="en-US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r>
              <a:rPr lang="ru-RU" alt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 и модели </a:t>
            </a:r>
            <a:endParaRPr lang="ru-RU" altLang="ru-RU" sz="220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1163"/>
            <a:ext cx="2886075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6588125" y="5340350"/>
            <a:ext cx="869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 7</a:t>
            </a:r>
          </a:p>
        </p:txBody>
      </p:sp>
      <p:sp>
        <p:nvSpPr>
          <p:cNvPr id="10" name="Прямоугольник 13"/>
          <p:cNvSpPr>
            <a:spLocks noChangeArrowheads="1"/>
          </p:cNvSpPr>
          <p:nvPr/>
        </p:nvSpPr>
        <p:spPr bwMode="auto">
          <a:xfrm>
            <a:off x="3713163" y="5373688"/>
            <a:ext cx="869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 4</a:t>
            </a:r>
          </a:p>
        </p:txBody>
      </p:sp>
      <p:sp>
        <p:nvSpPr>
          <p:cNvPr id="11" name="Прямоугольник 11"/>
          <p:cNvSpPr>
            <a:spLocks noChangeArrowheads="1"/>
          </p:cNvSpPr>
          <p:nvPr/>
        </p:nvSpPr>
        <p:spPr bwMode="auto">
          <a:xfrm>
            <a:off x="3276600" y="5805488"/>
            <a:ext cx="28860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поглощения. Цветокод: красный =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КСЯ «чистого» снимка/КСЯ снимка с шлейфом</a:t>
            </a:r>
          </a:p>
        </p:txBody>
      </p:sp>
      <p:pic>
        <p:nvPicPr>
          <p:cNvPr id="12" name="Picture 2" descr="ISC Absorption 3m3s St=4 V=3 H=5000 band4 Norm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11163"/>
            <a:ext cx="2873375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3"/>
          <p:cNvSpPr>
            <a:spLocks noChangeArrowheads="1"/>
          </p:cNvSpPr>
          <p:nvPr/>
        </p:nvSpPr>
        <p:spPr bwMode="auto">
          <a:xfrm>
            <a:off x="5943600" y="5805488"/>
            <a:ext cx="32337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поглощения по модели рассеяния </a:t>
            </a:r>
            <a:r>
              <a:rPr lang="en-US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ISC3ST</a:t>
            </a: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 для шлейфа сажи (выброс газа 3 м</a:t>
            </a:r>
            <a:r>
              <a:rPr lang="ru-RU" altLang="ru-RU" sz="16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/с, ветер 3 м/с, устойчивость </a:t>
            </a:r>
            <a:r>
              <a:rPr lang="en-US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endParaRPr lang="ru-RU" alt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0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7768" y="59661"/>
            <a:ext cx="6858000" cy="54959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Сценарий работы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23786" y="784594"/>
            <a:ext cx="5876925" cy="904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 smtClean="0"/>
              <a:t>Входные данные</a:t>
            </a:r>
            <a:endParaRPr lang="ru-RU" sz="1500" dirty="0"/>
          </a:p>
          <a:p>
            <a:pPr algn="ctr"/>
            <a:r>
              <a:rPr lang="ru-RU" sz="1500" dirty="0"/>
              <a:t>(Выбросы, метеорологические условия, параметры местности</a:t>
            </a:r>
            <a:r>
              <a:rPr lang="ru-RU" sz="1500" dirty="0" smtClean="0"/>
              <a:t>)</a:t>
            </a:r>
          </a:p>
          <a:p>
            <a:pPr algn="ctr"/>
            <a:r>
              <a:rPr lang="ru-RU" sz="1500" dirty="0" smtClean="0"/>
              <a:t>Могут изменят</a:t>
            </a:r>
            <a:r>
              <a:rPr lang="ru-RU" sz="1500" dirty="0"/>
              <a:t>ь</a:t>
            </a:r>
            <a:r>
              <a:rPr lang="ru-RU" sz="1500" dirty="0" smtClean="0"/>
              <a:t>ся по времени</a:t>
            </a:r>
            <a:endParaRPr lang="ru-RU" sz="15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8306" y="2218107"/>
            <a:ext cx="5876925" cy="904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 smtClean="0"/>
              <a:t>Рассеяние, </a:t>
            </a:r>
            <a:r>
              <a:rPr lang="ru-RU" sz="1500" smtClean="0"/>
              <a:t>расчет </a:t>
            </a:r>
            <a:r>
              <a:rPr lang="ru-RU" sz="1500" smtClean="0"/>
              <a:t>риска</a:t>
            </a:r>
            <a:r>
              <a:rPr lang="ru-RU" sz="1500" smtClean="0"/>
              <a:t>, карты</a:t>
            </a:r>
            <a:endParaRPr lang="ru-RU" sz="1500" dirty="0"/>
          </a:p>
          <a:p>
            <a:pPr algn="ctr"/>
            <a:r>
              <a:rPr lang="ru-RU" sz="1500" dirty="0"/>
              <a:t>(модель </a:t>
            </a:r>
            <a:r>
              <a:rPr lang="en-US" sz="1500" dirty="0"/>
              <a:t>AERMOD</a:t>
            </a:r>
            <a:r>
              <a:rPr lang="ru-RU" sz="1500" dirty="0"/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11046" y="3665878"/>
            <a:ext cx="5876925" cy="883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/>
              <a:t>Рекомендации по управлению риском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4488178" y="1689469"/>
            <a:ext cx="297180" cy="528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/>
          </a:p>
        </p:txBody>
      </p:sp>
      <p:sp>
        <p:nvSpPr>
          <p:cNvPr id="8" name="Стрелка вниз 7"/>
          <p:cNvSpPr/>
          <p:nvPr/>
        </p:nvSpPr>
        <p:spPr>
          <a:xfrm>
            <a:off x="4513659" y="3122873"/>
            <a:ext cx="297180" cy="528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/>
          </a:p>
        </p:txBody>
      </p:sp>
      <p:sp>
        <p:nvSpPr>
          <p:cNvPr id="9" name="Развернутая стрелка 8"/>
          <p:cNvSpPr/>
          <p:nvPr/>
        </p:nvSpPr>
        <p:spPr>
          <a:xfrm rot="16200000" flipV="1">
            <a:off x="6359840" y="3765587"/>
            <a:ext cx="3158489" cy="70223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8306" y="5194623"/>
            <a:ext cx="5876925" cy="883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 smtClean="0"/>
              <a:t>Управление риском</a:t>
            </a:r>
          </a:p>
          <a:p>
            <a:pPr algn="ctr"/>
            <a:r>
              <a:rPr lang="ru-RU" sz="1500" dirty="0" smtClean="0"/>
              <a:t>(применение рекомендаций)</a:t>
            </a:r>
            <a:endParaRPr lang="ru-RU" sz="15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500917" y="4556277"/>
            <a:ext cx="297180" cy="6383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160394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2" name="Прямоугольник 5"/>
          <p:cNvSpPr>
            <a:spLocks noChangeArrowheads="1"/>
          </p:cNvSpPr>
          <p:nvPr/>
        </p:nvSpPr>
        <p:spPr bwMode="auto">
          <a:xfrm>
            <a:off x="1186180" y="-82136"/>
            <a:ext cx="6858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 расчета риска</a:t>
            </a:r>
            <a:endParaRPr lang="ru-RU" altLang="ru-RU" sz="3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2662556" y="3307714"/>
            <a:ext cx="1223963" cy="985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AERMOD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рассеяния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14694" y="2150428"/>
            <a:ext cx="1728787" cy="936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AERSURFACE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 поверхности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591118" y="4531677"/>
            <a:ext cx="1370012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AERMAP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 рельефа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662556" y="2150428"/>
            <a:ext cx="1223963" cy="936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AERMET</a:t>
            </a:r>
          </a:p>
          <a:p>
            <a:pPr algn="ctr">
              <a:defRPr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процессор</a:t>
            </a:r>
          </a:p>
        </p:txBody>
      </p:sp>
      <p:sp>
        <p:nvSpPr>
          <p:cNvPr id="38" name="Овал 37"/>
          <p:cNvSpPr/>
          <p:nvPr/>
        </p:nvSpPr>
        <p:spPr>
          <a:xfrm>
            <a:off x="2575244" y="872489"/>
            <a:ext cx="1419225" cy="10795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Ветер: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Скорость,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Облака</a:t>
            </a:r>
          </a:p>
        </p:txBody>
      </p:sp>
      <p:sp>
        <p:nvSpPr>
          <p:cNvPr id="39" name="Овал 38"/>
          <p:cNvSpPr/>
          <p:nvPr/>
        </p:nvSpPr>
        <p:spPr>
          <a:xfrm>
            <a:off x="646430" y="3268027"/>
            <a:ext cx="1728788" cy="10652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Высота, диаметр, объем, скорость, масса</a:t>
            </a:r>
          </a:p>
        </p:txBody>
      </p:sp>
      <p:cxnSp>
        <p:nvCxnSpPr>
          <p:cNvPr id="42" name="Прямая со стрелкой 41"/>
          <p:cNvCxnSpPr>
            <a:stCxn id="39" idx="6"/>
            <a:endCxn id="34" idx="1"/>
          </p:cNvCxnSpPr>
          <p:nvPr/>
        </p:nvCxnSpPr>
        <p:spPr>
          <a:xfrm>
            <a:off x="2375219" y="3801427"/>
            <a:ext cx="287337" cy="0"/>
          </a:xfrm>
          <a:prstGeom prst="straightConnector1">
            <a:avLst/>
          </a:prstGeom>
          <a:ln w="114300" cmpd="dbl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37" idx="2"/>
            <a:endCxn id="34" idx="0"/>
          </p:cNvCxnSpPr>
          <p:nvPr/>
        </p:nvCxnSpPr>
        <p:spPr>
          <a:xfrm>
            <a:off x="3273743" y="3087052"/>
            <a:ext cx="0" cy="22066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36" idx="0"/>
            <a:endCxn id="34" idx="2"/>
          </p:cNvCxnSpPr>
          <p:nvPr/>
        </p:nvCxnSpPr>
        <p:spPr>
          <a:xfrm flipH="1" flipV="1">
            <a:off x="3273744" y="4293553"/>
            <a:ext cx="1587" cy="23812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5" idx="3"/>
            <a:endCxn id="37" idx="1"/>
          </p:cNvCxnSpPr>
          <p:nvPr/>
        </p:nvCxnSpPr>
        <p:spPr>
          <a:xfrm>
            <a:off x="2443481" y="2618739"/>
            <a:ext cx="219075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/>
          <p:cNvSpPr/>
          <p:nvPr/>
        </p:nvSpPr>
        <p:spPr>
          <a:xfrm>
            <a:off x="929006" y="1015365"/>
            <a:ext cx="1300163" cy="9366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Альбедо, неровность, параметр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Bowen’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cxnSp>
        <p:nvCxnSpPr>
          <p:cNvPr id="47" name="Прямая со стрелкой 46"/>
          <p:cNvCxnSpPr>
            <a:stCxn id="38" idx="4"/>
            <a:endCxn id="37" idx="0"/>
          </p:cNvCxnSpPr>
          <p:nvPr/>
        </p:nvCxnSpPr>
        <p:spPr>
          <a:xfrm flipH="1">
            <a:off x="3273743" y="1951989"/>
            <a:ext cx="11112" cy="1984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46" idx="4"/>
            <a:endCxn id="35" idx="0"/>
          </p:cNvCxnSpPr>
          <p:nvPr/>
        </p:nvCxnSpPr>
        <p:spPr>
          <a:xfrm>
            <a:off x="1578293" y="1951989"/>
            <a:ext cx="0" cy="1984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2559368" y="5676264"/>
            <a:ext cx="1439862" cy="863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местности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SRTM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Прямая со стрелкой 49"/>
          <p:cNvCxnSpPr>
            <a:stCxn id="49" idx="0"/>
            <a:endCxn id="36" idx="2"/>
          </p:cNvCxnSpPr>
          <p:nvPr/>
        </p:nvCxnSpPr>
        <p:spPr>
          <a:xfrm flipH="1" flipV="1">
            <a:off x="3275331" y="5395278"/>
            <a:ext cx="4763" cy="2809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523356" y="3307714"/>
            <a:ext cx="892175" cy="985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риска</a:t>
            </a:r>
          </a:p>
        </p:txBody>
      </p:sp>
      <p:cxnSp>
        <p:nvCxnSpPr>
          <p:cNvPr id="54" name="Прямая со стрелкой 53"/>
          <p:cNvCxnSpPr>
            <a:stCxn id="55" idx="6"/>
            <a:endCxn id="53" idx="1"/>
          </p:cNvCxnSpPr>
          <p:nvPr/>
        </p:nvCxnSpPr>
        <p:spPr>
          <a:xfrm>
            <a:off x="6183631" y="3798253"/>
            <a:ext cx="339725" cy="1587"/>
          </a:xfrm>
          <a:prstGeom prst="straightConnector1">
            <a:avLst/>
          </a:prstGeom>
          <a:ln w="114300" cmpd="dbl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Овал 54"/>
          <p:cNvSpPr/>
          <p:nvPr/>
        </p:nvSpPr>
        <p:spPr>
          <a:xfrm>
            <a:off x="4615180" y="3401377"/>
            <a:ext cx="1568450" cy="79216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 концентраций</a:t>
            </a:r>
          </a:p>
        </p:txBody>
      </p:sp>
      <p:cxnSp>
        <p:nvCxnSpPr>
          <p:cNvPr id="56" name="Прямая со стрелкой 55"/>
          <p:cNvCxnSpPr>
            <a:stCxn id="34" idx="3"/>
            <a:endCxn id="55" idx="2"/>
          </p:cNvCxnSpPr>
          <p:nvPr/>
        </p:nvCxnSpPr>
        <p:spPr>
          <a:xfrm flipV="1">
            <a:off x="3886518" y="3798253"/>
            <a:ext cx="728662" cy="1587"/>
          </a:xfrm>
          <a:prstGeom prst="straightConnector1">
            <a:avLst/>
          </a:prstGeom>
          <a:ln w="114300" cmpd="dbl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Овал 58"/>
          <p:cNvSpPr/>
          <p:nvPr/>
        </p:nvSpPr>
        <p:spPr>
          <a:xfrm>
            <a:off x="7774306" y="3404552"/>
            <a:ext cx="854075" cy="79216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 риска</a:t>
            </a:r>
          </a:p>
        </p:txBody>
      </p:sp>
      <p:cxnSp>
        <p:nvCxnSpPr>
          <p:cNvPr id="61" name="Прямая со стрелкой 60"/>
          <p:cNvCxnSpPr>
            <a:stCxn id="53" idx="3"/>
            <a:endCxn id="59" idx="2"/>
          </p:cNvCxnSpPr>
          <p:nvPr/>
        </p:nvCxnSpPr>
        <p:spPr>
          <a:xfrm>
            <a:off x="7415531" y="3799839"/>
            <a:ext cx="358775" cy="0"/>
          </a:xfrm>
          <a:prstGeom prst="straightConnector1">
            <a:avLst/>
          </a:prstGeom>
          <a:ln w="114300" cmpd="dbl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/>
          <p:cNvSpPr/>
          <p:nvPr/>
        </p:nvSpPr>
        <p:spPr>
          <a:xfrm>
            <a:off x="4462780" y="5590539"/>
            <a:ext cx="1873250" cy="9159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Наблюдаемые шлейфы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Geoeye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Прямая со стрелкой 62"/>
          <p:cNvCxnSpPr>
            <a:stCxn id="55" idx="4"/>
            <a:endCxn id="71" idx="0"/>
          </p:cNvCxnSpPr>
          <p:nvPr/>
        </p:nvCxnSpPr>
        <p:spPr>
          <a:xfrm>
            <a:off x="5399405" y="4193539"/>
            <a:ext cx="0" cy="52228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62" idx="0"/>
            <a:endCxn id="71" idx="2"/>
          </p:cNvCxnSpPr>
          <p:nvPr/>
        </p:nvCxnSpPr>
        <p:spPr>
          <a:xfrm flipV="1">
            <a:off x="5399405" y="5084127"/>
            <a:ext cx="0" cy="50641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/>
          <p:cNvCxnSpPr>
            <a:stCxn id="71" idx="3"/>
            <a:endCxn id="39" idx="4"/>
          </p:cNvCxnSpPr>
          <p:nvPr/>
        </p:nvCxnSpPr>
        <p:spPr>
          <a:xfrm flipH="1" flipV="1">
            <a:off x="1510030" y="4333239"/>
            <a:ext cx="4414838" cy="566738"/>
          </a:xfrm>
          <a:prstGeom prst="bentConnector4">
            <a:avLst>
              <a:gd name="adj1" fmla="val -23513"/>
              <a:gd name="adj2" fmla="val -313597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Соединительная линия уступом 65"/>
          <p:cNvCxnSpPr>
            <a:stCxn id="71" idx="1"/>
            <a:endCxn id="38" idx="6"/>
          </p:cNvCxnSpPr>
          <p:nvPr/>
        </p:nvCxnSpPr>
        <p:spPr>
          <a:xfrm rot="10800000">
            <a:off x="3994469" y="1412239"/>
            <a:ext cx="879475" cy="3487738"/>
          </a:xfrm>
          <a:prstGeom prst="bentConnector3">
            <a:avLst>
              <a:gd name="adj1" fmla="val 74824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Овал 66"/>
          <p:cNvSpPr/>
          <p:nvPr/>
        </p:nvSpPr>
        <p:spPr>
          <a:xfrm>
            <a:off x="4615180" y="1088390"/>
            <a:ext cx="1792288" cy="9636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Сезонные ряды снимков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Овал 67"/>
          <p:cNvSpPr/>
          <p:nvPr/>
        </p:nvSpPr>
        <p:spPr>
          <a:xfrm>
            <a:off x="6523356" y="1088390"/>
            <a:ext cx="2187575" cy="9636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Радарные данные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Radarsat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ALOS, Cosmo-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SkyMed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,..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Соединительная линия уступом 68"/>
          <p:cNvCxnSpPr>
            <a:stCxn id="67" idx="0"/>
            <a:endCxn id="46" idx="0"/>
          </p:cNvCxnSpPr>
          <p:nvPr/>
        </p:nvCxnSpPr>
        <p:spPr>
          <a:xfrm rot="16200000" flipV="1">
            <a:off x="3509487" y="-914242"/>
            <a:ext cx="73025" cy="3932238"/>
          </a:xfrm>
          <a:prstGeom prst="bentConnector3">
            <a:avLst>
              <a:gd name="adj1" fmla="val 41304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оединительная линия уступом 69"/>
          <p:cNvCxnSpPr>
            <a:stCxn id="68" idx="0"/>
            <a:endCxn id="46" idx="1"/>
          </p:cNvCxnSpPr>
          <p:nvPr/>
        </p:nvCxnSpPr>
        <p:spPr>
          <a:xfrm rot="16200000" flipH="1" flipV="1">
            <a:off x="4336574" y="-2128680"/>
            <a:ext cx="63500" cy="6497638"/>
          </a:xfrm>
          <a:prstGeom prst="bentConnector3">
            <a:avLst>
              <a:gd name="adj1" fmla="val -672217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/>
          <p:cNvSpPr/>
          <p:nvPr/>
        </p:nvSpPr>
        <p:spPr>
          <a:xfrm>
            <a:off x="4873944" y="4715827"/>
            <a:ext cx="1050925" cy="368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</a:t>
            </a:r>
          </a:p>
        </p:txBody>
      </p:sp>
    </p:spTree>
    <p:extLst>
      <p:ext uri="{BB962C8B-B14F-4D97-AF65-F5344CB8AC3E}">
        <p14:creationId xmlns:p14="http://schemas.microsoft.com/office/powerpoint/2010/main" val="22812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28" name="Прямоугольник 5"/>
          <p:cNvSpPr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Стандартные значения параметров местности для классов </a:t>
            </a:r>
            <a:r>
              <a:rPr lang="en-US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AERSURFACE</a:t>
            </a:r>
            <a:endParaRPr lang="ru-RU" altLang="ru-RU" sz="2000" dirty="0">
              <a:solidFill>
                <a:srgbClr val="0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855585"/>
              </p:ext>
            </p:extLst>
          </p:nvPr>
        </p:nvGraphicFramePr>
        <p:xfrm>
          <a:off x="136844" y="1029336"/>
          <a:ext cx="4237037" cy="5599115"/>
        </p:xfrm>
        <a:graphic>
          <a:graphicData uri="http://schemas.openxmlformats.org/drawingml/2006/table">
            <a:tbl>
              <a:tblPr/>
              <a:tblGrid>
                <a:gridCol w="436562"/>
                <a:gridCol w="2011363"/>
                <a:gridCol w="361950"/>
                <a:gridCol w="350837"/>
                <a:gridCol w="357188"/>
                <a:gridCol w="344487"/>
                <a:gridCol w="374650"/>
              </a:tblGrid>
              <a:tr h="260350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Number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Name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Seasonal Surface Roughness (m)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30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 Water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20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Perennial Ice/Snow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Intensity Residential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Intensity Residential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04800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Commercial/Indust/Transp (Site at Airport)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Commercial/Industrial/Transp (Not at Airport)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2088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Bare Rock/Sand/Clay (Arid Region)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Bare Rock/Sand/Clay (Non-arid Region)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Quarries/Strip Mines/Gravel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Transitional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Deciduous Forest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Evergreen Forest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20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Mixed Forest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Shrubland (Arid Region)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Shrubland (Non-arid Region)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Orchards/Vineyards/Other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Grasslands/Herbaceous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Pasture/Hay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20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Crops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 Grains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Fallow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Urban/Recreational Grasses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Woody Wetlands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93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Emergent Herbaceous Wetlands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793541"/>
              </p:ext>
            </p:extLst>
          </p:nvPr>
        </p:nvGraphicFramePr>
        <p:xfrm>
          <a:off x="4437381" y="1029335"/>
          <a:ext cx="4562475" cy="5627692"/>
        </p:xfrm>
        <a:graphic>
          <a:graphicData uri="http://schemas.openxmlformats.org/drawingml/2006/table">
            <a:tbl>
              <a:tblPr/>
              <a:tblGrid>
                <a:gridCol w="422275"/>
                <a:gridCol w="1954213"/>
                <a:gridCol w="546100"/>
                <a:gridCol w="346075"/>
                <a:gridCol w="369887"/>
                <a:gridCol w="415925"/>
                <a:gridCol w="508000"/>
              </a:tblGrid>
              <a:tr h="190500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Number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Name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Seasonal Albedo Values1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3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 Water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Perennial Ice/Snow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3654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Intensity Residential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Intensity Residential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36549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Commercial/Industrial/Transp (Site at Airport)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36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Commercial/Industrial/Transp (Not at Airport)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7325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Bare Rock/Sand/Clay (Arid Region)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36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Bare Rock/Sand/Clay (Non-arid Region)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Quarries/Strip Mines/Gravel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Transitional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Deciduous Forest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Evergreen Forest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Mixed Forest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Shrubland (Arid Region)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Shrubland (Non-arid Region)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Orchards/Vineyards/Other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Grasslands/Herbaceous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Pasture/Hay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Crops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 Grains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Fallow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Urban/Recreational Grasses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Woody Wetlands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88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Emergent Herbaceous Wetlands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00" marR="38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830581" y="599123"/>
            <a:ext cx="2976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Неровность поверхности, м </a:t>
            </a:r>
            <a:endParaRPr lang="ru-RU" altLang="ru-RU" sz="1800"/>
          </a:p>
        </p:txBody>
      </p:sp>
      <p:sp>
        <p:nvSpPr>
          <p:cNvPr id="10" name="Прямоугольник 7"/>
          <p:cNvSpPr>
            <a:spLocks noChangeArrowheads="1"/>
          </p:cNvSpPr>
          <p:nvPr/>
        </p:nvSpPr>
        <p:spPr bwMode="auto">
          <a:xfrm>
            <a:off x="5326381" y="599123"/>
            <a:ext cx="1954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Альбедо, безразм.</a:t>
            </a: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71219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DIS classe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403225"/>
            <a:ext cx="9163050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MODIS on Googl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392114"/>
            <a:ext cx="9156700" cy="646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MNPZ ma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113"/>
            <a:ext cx="2630488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2550920" y="289609"/>
            <a:ext cx="40054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Классификация, поставляемая </a:t>
            </a:r>
            <a:r>
              <a:rPr lang="en-US" alt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MODIS</a:t>
            </a:r>
            <a:r>
              <a:rPr lang="en-US" alt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(Для </a:t>
            </a:r>
            <a:r>
              <a:rPr lang="ru-RU" altLang="ru-RU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сравнения, не используется)</a:t>
            </a:r>
            <a:endParaRPr lang="ru-RU" altLang="ru-RU" sz="1800" i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поверхности по </a:t>
            </a:r>
            <a:r>
              <a:rPr lang="en-US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MODIS </a:t>
            </a: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 вручную (окрестности МНПЗ и Москокса)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54601" y="3805239"/>
            <a:ext cx="373063" cy="36512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983163" y="4265614"/>
            <a:ext cx="374650" cy="36512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Moskoks Classification manual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4224402"/>
            <a:ext cx="2643188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Прямая соединительная линия 11"/>
          <p:cNvCxnSpPr>
            <a:stCxn id="9" idx="0"/>
            <a:endCxn id="6" idx="3"/>
          </p:cNvCxnSpPr>
          <p:nvPr/>
        </p:nvCxnSpPr>
        <p:spPr>
          <a:xfrm flipH="1" flipV="1">
            <a:off x="2630488" y="1707357"/>
            <a:ext cx="2610645" cy="209788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11" idx="3"/>
            <a:endCxn id="10" idx="2"/>
          </p:cNvCxnSpPr>
          <p:nvPr/>
        </p:nvCxnSpPr>
        <p:spPr>
          <a:xfrm flipV="1">
            <a:off x="2630488" y="4630739"/>
            <a:ext cx="2540000" cy="91525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8"/>
          <p:cNvSpPr>
            <a:spLocks noChangeArrowheads="1"/>
          </p:cNvSpPr>
          <p:nvPr/>
        </p:nvSpPr>
        <p:spPr bwMode="auto">
          <a:xfrm>
            <a:off x="4651387" y="2984953"/>
            <a:ext cx="1201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МНПЗ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28"/>
          <p:cNvSpPr>
            <a:spLocks noChangeArrowheads="1"/>
          </p:cNvSpPr>
          <p:nvPr/>
        </p:nvSpPr>
        <p:spPr bwMode="auto">
          <a:xfrm>
            <a:off x="4379058" y="4875646"/>
            <a:ext cx="1501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Москокс</a:t>
            </a:r>
            <a:endParaRPr lang="ru-RU" altLang="ru-RU" dirty="0">
              <a:solidFill>
                <a:schemeClr val="bg1"/>
              </a:solidFill>
            </a:endParaRPr>
          </a:p>
        </p:txBody>
      </p:sp>
      <p:cxnSp>
        <p:nvCxnSpPr>
          <p:cNvPr id="16" name="Соединительная линия уступом 15"/>
          <p:cNvCxnSpPr>
            <a:stCxn id="17" idx="0"/>
            <a:endCxn id="6" idx="2"/>
          </p:cNvCxnSpPr>
          <p:nvPr/>
        </p:nvCxnSpPr>
        <p:spPr>
          <a:xfrm rot="16200000" flipV="1">
            <a:off x="1223965" y="3113881"/>
            <a:ext cx="182561" cy="1"/>
          </a:xfrm>
          <a:prstGeom prst="bentConnector3">
            <a:avLst>
              <a:gd name="adj1" fmla="val 50000"/>
            </a:avLst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" y="3205162"/>
            <a:ext cx="2630487" cy="793751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Ручная классификация по детальным классам 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AERMOD</a:t>
            </a:r>
            <a:endParaRPr lang="ru-RU" dirty="0"/>
          </a:p>
        </p:txBody>
      </p:sp>
      <p:cxnSp>
        <p:nvCxnSpPr>
          <p:cNvPr id="18" name="Соединительная линия уступом 17"/>
          <p:cNvCxnSpPr>
            <a:stCxn id="17" idx="2"/>
            <a:endCxn id="11" idx="0"/>
          </p:cNvCxnSpPr>
          <p:nvPr/>
        </p:nvCxnSpPr>
        <p:spPr>
          <a:xfrm rot="5400000">
            <a:off x="1199326" y="4108482"/>
            <a:ext cx="225489" cy="6351"/>
          </a:xfrm>
          <a:prstGeom prst="bentConnector3">
            <a:avLst>
              <a:gd name="adj1" fmla="val 50000"/>
            </a:avLst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6531401" y="356429"/>
            <a:ext cx="2612600" cy="2666171"/>
            <a:chOff x="4567239" y="703264"/>
            <a:chExt cx="3019425" cy="3081337"/>
          </a:xfrm>
        </p:grpSpPr>
        <p:pic>
          <p:nvPicPr>
            <p:cNvPr id="20" name="Landsat traini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7239" y="765176"/>
              <a:ext cx="3019425" cy="3019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9"/>
            <p:cNvSpPr txBox="1">
              <a:spLocks noChangeArrowheads="1"/>
            </p:cNvSpPr>
            <p:nvPr/>
          </p:nvSpPr>
          <p:spPr bwMode="auto">
            <a:xfrm>
              <a:off x="4957764" y="1474789"/>
              <a:ext cx="62547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Поле</a:t>
              </a:r>
            </a:p>
          </p:txBody>
        </p:sp>
        <p:sp>
          <p:nvSpPr>
            <p:cNvPr id="22" name="TextBox 30"/>
            <p:cNvSpPr txBox="1">
              <a:spLocks noChangeArrowheads="1"/>
            </p:cNvSpPr>
            <p:nvPr/>
          </p:nvSpPr>
          <p:spPr bwMode="auto">
            <a:xfrm>
              <a:off x="4797426" y="2181226"/>
              <a:ext cx="690563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Город</a:t>
              </a:r>
            </a:p>
          </p:txBody>
        </p:sp>
        <p:sp>
          <p:nvSpPr>
            <p:cNvPr id="23" name="TextBox 31"/>
            <p:cNvSpPr txBox="1">
              <a:spLocks noChangeArrowheads="1"/>
            </p:cNvSpPr>
            <p:nvPr/>
          </p:nvSpPr>
          <p:spPr bwMode="auto">
            <a:xfrm>
              <a:off x="6811964" y="703264"/>
              <a:ext cx="619125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Село</a:t>
              </a:r>
            </a:p>
          </p:txBody>
        </p:sp>
        <p:sp>
          <p:nvSpPr>
            <p:cNvPr id="24" name="TextBox 32"/>
            <p:cNvSpPr txBox="1">
              <a:spLocks noChangeArrowheads="1"/>
            </p:cNvSpPr>
            <p:nvPr/>
          </p:nvSpPr>
          <p:spPr bwMode="auto">
            <a:xfrm>
              <a:off x="6788151" y="2527301"/>
              <a:ext cx="51117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Лес</a:t>
              </a:r>
            </a:p>
          </p:txBody>
        </p:sp>
        <p:sp>
          <p:nvSpPr>
            <p:cNvPr id="25" name="TextBox 33"/>
            <p:cNvSpPr txBox="1">
              <a:spLocks noChangeArrowheads="1"/>
            </p:cNvSpPr>
            <p:nvPr/>
          </p:nvSpPr>
          <p:spPr bwMode="auto">
            <a:xfrm>
              <a:off x="5845175" y="2214564"/>
              <a:ext cx="6746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Завод</a:t>
              </a:r>
            </a:p>
          </p:txBody>
        </p:sp>
      </p:grpSp>
      <p:cxnSp>
        <p:nvCxnSpPr>
          <p:cNvPr id="26" name="Прямая соединительная линия 25"/>
          <p:cNvCxnSpPr>
            <a:stCxn id="20" idx="1"/>
            <a:endCxn id="10" idx="3"/>
          </p:cNvCxnSpPr>
          <p:nvPr/>
        </p:nvCxnSpPr>
        <p:spPr>
          <a:xfrm flipH="1">
            <a:off x="5357813" y="1716300"/>
            <a:ext cx="1173588" cy="273187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26"/>
          <p:cNvGrpSpPr/>
          <p:nvPr/>
        </p:nvGrpSpPr>
        <p:grpSpPr>
          <a:xfrm>
            <a:off x="6541763" y="4170364"/>
            <a:ext cx="2630833" cy="2697226"/>
            <a:chOff x="7612064" y="706439"/>
            <a:chExt cx="3019425" cy="3095625"/>
          </a:xfrm>
        </p:grpSpPr>
        <p:pic>
          <p:nvPicPr>
            <p:cNvPr id="28" name="AdjustedRules Sieved10 to CorrectClassValue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2064" y="782639"/>
              <a:ext cx="3019425" cy="3019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Box 29"/>
            <p:cNvSpPr txBox="1">
              <a:spLocks noChangeArrowheads="1"/>
            </p:cNvSpPr>
            <p:nvPr/>
          </p:nvSpPr>
          <p:spPr bwMode="auto">
            <a:xfrm>
              <a:off x="7985126" y="1477964"/>
              <a:ext cx="62547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Поле</a:t>
              </a:r>
            </a:p>
          </p:txBody>
        </p:sp>
        <p:sp>
          <p:nvSpPr>
            <p:cNvPr id="30" name="TextBox 30"/>
            <p:cNvSpPr txBox="1">
              <a:spLocks noChangeArrowheads="1"/>
            </p:cNvSpPr>
            <p:nvPr/>
          </p:nvSpPr>
          <p:spPr bwMode="auto">
            <a:xfrm>
              <a:off x="7824788" y="2184401"/>
              <a:ext cx="690562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Город</a:t>
              </a:r>
            </a:p>
          </p:txBody>
        </p:sp>
        <p:sp>
          <p:nvSpPr>
            <p:cNvPr id="31" name="TextBox 31"/>
            <p:cNvSpPr txBox="1">
              <a:spLocks noChangeArrowheads="1"/>
            </p:cNvSpPr>
            <p:nvPr/>
          </p:nvSpPr>
          <p:spPr bwMode="auto">
            <a:xfrm>
              <a:off x="9839326" y="706439"/>
              <a:ext cx="619125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Село</a:t>
              </a:r>
            </a:p>
          </p:txBody>
        </p:sp>
        <p:sp>
          <p:nvSpPr>
            <p:cNvPr id="32" name="TextBox 32"/>
            <p:cNvSpPr txBox="1">
              <a:spLocks noChangeArrowheads="1"/>
            </p:cNvSpPr>
            <p:nvPr/>
          </p:nvSpPr>
          <p:spPr bwMode="auto">
            <a:xfrm>
              <a:off x="9815514" y="2530476"/>
              <a:ext cx="51117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Лес</a:t>
              </a:r>
            </a:p>
          </p:txBody>
        </p:sp>
        <p:sp>
          <p:nvSpPr>
            <p:cNvPr id="33" name="TextBox 33"/>
            <p:cNvSpPr txBox="1">
              <a:spLocks noChangeArrowheads="1"/>
            </p:cNvSpPr>
            <p:nvPr/>
          </p:nvSpPr>
          <p:spPr bwMode="auto">
            <a:xfrm>
              <a:off x="8872539" y="2217739"/>
              <a:ext cx="674687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Завод</a:t>
              </a:r>
            </a:p>
          </p:txBody>
        </p:sp>
      </p:grpSp>
      <p:cxnSp>
        <p:nvCxnSpPr>
          <p:cNvPr id="34" name="Прямая соединительная линия 33"/>
          <p:cNvCxnSpPr>
            <a:stCxn id="28" idx="1"/>
            <a:endCxn id="10" idx="3"/>
          </p:cNvCxnSpPr>
          <p:nvPr/>
        </p:nvCxnSpPr>
        <p:spPr>
          <a:xfrm flipH="1" flipV="1">
            <a:off x="5357813" y="4448177"/>
            <a:ext cx="1183950" cy="110399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landsat classification"/>
          <p:cNvSpPr txBox="1">
            <a:spLocks noChangeArrowheads="1"/>
          </p:cNvSpPr>
          <p:nvPr/>
        </p:nvSpPr>
        <p:spPr bwMode="auto">
          <a:xfrm>
            <a:off x="6765841" y="3787352"/>
            <a:ext cx="2326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en-US" alt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endParaRPr lang="ru-RU" alt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Обучающие данные"/>
          <p:cNvSpPr txBox="1">
            <a:spLocks noChangeArrowheads="1"/>
          </p:cNvSpPr>
          <p:nvPr/>
        </p:nvSpPr>
        <p:spPr bwMode="auto">
          <a:xfrm>
            <a:off x="6556375" y="3111876"/>
            <a:ext cx="2638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данные </a:t>
            </a:r>
            <a:r>
              <a:rPr lang="en-US" alt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endParaRPr lang="ru-RU" alt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Прямая со стрелкой 36"/>
          <p:cNvCxnSpPr>
            <a:stCxn id="20" idx="2"/>
            <a:endCxn id="28" idx="0"/>
          </p:cNvCxnSpPr>
          <p:nvPr/>
        </p:nvCxnSpPr>
        <p:spPr>
          <a:xfrm>
            <a:off x="7837701" y="3022600"/>
            <a:ext cx="19479" cy="1214157"/>
          </a:xfrm>
          <a:prstGeom prst="straightConnector1">
            <a:avLst/>
          </a:prstGeom>
          <a:ln w="69850" cmpd="dbl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28" idx="1"/>
            <a:endCxn id="11" idx="3"/>
          </p:cNvCxnSpPr>
          <p:nvPr/>
        </p:nvCxnSpPr>
        <p:spPr>
          <a:xfrm flipH="1" flipV="1">
            <a:off x="2630488" y="5545996"/>
            <a:ext cx="3911275" cy="6178"/>
          </a:xfrm>
          <a:prstGeom prst="straightConnector1">
            <a:avLst/>
          </a:prstGeom>
          <a:ln w="69850" cmpd="dbl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68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" y="1848878"/>
            <a:ext cx="4231502" cy="3053982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162" y="1769796"/>
            <a:ext cx="4458058" cy="297696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506162" y="5400168"/>
            <a:ext cx="4637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A"/>
                </a:solidFill>
                <a:latin typeface="Times New Roman" panose="02020603050405020304" pitchFamily="18" charset="0"/>
                <a:ea typeface="Droid Sans Fallback"/>
              </a:rPr>
              <a:t>Операция агрегации сечения куба из четырех ячеек вдоль перпендикулярной к нему оси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1206" y="5378230"/>
            <a:ext cx="4304097" cy="927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A"/>
                </a:solidFill>
                <a:latin typeface="Times New Roman" panose="02020603050405020304" pitchFamily="18" charset="0"/>
                <a:ea typeface="Droid Sans Fallback"/>
              </a:rPr>
              <a:t>Устройство гиперкуба: численные данные и интерпретирующие их иерархические деревья интервалов.</a:t>
            </a:r>
            <a:endParaRPr lang="ru-RU" dirty="0"/>
          </a:p>
        </p:txBody>
      </p:sp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0" y="155941"/>
            <a:ext cx="914399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структура данных: гиперкуб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Операции: агрегация, арифметика (перетаскиванием сечений),…</a:t>
            </a:r>
            <a:endParaRPr lang="en-US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EHIPS- Environmental Health Information Processing System</a:t>
            </a:r>
            <a:endParaRPr lang="ru-RU" altLang="ru-RU" sz="2000" dirty="0"/>
          </a:p>
        </p:txBody>
      </p:sp>
      <p:pic>
        <p:nvPicPr>
          <p:cNvPr id="1026" name="Picture 2" descr="EHIPS - система СРЕДА-ЗДОРОВЬ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590" y="1618724"/>
            <a:ext cx="962818" cy="79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597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368499"/>
            <a:ext cx="9127913" cy="4567481"/>
          </a:xfrm>
          <a:prstGeom prst="rect">
            <a:avLst/>
          </a:prstGeom>
        </p:spPr>
      </p:pic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-1" y="0"/>
            <a:ext cx="912791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«системы отсчета» острого риска от импульсных источников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Пунктир: риск от источника, точки: риск в точке воздействия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7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"/>
          <p:cNvSpPr>
            <a:spLocks noChangeArrowheads="1"/>
          </p:cNvSpPr>
          <p:nvPr/>
        </p:nvSpPr>
        <p:spPr bwMode="auto">
          <a:xfrm>
            <a:off x="0" y="0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расчета риска от нерегулярных источников</a:t>
            </a:r>
            <a:endParaRPr lang="ru-RU" altLang="ru-RU" sz="24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23813" y="547687"/>
            <a:ext cx="1439862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источники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2701" y="5854700"/>
            <a:ext cx="1584325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Нерегулярные источники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2863" y="3124200"/>
            <a:ext cx="1655762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Метеорология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824038" y="542925"/>
            <a:ext cx="1871662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рассеяния при постоянной работе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800226" y="5854700"/>
            <a:ext cx="1871663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рассеяния при постоянной работе</a:t>
            </a:r>
          </a:p>
        </p:txBody>
      </p:sp>
      <p:cxnSp>
        <p:nvCxnSpPr>
          <p:cNvPr id="63" name="Прямая со стрелкой 62"/>
          <p:cNvCxnSpPr>
            <a:stCxn id="60" idx="2"/>
            <a:endCxn id="62" idx="1"/>
          </p:cNvCxnSpPr>
          <p:nvPr/>
        </p:nvCxnSpPr>
        <p:spPr>
          <a:xfrm>
            <a:off x="871539" y="3987800"/>
            <a:ext cx="928687" cy="22987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60" idx="0"/>
            <a:endCxn id="61" idx="1"/>
          </p:cNvCxnSpPr>
          <p:nvPr/>
        </p:nvCxnSpPr>
        <p:spPr>
          <a:xfrm flipV="1">
            <a:off x="871538" y="974726"/>
            <a:ext cx="952500" cy="21494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58" idx="3"/>
            <a:endCxn id="61" idx="1"/>
          </p:cNvCxnSpPr>
          <p:nvPr/>
        </p:nvCxnSpPr>
        <p:spPr>
          <a:xfrm flipV="1">
            <a:off x="1463676" y="974725"/>
            <a:ext cx="360363" cy="47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59" idx="3"/>
            <a:endCxn id="62" idx="1"/>
          </p:cNvCxnSpPr>
          <p:nvPr/>
        </p:nvCxnSpPr>
        <p:spPr>
          <a:xfrm>
            <a:off x="1597025" y="6286500"/>
            <a:ext cx="203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4019551" y="531813"/>
            <a:ext cx="1641475" cy="866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Временной ряд концентраций</a:t>
            </a:r>
          </a:p>
        </p:txBody>
      </p:sp>
      <p:cxnSp>
        <p:nvCxnSpPr>
          <p:cNvPr id="69" name="Прямая со стрелкой 68"/>
          <p:cNvCxnSpPr>
            <a:stCxn id="61" idx="3"/>
            <a:endCxn id="67" idx="1"/>
          </p:cNvCxnSpPr>
          <p:nvPr/>
        </p:nvCxnSpPr>
        <p:spPr>
          <a:xfrm flipV="1">
            <a:off x="3695700" y="965201"/>
            <a:ext cx="32385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7339013" y="542925"/>
            <a:ext cx="1727200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Максимальные концентрации</a:t>
            </a:r>
          </a:p>
        </p:txBody>
      </p:sp>
      <p:cxnSp>
        <p:nvCxnSpPr>
          <p:cNvPr id="71" name="Прямая со стрелкой 70"/>
          <p:cNvCxnSpPr>
            <a:stCxn id="67" idx="3"/>
            <a:endCxn id="70" idx="1"/>
          </p:cNvCxnSpPr>
          <p:nvPr/>
        </p:nvCxnSpPr>
        <p:spPr>
          <a:xfrm>
            <a:off x="5661025" y="965201"/>
            <a:ext cx="1677988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>
          <a:xfrm>
            <a:off x="7308850" y="5854700"/>
            <a:ext cx="1766888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Максимальные концентрации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3900489" y="5859462"/>
            <a:ext cx="1608137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Временной ряд концентраций</a:t>
            </a:r>
          </a:p>
        </p:txBody>
      </p:sp>
      <p:cxnSp>
        <p:nvCxnSpPr>
          <p:cNvPr id="74" name="Прямая со стрелкой 73"/>
          <p:cNvCxnSpPr>
            <a:stCxn id="62" idx="3"/>
            <a:endCxn id="73" idx="1"/>
          </p:cNvCxnSpPr>
          <p:nvPr/>
        </p:nvCxnSpPr>
        <p:spPr>
          <a:xfrm>
            <a:off x="3671888" y="6286500"/>
            <a:ext cx="228600" cy="47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5595939" y="2222500"/>
            <a:ext cx="1608137" cy="2952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Розыгрыш моментов выброса по Монте-Карло. Расчет мат. ожидания годового максимума концентрации</a:t>
            </a:r>
          </a:p>
        </p:txBody>
      </p:sp>
      <p:cxnSp>
        <p:nvCxnSpPr>
          <p:cNvPr id="76" name="Прямая со стрелкой 75"/>
          <p:cNvCxnSpPr>
            <a:stCxn id="73" idx="3"/>
          </p:cNvCxnSpPr>
          <p:nvPr/>
        </p:nvCxnSpPr>
        <p:spPr>
          <a:xfrm flipV="1">
            <a:off x="5508626" y="5175250"/>
            <a:ext cx="87313" cy="11160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endCxn id="72" idx="1"/>
          </p:cNvCxnSpPr>
          <p:nvPr/>
        </p:nvCxnSpPr>
        <p:spPr>
          <a:xfrm>
            <a:off x="7204076" y="5175250"/>
            <a:ext cx="104775" cy="11112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>
            <a:stCxn id="70" idx="2"/>
            <a:endCxn id="79" idx="0"/>
          </p:cNvCxnSpPr>
          <p:nvPr/>
        </p:nvCxnSpPr>
        <p:spPr>
          <a:xfrm>
            <a:off x="8202614" y="1406525"/>
            <a:ext cx="9525" cy="14287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7327900" y="2835275"/>
            <a:ext cx="1766888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риск от совокупности источников</a:t>
            </a:r>
          </a:p>
        </p:txBody>
      </p:sp>
      <p:cxnSp>
        <p:nvCxnSpPr>
          <p:cNvPr id="80" name="Прямая со стрелкой 79"/>
          <p:cNvCxnSpPr>
            <a:stCxn id="72" idx="0"/>
            <a:endCxn id="79" idx="2"/>
          </p:cNvCxnSpPr>
          <p:nvPr/>
        </p:nvCxnSpPr>
        <p:spPr>
          <a:xfrm flipV="1">
            <a:off x="8193088" y="3698876"/>
            <a:ext cx="19050" cy="2155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Рисунок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6" y="1612900"/>
            <a:ext cx="4352925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82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685301"/>
            <a:ext cx="6883399" cy="577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7217"/>
          </a:xfrm>
        </p:spPr>
        <p:txBody>
          <a:bodyPr>
            <a:noAutofit/>
          </a:bodyPr>
          <a:lstStyle/>
          <a:p>
            <a:r>
              <a:rPr lang="ru-RU" sz="3600" dirty="0"/>
              <a:t>Совершенный вариант цикла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20070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686800" cy="617538"/>
          </a:xfrm>
        </p:spPr>
        <p:txBody>
          <a:bodyPr>
            <a:normAutofit fontScale="90000"/>
          </a:bodyPr>
          <a:lstStyle/>
          <a:p>
            <a:r>
              <a:rPr lang="ru-RU" altLang="ru-RU">
                <a:latin typeface="Times New Roman" panose="02020603050405020304" pitchFamily="18" charset="0"/>
              </a:rPr>
              <a:t>Полная развертка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временного куба</a:t>
            </a:r>
            <a:endParaRPr lang="ru-RU" altLang="ru-RU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968376"/>
            <a:ext cx="4953000" cy="512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0" y="3886200"/>
            <a:ext cx="1905000" cy="215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>
                <a:latin typeface="Times New Roman" panose="02020603050405020304" pitchFamily="18" charset="0"/>
              </a:rPr>
              <a:t>RGB </a:t>
            </a:r>
            <a:r>
              <a:rPr lang="ru-RU" altLang="ru-RU">
                <a:latin typeface="Times New Roman" panose="02020603050405020304" pitchFamily="18" charset="0"/>
              </a:rPr>
              <a:t>среднего по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60 орбитам вокруг </a:t>
            </a:r>
            <a:r>
              <a:rPr lang="en-US" altLang="ru-RU">
                <a:latin typeface="Times New Roman" panose="02020603050405020304" pitchFamily="18" charset="0"/>
              </a:rPr>
              <a:t>3 </a:t>
            </a:r>
            <a:r>
              <a:rPr lang="ru-RU" altLang="ru-RU">
                <a:latin typeface="Times New Roman" panose="02020603050405020304" pitchFamily="18" charset="0"/>
              </a:rPr>
              <a:t>дней</a:t>
            </a:r>
            <a:r>
              <a:rPr lang="en-US" altLang="ru-RU">
                <a:latin typeface="Times New Roman" panose="02020603050405020304" pitchFamily="18" charset="0"/>
              </a:rPr>
              <a:t>: </a:t>
            </a:r>
          </a:p>
          <a:p>
            <a:pPr>
              <a:spcBef>
                <a:spcPct val="50000"/>
              </a:spcBef>
            </a:pPr>
            <a:r>
              <a:rPr lang="en-US" altLang="ru-RU">
                <a:latin typeface="Times New Roman" panose="02020603050405020304" pitchFamily="18" charset="0"/>
              </a:rPr>
              <a:t>B=</a:t>
            </a:r>
            <a:r>
              <a:rPr lang="ru-RU" altLang="ru-RU">
                <a:latin typeface="Times New Roman" panose="02020603050405020304" pitchFamily="18" charset="0"/>
              </a:rPr>
              <a:t>день</a:t>
            </a:r>
            <a:r>
              <a:rPr lang="en-US" altLang="ru-RU">
                <a:latin typeface="Times New Roman" panose="02020603050405020304" pitchFamily="18" charset="0"/>
              </a:rPr>
              <a:t> 475, </a:t>
            </a:r>
          </a:p>
          <a:p>
            <a:pPr>
              <a:spcBef>
                <a:spcPct val="50000"/>
              </a:spcBef>
            </a:pPr>
            <a:r>
              <a:rPr lang="en-US" altLang="ru-RU">
                <a:latin typeface="Times New Roman" panose="02020603050405020304" pitchFamily="18" charset="0"/>
              </a:rPr>
              <a:t>G=</a:t>
            </a:r>
            <a:r>
              <a:rPr lang="ru-RU" altLang="ru-RU">
                <a:latin typeface="Times New Roman" panose="02020603050405020304" pitchFamily="18" charset="0"/>
              </a:rPr>
              <a:t>день</a:t>
            </a:r>
            <a:r>
              <a:rPr lang="en-US" altLang="ru-RU">
                <a:latin typeface="Times New Roman" panose="02020603050405020304" pitchFamily="18" charset="0"/>
              </a:rPr>
              <a:t> 574,</a:t>
            </a:r>
          </a:p>
          <a:p>
            <a:pPr>
              <a:spcBef>
                <a:spcPct val="50000"/>
              </a:spcBef>
            </a:pPr>
            <a:r>
              <a:rPr lang="en-US" altLang="ru-RU">
                <a:latin typeface="Times New Roman" panose="02020603050405020304" pitchFamily="18" charset="0"/>
              </a:rPr>
              <a:t>R=</a:t>
            </a:r>
            <a:r>
              <a:rPr lang="ru-RU" altLang="ru-RU">
                <a:latin typeface="Times New Roman" panose="02020603050405020304" pitchFamily="18" charset="0"/>
              </a:rPr>
              <a:t>день</a:t>
            </a:r>
            <a:r>
              <a:rPr lang="en-US" altLang="ru-RU">
                <a:latin typeface="Times New Roman" panose="02020603050405020304" pitchFamily="18" charset="0"/>
              </a:rPr>
              <a:t> 590.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 flipV="1">
            <a:off x="2051050" y="968375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4140201" y="6153151"/>
            <a:ext cx="2301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 flipV="1">
            <a:off x="4114800" y="6172200"/>
            <a:ext cx="2895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 rot="-5400000">
            <a:off x="724695" y="2439195"/>
            <a:ext cx="2301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latin typeface="Times New Roman" panose="02020603050405020304" pitchFamily="18" charset="0"/>
              </a:rPr>
              <a:t>Время</a:t>
            </a: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7019926" y="990600"/>
            <a:ext cx="21240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dirty="0">
                <a:latin typeface="Times New Roman" panose="02020603050405020304" pitchFamily="18" charset="0"/>
              </a:rPr>
              <a:t>RGB-</a:t>
            </a:r>
            <a:r>
              <a:rPr lang="ru-RU" altLang="ru-RU" dirty="0">
                <a:latin typeface="Times New Roman" panose="02020603050405020304" pitchFamily="18" charset="0"/>
              </a:rPr>
              <a:t>сочетание 3-х корреляционных портретов в точках</a:t>
            </a: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7740650" y="1905000"/>
            <a:ext cx="152400" cy="152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7969250" y="1905000"/>
            <a:ext cx="152400" cy="152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8" name="Rectangle 12"/>
          <p:cNvSpPr>
            <a:spLocks noChangeArrowheads="1"/>
          </p:cNvSpPr>
          <p:nvPr/>
        </p:nvSpPr>
        <p:spPr bwMode="auto">
          <a:xfrm>
            <a:off x="8197850" y="19050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7010400" y="4800601"/>
            <a:ext cx="19431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000">
                <a:latin typeface="Times New Roman" panose="02020603050405020304" pitchFamily="18" charset="0"/>
              </a:rPr>
              <a:t>RGB-</a:t>
            </a:r>
            <a:r>
              <a:rPr lang="ru-RU" altLang="ru-RU" sz="2000">
                <a:latin typeface="Times New Roman" panose="02020603050405020304" pitchFamily="18" charset="0"/>
              </a:rPr>
              <a:t>сочетание 3-х</a:t>
            </a:r>
            <a:r>
              <a:rPr lang="en-US" altLang="ru-RU" sz="2000">
                <a:latin typeface="Times New Roman" panose="02020603050405020304" pitchFamily="18" charset="0"/>
              </a:rPr>
              <a:t> </a:t>
            </a:r>
            <a:r>
              <a:rPr lang="ru-RU" altLang="ru-RU" sz="2000">
                <a:latin typeface="Times New Roman" panose="02020603050405020304" pitchFamily="18" charset="0"/>
              </a:rPr>
              <a:t>сечений вдоль линий</a:t>
            </a:r>
          </a:p>
        </p:txBody>
      </p:sp>
      <p:grpSp>
        <p:nvGrpSpPr>
          <p:cNvPr id="40" name="Group 14"/>
          <p:cNvGrpSpPr>
            <a:grpSpLocks/>
          </p:cNvGrpSpPr>
          <p:nvPr/>
        </p:nvGrpSpPr>
        <p:grpSpPr bwMode="auto">
          <a:xfrm>
            <a:off x="7304088" y="5902325"/>
            <a:ext cx="1295400" cy="228600"/>
            <a:chOff x="4560" y="3072"/>
            <a:chExt cx="192" cy="960"/>
          </a:xfrm>
        </p:grpSpPr>
        <p:sp>
          <p:nvSpPr>
            <p:cNvPr id="41" name="Line 15"/>
            <p:cNvSpPr>
              <a:spLocks noChangeShapeType="1"/>
            </p:cNvSpPr>
            <p:nvPr/>
          </p:nvSpPr>
          <p:spPr bwMode="auto">
            <a:xfrm rot="-5400000">
              <a:off x="4080" y="3552"/>
              <a:ext cx="960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2" name="Line 16"/>
            <p:cNvSpPr>
              <a:spLocks noChangeShapeType="1"/>
            </p:cNvSpPr>
            <p:nvPr/>
          </p:nvSpPr>
          <p:spPr bwMode="auto">
            <a:xfrm rot="-5400000">
              <a:off x="4176" y="3552"/>
              <a:ext cx="960" cy="0"/>
            </a:xfrm>
            <a:prstGeom prst="line">
              <a:avLst/>
            </a:prstGeom>
            <a:noFill/>
            <a:ln w="28575">
              <a:solidFill>
                <a:srgbClr val="66FF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" name="Line 17"/>
            <p:cNvSpPr>
              <a:spLocks noChangeShapeType="1"/>
            </p:cNvSpPr>
            <p:nvPr/>
          </p:nvSpPr>
          <p:spPr bwMode="auto">
            <a:xfrm rot="-5400000">
              <a:off x="4272" y="3552"/>
              <a:ext cx="960" cy="0"/>
            </a:xfrm>
            <a:prstGeom prst="line">
              <a:avLst/>
            </a:prstGeom>
            <a:noFill/>
            <a:ln w="28575">
              <a:solidFill>
                <a:srgbClr val="3333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44" name="Text Box 18"/>
          <p:cNvSpPr txBox="1">
            <a:spLocks noChangeArrowheads="1"/>
          </p:cNvSpPr>
          <p:nvPr/>
        </p:nvSpPr>
        <p:spPr bwMode="auto">
          <a:xfrm>
            <a:off x="1" y="1039814"/>
            <a:ext cx="2195513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>
                <a:latin typeface="Times New Roman" panose="02020603050405020304" pitchFamily="18" charset="0"/>
              </a:rPr>
              <a:t>RGB-</a:t>
            </a:r>
            <a:r>
              <a:rPr lang="ru-RU" altLang="ru-RU">
                <a:latin typeface="Times New Roman" panose="02020603050405020304" pitchFamily="18" charset="0"/>
              </a:rPr>
              <a:t>сочетание 3-х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сечений вдоль линий</a:t>
            </a:r>
          </a:p>
        </p:txBody>
      </p:sp>
      <p:grpSp>
        <p:nvGrpSpPr>
          <p:cNvPr id="45" name="Group 19"/>
          <p:cNvGrpSpPr>
            <a:grpSpLocks/>
          </p:cNvGrpSpPr>
          <p:nvPr/>
        </p:nvGrpSpPr>
        <p:grpSpPr bwMode="auto">
          <a:xfrm rot="-5400000">
            <a:off x="822325" y="1476375"/>
            <a:ext cx="342900" cy="1485900"/>
            <a:chOff x="4560" y="3072"/>
            <a:chExt cx="192" cy="960"/>
          </a:xfrm>
        </p:grpSpPr>
        <p:sp>
          <p:nvSpPr>
            <p:cNvPr id="46" name="Line 20"/>
            <p:cNvSpPr>
              <a:spLocks noChangeShapeType="1"/>
            </p:cNvSpPr>
            <p:nvPr/>
          </p:nvSpPr>
          <p:spPr bwMode="auto">
            <a:xfrm rot="-5400000">
              <a:off x="4080" y="3552"/>
              <a:ext cx="960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7" name="Line 21"/>
            <p:cNvSpPr>
              <a:spLocks noChangeShapeType="1"/>
            </p:cNvSpPr>
            <p:nvPr/>
          </p:nvSpPr>
          <p:spPr bwMode="auto">
            <a:xfrm rot="-5400000">
              <a:off x="4176" y="3552"/>
              <a:ext cx="960" cy="0"/>
            </a:xfrm>
            <a:prstGeom prst="line">
              <a:avLst/>
            </a:prstGeom>
            <a:noFill/>
            <a:ln w="28575">
              <a:solidFill>
                <a:srgbClr val="66FF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8" name="Line 22"/>
            <p:cNvSpPr>
              <a:spLocks noChangeShapeType="1"/>
            </p:cNvSpPr>
            <p:nvPr/>
          </p:nvSpPr>
          <p:spPr bwMode="auto">
            <a:xfrm rot="-5400000">
              <a:off x="4272" y="3552"/>
              <a:ext cx="960" cy="0"/>
            </a:xfrm>
            <a:prstGeom prst="line">
              <a:avLst/>
            </a:prstGeom>
            <a:noFill/>
            <a:ln w="28575">
              <a:solidFill>
                <a:srgbClr val="3333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49" name="Rectangle 23"/>
          <p:cNvSpPr>
            <a:spLocks noChangeArrowheads="1"/>
          </p:cNvSpPr>
          <p:nvPr/>
        </p:nvSpPr>
        <p:spPr bwMode="auto">
          <a:xfrm>
            <a:off x="3048000" y="4191000"/>
            <a:ext cx="152400" cy="152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3048000" y="4876800"/>
            <a:ext cx="152400" cy="152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" name="Rectangle 25"/>
          <p:cNvSpPr>
            <a:spLocks noChangeArrowheads="1"/>
          </p:cNvSpPr>
          <p:nvPr/>
        </p:nvSpPr>
        <p:spPr bwMode="auto">
          <a:xfrm>
            <a:off x="2362200" y="48768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Text Box 26"/>
          <p:cNvSpPr txBox="1">
            <a:spLocks noChangeArrowheads="1"/>
          </p:cNvSpPr>
          <p:nvPr/>
        </p:nvSpPr>
        <p:spPr bwMode="auto">
          <a:xfrm>
            <a:off x="7162800" y="2590801"/>
            <a:ext cx="19812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 b="1">
                <a:latin typeface="Times New Roman" panose="02020603050405020304" pitchFamily="18" charset="0"/>
              </a:rPr>
              <a:t>Все, что здесь видно, - не спектральная, а временная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340636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2555876" y="3275012"/>
            <a:ext cx="1223963" cy="985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AERMOD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рассеяния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08014" y="2117726"/>
            <a:ext cx="1728787" cy="936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AERSURFACE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 поверхности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481263" y="4724400"/>
            <a:ext cx="1370012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AERMAP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 рельефа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555876" y="2117726"/>
            <a:ext cx="1223963" cy="936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AERMET</a:t>
            </a:r>
          </a:p>
          <a:p>
            <a:pPr algn="ctr">
              <a:defRPr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процессор</a:t>
            </a:r>
          </a:p>
        </p:txBody>
      </p:sp>
      <p:sp>
        <p:nvSpPr>
          <p:cNvPr id="50" name="Овал 49"/>
          <p:cNvSpPr/>
          <p:nvPr/>
        </p:nvSpPr>
        <p:spPr>
          <a:xfrm>
            <a:off x="2468564" y="839787"/>
            <a:ext cx="1419225" cy="10795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Ветер:</a:t>
            </a:r>
          </a:p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Скорость,</a:t>
            </a:r>
          </a:p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</a:p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</a:t>
            </a:r>
          </a:p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Облака</a:t>
            </a:r>
          </a:p>
        </p:txBody>
      </p:sp>
      <p:sp>
        <p:nvSpPr>
          <p:cNvPr id="53" name="Овал 52"/>
          <p:cNvSpPr/>
          <p:nvPr/>
        </p:nvSpPr>
        <p:spPr>
          <a:xfrm>
            <a:off x="539750" y="3235325"/>
            <a:ext cx="1728788" cy="10652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</a:t>
            </a:r>
          </a:p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Высота, диаметр, объем, скорость, масса</a:t>
            </a:r>
          </a:p>
        </p:txBody>
      </p:sp>
      <p:cxnSp>
        <p:nvCxnSpPr>
          <p:cNvPr id="54" name="Прямая со стрелкой 53"/>
          <p:cNvCxnSpPr>
            <a:stCxn id="53" idx="6"/>
            <a:endCxn id="46" idx="1"/>
          </p:cNvCxnSpPr>
          <p:nvPr/>
        </p:nvCxnSpPr>
        <p:spPr>
          <a:xfrm>
            <a:off x="2268539" y="3768725"/>
            <a:ext cx="287337" cy="0"/>
          </a:xfrm>
          <a:prstGeom prst="straightConnector1">
            <a:avLst/>
          </a:prstGeom>
          <a:ln w="114300" cmpd="dbl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49" idx="2"/>
            <a:endCxn id="46" idx="0"/>
          </p:cNvCxnSpPr>
          <p:nvPr/>
        </p:nvCxnSpPr>
        <p:spPr>
          <a:xfrm>
            <a:off x="3167063" y="3054350"/>
            <a:ext cx="0" cy="22066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48" idx="0"/>
            <a:endCxn id="46" idx="2"/>
          </p:cNvCxnSpPr>
          <p:nvPr/>
        </p:nvCxnSpPr>
        <p:spPr>
          <a:xfrm flipV="1">
            <a:off x="3165476" y="4260850"/>
            <a:ext cx="3175" cy="46355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47" idx="3"/>
            <a:endCxn id="49" idx="1"/>
          </p:cNvCxnSpPr>
          <p:nvPr/>
        </p:nvCxnSpPr>
        <p:spPr>
          <a:xfrm>
            <a:off x="2336801" y="2586037"/>
            <a:ext cx="219075" cy="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822326" y="982663"/>
            <a:ext cx="1300163" cy="9366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Альбедо, неровность, параметр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Bowen’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cxnSp>
        <p:nvCxnSpPr>
          <p:cNvPr id="62" name="Прямая со стрелкой 61"/>
          <p:cNvCxnSpPr>
            <a:stCxn id="50" idx="4"/>
            <a:endCxn id="49" idx="0"/>
          </p:cNvCxnSpPr>
          <p:nvPr/>
        </p:nvCxnSpPr>
        <p:spPr>
          <a:xfrm flipH="1">
            <a:off x="3167063" y="1919287"/>
            <a:ext cx="11112" cy="1984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61" idx="4"/>
            <a:endCxn id="47" idx="0"/>
          </p:cNvCxnSpPr>
          <p:nvPr/>
        </p:nvCxnSpPr>
        <p:spPr>
          <a:xfrm>
            <a:off x="1471613" y="1919287"/>
            <a:ext cx="0" cy="1984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/>
          <p:cNvSpPr/>
          <p:nvPr/>
        </p:nvSpPr>
        <p:spPr>
          <a:xfrm>
            <a:off x="2389189" y="6080126"/>
            <a:ext cx="1552575" cy="6572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Топография</a:t>
            </a:r>
          </a:p>
          <a:p>
            <a:pPr algn="ctr">
              <a:defRPr/>
            </a:pPr>
            <a:r>
              <a:rPr lang="en-US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SRTM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Прямая со стрелкой 64"/>
          <p:cNvCxnSpPr>
            <a:stCxn id="64" idx="0"/>
            <a:endCxn id="48" idx="2"/>
          </p:cNvCxnSpPr>
          <p:nvPr/>
        </p:nvCxnSpPr>
        <p:spPr>
          <a:xfrm flipV="1">
            <a:off x="3165475" y="5588001"/>
            <a:ext cx="1588" cy="4921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6416676" y="3275012"/>
            <a:ext cx="892175" cy="985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риска</a:t>
            </a:r>
          </a:p>
        </p:txBody>
      </p:sp>
      <p:cxnSp>
        <p:nvCxnSpPr>
          <p:cNvPr id="67" name="Прямая со стрелкой 66"/>
          <p:cNvCxnSpPr>
            <a:stCxn id="68" idx="6"/>
            <a:endCxn id="66" idx="1"/>
          </p:cNvCxnSpPr>
          <p:nvPr/>
        </p:nvCxnSpPr>
        <p:spPr>
          <a:xfrm>
            <a:off x="6076951" y="3765551"/>
            <a:ext cx="339725" cy="1587"/>
          </a:xfrm>
          <a:prstGeom prst="straightConnector1">
            <a:avLst/>
          </a:prstGeom>
          <a:ln w="114300" cmpd="dbl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Овал 67"/>
          <p:cNvSpPr/>
          <p:nvPr/>
        </p:nvSpPr>
        <p:spPr>
          <a:xfrm>
            <a:off x="4508500" y="3368675"/>
            <a:ext cx="1568450" cy="79216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 концентраций</a:t>
            </a:r>
          </a:p>
        </p:txBody>
      </p:sp>
      <p:cxnSp>
        <p:nvCxnSpPr>
          <p:cNvPr id="69" name="Прямая со стрелкой 68"/>
          <p:cNvCxnSpPr>
            <a:stCxn id="46" idx="3"/>
            <a:endCxn id="68" idx="2"/>
          </p:cNvCxnSpPr>
          <p:nvPr/>
        </p:nvCxnSpPr>
        <p:spPr>
          <a:xfrm flipV="1">
            <a:off x="3779838" y="3765551"/>
            <a:ext cx="728662" cy="1587"/>
          </a:xfrm>
          <a:prstGeom prst="straightConnector1">
            <a:avLst/>
          </a:prstGeom>
          <a:ln w="114300" cmpd="dbl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Овал 69"/>
          <p:cNvSpPr/>
          <p:nvPr/>
        </p:nvSpPr>
        <p:spPr>
          <a:xfrm>
            <a:off x="7667626" y="3371850"/>
            <a:ext cx="854075" cy="79216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 риска</a:t>
            </a:r>
          </a:p>
        </p:txBody>
      </p:sp>
      <p:cxnSp>
        <p:nvCxnSpPr>
          <p:cNvPr id="71" name="Прямая со стрелкой 70"/>
          <p:cNvCxnSpPr>
            <a:stCxn id="66" idx="3"/>
            <a:endCxn id="70" idx="2"/>
          </p:cNvCxnSpPr>
          <p:nvPr/>
        </p:nvCxnSpPr>
        <p:spPr>
          <a:xfrm>
            <a:off x="7308851" y="3767137"/>
            <a:ext cx="358775" cy="0"/>
          </a:xfrm>
          <a:prstGeom prst="straightConnector1">
            <a:avLst/>
          </a:prstGeom>
          <a:ln w="114300" cmpd="dbl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Овал 71"/>
          <p:cNvSpPr/>
          <p:nvPr/>
        </p:nvSpPr>
        <p:spPr>
          <a:xfrm>
            <a:off x="4356100" y="5821362"/>
            <a:ext cx="1873250" cy="915988"/>
          </a:xfrm>
          <a:prstGeom prst="ellipse">
            <a:avLst/>
          </a:prstGeom>
          <a:solidFill>
            <a:srgbClr val="FFFF00"/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Наблюдаемые шлейфы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Geoeye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Прямая со стрелкой 72"/>
          <p:cNvCxnSpPr>
            <a:stCxn id="68" idx="4"/>
            <a:endCxn id="84" idx="0"/>
          </p:cNvCxnSpPr>
          <p:nvPr/>
        </p:nvCxnSpPr>
        <p:spPr>
          <a:xfrm flipH="1">
            <a:off x="5292725" y="4160838"/>
            <a:ext cx="0" cy="103822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72" idx="0"/>
            <a:endCxn id="84" idx="2"/>
          </p:cNvCxnSpPr>
          <p:nvPr/>
        </p:nvCxnSpPr>
        <p:spPr>
          <a:xfrm flipV="1">
            <a:off x="5292725" y="5567362"/>
            <a:ext cx="0" cy="25400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оединительная линия уступом 75"/>
          <p:cNvCxnSpPr>
            <a:stCxn id="84" idx="3"/>
            <a:endCxn id="53" idx="4"/>
          </p:cNvCxnSpPr>
          <p:nvPr/>
        </p:nvCxnSpPr>
        <p:spPr>
          <a:xfrm flipH="1" flipV="1">
            <a:off x="1404938" y="4300538"/>
            <a:ext cx="4413250" cy="1082675"/>
          </a:xfrm>
          <a:prstGeom prst="bentConnector4">
            <a:avLst>
              <a:gd name="adj1" fmla="val -5179"/>
              <a:gd name="adj2" fmla="val 78936"/>
            </a:avLst>
          </a:prstGeom>
          <a:ln w="38100" cmpd="dbl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Соединительная линия уступом 76"/>
          <p:cNvCxnSpPr>
            <a:stCxn id="84" idx="1"/>
            <a:endCxn id="50" idx="6"/>
          </p:cNvCxnSpPr>
          <p:nvPr/>
        </p:nvCxnSpPr>
        <p:spPr>
          <a:xfrm rot="10800000">
            <a:off x="3887789" y="1379538"/>
            <a:ext cx="879475" cy="4003675"/>
          </a:xfrm>
          <a:prstGeom prst="bentConnector3">
            <a:avLst>
              <a:gd name="adj1" fmla="val 72560"/>
            </a:avLst>
          </a:prstGeom>
          <a:ln w="38100" cmpd="dbl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Овал 78"/>
          <p:cNvSpPr/>
          <p:nvPr/>
        </p:nvSpPr>
        <p:spPr>
          <a:xfrm>
            <a:off x="539750" y="4618038"/>
            <a:ext cx="1784350" cy="677863"/>
          </a:xfrm>
          <a:prstGeom prst="ellipse">
            <a:avLst/>
          </a:prstGeom>
          <a:solidFill>
            <a:srgbClr val="FFFF00"/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Сезонные ряды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539750" y="6056312"/>
            <a:ext cx="1797050" cy="704850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Radarsat</a:t>
            </a:r>
            <a:r>
              <a:rPr lang="en-US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ALOS, Cosmo-</a:t>
            </a:r>
            <a:r>
              <a:rPr lang="en-US" sz="14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SkyMed</a:t>
            </a:r>
            <a:r>
              <a:rPr lang="en-US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,..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1" name="Соединительная линия уступом 80"/>
          <p:cNvCxnSpPr>
            <a:stCxn id="79" idx="2"/>
            <a:endCxn id="61" idx="0"/>
          </p:cNvCxnSpPr>
          <p:nvPr/>
        </p:nvCxnSpPr>
        <p:spPr>
          <a:xfrm rot="10800000" flipH="1">
            <a:off x="539750" y="982662"/>
            <a:ext cx="933450" cy="3975100"/>
          </a:xfrm>
          <a:prstGeom prst="bentConnector4">
            <a:avLst>
              <a:gd name="adj1" fmla="val -24510"/>
              <a:gd name="adj2" fmla="val 105752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>
            <a:stCxn id="80" idx="2"/>
            <a:endCxn id="61" idx="0"/>
          </p:cNvCxnSpPr>
          <p:nvPr/>
        </p:nvCxnSpPr>
        <p:spPr>
          <a:xfrm rot="10800000" flipH="1">
            <a:off x="539750" y="982663"/>
            <a:ext cx="933450" cy="5426075"/>
          </a:xfrm>
          <a:prstGeom prst="bentConnector4">
            <a:avLst>
              <a:gd name="adj1" fmla="val -49839"/>
              <a:gd name="adj2" fmla="val 10421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Прямоугольник 5"/>
          <p:cNvSpPr>
            <a:spLocks noChangeArrowheads="1"/>
          </p:cNvSpPr>
          <p:nvPr/>
        </p:nvSpPr>
        <p:spPr bwMode="auto">
          <a:xfrm>
            <a:off x="0" y="0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дистанционных данных в оценке риска</a:t>
            </a:r>
            <a:endParaRPr lang="ru-RU" altLang="ru-RU" sz="2400" b="1" dirty="0">
              <a:solidFill>
                <a:srgbClr val="000000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4767264" y="5199062"/>
            <a:ext cx="1050925" cy="368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</a:t>
            </a:r>
          </a:p>
        </p:txBody>
      </p:sp>
      <p:sp>
        <p:nvSpPr>
          <p:cNvPr id="86" name="Овал 85"/>
          <p:cNvSpPr/>
          <p:nvPr/>
        </p:nvSpPr>
        <p:spPr>
          <a:xfrm>
            <a:off x="4498975" y="858838"/>
            <a:ext cx="1917700" cy="963613"/>
          </a:xfrm>
          <a:prstGeom prst="ellipse">
            <a:avLst/>
          </a:prstGeom>
          <a:solidFill>
            <a:srgbClr val="FFFF00"/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Восходящий</a:t>
            </a:r>
          </a:p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конвективный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теплопоток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H0 MODIS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Овал 86"/>
          <p:cNvSpPr/>
          <p:nvPr/>
        </p:nvSpPr>
        <p:spPr>
          <a:xfrm>
            <a:off x="6529388" y="839788"/>
            <a:ext cx="1917700" cy="963613"/>
          </a:xfrm>
          <a:prstGeom prst="ellipse">
            <a:avLst/>
          </a:prstGeom>
          <a:solidFill>
            <a:srgbClr val="FFFF00"/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Восходящий</a:t>
            </a:r>
          </a:p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конвективный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теплопоток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H0 Landsat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4498975" y="2100263"/>
            <a:ext cx="1917700" cy="963613"/>
          </a:xfrm>
          <a:prstGeom prst="ellipse">
            <a:avLst/>
          </a:prstGeom>
          <a:solidFill>
            <a:srgbClr val="FFFF00"/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Чистый</a:t>
            </a:r>
          </a:p>
          <a:p>
            <a:pPr algn="ctr">
              <a:defRPr/>
            </a:pP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теплопоток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 MODIS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6529388" y="2055813"/>
            <a:ext cx="1917700" cy="963613"/>
          </a:xfrm>
          <a:prstGeom prst="ellipse">
            <a:avLst/>
          </a:prstGeom>
          <a:solidFill>
            <a:srgbClr val="FFFF00"/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Чистый</a:t>
            </a:r>
          </a:p>
          <a:p>
            <a:pPr algn="ctr">
              <a:defRPr/>
            </a:pP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теплопоток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 Landsat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Соединительная линия уступом 90"/>
          <p:cNvCxnSpPr>
            <a:stCxn id="86" idx="0"/>
            <a:endCxn id="49" idx="3"/>
          </p:cNvCxnSpPr>
          <p:nvPr/>
        </p:nvCxnSpPr>
        <p:spPr>
          <a:xfrm rot="16200000" flipH="1" flipV="1">
            <a:off x="3755232" y="883444"/>
            <a:ext cx="1727200" cy="1677987"/>
          </a:xfrm>
          <a:prstGeom prst="bentConnector4">
            <a:avLst>
              <a:gd name="adj1" fmla="val -15000"/>
              <a:gd name="adj2" fmla="val 66844"/>
            </a:avLst>
          </a:prstGeom>
          <a:ln w="381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оединительная линия уступом 91"/>
          <p:cNvCxnSpPr>
            <a:stCxn id="88" idx="2"/>
            <a:endCxn id="49" idx="3"/>
          </p:cNvCxnSpPr>
          <p:nvPr/>
        </p:nvCxnSpPr>
        <p:spPr>
          <a:xfrm rot="10800000" flipV="1">
            <a:off x="3779839" y="2582863"/>
            <a:ext cx="719137" cy="3175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Соединительная линия уступом 92"/>
          <p:cNvCxnSpPr>
            <a:stCxn id="87" idx="0"/>
            <a:endCxn id="49" idx="3"/>
          </p:cNvCxnSpPr>
          <p:nvPr/>
        </p:nvCxnSpPr>
        <p:spPr>
          <a:xfrm rot="16200000" flipH="1" flipV="1">
            <a:off x="4760913" y="-141288"/>
            <a:ext cx="1746250" cy="3708400"/>
          </a:xfrm>
          <a:prstGeom prst="bentConnector4">
            <a:avLst>
              <a:gd name="adj1" fmla="val -13091"/>
              <a:gd name="adj2" fmla="val 85088"/>
            </a:avLst>
          </a:prstGeom>
          <a:ln w="381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Соединительная линия уступом 93"/>
          <p:cNvCxnSpPr>
            <a:stCxn id="89" idx="4"/>
            <a:endCxn id="49" idx="3"/>
          </p:cNvCxnSpPr>
          <p:nvPr/>
        </p:nvCxnSpPr>
        <p:spPr>
          <a:xfrm rot="5400000" flipH="1">
            <a:off x="5417344" y="948531"/>
            <a:ext cx="433388" cy="3708400"/>
          </a:xfrm>
          <a:prstGeom prst="bentConnector4">
            <a:avLst>
              <a:gd name="adj1" fmla="val -31347"/>
              <a:gd name="adj2" fmla="val 85089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Овал 94"/>
          <p:cNvSpPr/>
          <p:nvPr/>
        </p:nvSpPr>
        <p:spPr>
          <a:xfrm>
            <a:off x="7070726" y="5518150"/>
            <a:ext cx="1546225" cy="538162"/>
          </a:xfrm>
          <a:prstGeom prst="ellipse">
            <a:avLst/>
          </a:prstGeom>
          <a:solidFill>
            <a:srgbClr val="FFFF00"/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Оптика</a:t>
            </a:r>
          </a:p>
        </p:txBody>
      </p:sp>
      <p:sp>
        <p:nvSpPr>
          <p:cNvPr id="96" name="Овал 95"/>
          <p:cNvSpPr/>
          <p:nvPr/>
        </p:nvSpPr>
        <p:spPr>
          <a:xfrm>
            <a:off x="7070726" y="6103938"/>
            <a:ext cx="1546225" cy="5699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Радар</a:t>
            </a:r>
          </a:p>
        </p:txBody>
      </p:sp>
      <p:sp>
        <p:nvSpPr>
          <p:cNvPr id="97" name="Овал 96"/>
          <p:cNvSpPr/>
          <p:nvPr/>
        </p:nvSpPr>
        <p:spPr>
          <a:xfrm>
            <a:off x="539750" y="5365750"/>
            <a:ext cx="1784350" cy="620712"/>
          </a:xfrm>
          <a:prstGeom prst="ellipse">
            <a:avLst/>
          </a:prstGeom>
          <a:solidFill>
            <a:srgbClr val="FFFF00"/>
          </a:solidFill>
          <a:ln w="635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Сезонные ряды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MODIS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Соединительная линия уступом 97"/>
          <p:cNvCxnSpPr>
            <a:stCxn id="97" idx="2"/>
            <a:endCxn id="61" idx="0"/>
          </p:cNvCxnSpPr>
          <p:nvPr/>
        </p:nvCxnSpPr>
        <p:spPr>
          <a:xfrm rot="10800000" flipH="1">
            <a:off x="539750" y="982662"/>
            <a:ext cx="933450" cy="4694238"/>
          </a:xfrm>
          <a:prstGeom prst="bentConnector4">
            <a:avLst>
              <a:gd name="adj1" fmla="val -36766"/>
              <a:gd name="adj2" fmla="val 104871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4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Прямоугольник 5"/>
          <p:cNvSpPr>
            <a:spLocks noChangeArrowheads="1"/>
          </p:cNvSpPr>
          <p:nvPr/>
        </p:nvSpPr>
        <p:spPr bwMode="auto">
          <a:xfrm>
            <a:off x="0" y="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Исходные и производные метеопараметры по </a:t>
            </a:r>
            <a:r>
              <a:rPr lang="en-US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AERMET</a:t>
            </a:r>
            <a:endParaRPr lang="ru-RU" altLang="ru-RU" sz="2400" b="1" dirty="0">
              <a:solidFill>
                <a:srgbClr val="00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141539" y="430213"/>
            <a:ext cx="1273175" cy="67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Альбедо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3551238" y="430213"/>
            <a:ext cx="927100" cy="67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Солнца</a:t>
            </a:r>
          </a:p>
          <a:p>
            <a:pPr algn="ctr">
              <a:defRPr/>
            </a:pPr>
            <a:r>
              <a:rPr lang="el-G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84138" y="4184651"/>
            <a:ext cx="927100" cy="6715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Bowen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l-G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2552700" y="1252538"/>
            <a:ext cx="1271588" cy="67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Альбедо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углом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Прямая со стрелкой 91"/>
          <p:cNvCxnSpPr>
            <a:stCxn id="88" idx="2"/>
            <a:endCxn id="91" idx="0"/>
          </p:cNvCxnSpPr>
          <p:nvPr/>
        </p:nvCxnSpPr>
        <p:spPr>
          <a:xfrm>
            <a:off x="2778126" y="1103314"/>
            <a:ext cx="411163" cy="1492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stCxn id="89" idx="2"/>
            <a:endCxn id="91" idx="0"/>
          </p:cNvCxnSpPr>
          <p:nvPr/>
        </p:nvCxnSpPr>
        <p:spPr>
          <a:xfrm flipH="1">
            <a:off x="3189288" y="1103314"/>
            <a:ext cx="825500" cy="1492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Прямоугольник 93"/>
          <p:cNvSpPr/>
          <p:nvPr/>
        </p:nvSpPr>
        <p:spPr>
          <a:xfrm>
            <a:off x="4646613" y="430214"/>
            <a:ext cx="1250950" cy="682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Радиация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SW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вверху,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/м</a:t>
            </a:r>
            <a:r>
              <a:rPr lang="ru-RU" sz="1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TOA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3908426" y="1252538"/>
            <a:ext cx="1444625" cy="67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Радиация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SW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чистом небе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96" name="Прямая со стрелкой 95"/>
          <p:cNvCxnSpPr>
            <a:stCxn id="94" idx="2"/>
            <a:endCxn id="95" idx="0"/>
          </p:cNvCxnSpPr>
          <p:nvPr/>
        </p:nvCxnSpPr>
        <p:spPr>
          <a:xfrm flipH="1">
            <a:off x="4630738" y="1112838"/>
            <a:ext cx="641350" cy="1397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>
            <a:stCxn id="89" idx="2"/>
            <a:endCxn id="95" idx="0"/>
          </p:cNvCxnSpPr>
          <p:nvPr/>
        </p:nvCxnSpPr>
        <p:spPr>
          <a:xfrm>
            <a:off x="4014788" y="1103314"/>
            <a:ext cx="615950" cy="1492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Прямоугольник 97"/>
          <p:cNvSpPr/>
          <p:nvPr/>
        </p:nvSpPr>
        <p:spPr>
          <a:xfrm>
            <a:off x="3506788" y="2039938"/>
            <a:ext cx="1454150" cy="67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Радиация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SW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облачности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011863" y="420688"/>
            <a:ext cx="1090612" cy="67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Облачность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Прямая со стрелкой 99"/>
          <p:cNvCxnSpPr>
            <a:stCxn id="95" idx="2"/>
            <a:endCxn id="98" idx="0"/>
          </p:cNvCxnSpPr>
          <p:nvPr/>
        </p:nvCxnSpPr>
        <p:spPr>
          <a:xfrm flipH="1">
            <a:off x="4233864" y="1925638"/>
            <a:ext cx="396875" cy="1143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>
            <a:stCxn id="99" idx="2"/>
            <a:endCxn id="98" idx="3"/>
          </p:cNvCxnSpPr>
          <p:nvPr/>
        </p:nvCxnSpPr>
        <p:spPr>
          <a:xfrm flipH="1">
            <a:off x="4960939" y="1093788"/>
            <a:ext cx="1597025" cy="12827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2763839" y="4175125"/>
            <a:ext cx="1328737" cy="673100"/>
          </a:xfrm>
          <a:prstGeom prst="rect">
            <a:avLst/>
          </a:prstGeom>
          <a:solidFill>
            <a:srgbClr val="FF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Восходящий </a:t>
            </a:r>
            <a:r>
              <a:rPr lang="ru-RU" sz="1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теплопоток</a:t>
            </a:r>
            <a:endParaRPr lang="ru-RU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H(t)</a:t>
            </a:r>
            <a:endParaRPr lang="ru-RU" sz="1400" i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5" name="Прямая со стрелкой 104"/>
          <p:cNvCxnSpPr>
            <a:stCxn id="98" idx="2"/>
            <a:endCxn id="109" idx="0"/>
          </p:cNvCxnSpPr>
          <p:nvPr/>
        </p:nvCxnSpPr>
        <p:spPr>
          <a:xfrm flipH="1">
            <a:off x="3448051" y="2713039"/>
            <a:ext cx="785813" cy="1349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>
            <a:stCxn id="90" idx="3"/>
            <a:endCxn id="104" idx="1"/>
          </p:cNvCxnSpPr>
          <p:nvPr/>
        </p:nvCxnSpPr>
        <p:spPr>
          <a:xfrm flipV="1">
            <a:off x="1011238" y="4511675"/>
            <a:ext cx="1752600" cy="793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Прямоугольник 108"/>
          <p:cNvSpPr/>
          <p:nvPr/>
        </p:nvSpPr>
        <p:spPr>
          <a:xfrm>
            <a:off x="2720975" y="2847975"/>
            <a:ext cx="1454150" cy="67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Радиация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полная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0" name="Прямая со стрелкой 109"/>
          <p:cNvCxnSpPr>
            <a:stCxn id="109" idx="2"/>
            <a:endCxn id="190" idx="0"/>
          </p:cNvCxnSpPr>
          <p:nvPr/>
        </p:nvCxnSpPr>
        <p:spPr>
          <a:xfrm flipH="1">
            <a:off x="3436938" y="3521076"/>
            <a:ext cx="11112" cy="730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Прямоугольник 110"/>
          <p:cNvSpPr/>
          <p:nvPr/>
        </p:nvSpPr>
        <p:spPr>
          <a:xfrm>
            <a:off x="136526" y="2851150"/>
            <a:ext cx="1158875" cy="67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воздуха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1673226" y="2030413"/>
            <a:ext cx="1444625" cy="6715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Радиация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LW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чистом небе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7" name="Прямая со стрелкой 116"/>
          <p:cNvCxnSpPr>
            <a:stCxn id="111" idx="0"/>
            <a:endCxn id="113" idx="1"/>
          </p:cNvCxnSpPr>
          <p:nvPr/>
        </p:nvCxnSpPr>
        <p:spPr>
          <a:xfrm flipV="1">
            <a:off x="715963" y="2365376"/>
            <a:ext cx="957262" cy="48577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>
            <a:stCxn id="113" idx="2"/>
            <a:endCxn id="109" idx="0"/>
          </p:cNvCxnSpPr>
          <p:nvPr/>
        </p:nvCxnSpPr>
        <p:spPr>
          <a:xfrm>
            <a:off x="2395538" y="2701925"/>
            <a:ext cx="1052512" cy="1460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 стрелкой 119"/>
          <p:cNvCxnSpPr>
            <a:stCxn id="91" idx="2"/>
            <a:endCxn id="109" idx="0"/>
          </p:cNvCxnSpPr>
          <p:nvPr/>
        </p:nvCxnSpPr>
        <p:spPr>
          <a:xfrm>
            <a:off x="3189288" y="1925639"/>
            <a:ext cx="258762" cy="9223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Прямоугольник 120"/>
          <p:cNvSpPr/>
          <p:nvPr/>
        </p:nvSpPr>
        <p:spPr>
          <a:xfrm>
            <a:off x="4419600" y="2846388"/>
            <a:ext cx="1138238" cy="67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Латентный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теплопоток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2" name="Прямая со стрелкой 121"/>
          <p:cNvCxnSpPr>
            <a:stCxn id="109" idx="3"/>
            <a:endCxn id="121" idx="1"/>
          </p:cNvCxnSpPr>
          <p:nvPr/>
        </p:nvCxnSpPr>
        <p:spPr>
          <a:xfrm flipV="1">
            <a:off x="4175126" y="3182939"/>
            <a:ext cx="244475" cy="158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Прямоугольник 123"/>
          <p:cNvSpPr/>
          <p:nvPr/>
        </p:nvSpPr>
        <p:spPr>
          <a:xfrm>
            <a:off x="82550" y="4951413"/>
            <a:ext cx="960438" cy="67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ветра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109538" y="5994401"/>
            <a:ext cx="1185862" cy="6715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Неровность поверхности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1851026" y="5994401"/>
            <a:ext cx="1357313" cy="671513"/>
          </a:xfrm>
          <a:prstGeom prst="rect">
            <a:avLst/>
          </a:prstGeom>
          <a:solidFill>
            <a:srgbClr val="FFB3B3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трения</a:t>
            </a:r>
          </a:p>
          <a:p>
            <a:pPr algn="ctr">
              <a:defRPr/>
            </a:pPr>
            <a:r>
              <a:rPr 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1400" i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1851025" y="4953001"/>
            <a:ext cx="1339850" cy="671513"/>
          </a:xfrm>
          <a:prstGeom prst="rect">
            <a:avLst/>
          </a:prstGeom>
          <a:solidFill>
            <a:srgbClr val="FFB3B3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Монина - Обухова</a:t>
            </a:r>
          </a:p>
          <a:p>
            <a:pPr algn="ctr">
              <a:defRPr/>
            </a:pPr>
            <a:r>
              <a:rPr 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1400" i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8" name="Прямая со стрелкой 127"/>
          <p:cNvCxnSpPr>
            <a:stCxn id="124" idx="3"/>
            <a:endCxn id="126" idx="1"/>
          </p:cNvCxnSpPr>
          <p:nvPr/>
        </p:nvCxnSpPr>
        <p:spPr>
          <a:xfrm>
            <a:off x="1042989" y="5287964"/>
            <a:ext cx="808037" cy="104298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Соединительная линия уступом 128"/>
          <p:cNvCxnSpPr>
            <a:stCxn id="127" idx="1"/>
            <a:endCxn id="126" idx="0"/>
          </p:cNvCxnSpPr>
          <p:nvPr/>
        </p:nvCxnSpPr>
        <p:spPr>
          <a:xfrm rot="10800000" flipH="1" flipV="1">
            <a:off x="1851025" y="5287964"/>
            <a:ext cx="679450" cy="706437"/>
          </a:xfrm>
          <a:prstGeom prst="bentConnector4">
            <a:avLst>
              <a:gd name="adj1" fmla="val -19694"/>
              <a:gd name="adj2" fmla="val 7385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Соединительная линия уступом 129"/>
          <p:cNvCxnSpPr>
            <a:stCxn id="126" idx="3"/>
            <a:endCxn id="127" idx="3"/>
          </p:cNvCxnSpPr>
          <p:nvPr/>
        </p:nvCxnSpPr>
        <p:spPr>
          <a:xfrm flipH="1" flipV="1">
            <a:off x="3190876" y="5287964"/>
            <a:ext cx="17463" cy="1042987"/>
          </a:xfrm>
          <a:prstGeom prst="bentConnector3">
            <a:avLst>
              <a:gd name="adj1" fmla="val -1330385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19"/>
          <p:cNvSpPr>
            <a:spLocks noChangeArrowheads="1"/>
          </p:cNvSpPr>
          <p:nvPr/>
        </p:nvSpPr>
        <p:spPr bwMode="auto">
          <a:xfrm>
            <a:off x="2530476" y="5672139"/>
            <a:ext cx="930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Итерации</a:t>
            </a:r>
          </a:p>
        </p:txBody>
      </p:sp>
      <p:cxnSp>
        <p:nvCxnSpPr>
          <p:cNvPr id="132" name="Прямая со стрелкой 131"/>
          <p:cNvCxnSpPr>
            <a:stCxn id="125" idx="3"/>
            <a:endCxn id="126" idx="1"/>
          </p:cNvCxnSpPr>
          <p:nvPr/>
        </p:nvCxnSpPr>
        <p:spPr>
          <a:xfrm>
            <a:off x="1295401" y="6330950"/>
            <a:ext cx="55562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>
            <a:stCxn id="104" idx="2"/>
            <a:endCxn id="127" idx="0"/>
          </p:cNvCxnSpPr>
          <p:nvPr/>
        </p:nvCxnSpPr>
        <p:spPr>
          <a:xfrm flipH="1">
            <a:off x="2520951" y="4848226"/>
            <a:ext cx="906463" cy="10477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>
            <a:stCxn id="111" idx="2"/>
            <a:endCxn id="127" idx="0"/>
          </p:cNvCxnSpPr>
          <p:nvPr/>
        </p:nvCxnSpPr>
        <p:spPr>
          <a:xfrm>
            <a:off x="715964" y="3524250"/>
            <a:ext cx="1804987" cy="14287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Прямоугольник 134"/>
          <p:cNvSpPr/>
          <p:nvPr/>
        </p:nvSpPr>
        <p:spPr>
          <a:xfrm>
            <a:off x="5861051" y="1725614"/>
            <a:ext cx="1425575" cy="6635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профиль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T(z)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5910264" y="2668588"/>
            <a:ext cx="1328737" cy="673100"/>
          </a:xfrm>
          <a:prstGeom prst="rect">
            <a:avLst/>
          </a:prstGeom>
          <a:solidFill>
            <a:srgbClr val="FFB3B3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конвективная</a:t>
            </a:r>
          </a:p>
          <a:p>
            <a:pPr algn="ctr">
              <a:defRPr/>
            </a:pPr>
            <a:r>
              <a:rPr lang="en-US" sz="1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1400" i="1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CNV</a:t>
            </a:r>
            <a:endParaRPr lang="ru-RU" sz="1400" i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7" name="Прямая со стрелкой 136"/>
          <p:cNvCxnSpPr>
            <a:stCxn id="104" idx="3"/>
            <a:endCxn id="136" idx="1"/>
          </p:cNvCxnSpPr>
          <p:nvPr/>
        </p:nvCxnSpPr>
        <p:spPr>
          <a:xfrm flipV="1">
            <a:off x="4092575" y="3005139"/>
            <a:ext cx="1817688" cy="15065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/>
          <p:cNvCxnSpPr>
            <a:stCxn id="135" idx="2"/>
            <a:endCxn id="136" idx="0"/>
          </p:cNvCxnSpPr>
          <p:nvPr/>
        </p:nvCxnSpPr>
        <p:spPr>
          <a:xfrm>
            <a:off x="6573839" y="2389188"/>
            <a:ext cx="1587" cy="2794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Прямоугольник 138"/>
          <p:cNvSpPr/>
          <p:nvPr/>
        </p:nvSpPr>
        <p:spPr>
          <a:xfrm>
            <a:off x="5910264" y="3476626"/>
            <a:ext cx="1328737" cy="671513"/>
          </a:xfrm>
          <a:prstGeom prst="rect">
            <a:avLst/>
          </a:prstGeom>
          <a:solidFill>
            <a:srgbClr val="FF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конвекции</a:t>
            </a:r>
          </a:p>
          <a:p>
            <a:pPr algn="ctr">
              <a:defRPr/>
            </a:pPr>
            <a:r>
              <a:rPr 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1400" i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1" name="Прямая со стрелкой 140"/>
          <p:cNvCxnSpPr>
            <a:stCxn id="136" idx="2"/>
            <a:endCxn id="139" idx="0"/>
          </p:cNvCxnSpPr>
          <p:nvPr/>
        </p:nvCxnSpPr>
        <p:spPr>
          <a:xfrm>
            <a:off x="6575425" y="3341689"/>
            <a:ext cx="0" cy="1349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>
            <a:stCxn id="104" idx="3"/>
            <a:endCxn id="139" idx="1"/>
          </p:cNvCxnSpPr>
          <p:nvPr/>
        </p:nvCxnSpPr>
        <p:spPr>
          <a:xfrm flipV="1">
            <a:off x="4092575" y="3813175"/>
            <a:ext cx="1817688" cy="6985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Соединительная линия уступом 143"/>
          <p:cNvCxnSpPr>
            <a:stCxn id="111" idx="2"/>
            <a:endCxn id="139" idx="1"/>
          </p:cNvCxnSpPr>
          <p:nvPr/>
        </p:nvCxnSpPr>
        <p:spPr>
          <a:xfrm rot="16200000" flipH="1">
            <a:off x="3168651" y="1071563"/>
            <a:ext cx="288925" cy="5194300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Прямоугольник 144"/>
          <p:cNvSpPr/>
          <p:nvPr/>
        </p:nvSpPr>
        <p:spPr>
          <a:xfrm>
            <a:off x="3624264" y="5980113"/>
            <a:ext cx="1316037" cy="671512"/>
          </a:xfrm>
          <a:prstGeom prst="rect">
            <a:avLst/>
          </a:prstGeom>
          <a:solidFill>
            <a:srgbClr val="C9FFFF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трения</a:t>
            </a:r>
          </a:p>
          <a:p>
            <a:pPr algn="ctr">
              <a:defRPr/>
            </a:pPr>
            <a:r>
              <a:rPr lang="en-US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1400" u="sng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3598864" y="4962526"/>
            <a:ext cx="1341437" cy="671513"/>
          </a:xfrm>
          <a:prstGeom prst="rect">
            <a:avLst/>
          </a:prstGeom>
          <a:solidFill>
            <a:srgbClr val="C9FFFF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Монина - Обухова</a:t>
            </a:r>
          </a:p>
          <a:p>
            <a:pPr algn="ctr">
              <a:defRPr/>
            </a:pPr>
            <a:r>
              <a:rPr lang="en-US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1400" u="sng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1" name="Соединительная линия уступом 150"/>
          <p:cNvCxnSpPr>
            <a:stCxn id="124" idx="3"/>
            <a:endCxn id="145" idx="2"/>
          </p:cNvCxnSpPr>
          <p:nvPr/>
        </p:nvCxnSpPr>
        <p:spPr>
          <a:xfrm>
            <a:off x="1042989" y="5287963"/>
            <a:ext cx="3240087" cy="1363662"/>
          </a:xfrm>
          <a:prstGeom prst="bentConnector4">
            <a:avLst>
              <a:gd name="adj1" fmla="val 9765"/>
              <a:gd name="adj2" fmla="val 10979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Соединительная линия уступом 152"/>
          <p:cNvCxnSpPr>
            <a:stCxn id="125" idx="2"/>
            <a:endCxn id="145" idx="2"/>
          </p:cNvCxnSpPr>
          <p:nvPr/>
        </p:nvCxnSpPr>
        <p:spPr>
          <a:xfrm rot="5400000" flipH="1" flipV="1">
            <a:off x="2486025" y="4868863"/>
            <a:ext cx="14288" cy="3579812"/>
          </a:xfrm>
          <a:prstGeom prst="bentConnector3">
            <a:avLst>
              <a:gd name="adj1" fmla="val -123742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Прямоугольник 153"/>
          <p:cNvSpPr/>
          <p:nvPr/>
        </p:nvSpPr>
        <p:spPr>
          <a:xfrm>
            <a:off x="6740525" y="4951413"/>
            <a:ext cx="1341438" cy="673100"/>
          </a:xfrm>
          <a:prstGeom prst="rect">
            <a:avLst/>
          </a:prstGeom>
          <a:solidFill>
            <a:srgbClr val="C9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Шкала температуры</a:t>
            </a:r>
          </a:p>
          <a:p>
            <a:pPr algn="ctr">
              <a:defRPr/>
            </a:pPr>
            <a:r>
              <a:rPr lang="el-GR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1400" u="sng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5" name="Соединительная линия уступом 154"/>
          <p:cNvCxnSpPr>
            <a:stCxn id="99" idx="3"/>
            <a:endCxn id="154" idx="0"/>
          </p:cNvCxnSpPr>
          <p:nvPr/>
        </p:nvCxnSpPr>
        <p:spPr>
          <a:xfrm>
            <a:off x="7102476" y="757239"/>
            <a:ext cx="307975" cy="4194175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Прямоугольник 155"/>
          <p:cNvSpPr/>
          <p:nvPr/>
        </p:nvSpPr>
        <p:spPr>
          <a:xfrm>
            <a:off x="6689725" y="5980113"/>
            <a:ext cx="1392238" cy="671512"/>
          </a:xfrm>
          <a:prstGeom prst="rect">
            <a:avLst/>
          </a:prstGeom>
          <a:solidFill>
            <a:srgbClr val="C9FFFF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мех. перемешивания</a:t>
            </a:r>
          </a:p>
          <a:p>
            <a:pPr algn="ctr">
              <a:defRPr/>
            </a:pPr>
            <a:r>
              <a:rPr lang="en-US" sz="14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1400" u="sng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MCH</a:t>
            </a:r>
            <a:endParaRPr lang="ru-RU" sz="1400" u="sng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7" name="Прямая со стрелкой 156"/>
          <p:cNvCxnSpPr>
            <a:stCxn id="145" idx="3"/>
            <a:endCxn id="156" idx="1"/>
          </p:cNvCxnSpPr>
          <p:nvPr/>
        </p:nvCxnSpPr>
        <p:spPr>
          <a:xfrm flipV="1">
            <a:off x="4940301" y="6316663"/>
            <a:ext cx="174942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Прямоугольник 157"/>
          <p:cNvSpPr/>
          <p:nvPr/>
        </p:nvSpPr>
        <p:spPr>
          <a:xfrm>
            <a:off x="5168900" y="4962525"/>
            <a:ext cx="1328738" cy="673100"/>
          </a:xfrm>
          <a:prstGeom prst="rect">
            <a:avLst/>
          </a:prstGeom>
          <a:solidFill>
            <a:srgbClr val="C9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Восходящий </a:t>
            </a:r>
            <a:r>
              <a:rPr lang="ru-RU" sz="14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теплопоток</a:t>
            </a:r>
            <a:endParaRPr lang="ru-RU" sz="1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H(t)</a:t>
            </a:r>
            <a:endParaRPr lang="ru-RU" sz="1400" u="sng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1" name="Прямая со стрелкой 160"/>
          <p:cNvCxnSpPr>
            <a:stCxn id="154" idx="2"/>
            <a:endCxn id="145" idx="3"/>
          </p:cNvCxnSpPr>
          <p:nvPr/>
        </p:nvCxnSpPr>
        <p:spPr>
          <a:xfrm flipH="1">
            <a:off x="4940300" y="5624513"/>
            <a:ext cx="2470150" cy="6921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>
            <a:stCxn id="145" idx="0"/>
            <a:endCxn id="158" idx="2"/>
          </p:cNvCxnSpPr>
          <p:nvPr/>
        </p:nvCxnSpPr>
        <p:spPr>
          <a:xfrm flipV="1">
            <a:off x="4283075" y="5635625"/>
            <a:ext cx="1550988" cy="3444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 стрелкой 166"/>
          <p:cNvCxnSpPr>
            <a:stCxn id="154" idx="1"/>
            <a:endCxn id="158" idx="3"/>
          </p:cNvCxnSpPr>
          <p:nvPr/>
        </p:nvCxnSpPr>
        <p:spPr>
          <a:xfrm flipH="1">
            <a:off x="6497639" y="5287963"/>
            <a:ext cx="242887" cy="111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>
            <a:stCxn id="158" idx="1"/>
            <a:endCxn id="146" idx="3"/>
          </p:cNvCxnSpPr>
          <p:nvPr/>
        </p:nvCxnSpPr>
        <p:spPr>
          <a:xfrm flipH="1" flipV="1">
            <a:off x="4940300" y="5299075"/>
            <a:ext cx="2286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Соединительная линия уступом 168"/>
          <p:cNvCxnSpPr>
            <a:stCxn id="111" idx="2"/>
            <a:endCxn id="146" idx="0"/>
          </p:cNvCxnSpPr>
          <p:nvPr/>
        </p:nvCxnSpPr>
        <p:spPr>
          <a:xfrm rot="16200000" flipH="1">
            <a:off x="1774032" y="2466182"/>
            <a:ext cx="1438275" cy="3554412"/>
          </a:xfrm>
          <a:prstGeom prst="bentConnector3">
            <a:avLst>
              <a:gd name="adj1" fmla="val 20001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Соединительная линия уступом 169"/>
          <p:cNvCxnSpPr>
            <a:stCxn id="111" idx="3"/>
            <a:endCxn id="145" idx="2"/>
          </p:cNvCxnSpPr>
          <p:nvPr/>
        </p:nvCxnSpPr>
        <p:spPr>
          <a:xfrm>
            <a:off x="1295401" y="3187701"/>
            <a:ext cx="2987675" cy="3463925"/>
          </a:xfrm>
          <a:prstGeom prst="bentConnector4">
            <a:avLst>
              <a:gd name="adj1" fmla="val 4339"/>
              <a:gd name="adj2" fmla="val 102365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 стрелкой 170"/>
          <p:cNvCxnSpPr>
            <a:stCxn id="145" idx="0"/>
            <a:endCxn id="146" idx="2"/>
          </p:cNvCxnSpPr>
          <p:nvPr/>
        </p:nvCxnSpPr>
        <p:spPr>
          <a:xfrm flipH="1" flipV="1">
            <a:off x="4270375" y="5634039"/>
            <a:ext cx="12700" cy="34607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Прямоугольник 171"/>
          <p:cNvSpPr/>
          <p:nvPr/>
        </p:nvSpPr>
        <p:spPr>
          <a:xfrm>
            <a:off x="7596189" y="444500"/>
            <a:ext cx="1368425" cy="2873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Исходные</a:t>
            </a:r>
            <a:endParaRPr lang="ru-RU" sz="1400" b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Прямоугольник 172"/>
          <p:cNvSpPr/>
          <p:nvPr/>
        </p:nvSpPr>
        <p:spPr>
          <a:xfrm>
            <a:off x="7596189" y="749300"/>
            <a:ext cx="1368425" cy="2873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Производные</a:t>
            </a:r>
            <a:endParaRPr lang="ru-RU" sz="1400" b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7596189" y="1584325"/>
            <a:ext cx="1368425" cy="287338"/>
          </a:xfrm>
          <a:prstGeom prst="rect">
            <a:avLst/>
          </a:prstGeom>
          <a:solidFill>
            <a:srgbClr val="FFB3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Конвективные</a:t>
            </a:r>
            <a:endParaRPr lang="ru-RU" sz="1400" b="1" i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Прямоугольник 174"/>
          <p:cNvSpPr/>
          <p:nvPr/>
        </p:nvSpPr>
        <p:spPr>
          <a:xfrm>
            <a:off x="7596189" y="1312864"/>
            <a:ext cx="1368425" cy="287337"/>
          </a:xfrm>
          <a:prstGeom prst="rect">
            <a:avLst/>
          </a:prstGeom>
          <a:solidFill>
            <a:srgbClr val="C9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Устойчивые</a:t>
            </a:r>
            <a:endParaRPr lang="ru-RU" sz="1400" b="1" u="sng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" name="Прямоугольник 175"/>
          <p:cNvSpPr/>
          <p:nvPr/>
        </p:nvSpPr>
        <p:spPr>
          <a:xfrm>
            <a:off x="7596189" y="1030289"/>
            <a:ext cx="1368425" cy="287337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Выходные</a:t>
            </a:r>
            <a:endParaRPr lang="ru-RU" sz="1400" b="1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7" name="Овал 176"/>
          <p:cNvSpPr/>
          <p:nvPr/>
        </p:nvSpPr>
        <p:spPr>
          <a:xfrm>
            <a:off x="4462464" y="4283075"/>
            <a:ext cx="1076325" cy="44608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MODIS</a:t>
            </a:r>
          </a:p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8" name="Прямая со стрелкой 177"/>
          <p:cNvCxnSpPr>
            <a:stCxn id="177" idx="1"/>
            <a:endCxn id="109" idx="3"/>
          </p:cNvCxnSpPr>
          <p:nvPr/>
        </p:nvCxnSpPr>
        <p:spPr>
          <a:xfrm flipH="1" flipV="1">
            <a:off x="4175125" y="3185004"/>
            <a:ext cx="445358" cy="1164193"/>
          </a:xfrm>
          <a:prstGeom prst="straightConnector1">
            <a:avLst/>
          </a:prstGeom>
          <a:ln w="50800">
            <a:gradFill>
              <a:gsLst>
                <a:gs pos="1000">
                  <a:srgbClr val="FFFF00"/>
                </a:gs>
                <a:gs pos="100000">
                  <a:schemeClr val="tx1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 стрелкой 178"/>
          <p:cNvCxnSpPr>
            <a:stCxn id="177" idx="2"/>
            <a:endCxn id="104" idx="3"/>
          </p:cNvCxnSpPr>
          <p:nvPr/>
        </p:nvCxnSpPr>
        <p:spPr>
          <a:xfrm flipH="1">
            <a:off x="4091783" y="4506913"/>
            <a:ext cx="371077" cy="5003"/>
          </a:xfrm>
          <a:prstGeom prst="straightConnector1">
            <a:avLst/>
          </a:prstGeom>
          <a:ln w="50800">
            <a:gradFill>
              <a:gsLst>
                <a:gs pos="1000">
                  <a:srgbClr val="FFFF00"/>
                </a:gs>
                <a:gs pos="100000">
                  <a:schemeClr val="tx1"/>
                </a:gs>
              </a:gsLst>
              <a:lin ang="5400000" scaled="1"/>
            </a:gra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Овал 179"/>
          <p:cNvSpPr/>
          <p:nvPr/>
        </p:nvSpPr>
        <p:spPr>
          <a:xfrm>
            <a:off x="174626" y="536576"/>
            <a:ext cx="1077913" cy="4619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MODIS</a:t>
            </a:r>
          </a:p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1" name="Прямая со стрелкой 180"/>
          <p:cNvCxnSpPr>
            <a:stCxn id="180" idx="6"/>
            <a:endCxn id="88" idx="1"/>
          </p:cNvCxnSpPr>
          <p:nvPr/>
        </p:nvCxnSpPr>
        <p:spPr>
          <a:xfrm>
            <a:off x="1252538" y="765175"/>
            <a:ext cx="889001" cy="0"/>
          </a:xfrm>
          <a:prstGeom prst="straightConnector1">
            <a:avLst/>
          </a:prstGeom>
          <a:ln w="50800">
            <a:gradFill>
              <a:gsLst>
                <a:gs pos="1000">
                  <a:srgbClr val="FFFF00"/>
                </a:gs>
                <a:gs pos="100000">
                  <a:schemeClr val="tx1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>
            <a:stCxn id="177" idx="0"/>
            <a:endCxn id="121" idx="2"/>
          </p:cNvCxnSpPr>
          <p:nvPr/>
        </p:nvCxnSpPr>
        <p:spPr>
          <a:xfrm flipH="1" flipV="1">
            <a:off x="4989000" y="3519966"/>
            <a:ext cx="12022" cy="763902"/>
          </a:xfrm>
          <a:prstGeom prst="straightConnector1">
            <a:avLst/>
          </a:prstGeom>
          <a:ln w="50800">
            <a:gradFill>
              <a:gsLst>
                <a:gs pos="1000">
                  <a:srgbClr val="FFFF00"/>
                </a:gs>
                <a:gs pos="100000">
                  <a:schemeClr val="tx1"/>
                </a:gs>
              </a:gsLst>
              <a:lin ang="5400000" scaled="1"/>
            </a:gra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Прямоугольник 182"/>
          <p:cNvSpPr/>
          <p:nvPr/>
        </p:nvSpPr>
        <p:spPr>
          <a:xfrm>
            <a:off x="1465263" y="2851150"/>
            <a:ext cx="1204912" cy="67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Излучательн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</a:t>
            </a:r>
          </a:p>
          <a:p>
            <a:pPr algn="ctr">
              <a:defRPr/>
            </a:pPr>
            <a:r>
              <a:rPr lang="el-G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4" name="Прямая со стрелкой 183"/>
          <p:cNvCxnSpPr>
            <a:stCxn id="183" idx="0"/>
            <a:endCxn id="113" idx="2"/>
          </p:cNvCxnSpPr>
          <p:nvPr/>
        </p:nvCxnSpPr>
        <p:spPr>
          <a:xfrm flipV="1">
            <a:off x="2066926" y="2701926"/>
            <a:ext cx="328613" cy="1492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Овал 184"/>
          <p:cNvSpPr/>
          <p:nvPr/>
        </p:nvSpPr>
        <p:spPr>
          <a:xfrm>
            <a:off x="1549401" y="3854451"/>
            <a:ext cx="1076325" cy="49212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MODIS</a:t>
            </a:r>
          </a:p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6" name="Прямая со стрелкой 185"/>
          <p:cNvCxnSpPr>
            <a:stCxn id="185" idx="0"/>
            <a:endCxn id="183" idx="2"/>
          </p:cNvCxnSpPr>
          <p:nvPr/>
        </p:nvCxnSpPr>
        <p:spPr>
          <a:xfrm flipH="1" flipV="1">
            <a:off x="2067720" y="3524250"/>
            <a:ext cx="20101" cy="330200"/>
          </a:xfrm>
          <a:prstGeom prst="straightConnector1">
            <a:avLst/>
          </a:prstGeom>
          <a:ln w="50800">
            <a:gradFill>
              <a:gsLst>
                <a:gs pos="1000">
                  <a:srgbClr val="FFFF00"/>
                </a:gs>
                <a:gs pos="100000">
                  <a:schemeClr val="tx1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Прямоугольник 186"/>
          <p:cNvSpPr/>
          <p:nvPr/>
        </p:nvSpPr>
        <p:spPr>
          <a:xfrm>
            <a:off x="134939" y="1819275"/>
            <a:ext cx="1157287" cy="67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почвы</a:t>
            </a:r>
          </a:p>
          <a:p>
            <a:pPr algn="ctr">
              <a:defRPr/>
            </a:pP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=T</a:t>
            </a:r>
            <a:endParaRPr lang="ru-RU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8" name="Прямая со стрелкой 187"/>
          <p:cNvCxnSpPr>
            <a:stCxn id="187" idx="3"/>
            <a:endCxn id="113" idx="1"/>
          </p:cNvCxnSpPr>
          <p:nvPr/>
        </p:nvCxnSpPr>
        <p:spPr>
          <a:xfrm>
            <a:off x="1292225" y="2155825"/>
            <a:ext cx="381000" cy="2095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 стрелкой 188"/>
          <p:cNvCxnSpPr>
            <a:stCxn id="180" idx="4"/>
            <a:endCxn id="187" idx="0"/>
          </p:cNvCxnSpPr>
          <p:nvPr/>
        </p:nvCxnSpPr>
        <p:spPr>
          <a:xfrm>
            <a:off x="713582" y="997745"/>
            <a:ext cx="1" cy="821531"/>
          </a:xfrm>
          <a:prstGeom prst="straightConnector1">
            <a:avLst/>
          </a:prstGeom>
          <a:ln w="50800">
            <a:gradFill>
              <a:gsLst>
                <a:gs pos="1000">
                  <a:srgbClr val="FFFF00"/>
                </a:gs>
                <a:gs pos="100000">
                  <a:schemeClr val="tx1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Ромб 189"/>
          <p:cNvSpPr/>
          <p:nvPr/>
        </p:nvSpPr>
        <p:spPr>
          <a:xfrm>
            <a:off x="2603501" y="3594100"/>
            <a:ext cx="1666875" cy="446088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</a:p>
          <a:p>
            <a:pPr algn="ctr">
              <a:defRPr/>
            </a:pP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Конвект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91" name="Прямая со стрелкой 190"/>
          <p:cNvCxnSpPr>
            <a:stCxn id="190" idx="2"/>
            <a:endCxn id="104" idx="0"/>
          </p:cNvCxnSpPr>
          <p:nvPr/>
        </p:nvCxnSpPr>
        <p:spPr>
          <a:xfrm flipH="1">
            <a:off x="3427414" y="4040189"/>
            <a:ext cx="9525" cy="1349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Albedo direct from Landsat aut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285106"/>
            <a:ext cx="1509713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Albedo direct from Landsat  summ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74" y="3769043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Albedo direct from Landsat spr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3" y="2251394"/>
            <a:ext cx="1506537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Albedo direct from Landsat Wi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74" y="748030"/>
            <a:ext cx="14922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Albedo Wint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3" y="741681"/>
            <a:ext cx="1489075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6"/>
          <p:cNvSpPr txBox="1">
            <a:spLocks noChangeArrowheads="1"/>
          </p:cNvSpPr>
          <p:nvPr/>
        </p:nvSpPr>
        <p:spPr bwMode="auto">
          <a:xfrm>
            <a:off x="5791199" y="516256"/>
            <a:ext cx="8334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Альбедо</a:t>
            </a:r>
          </a:p>
        </p:txBody>
      </p:sp>
      <p:pic>
        <p:nvPicPr>
          <p:cNvPr id="69" name="Albedo spri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2" y="2246630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Albedo autum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285105"/>
            <a:ext cx="150971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Albedo summ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99" y="3769043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Box 11"/>
          <p:cNvSpPr txBox="1">
            <a:spLocks noChangeArrowheads="1"/>
          </p:cNvSpPr>
          <p:nvPr/>
        </p:nvSpPr>
        <p:spPr bwMode="auto">
          <a:xfrm>
            <a:off x="6975475" y="498794"/>
            <a:ext cx="1484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 </a:t>
            </a:r>
            <a:r>
              <a:rPr lang="en-US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Bowen</a:t>
            </a:r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2" y="738505"/>
            <a:ext cx="14986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2" y="2245043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7" y="3765868"/>
            <a:ext cx="1517650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7" y="5285105"/>
            <a:ext cx="150971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6"/>
          <p:cNvSpPr txBox="1">
            <a:spLocks noChangeArrowheads="1"/>
          </p:cNvSpPr>
          <p:nvPr/>
        </p:nvSpPr>
        <p:spPr bwMode="auto">
          <a:xfrm>
            <a:off x="8253412" y="513081"/>
            <a:ext cx="1016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Неровность</a:t>
            </a:r>
          </a:p>
        </p:txBody>
      </p:sp>
      <p:pic>
        <p:nvPicPr>
          <p:cNvPr id="78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887" y="762319"/>
            <a:ext cx="658812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887" y="2273618"/>
            <a:ext cx="65881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712" y="3786506"/>
            <a:ext cx="658812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712" y="5420043"/>
            <a:ext cx="660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475" y="1437006"/>
            <a:ext cx="6572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49" y="2994343"/>
            <a:ext cx="660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475" y="4531044"/>
            <a:ext cx="6572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1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24" y="6136006"/>
            <a:ext cx="6540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TextBox 34"/>
          <p:cNvSpPr txBox="1">
            <a:spLocks noChangeArrowheads="1"/>
          </p:cNvSpPr>
          <p:nvPr/>
        </p:nvSpPr>
        <p:spPr bwMode="auto">
          <a:xfrm>
            <a:off x="0" y="300356"/>
            <a:ext cx="4600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</a:t>
            </a:r>
            <a:r>
              <a:rPr lang="en-US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AERSURFACE </a:t>
            </a: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объектов по </a:t>
            </a:r>
            <a:r>
              <a:rPr lang="ru-RU" altLang="ru-RU" sz="12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ручной</a:t>
            </a: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классификации</a:t>
            </a:r>
          </a:p>
        </p:txBody>
      </p:sp>
      <p:sp>
        <p:nvSpPr>
          <p:cNvPr id="87" name="TextBox 1"/>
          <p:cNvSpPr txBox="1">
            <a:spLocks noChangeArrowheads="1"/>
          </p:cNvSpPr>
          <p:nvPr/>
        </p:nvSpPr>
        <p:spPr bwMode="auto">
          <a:xfrm>
            <a:off x="3808412" y="1044894"/>
            <a:ext cx="1579562" cy="569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en-US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r>
              <a:rPr lang="ru-RU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(пакет за несколько сезонов) по категориям </a:t>
            </a:r>
            <a:r>
              <a:rPr lang="en-US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AERSURFACE</a:t>
            </a:r>
            <a:r>
              <a:rPr lang="ru-RU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основе обучающих участков, выделенных вручную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 параметров (альбедо, </a:t>
            </a:r>
            <a:r>
              <a:rPr lang="en-US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Bowen</a:t>
            </a:r>
            <a:r>
              <a:rPr lang="ru-RU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неровность) по сезонам по стандартным значениям объектов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средних значений параметров по месяцам и секторам 30</a:t>
            </a:r>
            <a:r>
              <a:rPr lang="ru-RU" altLang="ru-RU" sz="1400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вокруг предприятия</a:t>
            </a:r>
          </a:p>
        </p:txBody>
      </p:sp>
      <p:sp>
        <p:nvSpPr>
          <p:cNvPr id="88" name="Прямоугольник 1"/>
          <p:cNvSpPr>
            <a:spLocks noChangeArrowheads="1"/>
          </p:cNvSpPr>
          <p:nvPr/>
        </p:nvSpPr>
        <p:spPr bwMode="auto">
          <a:xfrm>
            <a:off x="3800474" y="484505"/>
            <a:ext cx="1481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</a:t>
            </a:r>
          </a:p>
        </p:txBody>
      </p:sp>
      <p:pic>
        <p:nvPicPr>
          <p:cNvPr id="89" name="Albedo direct from Landsat autu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" y="5281931"/>
            <a:ext cx="1509713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Albedo direct from Landsat  summ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3765868"/>
            <a:ext cx="1511301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Albedo direct from Landsat spr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2251394"/>
            <a:ext cx="1506538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Albedo direct from Landsat Wi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4" y="744855"/>
            <a:ext cx="14922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Albedo Winter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746444"/>
            <a:ext cx="1489075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TextBox 6"/>
          <p:cNvSpPr txBox="1">
            <a:spLocks noChangeArrowheads="1"/>
          </p:cNvSpPr>
          <p:nvPr/>
        </p:nvSpPr>
        <p:spPr bwMode="auto">
          <a:xfrm>
            <a:off x="404812" y="516256"/>
            <a:ext cx="742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Альбедо</a:t>
            </a:r>
          </a:p>
        </p:txBody>
      </p:sp>
      <p:pic>
        <p:nvPicPr>
          <p:cNvPr id="95" name="Albedo spri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2246630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Albedo autumn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" y="5281931"/>
            <a:ext cx="1509713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Albedo summer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" y="3762693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TextBox 11"/>
          <p:cNvSpPr txBox="1">
            <a:spLocks noChangeArrowheads="1"/>
          </p:cNvSpPr>
          <p:nvPr/>
        </p:nvSpPr>
        <p:spPr bwMode="auto">
          <a:xfrm>
            <a:off x="1574799" y="530544"/>
            <a:ext cx="1296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 </a:t>
            </a:r>
            <a:r>
              <a:rPr lang="en-US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Bowen</a:t>
            </a:r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9" name="Picture 5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8" y="751205"/>
            <a:ext cx="1500187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2" y="2254568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7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3765868"/>
            <a:ext cx="1514475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8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75" y="5283519"/>
            <a:ext cx="1509713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TextBox 16"/>
          <p:cNvSpPr txBox="1">
            <a:spLocks noChangeArrowheads="1"/>
          </p:cNvSpPr>
          <p:nvPr/>
        </p:nvSpPr>
        <p:spPr bwMode="auto">
          <a:xfrm>
            <a:off x="2957513" y="532131"/>
            <a:ext cx="11064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Неровность</a:t>
            </a:r>
          </a:p>
        </p:txBody>
      </p:sp>
      <p:pic>
        <p:nvPicPr>
          <p:cNvPr id="104" name="Picture 9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854394"/>
            <a:ext cx="6572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Picture 10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2281556"/>
            <a:ext cx="658813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Picture 11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3794443"/>
            <a:ext cx="658813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12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499" y="5427980"/>
            <a:ext cx="660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13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43369"/>
            <a:ext cx="6572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14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7" y="3002280"/>
            <a:ext cx="6604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5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263" y="4538981"/>
            <a:ext cx="6572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16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62" y="6132831"/>
            <a:ext cx="6524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TextBox 1"/>
          <p:cNvSpPr txBox="1">
            <a:spLocks noChangeArrowheads="1"/>
          </p:cNvSpPr>
          <p:nvPr/>
        </p:nvSpPr>
        <p:spPr bwMode="auto">
          <a:xfrm>
            <a:off x="5819775" y="1365568"/>
            <a:ext cx="669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Зима</a:t>
            </a:r>
          </a:p>
        </p:txBody>
      </p:sp>
      <p:sp>
        <p:nvSpPr>
          <p:cNvPr id="113" name="TextBox 3"/>
          <p:cNvSpPr txBox="1">
            <a:spLocks noChangeArrowheads="1"/>
          </p:cNvSpPr>
          <p:nvPr/>
        </p:nvSpPr>
        <p:spPr bwMode="auto">
          <a:xfrm>
            <a:off x="5832474" y="5699443"/>
            <a:ext cx="7889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Осень</a:t>
            </a:r>
          </a:p>
        </p:txBody>
      </p:sp>
      <p:sp>
        <p:nvSpPr>
          <p:cNvPr id="114" name="TextBox 4"/>
          <p:cNvSpPr txBox="1">
            <a:spLocks noChangeArrowheads="1"/>
          </p:cNvSpPr>
          <p:nvPr/>
        </p:nvSpPr>
        <p:spPr bwMode="auto">
          <a:xfrm>
            <a:off x="5829299" y="4257993"/>
            <a:ext cx="655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</a:t>
            </a:r>
          </a:p>
        </p:txBody>
      </p:sp>
      <p:sp>
        <p:nvSpPr>
          <p:cNvPr id="115" name="TextBox 5"/>
          <p:cNvSpPr txBox="1">
            <a:spLocks noChangeArrowheads="1"/>
          </p:cNvSpPr>
          <p:nvPr/>
        </p:nvSpPr>
        <p:spPr bwMode="auto">
          <a:xfrm>
            <a:off x="5819774" y="2810193"/>
            <a:ext cx="774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</a:t>
            </a:r>
          </a:p>
        </p:txBody>
      </p:sp>
      <p:sp>
        <p:nvSpPr>
          <p:cNvPr id="116" name="TextBox 34"/>
          <p:cNvSpPr txBox="1">
            <a:spLocks noChangeArrowheads="1"/>
          </p:cNvSpPr>
          <p:nvPr/>
        </p:nvSpPr>
        <p:spPr bwMode="auto">
          <a:xfrm>
            <a:off x="4491038" y="300356"/>
            <a:ext cx="4765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</a:t>
            </a:r>
            <a:r>
              <a:rPr lang="en-US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AERSURFACE </a:t>
            </a: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объектов по </a:t>
            </a:r>
            <a:r>
              <a:rPr lang="ru-RU" altLang="ru-RU" sz="12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</a:t>
            </a:r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классификации</a:t>
            </a:r>
          </a:p>
        </p:txBody>
      </p:sp>
      <p:sp>
        <p:nvSpPr>
          <p:cNvPr id="117" name="TextBox 1"/>
          <p:cNvSpPr txBox="1">
            <a:spLocks noChangeArrowheads="1"/>
          </p:cNvSpPr>
          <p:nvPr/>
        </p:nvSpPr>
        <p:spPr bwMode="auto">
          <a:xfrm>
            <a:off x="385763" y="1365568"/>
            <a:ext cx="669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Зима</a:t>
            </a:r>
          </a:p>
        </p:txBody>
      </p:sp>
      <p:sp>
        <p:nvSpPr>
          <p:cNvPr id="118" name="TextBox 3"/>
          <p:cNvSpPr txBox="1">
            <a:spLocks noChangeArrowheads="1"/>
          </p:cNvSpPr>
          <p:nvPr/>
        </p:nvSpPr>
        <p:spPr bwMode="auto">
          <a:xfrm>
            <a:off x="407987" y="5699443"/>
            <a:ext cx="78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Осень</a:t>
            </a:r>
          </a:p>
        </p:txBody>
      </p:sp>
      <p:sp>
        <p:nvSpPr>
          <p:cNvPr id="119" name="TextBox 4"/>
          <p:cNvSpPr txBox="1">
            <a:spLocks noChangeArrowheads="1"/>
          </p:cNvSpPr>
          <p:nvPr/>
        </p:nvSpPr>
        <p:spPr bwMode="auto">
          <a:xfrm>
            <a:off x="404813" y="4257993"/>
            <a:ext cx="655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</a:t>
            </a:r>
          </a:p>
        </p:txBody>
      </p:sp>
      <p:sp>
        <p:nvSpPr>
          <p:cNvPr id="120" name="TextBox 5"/>
          <p:cNvSpPr txBox="1">
            <a:spLocks noChangeArrowheads="1"/>
          </p:cNvSpPr>
          <p:nvPr/>
        </p:nvSpPr>
        <p:spPr bwMode="auto">
          <a:xfrm>
            <a:off x="395287" y="2810193"/>
            <a:ext cx="774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</a:t>
            </a:r>
          </a:p>
        </p:txBody>
      </p:sp>
      <p:sp>
        <p:nvSpPr>
          <p:cNvPr id="121" name="TextBox 7"/>
          <p:cNvSpPr txBox="1">
            <a:spLocks noChangeArrowheads="1"/>
          </p:cNvSpPr>
          <p:nvPr/>
        </p:nvSpPr>
        <p:spPr bwMode="auto">
          <a:xfrm>
            <a:off x="31749" y="-55245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 параметров </a:t>
            </a:r>
            <a:r>
              <a:rPr lang="en-US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AERMET</a:t>
            </a: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классов, полученных вручную и по </a:t>
            </a:r>
            <a:r>
              <a:rPr lang="en-US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Landsat</a:t>
            </a:r>
            <a:endParaRPr lang="ru-RU" altLang="ru-RU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79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Рельеф местности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МНПЗ по данным SRTM</a:t>
            </a:r>
            <a:endParaRPr lang="ru-RU" altLang="ru-RU" dirty="0"/>
          </a:p>
        </p:txBody>
      </p:sp>
      <p:pic>
        <p:nvPicPr>
          <p:cNvPr id="9" name="Picture 2" descr="Aermap Heights 100-1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" y="1050926"/>
            <a:ext cx="4470400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4"/>
          <p:cNvSpPr>
            <a:spLocks noChangeArrowheads="1"/>
          </p:cNvSpPr>
          <p:nvPr/>
        </p:nvSpPr>
        <p:spPr bwMode="auto">
          <a:xfrm>
            <a:off x="100966" y="6519862"/>
            <a:ext cx="43481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Цветокод: фиолетовый – красный = 100 – 170 м</a:t>
            </a:r>
          </a:p>
        </p:txBody>
      </p:sp>
      <p:pic>
        <p:nvPicPr>
          <p:cNvPr id="11" name="Picture 3" descr="Aermap Heights 105-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603" y="1050926"/>
            <a:ext cx="4481512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8"/>
          <p:cNvSpPr>
            <a:spLocks noChangeArrowheads="1"/>
          </p:cNvSpPr>
          <p:nvPr/>
        </p:nvSpPr>
        <p:spPr bwMode="auto">
          <a:xfrm>
            <a:off x="100965" y="712787"/>
            <a:ext cx="8947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 процессором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AERMAP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модели рассеяния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AERMOD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.tiff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файлу высот с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SRTM</a:t>
            </a:r>
            <a:endParaRPr lang="ru-RU" altLang="ru-RU" sz="1600" dirty="0"/>
          </a:p>
        </p:txBody>
      </p:sp>
      <p:sp>
        <p:nvSpPr>
          <p:cNvPr id="13" name="Прямоугольник 9"/>
          <p:cNvSpPr>
            <a:spLocks noChangeArrowheads="1"/>
          </p:cNvSpPr>
          <p:nvPr/>
        </p:nvSpPr>
        <p:spPr bwMode="auto">
          <a:xfrm>
            <a:off x="4601528" y="6519862"/>
            <a:ext cx="43481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Цветокод: фиолетовый – красный = 105 – 120 м</a:t>
            </a:r>
          </a:p>
        </p:txBody>
      </p:sp>
    </p:spTree>
    <p:extLst>
      <p:ext uri="{BB962C8B-B14F-4D97-AF65-F5344CB8AC3E}">
        <p14:creationId xmlns:p14="http://schemas.microsoft.com/office/powerpoint/2010/main" val="400313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5535</TotalTime>
  <Words>1282</Words>
  <Application>Microsoft Office PowerPoint</Application>
  <PresentationFormat>Экран (4:3)</PresentationFormat>
  <Paragraphs>632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Droid Sans Fallback</vt:lpstr>
      <vt:lpstr>Times New Roman</vt:lpstr>
      <vt:lpstr>Тема Office</vt:lpstr>
      <vt:lpstr>Презентация PowerPoint</vt:lpstr>
      <vt:lpstr>Презентация PowerPoint</vt:lpstr>
      <vt:lpstr>Сценарий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Совершенный вариант цикла управления</vt:lpstr>
      <vt:lpstr>Полная развертка временного куба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mulder</dc:creator>
  <cp:lastModifiedBy>mulder</cp:lastModifiedBy>
  <cp:revision>53</cp:revision>
  <dcterms:created xsi:type="dcterms:W3CDTF">2016-03-14T09:18:10Z</dcterms:created>
  <dcterms:modified xsi:type="dcterms:W3CDTF">2016-03-29T11:12:06Z</dcterms:modified>
</cp:coreProperties>
</file>