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73" r:id="rId3"/>
    <p:sldId id="276" r:id="rId4"/>
    <p:sldId id="265" r:id="rId5"/>
    <p:sldId id="267" r:id="rId6"/>
    <p:sldId id="277" r:id="rId7"/>
    <p:sldId id="263" r:id="rId8"/>
    <p:sldId id="275" r:id="rId9"/>
    <p:sldId id="264" r:id="rId10"/>
    <p:sldId id="272" r:id="rId11"/>
    <p:sldId id="259" r:id="rId12"/>
    <p:sldId id="260" r:id="rId13"/>
    <p:sldId id="261" r:id="rId14"/>
    <p:sldId id="278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CCFF33"/>
    <a:srgbClr val="00FF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88" d="100"/>
          <a:sy n="88" d="100"/>
        </p:scale>
        <p:origin x="78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CE2E4-2184-43B3-BE5F-DECEF9947EE1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F81718-4721-4964-8D17-41E0B91222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631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A14A99F-20C7-4662-8A67-9DF3F12559D2}" type="slidenum">
              <a:rPr lang="ru-RU" altLang="ru-RU" sz="1200"/>
              <a:pPr eaLnBrk="1" hangingPunct="1"/>
              <a:t>5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242992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F8E-4A0B-48C6-80B4-B6C71A1A92CE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C4FB8-1FF4-4ED8-843F-6EAEF8AE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522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F8E-4A0B-48C6-80B4-B6C71A1A92CE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C4FB8-1FF4-4ED8-843F-6EAEF8AE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116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F8E-4A0B-48C6-80B4-B6C71A1A92CE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C4FB8-1FF4-4ED8-843F-6EAEF8AE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971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F8E-4A0B-48C6-80B4-B6C71A1A92CE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C4FB8-1FF4-4ED8-843F-6EAEF8AE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115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F8E-4A0B-48C6-80B4-B6C71A1A92CE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C4FB8-1FF4-4ED8-843F-6EAEF8AE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544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F8E-4A0B-48C6-80B4-B6C71A1A92CE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C4FB8-1FF4-4ED8-843F-6EAEF8AE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684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F8E-4A0B-48C6-80B4-B6C71A1A92CE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C4FB8-1FF4-4ED8-843F-6EAEF8AE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548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F8E-4A0B-48C6-80B4-B6C71A1A92CE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C4FB8-1FF4-4ED8-843F-6EAEF8AE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81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F8E-4A0B-48C6-80B4-B6C71A1A92CE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C4FB8-1FF4-4ED8-843F-6EAEF8AE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850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F8E-4A0B-48C6-80B4-B6C71A1A92CE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C4FB8-1FF4-4ED8-843F-6EAEF8AE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479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F8E-4A0B-48C6-80B4-B6C71A1A92CE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C4FB8-1FF4-4ED8-843F-6EAEF8AE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235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FEF8E-4A0B-48C6-80B4-B6C71A1A92CE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C4FB8-1FF4-4ED8-843F-6EAEF8AE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110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80460" y="4305300"/>
            <a:ext cx="1882140" cy="108204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dx/</a:t>
            </a:r>
            <a:r>
              <a:rPr lang="en-US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dt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=f(</a:t>
            </a:r>
            <a:r>
              <a:rPr lang="en-US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x,u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)+w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Дуга 4"/>
          <p:cNvSpPr/>
          <p:nvPr/>
        </p:nvSpPr>
        <p:spPr>
          <a:xfrm>
            <a:off x="3977640" y="4312920"/>
            <a:ext cx="1264920" cy="419100"/>
          </a:xfrm>
          <a:prstGeom prst="arc">
            <a:avLst>
              <a:gd name="adj1" fmla="val 385127"/>
              <a:gd name="adj2" fmla="val 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Геосистема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80460" y="2141220"/>
            <a:ext cx="1882140" cy="108204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x^, u^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Дуальное управление</a:t>
            </a:r>
          </a:p>
          <a:p>
            <a:pPr algn="ctr"/>
            <a:endParaRPr lang="en-US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Дуга 6"/>
          <p:cNvSpPr/>
          <p:nvPr/>
        </p:nvSpPr>
        <p:spPr>
          <a:xfrm>
            <a:off x="3977640" y="2148840"/>
            <a:ext cx="1264920" cy="419100"/>
          </a:xfrm>
          <a:prstGeom prst="arc">
            <a:avLst>
              <a:gd name="adj1" fmla="val 385127"/>
              <a:gd name="adj2" fmla="val 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Процессор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62600" y="3223260"/>
            <a:ext cx="1455420" cy="108204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u=K(x^-x*)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00" baseline="-25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ru-RU" sz="14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32660" y="3223260"/>
            <a:ext cx="1447800" cy="108204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Наблюдение: ДЗ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y=h(x)+v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en-US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00" baseline="-25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ru-RU" sz="1400" baseline="-25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Соединительная линия уступом 10"/>
          <p:cNvCxnSpPr>
            <a:stCxn id="9" idx="0"/>
            <a:endCxn id="6" idx="1"/>
          </p:cNvCxnSpPr>
          <p:nvPr/>
        </p:nvCxnSpPr>
        <p:spPr>
          <a:xfrm rot="5400000" flipH="1" flipV="1">
            <a:off x="3048000" y="2590800"/>
            <a:ext cx="541020" cy="723900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>
            <a:stCxn id="6" idx="3"/>
            <a:endCxn id="8" idx="0"/>
          </p:cNvCxnSpPr>
          <p:nvPr/>
        </p:nvCxnSpPr>
        <p:spPr>
          <a:xfrm>
            <a:off x="5562600" y="2682240"/>
            <a:ext cx="727710" cy="541020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14"/>
          <p:cNvCxnSpPr>
            <a:stCxn id="8" idx="2"/>
            <a:endCxn id="4" idx="3"/>
          </p:cNvCxnSpPr>
          <p:nvPr/>
        </p:nvCxnSpPr>
        <p:spPr>
          <a:xfrm rot="5400000">
            <a:off x="5655945" y="4211955"/>
            <a:ext cx="541020" cy="727710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>
            <a:stCxn id="4" idx="1"/>
            <a:endCxn id="9" idx="2"/>
          </p:cNvCxnSpPr>
          <p:nvPr/>
        </p:nvCxnSpPr>
        <p:spPr>
          <a:xfrm rot="10800000">
            <a:off x="2956560" y="4305300"/>
            <a:ext cx="723900" cy="541020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266700" y="2682240"/>
            <a:ext cx="1668780" cy="2164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гиперспектральной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радиолокационной информации</a:t>
            </a:r>
          </a:p>
        </p:txBody>
      </p:sp>
      <p:cxnSp>
        <p:nvCxnSpPr>
          <p:cNvPr id="31" name="Прямая соединительная линия 30"/>
          <p:cNvCxnSpPr>
            <a:stCxn id="29" idx="3"/>
            <a:endCxn id="9" idx="1"/>
          </p:cNvCxnSpPr>
          <p:nvPr/>
        </p:nvCxnSpPr>
        <p:spPr>
          <a:xfrm>
            <a:off x="1935480" y="3764280"/>
            <a:ext cx="2971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2956558" y="5631180"/>
            <a:ext cx="3322322" cy="10172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Загрязнение воздуха: расчеты рассеяния. Здоровье населения: расчеты риска </a:t>
            </a:r>
          </a:p>
        </p:txBody>
      </p:sp>
      <p:cxnSp>
        <p:nvCxnSpPr>
          <p:cNvPr id="36" name="Прямая соединительная линия 35"/>
          <p:cNvCxnSpPr>
            <a:stCxn id="35" idx="0"/>
            <a:endCxn id="4" idx="2"/>
          </p:cNvCxnSpPr>
          <p:nvPr/>
        </p:nvCxnSpPr>
        <p:spPr>
          <a:xfrm flipV="1">
            <a:off x="4617719" y="5387340"/>
            <a:ext cx="3811" cy="243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2956560" y="880110"/>
            <a:ext cx="3322320" cy="10172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Фильтр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Калмана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информационный,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многочастичный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41" name="Прямая соединительная линия 40"/>
          <p:cNvCxnSpPr>
            <a:stCxn id="6" idx="0"/>
            <a:endCxn id="40" idx="2"/>
          </p:cNvCxnSpPr>
          <p:nvPr/>
        </p:nvCxnSpPr>
        <p:spPr>
          <a:xfrm flipH="1" flipV="1">
            <a:off x="4617720" y="1897380"/>
            <a:ext cx="3810" cy="243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/>
          <p:cNvSpPr/>
          <p:nvPr/>
        </p:nvSpPr>
        <p:spPr>
          <a:xfrm>
            <a:off x="7307580" y="2682240"/>
            <a:ext cx="1668780" cy="2164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Эмергетический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подход: единое описание потоков энергии и информации в управляемых системах</a:t>
            </a:r>
          </a:p>
        </p:txBody>
      </p:sp>
      <p:cxnSp>
        <p:nvCxnSpPr>
          <p:cNvPr id="57" name="Прямая соединительная линия 56"/>
          <p:cNvCxnSpPr>
            <a:stCxn id="8" idx="3"/>
            <a:endCxn id="56" idx="1"/>
          </p:cNvCxnSpPr>
          <p:nvPr/>
        </p:nvCxnSpPr>
        <p:spPr>
          <a:xfrm>
            <a:off x="7018020" y="3764280"/>
            <a:ext cx="289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1" y="15924"/>
            <a:ext cx="9144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связанных циклов и направления работ группы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 - проведенные и проводимые работы, ----- - планируемые работы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Соединительная линия уступом 61"/>
          <p:cNvCxnSpPr>
            <a:stCxn id="29" idx="0"/>
            <a:endCxn id="40" idx="1"/>
          </p:cNvCxnSpPr>
          <p:nvPr/>
        </p:nvCxnSpPr>
        <p:spPr>
          <a:xfrm rot="5400000" flipH="1" flipV="1">
            <a:off x="1382078" y="1107758"/>
            <a:ext cx="1293495" cy="185547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990299" y="1307709"/>
            <a:ext cx="132527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Полигон Бартон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Бендиш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ЮПШ Марса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2005-2011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4" name="Соединительная линия уступом 63"/>
          <p:cNvCxnSpPr>
            <a:stCxn id="35" idx="1"/>
            <a:endCxn id="29" idx="2"/>
          </p:cNvCxnSpPr>
          <p:nvPr/>
        </p:nvCxnSpPr>
        <p:spPr>
          <a:xfrm rot="10800000">
            <a:off x="1101090" y="4846321"/>
            <a:ext cx="1855468" cy="1293495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рямоугольник 66"/>
          <p:cNvSpPr/>
          <p:nvPr/>
        </p:nvSpPr>
        <p:spPr>
          <a:xfrm>
            <a:off x="1014701" y="5609303"/>
            <a:ext cx="9242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РФФИ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8" name="Соединительная линия уступом 67"/>
          <p:cNvCxnSpPr>
            <a:stCxn id="56" idx="2"/>
            <a:endCxn id="35" idx="3"/>
          </p:cNvCxnSpPr>
          <p:nvPr/>
        </p:nvCxnSpPr>
        <p:spPr>
          <a:xfrm rot="5400000">
            <a:off x="6563678" y="4561522"/>
            <a:ext cx="1293495" cy="1863090"/>
          </a:xfrm>
          <a:prstGeom prst="bentConnector2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Соединительная линия уступом 70"/>
          <p:cNvCxnSpPr>
            <a:stCxn id="40" idx="3"/>
            <a:endCxn id="56" idx="0"/>
          </p:cNvCxnSpPr>
          <p:nvPr/>
        </p:nvCxnSpPr>
        <p:spPr>
          <a:xfrm>
            <a:off x="6278880" y="1388745"/>
            <a:ext cx="1863090" cy="1293495"/>
          </a:xfrm>
          <a:prstGeom prst="bentConnector2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Дуга 73"/>
          <p:cNvSpPr/>
          <p:nvPr/>
        </p:nvSpPr>
        <p:spPr>
          <a:xfrm>
            <a:off x="5337811" y="1388745"/>
            <a:ext cx="1858978" cy="4743778"/>
          </a:xfrm>
          <a:prstGeom prst="arc">
            <a:avLst>
              <a:gd name="adj1" fmla="val 16200000"/>
              <a:gd name="adj2" fmla="val 532649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6700670" y="5602011"/>
            <a:ext cx="9974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2012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Дуга 29"/>
          <p:cNvSpPr/>
          <p:nvPr/>
        </p:nvSpPr>
        <p:spPr>
          <a:xfrm rot="10800000">
            <a:off x="4030204" y="2180788"/>
            <a:ext cx="1113295" cy="355201"/>
          </a:xfrm>
          <a:prstGeom prst="arc">
            <a:avLst>
              <a:gd name="adj1" fmla="val 385127"/>
              <a:gd name="adj2" fmla="val 0"/>
            </a:avLst>
          </a:prstGeom>
          <a:ln w="22225"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569720" y="683585"/>
            <a:ext cx="55168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3200" dirty="0" smtClean="0"/>
              <a:t>Цикл управления (гомеостаза)</a:t>
            </a:r>
            <a:endParaRPr lang="ru-RU" altLang="ru-RU" sz="3200" dirty="0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762000" y="2066480"/>
            <a:ext cx="32918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dirty="0" smtClean="0"/>
              <a:t>Информационный цикл</a:t>
            </a:r>
            <a:endParaRPr lang="ru-RU" altLang="ru-RU" dirty="0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4149090" y="2078328"/>
            <a:ext cx="49796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dirty="0" smtClean="0"/>
              <a:t>Материально-энергетический цикл</a:t>
            </a:r>
            <a:endParaRPr lang="ru-RU" altLang="ru-RU" dirty="0"/>
          </a:p>
        </p:txBody>
      </p:sp>
      <p:cxnSp>
        <p:nvCxnSpPr>
          <p:cNvPr id="8" name="Прямая соединительная линия 7"/>
          <p:cNvCxnSpPr>
            <a:stCxn id="4" idx="2"/>
            <a:endCxn id="5" idx="0"/>
          </p:cNvCxnSpPr>
          <p:nvPr/>
        </p:nvCxnSpPr>
        <p:spPr>
          <a:xfrm flipH="1">
            <a:off x="2407920" y="1268360"/>
            <a:ext cx="1920240" cy="79812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stCxn id="4" idx="2"/>
            <a:endCxn id="6" idx="0"/>
          </p:cNvCxnSpPr>
          <p:nvPr/>
        </p:nvCxnSpPr>
        <p:spPr>
          <a:xfrm>
            <a:off x="4328160" y="1268360"/>
            <a:ext cx="2310765" cy="8099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835341" y="3303834"/>
            <a:ext cx="16078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 smtClean="0"/>
              <a:t>Фильтр</a:t>
            </a:r>
            <a:endParaRPr lang="ru-RU" altLang="ru-RU" sz="2000" dirty="0"/>
          </a:p>
        </p:txBody>
      </p:sp>
      <p:sp>
        <p:nvSpPr>
          <p:cNvPr id="16" name="TextBox 2"/>
          <p:cNvSpPr txBox="1">
            <a:spLocks noChangeArrowheads="1"/>
          </p:cNvSpPr>
          <p:nvPr/>
        </p:nvSpPr>
        <p:spPr bwMode="auto">
          <a:xfrm>
            <a:off x="2901315" y="3304355"/>
            <a:ext cx="18821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 smtClean="0"/>
              <a:t>Контроллер</a:t>
            </a:r>
            <a:endParaRPr lang="ru-RU" altLang="ru-RU" sz="2000" dirty="0"/>
          </a:p>
        </p:txBody>
      </p:sp>
      <p:sp>
        <p:nvSpPr>
          <p:cNvPr id="18" name="TextBox 2"/>
          <p:cNvSpPr txBox="1">
            <a:spLocks noChangeArrowheads="1"/>
          </p:cNvSpPr>
          <p:nvPr/>
        </p:nvSpPr>
        <p:spPr bwMode="auto">
          <a:xfrm>
            <a:off x="4579620" y="3307527"/>
            <a:ext cx="2133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 smtClean="0"/>
              <a:t>Физический (термодинамика)</a:t>
            </a:r>
            <a:endParaRPr lang="ru-RU" altLang="ru-RU" sz="2000" dirty="0"/>
          </a:p>
        </p:txBody>
      </p:sp>
      <p:sp>
        <p:nvSpPr>
          <p:cNvPr id="19" name="TextBox 2"/>
          <p:cNvSpPr txBox="1">
            <a:spLocks noChangeArrowheads="1"/>
          </p:cNvSpPr>
          <p:nvPr/>
        </p:nvSpPr>
        <p:spPr bwMode="auto">
          <a:xfrm>
            <a:off x="6526530" y="3307527"/>
            <a:ext cx="108394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 smtClean="0"/>
              <a:t>Эко система</a:t>
            </a:r>
            <a:endParaRPr lang="ru-RU" altLang="ru-RU" sz="2000" dirty="0"/>
          </a:p>
        </p:txBody>
      </p:sp>
      <p:sp>
        <p:nvSpPr>
          <p:cNvPr id="20" name="TextBox 2"/>
          <p:cNvSpPr txBox="1">
            <a:spLocks noChangeArrowheads="1"/>
          </p:cNvSpPr>
          <p:nvPr/>
        </p:nvSpPr>
        <p:spPr bwMode="auto">
          <a:xfrm>
            <a:off x="7446646" y="3307527"/>
            <a:ext cx="176784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 smtClean="0"/>
              <a:t>Экономика,</a:t>
            </a:r>
          </a:p>
          <a:p>
            <a:pPr algn="ctr" eaLnBrk="1" hangingPunct="1"/>
            <a:r>
              <a:rPr lang="ru-RU" altLang="ru-RU" sz="2000" dirty="0" smtClean="0"/>
              <a:t>производство</a:t>
            </a:r>
          </a:p>
        </p:txBody>
      </p:sp>
      <p:cxnSp>
        <p:nvCxnSpPr>
          <p:cNvPr id="21" name="Прямая соединительная линия 20"/>
          <p:cNvCxnSpPr>
            <a:stCxn id="6" idx="2"/>
            <a:endCxn id="20" idx="0"/>
          </p:cNvCxnSpPr>
          <p:nvPr/>
        </p:nvCxnSpPr>
        <p:spPr>
          <a:xfrm>
            <a:off x="6638925" y="2539993"/>
            <a:ext cx="1691641" cy="76753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6" idx="2"/>
            <a:endCxn id="19" idx="0"/>
          </p:cNvCxnSpPr>
          <p:nvPr/>
        </p:nvCxnSpPr>
        <p:spPr>
          <a:xfrm>
            <a:off x="6638925" y="2539993"/>
            <a:ext cx="429578" cy="76753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>
            <a:stCxn id="6" idx="2"/>
            <a:endCxn id="18" idx="0"/>
          </p:cNvCxnSpPr>
          <p:nvPr/>
        </p:nvCxnSpPr>
        <p:spPr>
          <a:xfrm flipH="1">
            <a:off x="5646420" y="2539993"/>
            <a:ext cx="992505" cy="76753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>
            <a:stCxn id="5" idx="2"/>
            <a:endCxn id="16" idx="0"/>
          </p:cNvCxnSpPr>
          <p:nvPr/>
        </p:nvCxnSpPr>
        <p:spPr>
          <a:xfrm>
            <a:off x="2407920" y="2528145"/>
            <a:ext cx="1434465" cy="7762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5" idx="2"/>
            <a:endCxn id="15" idx="0"/>
          </p:cNvCxnSpPr>
          <p:nvPr/>
        </p:nvCxnSpPr>
        <p:spPr>
          <a:xfrm flipH="1">
            <a:off x="1639251" y="2528145"/>
            <a:ext cx="768669" cy="77568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"/>
          <p:cNvSpPr txBox="1">
            <a:spLocks noChangeArrowheads="1"/>
          </p:cNvSpPr>
          <p:nvPr/>
        </p:nvSpPr>
        <p:spPr bwMode="auto">
          <a:xfrm>
            <a:off x="-91440" y="5706262"/>
            <a:ext cx="116586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1600" dirty="0" err="1" smtClean="0"/>
              <a:t>Информа</a:t>
            </a:r>
            <a:r>
              <a:rPr lang="ru-RU" altLang="ru-RU" sz="1600" dirty="0" smtClean="0"/>
              <a:t> </a:t>
            </a:r>
            <a:r>
              <a:rPr lang="ru-RU" altLang="ru-RU" sz="1600" dirty="0" err="1" smtClean="0"/>
              <a:t>ционный</a:t>
            </a:r>
            <a:endParaRPr lang="ru-RU" altLang="ru-RU" sz="1600" dirty="0"/>
          </a:p>
        </p:txBody>
      </p:sp>
      <p:sp>
        <p:nvSpPr>
          <p:cNvPr id="47" name="TextBox 2"/>
          <p:cNvSpPr txBox="1">
            <a:spLocks noChangeArrowheads="1"/>
          </p:cNvSpPr>
          <p:nvPr/>
        </p:nvSpPr>
        <p:spPr bwMode="auto">
          <a:xfrm>
            <a:off x="887730" y="5713556"/>
            <a:ext cx="116586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1600" dirty="0" smtClean="0"/>
              <a:t>Много уровневый</a:t>
            </a:r>
            <a:endParaRPr lang="ru-RU" altLang="ru-RU" sz="1600" dirty="0"/>
          </a:p>
        </p:txBody>
      </p:sp>
      <p:sp>
        <p:nvSpPr>
          <p:cNvPr id="48" name="TextBox 2"/>
          <p:cNvSpPr txBox="1">
            <a:spLocks noChangeArrowheads="1"/>
          </p:cNvSpPr>
          <p:nvPr/>
        </p:nvSpPr>
        <p:spPr bwMode="auto">
          <a:xfrm>
            <a:off x="1866900" y="5720850"/>
            <a:ext cx="9829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1600" dirty="0" err="1" smtClean="0"/>
              <a:t>Распреде</a:t>
            </a:r>
            <a:r>
              <a:rPr lang="ru-RU" altLang="ru-RU" sz="1600" dirty="0" smtClean="0"/>
              <a:t> ленный</a:t>
            </a:r>
            <a:endParaRPr lang="ru-RU" altLang="ru-RU" sz="1600" dirty="0"/>
          </a:p>
        </p:txBody>
      </p:sp>
      <p:sp>
        <p:nvSpPr>
          <p:cNvPr id="60" name="TextBox 2"/>
          <p:cNvSpPr txBox="1">
            <a:spLocks noChangeArrowheads="1"/>
          </p:cNvSpPr>
          <p:nvPr/>
        </p:nvSpPr>
        <p:spPr bwMode="auto">
          <a:xfrm>
            <a:off x="5314949" y="5706262"/>
            <a:ext cx="9829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1600" dirty="0" err="1" smtClean="0"/>
              <a:t>Распреде</a:t>
            </a:r>
            <a:r>
              <a:rPr lang="ru-RU" altLang="ru-RU" sz="1600" dirty="0" smtClean="0"/>
              <a:t> ленный</a:t>
            </a:r>
            <a:endParaRPr lang="ru-RU" altLang="ru-RU" sz="1600" dirty="0"/>
          </a:p>
        </p:txBody>
      </p:sp>
      <p:sp>
        <p:nvSpPr>
          <p:cNvPr id="61" name="TextBox 2"/>
          <p:cNvSpPr txBox="1">
            <a:spLocks noChangeArrowheads="1"/>
          </p:cNvSpPr>
          <p:nvPr/>
        </p:nvSpPr>
        <p:spPr bwMode="auto">
          <a:xfrm>
            <a:off x="4411979" y="5706262"/>
            <a:ext cx="104013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1600" dirty="0" err="1" smtClean="0"/>
              <a:t>Сосредо</a:t>
            </a:r>
            <a:r>
              <a:rPr lang="ru-RU" altLang="ru-RU" sz="1600" dirty="0" smtClean="0"/>
              <a:t> точенный</a:t>
            </a:r>
            <a:endParaRPr lang="ru-RU" altLang="ru-RU" sz="1600" dirty="0"/>
          </a:p>
        </p:txBody>
      </p:sp>
      <p:sp>
        <p:nvSpPr>
          <p:cNvPr id="62" name="TextBox 2"/>
          <p:cNvSpPr txBox="1">
            <a:spLocks noChangeArrowheads="1"/>
          </p:cNvSpPr>
          <p:nvPr/>
        </p:nvSpPr>
        <p:spPr bwMode="auto">
          <a:xfrm>
            <a:off x="2945607" y="4370458"/>
            <a:ext cx="14563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1600" dirty="0" smtClean="0"/>
              <a:t>Дуальное управление (активное зондирование)</a:t>
            </a:r>
            <a:endParaRPr lang="ru-RU" altLang="ru-RU" sz="1600" dirty="0"/>
          </a:p>
        </p:txBody>
      </p:sp>
      <p:cxnSp>
        <p:nvCxnSpPr>
          <p:cNvPr id="63" name="Прямая соединительная линия 62"/>
          <p:cNvCxnSpPr>
            <a:stCxn id="15" idx="2"/>
            <a:endCxn id="37" idx="0"/>
          </p:cNvCxnSpPr>
          <p:nvPr/>
        </p:nvCxnSpPr>
        <p:spPr>
          <a:xfrm flipH="1">
            <a:off x="491490" y="3703944"/>
            <a:ext cx="1147761" cy="200231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>
            <a:stCxn id="15" idx="2"/>
            <a:endCxn id="47" idx="0"/>
          </p:cNvCxnSpPr>
          <p:nvPr/>
        </p:nvCxnSpPr>
        <p:spPr>
          <a:xfrm flipH="1">
            <a:off x="1470660" y="3703944"/>
            <a:ext cx="168591" cy="200961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>
            <a:stCxn id="15" idx="2"/>
            <a:endCxn id="48" idx="0"/>
          </p:cNvCxnSpPr>
          <p:nvPr/>
        </p:nvCxnSpPr>
        <p:spPr>
          <a:xfrm>
            <a:off x="1639251" y="3703944"/>
            <a:ext cx="719139" cy="201690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>
            <a:stCxn id="16" idx="2"/>
            <a:endCxn id="61" idx="0"/>
          </p:cNvCxnSpPr>
          <p:nvPr/>
        </p:nvCxnSpPr>
        <p:spPr>
          <a:xfrm>
            <a:off x="3842385" y="3704465"/>
            <a:ext cx="1089659" cy="200179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>
            <a:stCxn id="16" idx="2"/>
            <a:endCxn id="60" idx="0"/>
          </p:cNvCxnSpPr>
          <p:nvPr/>
        </p:nvCxnSpPr>
        <p:spPr>
          <a:xfrm>
            <a:off x="3842385" y="3704465"/>
            <a:ext cx="1964054" cy="200179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>
            <a:stCxn id="16" idx="2"/>
            <a:endCxn id="62" idx="0"/>
          </p:cNvCxnSpPr>
          <p:nvPr/>
        </p:nvCxnSpPr>
        <p:spPr>
          <a:xfrm flipH="1">
            <a:off x="3673793" y="3704465"/>
            <a:ext cx="168592" cy="66599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>
            <a:stCxn id="62" idx="0"/>
            <a:endCxn id="15" idx="2"/>
          </p:cNvCxnSpPr>
          <p:nvPr/>
        </p:nvCxnSpPr>
        <p:spPr>
          <a:xfrm flipH="1" flipV="1">
            <a:off x="1639251" y="3703944"/>
            <a:ext cx="2034542" cy="66651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2"/>
          <p:cNvSpPr txBox="1">
            <a:spLocks noChangeArrowheads="1"/>
          </p:cNvSpPr>
          <p:nvPr/>
        </p:nvSpPr>
        <p:spPr bwMode="auto">
          <a:xfrm>
            <a:off x="2643187" y="5728144"/>
            <a:ext cx="117919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1600" dirty="0" smtClean="0"/>
              <a:t>Много частичный</a:t>
            </a:r>
            <a:endParaRPr lang="ru-RU" altLang="ru-RU" sz="1600" dirty="0"/>
          </a:p>
        </p:txBody>
      </p:sp>
      <p:cxnSp>
        <p:nvCxnSpPr>
          <p:cNvPr id="113" name="Прямая соединительная линия 112"/>
          <p:cNvCxnSpPr>
            <a:stCxn id="15" idx="2"/>
            <a:endCxn id="110" idx="0"/>
          </p:cNvCxnSpPr>
          <p:nvPr/>
        </p:nvCxnSpPr>
        <p:spPr>
          <a:xfrm>
            <a:off x="1639251" y="3703944"/>
            <a:ext cx="1593534" cy="2024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2"/>
          <p:cNvSpPr txBox="1">
            <a:spLocks noChangeArrowheads="1"/>
          </p:cNvSpPr>
          <p:nvPr/>
        </p:nvSpPr>
        <p:spPr bwMode="auto">
          <a:xfrm>
            <a:off x="7701915" y="5460040"/>
            <a:ext cx="126111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1600" dirty="0" smtClean="0"/>
              <a:t>Загрязнение – здоровье: управление риском</a:t>
            </a:r>
            <a:endParaRPr lang="ru-RU" altLang="ru-RU" sz="1600" dirty="0"/>
          </a:p>
        </p:txBody>
      </p:sp>
      <p:cxnSp>
        <p:nvCxnSpPr>
          <p:cNvPr id="143" name="Прямая соединительная линия 142"/>
          <p:cNvCxnSpPr>
            <a:stCxn id="142" idx="0"/>
            <a:endCxn id="20" idx="2"/>
          </p:cNvCxnSpPr>
          <p:nvPr/>
        </p:nvCxnSpPr>
        <p:spPr>
          <a:xfrm flipH="1" flipV="1">
            <a:off x="8330566" y="4015413"/>
            <a:ext cx="1904" cy="144462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Box 2"/>
          <p:cNvSpPr txBox="1">
            <a:spLocks noChangeArrowheads="1"/>
          </p:cNvSpPr>
          <p:nvPr/>
        </p:nvSpPr>
        <p:spPr bwMode="auto">
          <a:xfrm>
            <a:off x="0" y="6396335"/>
            <a:ext cx="91287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dirty="0" smtClean="0"/>
              <a:t>Цель – расчет потоков релевантной (смысловой) информации</a:t>
            </a:r>
            <a:endParaRPr lang="ru-RU" altLang="ru-RU" dirty="0"/>
          </a:p>
        </p:txBody>
      </p:sp>
      <p:sp>
        <p:nvSpPr>
          <p:cNvPr id="161" name="TextBox 2"/>
          <p:cNvSpPr txBox="1">
            <a:spLocks noChangeArrowheads="1"/>
          </p:cNvSpPr>
          <p:nvPr/>
        </p:nvSpPr>
        <p:spPr bwMode="auto">
          <a:xfrm>
            <a:off x="6366033" y="5481922"/>
            <a:ext cx="1406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1600" dirty="0" err="1" smtClean="0"/>
              <a:t>Энтропийные</a:t>
            </a:r>
            <a:r>
              <a:rPr lang="ru-RU" altLang="ru-RU" sz="1600" dirty="0" smtClean="0"/>
              <a:t> критерии оптимума</a:t>
            </a:r>
            <a:endParaRPr lang="ru-RU" altLang="ru-RU" sz="1600" dirty="0"/>
          </a:p>
        </p:txBody>
      </p:sp>
      <p:cxnSp>
        <p:nvCxnSpPr>
          <p:cNvPr id="162" name="Прямая соединительная линия 161"/>
          <p:cNvCxnSpPr>
            <a:stCxn id="161" idx="0"/>
            <a:endCxn id="19" idx="2"/>
          </p:cNvCxnSpPr>
          <p:nvPr/>
        </p:nvCxnSpPr>
        <p:spPr>
          <a:xfrm flipH="1" flipV="1">
            <a:off x="7068503" y="4015413"/>
            <a:ext cx="951" cy="146650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2"/>
          <p:cNvSpPr txBox="1">
            <a:spLocks noChangeArrowheads="1"/>
          </p:cNvSpPr>
          <p:nvPr/>
        </p:nvSpPr>
        <p:spPr bwMode="auto">
          <a:xfrm>
            <a:off x="19048" y="-11981"/>
            <a:ext cx="911733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800" dirty="0" smtClean="0"/>
              <a:t>Оптимальное управление – парадигма описания циклов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858118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3"/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800" dirty="0" smtClean="0"/>
              <a:t>Принцип </a:t>
            </a:r>
            <a:r>
              <a:rPr lang="ru-RU" altLang="ru-RU" sz="2800" dirty="0"/>
              <a:t>фильтра </a:t>
            </a:r>
            <a:r>
              <a:rPr lang="ru-RU" altLang="ru-RU" sz="2800" dirty="0" err="1" smtClean="0"/>
              <a:t>Калмана</a:t>
            </a:r>
            <a:endParaRPr lang="ru-RU" altLang="ru-RU" sz="2800" dirty="0"/>
          </a:p>
        </p:txBody>
      </p:sp>
      <p:sp>
        <p:nvSpPr>
          <p:cNvPr id="22531" name="TextBox 2"/>
          <p:cNvSpPr txBox="1">
            <a:spLocks noChangeArrowheads="1"/>
          </p:cNvSpPr>
          <p:nvPr/>
        </p:nvSpPr>
        <p:spPr bwMode="auto">
          <a:xfrm>
            <a:off x="-38100" y="491603"/>
            <a:ext cx="17526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dirty="0" err="1" smtClean="0"/>
              <a:t>Динамикасистемы</a:t>
            </a:r>
            <a:endParaRPr lang="ru-RU" altLang="ru-RU" sz="2800" dirty="0"/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-38100" y="1754836"/>
            <a:ext cx="176403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dirty="0" smtClean="0"/>
              <a:t>Динамика фильтра</a:t>
            </a:r>
            <a:endParaRPr lang="ru-RU" altLang="ru-RU" sz="2800" dirty="0"/>
          </a:p>
        </p:txBody>
      </p:sp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2133600" y="457200"/>
            <a:ext cx="2857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sz="3200" dirty="0"/>
              <a:t>dx/</a:t>
            </a:r>
            <a:r>
              <a:rPr lang="en-US" altLang="ru-RU" sz="3200" dirty="0" err="1"/>
              <a:t>dt</a:t>
            </a:r>
            <a:r>
              <a:rPr lang="en-US" altLang="ru-RU" sz="3200" dirty="0"/>
              <a:t>=f(x,</a:t>
            </a:r>
            <a:r>
              <a:rPr lang="el-GR" altLang="ru-RU" sz="3200" dirty="0"/>
              <a:t>θ</a:t>
            </a:r>
            <a:r>
              <a:rPr lang="en-US" altLang="ru-RU" sz="3200" baseline="-25000" dirty="0"/>
              <a:t>d</a:t>
            </a:r>
            <a:r>
              <a:rPr lang="en-US" altLang="ru-RU" sz="3200" dirty="0" smtClean="0"/>
              <a:t>)+w</a:t>
            </a:r>
            <a:endParaRPr lang="ru-RU" altLang="ru-RU" sz="3200" baseline="-25000" dirty="0"/>
          </a:p>
        </p:txBody>
      </p:sp>
      <p:sp>
        <p:nvSpPr>
          <p:cNvPr id="22534" name="TextBox 5"/>
          <p:cNvSpPr txBox="1">
            <a:spLocks noChangeArrowheads="1"/>
          </p:cNvSpPr>
          <p:nvPr/>
        </p:nvSpPr>
        <p:spPr bwMode="auto">
          <a:xfrm>
            <a:off x="5791200" y="457200"/>
            <a:ext cx="261366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sz="3200" dirty="0"/>
              <a:t>y(t)=h(x,</a:t>
            </a:r>
            <a:r>
              <a:rPr lang="el-GR" altLang="ru-RU" sz="3200" dirty="0"/>
              <a:t>θ</a:t>
            </a:r>
            <a:r>
              <a:rPr lang="en-US" altLang="ru-RU" sz="3200" baseline="-25000" dirty="0"/>
              <a:t>s</a:t>
            </a:r>
            <a:r>
              <a:rPr lang="en-US" altLang="ru-RU" sz="3200" dirty="0" smtClean="0"/>
              <a:t>)+v</a:t>
            </a:r>
            <a:endParaRPr lang="ru-RU" altLang="ru-RU" sz="3200" baseline="-25000" dirty="0"/>
          </a:p>
        </p:txBody>
      </p:sp>
      <p:sp>
        <p:nvSpPr>
          <p:cNvPr id="22535" name="TextBox 6"/>
          <p:cNvSpPr txBox="1">
            <a:spLocks noChangeArrowheads="1"/>
          </p:cNvSpPr>
          <p:nvPr/>
        </p:nvSpPr>
        <p:spPr bwMode="auto">
          <a:xfrm>
            <a:off x="1371600" y="1143000"/>
            <a:ext cx="1600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 smtClean="0"/>
              <a:t>Состояние</a:t>
            </a:r>
            <a:endParaRPr lang="ru-RU" altLang="ru-RU" sz="2000" baseline="-25000" dirty="0"/>
          </a:p>
        </p:txBody>
      </p:sp>
      <p:sp>
        <p:nvSpPr>
          <p:cNvPr id="22536" name="TextBox 7"/>
          <p:cNvSpPr txBox="1">
            <a:spLocks noChangeArrowheads="1"/>
          </p:cNvSpPr>
          <p:nvPr/>
        </p:nvSpPr>
        <p:spPr bwMode="auto">
          <a:xfrm>
            <a:off x="2689860" y="1144648"/>
            <a:ext cx="1676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/>
              <a:t>Параметры динамики</a:t>
            </a:r>
            <a:endParaRPr lang="ru-RU" altLang="ru-RU" sz="2000" baseline="-25000" dirty="0"/>
          </a:p>
        </p:txBody>
      </p:sp>
      <p:sp>
        <p:nvSpPr>
          <p:cNvPr id="22537" name="TextBox 8"/>
          <p:cNvSpPr txBox="1">
            <a:spLocks noChangeArrowheads="1"/>
          </p:cNvSpPr>
          <p:nvPr/>
        </p:nvSpPr>
        <p:spPr bwMode="auto">
          <a:xfrm>
            <a:off x="4800839" y="1153335"/>
            <a:ext cx="20040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/>
              <a:t>Наблюдение </a:t>
            </a:r>
            <a:r>
              <a:rPr lang="ru-RU" altLang="ru-RU" sz="2000" dirty="0" smtClean="0"/>
              <a:t>(ДЗ)</a:t>
            </a:r>
            <a:endParaRPr lang="ru-RU" altLang="ru-RU" sz="2000" baseline="-25000" dirty="0"/>
          </a:p>
        </p:txBody>
      </p:sp>
      <p:sp>
        <p:nvSpPr>
          <p:cNvPr id="22538" name="TextBox 9"/>
          <p:cNvSpPr txBox="1">
            <a:spLocks noChangeArrowheads="1"/>
          </p:cNvSpPr>
          <p:nvPr/>
        </p:nvSpPr>
        <p:spPr bwMode="auto">
          <a:xfrm>
            <a:off x="6387347" y="1140430"/>
            <a:ext cx="149971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/>
              <a:t>Параметры наблюдения</a:t>
            </a:r>
            <a:endParaRPr lang="ru-RU" altLang="ru-RU" sz="2000" baseline="-25000" dirty="0"/>
          </a:p>
        </p:txBody>
      </p:sp>
      <p:sp>
        <p:nvSpPr>
          <p:cNvPr id="22539" name="TextBox 10"/>
          <p:cNvSpPr txBox="1">
            <a:spLocks noChangeArrowheads="1"/>
          </p:cNvSpPr>
          <p:nvPr/>
        </p:nvSpPr>
        <p:spPr bwMode="auto">
          <a:xfrm>
            <a:off x="1676400" y="1720433"/>
            <a:ext cx="695706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sz="3200" dirty="0"/>
              <a:t>d</a:t>
            </a:r>
            <a:r>
              <a:rPr lang="el-GR" altLang="ru-RU" sz="3200" dirty="0"/>
              <a:t>χ</a:t>
            </a:r>
            <a:r>
              <a:rPr lang="en-US" altLang="ru-RU" sz="3200" dirty="0"/>
              <a:t>/</a:t>
            </a:r>
            <a:r>
              <a:rPr lang="en-US" altLang="ru-RU" sz="3200" dirty="0" err="1"/>
              <a:t>dt</a:t>
            </a:r>
            <a:r>
              <a:rPr lang="en-US" altLang="ru-RU" sz="3200" dirty="0"/>
              <a:t>=K·(y-y^(</a:t>
            </a:r>
            <a:r>
              <a:rPr lang="el-GR" altLang="ru-RU" sz="3200" dirty="0"/>
              <a:t>χ</a:t>
            </a:r>
            <a:r>
              <a:rPr lang="en-US" altLang="ru-RU" sz="3200" dirty="0" smtClean="0"/>
              <a:t>))  </a:t>
            </a:r>
            <a:r>
              <a:rPr lang="en-US" altLang="ru-RU" sz="3200" dirty="0" err="1" smtClean="0"/>
              <a:t>K</a:t>
            </a:r>
            <a:r>
              <a:rPr lang="en-US" altLang="ru-RU" sz="3200" baseline="-25000" dirty="0" err="1" smtClean="0"/>
              <a:t>x</a:t>
            </a:r>
            <a:r>
              <a:rPr lang="en-US" altLang="ru-RU" sz="3200" dirty="0" smtClean="0"/>
              <a:t>=PH</a:t>
            </a:r>
            <a:r>
              <a:rPr lang="en-US" altLang="ru-RU" sz="3200" baseline="30000" dirty="0" smtClean="0"/>
              <a:t>T</a:t>
            </a:r>
            <a:r>
              <a:rPr lang="en-US" altLang="ru-RU" sz="3200" dirty="0" smtClean="0"/>
              <a:t>V</a:t>
            </a:r>
            <a:r>
              <a:rPr lang="en-US" altLang="ru-RU" sz="3200" baseline="30000" dirty="0" smtClean="0"/>
              <a:t>-1</a:t>
            </a:r>
            <a:r>
              <a:rPr lang="ru-RU" altLang="ru-RU" sz="3200" baseline="30000" dirty="0" smtClean="0"/>
              <a:t> </a:t>
            </a:r>
            <a:r>
              <a:rPr lang="el-GR" altLang="ru-RU" sz="3200" dirty="0" smtClean="0"/>
              <a:t>χ</a:t>
            </a:r>
            <a:r>
              <a:rPr lang="ru-RU" altLang="ru-RU" sz="3200" dirty="0" smtClean="0"/>
              <a:t>=</a:t>
            </a:r>
            <a:r>
              <a:rPr lang="en-US" altLang="ru-RU" sz="3200" dirty="0" smtClean="0"/>
              <a:t>x</a:t>
            </a:r>
            <a:r>
              <a:rPr lang="ru-RU" altLang="ru-RU" sz="3200" dirty="0" smtClean="0"/>
              <a:t> </a:t>
            </a:r>
            <a:r>
              <a:rPr lang="ru-RU" altLang="ru-RU" dirty="0" smtClean="0"/>
              <a:t>или</a:t>
            </a:r>
            <a:r>
              <a:rPr lang="ru-RU" altLang="ru-RU" sz="3200" dirty="0" smtClean="0"/>
              <a:t> </a:t>
            </a:r>
            <a:r>
              <a:rPr lang="el-GR" altLang="ru-RU" sz="3200" dirty="0"/>
              <a:t>θ</a:t>
            </a:r>
            <a:r>
              <a:rPr lang="ru-RU" altLang="ru-RU" sz="3200" baseline="30000" dirty="0" smtClean="0"/>
              <a:t> </a:t>
            </a:r>
            <a:r>
              <a:rPr lang="en-US" altLang="ru-RU" sz="3200" dirty="0" smtClean="0"/>
              <a:t>  </a:t>
            </a:r>
            <a:endParaRPr lang="ru-RU" altLang="ru-RU" sz="3200" baseline="-25000" dirty="0"/>
          </a:p>
        </p:txBody>
      </p:sp>
      <p:sp>
        <p:nvSpPr>
          <p:cNvPr id="22540" name="TextBox 11"/>
          <p:cNvSpPr txBox="1">
            <a:spLocks noChangeArrowheads="1"/>
          </p:cNvSpPr>
          <p:nvPr/>
        </p:nvSpPr>
        <p:spPr bwMode="auto">
          <a:xfrm>
            <a:off x="1371600" y="2406233"/>
            <a:ext cx="1600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/>
              <a:t>Оценка состояния</a:t>
            </a:r>
            <a:endParaRPr lang="ru-RU" altLang="ru-RU" sz="2000" baseline="-25000" dirty="0"/>
          </a:p>
        </p:txBody>
      </p:sp>
      <p:sp>
        <p:nvSpPr>
          <p:cNvPr id="22541" name="TextBox 12"/>
          <p:cNvSpPr txBox="1">
            <a:spLocks noChangeArrowheads="1"/>
          </p:cNvSpPr>
          <p:nvPr/>
        </p:nvSpPr>
        <p:spPr bwMode="auto">
          <a:xfrm>
            <a:off x="2971800" y="2406233"/>
            <a:ext cx="1752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/>
              <a:t>Ожидаемое наблюдение</a:t>
            </a:r>
            <a:endParaRPr lang="ru-RU" altLang="ru-RU" sz="2000" baseline="-25000" dirty="0"/>
          </a:p>
        </p:txBody>
      </p:sp>
      <p:sp>
        <p:nvSpPr>
          <p:cNvPr id="22542" name="TextBox 13"/>
          <p:cNvSpPr txBox="1">
            <a:spLocks noChangeArrowheads="1"/>
          </p:cNvSpPr>
          <p:nvPr/>
        </p:nvSpPr>
        <p:spPr bwMode="auto">
          <a:xfrm>
            <a:off x="5885654" y="4580454"/>
            <a:ext cx="325834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l-GR" altLang="ru-RU" dirty="0"/>
              <a:t>χ</a:t>
            </a:r>
            <a:r>
              <a:rPr lang="ru-RU" altLang="ru-RU" dirty="0"/>
              <a:t> может быть оценкой </a:t>
            </a:r>
            <a:r>
              <a:rPr lang="en-US" altLang="ru-RU" dirty="0" smtClean="0"/>
              <a:t>x^</a:t>
            </a:r>
            <a:r>
              <a:rPr lang="ru-RU" altLang="ru-RU" dirty="0" smtClean="0"/>
              <a:t> </a:t>
            </a:r>
            <a:r>
              <a:rPr lang="ru-RU" altLang="ru-RU" dirty="0"/>
              <a:t>для </a:t>
            </a:r>
            <a:r>
              <a:rPr lang="ru-RU" altLang="ru-RU" dirty="0" smtClean="0"/>
              <a:t>х и</a:t>
            </a:r>
            <a:r>
              <a:rPr lang="en-US" altLang="ru-RU" dirty="0" smtClean="0"/>
              <a:t>/</a:t>
            </a:r>
            <a:r>
              <a:rPr lang="ru-RU" altLang="ru-RU" dirty="0" smtClean="0"/>
              <a:t>или оценкой </a:t>
            </a:r>
            <a:r>
              <a:rPr lang="el-GR" altLang="ru-RU" dirty="0" smtClean="0"/>
              <a:t>θ</a:t>
            </a:r>
            <a:r>
              <a:rPr lang="en-US" altLang="ru-RU" dirty="0"/>
              <a:t>^</a:t>
            </a:r>
            <a:r>
              <a:rPr lang="el-GR" altLang="ru-RU" dirty="0" smtClean="0"/>
              <a:t> </a:t>
            </a:r>
            <a:r>
              <a:rPr lang="ru-RU" altLang="ru-RU" dirty="0" smtClean="0"/>
              <a:t>для </a:t>
            </a:r>
            <a:r>
              <a:rPr lang="el-GR" altLang="ru-RU" dirty="0" smtClean="0"/>
              <a:t>θ</a:t>
            </a:r>
            <a:r>
              <a:rPr lang="ru-RU" altLang="ru-RU" dirty="0" smtClean="0"/>
              <a:t> </a:t>
            </a:r>
            <a:r>
              <a:rPr lang="ru-RU" altLang="ru-RU" dirty="0"/>
              <a:t>(параметров модели </a:t>
            </a:r>
            <a:r>
              <a:rPr lang="ru-RU" altLang="ru-RU" dirty="0" smtClean="0"/>
              <a:t>динамики, наблюдения</a:t>
            </a:r>
            <a:r>
              <a:rPr lang="ru-RU" altLang="ru-RU" dirty="0"/>
              <a:t>) </a:t>
            </a:r>
            <a:endParaRPr lang="ru-RU" altLang="ru-RU" baseline="-25000" dirty="0"/>
          </a:p>
        </p:txBody>
      </p:sp>
      <p:cxnSp>
        <p:nvCxnSpPr>
          <p:cNvPr id="16" name="Прямая со стрелкой 15"/>
          <p:cNvCxnSpPr>
            <a:stCxn id="22535" idx="0"/>
          </p:cNvCxnSpPr>
          <p:nvPr/>
        </p:nvCxnSpPr>
        <p:spPr>
          <a:xfrm flipV="1">
            <a:off x="2171700" y="943689"/>
            <a:ext cx="342900" cy="199311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22536" idx="0"/>
          </p:cNvCxnSpPr>
          <p:nvPr/>
        </p:nvCxnSpPr>
        <p:spPr>
          <a:xfrm flipV="1">
            <a:off x="3528060" y="977751"/>
            <a:ext cx="445770" cy="166897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22537" idx="0"/>
          </p:cNvCxnSpPr>
          <p:nvPr/>
        </p:nvCxnSpPr>
        <p:spPr>
          <a:xfrm flipV="1">
            <a:off x="5802869" y="1025158"/>
            <a:ext cx="83820" cy="128177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22538" idx="0"/>
          </p:cNvCxnSpPr>
          <p:nvPr/>
        </p:nvCxnSpPr>
        <p:spPr>
          <a:xfrm flipV="1">
            <a:off x="7137203" y="1020448"/>
            <a:ext cx="231694" cy="119982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22540" idx="0"/>
          </p:cNvCxnSpPr>
          <p:nvPr/>
        </p:nvCxnSpPr>
        <p:spPr>
          <a:xfrm flipH="1" flipV="1">
            <a:off x="2057400" y="2253833"/>
            <a:ext cx="114300" cy="15240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stCxn id="22541" idx="0"/>
          </p:cNvCxnSpPr>
          <p:nvPr/>
        </p:nvCxnSpPr>
        <p:spPr>
          <a:xfrm flipH="1" flipV="1">
            <a:off x="3810000" y="2253833"/>
            <a:ext cx="38100" cy="15240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/>
          <p:cNvGrpSpPr/>
          <p:nvPr/>
        </p:nvGrpSpPr>
        <p:grpSpPr>
          <a:xfrm>
            <a:off x="685800" y="4190026"/>
            <a:ext cx="838200" cy="2138363"/>
            <a:chOff x="304800" y="3619500"/>
            <a:chExt cx="838200" cy="2138363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304800" y="4381500"/>
              <a:ext cx="8382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x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43" name="Shape 42"/>
            <p:cNvCxnSpPr>
              <a:stCxn id="41" idx="3"/>
              <a:endCxn id="41" idx="1"/>
            </p:cNvCxnSpPr>
            <p:nvPr/>
          </p:nvCxnSpPr>
          <p:spPr>
            <a:xfrm flipH="1">
              <a:off x="304800" y="4648200"/>
              <a:ext cx="838200" cy="12700"/>
            </a:xfrm>
            <a:prstGeom prst="bentConnector5">
              <a:avLst>
                <a:gd name="adj1" fmla="val -27273"/>
                <a:gd name="adj2" fmla="val 3900000"/>
                <a:gd name="adj3" fmla="val 127273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52" name="TextBox 44"/>
            <p:cNvSpPr txBox="1">
              <a:spLocks noChangeArrowheads="1"/>
            </p:cNvSpPr>
            <p:nvPr/>
          </p:nvSpPr>
          <p:spPr bwMode="auto">
            <a:xfrm>
              <a:off x="609600" y="3619500"/>
              <a:ext cx="381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ru-RU" dirty="0"/>
                <a:t>y</a:t>
              </a:r>
              <a:endParaRPr lang="ru-RU" altLang="ru-RU" dirty="0"/>
            </a:p>
          </p:txBody>
        </p:sp>
        <p:cxnSp>
          <p:nvCxnSpPr>
            <p:cNvPr id="47" name="Прямая со стрелкой 46"/>
            <p:cNvCxnSpPr>
              <a:endCxn id="41" idx="0"/>
            </p:cNvCxnSpPr>
            <p:nvPr/>
          </p:nvCxnSpPr>
          <p:spPr>
            <a:xfrm flipH="1">
              <a:off x="723900" y="4081463"/>
              <a:ext cx="1588" cy="30003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54" name="Прямоугольник 52"/>
            <p:cNvSpPr>
              <a:spLocks noChangeArrowheads="1"/>
            </p:cNvSpPr>
            <p:nvPr/>
          </p:nvSpPr>
          <p:spPr bwMode="auto">
            <a:xfrm>
              <a:off x="533400" y="5295900"/>
              <a:ext cx="381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l-GR" altLang="ru-RU"/>
                <a:t>θ</a:t>
              </a:r>
              <a:endParaRPr lang="ru-RU" altLang="ru-RU"/>
            </a:p>
          </p:txBody>
        </p:sp>
        <p:cxnSp>
          <p:nvCxnSpPr>
            <p:cNvPr id="54" name="Прямая со стрелкой 53"/>
            <p:cNvCxnSpPr>
              <a:stCxn id="22554" idx="0"/>
              <a:endCxn id="41" idx="2"/>
            </p:cNvCxnSpPr>
            <p:nvPr/>
          </p:nvCxnSpPr>
          <p:spPr>
            <a:xfrm flipV="1">
              <a:off x="723900" y="4914900"/>
              <a:ext cx="0" cy="38100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556" name="TextBox 58"/>
          <p:cNvSpPr txBox="1">
            <a:spLocks noChangeArrowheads="1"/>
          </p:cNvSpPr>
          <p:nvPr/>
        </p:nvSpPr>
        <p:spPr bwMode="auto">
          <a:xfrm>
            <a:off x="-80010" y="6150114"/>
            <a:ext cx="236982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/>
              <a:t>Простой фильтр состояния</a:t>
            </a:r>
            <a:endParaRPr lang="ru-RU" altLang="ru-RU" sz="2000" baseline="-250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2685256" y="4190026"/>
            <a:ext cx="838200" cy="2138363"/>
            <a:chOff x="5029200" y="3582808"/>
            <a:chExt cx="838200" cy="2138363"/>
          </a:xfrm>
        </p:grpSpPr>
        <p:sp>
          <p:nvSpPr>
            <p:cNvPr id="60" name="Прямоугольник 59"/>
            <p:cNvSpPr/>
            <p:nvPr/>
          </p:nvSpPr>
          <p:spPr>
            <a:xfrm>
              <a:off x="5029200" y="4344808"/>
              <a:ext cx="838200" cy="533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l-GR" dirty="0" smtClean="0">
                  <a:latin typeface="Times New Roman" pitchFamily="18" charset="0"/>
                  <a:cs typeface="Times New Roman" pitchFamily="18" charset="0"/>
                </a:rPr>
                <a:t>θ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61" name="Shape 60"/>
            <p:cNvCxnSpPr>
              <a:stCxn id="60" idx="3"/>
              <a:endCxn id="60" idx="1"/>
            </p:cNvCxnSpPr>
            <p:nvPr/>
          </p:nvCxnSpPr>
          <p:spPr>
            <a:xfrm flipH="1">
              <a:off x="5029200" y="4611508"/>
              <a:ext cx="838200" cy="1588"/>
            </a:xfrm>
            <a:prstGeom prst="bentConnector5">
              <a:avLst>
                <a:gd name="adj1" fmla="val -27273"/>
                <a:gd name="adj2" fmla="val 31190176"/>
                <a:gd name="adj3" fmla="val 127273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59" name="TextBox 61"/>
            <p:cNvSpPr txBox="1">
              <a:spLocks noChangeArrowheads="1"/>
            </p:cNvSpPr>
            <p:nvPr/>
          </p:nvSpPr>
          <p:spPr bwMode="auto">
            <a:xfrm>
              <a:off x="5410200" y="3582808"/>
              <a:ext cx="381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ru-RU"/>
                <a:t>y</a:t>
              </a:r>
              <a:endParaRPr lang="ru-RU" altLang="ru-RU"/>
            </a:p>
          </p:txBody>
        </p:sp>
        <p:cxnSp>
          <p:nvCxnSpPr>
            <p:cNvPr id="63" name="Прямая со стрелкой 62"/>
            <p:cNvCxnSpPr>
              <a:endCxn id="60" idx="0"/>
            </p:cNvCxnSpPr>
            <p:nvPr/>
          </p:nvCxnSpPr>
          <p:spPr>
            <a:xfrm rot="5400000">
              <a:off x="5299075" y="4193996"/>
              <a:ext cx="300037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61" name="Прямоугольник 63"/>
            <p:cNvSpPr>
              <a:spLocks noChangeArrowheads="1"/>
            </p:cNvSpPr>
            <p:nvPr/>
          </p:nvSpPr>
          <p:spPr bwMode="auto">
            <a:xfrm>
              <a:off x="5257800" y="5259208"/>
              <a:ext cx="381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ru-RU"/>
                <a:t>x</a:t>
              </a:r>
              <a:endParaRPr lang="ru-RU" altLang="ru-RU"/>
            </a:p>
          </p:txBody>
        </p:sp>
        <p:cxnSp>
          <p:nvCxnSpPr>
            <p:cNvPr id="65" name="Прямая со стрелкой 64"/>
            <p:cNvCxnSpPr>
              <a:stCxn id="22561" idx="0"/>
              <a:endCxn id="60" idx="2"/>
            </p:cNvCxnSpPr>
            <p:nvPr/>
          </p:nvCxnSpPr>
          <p:spPr>
            <a:xfrm rot="5400000" flipH="1" flipV="1">
              <a:off x="5257801" y="5068708"/>
              <a:ext cx="381000" cy="317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563" name="TextBox 65"/>
          <p:cNvSpPr txBox="1">
            <a:spLocks noChangeArrowheads="1"/>
          </p:cNvSpPr>
          <p:nvPr/>
        </p:nvSpPr>
        <p:spPr bwMode="auto">
          <a:xfrm>
            <a:off x="1988820" y="6188313"/>
            <a:ext cx="211074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/>
              <a:t>Простой фильтр параметров</a:t>
            </a:r>
            <a:endParaRPr lang="ru-RU" altLang="ru-RU" sz="2000" baseline="-25000" dirty="0"/>
          </a:p>
        </p:txBody>
      </p:sp>
      <p:sp>
        <p:nvSpPr>
          <p:cNvPr id="22564" name="TextBox 101"/>
          <p:cNvSpPr txBox="1">
            <a:spLocks noChangeArrowheads="1"/>
          </p:cNvSpPr>
          <p:nvPr/>
        </p:nvSpPr>
        <p:spPr bwMode="auto">
          <a:xfrm>
            <a:off x="3722370" y="6189186"/>
            <a:ext cx="24688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 smtClean="0"/>
              <a:t>Многоуровневый фильтр</a:t>
            </a:r>
            <a:endParaRPr lang="ru-RU" altLang="ru-RU" sz="2000" baseline="-25000" dirty="0"/>
          </a:p>
        </p:txBody>
      </p:sp>
      <p:grpSp>
        <p:nvGrpSpPr>
          <p:cNvPr id="22565" name="Группа 114"/>
          <p:cNvGrpSpPr>
            <a:grpSpLocks/>
          </p:cNvGrpSpPr>
          <p:nvPr/>
        </p:nvGrpSpPr>
        <p:grpSpPr bwMode="auto">
          <a:xfrm>
            <a:off x="4038600" y="4651989"/>
            <a:ext cx="2057400" cy="1371600"/>
            <a:chOff x="3733800" y="4038600"/>
            <a:chExt cx="2057400" cy="1371600"/>
          </a:xfrm>
        </p:grpSpPr>
        <p:sp>
          <p:nvSpPr>
            <p:cNvPr id="67" name="Прямоугольник 66"/>
            <p:cNvSpPr/>
            <p:nvPr/>
          </p:nvSpPr>
          <p:spPr>
            <a:xfrm>
              <a:off x="4191000" y="4038600"/>
              <a:ext cx="8382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x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4191000" y="4876800"/>
              <a:ext cx="838200" cy="533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l-GR" dirty="0" smtClean="0">
                  <a:latin typeface="Times New Roman" pitchFamily="18" charset="0"/>
                  <a:cs typeface="Times New Roman" pitchFamily="18" charset="0"/>
                </a:rPr>
                <a:t>θ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69" name="Прямая со стрелкой 68"/>
            <p:cNvCxnSpPr/>
            <p:nvPr/>
          </p:nvCxnSpPr>
          <p:spPr>
            <a:xfrm rot="5400000">
              <a:off x="4192588" y="4724400"/>
              <a:ext cx="303212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Прямая со стрелкой 75"/>
            <p:cNvCxnSpPr/>
            <p:nvPr/>
          </p:nvCxnSpPr>
          <p:spPr>
            <a:xfrm rot="5400000" flipH="1" flipV="1">
              <a:off x="4725988" y="4724400"/>
              <a:ext cx="303212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hape 86"/>
            <p:cNvCxnSpPr>
              <a:stCxn id="68" idx="3"/>
              <a:endCxn id="68" idx="1"/>
            </p:cNvCxnSpPr>
            <p:nvPr/>
          </p:nvCxnSpPr>
          <p:spPr>
            <a:xfrm flipH="1">
              <a:off x="4191000" y="5143500"/>
              <a:ext cx="838200" cy="1588"/>
            </a:xfrm>
            <a:prstGeom prst="bentConnector5">
              <a:avLst>
                <a:gd name="adj1" fmla="val -27273"/>
                <a:gd name="adj2" fmla="val 31190176"/>
                <a:gd name="adj3" fmla="val 127273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hape 89"/>
            <p:cNvCxnSpPr>
              <a:stCxn id="67" idx="3"/>
              <a:endCxn id="67" idx="1"/>
            </p:cNvCxnSpPr>
            <p:nvPr/>
          </p:nvCxnSpPr>
          <p:spPr>
            <a:xfrm flipH="1">
              <a:off x="4191000" y="4305300"/>
              <a:ext cx="838200" cy="1588"/>
            </a:xfrm>
            <a:prstGeom prst="bentConnector5">
              <a:avLst>
                <a:gd name="adj1" fmla="val -27273"/>
                <a:gd name="adj2" fmla="val -36925012"/>
                <a:gd name="adj3" fmla="val 127273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98" name="TextBox 97"/>
            <p:cNvSpPr txBox="1">
              <a:spLocks noChangeArrowheads="1"/>
            </p:cNvSpPr>
            <p:nvPr/>
          </p:nvSpPr>
          <p:spPr bwMode="auto">
            <a:xfrm>
              <a:off x="3733800" y="4495800"/>
              <a:ext cx="381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ru-RU"/>
                <a:t>y</a:t>
              </a:r>
              <a:endParaRPr lang="ru-RU" altLang="ru-RU"/>
            </a:p>
          </p:txBody>
        </p:sp>
        <p:cxnSp>
          <p:nvCxnSpPr>
            <p:cNvPr id="103" name="Прямая со стрелкой 102"/>
            <p:cNvCxnSpPr>
              <a:stCxn id="22598" idx="3"/>
            </p:cNvCxnSpPr>
            <p:nvPr/>
          </p:nvCxnSpPr>
          <p:spPr>
            <a:xfrm flipV="1">
              <a:off x="4114800" y="4572000"/>
              <a:ext cx="76200" cy="1539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Прямая со стрелкой 105"/>
            <p:cNvCxnSpPr>
              <a:stCxn id="22598" idx="3"/>
            </p:cNvCxnSpPr>
            <p:nvPr/>
          </p:nvCxnSpPr>
          <p:spPr>
            <a:xfrm>
              <a:off x="4114800" y="4725988"/>
              <a:ext cx="76200" cy="15081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601" name="TextBox 109"/>
            <p:cNvSpPr txBox="1">
              <a:spLocks noChangeArrowheads="1"/>
            </p:cNvSpPr>
            <p:nvPr/>
          </p:nvSpPr>
          <p:spPr bwMode="auto">
            <a:xfrm>
              <a:off x="5105400" y="4495800"/>
              <a:ext cx="685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ru-RU" altLang="ru-RU"/>
                <a:t>х</a:t>
              </a:r>
              <a:r>
                <a:rPr lang="ru-RU" altLang="ru-RU" baseline="-25000"/>
                <a:t>нач</a:t>
              </a:r>
            </a:p>
          </p:txBody>
        </p:sp>
        <p:cxnSp>
          <p:nvCxnSpPr>
            <p:cNvPr id="166" name="Прямая со стрелкой 165"/>
            <p:cNvCxnSpPr>
              <a:stCxn id="22601" idx="1"/>
            </p:cNvCxnSpPr>
            <p:nvPr/>
          </p:nvCxnSpPr>
          <p:spPr>
            <a:xfrm rot="10800000" flipV="1">
              <a:off x="5029200" y="4725988"/>
              <a:ext cx="76200" cy="15081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3"/>
          <p:cNvSpPr txBox="1">
            <a:spLocks noChangeArrowheads="1"/>
          </p:cNvSpPr>
          <p:nvPr/>
        </p:nvSpPr>
        <p:spPr bwMode="auto">
          <a:xfrm>
            <a:off x="-38100" y="3174554"/>
            <a:ext cx="17145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dirty="0" smtClean="0"/>
              <a:t>Динамика ошибки</a:t>
            </a:r>
            <a:endParaRPr lang="ru-RU" altLang="ru-RU" sz="2800" dirty="0"/>
          </a:p>
        </p:txBody>
      </p:sp>
      <p:sp>
        <p:nvSpPr>
          <p:cNvPr id="79" name="TextBox 10"/>
          <p:cNvSpPr txBox="1">
            <a:spLocks noChangeArrowheads="1"/>
          </p:cNvSpPr>
          <p:nvPr/>
        </p:nvSpPr>
        <p:spPr bwMode="auto">
          <a:xfrm>
            <a:off x="1623060" y="3196449"/>
            <a:ext cx="75742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sz="2800" dirty="0" err="1" smtClean="0"/>
              <a:t>dP</a:t>
            </a:r>
            <a:r>
              <a:rPr lang="en-US" altLang="ru-RU" sz="2800" dirty="0" smtClean="0"/>
              <a:t>/</a:t>
            </a:r>
            <a:r>
              <a:rPr lang="en-US" altLang="ru-RU" sz="2800" dirty="0" err="1" smtClean="0"/>
              <a:t>dt</a:t>
            </a:r>
            <a:r>
              <a:rPr lang="en-US" altLang="ru-RU" sz="2800" dirty="0" smtClean="0"/>
              <a:t>=FP+PF</a:t>
            </a:r>
            <a:r>
              <a:rPr lang="en-US" altLang="ru-RU" sz="2800" baseline="30000" dirty="0" smtClean="0"/>
              <a:t>T</a:t>
            </a:r>
            <a:r>
              <a:rPr lang="en-US" altLang="ru-RU" sz="2800" dirty="0" smtClean="0"/>
              <a:t>+W-PH</a:t>
            </a:r>
            <a:r>
              <a:rPr lang="en-US" altLang="ru-RU" sz="2800" baseline="30000" dirty="0" smtClean="0"/>
              <a:t>T</a:t>
            </a:r>
            <a:r>
              <a:rPr lang="en-US" altLang="ru-RU" sz="2800" dirty="0" smtClean="0"/>
              <a:t>V</a:t>
            </a:r>
            <a:r>
              <a:rPr lang="en-US" altLang="ru-RU" sz="2800" baseline="30000" dirty="0" smtClean="0"/>
              <a:t>-1</a:t>
            </a:r>
            <a:r>
              <a:rPr lang="en-US" altLang="ru-RU" sz="2800" dirty="0" smtClean="0"/>
              <a:t>HP, F=</a:t>
            </a:r>
            <a:r>
              <a:rPr lang="en-US" altLang="ru-RU" sz="2800" dirty="0" err="1" smtClean="0"/>
              <a:t>Df</a:t>
            </a:r>
            <a:r>
              <a:rPr lang="en-US" altLang="ru-RU" sz="2800" dirty="0" smtClean="0"/>
              <a:t>/</a:t>
            </a:r>
            <a:r>
              <a:rPr lang="en-US" altLang="ru-RU" sz="2800" dirty="0" err="1" smtClean="0"/>
              <a:t>Dx,H</a:t>
            </a:r>
            <a:r>
              <a:rPr lang="en-US" altLang="ru-RU" sz="2800" dirty="0" smtClean="0"/>
              <a:t>=Dh/</a:t>
            </a:r>
            <a:r>
              <a:rPr lang="en-US" altLang="ru-RU" sz="2800" dirty="0" err="1" smtClean="0"/>
              <a:t>Dx</a:t>
            </a:r>
            <a:r>
              <a:rPr lang="en-US" altLang="ru-RU" sz="2800" dirty="0" smtClean="0"/>
              <a:t> </a:t>
            </a:r>
            <a:endParaRPr lang="ru-RU" altLang="ru-RU" sz="2800" baseline="-25000" dirty="0"/>
          </a:p>
        </p:txBody>
      </p:sp>
      <p:sp>
        <p:nvSpPr>
          <p:cNvPr id="84" name="TextBox 6"/>
          <p:cNvSpPr txBox="1">
            <a:spLocks noChangeArrowheads="1"/>
          </p:cNvSpPr>
          <p:nvPr/>
        </p:nvSpPr>
        <p:spPr bwMode="auto">
          <a:xfrm>
            <a:off x="3897630" y="1143000"/>
            <a:ext cx="1600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 smtClean="0"/>
              <a:t>Шум динамики</a:t>
            </a:r>
            <a:endParaRPr lang="ru-RU" altLang="ru-RU" sz="2000" baseline="-25000" dirty="0"/>
          </a:p>
        </p:txBody>
      </p:sp>
      <p:cxnSp>
        <p:nvCxnSpPr>
          <p:cNvPr id="85" name="Прямая со стрелкой 84"/>
          <p:cNvCxnSpPr>
            <a:stCxn id="84" idx="0"/>
          </p:cNvCxnSpPr>
          <p:nvPr/>
        </p:nvCxnSpPr>
        <p:spPr>
          <a:xfrm flipV="1">
            <a:off x="4697730" y="977752"/>
            <a:ext cx="0" cy="165248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6"/>
          <p:cNvSpPr txBox="1">
            <a:spLocks noChangeArrowheads="1"/>
          </p:cNvSpPr>
          <p:nvPr/>
        </p:nvSpPr>
        <p:spPr bwMode="auto">
          <a:xfrm>
            <a:off x="7726680" y="1140430"/>
            <a:ext cx="149161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 smtClean="0"/>
              <a:t>Шум наблюдения</a:t>
            </a:r>
            <a:endParaRPr lang="ru-RU" altLang="ru-RU" sz="2000" baseline="-25000" dirty="0"/>
          </a:p>
        </p:txBody>
      </p:sp>
      <p:cxnSp>
        <p:nvCxnSpPr>
          <p:cNvPr id="89" name="Прямая со стрелкой 88"/>
          <p:cNvCxnSpPr>
            <a:stCxn id="88" idx="0"/>
          </p:cNvCxnSpPr>
          <p:nvPr/>
        </p:nvCxnSpPr>
        <p:spPr>
          <a:xfrm flipH="1" flipV="1">
            <a:off x="8135441" y="943689"/>
            <a:ext cx="337047" cy="196741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12"/>
          <p:cNvSpPr txBox="1">
            <a:spLocks noChangeArrowheads="1"/>
          </p:cNvSpPr>
          <p:nvPr/>
        </p:nvSpPr>
        <p:spPr bwMode="auto">
          <a:xfrm>
            <a:off x="4446270" y="2421901"/>
            <a:ext cx="1752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 smtClean="0"/>
              <a:t>Коэффициент фильтрации</a:t>
            </a:r>
            <a:endParaRPr lang="ru-RU" altLang="ru-RU" sz="2000" baseline="-25000" dirty="0"/>
          </a:p>
        </p:txBody>
      </p:sp>
      <p:cxnSp>
        <p:nvCxnSpPr>
          <p:cNvPr id="96" name="Прямая со стрелкой 95"/>
          <p:cNvCxnSpPr>
            <a:stCxn id="95" idx="0"/>
            <a:endCxn id="22539" idx="2"/>
          </p:cNvCxnSpPr>
          <p:nvPr/>
        </p:nvCxnSpPr>
        <p:spPr>
          <a:xfrm flipH="1" flipV="1">
            <a:off x="5154930" y="2304633"/>
            <a:ext cx="167640" cy="117268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11"/>
          <p:cNvSpPr txBox="1">
            <a:spLocks noChangeArrowheads="1"/>
          </p:cNvSpPr>
          <p:nvPr/>
        </p:nvSpPr>
        <p:spPr bwMode="auto">
          <a:xfrm>
            <a:off x="1333500" y="3579452"/>
            <a:ext cx="1600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 smtClean="0"/>
              <a:t>Ошибка </a:t>
            </a:r>
            <a:endParaRPr lang="en-US" altLang="ru-RU" sz="2000" dirty="0" smtClean="0"/>
          </a:p>
          <a:p>
            <a:pPr algn="ctr" eaLnBrk="1" hangingPunct="1"/>
            <a:r>
              <a:rPr lang="en-US" altLang="ru-RU" sz="2000" dirty="0" smtClean="0"/>
              <a:t>&lt;(x-</a:t>
            </a:r>
            <a:r>
              <a:rPr lang="el-GR" altLang="ru-RU" sz="2000" dirty="0" smtClean="0"/>
              <a:t>χ</a:t>
            </a:r>
            <a:r>
              <a:rPr lang="en-US" altLang="ru-RU" sz="2000" dirty="0" smtClean="0"/>
              <a:t>)</a:t>
            </a:r>
            <a:r>
              <a:rPr lang="en-US" altLang="ru-RU" sz="2000" baseline="30000" dirty="0" smtClean="0"/>
              <a:t>2</a:t>
            </a:r>
            <a:r>
              <a:rPr lang="en-US" altLang="ru-RU" sz="2000" dirty="0" smtClean="0"/>
              <a:t>&gt;</a:t>
            </a:r>
            <a:endParaRPr lang="ru-RU" altLang="ru-RU" sz="2000" baseline="-25000" dirty="0"/>
          </a:p>
        </p:txBody>
      </p:sp>
      <p:sp>
        <p:nvSpPr>
          <p:cNvPr id="105" name="TextBox 11"/>
          <p:cNvSpPr txBox="1">
            <a:spLocks noChangeArrowheads="1"/>
          </p:cNvSpPr>
          <p:nvPr/>
        </p:nvSpPr>
        <p:spPr bwMode="auto">
          <a:xfrm>
            <a:off x="6559630" y="3779018"/>
            <a:ext cx="18452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 smtClean="0"/>
              <a:t>Линеаризация</a:t>
            </a:r>
            <a:endParaRPr lang="ru-RU" altLang="ru-RU" sz="2000" baseline="-25000" dirty="0"/>
          </a:p>
        </p:txBody>
      </p:sp>
      <p:sp>
        <p:nvSpPr>
          <p:cNvPr id="107" name="TextBox 11"/>
          <p:cNvSpPr txBox="1">
            <a:spLocks noChangeArrowheads="1"/>
          </p:cNvSpPr>
          <p:nvPr/>
        </p:nvSpPr>
        <p:spPr bwMode="auto">
          <a:xfrm>
            <a:off x="2700495" y="3758592"/>
            <a:ext cx="38594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 smtClean="0"/>
              <a:t>Ковариационные матрицы шумов</a:t>
            </a:r>
            <a:endParaRPr lang="ru-RU" altLang="ru-RU" sz="2000" baseline="-25000" dirty="0"/>
          </a:p>
        </p:txBody>
      </p:sp>
      <p:cxnSp>
        <p:nvCxnSpPr>
          <p:cNvPr id="108" name="Прямая со стрелкой 107"/>
          <p:cNvCxnSpPr>
            <a:stCxn id="107" idx="0"/>
          </p:cNvCxnSpPr>
          <p:nvPr/>
        </p:nvCxnSpPr>
        <p:spPr>
          <a:xfrm flipV="1">
            <a:off x="4630241" y="3643820"/>
            <a:ext cx="551359" cy="114772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 стрелкой 108"/>
          <p:cNvCxnSpPr>
            <a:stCxn id="107" idx="0"/>
          </p:cNvCxnSpPr>
          <p:nvPr/>
        </p:nvCxnSpPr>
        <p:spPr>
          <a:xfrm flipH="1" flipV="1">
            <a:off x="4162296" y="3626792"/>
            <a:ext cx="467945" cy="13180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>
            <a:stCxn id="105" idx="0"/>
          </p:cNvCxnSpPr>
          <p:nvPr/>
        </p:nvCxnSpPr>
        <p:spPr>
          <a:xfrm flipV="1">
            <a:off x="7482245" y="3669904"/>
            <a:ext cx="653196" cy="109114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>
            <a:stCxn id="105" idx="0"/>
          </p:cNvCxnSpPr>
          <p:nvPr/>
        </p:nvCxnSpPr>
        <p:spPr>
          <a:xfrm flipH="1" flipV="1">
            <a:off x="6842760" y="3649439"/>
            <a:ext cx="639485" cy="129579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55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584200"/>
            <a:ext cx="7715250" cy="606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0" y="0"/>
            <a:ext cx="9001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Многочастичный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фильтр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Калмана</a:t>
            </a: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20" name="TextBox 5"/>
          <p:cNvSpPr txBox="1">
            <a:spLocks noChangeArrowheads="1"/>
          </p:cNvSpPr>
          <p:nvPr/>
        </p:nvSpPr>
        <p:spPr bwMode="auto">
          <a:xfrm>
            <a:off x="0" y="1357313"/>
            <a:ext cx="19288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До нелинейного преобразования</a:t>
            </a:r>
          </a:p>
        </p:txBody>
      </p:sp>
      <p:sp>
        <p:nvSpPr>
          <p:cNvPr id="9221" name="TextBox 6"/>
          <p:cNvSpPr txBox="1">
            <a:spLocks noChangeArrowheads="1"/>
          </p:cNvSpPr>
          <p:nvPr/>
        </p:nvSpPr>
        <p:spPr bwMode="auto">
          <a:xfrm>
            <a:off x="0" y="4929188"/>
            <a:ext cx="19288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нелинейного преобразования</a:t>
            </a:r>
          </a:p>
        </p:txBody>
      </p:sp>
      <p:sp>
        <p:nvSpPr>
          <p:cNvPr id="9222" name="TextBox 4"/>
          <p:cNvSpPr txBox="1">
            <a:spLocks noChangeArrowheads="1"/>
          </p:cNvSpPr>
          <p:nvPr/>
        </p:nvSpPr>
        <p:spPr bwMode="auto">
          <a:xfrm>
            <a:off x="0" y="6396038"/>
            <a:ext cx="914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Вывод: многочастичный фильтр лучше в нелинейных моделях</a:t>
            </a:r>
          </a:p>
        </p:txBody>
      </p:sp>
      <p:sp>
        <p:nvSpPr>
          <p:cNvPr id="9223" name="TextBox 4"/>
          <p:cNvSpPr txBox="1">
            <a:spLocks noChangeArrowheads="1"/>
          </p:cNvSpPr>
          <p:nvPr/>
        </p:nvSpPr>
        <p:spPr bwMode="auto">
          <a:xfrm>
            <a:off x="5072063" y="4786313"/>
            <a:ext cx="1428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Неточно</a:t>
            </a:r>
          </a:p>
        </p:txBody>
      </p:sp>
      <p:sp>
        <p:nvSpPr>
          <p:cNvPr id="9224" name="TextBox 4"/>
          <p:cNvSpPr txBox="1">
            <a:spLocks noChangeArrowheads="1"/>
          </p:cNvSpPr>
          <p:nvPr/>
        </p:nvSpPr>
        <p:spPr bwMode="auto">
          <a:xfrm>
            <a:off x="5715000" y="5572125"/>
            <a:ext cx="1428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Точно</a:t>
            </a:r>
          </a:p>
        </p:txBody>
      </p:sp>
      <p:sp>
        <p:nvSpPr>
          <p:cNvPr id="9225" name="Прямоугольник 10"/>
          <p:cNvSpPr>
            <a:spLocks noChangeArrowheads="1"/>
          </p:cNvSpPr>
          <p:nvPr/>
        </p:nvSpPr>
        <p:spPr bwMode="auto">
          <a:xfrm>
            <a:off x="0" y="3269934"/>
            <a:ext cx="1571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Нелинейная модель (например, </a:t>
            </a:r>
          </a:p>
          <a:p>
            <a:pPr algn="ctr" eaLnBrk="1" hangingPunct="1"/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LAI →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КСЯ)</a:t>
            </a:r>
          </a:p>
        </p:txBody>
      </p:sp>
    </p:spTree>
    <p:extLst>
      <p:ext uri="{BB962C8B-B14F-4D97-AF65-F5344CB8AC3E}">
        <p14:creationId xmlns:p14="http://schemas.microsoft.com/office/powerpoint/2010/main" val="333280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17320"/>
            <a:ext cx="4953000" cy="40690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602" name="TextBox 3"/>
          <p:cNvSpPr txBox="1">
            <a:spLocks noChangeArrowheads="1"/>
          </p:cNvSpPr>
          <p:nvPr/>
        </p:nvSpPr>
        <p:spPr bwMode="auto">
          <a:xfrm>
            <a:off x="0" y="0"/>
            <a:ext cx="91440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dirty="0" smtClean="0"/>
              <a:t>Применение </a:t>
            </a:r>
            <a:r>
              <a:rPr lang="ru-RU" altLang="ru-RU" dirty="0" err="1" smtClean="0"/>
              <a:t>многочастичного</a:t>
            </a:r>
            <a:r>
              <a:rPr lang="ru-RU" altLang="ru-RU" dirty="0" smtClean="0"/>
              <a:t> фильтра </a:t>
            </a:r>
            <a:r>
              <a:rPr lang="ru-RU" altLang="ru-RU" dirty="0" err="1" smtClean="0"/>
              <a:t>Калмана</a:t>
            </a:r>
            <a:endParaRPr lang="ru-RU" altLang="ru-RU" dirty="0" smtClean="0"/>
          </a:p>
          <a:p>
            <a:pPr algn="ctr" eaLnBrk="1" hangingPunct="1"/>
            <a:r>
              <a:rPr lang="ru-RU" altLang="ru-RU" sz="2000" dirty="0" smtClean="0"/>
              <a:t>Обучение </a:t>
            </a:r>
            <a:r>
              <a:rPr lang="ru-RU" altLang="ru-RU" sz="2000" dirty="0"/>
              <a:t>коэффициентам </a:t>
            </a:r>
            <a:r>
              <a:rPr lang="ru-RU" altLang="ru-RU" sz="2000" dirty="0" smtClean="0"/>
              <a:t>нелинейной модели </a:t>
            </a:r>
            <a:r>
              <a:rPr lang="ru-RU" altLang="ru-RU" sz="2000" dirty="0"/>
              <a:t>РСА по ГС-оценкам </a:t>
            </a:r>
            <a:r>
              <a:rPr lang="en-US" altLang="ru-RU" sz="2000" dirty="0"/>
              <a:t>LAI.</a:t>
            </a:r>
          </a:p>
          <a:p>
            <a:pPr algn="ctr" eaLnBrk="1" hangingPunct="1"/>
            <a:r>
              <a:rPr lang="ru-RU" altLang="ru-RU" sz="2000" dirty="0"/>
              <a:t>(Все </a:t>
            </a:r>
            <a:r>
              <a:rPr lang="ru-RU" altLang="ru-RU" sz="2000" dirty="0" smtClean="0"/>
              <a:t>диапазоны</a:t>
            </a:r>
            <a:r>
              <a:rPr lang="en-US" altLang="ru-RU" sz="2000" dirty="0" smtClean="0"/>
              <a:t>,</a:t>
            </a:r>
            <a:r>
              <a:rPr lang="ru-RU" altLang="ru-RU" sz="2000" dirty="0" smtClean="0"/>
              <a:t> </a:t>
            </a:r>
            <a:r>
              <a:rPr lang="ru-RU" altLang="ru-RU" sz="2000" dirty="0"/>
              <a:t>все поляризации→21 коэффициент</a:t>
            </a:r>
            <a:r>
              <a:rPr lang="ru-RU" altLang="ru-RU" sz="2000" dirty="0" smtClean="0"/>
              <a:t>).</a:t>
            </a:r>
          </a:p>
          <a:p>
            <a:pPr algn="ctr" eaLnBrk="1" hangingPunct="1"/>
            <a:r>
              <a:rPr lang="ru-RU" altLang="ru-RU" sz="2000" dirty="0" smtClean="0"/>
              <a:t>Фильтр </a:t>
            </a:r>
            <a:r>
              <a:rPr lang="ru-RU" altLang="ru-RU" sz="2000" dirty="0" err="1" smtClean="0"/>
              <a:t>Калмана</a:t>
            </a:r>
            <a:r>
              <a:rPr lang="ru-RU" altLang="ru-RU" sz="2000" dirty="0" smtClean="0"/>
              <a:t> движется не по времени, а по пространству</a:t>
            </a:r>
            <a:endParaRPr lang="ru-RU" altLang="ru-RU" sz="2000" dirty="0"/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7320"/>
            <a:ext cx="4953000" cy="406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Box 5"/>
          <p:cNvSpPr txBox="1">
            <a:spLocks noChangeArrowheads="1"/>
          </p:cNvSpPr>
          <p:nvPr/>
        </p:nvSpPr>
        <p:spPr bwMode="auto">
          <a:xfrm>
            <a:off x="4876800" y="1483429"/>
            <a:ext cx="4267200" cy="409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>
                <a:solidFill>
                  <a:srgbClr val="66FFFF"/>
                </a:solidFill>
              </a:rPr>
              <a:t>ГС-оценки </a:t>
            </a:r>
            <a:r>
              <a:rPr lang="en-US" altLang="ru-RU" sz="2000" dirty="0">
                <a:solidFill>
                  <a:srgbClr val="66FFFF"/>
                </a:solidFill>
              </a:rPr>
              <a:t>LAI </a:t>
            </a:r>
            <a:r>
              <a:rPr lang="ru-RU" altLang="ru-RU" sz="2000" dirty="0"/>
              <a:t>и </a:t>
            </a:r>
            <a:r>
              <a:rPr lang="ru-RU" altLang="ru-RU" sz="20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оценки по данным РСА</a:t>
            </a:r>
            <a:r>
              <a:rPr lang="ru-RU" altLang="ru-RU" sz="2000" dirty="0"/>
              <a:t>. Гладкие цветные линии - невязки предсказания и наблюдения по всем использованным комбинациям «поляризация – диапазон» (</a:t>
            </a:r>
            <a:r>
              <a:rPr lang="ru-RU" altLang="ru-RU" sz="2000" dirty="0" err="1"/>
              <a:t>Дб</a:t>
            </a:r>
            <a:r>
              <a:rPr lang="ru-RU" altLang="ru-RU" sz="2000" dirty="0"/>
              <a:t>). Главная – белая линия: средняя невязка оценок </a:t>
            </a:r>
            <a:r>
              <a:rPr lang="en-US" altLang="ru-RU" sz="2000" dirty="0"/>
              <a:t>LAI</a:t>
            </a:r>
            <a:r>
              <a:rPr lang="ru-RU" altLang="ru-RU" sz="2000" dirty="0"/>
              <a:t> по ГС и РСА. Она сходится к удовлетворительному значению (</a:t>
            </a:r>
            <a:r>
              <a:rPr lang="en-US" altLang="ru-RU" sz="2000" dirty="0"/>
              <a:t>~</a:t>
            </a:r>
            <a:r>
              <a:rPr lang="ru-RU" altLang="ru-RU" sz="2000" dirty="0"/>
              <a:t>0.5).</a:t>
            </a:r>
          </a:p>
          <a:p>
            <a:pPr algn="ctr" eaLnBrk="1" hangingPunct="1"/>
            <a:r>
              <a:rPr lang="ru-RU" altLang="ru-RU" sz="2000" dirty="0"/>
              <a:t>Эти результаты получены после обучения 21 коэффициенту модели РСА по ГС-оценкам </a:t>
            </a:r>
            <a:r>
              <a:rPr lang="en-US" altLang="ru-RU" sz="2000" dirty="0"/>
              <a:t>LAI</a:t>
            </a:r>
            <a:r>
              <a:rPr lang="ru-RU" altLang="ru-RU" sz="2000" dirty="0"/>
              <a:t>.</a:t>
            </a:r>
          </a:p>
        </p:txBody>
      </p:sp>
      <p:sp>
        <p:nvSpPr>
          <p:cNvPr id="25605" name="Прямоугольник 6"/>
          <p:cNvSpPr>
            <a:spLocks noChangeArrowheads="1"/>
          </p:cNvSpPr>
          <p:nvPr/>
        </p:nvSpPr>
        <p:spPr bwMode="auto">
          <a:xfrm>
            <a:off x="0" y="5668784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dirty="0"/>
              <a:t>При привлечении всего материала наблюдений РСА </a:t>
            </a:r>
            <a:r>
              <a:rPr lang="ru-RU" altLang="ru-RU" dirty="0" smtClean="0"/>
              <a:t>получено </a:t>
            </a:r>
            <a:r>
              <a:rPr lang="ru-RU" altLang="ru-RU" dirty="0"/>
              <a:t>согласие оценок </a:t>
            </a:r>
            <a:r>
              <a:rPr lang="en-US" altLang="ru-RU" dirty="0"/>
              <a:t>LAI</a:t>
            </a:r>
            <a:r>
              <a:rPr lang="ru-RU" altLang="ru-RU" dirty="0"/>
              <a:t> по ГС и РСА. Коэффициенты </a:t>
            </a:r>
            <a:r>
              <a:rPr lang="ru-RU" altLang="ru-RU" dirty="0" smtClean="0"/>
              <a:t>обученной модели сходятся </a:t>
            </a:r>
            <a:r>
              <a:rPr lang="ru-RU" altLang="ru-RU" dirty="0"/>
              <a:t>и имеют физически осмысленные значения. </a:t>
            </a:r>
          </a:p>
        </p:txBody>
      </p:sp>
    </p:spTree>
    <p:extLst>
      <p:ext uri="{BB962C8B-B14F-4D97-AF65-F5344CB8AC3E}">
        <p14:creationId xmlns:p14="http://schemas.microsoft.com/office/powerpoint/2010/main" val="142544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Box 2"/>
          <p:cNvSpPr txBox="1">
            <a:spLocks noChangeArrowheads="1"/>
          </p:cNvSpPr>
          <p:nvPr/>
        </p:nvSpPr>
        <p:spPr bwMode="auto">
          <a:xfrm>
            <a:off x="-38100" y="491603"/>
            <a:ext cx="17526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dirty="0" err="1" smtClean="0"/>
              <a:t>Динамикасистемы</a:t>
            </a:r>
            <a:endParaRPr lang="ru-RU" altLang="ru-RU" sz="2800" dirty="0"/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46127" y="3455431"/>
            <a:ext cx="176403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dirty="0" smtClean="0"/>
              <a:t>Динамика фильтра</a:t>
            </a:r>
            <a:endParaRPr lang="ru-RU" altLang="ru-RU" sz="2800" dirty="0"/>
          </a:p>
        </p:txBody>
      </p:sp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2133600" y="457200"/>
            <a:ext cx="2857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sz="3200" dirty="0"/>
              <a:t>dx/</a:t>
            </a:r>
            <a:r>
              <a:rPr lang="en-US" altLang="ru-RU" sz="3200" dirty="0" err="1"/>
              <a:t>dt</a:t>
            </a:r>
            <a:r>
              <a:rPr lang="en-US" altLang="ru-RU" sz="3200" dirty="0"/>
              <a:t>=f(x,</a:t>
            </a:r>
            <a:r>
              <a:rPr lang="el-GR" altLang="ru-RU" sz="3200" dirty="0"/>
              <a:t>θ</a:t>
            </a:r>
            <a:r>
              <a:rPr lang="en-US" altLang="ru-RU" sz="3200" baseline="-25000" dirty="0"/>
              <a:t>d</a:t>
            </a:r>
            <a:r>
              <a:rPr lang="en-US" altLang="ru-RU" sz="3200" dirty="0" smtClean="0"/>
              <a:t>)+w</a:t>
            </a:r>
            <a:endParaRPr lang="ru-RU" altLang="ru-RU" sz="3200" baseline="-25000" dirty="0"/>
          </a:p>
        </p:txBody>
      </p:sp>
      <p:sp>
        <p:nvSpPr>
          <p:cNvPr id="22534" name="TextBox 5"/>
          <p:cNvSpPr txBox="1">
            <a:spLocks noChangeArrowheads="1"/>
          </p:cNvSpPr>
          <p:nvPr/>
        </p:nvSpPr>
        <p:spPr bwMode="auto">
          <a:xfrm>
            <a:off x="5791200" y="457200"/>
            <a:ext cx="261366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sz="3200" dirty="0"/>
              <a:t>y(t)=h(x,</a:t>
            </a:r>
            <a:r>
              <a:rPr lang="el-GR" altLang="ru-RU" sz="3200" dirty="0"/>
              <a:t>θ</a:t>
            </a:r>
            <a:r>
              <a:rPr lang="en-US" altLang="ru-RU" sz="3200" baseline="-25000" dirty="0"/>
              <a:t>s</a:t>
            </a:r>
            <a:r>
              <a:rPr lang="en-US" altLang="ru-RU" sz="3200" dirty="0" smtClean="0"/>
              <a:t>)+v</a:t>
            </a:r>
            <a:endParaRPr lang="ru-RU" altLang="ru-RU" sz="3200" baseline="-25000" dirty="0"/>
          </a:p>
        </p:txBody>
      </p:sp>
      <p:sp>
        <p:nvSpPr>
          <p:cNvPr id="22535" name="TextBox 6"/>
          <p:cNvSpPr txBox="1">
            <a:spLocks noChangeArrowheads="1"/>
          </p:cNvSpPr>
          <p:nvPr/>
        </p:nvSpPr>
        <p:spPr bwMode="auto">
          <a:xfrm>
            <a:off x="1371600" y="1143000"/>
            <a:ext cx="1600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 smtClean="0"/>
              <a:t>Состояние</a:t>
            </a:r>
            <a:endParaRPr lang="ru-RU" altLang="ru-RU" sz="2000" baseline="-25000" dirty="0"/>
          </a:p>
        </p:txBody>
      </p:sp>
      <p:sp>
        <p:nvSpPr>
          <p:cNvPr id="22536" name="TextBox 7"/>
          <p:cNvSpPr txBox="1">
            <a:spLocks noChangeArrowheads="1"/>
          </p:cNvSpPr>
          <p:nvPr/>
        </p:nvSpPr>
        <p:spPr bwMode="auto">
          <a:xfrm>
            <a:off x="2689860" y="1144648"/>
            <a:ext cx="1676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/>
              <a:t>Параметры динамики</a:t>
            </a:r>
            <a:endParaRPr lang="ru-RU" altLang="ru-RU" sz="2000" baseline="-25000" dirty="0"/>
          </a:p>
        </p:txBody>
      </p:sp>
      <p:sp>
        <p:nvSpPr>
          <p:cNvPr id="22537" name="TextBox 8"/>
          <p:cNvSpPr txBox="1">
            <a:spLocks noChangeArrowheads="1"/>
          </p:cNvSpPr>
          <p:nvPr/>
        </p:nvSpPr>
        <p:spPr bwMode="auto">
          <a:xfrm>
            <a:off x="4800839" y="1153335"/>
            <a:ext cx="20040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/>
              <a:t>Наблюдение </a:t>
            </a:r>
            <a:r>
              <a:rPr lang="ru-RU" altLang="ru-RU" sz="2000" dirty="0" smtClean="0"/>
              <a:t>(ДЗ)</a:t>
            </a:r>
            <a:endParaRPr lang="ru-RU" altLang="ru-RU" sz="2000" baseline="-25000" dirty="0"/>
          </a:p>
        </p:txBody>
      </p:sp>
      <p:sp>
        <p:nvSpPr>
          <p:cNvPr id="22538" name="TextBox 9"/>
          <p:cNvSpPr txBox="1">
            <a:spLocks noChangeArrowheads="1"/>
          </p:cNvSpPr>
          <p:nvPr/>
        </p:nvSpPr>
        <p:spPr bwMode="auto">
          <a:xfrm>
            <a:off x="6387347" y="1140430"/>
            <a:ext cx="149971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/>
              <a:t>Параметры наблюдения</a:t>
            </a:r>
            <a:endParaRPr lang="ru-RU" altLang="ru-RU" sz="2000" baseline="-25000" dirty="0"/>
          </a:p>
        </p:txBody>
      </p:sp>
      <p:sp>
        <p:nvSpPr>
          <p:cNvPr id="22539" name="TextBox 10"/>
          <p:cNvSpPr txBox="1">
            <a:spLocks noChangeArrowheads="1"/>
          </p:cNvSpPr>
          <p:nvPr/>
        </p:nvSpPr>
        <p:spPr bwMode="auto">
          <a:xfrm>
            <a:off x="1760626" y="3421028"/>
            <a:ext cx="74744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sz="3200" dirty="0" smtClean="0"/>
              <a:t>di</a:t>
            </a:r>
            <a:r>
              <a:rPr lang="en-US" altLang="ru-RU" sz="3200" baseline="-25000" dirty="0" smtClean="0"/>
              <a:t>x</a:t>
            </a:r>
            <a:r>
              <a:rPr lang="en-US" altLang="ru-RU" sz="3200" dirty="0" smtClean="0"/>
              <a:t>/</a:t>
            </a:r>
            <a:r>
              <a:rPr lang="en-US" altLang="ru-RU" sz="3200" dirty="0" err="1" smtClean="0"/>
              <a:t>dt</a:t>
            </a:r>
            <a:r>
              <a:rPr lang="en-US" altLang="ru-RU" sz="3200" dirty="0" smtClean="0"/>
              <a:t>=g(</a:t>
            </a:r>
            <a:r>
              <a:rPr lang="en-US" altLang="ru-RU" sz="3200" dirty="0" err="1" smtClean="0"/>
              <a:t>i</a:t>
            </a:r>
            <a:r>
              <a:rPr lang="en-US" altLang="ru-RU" sz="3200" baseline="-25000" dirty="0" err="1" smtClean="0"/>
              <a:t>x</a:t>
            </a:r>
            <a:r>
              <a:rPr lang="en-US" altLang="ru-RU" sz="3200" dirty="0" err="1" smtClean="0">
                <a:cs typeface="Times New Roman" panose="02020603050405020304" pitchFamily="18" charset="0"/>
              </a:rPr>
              <a:t>,I</a:t>
            </a:r>
            <a:r>
              <a:rPr lang="en-US" altLang="ru-RU" sz="3200" baseline="-25000" dirty="0" err="1" smtClean="0">
                <a:cs typeface="Times New Roman" panose="02020603050405020304" pitchFamily="18" charset="0"/>
              </a:rPr>
              <a:t>x</a:t>
            </a:r>
            <a:r>
              <a:rPr lang="en-US" altLang="ru-RU" sz="3200" dirty="0" smtClean="0"/>
              <a:t>)+K</a:t>
            </a:r>
            <a:r>
              <a:rPr lang="en-US" altLang="ru-RU" sz="3200" dirty="0"/>
              <a:t>·(y-y^(i</a:t>
            </a:r>
            <a:r>
              <a:rPr lang="en-US" altLang="ru-RU" sz="3200" baseline="-25000" dirty="0"/>
              <a:t>x</a:t>
            </a:r>
            <a:r>
              <a:rPr lang="en-US" altLang="ru-RU" sz="3200" dirty="0" smtClean="0"/>
              <a:t>)) </a:t>
            </a:r>
            <a:r>
              <a:rPr lang="ru-RU" altLang="ru-RU" sz="2000" dirty="0" smtClean="0"/>
              <a:t>или</a:t>
            </a:r>
            <a:r>
              <a:rPr lang="ru-RU" altLang="ru-RU" sz="3200" dirty="0" smtClean="0"/>
              <a:t> </a:t>
            </a:r>
            <a:r>
              <a:rPr lang="en-US" altLang="ru-RU" sz="3200" dirty="0" smtClean="0"/>
              <a:t>i</a:t>
            </a:r>
            <a:r>
              <a:rPr lang="en-US" altLang="ru-RU" sz="3200" baseline="-25000" dirty="0" smtClean="0"/>
              <a:t>x</a:t>
            </a:r>
            <a:r>
              <a:rPr lang="en-US" altLang="ru-RU" sz="3200" baseline="30000" dirty="0" smtClean="0"/>
              <a:t>k+1</a:t>
            </a:r>
            <a:r>
              <a:rPr lang="en-US" altLang="ru-RU" sz="3200" dirty="0" smtClean="0"/>
              <a:t>= </a:t>
            </a:r>
            <a:r>
              <a:rPr lang="en-US" altLang="ru-RU" sz="3200" dirty="0" err="1" smtClean="0"/>
              <a:t>i</a:t>
            </a:r>
            <a:r>
              <a:rPr lang="en-US" altLang="ru-RU" sz="3200" baseline="-25000" dirty="0" err="1" smtClean="0"/>
              <a:t>x</a:t>
            </a:r>
            <a:r>
              <a:rPr lang="en-US" altLang="ru-RU" sz="3200" baseline="30000" dirty="0" err="1" smtClean="0"/>
              <a:t>k</a:t>
            </a:r>
            <a:r>
              <a:rPr lang="en-US" altLang="ru-RU" sz="3200" dirty="0" smtClean="0"/>
              <a:t>+</a:t>
            </a:r>
            <a:r>
              <a:rPr lang="en-US" altLang="ru-RU" sz="3200" dirty="0"/>
              <a:t>∆</a:t>
            </a:r>
            <a:r>
              <a:rPr lang="en-US" altLang="ru-RU" sz="3200" dirty="0" smtClean="0"/>
              <a:t>i</a:t>
            </a:r>
            <a:r>
              <a:rPr lang="en-US" altLang="ru-RU" sz="3200" baseline="-25000" dirty="0" smtClean="0"/>
              <a:t>x</a:t>
            </a:r>
            <a:r>
              <a:rPr lang="ru-RU" altLang="ru-RU" sz="3200" baseline="-25000" dirty="0" smtClean="0"/>
              <a:t> </a:t>
            </a:r>
            <a:endParaRPr lang="ru-RU" altLang="ru-RU" sz="3200" baseline="-25000" dirty="0"/>
          </a:p>
        </p:txBody>
      </p:sp>
      <p:sp>
        <p:nvSpPr>
          <p:cNvPr id="22540" name="TextBox 11"/>
          <p:cNvSpPr txBox="1">
            <a:spLocks noChangeArrowheads="1"/>
          </p:cNvSpPr>
          <p:nvPr/>
        </p:nvSpPr>
        <p:spPr bwMode="auto">
          <a:xfrm>
            <a:off x="1455827" y="4106828"/>
            <a:ext cx="1600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/>
              <a:t>Оценка состояния</a:t>
            </a:r>
            <a:endParaRPr lang="ru-RU" altLang="ru-RU" sz="2000" baseline="-25000" dirty="0"/>
          </a:p>
        </p:txBody>
      </p:sp>
      <p:sp>
        <p:nvSpPr>
          <p:cNvPr id="22541" name="TextBox 12"/>
          <p:cNvSpPr txBox="1">
            <a:spLocks noChangeArrowheads="1"/>
          </p:cNvSpPr>
          <p:nvPr/>
        </p:nvSpPr>
        <p:spPr bwMode="auto">
          <a:xfrm>
            <a:off x="4201234" y="4106828"/>
            <a:ext cx="1752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/>
              <a:t>Ожидаемое наблюдение</a:t>
            </a:r>
            <a:endParaRPr lang="ru-RU" altLang="ru-RU" sz="2000" baseline="-25000" dirty="0"/>
          </a:p>
        </p:txBody>
      </p:sp>
      <p:cxnSp>
        <p:nvCxnSpPr>
          <p:cNvPr id="16" name="Прямая со стрелкой 15"/>
          <p:cNvCxnSpPr>
            <a:stCxn id="22535" idx="0"/>
          </p:cNvCxnSpPr>
          <p:nvPr/>
        </p:nvCxnSpPr>
        <p:spPr>
          <a:xfrm flipV="1">
            <a:off x="2171700" y="943689"/>
            <a:ext cx="342900" cy="199311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22536" idx="0"/>
          </p:cNvCxnSpPr>
          <p:nvPr/>
        </p:nvCxnSpPr>
        <p:spPr>
          <a:xfrm flipV="1">
            <a:off x="3528060" y="977751"/>
            <a:ext cx="445770" cy="166897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22537" idx="0"/>
          </p:cNvCxnSpPr>
          <p:nvPr/>
        </p:nvCxnSpPr>
        <p:spPr>
          <a:xfrm flipV="1">
            <a:off x="5802869" y="1025158"/>
            <a:ext cx="83820" cy="128177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22538" idx="0"/>
          </p:cNvCxnSpPr>
          <p:nvPr/>
        </p:nvCxnSpPr>
        <p:spPr>
          <a:xfrm flipV="1">
            <a:off x="7137203" y="1020448"/>
            <a:ext cx="231694" cy="119982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22540" idx="0"/>
          </p:cNvCxnSpPr>
          <p:nvPr/>
        </p:nvCxnSpPr>
        <p:spPr>
          <a:xfrm flipH="1" flipV="1">
            <a:off x="2141627" y="3954428"/>
            <a:ext cx="114300" cy="15240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stCxn id="22541" idx="0"/>
          </p:cNvCxnSpPr>
          <p:nvPr/>
        </p:nvCxnSpPr>
        <p:spPr>
          <a:xfrm flipV="1">
            <a:off x="5077534" y="3894639"/>
            <a:ext cx="332666" cy="212189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3"/>
          <p:cNvSpPr txBox="1">
            <a:spLocks noChangeArrowheads="1"/>
          </p:cNvSpPr>
          <p:nvPr/>
        </p:nvSpPr>
        <p:spPr bwMode="auto">
          <a:xfrm>
            <a:off x="0" y="4597400"/>
            <a:ext cx="214231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dirty="0" smtClean="0"/>
              <a:t>Динамика информации</a:t>
            </a:r>
            <a:endParaRPr lang="ru-RU" altLang="ru-RU" sz="2800" dirty="0"/>
          </a:p>
        </p:txBody>
      </p:sp>
      <p:sp>
        <p:nvSpPr>
          <p:cNvPr id="79" name="TextBox 10"/>
          <p:cNvSpPr txBox="1">
            <a:spLocks noChangeArrowheads="1"/>
          </p:cNvSpPr>
          <p:nvPr/>
        </p:nvSpPr>
        <p:spPr bwMode="auto">
          <a:xfrm>
            <a:off x="2313762" y="4818232"/>
            <a:ext cx="67315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sz="2800" dirty="0" err="1" smtClean="0"/>
              <a:t>dI</a:t>
            </a:r>
            <a:r>
              <a:rPr lang="en-US" altLang="ru-RU" sz="2800" baseline="-25000" dirty="0" err="1"/>
              <a:t>x</a:t>
            </a:r>
            <a:r>
              <a:rPr lang="en-US" altLang="ru-RU" sz="2800" dirty="0" smtClean="0"/>
              <a:t>/</a:t>
            </a:r>
            <a:r>
              <a:rPr lang="en-US" altLang="ru-RU" sz="2800" dirty="0" err="1" smtClean="0"/>
              <a:t>dt</a:t>
            </a:r>
            <a:r>
              <a:rPr lang="en-US" altLang="ru-RU" sz="2800" dirty="0"/>
              <a:t>=∆</a:t>
            </a:r>
            <a:r>
              <a:rPr lang="en-US" altLang="ru-RU" sz="2800" dirty="0" smtClean="0"/>
              <a:t>I</a:t>
            </a:r>
            <a:r>
              <a:rPr lang="en-US" altLang="ru-RU" sz="2800" baseline="-25000" dirty="0" smtClean="0"/>
              <a:t>x </a:t>
            </a:r>
            <a:r>
              <a:rPr lang="en-US" altLang="ru-RU" sz="2800" dirty="0" smtClean="0"/>
              <a:t>– </a:t>
            </a:r>
            <a:r>
              <a:rPr lang="en-US" altLang="ru-RU" sz="2800" dirty="0" err="1" smtClean="0"/>
              <a:t>I</a:t>
            </a:r>
            <a:r>
              <a:rPr lang="en-US" altLang="ru-RU" sz="2800" baseline="-25000" dirty="0" err="1" smtClean="0"/>
              <a:t>x</a:t>
            </a:r>
            <a:r>
              <a:rPr lang="en-US" altLang="ru-RU" sz="2800" dirty="0" err="1" smtClean="0"/>
              <a:t>F</a:t>
            </a:r>
            <a:r>
              <a:rPr lang="en-US" altLang="ru-RU" sz="2800" dirty="0" smtClean="0"/>
              <a:t> – </a:t>
            </a:r>
            <a:r>
              <a:rPr lang="en-US" altLang="ru-RU" sz="2800" dirty="0" err="1" smtClean="0"/>
              <a:t>F</a:t>
            </a:r>
            <a:r>
              <a:rPr lang="en-US" altLang="ru-RU" sz="2800" baseline="30000" dirty="0" err="1" smtClean="0"/>
              <a:t>T</a:t>
            </a:r>
            <a:r>
              <a:rPr lang="en-US" altLang="ru-RU" sz="2800" dirty="0" err="1" smtClean="0"/>
              <a:t>I</a:t>
            </a:r>
            <a:r>
              <a:rPr lang="en-US" altLang="ru-RU" sz="2800" baseline="-25000" dirty="0" err="1" smtClean="0"/>
              <a:t>x</a:t>
            </a:r>
            <a:r>
              <a:rPr lang="en-US" altLang="ru-RU" sz="2800" baseline="-25000" dirty="0" smtClean="0"/>
              <a:t> </a:t>
            </a:r>
            <a:r>
              <a:rPr lang="en-US" altLang="ru-RU" sz="2800" dirty="0"/>
              <a:t>– </a:t>
            </a:r>
            <a:r>
              <a:rPr lang="en-US" altLang="ru-RU" sz="2800" dirty="0" err="1" smtClean="0"/>
              <a:t>I</a:t>
            </a:r>
            <a:r>
              <a:rPr lang="en-US" altLang="ru-RU" sz="2800" baseline="-25000" dirty="0" err="1" smtClean="0"/>
              <a:t>x</a:t>
            </a:r>
            <a:r>
              <a:rPr lang="en-US" altLang="ru-RU" sz="2800" dirty="0" err="1" smtClean="0"/>
              <a:t>WI</a:t>
            </a:r>
            <a:r>
              <a:rPr lang="en-US" altLang="ru-RU" sz="2800" baseline="-25000" dirty="0" err="1" smtClean="0"/>
              <a:t>x</a:t>
            </a:r>
            <a:r>
              <a:rPr lang="en-US" altLang="ru-RU" sz="2800" dirty="0" smtClean="0"/>
              <a:t>, </a:t>
            </a:r>
            <a:r>
              <a:rPr lang="ru-RU" altLang="ru-RU" sz="2800" dirty="0" smtClean="0"/>
              <a:t>   </a:t>
            </a:r>
            <a:r>
              <a:rPr lang="en-US" altLang="ru-RU" sz="2800" dirty="0" smtClean="0"/>
              <a:t>F=</a:t>
            </a:r>
            <a:r>
              <a:rPr lang="en-US" altLang="ru-RU" sz="2800" dirty="0" err="1" smtClean="0"/>
              <a:t>Df</a:t>
            </a:r>
            <a:r>
              <a:rPr lang="en-US" altLang="ru-RU" sz="2800" dirty="0" smtClean="0"/>
              <a:t>/</a:t>
            </a:r>
            <a:r>
              <a:rPr lang="en-US" altLang="ru-RU" sz="2800" dirty="0" err="1" smtClean="0"/>
              <a:t>Dx</a:t>
            </a:r>
            <a:r>
              <a:rPr lang="en-US" altLang="ru-RU" sz="2800" dirty="0" smtClean="0"/>
              <a:t> </a:t>
            </a:r>
            <a:endParaRPr lang="ru-RU" altLang="ru-RU" sz="2800" baseline="-25000" dirty="0"/>
          </a:p>
        </p:txBody>
      </p:sp>
      <p:sp>
        <p:nvSpPr>
          <p:cNvPr id="84" name="TextBox 6"/>
          <p:cNvSpPr txBox="1">
            <a:spLocks noChangeArrowheads="1"/>
          </p:cNvSpPr>
          <p:nvPr/>
        </p:nvSpPr>
        <p:spPr bwMode="auto">
          <a:xfrm>
            <a:off x="3897630" y="1143000"/>
            <a:ext cx="1600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 smtClean="0"/>
              <a:t>Шум динамики</a:t>
            </a:r>
            <a:endParaRPr lang="ru-RU" altLang="ru-RU" sz="2000" baseline="-25000" dirty="0"/>
          </a:p>
        </p:txBody>
      </p:sp>
      <p:cxnSp>
        <p:nvCxnSpPr>
          <p:cNvPr id="85" name="Прямая со стрелкой 84"/>
          <p:cNvCxnSpPr>
            <a:stCxn id="84" idx="0"/>
          </p:cNvCxnSpPr>
          <p:nvPr/>
        </p:nvCxnSpPr>
        <p:spPr>
          <a:xfrm flipV="1">
            <a:off x="4697730" y="977752"/>
            <a:ext cx="0" cy="165248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6"/>
          <p:cNvSpPr txBox="1">
            <a:spLocks noChangeArrowheads="1"/>
          </p:cNvSpPr>
          <p:nvPr/>
        </p:nvSpPr>
        <p:spPr bwMode="auto">
          <a:xfrm>
            <a:off x="7726680" y="1140430"/>
            <a:ext cx="149161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 smtClean="0"/>
              <a:t>Шум наблюдения</a:t>
            </a:r>
            <a:endParaRPr lang="ru-RU" altLang="ru-RU" sz="2000" baseline="-25000" dirty="0"/>
          </a:p>
        </p:txBody>
      </p:sp>
      <p:cxnSp>
        <p:nvCxnSpPr>
          <p:cNvPr id="89" name="Прямая со стрелкой 88"/>
          <p:cNvCxnSpPr>
            <a:stCxn id="88" idx="0"/>
          </p:cNvCxnSpPr>
          <p:nvPr/>
        </p:nvCxnSpPr>
        <p:spPr>
          <a:xfrm flipH="1" flipV="1">
            <a:off x="8130540" y="943689"/>
            <a:ext cx="341948" cy="196741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>
            <a:stCxn id="7" idx="0"/>
          </p:cNvCxnSpPr>
          <p:nvPr/>
        </p:nvCxnSpPr>
        <p:spPr>
          <a:xfrm flipV="1">
            <a:off x="3770946" y="3894639"/>
            <a:ext cx="595314" cy="253671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Прямоугольник 65"/>
          <p:cNvSpPr/>
          <p:nvPr/>
        </p:nvSpPr>
        <p:spPr>
          <a:xfrm>
            <a:off x="1524000" y="-69617"/>
            <a:ext cx="64521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Информационный фильтр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Калмана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70" name="TextBox 2"/>
          <p:cNvSpPr txBox="1">
            <a:spLocks noChangeArrowheads="1"/>
          </p:cNvSpPr>
          <p:nvPr/>
        </p:nvSpPr>
        <p:spPr bwMode="auto">
          <a:xfrm>
            <a:off x="-8950" y="1861851"/>
            <a:ext cx="224813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dirty="0" smtClean="0"/>
              <a:t>Информация: переменные</a:t>
            </a:r>
            <a:endParaRPr lang="ru-RU" altLang="ru-RU" sz="2800" dirty="0"/>
          </a:p>
        </p:txBody>
      </p:sp>
      <p:sp>
        <p:nvSpPr>
          <p:cNvPr id="71" name="TextBox 4"/>
          <p:cNvSpPr txBox="1">
            <a:spLocks noChangeArrowheads="1"/>
          </p:cNvSpPr>
          <p:nvPr/>
        </p:nvSpPr>
        <p:spPr bwMode="auto">
          <a:xfrm>
            <a:off x="2196239" y="1904191"/>
            <a:ext cx="1163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sz="3200" dirty="0" smtClean="0"/>
              <a:t>I</a:t>
            </a:r>
            <a:r>
              <a:rPr lang="en-US" altLang="ru-RU" sz="3200" baseline="-25000" dirty="0" smtClean="0"/>
              <a:t>x</a:t>
            </a:r>
            <a:r>
              <a:rPr lang="en-US" altLang="ru-RU" sz="3200" dirty="0" smtClean="0"/>
              <a:t>=P</a:t>
            </a:r>
            <a:r>
              <a:rPr lang="en-US" altLang="ru-RU" sz="3200" baseline="30000" dirty="0" smtClean="0"/>
              <a:t>-1</a:t>
            </a:r>
            <a:endParaRPr lang="ru-RU" altLang="ru-RU" sz="3200" baseline="30000" dirty="0"/>
          </a:p>
        </p:txBody>
      </p:sp>
      <p:sp>
        <p:nvSpPr>
          <p:cNvPr id="72" name="TextBox 7"/>
          <p:cNvSpPr txBox="1">
            <a:spLocks noChangeArrowheads="1"/>
          </p:cNvSpPr>
          <p:nvPr/>
        </p:nvSpPr>
        <p:spPr bwMode="auto">
          <a:xfrm>
            <a:off x="3521463" y="2374324"/>
            <a:ext cx="1676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 smtClean="0"/>
              <a:t>Накопленная информация</a:t>
            </a:r>
            <a:endParaRPr lang="ru-RU" altLang="ru-RU" sz="2000" baseline="-25000" dirty="0"/>
          </a:p>
        </p:txBody>
      </p:sp>
      <p:sp>
        <p:nvSpPr>
          <p:cNvPr id="73" name="TextBox 4"/>
          <p:cNvSpPr txBox="1">
            <a:spLocks noChangeArrowheads="1"/>
          </p:cNvSpPr>
          <p:nvPr/>
        </p:nvSpPr>
        <p:spPr bwMode="auto">
          <a:xfrm>
            <a:off x="3491585" y="1874188"/>
            <a:ext cx="15105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sz="3200" dirty="0" smtClean="0"/>
              <a:t>i</a:t>
            </a:r>
            <a:r>
              <a:rPr lang="en-US" altLang="ru-RU" sz="3200" baseline="-25000" dirty="0" smtClean="0"/>
              <a:t>x</a:t>
            </a:r>
            <a:r>
              <a:rPr lang="en-US" altLang="ru-RU" sz="3200" dirty="0" smtClean="0"/>
              <a:t>=P</a:t>
            </a:r>
            <a:r>
              <a:rPr lang="en-US" altLang="ru-RU" sz="3200" baseline="30000" dirty="0" smtClean="0"/>
              <a:t>-1</a:t>
            </a:r>
            <a:r>
              <a:rPr lang="en-US" altLang="ru-RU" sz="3200" dirty="0" smtClean="0"/>
              <a:t>x</a:t>
            </a:r>
            <a:r>
              <a:rPr lang="en-US" altLang="ru-RU" sz="3200" dirty="0"/>
              <a:t>^</a:t>
            </a:r>
            <a:endParaRPr lang="ru-RU" altLang="ru-RU" sz="3200" baseline="30000" dirty="0"/>
          </a:p>
        </p:txBody>
      </p:sp>
      <p:sp>
        <p:nvSpPr>
          <p:cNvPr id="75" name="TextBox 4"/>
          <p:cNvSpPr txBox="1">
            <a:spLocks noChangeArrowheads="1"/>
          </p:cNvSpPr>
          <p:nvPr/>
        </p:nvSpPr>
        <p:spPr bwMode="auto">
          <a:xfrm>
            <a:off x="4973675" y="1904351"/>
            <a:ext cx="22913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sz="3200" dirty="0" smtClean="0"/>
              <a:t>∆I</a:t>
            </a:r>
            <a:r>
              <a:rPr lang="en-US" altLang="ru-RU" sz="3200" baseline="-25000" dirty="0" smtClean="0"/>
              <a:t>x</a:t>
            </a:r>
            <a:r>
              <a:rPr lang="en-US" altLang="ru-RU" sz="3200" dirty="0" smtClean="0"/>
              <a:t>=H</a:t>
            </a:r>
            <a:r>
              <a:rPr lang="en-US" altLang="ru-RU" sz="3200" baseline="30000" dirty="0" smtClean="0"/>
              <a:t>T</a:t>
            </a:r>
            <a:r>
              <a:rPr lang="en-US" altLang="ru-RU" sz="3200" dirty="0"/>
              <a:t>V</a:t>
            </a:r>
            <a:r>
              <a:rPr lang="en-US" altLang="ru-RU" sz="3200" baseline="30000" dirty="0"/>
              <a:t>-1</a:t>
            </a:r>
            <a:r>
              <a:rPr lang="en-US" altLang="ru-RU" sz="3200" dirty="0" smtClean="0"/>
              <a:t>H</a:t>
            </a:r>
            <a:endParaRPr lang="ru-RU" altLang="ru-RU" sz="3200" baseline="30000" dirty="0"/>
          </a:p>
        </p:txBody>
      </p:sp>
      <p:sp>
        <p:nvSpPr>
          <p:cNvPr id="77" name="TextBox 4"/>
          <p:cNvSpPr txBox="1">
            <a:spLocks noChangeArrowheads="1"/>
          </p:cNvSpPr>
          <p:nvPr/>
        </p:nvSpPr>
        <p:spPr bwMode="auto">
          <a:xfrm>
            <a:off x="7137202" y="1888945"/>
            <a:ext cx="208341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sz="3200" dirty="0" smtClean="0"/>
              <a:t>∆i</a:t>
            </a:r>
            <a:r>
              <a:rPr lang="en-US" altLang="ru-RU" sz="3200" baseline="-25000" dirty="0" smtClean="0"/>
              <a:t>x</a:t>
            </a:r>
            <a:r>
              <a:rPr lang="en-US" altLang="ru-RU" sz="3200" dirty="0" smtClean="0"/>
              <a:t>=H</a:t>
            </a:r>
            <a:r>
              <a:rPr lang="en-US" altLang="ru-RU" sz="3200" baseline="30000" dirty="0" smtClean="0"/>
              <a:t>T</a:t>
            </a:r>
            <a:r>
              <a:rPr lang="en-US" altLang="ru-RU" sz="3200" dirty="0" smtClean="0"/>
              <a:t>V</a:t>
            </a:r>
            <a:r>
              <a:rPr lang="en-US" altLang="ru-RU" sz="3200" baseline="30000" dirty="0" smtClean="0"/>
              <a:t>-1</a:t>
            </a:r>
            <a:r>
              <a:rPr lang="en-US" altLang="ru-RU" sz="3200" dirty="0"/>
              <a:t>y</a:t>
            </a:r>
            <a:endParaRPr lang="ru-RU" altLang="ru-RU" sz="3200" baseline="30000" dirty="0"/>
          </a:p>
        </p:txBody>
      </p:sp>
      <p:sp>
        <p:nvSpPr>
          <p:cNvPr id="80" name="TextBox 7"/>
          <p:cNvSpPr txBox="1">
            <a:spLocks noChangeArrowheads="1"/>
          </p:cNvSpPr>
          <p:nvPr/>
        </p:nvSpPr>
        <p:spPr bwMode="auto">
          <a:xfrm>
            <a:off x="7368898" y="2374324"/>
            <a:ext cx="16764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/>
              <a:t>Текущий </a:t>
            </a:r>
            <a:r>
              <a:rPr lang="ru-RU" altLang="ru-RU" sz="2000" dirty="0" smtClean="0"/>
              <a:t>вклад в информацию</a:t>
            </a:r>
            <a:endParaRPr lang="ru-RU" altLang="ru-RU" sz="2000" baseline="-25000" dirty="0"/>
          </a:p>
        </p:txBody>
      </p:sp>
      <p:sp>
        <p:nvSpPr>
          <p:cNvPr id="81" name="TextBox 7"/>
          <p:cNvSpPr txBox="1">
            <a:spLocks noChangeArrowheads="1"/>
          </p:cNvSpPr>
          <p:nvPr/>
        </p:nvSpPr>
        <p:spPr bwMode="auto">
          <a:xfrm>
            <a:off x="5077534" y="2374324"/>
            <a:ext cx="22913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 smtClean="0"/>
              <a:t>Мера информационного потока</a:t>
            </a:r>
            <a:endParaRPr lang="ru-RU" altLang="ru-RU" sz="2000" baseline="-25000" dirty="0"/>
          </a:p>
        </p:txBody>
      </p:sp>
      <p:sp>
        <p:nvSpPr>
          <p:cNvPr id="82" name="TextBox 7"/>
          <p:cNvSpPr txBox="1">
            <a:spLocks noChangeArrowheads="1"/>
          </p:cNvSpPr>
          <p:nvPr/>
        </p:nvSpPr>
        <p:spPr bwMode="auto">
          <a:xfrm>
            <a:off x="1873492" y="2374324"/>
            <a:ext cx="16764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 smtClean="0"/>
              <a:t>Мера накопленной информации</a:t>
            </a:r>
            <a:endParaRPr lang="ru-RU" altLang="ru-RU" sz="2000" baseline="-25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11911" y="4148310"/>
            <a:ext cx="17180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K=H</a:t>
            </a:r>
            <a:r>
              <a:rPr lang="en-US" altLang="ru-RU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ru-RU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ru-RU" altLang="ru-RU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80495" y="5809810"/>
            <a:ext cx="1936520" cy="9976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Накопленная информация</a:t>
            </a:r>
            <a:endParaRPr lang="en-US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sz="2000" baseline="-25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</a:t>
            </a:r>
            <a:r>
              <a:rPr lang="en-US" altLang="ru-RU" sz="2000" baseline="-25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-1" y="6012928"/>
            <a:ext cx="3680495" cy="600325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наблюдений </a:t>
            </a:r>
            <a:r>
              <a:rPr lang="en-US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∆I</a:t>
            </a:r>
            <a:r>
              <a:rPr lang="en-US" altLang="ru-RU" sz="2000" baseline="-25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Круговая стрелка 11"/>
          <p:cNvSpPr/>
          <p:nvPr/>
        </p:nvSpPr>
        <p:spPr>
          <a:xfrm flipH="1">
            <a:off x="4931442" y="5336996"/>
            <a:ext cx="2790948" cy="1246504"/>
          </a:xfrm>
          <a:prstGeom prst="circularArrow">
            <a:avLst>
              <a:gd name="adj1" fmla="val 0"/>
              <a:gd name="adj2" fmla="val 314431"/>
              <a:gd name="adj3" fmla="val 20828691"/>
              <a:gd name="adj4" fmla="val 1783291"/>
              <a:gd name="adj5" fmla="val 1140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Дрейф информации</a:t>
            </a:r>
          </a:p>
          <a:p>
            <a:pPr algn="ctr"/>
            <a:r>
              <a:rPr lang="en-US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sz="2000" baseline="-25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ru-RU" sz="2000" baseline="30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sz="2000" baseline="-25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Стрелка вправо 90"/>
          <p:cNvSpPr/>
          <p:nvPr/>
        </p:nvSpPr>
        <p:spPr>
          <a:xfrm>
            <a:off x="5617015" y="6308634"/>
            <a:ext cx="3503764" cy="609238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Диссипация </a:t>
            </a:r>
            <a:r>
              <a:rPr lang="en-US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sz="2000" baseline="-25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</a:t>
            </a:r>
            <a:r>
              <a:rPr lang="en-US" altLang="ru-RU" sz="2000" baseline="-25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03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4" y="932032"/>
            <a:ext cx="758825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61"/>
          <p:cNvSpPr txBox="1">
            <a:spLocks noChangeArrowheads="1"/>
          </p:cNvSpPr>
          <p:nvPr/>
        </p:nvSpPr>
        <p:spPr bwMode="auto">
          <a:xfrm>
            <a:off x="36034" y="860595"/>
            <a:ext cx="16430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sz="1800" dirty="0">
                <a:solidFill>
                  <a:srgbClr val="D60093"/>
                </a:solidFill>
              </a:rPr>
              <a:t>Reference model x=(sin</a:t>
            </a:r>
            <a:r>
              <a:rPr lang="el-GR" altLang="ru-RU" sz="1800" dirty="0">
                <a:solidFill>
                  <a:srgbClr val="D60093"/>
                </a:solidFill>
              </a:rPr>
              <a:t>ω</a:t>
            </a:r>
            <a:r>
              <a:rPr lang="en-US" altLang="ru-RU" sz="1800" dirty="0">
                <a:solidFill>
                  <a:srgbClr val="D60093"/>
                </a:solidFill>
              </a:rPr>
              <a:t>t+</a:t>
            </a:r>
            <a:r>
              <a:rPr lang="el-GR" altLang="ru-RU" sz="1800" dirty="0">
                <a:solidFill>
                  <a:srgbClr val="D60093"/>
                </a:solidFill>
              </a:rPr>
              <a:t>φ</a:t>
            </a:r>
            <a:r>
              <a:rPr lang="en-US" altLang="ru-RU" sz="1800" dirty="0">
                <a:solidFill>
                  <a:srgbClr val="D60093"/>
                </a:solidFill>
              </a:rPr>
              <a:t>)</a:t>
            </a:r>
            <a:endParaRPr lang="ru-RU" altLang="ru-RU" sz="1800" dirty="0">
              <a:solidFill>
                <a:srgbClr val="D60093"/>
              </a:solidFill>
            </a:endParaRPr>
          </a:p>
        </p:txBody>
      </p:sp>
      <p:sp>
        <p:nvSpPr>
          <p:cNvPr id="6" name="TextBox 61"/>
          <p:cNvSpPr txBox="1">
            <a:spLocks noChangeArrowheads="1"/>
          </p:cNvSpPr>
          <p:nvPr/>
        </p:nvSpPr>
        <p:spPr bwMode="auto">
          <a:xfrm>
            <a:off x="4302281" y="1435483"/>
            <a:ext cx="1643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sz="1800" dirty="0">
                <a:solidFill>
                  <a:srgbClr val="0000FF"/>
                </a:solidFill>
              </a:rPr>
              <a:t>Predicted observation y^</a:t>
            </a:r>
            <a:endParaRPr lang="ru-RU" altLang="ru-RU" sz="1800" dirty="0">
              <a:solidFill>
                <a:srgbClr val="0000FF"/>
              </a:solidFill>
            </a:endParaRPr>
          </a:p>
        </p:txBody>
      </p:sp>
      <p:sp>
        <p:nvSpPr>
          <p:cNvPr id="7" name="TextBox 61"/>
          <p:cNvSpPr txBox="1">
            <a:spLocks noChangeArrowheads="1"/>
          </p:cNvSpPr>
          <p:nvPr/>
        </p:nvSpPr>
        <p:spPr bwMode="auto">
          <a:xfrm>
            <a:off x="3036409" y="2003595"/>
            <a:ext cx="13573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ru-RU" sz="1800">
                <a:solidFill>
                  <a:srgbClr val="009900"/>
                </a:solidFill>
              </a:rPr>
              <a:t>Actual observation y</a:t>
            </a:r>
            <a:endParaRPr lang="ru-RU" altLang="ru-RU" sz="1800">
              <a:solidFill>
                <a:srgbClr val="009900"/>
              </a:solidFill>
            </a:endParaRPr>
          </a:p>
        </p:txBody>
      </p:sp>
      <p:sp>
        <p:nvSpPr>
          <p:cNvPr id="8" name="TextBox 61"/>
          <p:cNvSpPr txBox="1">
            <a:spLocks noChangeArrowheads="1"/>
          </p:cNvSpPr>
          <p:nvPr/>
        </p:nvSpPr>
        <p:spPr bwMode="auto">
          <a:xfrm>
            <a:off x="5465284" y="2575095"/>
            <a:ext cx="13573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ru-RU" sz="1800">
                <a:solidFill>
                  <a:srgbClr val="7030A0"/>
                </a:solidFill>
              </a:rPr>
              <a:t>1</a:t>
            </a:r>
            <a:r>
              <a:rPr lang="en-US" altLang="ru-RU" sz="1800" baseline="30000">
                <a:solidFill>
                  <a:srgbClr val="7030A0"/>
                </a:solidFill>
              </a:rPr>
              <a:t>st</a:t>
            </a:r>
            <a:r>
              <a:rPr lang="en-US" altLang="ru-RU" sz="1800">
                <a:solidFill>
                  <a:srgbClr val="7030A0"/>
                </a:solidFill>
              </a:rPr>
              <a:t> of 3 parameters learned</a:t>
            </a:r>
            <a:endParaRPr lang="ru-RU" altLang="ru-RU" sz="1800">
              <a:solidFill>
                <a:srgbClr val="7030A0"/>
              </a:solidFill>
            </a:endParaRPr>
          </a:p>
        </p:txBody>
      </p:sp>
      <p:sp>
        <p:nvSpPr>
          <p:cNvPr id="9" name="TextBox 61"/>
          <p:cNvSpPr txBox="1">
            <a:spLocks noChangeArrowheads="1"/>
          </p:cNvSpPr>
          <p:nvPr/>
        </p:nvSpPr>
        <p:spPr bwMode="auto">
          <a:xfrm>
            <a:off x="2679222" y="3146595"/>
            <a:ext cx="2071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ru-RU" sz="1800">
                <a:solidFill>
                  <a:srgbClr val="FF0000"/>
                </a:solidFill>
              </a:rPr>
              <a:t>Discrepancy y-y^</a:t>
            </a:r>
            <a:endParaRPr lang="ru-RU" altLang="ru-RU" sz="1800">
              <a:solidFill>
                <a:srgbClr val="FF0000"/>
              </a:solidFill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0" y="4330"/>
            <a:ext cx="9144000" cy="576263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Интерполяция динамики областей (кластеров) ЮПШ Марса</a:t>
            </a:r>
            <a:b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Информационный фильтр </a:t>
            </a:r>
            <a:r>
              <a:rPr lang="ru-RU" alt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Калмана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заполняет пробелы </a:t>
            </a:r>
            <a:r>
              <a:rPr lang="ru-RU" alt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гиперспектральных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наблюдений</a:t>
            </a:r>
          </a:p>
        </p:txBody>
      </p:sp>
      <p:sp>
        <p:nvSpPr>
          <p:cNvPr id="12" name="TextBox 61"/>
          <p:cNvSpPr txBox="1">
            <a:spLocks noChangeArrowheads="1"/>
          </p:cNvSpPr>
          <p:nvPr/>
        </p:nvSpPr>
        <p:spPr bwMode="auto">
          <a:xfrm>
            <a:off x="7608409" y="860595"/>
            <a:ext cx="157162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sz="1800" dirty="0" err="1"/>
              <a:t>Kalman</a:t>
            </a:r>
            <a:r>
              <a:rPr lang="en-US" altLang="ru-RU" sz="1800" dirty="0"/>
              <a:t> learns mapping of reference model x (periodic) to line depth y averaged over one of SOM regions</a:t>
            </a:r>
            <a:r>
              <a:rPr lang="en-US" altLang="ru-RU" sz="1800" dirty="0" smtClean="0"/>
              <a:t>.</a:t>
            </a:r>
            <a:endParaRPr lang="en-US" altLang="ru-RU" sz="1800" dirty="0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4356099"/>
            <a:ext cx="2244725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275" y="4356100"/>
            <a:ext cx="2244725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9"/>
          <p:cNvSpPr>
            <a:spLocks noChangeArrowheads="1"/>
          </p:cNvSpPr>
          <p:nvPr/>
        </p:nvSpPr>
        <p:spPr bwMode="auto">
          <a:xfrm>
            <a:off x="5148262" y="6480174"/>
            <a:ext cx="10556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sz="2000" dirty="0"/>
              <a:t>Sol=253</a:t>
            </a:r>
            <a:endParaRPr lang="ru-RU" altLang="ru-RU" sz="2000" dirty="0"/>
          </a:p>
        </p:txBody>
      </p:sp>
      <p:sp>
        <p:nvSpPr>
          <p:cNvPr id="16" name="Прямоугольник 22"/>
          <p:cNvSpPr>
            <a:spLocks noChangeArrowheads="1"/>
          </p:cNvSpPr>
          <p:nvPr/>
        </p:nvSpPr>
        <p:spPr bwMode="auto">
          <a:xfrm>
            <a:off x="7500938" y="6475413"/>
            <a:ext cx="10556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sz="2000"/>
              <a:t>Sol=</a:t>
            </a:r>
            <a:r>
              <a:rPr lang="ru-RU" altLang="ru-RU" sz="2000"/>
              <a:t>302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6393180" y="6385497"/>
            <a:ext cx="1005839" cy="48463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59530" y="3514451"/>
            <a:ext cx="7575232" cy="48463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9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" y="4356099"/>
            <a:ext cx="2244725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-68026" y="6480115"/>
            <a:ext cx="27414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000" dirty="0" smtClean="0"/>
              <a:t>Кластеры по </a:t>
            </a:r>
            <a:r>
              <a:rPr lang="en-US" altLang="ru-RU" sz="2000" dirty="0" err="1" smtClean="0"/>
              <a:t>tmin</a:t>
            </a:r>
            <a:r>
              <a:rPr lang="en-US" altLang="ru-RU" sz="2000" dirty="0" smtClean="0"/>
              <a:t>..</a:t>
            </a:r>
            <a:r>
              <a:rPr lang="en-US" altLang="ru-RU" sz="2000" dirty="0" err="1" smtClean="0"/>
              <a:t>tmax</a:t>
            </a:r>
            <a:endParaRPr lang="ru-RU" altLang="ru-RU" sz="2000" dirty="0"/>
          </a:p>
        </p:txBody>
      </p:sp>
      <p:sp>
        <p:nvSpPr>
          <p:cNvPr id="21" name="Прямоугольник 19"/>
          <p:cNvSpPr>
            <a:spLocks noChangeArrowheads="1"/>
          </p:cNvSpPr>
          <p:nvPr/>
        </p:nvSpPr>
        <p:spPr bwMode="auto">
          <a:xfrm>
            <a:off x="2194273" y="5047965"/>
            <a:ext cx="5357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4800" b="1" dirty="0" smtClean="0"/>
              <a:t>+</a:t>
            </a:r>
            <a:endParaRPr lang="ru-RU" altLang="ru-RU" sz="4800" b="1" dirty="0"/>
          </a:p>
        </p:txBody>
      </p:sp>
      <p:sp>
        <p:nvSpPr>
          <p:cNvPr id="22" name="Прямоугольник 19"/>
          <p:cNvSpPr>
            <a:spLocks noChangeArrowheads="1"/>
          </p:cNvSpPr>
          <p:nvPr/>
        </p:nvSpPr>
        <p:spPr bwMode="auto">
          <a:xfrm>
            <a:off x="4169042" y="5047965"/>
            <a:ext cx="5357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4800" b="1" dirty="0" smtClean="0"/>
              <a:t>=</a:t>
            </a:r>
            <a:endParaRPr lang="ru-RU" altLang="ru-RU" sz="4800" b="1" dirty="0"/>
          </a:p>
        </p:txBody>
      </p:sp>
      <p:grpSp>
        <p:nvGrpSpPr>
          <p:cNvPr id="23" name="Группа 114"/>
          <p:cNvGrpSpPr>
            <a:grpSpLocks/>
          </p:cNvGrpSpPr>
          <p:nvPr/>
        </p:nvGrpSpPr>
        <p:grpSpPr bwMode="auto">
          <a:xfrm>
            <a:off x="2551747" y="4514406"/>
            <a:ext cx="2057400" cy="1371600"/>
            <a:chOff x="3733800" y="4038600"/>
            <a:chExt cx="2057400" cy="137160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4191000" y="4038600"/>
              <a:ext cx="8382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cs typeface="Times New Roman" pitchFamily="18" charset="0"/>
                </a:rPr>
                <a:t>x</a:t>
              </a:r>
              <a:endParaRPr lang="ru-RU" dirty="0">
                <a:cs typeface="Times New Roman" pitchFamily="18" charset="0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191000" y="4876800"/>
              <a:ext cx="838200" cy="533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l-GR" dirty="0">
                  <a:cs typeface="Times New Roman" pitchFamily="18" charset="0"/>
                </a:rPr>
                <a:t>θ</a:t>
              </a:r>
              <a:r>
                <a:rPr lang="en-US" baseline="-25000" dirty="0">
                  <a:cs typeface="Times New Roman" pitchFamily="18" charset="0"/>
                </a:rPr>
                <a:t>s</a:t>
              </a:r>
              <a:endParaRPr lang="ru-RU" dirty="0">
                <a:cs typeface="Times New Roman" pitchFamily="18" charset="0"/>
              </a:endParaRPr>
            </a:p>
          </p:txBody>
        </p:sp>
        <p:cxnSp>
          <p:nvCxnSpPr>
            <p:cNvPr id="26" name="Прямая со стрелкой 25"/>
            <p:cNvCxnSpPr/>
            <p:nvPr/>
          </p:nvCxnSpPr>
          <p:spPr>
            <a:xfrm rot="5400000">
              <a:off x="4192587" y="4724400"/>
              <a:ext cx="303213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/>
            <p:cNvCxnSpPr/>
            <p:nvPr/>
          </p:nvCxnSpPr>
          <p:spPr>
            <a:xfrm rot="5400000" flipH="1" flipV="1">
              <a:off x="4725987" y="4724400"/>
              <a:ext cx="303213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hape 42"/>
            <p:cNvCxnSpPr>
              <a:stCxn id="25" idx="3"/>
              <a:endCxn id="25" idx="1"/>
            </p:cNvCxnSpPr>
            <p:nvPr/>
          </p:nvCxnSpPr>
          <p:spPr>
            <a:xfrm flipH="1">
              <a:off x="4191000" y="5143500"/>
              <a:ext cx="838200" cy="1587"/>
            </a:xfrm>
            <a:prstGeom prst="bentConnector5">
              <a:avLst>
                <a:gd name="adj1" fmla="val -27273"/>
                <a:gd name="adj2" fmla="val 31190176"/>
                <a:gd name="adj3" fmla="val 127273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hape 43"/>
            <p:cNvCxnSpPr>
              <a:stCxn id="24" idx="3"/>
              <a:endCxn id="24" idx="1"/>
            </p:cNvCxnSpPr>
            <p:nvPr/>
          </p:nvCxnSpPr>
          <p:spPr>
            <a:xfrm flipH="1">
              <a:off x="4191000" y="4305300"/>
              <a:ext cx="838200" cy="1587"/>
            </a:xfrm>
            <a:prstGeom prst="bentConnector5">
              <a:avLst>
                <a:gd name="adj1" fmla="val -27273"/>
                <a:gd name="adj2" fmla="val -36925012"/>
                <a:gd name="adj3" fmla="val 127273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97"/>
            <p:cNvSpPr txBox="1">
              <a:spLocks noChangeArrowheads="1"/>
            </p:cNvSpPr>
            <p:nvPr/>
          </p:nvSpPr>
          <p:spPr bwMode="auto">
            <a:xfrm>
              <a:off x="3733800" y="4495800"/>
              <a:ext cx="381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ru-RU"/>
                <a:t>y</a:t>
              </a:r>
              <a:endParaRPr lang="ru-RU" altLang="ru-RU"/>
            </a:p>
          </p:txBody>
        </p:sp>
        <p:cxnSp>
          <p:nvCxnSpPr>
            <p:cNvPr id="31" name="Прямая со стрелкой 30"/>
            <p:cNvCxnSpPr>
              <a:stCxn id="30" idx="3"/>
            </p:cNvCxnSpPr>
            <p:nvPr/>
          </p:nvCxnSpPr>
          <p:spPr>
            <a:xfrm flipV="1">
              <a:off x="4114800" y="4572000"/>
              <a:ext cx="76200" cy="15398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 стрелкой 31"/>
            <p:cNvCxnSpPr>
              <a:stCxn id="30" idx="3"/>
            </p:cNvCxnSpPr>
            <p:nvPr/>
          </p:nvCxnSpPr>
          <p:spPr>
            <a:xfrm>
              <a:off x="4114800" y="4725987"/>
              <a:ext cx="76200" cy="15081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109"/>
            <p:cNvSpPr txBox="1">
              <a:spLocks noChangeArrowheads="1"/>
            </p:cNvSpPr>
            <p:nvPr/>
          </p:nvSpPr>
          <p:spPr bwMode="auto">
            <a:xfrm>
              <a:off x="5105400" y="4495800"/>
              <a:ext cx="685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ru-RU" altLang="ru-RU" dirty="0" err="1"/>
                <a:t>х</a:t>
              </a:r>
              <a:r>
                <a:rPr lang="ru-RU" altLang="ru-RU" baseline="-25000" dirty="0" err="1"/>
                <a:t>нач</a:t>
              </a:r>
              <a:endParaRPr lang="ru-RU" altLang="ru-RU" baseline="-25000" dirty="0"/>
            </a:p>
          </p:txBody>
        </p:sp>
        <p:cxnSp>
          <p:nvCxnSpPr>
            <p:cNvPr id="34" name="Прямая со стрелкой 33"/>
            <p:cNvCxnSpPr>
              <a:stCxn id="33" idx="1"/>
            </p:cNvCxnSpPr>
            <p:nvPr/>
          </p:nvCxnSpPr>
          <p:spPr>
            <a:xfrm rot="10800000" flipV="1">
              <a:off x="5029200" y="4725987"/>
              <a:ext cx="76200" cy="15081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4"/>
          <p:cNvSpPr txBox="1">
            <a:spLocks noChangeArrowheads="1"/>
          </p:cNvSpPr>
          <p:nvPr/>
        </p:nvSpPr>
        <p:spPr bwMode="auto">
          <a:xfrm>
            <a:off x="667938" y="604306"/>
            <a:ext cx="22024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dirty="0"/>
              <a:t>dx/</a:t>
            </a:r>
            <a:r>
              <a:rPr lang="en-US" altLang="ru-RU" dirty="0" err="1"/>
              <a:t>dt</a:t>
            </a:r>
            <a:r>
              <a:rPr lang="en-US" altLang="ru-RU" dirty="0"/>
              <a:t>=f(x(t),</a:t>
            </a:r>
            <a:r>
              <a:rPr lang="el-GR" altLang="ru-RU" dirty="0"/>
              <a:t>θ</a:t>
            </a:r>
            <a:r>
              <a:rPr lang="en-US" altLang="ru-RU" baseline="-25000" dirty="0"/>
              <a:t>d</a:t>
            </a:r>
            <a:r>
              <a:rPr lang="en-US" altLang="ru-RU" dirty="0"/>
              <a:t>)</a:t>
            </a:r>
            <a:endParaRPr lang="ru-RU" altLang="ru-RU" baseline="-25000" dirty="0"/>
          </a:p>
        </p:txBody>
      </p:sp>
      <p:sp>
        <p:nvSpPr>
          <p:cNvPr id="36" name="TextBox 5"/>
          <p:cNvSpPr txBox="1">
            <a:spLocks noChangeArrowheads="1"/>
          </p:cNvSpPr>
          <p:nvPr/>
        </p:nvSpPr>
        <p:spPr bwMode="auto">
          <a:xfrm>
            <a:off x="2729997" y="590586"/>
            <a:ext cx="2566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dirty="0"/>
              <a:t>y(t)=h(x(t),</a:t>
            </a:r>
            <a:r>
              <a:rPr lang="el-GR" altLang="ru-RU" dirty="0"/>
              <a:t>θ</a:t>
            </a:r>
            <a:r>
              <a:rPr lang="en-US" altLang="ru-RU" baseline="-25000" dirty="0"/>
              <a:t>s</a:t>
            </a:r>
            <a:r>
              <a:rPr lang="en-US" altLang="ru-RU" dirty="0"/>
              <a:t>)</a:t>
            </a:r>
            <a:endParaRPr lang="ru-RU" altLang="ru-RU" baseline="-25000" dirty="0"/>
          </a:p>
        </p:txBody>
      </p:sp>
      <p:sp>
        <p:nvSpPr>
          <p:cNvPr id="37" name="TextBox 101"/>
          <p:cNvSpPr txBox="1">
            <a:spLocks noChangeArrowheads="1"/>
          </p:cNvSpPr>
          <p:nvPr/>
        </p:nvSpPr>
        <p:spPr bwMode="auto">
          <a:xfrm>
            <a:off x="1995329" y="6167577"/>
            <a:ext cx="305990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dirty="0" smtClean="0"/>
              <a:t>Многоуровневый </a:t>
            </a:r>
            <a:r>
              <a:rPr lang="ru-RU" altLang="ru-RU" sz="2000" dirty="0"/>
              <a:t>фильтр: </a:t>
            </a:r>
            <a:endParaRPr lang="ru-RU" altLang="ru-RU" sz="2000" dirty="0" smtClean="0"/>
          </a:p>
          <a:p>
            <a:pPr algn="ctr" eaLnBrk="1" hangingPunct="1"/>
            <a:r>
              <a:rPr lang="ru-RU" altLang="ru-RU" sz="2000" dirty="0" smtClean="0"/>
              <a:t>оценка </a:t>
            </a:r>
            <a:r>
              <a:rPr lang="en-US" sz="2000" dirty="0" smtClean="0">
                <a:cs typeface="Times New Roman" pitchFamily="18" charset="0"/>
              </a:rPr>
              <a:t>x</a:t>
            </a:r>
            <a:r>
              <a:rPr lang="ru-RU" sz="2000" dirty="0" smtClean="0">
                <a:cs typeface="Times New Roman" pitchFamily="18" charset="0"/>
              </a:rPr>
              <a:t> и </a:t>
            </a:r>
            <a:r>
              <a:rPr lang="el-GR" sz="2000" dirty="0">
                <a:cs typeface="Times New Roman" pitchFamily="18" charset="0"/>
              </a:rPr>
              <a:t>θ</a:t>
            </a:r>
            <a:r>
              <a:rPr lang="en-US" sz="2000" baseline="-25000" dirty="0" smtClean="0">
                <a:cs typeface="Times New Roman" pitchFamily="18" charset="0"/>
              </a:rPr>
              <a:t>s</a:t>
            </a:r>
            <a:endParaRPr lang="ru-RU" sz="2000" dirty="0">
              <a:cs typeface="Times New Roman" pitchFamily="18" charset="0"/>
            </a:endParaRPr>
          </a:p>
        </p:txBody>
      </p:sp>
      <p:sp>
        <p:nvSpPr>
          <p:cNvPr id="38" name="TextBox 10"/>
          <p:cNvSpPr txBox="1">
            <a:spLocks noChangeArrowheads="1"/>
          </p:cNvSpPr>
          <p:nvPr/>
        </p:nvSpPr>
        <p:spPr bwMode="auto">
          <a:xfrm>
            <a:off x="4543740" y="604305"/>
            <a:ext cx="3200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x,</a:t>
            </a:r>
            <a:r>
              <a:rPr lang="el-GR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altLang="ru-RU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)/</a:t>
            </a:r>
            <a:r>
              <a:rPr lang="en-US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dt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=K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·(y-y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^(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x,</a:t>
            </a:r>
            <a:r>
              <a:rPr lang="el-GR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alt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))</a:t>
            </a:r>
            <a:endParaRPr lang="ru-RU" altLang="ru-RU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76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36311" y="66794"/>
            <a:ext cx="63612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Распределенный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фильтр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Калмана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90386" y="5101386"/>
            <a:ext cx="838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Shape 42"/>
          <p:cNvCxnSpPr>
            <a:stCxn id="5" idx="3"/>
            <a:endCxn id="5" idx="1"/>
          </p:cNvCxnSpPr>
          <p:nvPr/>
        </p:nvCxnSpPr>
        <p:spPr>
          <a:xfrm flipH="1">
            <a:off x="3090386" y="5368086"/>
            <a:ext cx="838200" cy="12700"/>
          </a:xfrm>
          <a:prstGeom prst="bentConnector5">
            <a:avLst>
              <a:gd name="adj1" fmla="val -27273"/>
              <a:gd name="adj2" fmla="val 3900000"/>
              <a:gd name="adj3" fmla="val 127273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44"/>
          <p:cNvSpPr txBox="1">
            <a:spLocks noChangeArrowheads="1"/>
          </p:cNvSpPr>
          <p:nvPr/>
        </p:nvSpPr>
        <p:spPr bwMode="auto">
          <a:xfrm>
            <a:off x="3257233" y="4339386"/>
            <a:ext cx="4937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ru-RU" dirty="0" smtClean="0"/>
              <a:t>θ</a:t>
            </a:r>
            <a:r>
              <a:rPr lang="en-US" altLang="ru-RU" baseline="-25000" dirty="0" smtClean="0"/>
              <a:t>1</a:t>
            </a:r>
            <a:endParaRPr lang="ru-RU" altLang="ru-RU" baseline="-25000" dirty="0"/>
          </a:p>
        </p:txBody>
      </p:sp>
      <p:cxnSp>
        <p:nvCxnSpPr>
          <p:cNvPr id="8" name="Прямая со стрелкой 7"/>
          <p:cNvCxnSpPr>
            <a:stCxn id="7" idx="2"/>
            <a:endCxn id="5" idx="0"/>
          </p:cNvCxnSpPr>
          <p:nvPr/>
        </p:nvCxnSpPr>
        <p:spPr>
          <a:xfrm>
            <a:off x="3504089" y="4801051"/>
            <a:ext cx="5397" cy="30033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52"/>
          <p:cNvSpPr>
            <a:spLocks noChangeArrowheads="1"/>
          </p:cNvSpPr>
          <p:nvPr/>
        </p:nvSpPr>
        <p:spPr bwMode="auto">
          <a:xfrm>
            <a:off x="3318986" y="6015786"/>
            <a:ext cx="38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dirty="0" smtClean="0"/>
              <a:t>y</a:t>
            </a:r>
            <a:endParaRPr lang="ru-RU" altLang="ru-RU" dirty="0"/>
          </a:p>
        </p:txBody>
      </p:sp>
      <p:cxnSp>
        <p:nvCxnSpPr>
          <p:cNvPr id="10" name="Прямая со стрелкой 9"/>
          <p:cNvCxnSpPr>
            <a:stCxn id="9" idx="0"/>
            <a:endCxn id="5" idx="2"/>
          </p:cNvCxnSpPr>
          <p:nvPr/>
        </p:nvCxnSpPr>
        <p:spPr>
          <a:xfrm flipV="1">
            <a:off x="3509486" y="5634786"/>
            <a:ext cx="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875506" y="5101386"/>
            <a:ext cx="838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4" name="Shape 42"/>
          <p:cNvCxnSpPr>
            <a:stCxn id="33" idx="3"/>
            <a:endCxn id="33" idx="1"/>
          </p:cNvCxnSpPr>
          <p:nvPr/>
        </p:nvCxnSpPr>
        <p:spPr>
          <a:xfrm flipH="1">
            <a:off x="875506" y="5368086"/>
            <a:ext cx="838200" cy="12700"/>
          </a:xfrm>
          <a:prstGeom prst="bentConnector5">
            <a:avLst>
              <a:gd name="adj1" fmla="val -27273"/>
              <a:gd name="adj2" fmla="val 3900000"/>
              <a:gd name="adj3" fmla="val 127273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44"/>
          <p:cNvSpPr txBox="1">
            <a:spLocks noChangeArrowheads="1"/>
          </p:cNvSpPr>
          <p:nvPr/>
        </p:nvSpPr>
        <p:spPr bwMode="auto">
          <a:xfrm>
            <a:off x="1041559" y="4339386"/>
            <a:ext cx="4953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ru-RU" dirty="0" smtClean="0"/>
              <a:t>θ</a:t>
            </a:r>
            <a:r>
              <a:rPr lang="en-US" altLang="ru-RU" baseline="-25000" dirty="0" smtClean="0"/>
              <a:t>1</a:t>
            </a:r>
            <a:endParaRPr lang="ru-RU" altLang="ru-RU" baseline="-25000" dirty="0"/>
          </a:p>
        </p:txBody>
      </p:sp>
      <p:cxnSp>
        <p:nvCxnSpPr>
          <p:cNvPr id="36" name="Прямая со стрелкой 35"/>
          <p:cNvCxnSpPr>
            <a:stCxn id="35" idx="2"/>
            <a:endCxn id="33" idx="0"/>
          </p:cNvCxnSpPr>
          <p:nvPr/>
        </p:nvCxnSpPr>
        <p:spPr>
          <a:xfrm>
            <a:off x="1289209" y="4801051"/>
            <a:ext cx="5397" cy="30033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52"/>
          <p:cNvSpPr>
            <a:spLocks noChangeArrowheads="1"/>
          </p:cNvSpPr>
          <p:nvPr/>
        </p:nvSpPr>
        <p:spPr bwMode="auto">
          <a:xfrm>
            <a:off x="1109345" y="6015785"/>
            <a:ext cx="38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dirty="0" smtClean="0"/>
              <a:t>y</a:t>
            </a:r>
            <a:endParaRPr lang="ru-RU" altLang="ru-RU" dirty="0"/>
          </a:p>
        </p:txBody>
      </p:sp>
      <p:cxnSp>
        <p:nvCxnSpPr>
          <p:cNvPr id="38" name="Прямая со стрелкой 37"/>
          <p:cNvCxnSpPr>
            <a:stCxn id="37" idx="0"/>
            <a:endCxn id="33" idx="2"/>
          </p:cNvCxnSpPr>
          <p:nvPr/>
        </p:nvCxnSpPr>
        <p:spPr>
          <a:xfrm flipH="1" flipV="1">
            <a:off x="1294606" y="5634786"/>
            <a:ext cx="5239" cy="38099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305266" y="5101386"/>
            <a:ext cx="838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1" name="Shape 42"/>
          <p:cNvCxnSpPr>
            <a:stCxn id="40" idx="3"/>
            <a:endCxn id="40" idx="1"/>
          </p:cNvCxnSpPr>
          <p:nvPr/>
        </p:nvCxnSpPr>
        <p:spPr>
          <a:xfrm flipH="1">
            <a:off x="5305266" y="5368086"/>
            <a:ext cx="838200" cy="12700"/>
          </a:xfrm>
          <a:prstGeom prst="bentConnector5">
            <a:avLst>
              <a:gd name="adj1" fmla="val -27273"/>
              <a:gd name="adj2" fmla="val 3900000"/>
              <a:gd name="adj3" fmla="val 127273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4"/>
          <p:cNvSpPr txBox="1">
            <a:spLocks noChangeArrowheads="1"/>
          </p:cNvSpPr>
          <p:nvPr/>
        </p:nvSpPr>
        <p:spPr bwMode="auto">
          <a:xfrm>
            <a:off x="5457983" y="4339386"/>
            <a:ext cx="5318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ru-RU" dirty="0" smtClean="0"/>
              <a:t>θ</a:t>
            </a:r>
            <a:r>
              <a:rPr lang="en-US" altLang="ru-RU" baseline="-25000" dirty="0" smtClean="0"/>
              <a:t>2</a:t>
            </a:r>
            <a:endParaRPr lang="ru-RU" altLang="ru-RU" baseline="-25000" dirty="0"/>
          </a:p>
        </p:txBody>
      </p:sp>
      <p:cxnSp>
        <p:nvCxnSpPr>
          <p:cNvPr id="43" name="Прямая со стрелкой 42"/>
          <p:cNvCxnSpPr>
            <a:stCxn id="42" idx="2"/>
            <a:endCxn id="40" idx="0"/>
          </p:cNvCxnSpPr>
          <p:nvPr/>
        </p:nvCxnSpPr>
        <p:spPr>
          <a:xfrm>
            <a:off x="5723889" y="4801051"/>
            <a:ext cx="477" cy="30033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52"/>
          <p:cNvSpPr>
            <a:spLocks noChangeArrowheads="1"/>
          </p:cNvSpPr>
          <p:nvPr/>
        </p:nvSpPr>
        <p:spPr bwMode="auto">
          <a:xfrm>
            <a:off x="5533866" y="6015786"/>
            <a:ext cx="38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dirty="0" smtClean="0"/>
              <a:t>y</a:t>
            </a:r>
            <a:endParaRPr lang="ru-RU" altLang="ru-RU" dirty="0"/>
          </a:p>
        </p:txBody>
      </p:sp>
      <p:cxnSp>
        <p:nvCxnSpPr>
          <p:cNvPr id="45" name="Прямая со стрелкой 44"/>
          <p:cNvCxnSpPr>
            <a:stCxn id="44" idx="0"/>
            <a:endCxn id="40" idx="2"/>
          </p:cNvCxnSpPr>
          <p:nvPr/>
        </p:nvCxnSpPr>
        <p:spPr>
          <a:xfrm flipV="1">
            <a:off x="5724366" y="5634786"/>
            <a:ext cx="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7520146" y="5101386"/>
            <a:ext cx="838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8" name="Shape 42"/>
          <p:cNvCxnSpPr>
            <a:stCxn id="47" idx="3"/>
            <a:endCxn id="47" idx="1"/>
          </p:cNvCxnSpPr>
          <p:nvPr/>
        </p:nvCxnSpPr>
        <p:spPr>
          <a:xfrm flipH="1">
            <a:off x="7520146" y="5368086"/>
            <a:ext cx="838200" cy="12700"/>
          </a:xfrm>
          <a:prstGeom prst="bentConnector5">
            <a:avLst>
              <a:gd name="adj1" fmla="val -27273"/>
              <a:gd name="adj2" fmla="val 3900000"/>
              <a:gd name="adj3" fmla="val 127273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4"/>
          <p:cNvSpPr txBox="1">
            <a:spLocks noChangeArrowheads="1"/>
          </p:cNvSpPr>
          <p:nvPr/>
        </p:nvSpPr>
        <p:spPr bwMode="auto">
          <a:xfrm>
            <a:off x="7673657" y="4339386"/>
            <a:ext cx="5302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ru-RU" dirty="0" smtClean="0"/>
              <a:t>θ</a:t>
            </a:r>
            <a:r>
              <a:rPr lang="en-US" altLang="ru-RU" baseline="-25000" dirty="0" smtClean="0"/>
              <a:t>2</a:t>
            </a:r>
            <a:endParaRPr lang="ru-RU" altLang="ru-RU" baseline="-25000" dirty="0"/>
          </a:p>
        </p:txBody>
      </p:sp>
      <p:cxnSp>
        <p:nvCxnSpPr>
          <p:cNvPr id="50" name="Прямая со стрелкой 49"/>
          <p:cNvCxnSpPr>
            <a:stCxn id="49" idx="2"/>
            <a:endCxn id="47" idx="0"/>
          </p:cNvCxnSpPr>
          <p:nvPr/>
        </p:nvCxnSpPr>
        <p:spPr>
          <a:xfrm>
            <a:off x="7938769" y="4801051"/>
            <a:ext cx="477" cy="30033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2"/>
          <p:cNvSpPr>
            <a:spLocks noChangeArrowheads="1"/>
          </p:cNvSpPr>
          <p:nvPr/>
        </p:nvSpPr>
        <p:spPr bwMode="auto">
          <a:xfrm>
            <a:off x="7748746" y="6015786"/>
            <a:ext cx="38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dirty="0" smtClean="0"/>
              <a:t>y</a:t>
            </a:r>
            <a:endParaRPr lang="ru-RU" altLang="ru-RU" dirty="0"/>
          </a:p>
        </p:txBody>
      </p:sp>
      <p:cxnSp>
        <p:nvCxnSpPr>
          <p:cNvPr id="52" name="Прямая со стрелкой 51"/>
          <p:cNvCxnSpPr>
            <a:stCxn id="51" idx="0"/>
            <a:endCxn id="47" idx="2"/>
          </p:cNvCxnSpPr>
          <p:nvPr/>
        </p:nvCxnSpPr>
        <p:spPr>
          <a:xfrm flipV="1">
            <a:off x="7939246" y="5634786"/>
            <a:ext cx="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1910631" y="1633536"/>
            <a:ext cx="838200" cy="5334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I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baseline="30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4" name="Shape 60"/>
          <p:cNvCxnSpPr>
            <a:stCxn id="53" idx="3"/>
            <a:endCxn id="53" idx="1"/>
          </p:cNvCxnSpPr>
          <p:nvPr/>
        </p:nvCxnSpPr>
        <p:spPr>
          <a:xfrm flipH="1">
            <a:off x="1910631" y="1900236"/>
            <a:ext cx="838200" cy="12700"/>
          </a:xfrm>
          <a:prstGeom prst="bentConnector5">
            <a:avLst>
              <a:gd name="adj1" fmla="val -27273"/>
              <a:gd name="adj2" fmla="val -4380000"/>
              <a:gd name="adj3" fmla="val 127273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рямоугольник 63"/>
          <p:cNvSpPr>
            <a:spLocks noChangeArrowheads="1"/>
          </p:cNvSpPr>
          <p:nvPr/>
        </p:nvSpPr>
        <p:spPr bwMode="auto">
          <a:xfrm>
            <a:off x="2139231" y="2547936"/>
            <a:ext cx="38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 dirty="0"/>
              <a:t>x</a:t>
            </a:r>
            <a:endParaRPr lang="ru-RU" altLang="ru-RU" dirty="0"/>
          </a:p>
        </p:txBody>
      </p:sp>
      <p:cxnSp>
        <p:nvCxnSpPr>
          <p:cNvPr id="58" name="Прямая со стрелкой 57"/>
          <p:cNvCxnSpPr>
            <a:stCxn id="57" idx="0"/>
            <a:endCxn id="53" idx="2"/>
          </p:cNvCxnSpPr>
          <p:nvPr/>
        </p:nvCxnSpPr>
        <p:spPr>
          <a:xfrm flipV="1">
            <a:off x="2329731" y="2166936"/>
            <a:ext cx="0" cy="38100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6391191" y="1635918"/>
            <a:ext cx="838200" cy="5334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baseline="30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Shape 60"/>
          <p:cNvCxnSpPr>
            <a:stCxn id="59" idx="3"/>
            <a:endCxn id="59" idx="1"/>
          </p:cNvCxnSpPr>
          <p:nvPr/>
        </p:nvCxnSpPr>
        <p:spPr>
          <a:xfrm flipH="1">
            <a:off x="6391191" y="1902618"/>
            <a:ext cx="838200" cy="12700"/>
          </a:xfrm>
          <a:prstGeom prst="bentConnector5">
            <a:avLst>
              <a:gd name="adj1" fmla="val -27273"/>
              <a:gd name="adj2" fmla="val -4260000"/>
              <a:gd name="adj3" fmla="val 127273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Прямоугольник 63"/>
          <p:cNvSpPr>
            <a:spLocks noChangeArrowheads="1"/>
          </p:cNvSpPr>
          <p:nvPr/>
        </p:nvSpPr>
        <p:spPr bwMode="auto">
          <a:xfrm>
            <a:off x="6619791" y="2550318"/>
            <a:ext cx="38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ru-RU"/>
              <a:t>x</a:t>
            </a:r>
            <a:endParaRPr lang="ru-RU" altLang="ru-RU"/>
          </a:p>
        </p:txBody>
      </p:sp>
      <p:cxnSp>
        <p:nvCxnSpPr>
          <p:cNvPr id="63" name="Прямая со стрелкой 62"/>
          <p:cNvCxnSpPr>
            <a:stCxn id="62" idx="0"/>
            <a:endCxn id="59" idx="2"/>
          </p:cNvCxnSpPr>
          <p:nvPr/>
        </p:nvCxnSpPr>
        <p:spPr>
          <a:xfrm flipV="1">
            <a:off x="6810291" y="2169318"/>
            <a:ext cx="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Соединительная линия уступом 63"/>
          <p:cNvCxnSpPr/>
          <p:nvPr/>
        </p:nvCxnSpPr>
        <p:spPr>
          <a:xfrm rot="16200000" flipH="1">
            <a:off x="4568820" y="-607935"/>
            <a:ext cx="2382" cy="4480560"/>
          </a:xfrm>
          <a:prstGeom prst="bentConnector3">
            <a:avLst>
              <a:gd name="adj1" fmla="val -23672544"/>
            </a:avLst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Соединительная линия уступом 72"/>
          <p:cNvCxnSpPr>
            <a:stCxn id="33" idx="3"/>
            <a:endCxn id="57" idx="1"/>
          </p:cNvCxnSpPr>
          <p:nvPr/>
        </p:nvCxnSpPr>
        <p:spPr>
          <a:xfrm flipV="1">
            <a:off x="1713706" y="2778918"/>
            <a:ext cx="425525" cy="2589168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Соединительная линия уступом 75"/>
          <p:cNvCxnSpPr>
            <a:stCxn id="5" idx="1"/>
            <a:endCxn id="57" idx="3"/>
          </p:cNvCxnSpPr>
          <p:nvPr/>
        </p:nvCxnSpPr>
        <p:spPr>
          <a:xfrm rot="10800000">
            <a:off x="2520232" y="2778918"/>
            <a:ext cx="570155" cy="2589168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Соединительная линия уступом 82"/>
          <p:cNvCxnSpPr>
            <a:stCxn id="53" idx="3"/>
            <a:endCxn id="7" idx="0"/>
          </p:cNvCxnSpPr>
          <p:nvPr/>
        </p:nvCxnSpPr>
        <p:spPr>
          <a:xfrm>
            <a:off x="2748831" y="1900236"/>
            <a:ext cx="755258" cy="2439150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Соединительная линия уступом 89"/>
          <p:cNvCxnSpPr>
            <a:stCxn id="53" idx="1"/>
            <a:endCxn id="35" idx="0"/>
          </p:cNvCxnSpPr>
          <p:nvPr/>
        </p:nvCxnSpPr>
        <p:spPr>
          <a:xfrm rot="10800000" flipV="1">
            <a:off x="1289209" y="1900236"/>
            <a:ext cx="621422" cy="2439150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Соединительная линия уступом 95"/>
          <p:cNvCxnSpPr>
            <a:stCxn id="40" idx="3"/>
            <a:endCxn id="62" idx="1"/>
          </p:cNvCxnSpPr>
          <p:nvPr/>
        </p:nvCxnSpPr>
        <p:spPr>
          <a:xfrm flipV="1">
            <a:off x="6143466" y="2781300"/>
            <a:ext cx="476325" cy="2586786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Соединительная линия уступом 98"/>
          <p:cNvCxnSpPr>
            <a:stCxn id="47" idx="1"/>
            <a:endCxn id="62" idx="3"/>
          </p:cNvCxnSpPr>
          <p:nvPr/>
        </p:nvCxnSpPr>
        <p:spPr>
          <a:xfrm rot="10800000">
            <a:off x="7000792" y="2781300"/>
            <a:ext cx="519355" cy="2586786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Соединительная линия уступом 102"/>
          <p:cNvCxnSpPr>
            <a:stCxn id="59" idx="1"/>
            <a:endCxn id="42" idx="0"/>
          </p:cNvCxnSpPr>
          <p:nvPr/>
        </p:nvCxnSpPr>
        <p:spPr>
          <a:xfrm rot="10800000" flipV="1">
            <a:off x="5723889" y="1902618"/>
            <a:ext cx="667302" cy="2436768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Соединительная линия уступом 109"/>
          <p:cNvCxnSpPr>
            <a:stCxn id="59" idx="3"/>
            <a:endCxn id="49" idx="0"/>
          </p:cNvCxnSpPr>
          <p:nvPr/>
        </p:nvCxnSpPr>
        <p:spPr>
          <a:xfrm>
            <a:off x="7229391" y="1902618"/>
            <a:ext cx="709378" cy="2436768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Прямоугольник 115"/>
          <p:cNvSpPr/>
          <p:nvPr/>
        </p:nvSpPr>
        <p:spPr>
          <a:xfrm>
            <a:off x="4136570" y="6108417"/>
            <a:ext cx="1060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Пикселы</a:t>
            </a:r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>
            <a:off x="3928586" y="4098132"/>
            <a:ext cx="14411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Пиксельные фильтры: текущее состояние</a:t>
            </a:r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>
            <a:off x="3828950" y="1214665"/>
            <a:ext cx="14411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Кластерные фильтры: параметры динамики</a:t>
            </a:r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>
            <a:off x="1833720" y="3796604"/>
            <a:ext cx="528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alt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2381791" y="3796604"/>
            <a:ext cx="528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alt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6285360" y="3796604"/>
            <a:ext cx="528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alt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6847281" y="3793852"/>
            <a:ext cx="528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alt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2329731" y="671480"/>
            <a:ext cx="4480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Обмен информацией: 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l-GR" sz="2000" baseline="-25000" dirty="0" smtClean="0">
                <a:latin typeface="Times New Roman" pitchFamily="18" charset="0"/>
                <a:cs typeface="Times New Roman" pitchFamily="18" charset="0"/>
              </a:rPr>
              <a:t>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l-GR" sz="2000" baseline="-25000" dirty="0" smtClean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ru-RU" alt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l-GR" sz="2000" baseline="-25000" dirty="0" smtClean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l-GR" sz="2000" baseline="-25000" dirty="0" smtClean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12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6810291" y="914518"/>
            <a:ext cx="4348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l-GR" sz="2000" baseline="-25000" dirty="0" smtClean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ru-RU" alt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1931673" y="891446"/>
            <a:ext cx="4501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l-GR" sz="2000" baseline="-25000" dirty="0" smtClean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9" name="Прямая со стрелкой 68"/>
          <p:cNvCxnSpPr>
            <a:stCxn id="9" idx="1"/>
            <a:endCxn id="37" idx="3"/>
          </p:cNvCxnSpPr>
          <p:nvPr/>
        </p:nvCxnSpPr>
        <p:spPr>
          <a:xfrm flipH="1" flipV="1">
            <a:off x="1490345" y="6246767"/>
            <a:ext cx="1828641" cy="1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>
            <a:stCxn id="51" idx="1"/>
            <a:endCxn id="44" idx="3"/>
          </p:cNvCxnSpPr>
          <p:nvPr/>
        </p:nvCxnSpPr>
        <p:spPr>
          <a:xfrm flipH="1">
            <a:off x="5914866" y="6246768"/>
            <a:ext cx="1833880" cy="0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Скругленная соединительная линия 55"/>
          <p:cNvCxnSpPr>
            <a:stCxn id="33" idx="2"/>
            <a:endCxn id="5" idx="2"/>
          </p:cNvCxnSpPr>
          <p:nvPr/>
        </p:nvCxnSpPr>
        <p:spPr>
          <a:xfrm rot="16200000" flipH="1">
            <a:off x="2402046" y="4527346"/>
            <a:ext cx="12700" cy="2214880"/>
          </a:xfrm>
          <a:prstGeom prst="curvedConnector3">
            <a:avLst>
              <a:gd name="adj1" fmla="val 1560000"/>
            </a:avLst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Скругленная соединительная линия 86"/>
          <p:cNvCxnSpPr>
            <a:stCxn id="40" idx="2"/>
            <a:endCxn id="47" idx="2"/>
          </p:cNvCxnSpPr>
          <p:nvPr/>
        </p:nvCxnSpPr>
        <p:spPr>
          <a:xfrm rot="16200000" flipH="1">
            <a:off x="6831806" y="4527346"/>
            <a:ext cx="12700" cy="2214880"/>
          </a:xfrm>
          <a:prstGeom prst="curvedConnector3">
            <a:avLst>
              <a:gd name="adj1" fmla="val 1440000"/>
            </a:avLst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971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4"/>
          <p:cNvSpPr txBox="1">
            <a:spLocks noChangeArrowheads="1"/>
          </p:cNvSpPr>
          <p:nvPr/>
        </p:nvSpPr>
        <p:spPr bwMode="auto">
          <a:xfrm>
            <a:off x="0" y="0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Распределенный фильтр </a:t>
            </a:r>
            <a:r>
              <a:rPr lang="ru-RU" alt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Калмана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оценки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информативности «Омеги»</a:t>
            </a:r>
            <a:endParaRPr lang="ru-RU" alt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0" y="399444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Итоговая информация, содержащаяся в обученных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параметрах связи «Омега→</a:t>
            </a:r>
            <a:r>
              <a:rPr lang="en-US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LGCM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 eaLnBrk="1" hangingPunct="1"/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определить, где </a:t>
            </a:r>
            <a:r>
              <a:rPr lang="ru-RU" alt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гиперспектральные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данные «Омеги» существенно уточняют </a:t>
            </a:r>
            <a:r>
              <a:rPr lang="en-US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LGCM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162050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Box 4"/>
          <p:cNvSpPr txBox="1">
            <a:spLocks noChangeArrowheads="1"/>
          </p:cNvSpPr>
          <p:nvPr/>
        </p:nvSpPr>
        <p:spPr bwMode="auto">
          <a:xfrm>
            <a:off x="428625" y="840582"/>
            <a:ext cx="2286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ru-RU" sz="16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4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3876675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TextBox 4"/>
          <p:cNvSpPr txBox="1">
            <a:spLocks noChangeArrowheads="1"/>
          </p:cNvSpPr>
          <p:nvPr/>
        </p:nvSpPr>
        <p:spPr bwMode="auto">
          <a:xfrm>
            <a:off x="428625" y="6519862"/>
            <a:ext cx="2286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altLang="ru-RU" sz="16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1162050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TextBox 4"/>
          <p:cNvSpPr txBox="1">
            <a:spLocks noChangeArrowheads="1"/>
          </p:cNvSpPr>
          <p:nvPr/>
        </p:nvSpPr>
        <p:spPr bwMode="auto">
          <a:xfrm>
            <a:off x="6643688" y="856834"/>
            <a:ext cx="2286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altLang="ru-RU" sz="16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4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3876675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7" name="TextBox 4"/>
          <p:cNvSpPr txBox="1">
            <a:spLocks noChangeArrowheads="1"/>
          </p:cNvSpPr>
          <p:nvPr/>
        </p:nvSpPr>
        <p:spPr bwMode="auto">
          <a:xfrm>
            <a:off x="6643688" y="6519862"/>
            <a:ext cx="2286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altLang="ru-RU" sz="16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348" name="Группа 15"/>
          <p:cNvGrpSpPr>
            <a:grpSpLocks/>
          </p:cNvGrpSpPr>
          <p:nvPr/>
        </p:nvGrpSpPr>
        <p:grpSpPr bwMode="auto">
          <a:xfrm>
            <a:off x="3015615" y="2731770"/>
            <a:ext cx="3000375" cy="2857500"/>
            <a:chOff x="0" y="3214688"/>
            <a:chExt cx="3000375" cy="2857500"/>
          </a:xfrm>
        </p:grpSpPr>
        <p:sp>
          <p:nvSpPr>
            <p:cNvPr id="14350" name="TextBox 13"/>
            <p:cNvSpPr txBox="1">
              <a:spLocks noChangeArrowheads="1"/>
            </p:cNvSpPr>
            <p:nvPr/>
          </p:nvSpPr>
          <p:spPr bwMode="auto">
            <a:xfrm>
              <a:off x="714375" y="3571878"/>
              <a:ext cx="128587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ru-RU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T </a:t>
              </a:r>
              <a:r>
                <a:rPr lang="ru-RU" altLang="ru-RU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</a:t>
              </a:r>
              <a:r>
                <a:rPr lang="en-US" altLang="ru-RU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«Омеге»</a:t>
              </a:r>
            </a:p>
          </p:txBody>
        </p:sp>
        <p:grpSp>
          <p:nvGrpSpPr>
            <p:cNvPr id="14351" name="Группа 49"/>
            <p:cNvGrpSpPr>
              <a:grpSpLocks/>
            </p:cNvGrpSpPr>
            <p:nvPr/>
          </p:nvGrpSpPr>
          <p:grpSpPr bwMode="auto">
            <a:xfrm>
              <a:off x="2" y="3478391"/>
              <a:ext cx="3000396" cy="2593797"/>
              <a:chOff x="357158" y="642918"/>
              <a:chExt cx="3000396" cy="2593793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 rot="5400000">
                <a:off x="-30" y="1785738"/>
                <a:ext cx="2143122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flipV="1">
                <a:off x="1071531" y="2857299"/>
                <a:ext cx="2214563" cy="952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flipV="1">
                <a:off x="1071531" y="785615"/>
                <a:ext cx="2214563" cy="2071684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357" name="TextBox 12"/>
              <p:cNvSpPr txBox="1">
                <a:spLocks noChangeArrowheads="1"/>
              </p:cNvSpPr>
              <p:nvPr/>
            </p:nvSpPr>
            <p:spPr bwMode="auto">
              <a:xfrm>
                <a:off x="2143108" y="2928934"/>
                <a:ext cx="121444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ru-RU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ru-RU" altLang="ru-RU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</a:t>
                </a:r>
                <a:r>
                  <a:rPr lang="en-US" altLang="ru-RU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LGCM</a:t>
                </a:r>
                <a:endParaRPr lang="ru-RU" altLang="ru-RU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5" name="Прямая соединительная линия 24"/>
              <p:cNvCxnSpPr/>
              <p:nvPr/>
            </p:nvCxnSpPr>
            <p:spPr>
              <a:xfrm>
                <a:off x="928656" y="2285799"/>
                <a:ext cx="28575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>
                <a:off x="928656" y="1785738"/>
                <a:ext cx="28575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>
                <a:off x="928656" y="714177"/>
                <a:ext cx="28575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361" name="TextBox 27"/>
              <p:cNvSpPr txBox="1">
                <a:spLocks noChangeArrowheads="1"/>
              </p:cNvSpPr>
              <p:nvPr/>
            </p:nvSpPr>
            <p:spPr bwMode="auto">
              <a:xfrm>
                <a:off x="357158" y="2000240"/>
                <a:ext cx="71438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ru-RU" sz="14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ru-RU" sz="14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ru-RU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</a:t>
                </a:r>
                <a:endParaRPr lang="ru-RU" altLang="ru-RU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/>
                <a:r>
                  <a:rPr lang="ru-RU" altLang="ru-RU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180 К</a:t>
                </a:r>
              </a:p>
            </p:txBody>
          </p:sp>
          <p:sp>
            <p:nvSpPr>
              <p:cNvPr id="14362" name="TextBox 29"/>
              <p:cNvSpPr txBox="1">
                <a:spLocks noChangeArrowheads="1"/>
              </p:cNvSpPr>
              <p:nvPr/>
            </p:nvSpPr>
            <p:spPr bwMode="auto">
              <a:xfrm>
                <a:off x="357158" y="1500174"/>
                <a:ext cx="71438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ru-RU" sz="14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ru-RU" sz="14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ru-RU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</a:t>
                </a:r>
                <a:endParaRPr lang="ru-RU" altLang="ru-RU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/>
                <a:r>
                  <a:rPr lang="ru-RU" altLang="ru-RU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ru-RU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ru-RU" altLang="ru-RU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К</a:t>
                </a:r>
              </a:p>
            </p:txBody>
          </p:sp>
          <p:sp>
            <p:nvSpPr>
              <p:cNvPr id="14363" name="TextBox 30"/>
              <p:cNvSpPr txBox="1">
                <a:spLocks noChangeArrowheads="1"/>
              </p:cNvSpPr>
              <p:nvPr/>
            </p:nvSpPr>
            <p:spPr bwMode="auto">
              <a:xfrm>
                <a:off x="428596" y="642918"/>
                <a:ext cx="71438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ru-RU" altLang="ru-RU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300 К</a:t>
                </a:r>
              </a:p>
            </p:txBody>
          </p:sp>
          <p:sp>
            <p:nvSpPr>
              <p:cNvPr id="31" name="Полилиния 30"/>
              <p:cNvSpPr/>
              <p:nvPr/>
            </p:nvSpPr>
            <p:spPr>
              <a:xfrm>
                <a:off x="1071531" y="1857175"/>
                <a:ext cx="1071563" cy="428624"/>
              </a:xfrm>
              <a:custGeom>
                <a:avLst/>
                <a:gdLst>
                  <a:gd name="connsiteX0" fmla="*/ 0 w 657081"/>
                  <a:gd name="connsiteY0" fmla="*/ 473282 h 476345"/>
                  <a:gd name="connsiteX1" fmla="*/ 105684 w 657081"/>
                  <a:gd name="connsiteY1" fmla="*/ 473282 h 476345"/>
                  <a:gd name="connsiteX2" fmla="*/ 225154 w 657081"/>
                  <a:gd name="connsiteY2" fmla="*/ 454902 h 476345"/>
                  <a:gd name="connsiteX3" fmla="*/ 349218 w 657081"/>
                  <a:gd name="connsiteY3" fmla="*/ 395167 h 476345"/>
                  <a:gd name="connsiteX4" fmla="*/ 468687 w 657081"/>
                  <a:gd name="connsiteY4" fmla="*/ 312458 h 476345"/>
                  <a:gd name="connsiteX5" fmla="*/ 533017 w 657081"/>
                  <a:gd name="connsiteY5" fmla="*/ 225153 h 476345"/>
                  <a:gd name="connsiteX6" fmla="*/ 634106 w 657081"/>
                  <a:gd name="connsiteY6" fmla="*/ 59734 h 476345"/>
                  <a:gd name="connsiteX7" fmla="*/ 657081 w 657081"/>
                  <a:gd name="connsiteY7" fmla="*/ 0 h 476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57081" h="476345">
                    <a:moveTo>
                      <a:pt x="0" y="473282"/>
                    </a:moveTo>
                    <a:cubicBezTo>
                      <a:pt x="34079" y="474813"/>
                      <a:pt x="68158" y="476345"/>
                      <a:pt x="105684" y="473282"/>
                    </a:cubicBezTo>
                    <a:cubicBezTo>
                      <a:pt x="143210" y="470219"/>
                      <a:pt x="184565" y="467921"/>
                      <a:pt x="225154" y="454902"/>
                    </a:cubicBezTo>
                    <a:cubicBezTo>
                      <a:pt x="265743" y="441883"/>
                      <a:pt x="308629" y="418908"/>
                      <a:pt x="349218" y="395167"/>
                    </a:cubicBezTo>
                    <a:cubicBezTo>
                      <a:pt x="389807" y="371426"/>
                      <a:pt x="438054" y="340794"/>
                      <a:pt x="468687" y="312458"/>
                    </a:cubicBezTo>
                    <a:cubicBezTo>
                      <a:pt x="499320" y="284122"/>
                      <a:pt x="505447" y="267274"/>
                      <a:pt x="533017" y="225153"/>
                    </a:cubicBezTo>
                    <a:cubicBezTo>
                      <a:pt x="560587" y="183032"/>
                      <a:pt x="613429" y="97260"/>
                      <a:pt x="634106" y="59734"/>
                    </a:cubicBezTo>
                    <a:cubicBezTo>
                      <a:pt x="654783" y="22209"/>
                      <a:pt x="655932" y="11104"/>
                      <a:pt x="657081" y="0"/>
                    </a:cubicBezTo>
                  </a:path>
                </a:pathLst>
              </a:cu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cxnSp>
            <p:nvCxnSpPr>
              <p:cNvPr id="32" name="Прямая соединительная линия 31"/>
              <p:cNvCxnSpPr>
                <a:endCxn id="31" idx="7"/>
              </p:cNvCxnSpPr>
              <p:nvPr/>
            </p:nvCxnSpPr>
            <p:spPr>
              <a:xfrm>
                <a:off x="1071531" y="1857175"/>
                <a:ext cx="1071563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 rot="5400000">
                <a:off x="1643032" y="2357237"/>
                <a:ext cx="10001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367" name="TextBox 39"/>
              <p:cNvSpPr txBox="1">
                <a:spLocks noChangeArrowheads="1"/>
              </p:cNvSpPr>
              <p:nvPr/>
            </p:nvSpPr>
            <p:spPr bwMode="auto">
              <a:xfrm>
                <a:off x="357158" y="2593788"/>
                <a:ext cx="714380" cy="523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ru-RU" sz="14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ru-RU" sz="14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ru-RU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 </a:t>
                </a:r>
                <a:r>
                  <a:rPr lang="ru-RU" altLang="ru-RU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140 К</a:t>
                </a:r>
              </a:p>
            </p:txBody>
          </p:sp>
          <p:cxnSp>
            <p:nvCxnSpPr>
              <p:cNvPr id="35" name="Прямая соединительная линия 34"/>
              <p:cNvCxnSpPr/>
              <p:nvPr/>
            </p:nvCxnSpPr>
            <p:spPr>
              <a:xfrm>
                <a:off x="928656" y="2857299"/>
                <a:ext cx="28575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единительная линия 35"/>
              <p:cNvCxnSpPr>
                <a:endCxn id="31" idx="7"/>
              </p:cNvCxnSpPr>
              <p:nvPr/>
            </p:nvCxnSpPr>
            <p:spPr>
              <a:xfrm rot="5400000">
                <a:off x="2035939" y="892770"/>
                <a:ext cx="1071560" cy="857250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единительная линия 36"/>
              <p:cNvCxnSpPr/>
              <p:nvPr/>
            </p:nvCxnSpPr>
            <p:spPr>
              <a:xfrm>
                <a:off x="2143094" y="1857175"/>
                <a:ext cx="85725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Дуга 37"/>
              <p:cNvSpPr/>
              <p:nvPr/>
            </p:nvSpPr>
            <p:spPr>
              <a:xfrm>
                <a:off x="2143094" y="1357114"/>
                <a:ext cx="785812" cy="1000123"/>
              </a:xfrm>
              <a:prstGeom prst="arc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4372" name="TextBox 48"/>
              <p:cNvSpPr txBox="1">
                <a:spLocks noChangeArrowheads="1"/>
              </p:cNvSpPr>
              <p:nvPr/>
            </p:nvSpPr>
            <p:spPr bwMode="auto">
              <a:xfrm>
                <a:off x="2428860" y="1357298"/>
                <a:ext cx="500066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ru-RU" sz="14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ru-RU" sz="14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ru-RU" altLang="ru-RU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altLang="ru-RU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tg</a:t>
                </a:r>
                <a:r>
                  <a:rPr lang="el-GR" altLang="ru-RU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endParaRPr lang="ru-RU" altLang="ru-RU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4352" name="TextBox 97"/>
            <p:cNvSpPr txBox="1">
              <a:spLocks noChangeArrowheads="1"/>
            </p:cNvSpPr>
            <p:nvPr/>
          </p:nvSpPr>
          <p:spPr bwMode="auto">
            <a:xfrm>
              <a:off x="0" y="3214688"/>
              <a:ext cx="300037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ru-RU" altLang="ru-RU" sz="1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0" name="Прямая соединительная линия 19"/>
            <p:cNvCxnSpPr/>
            <p:nvPr/>
          </p:nvCxnSpPr>
          <p:spPr bwMode="auto">
            <a:xfrm rot="10800000">
              <a:off x="571500" y="5111750"/>
              <a:ext cx="214313" cy="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49" name="TextBox 4"/>
          <p:cNvSpPr txBox="1">
            <a:spLocks noChangeArrowheads="1"/>
          </p:cNvSpPr>
          <p:nvPr/>
        </p:nvSpPr>
        <p:spPr bwMode="auto">
          <a:xfrm>
            <a:off x="2812273" y="5479386"/>
            <a:ext cx="35718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</a:p>
          <a:p>
            <a:pPr algn="ctr" eaLnBrk="1" hangingPunct="1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обученные параметры </a:t>
            </a:r>
            <a:r>
              <a:rPr lang="en-US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целом по ЮПШ более информативны, чем  параметры </a:t>
            </a:r>
            <a:r>
              <a:rPr lang="en-US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alt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alt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9" name="TextBox 4"/>
          <p:cNvSpPr txBox="1">
            <a:spLocks noChangeArrowheads="1"/>
          </p:cNvSpPr>
          <p:nvPr/>
        </p:nvSpPr>
        <p:spPr bwMode="auto">
          <a:xfrm>
            <a:off x="2765831" y="1167603"/>
            <a:ext cx="357187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Отдельный фильтр </a:t>
            </a:r>
            <a:r>
              <a:rPr lang="ru-RU" alt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Калмана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каждом пикселе (распределенный фильтр). Связь между фильтрами – через параметры пространственных кластеров</a:t>
            </a: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6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" y="15924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управления: разомкнутый цикл, «предписанная» ОС, адаптивный цикл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1" name="Группа 70"/>
          <p:cNvGrpSpPr/>
          <p:nvPr/>
        </p:nvGrpSpPr>
        <p:grpSpPr>
          <a:xfrm>
            <a:off x="6487985" y="3543762"/>
            <a:ext cx="2656016" cy="1266312"/>
            <a:chOff x="5715000" y="2090676"/>
            <a:chExt cx="3735748" cy="2419021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5715000" y="2090676"/>
              <a:ext cx="163068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 smtClean="0">
                  <a:latin typeface="Times New Roman" pitchFamily="18" charset="0"/>
                  <a:cs typeface="Times New Roman" pitchFamily="18" charset="0"/>
                </a:rPr>
                <a:t>Фильтр </a:t>
              </a:r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x^</a:t>
              </a:r>
              <a:endParaRPr lang="ru-R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 bwMode="auto">
            <a:xfrm>
              <a:off x="5715000" y="3976297"/>
              <a:ext cx="1630680" cy="533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 smtClean="0">
                  <a:latin typeface="Times New Roman" pitchFamily="18" charset="0"/>
                  <a:cs typeface="Times New Roman" pitchFamily="18" charset="0"/>
                </a:rPr>
                <a:t>Контроллер </a:t>
              </a:r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x*</a:t>
              </a:r>
              <a:endParaRPr lang="ru-R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" name="Прямая со стрелкой 7"/>
            <p:cNvCxnSpPr>
              <a:stCxn id="7" idx="0"/>
              <a:endCxn id="30" idx="2"/>
            </p:cNvCxnSpPr>
            <p:nvPr/>
          </p:nvCxnSpPr>
          <p:spPr bwMode="auto">
            <a:xfrm flipV="1">
              <a:off x="6530340" y="3566886"/>
              <a:ext cx="0" cy="40941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>
              <a:stCxn id="30" idx="0"/>
              <a:endCxn id="6" idx="2"/>
            </p:cNvCxnSpPr>
            <p:nvPr/>
          </p:nvCxnSpPr>
          <p:spPr bwMode="auto">
            <a:xfrm flipV="1">
              <a:off x="6530340" y="2624076"/>
              <a:ext cx="0" cy="40941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hape 120"/>
            <p:cNvCxnSpPr>
              <a:stCxn id="7" idx="3"/>
              <a:endCxn id="7" idx="1"/>
            </p:cNvCxnSpPr>
            <p:nvPr/>
          </p:nvCxnSpPr>
          <p:spPr bwMode="auto">
            <a:xfrm flipH="1">
              <a:off x="5715000" y="4242997"/>
              <a:ext cx="1630680" cy="12700"/>
            </a:xfrm>
            <a:prstGeom prst="bentConnector5">
              <a:avLst>
                <a:gd name="adj1" fmla="val -14019"/>
                <a:gd name="adj2" fmla="val 3900000"/>
                <a:gd name="adj3" fmla="val 114019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hape 121"/>
            <p:cNvCxnSpPr>
              <a:stCxn id="6" idx="3"/>
              <a:endCxn id="6" idx="1"/>
            </p:cNvCxnSpPr>
            <p:nvPr/>
          </p:nvCxnSpPr>
          <p:spPr bwMode="auto">
            <a:xfrm flipH="1">
              <a:off x="5715000" y="2357376"/>
              <a:ext cx="1630680" cy="12700"/>
            </a:xfrm>
            <a:prstGeom prst="bentConnector5">
              <a:avLst>
                <a:gd name="adj1" fmla="val -14019"/>
                <a:gd name="adj2" fmla="val 3900000"/>
                <a:gd name="adj3" fmla="val 114019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hape 133"/>
            <p:cNvCxnSpPr>
              <a:stCxn id="6" idx="3"/>
              <a:endCxn id="7" idx="3"/>
            </p:cNvCxnSpPr>
            <p:nvPr/>
          </p:nvCxnSpPr>
          <p:spPr bwMode="auto">
            <a:xfrm>
              <a:off x="7345680" y="2357376"/>
              <a:ext cx="12700" cy="1885621"/>
            </a:xfrm>
            <a:prstGeom prst="bentConnector3">
              <a:avLst>
                <a:gd name="adj1" fmla="val 2815063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Прямоугольник 29"/>
            <p:cNvSpPr/>
            <p:nvPr/>
          </p:nvSpPr>
          <p:spPr bwMode="auto">
            <a:xfrm>
              <a:off x="5715000" y="3033486"/>
              <a:ext cx="1630680" cy="533400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 smtClean="0">
                  <a:latin typeface="Times New Roman" pitchFamily="18" charset="0"/>
                  <a:cs typeface="Times New Roman" pitchFamily="18" charset="0"/>
                </a:rPr>
                <a:t>Объект </a:t>
              </a:r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x</a:t>
              </a:r>
              <a:endParaRPr lang="ru-R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46" name="Shape 120"/>
            <p:cNvCxnSpPr>
              <a:stCxn id="30" idx="3"/>
              <a:endCxn id="30" idx="1"/>
            </p:cNvCxnSpPr>
            <p:nvPr/>
          </p:nvCxnSpPr>
          <p:spPr bwMode="auto">
            <a:xfrm flipH="1">
              <a:off x="5715000" y="3300186"/>
              <a:ext cx="1630680" cy="12700"/>
            </a:xfrm>
            <a:prstGeom prst="bentConnector5">
              <a:avLst>
                <a:gd name="adj1" fmla="val -14019"/>
                <a:gd name="adj2" fmla="val 3900000"/>
                <a:gd name="adj3" fmla="val 114019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Прямоугольник 119"/>
            <p:cNvSpPr/>
            <p:nvPr/>
          </p:nvSpPr>
          <p:spPr bwMode="auto">
            <a:xfrm>
              <a:off x="7820067" y="3033484"/>
              <a:ext cx="1630681" cy="533400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 smtClean="0">
                  <a:latin typeface="Times New Roman" pitchFamily="18" charset="0"/>
                  <a:cs typeface="Times New Roman" pitchFamily="18" charset="0"/>
                </a:rPr>
                <a:t>Модель </a:t>
              </a:r>
              <a:r>
                <a:rPr lang="el-GR" sz="1200" dirty="0" smtClean="0">
                  <a:latin typeface="Times New Roman" pitchFamily="18" charset="0"/>
                  <a:cs typeface="Times New Roman" pitchFamily="18" charset="0"/>
                </a:rPr>
                <a:t>θ</a:t>
              </a:r>
              <a:endParaRPr lang="ru-R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22" name="Shape 133"/>
            <p:cNvCxnSpPr>
              <a:stCxn id="6" idx="0"/>
              <a:endCxn id="120" idx="0"/>
            </p:cNvCxnSpPr>
            <p:nvPr/>
          </p:nvCxnSpPr>
          <p:spPr bwMode="auto">
            <a:xfrm rot="16200000" flipH="1">
              <a:off x="7111470" y="1509546"/>
              <a:ext cx="942807" cy="2105067"/>
            </a:xfrm>
            <a:prstGeom prst="bentConnector3">
              <a:avLst>
                <a:gd name="adj1" fmla="val -24149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hape 133"/>
            <p:cNvCxnSpPr>
              <a:stCxn id="120" idx="2"/>
              <a:endCxn id="7" idx="2"/>
            </p:cNvCxnSpPr>
            <p:nvPr/>
          </p:nvCxnSpPr>
          <p:spPr bwMode="auto">
            <a:xfrm rot="5400000">
              <a:off x="7111468" y="2985756"/>
              <a:ext cx="942813" cy="2105067"/>
            </a:xfrm>
            <a:prstGeom prst="bentConnector3">
              <a:avLst>
                <a:gd name="adj1" fmla="val 146318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Группа 83"/>
          <p:cNvGrpSpPr/>
          <p:nvPr/>
        </p:nvGrpSpPr>
        <p:grpSpPr>
          <a:xfrm>
            <a:off x="2967052" y="827704"/>
            <a:ext cx="1783864" cy="772768"/>
            <a:chOff x="5715000" y="2090676"/>
            <a:chExt cx="2545273" cy="1476210"/>
          </a:xfrm>
        </p:grpSpPr>
        <p:sp>
          <p:nvSpPr>
            <p:cNvPr id="85" name="Прямоугольник 84"/>
            <p:cNvSpPr/>
            <p:nvPr/>
          </p:nvSpPr>
          <p:spPr bwMode="auto">
            <a:xfrm>
              <a:off x="5715000" y="2090676"/>
              <a:ext cx="163068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 smtClean="0">
                  <a:latin typeface="Times New Roman" pitchFamily="18" charset="0"/>
                  <a:cs typeface="Times New Roman" pitchFamily="18" charset="0"/>
                </a:rPr>
                <a:t>Фильтр </a:t>
              </a:r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x^</a:t>
              </a:r>
              <a:endParaRPr lang="ru-R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8" name="Прямая со стрелкой 87"/>
            <p:cNvCxnSpPr>
              <a:stCxn id="92" idx="0"/>
              <a:endCxn id="85" idx="2"/>
            </p:cNvCxnSpPr>
            <p:nvPr/>
          </p:nvCxnSpPr>
          <p:spPr bwMode="auto">
            <a:xfrm flipV="1">
              <a:off x="6530340" y="2624076"/>
              <a:ext cx="0" cy="40941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hape 121"/>
            <p:cNvCxnSpPr>
              <a:stCxn id="85" idx="3"/>
              <a:endCxn id="85" idx="1"/>
            </p:cNvCxnSpPr>
            <p:nvPr/>
          </p:nvCxnSpPr>
          <p:spPr bwMode="auto">
            <a:xfrm flipH="1">
              <a:off x="5715000" y="2357376"/>
              <a:ext cx="1630680" cy="12700"/>
            </a:xfrm>
            <a:prstGeom prst="bentConnector5">
              <a:avLst>
                <a:gd name="adj1" fmla="val -14019"/>
                <a:gd name="adj2" fmla="val 3900000"/>
                <a:gd name="adj3" fmla="val 114019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hape 133"/>
            <p:cNvCxnSpPr>
              <a:stCxn id="85" idx="3"/>
            </p:cNvCxnSpPr>
            <p:nvPr/>
          </p:nvCxnSpPr>
          <p:spPr bwMode="auto">
            <a:xfrm flipV="1">
              <a:off x="7345680" y="2357375"/>
              <a:ext cx="914593" cy="2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Прямоугольник 91"/>
            <p:cNvSpPr/>
            <p:nvPr/>
          </p:nvSpPr>
          <p:spPr bwMode="auto">
            <a:xfrm>
              <a:off x="5715000" y="3033486"/>
              <a:ext cx="1630680" cy="533400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 smtClean="0">
                  <a:latin typeface="Times New Roman" pitchFamily="18" charset="0"/>
                  <a:cs typeface="Times New Roman" pitchFamily="18" charset="0"/>
                </a:rPr>
                <a:t>Объект </a:t>
              </a:r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x</a:t>
              </a:r>
              <a:endParaRPr lang="ru-R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93" name="Shape 120"/>
            <p:cNvCxnSpPr>
              <a:stCxn id="92" idx="3"/>
              <a:endCxn id="92" idx="1"/>
            </p:cNvCxnSpPr>
            <p:nvPr/>
          </p:nvCxnSpPr>
          <p:spPr bwMode="auto">
            <a:xfrm flipH="1">
              <a:off x="5715000" y="3300186"/>
              <a:ext cx="1630680" cy="12700"/>
            </a:xfrm>
            <a:prstGeom prst="bentConnector5">
              <a:avLst>
                <a:gd name="adj1" fmla="val -14019"/>
                <a:gd name="adj2" fmla="val 3900000"/>
                <a:gd name="adj3" fmla="val 114019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Группа 128"/>
          <p:cNvGrpSpPr/>
          <p:nvPr/>
        </p:nvGrpSpPr>
        <p:grpSpPr>
          <a:xfrm>
            <a:off x="2845218" y="3531604"/>
            <a:ext cx="1168399" cy="1266312"/>
            <a:chOff x="5715000" y="2090676"/>
            <a:chExt cx="1643380" cy="2419021"/>
          </a:xfrm>
        </p:grpSpPr>
        <p:sp>
          <p:nvSpPr>
            <p:cNvPr id="130" name="Прямоугольник 129"/>
            <p:cNvSpPr/>
            <p:nvPr/>
          </p:nvSpPr>
          <p:spPr bwMode="auto">
            <a:xfrm>
              <a:off x="5715000" y="2090676"/>
              <a:ext cx="163068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 smtClean="0">
                  <a:latin typeface="Times New Roman" pitchFamily="18" charset="0"/>
                  <a:cs typeface="Times New Roman" pitchFamily="18" charset="0"/>
                </a:rPr>
                <a:t>Фильтр </a:t>
              </a:r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x^</a:t>
              </a:r>
              <a:endParaRPr lang="ru-R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1" name="Прямоугольник 130"/>
            <p:cNvSpPr/>
            <p:nvPr/>
          </p:nvSpPr>
          <p:spPr bwMode="auto">
            <a:xfrm>
              <a:off x="5715000" y="3976297"/>
              <a:ext cx="1630680" cy="533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 smtClean="0">
                  <a:latin typeface="Times New Roman" pitchFamily="18" charset="0"/>
                  <a:cs typeface="Times New Roman" pitchFamily="18" charset="0"/>
                </a:rPr>
                <a:t>Контроллер </a:t>
              </a:r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x*</a:t>
              </a:r>
              <a:endParaRPr lang="ru-R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32" name="Прямая со стрелкой 131"/>
            <p:cNvCxnSpPr>
              <a:stCxn id="131" idx="0"/>
              <a:endCxn id="137" idx="2"/>
            </p:cNvCxnSpPr>
            <p:nvPr/>
          </p:nvCxnSpPr>
          <p:spPr bwMode="auto">
            <a:xfrm flipV="1">
              <a:off x="6530340" y="3566886"/>
              <a:ext cx="0" cy="40941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Прямая со стрелкой 132"/>
            <p:cNvCxnSpPr>
              <a:stCxn id="137" idx="0"/>
              <a:endCxn id="130" idx="2"/>
            </p:cNvCxnSpPr>
            <p:nvPr/>
          </p:nvCxnSpPr>
          <p:spPr bwMode="auto">
            <a:xfrm flipV="1">
              <a:off x="6530340" y="2624076"/>
              <a:ext cx="0" cy="40941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hape 120"/>
            <p:cNvCxnSpPr>
              <a:stCxn id="131" idx="3"/>
              <a:endCxn id="131" idx="1"/>
            </p:cNvCxnSpPr>
            <p:nvPr/>
          </p:nvCxnSpPr>
          <p:spPr bwMode="auto">
            <a:xfrm flipH="1">
              <a:off x="5715000" y="4242997"/>
              <a:ext cx="1630680" cy="12700"/>
            </a:xfrm>
            <a:prstGeom prst="bentConnector5">
              <a:avLst>
                <a:gd name="adj1" fmla="val -14019"/>
                <a:gd name="adj2" fmla="val 3900000"/>
                <a:gd name="adj3" fmla="val 114019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hape 121"/>
            <p:cNvCxnSpPr>
              <a:stCxn id="130" idx="3"/>
              <a:endCxn id="130" idx="1"/>
            </p:cNvCxnSpPr>
            <p:nvPr/>
          </p:nvCxnSpPr>
          <p:spPr bwMode="auto">
            <a:xfrm flipH="1">
              <a:off x="5715000" y="2357376"/>
              <a:ext cx="1630680" cy="12700"/>
            </a:xfrm>
            <a:prstGeom prst="bentConnector5">
              <a:avLst>
                <a:gd name="adj1" fmla="val -14019"/>
                <a:gd name="adj2" fmla="val 3900000"/>
                <a:gd name="adj3" fmla="val 114019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hape 133"/>
            <p:cNvCxnSpPr>
              <a:stCxn id="130" idx="3"/>
              <a:endCxn id="131" idx="3"/>
            </p:cNvCxnSpPr>
            <p:nvPr/>
          </p:nvCxnSpPr>
          <p:spPr bwMode="auto">
            <a:xfrm>
              <a:off x="7345680" y="2357376"/>
              <a:ext cx="12700" cy="1885621"/>
            </a:xfrm>
            <a:prstGeom prst="bentConnector3">
              <a:avLst>
                <a:gd name="adj1" fmla="val 2815063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Прямоугольник 136"/>
            <p:cNvSpPr/>
            <p:nvPr/>
          </p:nvSpPr>
          <p:spPr bwMode="auto">
            <a:xfrm>
              <a:off x="5715000" y="3033486"/>
              <a:ext cx="1630680" cy="533400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 smtClean="0">
                  <a:latin typeface="Times New Roman" pitchFamily="18" charset="0"/>
                  <a:cs typeface="Times New Roman" pitchFamily="18" charset="0"/>
                </a:rPr>
                <a:t>Объект </a:t>
              </a:r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x</a:t>
              </a:r>
              <a:endParaRPr lang="ru-R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38" name="Shape 120"/>
            <p:cNvCxnSpPr>
              <a:stCxn id="137" idx="3"/>
              <a:endCxn id="137" idx="1"/>
            </p:cNvCxnSpPr>
            <p:nvPr/>
          </p:nvCxnSpPr>
          <p:spPr bwMode="auto">
            <a:xfrm flipH="1">
              <a:off x="5715000" y="3300186"/>
              <a:ext cx="1630680" cy="12700"/>
            </a:xfrm>
            <a:prstGeom prst="bentConnector5">
              <a:avLst>
                <a:gd name="adj1" fmla="val -14019"/>
                <a:gd name="adj2" fmla="val 3900000"/>
                <a:gd name="adj3" fmla="val 114019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4" name="Прямоугольник 143"/>
          <p:cNvSpPr/>
          <p:nvPr/>
        </p:nvSpPr>
        <p:spPr>
          <a:xfrm>
            <a:off x="130081" y="740768"/>
            <a:ext cx="12965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Фильтр сам по себе</a:t>
            </a:r>
            <a:endParaRPr lang="ru-RU" sz="2000" dirty="0"/>
          </a:p>
        </p:txBody>
      </p:sp>
      <p:sp>
        <p:nvSpPr>
          <p:cNvPr id="145" name="Прямоугольник 144"/>
          <p:cNvSpPr/>
          <p:nvPr/>
        </p:nvSpPr>
        <p:spPr>
          <a:xfrm>
            <a:off x="1103634" y="766747"/>
            <a:ext cx="18859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Сглаживание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динамики наблюдений ДЗ</a:t>
            </a:r>
            <a:endParaRPr lang="ru-RU" sz="1600" dirty="0"/>
          </a:p>
        </p:txBody>
      </p:sp>
      <p:sp>
        <p:nvSpPr>
          <p:cNvPr id="146" name="Прямоугольник 145"/>
          <p:cNvSpPr/>
          <p:nvPr/>
        </p:nvSpPr>
        <p:spPr>
          <a:xfrm>
            <a:off x="4778033" y="732344"/>
            <a:ext cx="27912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Обучение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параметрам модели динамики и/или параметрам используемой в имитаторе модели процесса ДЗ</a:t>
            </a:r>
            <a:endParaRPr lang="ru-RU" sz="1600" dirty="0"/>
          </a:p>
        </p:txBody>
      </p:sp>
      <p:sp>
        <p:nvSpPr>
          <p:cNvPr id="147" name="Прямоугольник 146"/>
          <p:cNvSpPr/>
          <p:nvPr/>
        </p:nvSpPr>
        <p:spPr>
          <a:xfrm>
            <a:off x="-1" y="2240079"/>
            <a:ext cx="18070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Контроллер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сам по себе</a:t>
            </a:r>
            <a:endParaRPr lang="ru-RU" sz="2000" dirty="0"/>
          </a:p>
        </p:txBody>
      </p:sp>
      <p:grpSp>
        <p:nvGrpSpPr>
          <p:cNvPr id="149" name="Группа 148"/>
          <p:cNvGrpSpPr/>
          <p:nvPr/>
        </p:nvGrpSpPr>
        <p:grpSpPr>
          <a:xfrm>
            <a:off x="7647152" y="629352"/>
            <a:ext cx="1142868" cy="1067625"/>
            <a:chOff x="7053182" y="552534"/>
            <a:chExt cx="1142868" cy="1067625"/>
          </a:xfrm>
        </p:grpSpPr>
        <p:grpSp>
          <p:nvGrpSpPr>
            <p:cNvPr id="96" name="Группа 95"/>
            <p:cNvGrpSpPr/>
            <p:nvPr/>
          </p:nvGrpSpPr>
          <p:grpSpPr>
            <a:xfrm>
              <a:off x="7053182" y="552534"/>
              <a:ext cx="1142868" cy="1067625"/>
              <a:chOff x="5715000" y="1527416"/>
              <a:chExt cx="1630680" cy="2039470"/>
            </a:xfrm>
          </p:grpSpPr>
          <p:sp>
            <p:nvSpPr>
              <p:cNvPr id="97" name="Прямоугольник 96"/>
              <p:cNvSpPr/>
              <p:nvPr/>
            </p:nvSpPr>
            <p:spPr bwMode="auto">
              <a:xfrm>
                <a:off x="5715000" y="2090676"/>
                <a:ext cx="1630680" cy="533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ru-RU" sz="1200" dirty="0" smtClean="0">
                    <a:latin typeface="Times New Roman" pitchFamily="18" charset="0"/>
                    <a:cs typeface="Times New Roman" pitchFamily="18" charset="0"/>
                  </a:rPr>
                  <a:t>Фильтр </a:t>
                </a:r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x^</a:t>
                </a:r>
                <a:endParaRPr lang="ru-RU" sz="1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00" name="Прямая со стрелкой 99"/>
              <p:cNvCxnSpPr>
                <a:stCxn id="104" idx="0"/>
                <a:endCxn id="97" idx="2"/>
              </p:cNvCxnSpPr>
              <p:nvPr/>
            </p:nvCxnSpPr>
            <p:spPr bwMode="auto">
              <a:xfrm flipV="1">
                <a:off x="6530340" y="2624076"/>
                <a:ext cx="0" cy="40941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hape 121"/>
              <p:cNvCxnSpPr>
                <a:stCxn id="97" idx="3"/>
                <a:endCxn id="97" idx="1"/>
              </p:cNvCxnSpPr>
              <p:nvPr/>
            </p:nvCxnSpPr>
            <p:spPr bwMode="auto">
              <a:xfrm flipH="1">
                <a:off x="5715000" y="2357376"/>
                <a:ext cx="1630680" cy="12700"/>
              </a:xfrm>
              <a:prstGeom prst="bentConnector5">
                <a:avLst>
                  <a:gd name="adj1" fmla="val -14019"/>
                  <a:gd name="adj2" fmla="val 3900000"/>
                  <a:gd name="adj3" fmla="val 114019"/>
                </a:avLst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hape 133"/>
              <p:cNvCxnSpPr>
                <a:stCxn id="97" idx="0"/>
              </p:cNvCxnSpPr>
              <p:nvPr/>
            </p:nvCxnSpPr>
            <p:spPr bwMode="auto">
              <a:xfrm rot="5400000" flipH="1" flipV="1">
                <a:off x="6248710" y="1809046"/>
                <a:ext cx="563262" cy="1"/>
              </a:xfrm>
              <a:prstGeom prst="bentConnector3">
                <a:avLst>
                  <a:gd name="adj1" fmla="val 50000"/>
                </a:avLst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Прямоугольник 103"/>
              <p:cNvSpPr/>
              <p:nvPr/>
            </p:nvSpPr>
            <p:spPr bwMode="auto">
              <a:xfrm>
                <a:off x="5715000" y="3033486"/>
                <a:ext cx="1630680" cy="533400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ru-RU" sz="1200" dirty="0" smtClean="0">
                    <a:latin typeface="Times New Roman" pitchFamily="18" charset="0"/>
                    <a:cs typeface="Times New Roman" pitchFamily="18" charset="0"/>
                  </a:rPr>
                  <a:t>Объект </a:t>
                </a:r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endParaRPr lang="ru-RU" sz="1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05" name="Shape 120"/>
              <p:cNvCxnSpPr>
                <a:stCxn id="104" idx="3"/>
                <a:endCxn id="104" idx="1"/>
              </p:cNvCxnSpPr>
              <p:nvPr/>
            </p:nvCxnSpPr>
            <p:spPr bwMode="auto">
              <a:xfrm flipH="1">
                <a:off x="5715000" y="3300186"/>
                <a:ext cx="1630680" cy="12700"/>
              </a:xfrm>
              <a:prstGeom prst="bentConnector5">
                <a:avLst>
                  <a:gd name="adj1" fmla="val -14019"/>
                  <a:gd name="adj2" fmla="val 3900000"/>
                  <a:gd name="adj3" fmla="val 114019"/>
                </a:avLst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8" name="Прямоугольник 147"/>
            <p:cNvSpPr/>
            <p:nvPr/>
          </p:nvSpPr>
          <p:spPr>
            <a:xfrm>
              <a:off x="7615059" y="556102"/>
              <a:ext cx="2952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dirty="0">
                  <a:latin typeface="Times New Roman" pitchFamily="18" charset="0"/>
                  <a:cs typeface="Times New Roman" pitchFamily="18" charset="0"/>
                </a:rPr>
                <a:t>θ</a:t>
              </a:r>
              <a:endParaRPr lang="ru-RU" dirty="0"/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6487783" y="1896610"/>
            <a:ext cx="1159369" cy="1126892"/>
            <a:chOff x="4430418" y="2665804"/>
            <a:chExt cx="1159369" cy="1126892"/>
          </a:xfrm>
        </p:grpSpPr>
        <p:grpSp>
          <p:nvGrpSpPr>
            <p:cNvPr id="108" name="Группа 107"/>
            <p:cNvGrpSpPr/>
            <p:nvPr/>
          </p:nvGrpSpPr>
          <p:grpSpPr>
            <a:xfrm>
              <a:off x="4430418" y="2805608"/>
              <a:ext cx="1159369" cy="987088"/>
              <a:chOff x="5715000" y="2624076"/>
              <a:chExt cx="1630680" cy="1885621"/>
            </a:xfrm>
          </p:grpSpPr>
          <p:sp>
            <p:nvSpPr>
              <p:cNvPr id="110" name="Прямоугольник 109"/>
              <p:cNvSpPr/>
              <p:nvPr/>
            </p:nvSpPr>
            <p:spPr bwMode="auto">
              <a:xfrm>
                <a:off x="5715000" y="3976297"/>
                <a:ext cx="1630680" cy="533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ru-RU" sz="1200" dirty="0" smtClean="0">
                    <a:latin typeface="Times New Roman" pitchFamily="18" charset="0"/>
                    <a:cs typeface="Times New Roman" pitchFamily="18" charset="0"/>
                  </a:rPr>
                  <a:t>Контроллер </a:t>
                </a:r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x*</a:t>
                </a:r>
                <a:endParaRPr lang="ru-RU" sz="1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11" name="Прямая со стрелкой 110"/>
              <p:cNvCxnSpPr>
                <a:stCxn id="110" idx="0"/>
                <a:endCxn id="116" idx="2"/>
              </p:cNvCxnSpPr>
              <p:nvPr/>
            </p:nvCxnSpPr>
            <p:spPr bwMode="auto">
              <a:xfrm flipV="1">
                <a:off x="6530340" y="3566886"/>
                <a:ext cx="0" cy="409411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Прямая со стрелкой 111"/>
              <p:cNvCxnSpPr>
                <a:stCxn id="116" idx="0"/>
              </p:cNvCxnSpPr>
              <p:nvPr/>
            </p:nvCxnSpPr>
            <p:spPr bwMode="auto">
              <a:xfrm flipV="1">
                <a:off x="6530340" y="2624076"/>
                <a:ext cx="0" cy="40941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hape 120"/>
              <p:cNvCxnSpPr>
                <a:stCxn id="110" idx="3"/>
                <a:endCxn id="110" idx="1"/>
              </p:cNvCxnSpPr>
              <p:nvPr/>
            </p:nvCxnSpPr>
            <p:spPr bwMode="auto">
              <a:xfrm flipH="1">
                <a:off x="5715000" y="4242997"/>
                <a:ext cx="1630680" cy="12700"/>
              </a:xfrm>
              <a:prstGeom prst="bentConnector5">
                <a:avLst>
                  <a:gd name="adj1" fmla="val -14019"/>
                  <a:gd name="adj2" fmla="val 3900000"/>
                  <a:gd name="adj3" fmla="val 114019"/>
                </a:avLst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Прямоугольник 115"/>
              <p:cNvSpPr/>
              <p:nvPr/>
            </p:nvSpPr>
            <p:spPr bwMode="auto">
              <a:xfrm>
                <a:off x="5715000" y="3033486"/>
                <a:ext cx="1630680" cy="533400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ru-RU" sz="1200" dirty="0" smtClean="0">
                    <a:latin typeface="Times New Roman" pitchFamily="18" charset="0"/>
                    <a:cs typeface="Times New Roman" pitchFamily="18" charset="0"/>
                  </a:rPr>
                  <a:t>Объект </a:t>
                </a:r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endParaRPr lang="ru-RU" sz="1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17" name="Shape 120"/>
              <p:cNvCxnSpPr>
                <a:stCxn id="116" idx="3"/>
                <a:endCxn id="116" idx="1"/>
              </p:cNvCxnSpPr>
              <p:nvPr/>
            </p:nvCxnSpPr>
            <p:spPr bwMode="auto">
              <a:xfrm flipH="1">
                <a:off x="5715000" y="3300186"/>
                <a:ext cx="1630680" cy="12700"/>
              </a:xfrm>
              <a:prstGeom prst="bentConnector5">
                <a:avLst>
                  <a:gd name="adj1" fmla="val -14019"/>
                  <a:gd name="adj2" fmla="val 3900000"/>
                  <a:gd name="adj3" fmla="val 114019"/>
                </a:avLst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0" name="Прямоугольник 149"/>
            <p:cNvSpPr/>
            <p:nvPr/>
          </p:nvSpPr>
          <p:spPr>
            <a:xfrm>
              <a:off x="5010102" y="2665804"/>
              <a:ext cx="3080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ea typeface="Times New Roman" panose="02020603050405020304" pitchFamily="18" charset="0"/>
                </a:rPr>
                <a:t>y</a:t>
              </a:r>
              <a:endParaRPr lang="ru-RU" dirty="0"/>
            </a:p>
          </p:txBody>
        </p:sp>
      </p:grpSp>
      <p:sp>
        <p:nvSpPr>
          <p:cNvPr id="154" name="Прямоугольник 153"/>
          <p:cNvSpPr/>
          <p:nvPr/>
        </p:nvSpPr>
        <p:spPr>
          <a:xfrm>
            <a:off x="1807031" y="220634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Разомкнутый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цикл управления: воздействие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геосистему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 модели ее динамики и наблюдение результатов, но без их учета в управлении</a:t>
            </a:r>
            <a:endParaRPr lang="ru-RU" sz="1600" dirty="0"/>
          </a:p>
        </p:txBody>
      </p:sp>
      <p:sp>
        <p:nvSpPr>
          <p:cNvPr id="155" name="Прямоугольник 154"/>
          <p:cNvSpPr/>
          <p:nvPr/>
        </p:nvSpPr>
        <p:spPr>
          <a:xfrm>
            <a:off x="0" y="3728346"/>
            <a:ext cx="18070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Контроллер и фильтр</a:t>
            </a:r>
            <a:endParaRPr lang="ru-RU" sz="2000" dirty="0"/>
          </a:p>
        </p:txBody>
      </p:sp>
      <p:sp>
        <p:nvSpPr>
          <p:cNvPr id="156" name="Прямоугольник 155"/>
          <p:cNvSpPr/>
          <p:nvPr/>
        </p:nvSpPr>
        <p:spPr>
          <a:xfrm>
            <a:off x="1200499" y="5072026"/>
            <a:ext cx="44578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Замкнутый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цикл, но с фиксированной программой управления: невязка наблюдений и ожидаемого результата приводит к коррекции управления по заранее фиксированному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правилу</a:t>
            </a:r>
            <a:endParaRPr lang="ru-RU" sz="1600" dirty="0"/>
          </a:p>
        </p:txBody>
      </p:sp>
      <p:sp>
        <p:nvSpPr>
          <p:cNvPr id="159" name="Прямоугольник 158"/>
          <p:cNvSpPr/>
          <p:nvPr/>
        </p:nvSpPr>
        <p:spPr>
          <a:xfrm>
            <a:off x="5865105" y="5072026"/>
            <a:ext cx="34084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Адаптивное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управление (в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т.ч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дуальное): параметры модели корректируются по мере накопления информации от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наблюдений</a:t>
            </a:r>
            <a:endParaRPr lang="ru-RU" sz="1600" dirty="0"/>
          </a:p>
        </p:txBody>
      </p:sp>
      <p:sp>
        <p:nvSpPr>
          <p:cNvPr id="160" name="Прямоугольник 159"/>
          <p:cNvSpPr/>
          <p:nvPr/>
        </p:nvSpPr>
        <p:spPr>
          <a:xfrm>
            <a:off x="1" y="615291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задача: описать все эти варианты как системы потоков информации, с соблюдением законов сохранения</a:t>
            </a: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26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"/>
            <a:ext cx="4304683" cy="664539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42900"/>
            <a:ext cx="4963268" cy="24384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" y="-118765"/>
            <a:ext cx="91542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Эмергетические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схемы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Одума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материя-энергия-информация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168758" y="2806961"/>
            <a:ext cx="4953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Упрощенная схема «природа – производство – экономика»</a:t>
            </a: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499459"/>
            <a:ext cx="4930758" cy="3074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4191000" y="6457230"/>
            <a:ext cx="49307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с материально-энергетическим циклом загрязнения</a:t>
            </a:r>
          </a:p>
        </p:txBody>
      </p:sp>
    </p:spTree>
    <p:extLst>
      <p:ext uri="{BB962C8B-B14F-4D97-AF65-F5344CB8AC3E}">
        <p14:creationId xmlns:p14="http://schemas.microsoft.com/office/powerpoint/2010/main" val="403570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Группа 31"/>
          <p:cNvGrpSpPr/>
          <p:nvPr/>
        </p:nvGrpSpPr>
        <p:grpSpPr>
          <a:xfrm>
            <a:off x="0" y="339954"/>
            <a:ext cx="5604510" cy="3564948"/>
            <a:chOff x="3050382" y="2580234"/>
            <a:chExt cx="5604510" cy="3564948"/>
          </a:xfrm>
        </p:grpSpPr>
        <p:grpSp>
          <p:nvGrpSpPr>
            <p:cNvPr id="31" name="Группа 30"/>
            <p:cNvGrpSpPr/>
            <p:nvPr/>
          </p:nvGrpSpPr>
          <p:grpSpPr>
            <a:xfrm>
              <a:off x="3050382" y="2580234"/>
              <a:ext cx="5562600" cy="3298152"/>
              <a:chOff x="3050382" y="2580234"/>
              <a:chExt cx="5562600" cy="3298152"/>
            </a:xfrm>
          </p:grpSpPr>
          <p:sp>
            <p:nvSpPr>
              <p:cNvPr id="28" name="Прямоугольник 27"/>
              <p:cNvSpPr/>
              <p:nvPr/>
            </p:nvSpPr>
            <p:spPr>
              <a:xfrm>
                <a:off x="3050382" y="2580234"/>
                <a:ext cx="5562600" cy="1101234"/>
              </a:xfrm>
              <a:prstGeom prst="rect">
                <a:avLst/>
              </a:prstGeom>
              <a:solidFill>
                <a:srgbClr val="00FFFF">
                  <a:alpha val="4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3050382" y="3678693"/>
                <a:ext cx="5562600" cy="1101234"/>
              </a:xfrm>
              <a:prstGeom prst="rect">
                <a:avLst/>
              </a:prstGeom>
              <a:solidFill>
                <a:srgbClr val="00FF00">
                  <a:alpha val="4588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3050382" y="4777152"/>
                <a:ext cx="5562600" cy="1101234"/>
              </a:xfrm>
              <a:prstGeom prst="rect">
                <a:avLst/>
              </a:prstGeom>
              <a:solidFill>
                <a:srgbClr val="C00000">
                  <a:alpha val="4549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" name="Прямоугольник 7"/>
            <p:cNvSpPr>
              <a:spLocks noChangeArrowheads="1"/>
            </p:cNvSpPr>
            <p:nvPr/>
          </p:nvSpPr>
          <p:spPr bwMode="auto">
            <a:xfrm>
              <a:off x="3062288" y="2827143"/>
              <a:ext cx="976313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Высокое качество</a:t>
              </a:r>
            </a:p>
          </p:txBody>
        </p:sp>
        <p:sp>
          <p:nvSpPr>
            <p:cNvPr id="10" name="Прямоугольник 7"/>
            <p:cNvSpPr>
              <a:spLocks noChangeArrowheads="1"/>
            </p:cNvSpPr>
            <p:nvPr/>
          </p:nvSpPr>
          <p:spPr bwMode="auto">
            <a:xfrm>
              <a:off x="3050382" y="4946258"/>
              <a:ext cx="9779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Низкое качество</a:t>
              </a:r>
            </a:p>
          </p:txBody>
        </p:sp>
        <p:sp>
          <p:nvSpPr>
            <p:cNvPr id="11" name="Прямоугольник 7"/>
            <p:cNvSpPr>
              <a:spLocks noChangeArrowheads="1"/>
            </p:cNvSpPr>
            <p:nvPr/>
          </p:nvSpPr>
          <p:spPr bwMode="auto">
            <a:xfrm>
              <a:off x="3062288" y="3994580"/>
              <a:ext cx="976313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Среднее качество</a:t>
              </a:r>
            </a:p>
          </p:txBody>
        </p:sp>
        <p:sp>
          <p:nvSpPr>
            <p:cNvPr id="12" name="Прямоугольник 7"/>
            <p:cNvSpPr>
              <a:spLocks noChangeArrowheads="1"/>
            </p:cNvSpPr>
            <p:nvPr/>
          </p:nvSpPr>
          <p:spPr bwMode="auto">
            <a:xfrm>
              <a:off x="3050382" y="5806628"/>
              <a:ext cx="55626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Базовый </a:t>
              </a:r>
              <a:r>
                <a:rPr lang="ru-RU" alt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элемент преобразования качества </a:t>
              </a:r>
              <a:r>
                <a:rPr lang="ru-RU" alt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энергии</a:t>
              </a:r>
            </a:p>
          </p:txBody>
        </p:sp>
        <p:sp>
          <p:nvSpPr>
            <p:cNvPr id="16" name="Развернутая стрелка 15"/>
            <p:cNvSpPr/>
            <p:nvPr/>
          </p:nvSpPr>
          <p:spPr>
            <a:xfrm rot="16200000" flipH="1">
              <a:off x="4381980" y="2660652"/>
              <a:ext cx="1299523" cy="1447800"/>
            </a:xfrm>
            <a:prstGeom prst="uturnArrow">
              <a:avLst>
                <a:gd name="adj1" fmla="val 4334"/>
                <a:gd name="adj2" fmla="val 5553"/>
                <a:gd name="adj3" fmla="val 22895"/>
                <a:gd name="adj4" fmla="val 43750"/>
                <a:gd name="adj5" fmla="val 7500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7" name="Нашивка 16"/>
            <p:cNvSpPr/>
            <p:nvPr/>
          </p:nvSpPr>
          <p:spPr bwMode="auto">
            <a:xfrm>
              <a:off x="5397500" y="3942080"/>
              <a:ext cx="1849120" cy="593725"/>
            </a:xfrm>
            <a:prstGeom prst="chevron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4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Производство</a:t>
              </a:r>
              <a:endPara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Развернутая стрелка 18"/>
            <p:cNvSpPr/>
            <p:nvPr/>
          </p:nvSpPr>
          <p:spPr>
            <a:xfrm rot="5400000" flipH="1">
              <a:off x="7092554" y="2625487"/>
              <a:ext cx="1283493" cy="1447800"/>
            </a:xfrm>
            <a:prstGeom prst="uturnArrow">
              <a:avLst>
                <a:gd name="adj1" fmla="val 4334"/>
                <a:gd name="adj2" fmla="val 8485"/>
                <a:gd name="adj3" fmla="val 22895"/>
                <a:gd name="adj4" fmla="val 43750"/>
                <a:gd name="adj5" fmla="val 7500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0" name="Стрелка углом 19"/>
            <p:cNvSpPr/>
            <p:nvPr/>
          </p:nvSpPr>
          <p:spPr bwMode="auto">
            <a:xfrm>
              <a:off x="4289107" y="4184337"/>
              <a:ext cx="1165225" cy="1219831"/>
            </a:xfrm>
            <a:prstGeom prst="bentArrow">
              <a:avLst>
                <a:gd name="adj1" fmla="val 37500"/>
                <a:gd name="adj2" fmla="val 25654"/>
                <a:gd name="adj3" fmla="val 28924"/>
                <a:gd name="adj4" fmla="val 41134"/>
              </a:avLst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endPara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21" name="Стрелка вправо 20"/>
            <p:cNvSpPr/>
            <p:nvPr/>
          </p:nvSpPr>
          <p:spPr bwMode="auto">
            <a:xfrm>
              <a:off x="7198993" y="3934070"/>
              <a:ext cx="1183642" cy="361474"/>
            </a:xfrm>
            <a:prstGeom prst="rightArrow">
              <a:avLst>
                <a:gd name="adj1" fmla="val 47599"/>
                <a:gd name="adj2" fmla="val 51567"/>
              </a:avLst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Продукт</a:t>
              </a:r>
            </a:p>
          </p:txBody>
        </p:sp>
        <p:sp>
          <p:nvSpPr>
            <p:cNvPr id="22" name="Стрелка вправо 21"/>
            <p:cNvSpPr/>
            <p:nvPr/>
          </p:nvSpPr>
          <p:spPr bwMode="auto">
            <a:xfrm>
              <a:off x="4185919" y="3945734"/>
              <a:ext cx="1371603" cy="361474"/>
            </a:xfrm>
            <a:prstGeom prst="rightArrow">
              <a:avLst>
                <a:gd name="adj1" fmla="val 47599"/>
                <a:gd name="adj2" fmla="val 51567"/>
              </a:avLst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4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Энергия</a:t>
              </a:r>
              <a:endPara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Стрелка углом 22"/>
            <p:cNvSpPr/>
            <p:nvPr/>
          </p:nvSpPr>
          <p:spPr bwMode="auto">
            <a:xfrm rot="5400000">
              <a:off x="7151687" y="4331970"/>
              <a:ext cx="1165225" cy="979170"/>
            </a:xfrm>
            <a:prstGeom prst="bentArrow">
              <a:avLst>
                <a:gd name="adj1" fmla="val 37500"/>
                <a:gd name="adj2" fmla="val 25000"/>
                <a:gd name="adj3" fmla="val 25000"/>
                <a:gd name="adj4" fmla="val 43750"/>
              </a:avLst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endPara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185917" y="5387560"/>
              <a:ext cx="67678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Сырьё</a:t>
              </a:r>
              <a:endParaRPr lang="ru-RU" sz="1400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7534169" y="5333499"/>
              <a:ext cx="7721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Отходы</a:t>
              </a:r>
              <a:endParaRPr lang="ru-RU" sz="1400" dirty="0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122421" y="3067871"/>
              <a:ext cx="180594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Управляющая</a:t>
              </a:r>
            </a:p>
            <a:p>
              <a:pPr algn="ctr">
                <a:defRPr/>
              </a:pPr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информация</a:t>
              </a: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6848952" y="3089080"/>
              <a:ext cx="180594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Наблюдаемая</a:t>
              </a: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информация</a:t>
              </a: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5694039" y="324741"/>
            <a:ext cx="3329530" cy="3370959"/>
            <a:chOff x="1991324" y="573450"/>
            <a:chExt cx="6938085" cy="5859207"/>
          </a:xfrm>
        </p:grpSpPr>
        <p:sp>
          <p:nvSpPr>
            <p:cNvPr id="33" name="Овал 32"/>
            <p:cNvSpPr/>
            <p:nvPr/>
          </p:nvSpPr>
          <p:spPr bwMode="auto">
            <a:xfrm>
              <a:off x="2732694" y="4918621"/>
              <a:ext cx="5496906" cy="1256861"/>
            </a:xfrm>
            <a:prstGeom prst="ellipse">
              <a:avLst/>
            </a:prstGeom>
            <a:noFill/>
            <a:ln w="66675">
              <a:gradFill flip="none" rotWithShape="1">
                <a:gsLst>
                  <a:gs pos="0">
                    <a:srgbClr val="00B050"/>
                  </a:gs>
                  <a:gs pos="100000">
                    <a:srgbClr val="FF0000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Природный гомеостаз</a:t>
              </a:r>
            </a:p>
          </p:txBody>
        </p:sp>
        <p:sp>
          <p:nvSpPr>
            <p:cNvPr id="34" name="Овал 33"/>
            <p:cNvSpPr/>
            <p:nvPr/>
          </p:nvSpPr>
          <p:spPr bwMode="auto">
            <a:xfrm>
              <a:off x="2755340" y="2724423"/>
              <a:ext cx="5474260" cy="1346155"/>
            </a:xfrm>
            <a:prstGeom prst="ellipse">
              <a:avLst/>
            </a:prstGeom>
            <a:noFill/>
            <a:ln w="66675">
              <a:gradFill flip="none" rotWithShape="1"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Антропогенный гомеостаз</a:t>
              </a:r>
              <a:endPara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Овал 34"/>
            <p:cNvSpPr/>
            <p:nvPr/>
          </p:nvSpPr>
          <p:spPr bwMode="auto">
            <a:xfrm>
              <a:off x="2674620" y="822325"/>
              <a:ext cx="5554980" cy="1318895"/>
            </a:xfrm>
            <a:prstGeom prst="ellipse">
              <a:avLst/>
            </a:prstGeom>
            <a:noFill/>
            <a:ln w="66675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Информационный (</a:t>
              </a:r>
              <a:r>
                <a:rPr lang="ru-RU" sz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модельный, рефлективный) </a:t>
              </a: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гомеостаз</a:t>
              </a:r>
            </a:p>
          </p:txBody>
        </p:sp>
        <p:sp>
          <p:nvSpPr>
            <p:cNvPr id="36" name="Выгнутая влево стрелка 35"/>
            <p:cNvSpPr/>
            <p:nvPr/>
          </p:nvSpPr>
          <p:spPr bwMode="auto">
            <a:xfrm>
              <a:off x="2076987" y="3330380"/>
              <a:ext cx="652945" cy="2289553"/>
            </a:xfrm>
            <a:prstGeom prst="curvedRightArrow">
              <a:avLst/>
            </a:prstGeom>
            <a:gradFill>
              <a:gsLst>
                <a:gs pos="0">
                  <a:srgbClr val="FF0000"/>
                </a:gs>
                <a:gs pos="74000">
                  <a:schemeClr val="bg1"/>
                </a:gs>
              </a:gsLst>
              <a:path path="circle">
                <a:fillToRect l="100000" t="100000"/>
              </a:path>
            </a:gra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Выгнутая влево стрелка 36"/>
            <p:cNvSpPr/>
            <p:nvPr/>
          </p:nvSpPr>
          <p:spPr bwMode="auto">
            <a:xfrm rot="10800000">
              <a:off x="8229600" y="3335721"/>
              <a:ext cx="686727" cy="2289553"/>
            </a:xfrm>
            <a:prstGeom prst="curvedRightArrow">
              <a:avLst>
                <a:gd name="adj1" fmla="val 21112"/>
                <a:gd name="adj2" fmla="val 50000"/>
                <a:gd name="adj3" fmla="val 25000"/>
              </a:avLst>
            </a:pr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rgbClr val="92D050"/>
                </a:gs>
              </a:gsLst>
              <a:path path="circle">
                <a:fillToRect l="100000" t="100000"/>
              </a:path>
            </a:gra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Выгнутая влево стрелка 37"/>
            <p:cNvSpPr/>
            <p:nvPr/>
          </p:nvSpPr>
          <p:spPr bwMode="auto">
            <a:xfrm rot="10800000" flipH="1">
              <a:off x="1991324" y="1385927"/>
              <a:ext cx="739505" cy="2011573"/>
            </a:xfrm>
            <a:prstGeom prst="curvedRightArrow">
              <a:avLst/>
            </a:prstGeom>
            <a:gradFill>
              <a:gsLst>
                <a:gs pos="0">
                  <a:srgbClr val="00FFFF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</a:gra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Выгнутая влево стрелка 38"/>
            <p:cNvSpPr/>
            <p:nvPr/>
          </p:nvSpPr>
          <p:spPr bwMode="auto">
            <a:xfrm flipH="1">
              <a:off x="8250139" y="1412343"/>
              <a:ext cx="679270" cy="2021598"/>
            </a:xfrm>
            <a:prstGeom prst="curvedRightArrow">
              <a:avLst/>
            </a:pr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rgbClr val="00FFFF"/>
                </a:gs>
              </a:gsLst>
              <a:path path="circle">
                <a:fillToRect l="100000" t="100000"/>
              </a:path>
            </a:gra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Стрелка влево 39"/>
            <p:cNvSpPr/>
            <p:nvPr/>
          </p:nvSpPr>
          <p:spPr bwMode="auto">
            <a:xfrm rot="10800000">
              <a:off x="4955540" y="573450"/>
              <a:ext cx="755650" cy="514350"/>
            </a:xfrm>
            <a:prstGeom prst="leftArrow">
              <a:avLst>
                <a:gd name="adj1" fmla="val 14281"/>
                <a:gd name="adj2" fmla="val 75252"/>
              </a:avLst>
            </a:prstGeom>
            <a:solidFill>
              <a:srgbClr val="00FFFF"/>
            </a:solidFill>
            <a:ln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Стрелка влево 40"/>
            <p:cNvSpPr/>
            <p:nvPr/>
          </p:nvSpPr>
          <p:spPr bwMode="auto">
            <a:xfrm>
              <a:off x="5101596" y="2476500"/>
              <a:ext cx="757237" cy="512763"/>
            </a:xfrm>
            <a:prstGeom prst="leftArrow">
              <a:avLst>
                <a:gd name="adj1" fmla="val 14281"/>
                <a:gd name="adj2" fmla="val 7525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Стрелка влево 41"/>
            <p:cNvSpPr/>
            <p:nvPr/>
          </p:nvSpPr>
          <p:spPr bwMode="auto">
            <a:xfrm rot="10800000">
              <a:off x="5162550" y="5918307"/>
              <a:ext cx="755650" cy="514350"/>
            </a:xfrm>
            <a:prstGeom prst="leftArrow">
              <a:avLst>
                <a:gd name="adj1" fmla="val 14281"/>
                <a:gd name="adj2" fmla="val 75252"/>
              </a:avLst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2569437" y="4255377"/>
              <a:ext cx="5683492" cy="4292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Цикл мониторинга - управления</a:t>
              </a: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3239512" y="2156674"/>
              <a:ext cx="4294422" cy="4292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Цикл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уточнения модели</a:t>
              </a:r>
              <a:endPara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8" name="Прямоугольник 47"/>
          <p:cNvSpPr/>
          <p:nvPr/>
        </p:nvSpPr>
        <p:spPr>
          <a:xfrm>
            <a:off x="5037463" y="3554658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Лестница качества информации</a:t>
            </a: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" y="-118765"/>
            <a:ext cx="91542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Уровни качества энергии и сохранение энергии и информации</a:t>
            </a: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70255"/>
            <a:ext cx="2614071" cy="278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819" y="4099768"/>
            <a:ext cx="3240012" cy="2755286"/>
          </a:xfrm>
          <a:prstGeom prst="rect">
            <a:avLst/>
          </a:prstGeom>
        </p:spPr>
      </p:pic>
      <p:sp>
        <p:nvSpPr>
          <p:cNvPr id="53" name="Прямоугольник 52"/>
          <p:cNvSpPr/>
          <p:nvPr/>
        </p:nvSpPr>
        <p:spPr>
          <a:xfrm>
            <a:off x="2523816" y="4664807"/>
            <a:ext cx="127475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закона сохранения для </a:t>
            </a:r>
            <a:r>
              <a:rPr lang="ru-RU" alt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эмергии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циклах с обратной связью</a:t>
            </a: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4306752" y="4344215"/>
            <a:ext cx="16622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Восстановление закона сохранения для информации методами теории распределенного оптимального управления</a:t>
            </a: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15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0"/>
            <a:ext cx="3924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Прямоугольник 1"/>
          <p:cNvSpPr>
            <a:spLocks noChangeArrowheads="1"/>
          </p:cNvSpPr>
          <p:nvPr/>
        </p:nvSpPr>
        <p:spPr bwMode="auto">
          <a:xfrm>
            <a:off x="0" y="0"/>
            <a:ext cx="62579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dirty="0" err="1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Эмергетическая</a:t>
            </a:r>
            <a:r>
              <a:rPr lang="ru-RU" altLang="ru-RU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схема многоуровневого фильтра-контроллера </a:t>
            </a:r>
            <a:r>
              <a:rPr lang="ru-RU" altLang="ru-RU" dirty="0" err="1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Калмана</a:t>
            </a:r>
            <a:endParaRPr lang="ru-RU" altLang="ru-RU" dirty="0"/>
          </a:p>
        </p:txBody>
      </p:sp>
      <p:sp>
        <p:nvSpPr>
          <p:cNvPr id="11271" name="TextBox 4"/>
          <p:cNvSpPr txBox="1">
            <a:spLocks noChangeArrowheads="1"/>
          </p:cNvSpPr>
          <p:nvPr/>
        </p:nvSpPr>
        <p:spPr bwMode="auto">
          <a:xfrm>
            <a:off x="0" y="1143814"/>
            <a:ext cx="411480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</a:rPr>
              <a:t>Система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: </a:t>
            </a:r>
            <a:r>
              <a:rPr lang="en-US" altLang="ru-RU" sz="2000" dirty="0" smtClean="0">
                <a:latin typeface="Times New Roman" panose="02020603050405020304" pitchFamily="18" charset="0"/>
              </a:rPr>
              <a:t>x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-состояние,</a:t>
            </a:r>
            <a:r>
              <a:rPr lang="el-GR" altLang="ru-RU" sz="2000" dirty="0">
                <a:latin typeface="Times New Roman" panose="02020603050405020304" pitchFamily="18" charset="0"/>
              </a:rPr>
              <a:t> </a:t>
            </a:r>
            <a:r>
              <a:rPr lang="el-GR" altLang="ru-RU" sz="2000" dirty="0" smtClean="0">
                <a:latin typeface="Times New Roman" panose="02020603050405020304" pitchFamily="18" charset="0"/>
              </a:rPr>
              <a:t>θ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-параметр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000" dirty="0" smtClean="0">
                <a:latin typeface="Times New Roman" panose="02020603050405020304" pitchFamily="18" charset="0"/>
              </a:rPr>
              <a:t>Динамика: </a:t>
            </a:r>
            <a:r>
              <a:rPr lang="en-US" altLang="ru-RU" sz="2000" dirty="0" smtClean="0">
                <a:latin typeface="Times New Roman" panose="02020603050405020304" pitchFamily="18" charset="0"/>
              </a:rPr>
              <a:t>dx/</a:t>
            </a:r>
            <a:r>
              <a:rPr lang="en-US" altLang="ru-RU" sz="2000" dirty="0" err="1" smtClean="0">
                <a:latin typeface="Times New Roman" panose="02020603050405020304" pitchFamily="18" charset="0"/>
              </a:rPr>
              <a:t>dt</a:t>
            </a:r>
            <a:r>
              <a:rPr lang="en-US" altLang="ru-RU" sz="2000" dirty="0" smtClean="0">
                <a:latin typeface="Times New Roman" panose="02020603050405020304" pitchFamily="18" charset="0"/>
              </a:rPr>
              <a:t>=f(</a:t>
            </a:r>
            <a:r>
              <a:rPr lang="en-US" altLang="ru-RU" sz="2000" dirty="0" err="1" smtClean="0">
                <a:latin typeface="Times New Roman" panose="02020603050405020304" pitchFamily="18" charset="0"/>
              </a:rPr>
              <a:t>x,u</a:t>
            </a:r>
            <a:r>
              <a:rPr lang="en-US" altLang="ru-RU" sz="2000" dirty="0" smtClean="0">
                <a:latin typeface="Times New Roman" panose="02020603050405020304" pitchFamily="18" charset="0"/>
              </a:rPr>
              <a:t>,</a:t>
            </a:r>
            <a:r>
              <a:rPr lang="el-GR" altLang="ru-RU" sz="2000" dirty="0">
                <a:latin typeface="Times New Roman" panose="02020603050405020304" pitchFamily="18" charset="0"/>
              </a:rPr>
              <a:t>θ</a:t>
            </a:r>
            <a:r>
              <a:rPr lang="en-US" altLang="ru-RU" sz="2000" baseline="-25000" dirty="0">
                <a:latin typeface="Times New Roman" panose="02020603050405020304" pitchFamily="18" charset="0"/>
              </a:rPr>
              <a:t>d</a:t>
            </a:r>
            <a:r>
              <a:rPr lang="en-US" altLang="ru-RU" sz="2000" dirty="0" smtClean="0">
                <a:latin typeface="Times New Roman" panose="02020603050405020304" pitchFamily="18" charset="0"/>
              </a:rPr>
              <a:t>)</a:t>
            </a:r>
            <a:endParaRPr lang="ru-RU" altLang="ru-RU" sz="2000" dirty="0" smtClean="0">
              <a:latin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000" dirty="0" smtClean="0">
                <a:latin typeface="Times New Roman" panose="02020603050405020304" pitchFamily="18" charset="0"/>
              </a:rPr>
              <a:t>Наблюдение: </a:t>
            </a:r>
            <a:r>
              <a:rPr lang="en-US" altLang="ru-RU" sz="2000" dirty="0" smtClean="0">
                <a:latin typeface="Times New Roman" panose="02020603050405020304" pitchFamily="18" charset="0"/>
              </a:rPr>
              <a:t>y(t</a:t>
            </a:r>
            <a:r>
              <a:rPr lang="en-US" altLang="ru-RU" sz="2000" dirty="0">
                <a:latin typeface="Times New Roman" panose="02020603050405020304" pitchFamily="18" charset="0"/>
              </a:rPr>
              <a:t>)=h(x,</a:t>
            </a:r>
            <a:r>
              <a:rPr lang="el-GR" altLang="ru-RU" sz="2000" dirty="0">
                <a:latin typeface="Times New Roman" panose="02020603050405020304" pitchFamily="18" charset="0"/>
              </a:rPr>
              <a:t>θ</a:t>
            </a:r>
            <a:r>
              <a:rPr lang="en-US" altLang="ru-RU" sz="2000" baseline="-25000" dirty="0">
                <a:latin typeface="Times New Roman" panose="02020603050405020304" pitchFamily="18" charset="0"/>
              </a:rPr>
              <a:t>s</a:t>
            </a:r>
            <a:r>
              <a:rPr lang="en-US" altLang="ru-RU" sz="2000" dirty="0" smtClean="0">
                <a:latin typeface="Times New Roman" panose="02020603050405020304" pitchFamily="18" charset="0"/>
              </a:rPr>
              <a:t>)</a:t>
            </a:r>
            <a:r>
              <a:rPr lang="en-US" altLang="ru-RU" sz="2000" dirty="0">
                <a:latin typeface="Times New Roman" panose="02020603050405020304" pitchFamily="18" charset="0"/>
              </a:rPr>
              <a:t> </a:t>
            </a:r>
            <a:endParaRPr lang="ru-RU" altLang="ru-RU" sz="2000" dirty="0" smtClean="0">
              <a:latin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</a:rPr>
              <a:t>Фильтр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: </a:t>
            </a:r>
            <a:r>
              <a:rPr lang="en-US" altLang="ru-RU" sz="2000" dirty="0" smtClean="0">
                <a:latin typeface="Times New Roman" panose="02020603050405020304" pitchFamily="18" charset="0"/>
              </a:rPr>
              <a:t>x^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-оценка </a:t>
            </a:r>
            <a:endParaRPr lang="ru-RU" altLang="ru-RU" sz="2000" dirty="0">
              <a:latin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ru-RU" sz="2000" dirty="0" smtClean="0">
                <a:latin typeface="Times New Roman" panose="02020603050405020304" pitchFamily="18" charset="0"/>
              </a:rPr>
              <a:t>dx</a:t>
            </a:r>
            <a:r>
              <a:rPr lang="en-US" altLang="ru-RU" sz="2000" dirty="0">
                <a:latin typeface="Times New Roman" panose="02020603050405020304" pitchFamily="18" charset="0"/>
              </a:rPr>
              <a:t>^/</a:t>
            </a:r>
            <a:r>
              <a:rPr lang="en-US" altLang="ru-RU" sz="2000" dirty="0" err="1">
                <a:latin typeface="Times New Roman" panose="02020603050405020304" pitchFamily="18" charset="0"/>
              </a:rPr>
              <a:t>dt</a:t>
            </a:r>
            <a:r>
              <a:rPr lang="en-US" altLang="ru-RU" sz="2000" dirty="0">
                <a:latin typeface="Times New Roman" panose="02020603050405020304" pitchFamily="18" charset="0"/>
              </a:rPr>
              <a:t>=f(x^,</a:t>
            </a:r>
            <a:r>
              <a:rPr lang="ru-RU" altLang="ru-RU" sz="2000" dirty="0">
                <a:latin typeface="Times New Roman" panose="02020603050405020304" pitchFamily="18" charset="0"/>
              </a:rPr>
              <a:t> </a:t>
            </a:r>
            <a:r>
              <a:rPr lang="en-US" altLang="ru-RU" sz="2000" dirty="0">
                <a:latin typeface="Times New Roman" panose="02020603050405020304" pitchFamily="18" charset="0"/>
              </a:rPr>
              <a:t>u,</a:t>
            </a:r>
            <a:r>
              <a:rPr lang="ru-RU" altLang="ru-RU" sz="2000" dirty="0">
                <a:latin typeface="Times New Roman" panose="02020603050405020304" pitchFamily="18" charset="0"/>
              </a:rPr>
              <a:t> </a:t>
            </a:r>
            <a:r>
              <a:rPr lang="el-GR" altLang="ru-RU" sz="2000" dirty="0">
                <a:latin typeface="Times New Roman" panose="02020603050405020304" pitchFamily="18" charset="0"/>
              </a:rPr>
              <a:t>θ</a:t>
            </a:r>
            <a:r>
              <a:rPr lang="en-US" altLang="ru-RU" sz="2000" baseline="-25000" dirty="0">
                <a:latin typeface="Times New Roman" panose="02020603050405020304" pitchFamily="18" charset="0"/>
              </a:rPr>
              <a:t>d</a:t>
            </a:r>
            <a:r>
              <a:rPr lang="en-US" altLang="ru-RU" sz="2000" dirty="0">
                <a:latin typeface="Times New Roman" panose="02020603050405020304" pitchFamily="18" charset="0"/>
              </a:rPr>
              <a:t>)+</a:t>
            </a:r>
            <a:r>
              <a:rPr lang="en-US" altLang="ru-RU" sz="2000" dirty="0" err="1">
                <a:latin typeface="Times New Roman" panose="02020603050405020304" pitchFamily="18" charset="0"/>
              </a:rPr>
              <a:t>K</a:t>
            </a:r>
            <a:r>
              <a:rPr lang="en-US" altLang="ru-RU" sz="2000" baseline="-25000" dirty="0" err="1">
                <a:latin typeface="Times New Roman" panose="02020603050405020304" pitchFamily="18" charset="0"/>
              </a:rPr>
              <a:t>x</a:t>
            </a:r>
            <a:r>
              <a:rPr lang="en-US" altLang="ru-RU" sz="2000" dirty="0">
                <a:latin typeface="Times New Roman" panose="02020603050405020304" pitchFamily="18" charset="0"/>
              </a:rPr>
              <a:t>· (y-y^(x</a:t>
            </a:r>
            <a:r>
              <a:rPr lang="en-US" altLang="ru-RU" sz="2000" dirty="0" smtClean="0">
                <a:latin typeface="Times New Roman" panose="02020603050405020304" pitchFamily="18" charset="0"/>
              </a:rPr>
              <a:t>^))</a:t>
            </a:r>
            <a:endParaRPr lang="ru-RU" altLang="ru-RU" sz="2000" dirty="0" smtClean="0">
              <a:latin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</a:rPr>
              <a:t>Контроллер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: </a:t>
            </a:r>
            <a:r>
              <a:rPr lang="en-US" altLang="ru-RU" sz="2000" dirty="0" smtClean="0">
                <a:latin typeface="Times New Roman" panose="02020603050405020304" pitchFamily="18" charset="0"/>
              </a:rPr>
              <a:t>x*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-желаемое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ru-RU" sz="2000" dirty="0">
                <a:latin typeface="Times New Roman" panose="02020603050405020304" pitchFamily="18" charset="0"/>
              </a:rPr>
              <a:t>u(t)=K</a:t>
            </a:r>
            <a:r>
              <a:rPr lang="en-US" altLang="ru-RU" sz="2000" baseline="-25000" dirty="0">
                <a:latin typeface="Times New Roman" panose="02020603050405020304" pitchFamily="18" charset="0"/>
              </a:rPr>
              <a:t>u</a:t>
            </a:r>
            <a:r>
              <a:rPr lang="en-US" altLang="ru-RU" sz="2000" dirty="0">
                <a:latin typeface="Times New Roman" panose="02020603050405020304" pitchFamily="18" charset="0"/>
              </a:rPr>
              <a:t> · (x^-x</a:t>
            </a:r>
            <a:r>
              <a:rPr lang="en-US" altLang="ru-RU" sz="2000" dirty="0" smtClean="0">
                <a:latin typeface="Times New Roman" panose="02020603050405020304" pitchFamily="18" charset="0"/>
              </a:rPr>
              <a:t>*)</a:t>
            </a:r>
            <a:endParaRPr lang="ru-RU" altLang="ru-RU" sz="2000" dirty="0" smtClean="0">
              <a:latin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</a:rPr>
              <a:t>Критерий оптимизации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ru-RU" sz="2000" dirty="0">
                <a:latin typeface="Times New Roman" panose="02020603050405020304" pitchFamily="18" charset="0"/>
              </a:rPr>
              <a:t>J=</a:t>
            </a:r>
            <a:r>
              <a:rPr lang="en-US" altLang="ru-RU" sz="2000" dirty="0" smtClean="0">
                <a:latin typeface="Times New Roman" panose="02020603050405020304" pitchFamily="18" charset="0"/>
              </a:rPr>
              <a:t>∫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 </a:t>
            </a:r>
            <a:r>
              <a:rPr lang="en-US" altLang="ru-RU" sz="2000" dirty="0" smtClean="0">
                <a:latin typeface="Times New Roman" panose="02020603050405020304" pitchFamily="18" charset="0"/>
              </a:rPr>
              <a:t>[(</a:t>
            </a:r>
            <a:r>
              <a:rPr lang="en-US" altLang="ru-RU" sz="2000" dirty="0">
                <a:latin typeface="Times New Roman" panose="02020603050405020304" pitchFamily="18" charset="0"/>
              </a:rPr>
              <a:t>x-x*)Q (x-x*)</a:t>
            </a:r>
            <a:r>
              <a:rPr lang="en-US" altLang="ru-RU" sz="2000" baseline="30000" dirty="0">
                <a:latin typeface="Times New Roman" panose="02020603050405020304" pitchFamily="18" charset="0"/>
              </a:rPr>
              <a:t>T</a:t>
            </a:r>
            <a:r>
              <a:rPr lang="en-US" altLang="ru-RU" sz="2000" dirty="0">
                <a:latin typeface="Times New Roman" panose="02020603050405020304" pitchFamily="18" charset="0"/>
              </a:rPr>
              <a:t> + </a:t>
            </a:r>
            <a:r>
              <a:rPr lang="en-US" altLang="ru-RU" sz="2000" dirty="0" err="1">
                <a:latin typeface="Times New Roman" panose="02020603050405020304" pitchFamily="18" charset="0"/>
              </a:rPr>
              <a:t>uRu</a:t>
            </a:r>
            <a:r>
              <a:rPr lang="en-US" altLang="ru-RU" sz="2000" baseline="30000" dirty="0" err="1">
                <a:latin typeface="Times New Roman" panose="02020603050405020304" pitchFamily="18" charset="0"/>
              </a:rPr>
              <a:t>T</a:t>
            </a:r>
            <a:r>
              <a:rPr lang="en-US" altLang="ru-RU" sz="2000" dirty="0" smtClean="0">
                <a:latin typeface="Times New Roman" panose="02020603050405020304" pitchFamily="18" charset="0"/>
              </a:rPr>
              <a:t>]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 </a:t>
            </a:r>
            <a:r>
              <a:rPr lang="en-US" altLang="ru-RU" sz="2000" dirty="0" err="1" smtClean="0">
                <a:latin typeface="Times New Roman" panose="02020603050405020304" pitchFamily="18" charset="0"/>
              </a:rPr>
              <a:t>dt</a:t>
            </a:r>
            <a:r>
              <a:rPr lang="en-US" altLang="ru-RU" sz="2000" baseline="30000" dirty="0" smtClean="0">
                <a:latin typeface="Times New Roman" panose="02020603050405020304" pitchFamily="18" charset="0"/>
              </a:rPr>
              <a:t> </a:t>
            </a:r>
            <a:endParaRPr lang="ru-RU" altLang="ru-RU" sz="2000" baseline="30000" dirty="0">
              <a:latin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ru-RU" altLang="ru-RU" sz="2000" baseline="-25000" dirty="0">
              <a:latin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ru-RU" altLang="ru-RU" sz="2000" baseline="-25000" dirty="0">
              <a:latin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ru-RU" altLang="ru-RU" sz="2000" baseline="-25000" dirty="0">
              <a:latin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en-US" altLang="ru-RU" sz="2000" dirty="0">
              <a:latin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ru-RU" altLang="ru-RU" sz="2000" baseline="-25000" dirty="0">
              <a:latin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ru-RU" altLang="ru-RU" sz="2000" baseline="-25000" dirty="0">
              <a:latin typeface="Times New Roman" panose="02020603050405020304" pitchFamily="18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2000" baseline="-25000" dirty="0">
              <a:latin typeface="Times New Roman" panose="02020603050405020304" pitchFamily="18" charset="0"/>
            </a:endParaRPr>
          </a:p>
        </p:txBody>
      </p:sp>
      <p:sp>
        <p:nvSpPr>
          <p:cNvPr id="11276" name="TextBox 5"/>
          <p:cNvSpPr txBox="1">
            <a:spLocks noChangeArrowheads="1"/>
          </p:cNvSpPr>
          <p:nvPr/>
        </p:nvSpPr>
        <p:spPr bwMode="auto">
          <a:xfrm>
            <a:off x="0" y="4255215"/>
            <a:ext cx="5720398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anose="02020603050405020304" pitchFamily="18" charset="0"/>
              </a:rPr>
              <a:t>Коэффициенты фильтрации </a:t>
            </a:r>
            <a:r>
              <a:rPr lang="en-US" altLang="ru-RU" sz="1800" dirty="0" err="1">
                <a:latin typeface="Times New Roman" panose="02020603050405020304" pitchFamily="18" charset="0"/>
              </a:rPr>
              <a:t>K</a:t>
            </a:r>
            <a:r>
              <a:rPr lang="en-US" altLang="ru-RU" sz="1800" baseline="-25000" dirty="0" err="1">
                <a:latin typeface="Times New Roman" panose="02020603050405020304" pitchFamily="18" charset="0"/>
              </a:rPr>
              <a:t>x</a:t>
            </a:r>
            <a:r>
              <a:rPr lang="ru-RU" altLang="ru-RU" sz="1800" baseline="-25000" dirty="0">
                <a:latin typeface="Times New Roman" panose="02020603050405020304" pitchFamily="18" charset="0"/>
              </a:rPr>
              <a:t> </a:t>
            </a:r>
            <a:r>
              <a:rPr lang="ru-RU" altLang="ru-RU" sz="1800" dirty="0">
                <a:latin typeface="Times New Roman" panose="02020603050405020304" pitchFamily="18" charset="0"/>
              </a:rPr>
              <a:t>и управления </a:t>
            </a:r>
            <a:r>
              <a:rPr lang="en-US" altLang="ru-RU" sz="1800" dirty="0">
                <a:latin typeface="Times New Roman" panose="02020603050405020304" pitchFamily="18" charset="0"/>
              </a:rPr>
              <a:t>K</a:t>
            </a:r>
            <a:r>
              <a:rPr lang="en-US" altLang="ru-RU" sz="1800" baseline="-25000" dirty="0">
                <a:latin typeface="Times New Roman" panose="02020603050405020304" pitchFamily="18" charset="0"/>
              </a:rPr>
              <a:t>u</a:t>
            </a:r>
            <a:r>
              <a:rPr lang="en-US" altLang="ru-RU" sz="1800" dirty="0">
                <a:latin typeface="Times New Roman" panose="02020603050405020304" pitchFamily="18" charset="0"/>
              </a:rPr>
              <a:t> </a:t>
            </a:r>
            <a:r>
              <a:rPr lang="ru-RU" altLang="ru-RU" sz="1800" dirty="0">
                <a:latin typeface="Times New Roman" panose="02020603050405020304" pitchFamily="18" charset="0"/>
              </a:rPr>
              <a:t>определяются балансом динамики прихода информации с наблюдениями и ухода с шумами и расходом на управление. Динамика информации фильтра – вперед по времени, информации контроллера – назад</a:t>
            </a:r>
            <a:r>
              <a:rPr lang="ru-RU" altLang="ru-RU" sz="1800" dirty="0" smtClean="0"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8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Эти информационные потоки  могут быть записаны как баланс </a:t>
            </a:r>
            <a:r>
              <a:rPr lang="ru-RU" altLang="ru-RU" sz="1800" b="1" dirty="0" err="1">
                <a:latin typeface="Times New Roman" panose="02020603050405020304" pitchFamily="18" charset="0"/>
              </a:rPr>
              <a:t>эмергии</a:t>
            </a:r>
            <a:r>
              <a:rPr lang="ru-RU" altLang="ru-RU" sz="1800" b="1" dirty="0">
                <a:latin typeface="Times New Roman" panose="02020603050405020304" pitchFamily="18" charset="0"/>
              </a:rPr>
              <a:t>. Источники информационной </a:t>
            </a:r>
            <a:r>
              <a:rPr lang="ru-RU" altLang="ru-RU" sz="1800" b="1" dirty="0" err="1">
                <a:latin typeface="Times New Roman" panose="02020603050405020304" pitchFamily="18" charset="0"/>
              </a:rPr>
              <a:t>эмергии</a:t>
            </a:r>
            <a:r>
              <a:rPr lang="ru-RU" altLang="ru-RU" sz="1800" b="1" dirty="0">
                <a:latin typeface="Times New Roman" panose="02020603050405020304" pitchFamily="18" charset="0"/>
              </a:rPr>
              <a:t> – экосистема и начальные данные.</a:t>
            </a:r>
            <a:endParaRPr lang="ru-RU" altLang="ru-RU" sz="1800" b="1" baseline="30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59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0" name="Скругленная соединительная линия 139"/>
          <p:cNvCxnSpPr>
            <a:stCxn id="121" idx="3"/>
            <a:endCxn id="50" idx="1"/>
          </p:cNvCxnSpPr>
          <p:nvPr/>
        </p:nvCxnSpPr>
        <p:spPr>
          <a:xfrm rot="5400000">
            <a:off x="6512719" y="4214019"/>
            <a:ext cx="1660525" cy="1554163"/>
          </a:xfrm>
          <a:prstGeom prst="curvedConnector2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Равнобедренный треугольник 239"/>
          <p:cNvSpPr/>
          <p:nvPr/>
        </p:nvSpPr>
        <p:spPr>
          <a:xfrm>
            <a:off x="7099300" y="4519613"/>
            <a:ext cx="2041525" cy="295275"/>
          </a:xfrm>
          <a:prstGeom prst="triangle">
            <a:avLst/>
          </a:prstGeom>
          <a:pattFill prst="ltVert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9460" name="Рисунок 2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134938"/>
            <a:ext cx="1973263" cy="196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225" y="4826000"/>
            <a:ext cx="1998663" cy="20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925" y="120650"/>
            <a:ext cx="1993900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4840288"/>
            <a:ext cx="1989137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138988" y="585788"/>
            <a:ext cx="1993900" cy="1120775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состояния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x^(r, t)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38988" y="5270500"/>
            <a:ext cx="1993900" cy="1127125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Желаемое состояние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x*(r, t)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466" name="Группа 13"/>
          <p:cNvGrpSpPr>
            <a:grpSpLocks/>
          </p:cNvGrpSpPr>
          <p:nvPr/>
        </p:nvGrpSpPr>
        <p:grpSpPr bwMode="auto">
          <a:xfrm>
            <a:off x="2697163" y="2222500"/>
            <a:ext cx="4781550" cy="2230438"/>
            <a:chOff x="3227388" y="1878680"/>
            <a:chExt cx="3334889" cy="2229770"/>
          </a:xfrm>
        </p:grpSpPr>
        <p:sp>
          <p:nvSpPr>
            <p:cNvPr id="62" name="Блок-схема: подготовка 61"/>
            <p:cNvSpPr/>
            <p:nvPr/>
          </p:nvSpPr>
          <p:spPr>
            <a:xfrm>
              <a:off x="4544957" y="1878680"/>
              <a:ext cx="2017320" cy="1561632"/>
            </a:xfrm>
            <a:prstGeom prst="flowChartPreparation">
              <a:avLst/>
            </a:prstGeom>
            <a:solidFill>
              <a:srgbClr val="696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Метаинформация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Блок-схема: подготовка 60"/>
            <p:cNvSpPr/>
            <p:nvPr/>
          </p:nvSpPr>
          <p:spPr>
            <a:xfrm>
              <a:off x="3904995" y="2192911"/>
              <a:ext cx="2126933" cy="1561632"/>
            </a:xfrm>
            <a:prstGeom prst="flowChartPreparation">
              <a:avLst/>
            </a:prstGeom>
            <a:solidFill>
              <a:srgbClr val="00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Информативность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Блок-схема: подготовка 5"/>
            <p:cNvSpPr/>
            <p:nvPr/>
          </p:nvSpPr>
          <p:spPr>
            <a:xfrm>
              <a:off x="3227388" y="2546818"/>
              <a:ext cx="2017320" cy="1561632"/>
            </a:xfrm>
            <a:prstGeom prst="flowChartPreparation">
              <a:avLst/>
            </a:prstGeom>
            <a:solidFill>
              <a:srgbClr val="BD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Модель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динамики,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наблюдения,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управления</a:t>
              </a:r>
            </a:p>
          </p:txBody>
        </p:sp>
      </p:grpSp>
      <p:sp>
        <p:nvSpPr>
          <p:cNvPr id="10" name="Нашивка 9"/>
          <p:cNvSpPr/>
          <p:nvPr/>
        </p:nvSpPr>
        <p:spPr>
          <a:xfrm>
            <a:off x="2655888" y="862013"/>
            <a:ext cx="819150" cy="46037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2" name="Прямая со стрелкой 11"/>
          <p:cNvCxnSpPr>
            <a:stCxn id="10" idx="3"/>
            <a:endCxn id="113" idx="2"/>
          </p:cNvCxnSpPr>
          <p:nvPr/>
        </p:nvCxnSpPr>
        <p:spPr>
          <a:xfrm>
            <a:off x="3475038" y="1092200"/>
            <a:ext cx="433387" cy="793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113" idx="4"/>
            <a:endCxn id="254" idx="0"/>
          </p:cNvCxnSpPr>
          <p:nvPr/>
        </p:nvCxnSpPr>
        <p:spPr>
          <a:xfrm flipV="1">
            <a:off x="5767388" y="1084263"/>
            <a:ext cx="735012" cy="1587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Нашивка 15"/>
          <p:cNvSpPr/>
          <p:nvPr/>
        </p:nvSpPr>
        <p:spPr>
          <a:xfrm rot="10800000">
            <a:off x="3670300" y="1922463"/>
            <a:ext cx="754063" cy="43180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8" name="Соединительная линия уступом 17"/>
          <p:cNvCxnSpPr>
            <a:stCxn id="16" idx="3"/>
            <a:endCxn id="10" idx="2"/>
          </p:cNvCxnSpPr>
          <p:nvPr/>
        </p:nvCxnSpPr>
        <p:spPr>
          <a:xfrm rot="10800000">
            <a:off x="2951163" y="1322388"/>
            <a:ext cx="719137" cy="815975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>
            <a:stCxn id="113" idx="4"/>
            <a:endCxn id="16" idx="1"/>
          </p:cNvCxnSpPr>
          <p:nvPr/>
        </p:nvCxnSpPr>
        <p:spPr>
          <a:xfrm rot="5400000">
            <a:off x="4468813" y="839788"/>
            <a:ext cx="1038225" cy="1558925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35"/>
          <p:cNvCxnSpPr>
            <a:stCxn id="6" idx="0"/>
            <a:endCxn id="16" idx="0"/>
          </p:cNvCxnSpPr>
          <p:nvPr/>
        </p:nvCxnSpPr>
        <p:spPr>
          <a:xfrm rot="5400000" flipH="1" flipV="1">
            <a:off x="3881437" y="2616201"/>
            <a:ext cx="536575" cy="127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0" y="585788"/>
            <a:ext cx="1993900" cy="1120775"/>
          </a:xfrm>
          <a:prstGeom prst="rect">
            <a:avLst/>
          </a:prstGeom>
          <a:solidFill>
            <a:schemeClr val="bg1"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Принятое изображение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y(r, t)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ятиугольник 42"/>
          <p:cNvSpPr/>
          <p:nvPr/>
        </p:nvSpPr>
        <p:spPr>
          <a:xfrm>
            <a:off x="1993900" y="134938"/>
            <a:ext cx="481013" cy="1947862"/>
          </a:xfrm>
          <a:prstGeom prst="homePlate">
            <a:avLst>
              <a:gd name="adj" fmla="val 182717"/>
            </a:avLst>
          </a:prstGeom>
          <a:pattFill prst="lt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45" name="Прямая со стрелкой 44"/>
          <p:cNvCxnSpPr>
            <a:stCxn id="43" idx="3"/>
            <a:endCxn id="10" idx="1"/>
          </p:cNvCxnSpPr>
          <p:nvPr/>
        </p:nvCxnSpPr>
        <p:spPr>
          <a:xfrm flipV="1">
            <a:off x="2474913" y="1092200"/>
            <a:ext cx="411162" cy="1587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477" name="Группа 116"/>
          <p:cNvGrpSpPr>
            <a:grpSpLocks/>
          </p:cNvGrpSpPr>
          <p:nvPr/>
        </p:nvGrpSpPr>
        <p:grpSpPr bwMode="auto">
          <a:xfrm>
            <a:off x="1588" y="4878388"/>
            <a:ext cx="2441575" cy="1893887"/>
            <a:chOff x="228600" y="5129017"/>
            <a:chExt cx="2424642" cy="1893775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228600" y="5521106"/>
              <a:ext cx="1994260" cy="1120709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Карта состояния </a:t>
              </a:r>
              <a:endPara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x(r, t)</a:t>
              </a: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Пятиугольник 48"/>
            <p:cNvSpPr/>
            <p:nvPr/>
          </p:nvSpPr>
          <p:spPr>
            <a:xfrm>
              <a:off x="2222860" y="5129017"/>
              <a:ext cx="430382" cy="1893775"/>
            </a:xfrm>
            <a:prstGeom prst="homePlate">
              <a:avLst>
                <a:gd name="adj" fmla="val 182717"/>
              </a:avLst>
            </a:prstGeom>
            <a:pattFill prst="ltHorz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cxnSp>
        <p:nvCxnSpPr>
          <p:cNvPr id="51" name="Прямая со стрелкой 50"/>
          <p:cNvCxnSpPr>
            <a:stCxn id="50" idx="3"/>
            <a:endCxn id="65" idx="3"/>
          </p:cNvCxnSpPr>
          <p:nvPr/>
        </p:nvCxnSpPr>
        <p:spPr>
          <a:xfrm flipH="1" flipV="1">
            <a:off x="4995863" y="5816600"/>
            <a:ext cx="176212" cy="4763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stCxn id="65" idx="1"/>
            <a:endCxn id="49" idx="3"/>
          </p:cNvCxnSpPr>
          <p:nvPr/>
        </p:nvCxnSpPr>
        <p:spPr>
          <a:xfrm flipH="1">
            <a:off x="2443163" y="5816600"/>
            <a:ext cx="254000" cy="952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Соединительная линия уступом 119"/>
          <p:cNvCxnSpPr>
            <a:stCxn id="6" idx="3"/>
            <a:endCxn id="121" idx="2"/>
          </p:cNvCxnSpPr>
          <p:nvPr/>
        </p:nvCxnSpPr>
        <p:spPr>
          <a:xfrm flipV="1">
            <a:off x="5589588" y="3671888"/>
            <a:ext cx="2224087" cy="0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Нашивка 120"/>
          <p:cNvSpPr/>
          <p:nvPr/>
        </p:nvSpPr>
        <p:spPr>
          <a:xfrm rot="5400000">
            <a:off x="7783513" y="3517900"/>
            <a:ext cx="673100" cy="61277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22" name="Прямая со стрелкой 121"/>
          <p:cNvCxnSpPr>
            <a:stCxn id="4" idx="2"/>
            <a:endCxn id="121" idx="1"/>
          </p:cNvCxnSpPr>
          <p:nvPr/>
        </p:nvCxnSpPr>
        <p:spPr>
          <a:xfrm flipH="1">
            <a:off x="8120063" y="1706563"/>
            <a:ext cx="15875" cy="2087562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Прямоугольник 147"/>
          <p:cNvSpPr/>
          <p:nvPr/>
        </p:nvSpPr>
        <p:spPr>
          <a:xfrm>
            <a:off x="0" y="4160838"/>
            <a:ext cx="1993900" cy="673100"/>
          </a:xfrm>
          <a:prstGeom prst="rect">
            <a:avLst/>
          </a:prstGeom>
          <a:pattFill prst="ltVert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0" y="2138363"/>
            <a:ext cx="1993900" cy="677862"/>
          </a:xfrm>
          <a:prstGeom prst="rect">
            <a:avLst/>
          </a:prstGeom>
          <a:pattFill prst="ltVert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Блок-схема: подготовка 64"/>
          <p:cNvSpPr/>
          <p:nvPr/>
        </p:nvSpPr>
        <p:spPr>
          <a:xfrm>
            <a:off x="2697163" y="4903788"/>
            <a:ext cx="2298700" cy="1825625"/>
          </a:xfrm>
          <a:prstGeom prst="flowChartPreparation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Овал 67"/>
          <p:cNvSpPr/>
          <p:nvPr/>
        </p:nvSpPr>
        <p:spPr>
          <a:xfrm>
            <a:off x="3241675" y="6461125"/>
            <a:ext cx="1195388" cy="4254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Среда</a:t>
            </a:r>
          </a:p>
        </p:txBody>
      </p:sp>
      <p:sp>
        <p:nvSpPr>
          <p:cNvPr id="69" name="Нашивка 68"/>
          <p:cNvSpPr/>
          <p:nvPr/>
        </p:nvSpPr>
        <p:spPr>
          <a:xfrm rot="16200000">
            <a:off x="3613150" y="5988050"/>
            <a:ext cx="479425" cy="390525"/>
          </a:xfrm>
          <a:prstGeom prst="chevron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70" name="Соединительная линия уступом 69"/>
          <p:cNvCxnSpPr>
            <a:stCxn id="69" idx="3"/>
            <a:endCxn id="217" idx="1"/>
          </p:cNvCxnSpPr>
          <p:nvPr/>
        </p:nvCxnSpPr>
        <p:spPr>
          <a:xfrm rot="16200000" flipV="1">
            <a:off x="3763963" y="5854700"/>
            <a:ext cx="157162" cy="20638"/>
          </a:xfrm>
          <a:prstGeom prst="bentConnector3">
            <a:avLst/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Соединительная линия уступом 74"/>
          <p:cNvCxnSpPr>
            <a:stCxn id="68" idx="0"/>
            <a:endCxn id="69" idx="1"/>
          </p:cNvCxnSpPr>
          <p:nvPr/>
        </p:nvCxnSpPr>
        <p:spPr>
          <a:xfrm rot="5400000" flipH="1" flipV="1">
            <a:off x="3729038" y="6337300"/>
            <a:ext cx="233362" cy="14288"/>
          </a:xfrm>
          <a:prstGeom prst="bentConnector3">
            <a:avLst>
              <a:gd name="adj1" fmla="val 50000"/>
            </a:avLst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Соединительная линия уступом 84"/>
          <p:cNvCxnSpPr>
            <a:stCxn id="217" idx="2"/>
            <a:endCxn id="69" idx="0"/>
          </p:cNvCxnSpPr>
          <p:nvPr/>
        </p:nvCxnSpPr>
        <p:spPr>
          <a:xfrm rot="10800000" flipH="1" flipV="1">
            <a:off x="3198813" y="5438775"/>
            <a:ext cx="458787" cy="842963"/>
          </a:xfrm>
          <a:prstGeom prst="bentConnector3">
            <a:avLst>
              <a:gd name="adj1" fmla="val -49961"/>
            </a:avLst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Нашивка 87"/>
          <p:cNvSpPr/>
          <p:nvPr/>
        </p:nvSpPr>
        <p:spPr>
          <a:xfrm rot="5400000">
            <a:off x="4402931" y="5698332"/>
            <a:ext cx="479425" cy="392112"/>
          </a:xfrm>
          <a:prstGeom prst="chevron">
            <a:avLst/>
          </a:prstGeom>
          <a:solidFill>
            <a:srgbClr val="FF33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90" name="Соединительная линия уступом 89"/>
          <p:cNvCxnSpPr>
            <a:stCxn id="218" idx="4"/>
            <a:endCxn id="88" idx="1"/>
          </p:cNvCxnSpPr>
          <p:nvPr/>
        </p:nvCxnSpPr>
        <p:spPr>
          <a:xfrm rot="16200000" flipH="1">
            <a:off x="4427538" y="5637212"/>
            <a:ext cx="412750" cy="15875"/>
          </a:xfrm>
          <a:prstGeom prst="bentConnector3">
            <a:avLst>
              <a:gd name="adj1" fmla="val 50000"/>
            </a:avLst>
          </a:prstGeom>
          <a:ln>
            <a:solidFill>
              <a:srgbClr val="FF33CC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Соединительная линия уступом 94"/>
          <p:cNvCxnSpPr>
            <a:stCxn id="88" idx="3"/>
            <a:endCxn id="102" idx="2"/>
          </p:cNvCxnSpPr>
          <p:nvPr/>
        </p:nvCxnSpPr>
        <p:spPr>
          <a:xfrm rot="5400000">
            <a:off x="4595018" y="6180932"/>
            <a:ext cx="93663" cy="0"/>
          </a:xfrm>
          <a:prstGeom prst="bentConnector3">
            <a:avLst>
              <a:gd name="adj1" fmla="val 50000"/>
            </a:avLst>
          </a:prstGeom>
          <a:ln>
            <a:solidFill>
              <a:srgbClr val="FF33CC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Прямоугольник 101"/>
          <p:cNvSpPr/>
          <p:nvPr/>
        </p:nvSpPr>
        <p:spPr>
          <a:xfrm rot="10800000">
            <a:off x="4338638" y="6227763"/>
            <a:ext cx="608012" cy="25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rgbClr val="FF33CC"/>
                </a:solidFill>
                <a:latin typeface="Lucida Console" panose="020B0609040504020204" pitchFamily="49" charset="0"/>
                <a:cs typeface="Aharoni" panose="02010803020104030203" pitchFamily="2" charset="-79"/>
              </a:rPr>
              <a:t>T</a:t>
            </a:r>
            <a:endParaRPr lang="ru-RU" sz="4000" dirty="0">
              <a:solidFill>
                <a:srgbClr val="FF33CC"/>
              </a:solidFill>
              <a:latin typeface="Lucida Console" panose="020B0609040504020204" pitchFamily="49" charset="0"/>
              <a:cs typeface="Aharoni" panose="02010803020104030203" pitchFamily="2" charset="-79"/>
            </a:endParaRPr>
          </a:p>
        </p:txBody>
      </p:sp>
      <p:grpSp>
        <p:nvGrpSpPr>
          <p:cNvPr id="19495" name="Группа 210"/>
          <p:cNvGrpSpPr>
            <a:grpSpLocks/>
          </p:cNvGrpSpPr>
          <p:nvPr/>
        </p:nvGrpSpPr>
        <p:grpSpPr bwMode="auto">
          <a:xfrm>
            <a:off x="5172075" y="5384800"/>
            <a:ext cx="1944688" cy="871538"/>
            <a:chOff x="7168495" y="5492798"/>
            <a:chExt cx="1492708" cy="446723"/>
          </a:xfrm>
        </p:grpSpPr>
        <p:sp>
          <p:nvSpPr>
            <p:cNvPr id="50" name="Нашивка 49"/>
            <p:cNvSpPr/>
            <p:nvPr/>
          </p:nvSpPr>
          <p:spPr>
            <a:xfrm rot="10800000">
              <a:off x="7168495" y="5492798"/>
              <a:ext cx="1492708" cy="446723"/>
            </a:xfrm>
            <a:prstGeom prst="chevron">
              <a:avLst>
                <a:gd name="adj" fmla="val 6325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4" name="Прямоугольник 209"/>
            <p:cNvSpPr>
              <a:spLocks noChangeArrowheads="1"/>
            </p:cNvSpPr>
            <p:nvPr/>
          </p:nvSpPr>
          <p:spPr bwMode="auto">
            <a:xfrm>
              <a:off x="7204667" y="5585157"/>
              <a:ext cx="1154632" cy="299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6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Управление</a:t>
              </a:r>
              <a:endParaRPr lang="en-US" altLang="ru-RU" sz="16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6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объектами</a:t>
              </a:r>
            </a:p>
          </p:txBody>
        </p:sp>
      </p:grpSp>
      <p:grpSp>
        <p:nvGrpSpPr>
          <p:cNvPr id="219" name="Группа 218"/>
          <p:cNvGrpSpPr/>
          <p:nvPr/>
        </p:nvGrpSpPr>
        <p:grpSpPr>
          <a:xfrm>
            <a:off x="3063532" y="5056714"/>
            <a:ext cx="1563145" cy="729383"/>
            <a:chOff x="2622210" y="2917732"/>
            <a:chExt cx="1841275" cy="1495626"/>
          </a:xfrm>
          <a:solidFill>
            <a:srgbClr val="FF0000"/>
          </a:solidFill>
        </p:grpSpPr>
        <p:sp>
          <p:nvSpPr>
            <p:cNvPr id="217" name="Пирог 216"/>
            <p:cNvSpPr/>
            <p:nvPr/>
          </p:nvSpPr>
          <p:spPr>
            <a:xfrm>
              <a:off x="2782290" y="2987028"/>
              <a:ext cx="1489459" cy="1426330"/>
            </a:xfrm>
            <a:prstGeom prst="pie">
              <a:avLst>
                <a:gd name="adj1" fmla="val 0"/>
                <a:gd name="adj2" fmla="val 10817536"/>
              </a:avLst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объектам</a:t>
              </a:r>
            </a:p>
          </p:txBody>
        </p:sp>
        <p:sp>
          <p:nvSpPr>
            <p:cNvPr id="218" name="Равнобедренный треугольник 217"/>
            <p:cNvSpPr/>
            <p:nvPr/>
          </p:nvSpPr>
          <p:spPr>
            <a:xfrm>
              <a:off x="2622210" y="2917732"/>
              <a:ext cx="1841275" cy="782461"/>
            </a:xfrm>
            <a:prstGeom prst="triangl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</a:t>
              </a:r>
            </a:p>
          </p:txBody>
        </p:sp>
      </p:grpSp>
      <p:sp>
        <p:nvSpPr>
          <p:cNvPr id="19497" name="Прямоугольник 178"/>
          <p:cNvSpPr>
            <a:spLocks noChangeArrowheads="1"/>
          </p:cNvSpPr>
          <p:nvPr/>
        </p:nvSpPr>
        <p:spPr bwMode="auto">
          <a:xfrm>
            <a:off x="3176588" y="4775200"/>
            <a:ext cx="1412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Экосистема</a:t>
            </a:r>
          </a:p>
        </p:txBody>
      </p:sp>
      <p:grpSp>
        <p:nvGrpSpPr>
          <p:cNvPr id="19498" name="Группа 234"/>
          <p:cNvGrpSpPr>
            <a:grpSpLocks/>
          </p:cNvGrpSpPr>
          <p:nvPr/>
        </p:nvGrpSpPr>
        <p:grpSpPr bwMode="auto">
          <a:xfrm>
            <a:off x="0" y="2816225"/>
            <a:ext cx="1982788" cy="1344613"/>
            <a:chOff x="228600" y="2732585"/>
            <a:chExt cx="1982719" cy="1344618"/>
          </a:xfrm>
        </p:grpSpPr>
        <p:grpSp>
          <p:nvGrpSpPr>
            <p:cNvPr id="19508" name="Группа 151"/>
            <p:cNvGrpSpPr>
              <a:grpSpLocks/>
            </p:cNvGrpSpPr>
            <p:nvPr/>
          </p:nvGrpSpPr>
          <p:grpSpPr bwMode="auto">
            <a:xfrm>
              <a:off x="228600" y="2732585"/>
              <a:ext cx="1982719" cy="1344618"/>
              <a:chOff x="228600" y="2831597"/>
              <a:chExt cx="1982719" cy="1245605"/>
            </a:xfrm>
          </p:grpSpPr>
          <p:sp>
            <p:nvSpPr>
              <p:cNvPr id="150" name="Пятиугольник 149"/>
              <p:cNvSpPr/>
              <p:nvPr/>
            </p:nvSpPr>
            <p:spPr>
              <a:xfrm rot="16200000">
                <a:off x="895432" y="2788303"/>
                <a:ext cx="622067" cy="1955732"/>
              </a:xfrm>
              <a:prstGeom prst="homePlate">
                <a:avLst>
                  <a:gd name="adj" fmla="val 100000"/>
                </a:avLst>
              </a:prstGeom>
              <a:pattFill prst="ltVert">
                <a:fgClr>
                  <a:schemeClr val="accent1"/>
                </a:fgClr>
                <a:bgClr>
                  <a:schemeClr val="bg1"/>
                </a:bgClr>
              </a:patt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51" name="Пятиугольник 150"/>
              <p:cNvSpPr/>
              <p:nvPr/>
            </p:nvSpPr>
            <p:spPr>
              <a:xfrm rot="5400000">
                <a:off x="922419" y="2164765"/>
                <a:ext cx="622067" cy="1955732"/>
              </a:xfrm>
              <a:prstGeom prst="homePlate">
                <a:avLst>
                  <a:gd name="adj" fmla="val 100000"/>
                </a:avLst>
              </a:prstGeom>
              <a:pattFill prst="ltVert">
                <a:fgClr>
                  <a:schemeClr val="accent1"/>
                </a:fgClr>
                <a:bgClr>
                  <a:schemeClr val="bg1"/>
                </a:bgClr>
              </a:patt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sp>
          <p:nvSpPr>
            <p:cNvPr id="234" name="Нашивка 233"/>
            <p:cNvSpPr/>
            <p:nvPr/>
          </p:nvSpPr>
          <p:spPr>
            <a:xfrm rot="16200000">
              <a:off x="784191" y="3242183"/>
              <a:ext cx="819153" cy="460359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9510" name="TextBox 152"/>
            <p:cNvSpPr txBox="1">
              <a:spLocks noChangeArrowheads="1"/>
            </p:cNvSpPr>
            <p:nvPr/>
          </p:nvSpPr>
          <p:spPr bwMode="auto">
            <a:xfrm>
              <a:off x="317272" y="3174274"/>
              <a:ext cx="183236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800" b="1"/>
                <a:t>Модель сенсора</a:t>
              </a:r>
            </a:p>
          </p:txBody>
        </p:sp>
      </p:grpSp>
      <p:sp>
        <p:nvSpPr>
          <p:cNvPr id="239" name="Равнобедренный треугольник 238"/>
          <p:cNvSpPr/>
          <p:nvPr/>
        </p:nvSpPr>
        <p:spPr>
          <a:xfrm rot="10800000">
            <a:off x="7116763" y="2106613"/>
            <a:ext cx="2016125" cy="1162050"/>
          </a:xfrm>
          <a:prstGeom prst="triangle">
            <a:avLst/>
          </a:prstGeom>
          <a:pattFill prst="ltVert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248" name="Скругленная соединительная линия 247"/>
          <p:cNvCxnSpPr>
            <a:stCxn id="240" idx="0"/>
            <a:endCxn id="121" idx="0"/>
          </p:cNvCxnSpPr>
          <p:nvPr/>
        </p:nvCxnSpPr>
        <p:spPr>
          <a:xfrm rot="5400000" flipH="1" flipV="1">
            <a:off x="7849394" y="3942557"/>
            <a:ext cx="847725" cy="306387"/>
          </a:xfrm>
          <a:prstGeom prst="curvedConnector4">
            <a:avLst>
              <a:gd name="adj1" fmla="val 22919"/>
              <a:gd name="adj2" fmla="val 174614"/>
            </a:avLst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Равнобедренный треугольник 253"/>
          <p:cNvSpPr/>
          <p:nvPr/>
        </p:nvSpPr>
        <p:spPr>
          <a:xfrm rot="16200000">
            <a:off x="5832475" y="777875"/>
            <a:ext cx="1954213" cy="614363"/>
          </a:xfrm>
          <a:prstGeom prst="triangle">
            <a:avLst/>
          </a:prstGeom>
          <a:pattFill prst="ltHorz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502" name="TextBox 152"/>
          <p:cNvSpPr txBox="1">
            <a:spLocks noChangeArrowheads="1"/>
          </p:cNvSpPr>
          <p:nvPr/>
        </p:nvSpPr>
        <p:spPr bwMode="auto">
          <a:xfrm>
            <a:off x="7432675" y="3221038"/>
            <a:ext cx="13763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/>
              <a:t>Контроллер</a:t>
            </a:r>
          </a:p>
        </p:txBody>
      </p:sp>
      <p:grpSp>
        <p:nvGrpSpPr>
          <p:cNvPr id="111" name="Группа 110"/>
          <p:cNvGrpSpPr/>
          <p:nvPr/>
        </p:nvGrpSpPr>
        <p:grpSpPr>
          <a:xfrm>
            <a:off x="3908290" y="399327"/>
            <a:ext cx="1859594" cy="1397401"/>
            <a:chOff x="2624841" y="2987028"/>
            <a:chExt cx="1841275" cy="1426330"/>
          </a:xfrm>
          <a:solidFill>
            <a:srgbClr val="FF0000"/>
          </a:solidFill>
        </p:grpSpPr>
        <p:sp>
          <p:nvSpPr>
            <p:cNvPr id="112" name="Пирог 111"/>
            <p:cNvSpPr/>
            <p:nvPr/>
          </p:nvSpPr>
          <p:spPr>
            <a:xfrm>
              <a:off x="2782290" y="2987028"/>
              <a:ext cx="1489459" cy="1426330"/>
            </a:xfrm>
            <a:prstGeom prst="pie">
              <a:avLst>
                <a:gd name="adj1" fmla="val 0"/>
                <a:gd name="adj2" fmla="val 10817536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3" name="Равнобедренный треугольник 112"/>
            <p:cNvSpPr/>
            <p:nvPr/>
          </p:nvSpPr>
          <p:spPr>
            <a:xfrm>
              <a:off x="2624841" y="3153447"/>
              <a:ext cx="1841275" cy="549373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Фильтр</a:t>
              </a:r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42" name="Соединительная линия уступом 141"/>
          <p:cNvCxnSpPr>
            <a:stCxn id="6" idx="1"/>
            <a:endCxn id="234" idx="2"/>
          </p:cNvCxnSpPr>
          <p:nvPr/>
        </p:nvCxnSpPr>
        <p:spPr>
          <a:xfrm rot="10800000">
            <a:off x="1195388" y="3670300"/>
            <a:ext cx="1501775" cy="1588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05" name="TextBox 154"/>
          <p:cNvSpPr txBox="1">
            <a:spLocks noChangeArrowheads="1"/>
          </p:cNvSpPr>
          <p:nvPr/>
        </p:nvSpPr>
        <p:spPr bwMode="auto">
          <a:xfrm>
            <a:off x="2024063" y="-17463"/>
            <a:ext cx="51228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потоки в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Геодиалоге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97" name="Дуга 96"/>
          <p:cNvSpPr/>
          <p:nvPr/>
        </p:nvSpPr>
        <p:spPr>
          <a:xfrm rot="5400000">
            <a:off x="6800056" y="2885282"/>
            <a:ext cx="779463" cy="1327150"/>
          </a:xfrm>
          <a:prstGeom prst="arc">
            <a:avLst>
              <a:gd name="adj1" fmla="val 16612463"/>
              <a:gd name="adj2" fmla="val 6943920"/>
            </a:avLst>
          </a:prstGeom>
          <a:ln w="25400">
            <a:solidFill>
              <a:schemeClr val="tx1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8" name="Дуга 187"/>
          <p:cNvSpPr/>
          <p:nvPr/>
        </p:nvSpPr>
        <p:spPr>
          <a:xfrm rot="21394601">
            <a:off x="4926013" y="1103313"/>
            <a:ext cx="1955800" cy="2611437"/>
          </a:xfrm>
          <a:prstGeom prst="arc">
            <a:avLst>
              <a:gd name="adj1" fmla="val 16612463"/>
              <a:gd name="adj2" fmla="val 3436748"/>
            </a:avLst>
          </a:prstGeom>
          <a:ln w="25400">
            <a:solidFill>
              <a:schemeClr val="tx1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33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13125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336" y="2625090"/>
            <a:ext cx="2879701" cy="4159567"/>
          </a:xfrm>
          <a:prstGeom prst="rect">
            <a:avLst/>
          </a:prstGeom>
        </p:spPr>
      </p:pic>
      <p:pic>
        <p:nvPicPr>
          <p:cNvPr id="3" name="2013157" hidden="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336" y="2625090"/>
            <a:ext cx="2879701" cy="4159567"/>
          </a:xfrm>
          <a:prstGeom prst="rect">
            <a:avLst/>
          </a:prstGeom>
        </p:spPr>
      </p:pic>
      <p:pic>
        <p:nvPicPr>
          <p:cNvPr id="4" name="20133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336" y="2625090"/>
            <a:ext cx="2879701" cy="4159567"/>
          </a:xfrm>
          <a:prstGeom prst="rect">
            <a:avLst/>
          </a:prstGeom>
        </p:spPr>
      </p:pic>
      <p:pic>
        <p:nvPicPr>
          <p:cNvPr id="5" name="201406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336" y="2625090"/>
            <a:ext cx="2879701" cy="4159567"/>
          </a:xfrm>
          <a:prstGeom prst="rect">
            <a:avLst/>
          </a:prstGeom>
        </p:spPr>
      </p:pic>
      <p:pic>
        <p:nvPicPr>
          <p:cNvPr id="6" name="201408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336" y="2625090"/>
            <a:ext cx="2879701" cy="4159567"/>
          </a:xfrm>
          <a:prstGeom prst="rect">
            <a:avLst/>
          </a:prstGeom>
        </p:spPr>
      </p:pic>
      <p:pic>
        <p:nvPicPr>
          <p:cNvPr id="7" name="201508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336" y="2625090"/>
            <a:ext cx="2879701" cy="4159567"/>
          </a:xfrm>
          <a:prstGeom prst="rect">
            <a:avLst/>
          </a:prstGeom>
        </p:spPr>
      </p:pic>
      <p:pic>
        <p:nvPicPr>
          <p:cNvPr id="8" name="201509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336" y="2625090"/>
            <a:ext cx="2879701" cy="4159567"/>
          </a:xfrm>
          <a:prstGeom prst="rect">
            <a:avLst/>
          </a:prstGeom>
        </p:spPr>
      </p:pic>
      <p:grpSp>
        <p:nvGrpSpPr>
          <p:cNvPr id="79" name="Группа GD"/>
          <p:cNvGrpSpPr/>
          <p:nvPr/>
        </p:nvGrpSpPr>
        <p:grpSpPr>
          <a:xfrm>
            <a:off x="-6204133" y="420688"/>
            <a:ext cx="14388013" cy="1254125"/>
            <a:chOff x="-6204133" y="420688"/>
            <a:chExt cx="14388013" cy="1254125"/>
          </a:xfrm>
        </p:grpSpPr>
        <p:grpSp>
          <p:nvGrpSpPr>
            <p:cNvPr id="9" name="GD"/>
            <p:cNvGrpSpPr>
              <a:grpSpLocks/>
            </p:cNvGrpSpPr>
            <p:nvPr/>
          </p:nvGrpSpPr>
          <p:grpSpPr bwMode="auto">
            <a:xfrm>
              <a:off x="6848792" y="420688"/>
              <a:ext cx="1335088" cy="1254125"/>
              <a:chOff x="526676" y="1340001"/>
              <a:chExt cx="1334636" cy="1253321"/>
            </a:xfrm>
          </p:grpSpPr>
          <p:grpSp>
            <p:nvGrpSpPr>
              <p:cNvPr id="10" name="Группа 9"/>
              <p:cNvGrpSpPr/>
              <p:nvPr/>
            </p:nvGrpSpPr>
            <p:grpSpPr>
              <a:xfrm>
                <a:off x="927863" y="2143777"/>
                <a:ext cx="535537" cy="449545"/>
                <a:chOff x="2622210" y="2917732"/>
                <a:chExt cx="1841275" cy="1495626"/>
              </a:xfrm>
              <a:solidFill>
                <a:srgbClr val="00FF00"/>
              </a:solidFill>
            </p:grpSpPr>
            <p:sp>
              <p:nvSpPr>
                <p:cNvPr id="21" name="Пирог 20"/>
                <p:cNvSpPr/>
                <p:nvPr/>
              </p:nvSpPr>
              <p:spPr>
                <a:xfrm>
                  <a:off x="2782290" y="2987028"/>
                  <a:ext cx="1489459" cy="1426330"/>
                </a:xfrm>
                <a:prstGeom prst="pie">
                  <a:avLst>
                    <a:gd name="adj1" fmla="val 0"/>
                    <a:gd name="adj2" fmla="val 10817536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" name="Равнобедренный треугольник 21"/>
                <p:cNvSpPr/>
                <p:nvPr/>
              </p:nvSpPr>
              <p:spPr>
                <a:xfrm>
                  <a:off x="2622210" y="2917732"/>
                  <a:ext cx="1841275" cy="782461"/>
                </a:xfrm>
                <a:prstGeom prst="triangl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1" name="Блок-схема: подготовка 10"/>
              <p:cNvSpPr/>
              <p:nvPr/>
            </p:nvSpPr>
            <p:spPr>
              <a:xfrm>
                <a:off x="988483" y="1795321"/>
                <a:ext cx="406262" cy="353786"/>
              </a:xfrm>
              <a:prstGeom prst="flowChartPreparation">
                <a:avLst/>
              </a:prstGeom>
              <a:solidFill>
                <a:srgbClr val="75FF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2" name="Группа 11"/>
              <p:cNvGrpSpPr/>
              <p:nvPr/>
            </p:nvGrpSpPr>
            <p:grpSpPr>
              <a:xfrm>
                <a:off x="923258" y="1340001"/>
                <a:ext cx="535537" cy="449545"/>
                <a:chOff x="2622210" y="2917732"/>
                <a:chExt cx="1841275" cy="1495626"/>
              </a:xfrm>
              <a:solidFill>
                <a:srgbClr val="00FFFF"/>
              </a:solidFill>
            </p:grpSpPr>
            <p:sp>
              <p:nvSpPr>
                <p:cNvPr id="19" name="Пирог 18"/>
                <p:cNvSpPr/>
                <p:nvPr/>
              </p:nvSpPr>
              <p:spPr>
                <a:xfrm>
                  <a:off x="2782290" y="2987028"/>
                  <a:ext cx="1489459" cy="1426330"/>
                </a:xfrm>
                <a:prstGeom prst="pie">
                  <a:avLst>
                    <a:gd name="adj1" fmla="val 0"/>
                    <a:gd name="adj2" fmla="val 10817536"/>
                  </a:avLst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Равнобедренный треугольник 19"/>
                <p:cNvSpPr/>
                <p:nvPr/>
              </p:nvSpPr>
              <p:spPr>
                <a:xfrm>
                  <a:off x="2622210" y="2917732"/>
                  <a:ext cx="1841275" cy="782461"/>
                </a:xfrm>
                <a:prstGeom prst="triangl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3" name="Прямоугольник 12"/>
              <p:cNvSpPr/>
              <p:nvPr/>
            </p:nvSpPr>
            <p:spPr>
              <a:xfrm>
                <a:off x="526676" y="1362212"/>
                <a:ext cx="420546" cy="39820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1436006" y="1360625"/>
                <a:ext cx="418958" cy="3997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1440767" y="2187183"/>
                <a:ext cx="420545" cy="3997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533024" y="2184010"/>
                <a:ext cx="418958" cy="3997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7" name="Нашивка 16"/>
              <p:cNvSpPr/>
              <p:nvPr/>
            </p:nvSpPr>
            <p:spPr>
              <a:xfrm rot="5400000">
                <a:off x="1404336" y="1885724"/>
                <a:ext cx="455321" cy="179326"/>
              </a:xfrm>
              <a:prstGeom prst="chevr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Нашивка 17"/>
              <p:cNvSpPr/>
              <p:nvPr/>
            </p:nvSpPr>
            <p:spPr>
              <a:xfrm rot="16200000">
                <a:off x="514843" y="1867478"/>
                <a:ext cx="456907" cy="179327"/>
              </a:xfrm>
              <a:prstGeom prst="chevr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7" name="GD"/>
            <p:cNvGrpSpPr>
              <a:grpSpLocks/>
            </p:cNvGrpSpPr>
            <p:nvPr/>
          </p:nvGrpSpPr>
          <p:grpSpPr bwMode="auto">
            <a:xfrm>
              <a:off x="-6204133" y="420688"/>
              <a:ext cx="1335088" cy="1254125"/>
              <a:chOff x="526676" y="1340001"/>
              <a:chExt cx="1334636" cy="1253321"/>
            </a:xfrm>
          </p:grpSpPr>
          <p:grpSp>
            <p:nvGrpSpPr>
              <p:cNvPr id="38" name="Группа 37"/>
              <p:cNvGrpSpPr/>
              <p:nvPr/>
            </p:nvGrpSpPr>
            <p:grpSpPr>
              <a:xfrm>
                <a:off x="927863" y="2143777"/>
                <a:ext cx="535537" cy="449545"/>
                <a:chOff x="2622210" y="2917732"/>
                <a:chExt cx="1841275" cy="1495626"/>
              </a:xfrm>
              <a:solidFill>
                <a:srgbClr val="00FF00"/>
              </a:solidFill>
            </p:grpSpPr>
            <p:sp>
              <p:nvSpPr>
                <p:cNvPr id="49" name="Пирог 48"/>
                <p:cNvSpPr/>
                <p:nvPr/>
              </p:nvSpPr>
              <p:spPr>
                <a:xfrm>
                  <a:off x="2782290" y="2987028"/>
                  <a:ext cx="1489459" cy="1426330"/>
                </a:xfrm>
                <a:prstGeom prst="pie">
                  <a:avLst>
                    <a:gd name="adj1" fmla="val 0"/>
                    <a:gd name="adj2" fmla="val 10817536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0" name="Равнобедренный треугольник 49"/>
                <p:cNvSpPr/>
                <p:nvPr/>
              </p:nvSpPr>
              <p:spPr>
                <a:xfrm>
                  <a:off x="2622210" y="2917732"/>
                  <a:ext cx="1841275" cy="782461"/>
                </a:xfrm>
                <a:prstGeom prst="triangl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9" name="Блок-схема: подготовка 38"/>
              <p:cNvSpPr/>
              <p:nvPr/>
            </p:nvSpPr>
            <p:spPr>
              <a:xfrm>
                <a:off x="988483" y="1795321"/>
                <a:ext cx="406262" cy="353786"/>
              </a:xfrm>
              <a:prstGeom prst="flowChartPreparation">
                <a:avLst/>
              </a:prstGeom>
              <a:solidFill>
                <a:srgbClr val="75FF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0" name="Группа 39"/>
              <p:cNvGrpSpPr/>
              <p:nvPr/>
            </p:nvGrpSpPr>
            <p:grpSpPr>
              <a:xfrm>
                <a:off x="923258" y="1340001"/>
                <a:ext cx="535537" cy="449545"/>
                <a:chOff x="2622210" y="2917732"/>
                <a:chExt cx="1841275" cy="1495626"/>
              </a:xfrm>
              <a:solidFill>
                <a:srgbClr val="00FFFF"/>
              </a:solidFill>
            </p:grpSpPr>
            <p:sp>
              <p:nvSpPr>
                <p:cNvPr id="47" name="Пирог 46"/>
                <p:cNvSpPr/>
                <p:nvPr/>
              </p:nvSpPr>
              <p:spPr>
                <a:xfrm>
                  <a:off x="2782290" y="2987028"/>
                  <a:ext cx="1489459" cy="1426330"/>
                </a:xfrm>
                <a:prstGeom prst="pie">
                  <a:avLst>
                    <a:gd name="adj1" fmla="val 0"/>
                    <a:gd name="adj2" fmla="val 10817536"/>
                  </a:avLst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8" name="Равнобедренный треугольник 47"/>
                <p:cNvSpPr/>
                <p:nvPr/>
              </p:nvSpPr>
              <p:spPr>
                <a:xfrm>
                  <a:off x="2622210" y="2917732"/>
                  <a:ext cx="1841275" cy="782461"/>
                </a:xfrm>
                <a:prstGeom prst="triangl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1" name="Прямоугольник 40"/>
              <p:cNvSpPr/>
              <p:nvPr/>
            </p:nvSpPr>
            <p:spPr>
              <a:xfrm>
                <a:off x="526676" y="1362212"/>
                <a:ext cx="420546" cy="39820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1436006" y="1360625"/>
                <a:ext cx="418958" cy="3997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1440767" y="2187183"/>
                <a:ext cx="420545" cy="3997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533024" y="2184010"/>
                <a:ext cx="418958" cy="3997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45" name="Нашивка 44"/>
              <p:cNvSpPr/>
              <p:nvPr/>
            </p:nvSpPr>
            <p:spPr>
              <a:xfrm rot="5400000">
                <a:off x="1404336" y="1885724"/>
                <a:ext cx="455321" cy="179326"/>
              </a:xfrm>
              <a:prstGeom prst="chevr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Нашивка 45"/>
              <p:cNvSpPr/>
              <p:nvPr/>
            </p:nvSpPr>
            <p:spPr>
              <a:xfrm rot="16200000">
                <a:off x="514843" y="1867478"/>
                <a:ext cx="456907" cy="179327"/>
              </a:xfrm>
              <a:prstGeom prst="chevr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1" name="GD"/>
            <p:cNvGrpSpPr>
              <a:grpSpLocks/>
            </p:cNvGrpSpPr>
            <p:nvPr/>
          </p:nvGrpSpPr>
          <p:grpSpPr bwMode="auto">
            <a:xfrm>
              <a:off x="-1853158" y="420688"/>
              <a:ext cx="1335088" cy="1254125"/>
              <a:chOff x="526676" y="1340001"/>
              <a:chExt cx="1334636" cy="1253321"/>
            </a:xfrm>
          </p:grpSpPr>
          <p:grpSp>
            <p:nvGrpSpPr>
              <p:cNvPr id="52" name="Группа 51"/>
              <p:cNvGrpSpPr/>
              <p:nvPr/>
            </p:nvGrpSpPr>
            <p:grpSpPr>
              <a:xfrm>
                <a:off x="927863" y="2143777"/>
                <a:ext cx="535537" cy="449545"/>
                <a:chOff x="2622210" y="2917732"/>
                <a:chExt cx="1841275" cy="1495626"/>
              </a:xfrm>
              <a:solidFill>
                <a:srgbClr val="00FF00"/>
              </a:solidFill>
            </p:grpSpPr>
            <p:sp>
              <p:nvSpPr>
                <p:cNvPr id="63" name="Пирог 62"/>
                <p:cNvSpPr/>
                <p:nvPr/>
              </p:nvSpPr>
              <p:spPr>
                <a:xfrm>
                  <a:off x="2782290" y="2987028"/>
                  <a:ext cx="1489459" cy="1426330"/>
                </a:xfrm>
                <a:prstGeom prst="pie">
                  <a:avLst>
                    <a:gd name="adj1" fmla="val 0"/>
                    <a:gd name="adj2" fmla="val 10817536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4" name="Равнобедренный треугольник 63"/>
                <p:cNvSpPr/>
                <p:nvPr/>
              </p:nvSpPr>
              <p:spPr>
                <a:xfrm>
                  <a:off x="2622210" y="2917732"/>
                  <a:ext cx="1841275" cy="782461"/>
                </a:xfrm>
                <a:prstGeom prst="triangl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53" name="Блок-схема: подготовка 52"/>
              <p:cNvSpPr/>
              <p:nvPr/>
            </p:nvSpPr>
            <p:spPr>
              <a:xfrm>
                <a:off x="988483" y="1795321"/>
                <a:ext cx="406262" cy="353786"/>
              </a:xfrm>
              <a:prstGeom prst="flowChartPreparation">
                <a:avLst/>
              </a:prstGeom>
              <a:solidFill>
                <a:srgbClr val="75FF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4" name="Группа 53"/>
              <p:cNvGrpSpPr/>
              <p:nvPr/>
            </p:nvGrpSpPr>
            <p:grpSpPr>
              <a:xfrm>
                <a:off x="923258" y="1340001"/>
                <a:ext cx="535537" cy="449545"/>
                <a:chOff x="2622210" y="2917732"/>
                <a:chExt cx="1841275" cy="1495626"/>
              </a:xfrm>
              <a:solidFill>
                <a:srgbClr val="00FFFF"/>
              </a:solidFill>
            </p:grpSpPr>
            <p:sp>
              <p:nvSpPr>
                <p:cNvPr id="61" name="Пирог 60"/>
                <p:cNvSpPr/>
                <p:nvPr/>
              </p:nvSpPr>
              <p:spPr>
                <a:xfrm>
                  <a:off x="2782290" y="2987028"/>
                  <a:ext cx="1489459" cy="1426330"/>
                </a:xfrm>
                <a:prstGeom prst="pie">
                  <a:avLst>
                    <a:gd name="adj1" fmla="val 0"/>
                    <a:gd name="adj2" fmla="val 10817536"/>
                  </a:avLst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2" name="Равнобедренный треугольник 61"/>
                <p:cNvSpPr/>
                <p:nvPr/>
              </p:nvSpPr>
              <p:spPr>
                <a:xfrm>
                  <a:off x="2622210" y="2917732"/>
                  <a:ext cx="1841275" cy="782461"/>
                </a:xfrm>
                <a:prstGeom prst="triangl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55" name="Прямоугольник 54"/>
              <p:cNvSpPr/>
              <p:nvPr/>
            </p:nvSpPr>
            <p:spPr>
              <a:xfrm>
                <a:off x="526676" y="1362212"/>
                <a:ext cx="420546" cy="39820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1436006" y="1360625"/>
                <a:ext cx="418958" cy="3997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1440767" y="2187183"/>
                <a:ext cx="420545" cy="3997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533024" y="2184010"/>
                <a:ext cx="418958" cy="3997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59" name="Нашивка 58"/>
              <p:cNvSpPr/>
              <p:nvPr/>
            </p:nvSpPr>
            <p:spPr>
              <a:xfrm rot="5400000">
                <a:off x="1404336" y="1885724"/>
                <a:ext cx="455321" cy="179326"/>
              </a:xfrm>
              <a:prstGeom prst="chevr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Нашивка 59"/>
              <p:cNvSpPr/>
              <p:nvPr/>
            </p:nvSpPr>
            <p:spPr>
              <a:xfrm rot="16200000">
                <a:off x="514843" y="1867478"/>
                <a:ext cx="456907" cy="179327"/>
              </a:xfrm>
              <a:prstGeom prst="chevr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5" name="GD"/>
            <p:cNvGrpSpPr>
              <a:grpSpLocks/>
            </p:cNvGrpSpPr>
            <p:nvPr/>
          </p:nvGrpSpPr>
          <p:grpSpPr bwMode="auto">
            <a:xfrm>
              <a:off x="2497817" y="420688"/>
              <a:ext cx="1335088" cy="1254125"/>
              <a:chOff x="526676" y="1340001"/>
              <a:chExt cx="1334636" cy="1253321"/>
            </a:xfrm>
          </p:grpSpPr>
          <p:grpSp>
            <p:nvGrpSpPr>
              <p:cNvPr id="66" name="Группа 65"/>
              <p:cNvGrpSpPr/>
              <p:nvPr/>
            </p:nvGrpSpPr>
            <p:grpSpPr>
              <a:xfrm>
                <a:off x="927863" y="2143777"/>
                <a:ext cx="535537" cy="449545"/>
                <a:chOff x="2622210" y="2917732"/>
                <a:chExt cx="1841275" cy="1495626"/>
              </a:xfrm>
              <a:solidFill>
                <a:srgbClr val="00FF00"/>
              </a:solidFill>
            </p:grpSpPr>
            <p:sp>
              <p:nvSpPr>
                <p:cNvPr id="77" name="Пирог 76"/>
                <p:cNvSpPr/>
                <p:nvPr/>
              </p:nvSpPr>
              <p:spPr>
                <a:xfrm>
                  <a:off x="2782290" y="2987028"/>
                  <a:ext cx="1489459" cy="1426330"/>
                </a:xfrm>
                <a:prstGeom prst="pie">
                  <a:avLst>
                    <a:gd name="adj1" fmla="val 0"/>
                    <a:gd name="adj2" fmla="val 10817536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8" name="Равнобедренный треугольник 77"/>
                <p:cNvSpPr/>
                <p:nvPr/>
              </p:nvSpPr>
              <p:spPr>
                <a:xfrm>
                  <a:off x="2622210" y="2917732"/>
                  <a:ext cx="1841275" cy="782461"/>
                </a:xfrm>
                <a:prstGeom prst="triangl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67" name="Блок-схема: подготовка 66"/>
              <p:cNvSpPr/>
              <p:nvPr/>
            </p:nvSpPr>
            <p:spPr>
              <a:xfrm>
                <a:off x="988483" y="1795321"/>
                <a:ext cx="406262" cy="353786"/>
              </a:xfrm>
              <a:prstGeom prst="flowChartPreparation">
                <a:avLst/>
              </a:prstGeom>
              <a:solidFill>
                <a:srgbClr val="75FF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68" name="Группа 67"/>
              <p:cNvGrpSpPr/>
              <p:nvPr/>
            </p:nvGrpSpPr>
            <p:grpSpPr>
              <a:xfrm>
                <a:off x="923258" y="1340001"/>
                <a:ext cx="535537" cy="449545"/>
                <a:chOff x="2622210" y="2917732"/>
                <a:chExt cx="1841275" cy="1495626"/>
              </a:xfrm>
              <a:solidFill>
                <a:srgbClr val="00FFFF"/>
              </a:solidFill>
            </p:grpSpPr>
            <p:sp>
              <p:nvSpPr>
                <p:cNvPr id="75" name="Пирог 74"/>
                <p:cNvSpPr/>
                <p:nvPr/>
              </p:nvSpPr>
              <p:spPr>
                <a:xfrm>
                  <a:off x="2782290" y="2987028"/>
                  <a:ext cx="1489459" cy="1426330"/>
                </a:xfrm>
                <a:prstGeom prst="pie">
                  <a:avLst>
                    <a:gd name="adj1" fmla="val 0"/>
                    <a:gd name="adj2" fmla="val 10817536"/>
                  </a:avLst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6" name="Равнобедренный треугольник 75"/>
                <p:cNvSpPr/>
                <p:nvPr/>
              </p:nvSpPr>
              <p:spPr>
                <a:xfrm>
                  <a:off x="2622210" y="2917732"/>
                  <a:ext cx="1841275" cy="782461"/>
                </a:xfrm>
                <a:prstGeom prst="triangl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69" name="Прямоугольник 68"/>
              <p:cNvSpPr/>
              <p:nvPr/>
            </p:nvSpPr>
            <p:spPr>
              <a:xfrm>
                <a:off x="526676" y="1362212"/>
                <a:ext cx="420546" cy="39820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1436006" y="1360625"/>
                <a:ext cx="418958" cy="3997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1440767" y="2187183"/>
                <a:ext cx="420545" cy="3997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533024" y="2184010"/>
                <a:ext cx="418958" cy="3997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73" name="Нашивка 72"/>
              <p:cNvSpPr/>
              <p:nvPr/>
            </p:nvSpPr>
            <p:spPr>
              <a:xfrm rot="5400000">
                <a:off x="1404336" y="1885724"/>
                <a:ext cx="455321" cy="179326"/>
              </a:xfrm>
              <a:prstGeom prst="chevr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Нашивка 73"/>
              <p:cNvSpPr/>
              <p:nvPr/>
            </p:nvSpPr>
            <p:spPr>
              <a:xfrm rot="16200000">
                <a:off x="514843" y="1867478"/>
                <a:ext cx="456907" cy="179327"/>
              </a:xfrm>
              <a:prstGeom prst="chevr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82" name="Цикл информации"/>
          <p:cNvSpPr/>
          <p:nvPr/>
        </p:nvSpPr>
        <p:spPr>
          <a:xfrm rot="15004067">
            <a:off x="7036910" y="547088"/>
            <a:ext cx="995624" cy="1009263"/>
          </a:xfrm>
          <a:prstGeom prst="arc">
            <a:avLst>
              <a:gd name="adj1" fmla="val 16200000"/>
              <a:gd name="adj2" fmla="val 15632257"/>
            </a:avLst>
          </a:prstGeom>
          <a:ln w="63500" cmpd="dbl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4" name="Наблюдение Соединительная" hidden="1"/>
          <p:cNvCxnSpPr>
            <a:stCxn id="4" idx="0"/>
            <a:endCxn id="18" idx="0"/>
          </p:cNvCxnSpPr>
          <p:nvPr/>
        </p:nvCxnSpPr>
        <p:spPr>
          <a:xfrm rot="16200000" flipV="1">
            <a:off x="6528481" y="1530383"/>
            <a:ext cx="1542018" cy="647395"/>
          </a:xfrm>
          <a:prstGeom prst="bentConnector4">
            <a:avLst>
              <a:gd name="adj1" fmla="val 48546"/>
              <a:gd name="adj2" fmla="val 160745"/>
            </a:avLst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Управление Соединительная" hidden="1"/>
          <p:cNvCxnSpPr>
            <a:stCxn id="17" idx="0"/>
            <a:endCxn id="8" idx="0"/>
          </p:cNvCxnSpPr>
          <p:nvPr/>
        </p:nvCxnSpPr>
        <p:spPr>
          <a:xfrm flipH="1">
            <a:off x="7623187" y="1011635"/>
            <a:ext cx="420993" cy="1613455"/>
          </a:xfrm>
          <a:prstGeom prst="bentConnector4">
            <a:avLst>
              <a:gd name="adj1" fmla="val -137483"/>
              <a:gd name="adj2" fmla="val 52963"/>
            </a:avLst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Управление Круговая"/>
          <p:cNvSpPr/>
          <p:nvPr/>
        </p:nvSpPr>
        <p:spPr>
          <a:xfrm>
            <a:off x="7014422" y="901739"/>
            <a:ext cx="2133795" cy="1890099"/>
          </a:xfrm>
          <a:prstGeom prst="circularArrow">
            <a:avLst>
              <a:gd name="adj1" fmla="val 5247"/>
              <a:gd name="adj2" fmla="val 1006239"/>
              <a:gd name="adj3" fmla="val 2926793"/>
              <a:gd name="adj4" fmla="val 16227836"/>
              <a:gd name="adj5" fmla="val 8104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endParaRPr lang="ru-RU" sz="1600" dirty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Наблюдение Круговая"/>
          <p:cNvSpPr/>
          <p:nvPr/>
        </p:nvSpPr>
        <p:spPr>
          <a:xfrm>
            <a:off x="5921227" y="938782"/>
            <a:ext cx="2133795" cy="1890099"/>
          </a:xfrm>
          <a:prstGeom prst="circularArrow">
            <a:avLst>
              <a:gd name="adj1" fmla="val 5880"/>
              <a:gd name="adj2" fmla="val 911066"/>
              <a:gd name="adj3" fmla="val 15205374"/>
              <a:gd name="adj4" fmla="val 7292787"/>
              <a:gd name="adj5" fmla="val 810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Дополнение Стрелка"/>
          <p:cNvSpPr/>
          <p:nvPr/>
        </p:nvSpPr>
        <p:spPr>
          <a:xfrm>
            <a:off x="4892527" y="827270"/>
            <a:ext cx="2596713" cy="43021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Обмен информацией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Цикл природный"/>
          <p:cNvSpPr/>
          <p:nvPr/>
        </p:nvSpPr>
        <p:spPr>
          <a:xfrm>
            <a:off x="6341111" y="3524694"/>
            <a:ext cx="2564149" cy="2564149"/>
          </a:xfrm>
          <a:prstGeom prst="arc">
            <a:avLst>
              <a:gd name="adj1" fmla="val 16200000"/>
              <a:gd name="adj2" fmla="val 16199999"/>
            </a:avLst>
          </a:prstGeom>
          <a:ln w="88900">
            <a:gradFill flip="none" rotWithShape="1">
              <a:gsLst>
                <a:gs pos="0">
                  <a:srgbClr val="00FF00"/>
                </a:gs>
                <a:gs pos="100000">
                  <a:srgbClr val="FF0000"/>
                </a:gs>
              </a:gsLst>
              <a:lin ang="10800000" scaled="1"/>
              <a:tileRect/>
            </a:gradFill>
            <a:tailEnd type="stealth" w="lg" len="lg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498021" y="6466114"/>
            <a:ext cx="5248023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 flipV="1">
            <a:off x="498021" y="2828881"/>
            <a:ext cx="0" cy="363723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олилиния 28"/>
          <p:cNvSpPr/>
          <p:nvPr/>
        </p:nvSpPr>
        <p:spPr>
          <a:xfrm>
            <a:off x="485422" y="3002844"/>
            <a:ext cx="5156039" cy="2997051"/>
          </a:xfrm>
          <a:custGeom>
            <a:avLst/>
            <a:gdLst>
              <a:gd name="connsiteX0" fmla="*/ 0 w 5156039"/>
              <a:gd name="connsiteY0" fmla="*/ 2326775 h 2433870"/>
              <a:gd name="connsiteX1" fmla="*/ 2460978 w 5156039"/>
              <a:gd name="connsiteY1" fmla="*/ 114153 h 2433870"/>
              <a:gd name="connsiteX2" fmla="*/ 4289778 w 5156039"/>
              <a:gd name="connsiteY2" fmla="*/ 520553 h 2433870"/>
              <a:gd name="connsiteX3" fmla="*/ 5080000 w 5156039"/>
              <a:gd name="connsiteY3" fmla="*/ 2259042 h 2433870"/>
              <a:gd name="connsiteX4" fmla="*/ 5080000 w 5156039"/>
              <a:gd name="connsiteY4" fmla="*/ 2281619 h 2433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56039" h="2433870">
                <a:moveTo>
                  <a:pt x="0" y="2326775"/>
                </a:moveTo>
                <a:cubicBezTo>
                  <a:pt x="873007" y="1370982"/>
                  <a:pt x="1746015" y="415190"/>
                  <a:pt x="2460978" y="114153"/>
                </a:cubicBezTo>
                <a:cubicBezTo>
                  <a:pt x="3175941" y="-186884"/>
                  <a:pt x="3853274" y="163072"/>
                  <a:pt x="4289778" y="520553"/>
                </a:cubicBezTo>
                <a:cubicBezTo>
                  <a:pt x="4726282" y="878034"/>
                  <a:pt x="4948296" y="1965531"/>
                  <a:pt x="5080000" y="2259042"/>
                </a:cubicBezTo>
                <a:cubicBezTo>
                  <a:pt x="5211704" y="2552553"/>
                  <a:pt x="5145852" y="2417086"/>
                  <a:pt x="5080000" y="2281619"/>
                </a:cubicBezTo>
              </a:path>
            </a:pathLst>
          </a:custGeom>
          <a:noFill/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2908557" y="2531654"/>
            <a:ext cx="1211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</a:t>
            </a:r>
            <a:endParaRPr lang="ru-RU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Овал зеленый"/>
          <p:cNvSpPr/>
          <p:nvPr/>
        </p:nvSpPr>
        <p:spPr>
          <a:xfrm>
            <a:off x="790708" y="5396089"/>
            <a:ext cx="289211" cy="289211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Овал желтый"/>
          <p:cNvSpPr/>
          <p:nvPr/>
        </p:nvSpPr>
        <p:spPr>
          <a:xfrm>
            <a:off x="1558684" y="4647498"/>
            <a:ext cx="289211" cy="28921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Овал красный"/>
          <p:cNvSpPr/>
          <p:nvPr/>
        </p:nvSpPr>
        <p:spPr>
          <a:xfrm>
            <a:off x="2460468" y="4009675"/>
            <a:ext cx="289211" cy="28921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TextBox 85"/>
          <p:cNvSpPr txBox="1"/>
          <p:nvPr/>
        </p:nvSpPr>
        <p:spPr>
          <a:xfrm>
            <a:off x="4286583" y="6396335"/>
            <a:ext cx="1211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Сезон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84764" y="2362453"/>
            <a:ext cx="1211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LAI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ЗАголовок"/>
          <p:cNvSpPr/>
          <p:nvPr/>
        </p:nvSpPr>
        <p:spPr>
          <a:xfrm>
            <a:off x="-6051" y="-45518"/>
            <a:ext cx="91542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Распределенная система наблюдения/управления</a:t>
            </a:r>
          </a:p>
        </p:txBody>
      </p:sp>
      <p:sp>
        <p:nvSpPr>
          <p:cNvPr id="33" name="Неприемлемо"/>
          <p:cNvSpPr/>
          <p:nvPr/>
        </p:nvSpPr>
        <p:spPr>
          <a:xfrm>
            <a:off x="1558684" y="3767328"/>
            <a:ext cx="2134521" cy="734041"/>
          </a:xfrm>
          <a:prstGeom prst="rect">
            <a:avLst/>
          </a:prstGeom>
          <a:noFill/>
          <a:ln w="1270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Неприемлемое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отклонение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49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0"/>
                            </p:stCondLst>
                            <p:childTnLst>
                              <p:par>
                                <p:cTn id="27" presetID="42" presetClass="path" presetSubtype="0" repeatCount="3000" decel="10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77778E-7 2.22222E-6 L 0.47535 -0.00116 " pathEditMode="relative" rAng="0" ptsTypes="AA">
                                      <p:cBhvr>
                                        <p:cTn id="28" dur="1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67" y="-69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3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8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8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15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17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1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1" presetClass="entr" presetSubtype="1" fill="hold" grpId="4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5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20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grpId="2" nodeType="withEffect">
                                  <p:stCondLst>
                                    <p:cond delay="22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grpId="2" nodeType="withEffect">
                                  <p:stCondLst>
                                    <p:cond delay="24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4" nodeType="withEffect">
                                  <p:stCondLst>
                                    <p:cond delay="24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4" nodeType="withEffect">
                                  <p:stCondLst>
                                    <p:cond delay="25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25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2" nodeType="withEffect">
                                  <p:stCondLst>
                                    <p:cond delay="259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3" nodeType="withEffect">
                                  <p:stCondLst>
                                    <p:cond delay="279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9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31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1" presetClass="entr" presetSubtype="1" fill="hold" grpId="3" nodeType="withEffect">
                                  <p:stCondLst>
                                    <p:cond delay="33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0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5" nodeType="withEffect">
                                  <p:stCondLst>
                                    <p:cond delay="35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1" presetClass="entr" presetSubtype="1" fill="hold" grpId="3" nodeType="withEffect">
                                  <p:stCondLst>
                                    <p:cond delay="3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5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5" nodeType="withEffect">
                                  <p:stCondLst>
                                    <p:cond delay="368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36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36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7" presetClass="path" presetSubtype="0" accel="50000" decel="50000" fill="hold" grpId="1" nodeType="withEffect">
                                  <p:stCondLst>
                                    <p:cond delay="36200"/>
                                  </p:stCondLst>
                                  <p:childTnLst>
                                    <p:animMotion origin="layout" path="M -2.77778E-6 2.22222E-6 L -2.77778E-6 -0.13727 C -2.77778E-6 -0.19884 0.06893 -0.27454 0.125 -0.27454 L 0.25 -0.27454 " pathEditMode="relative" rAng="0" ptsTypes="AAAA">
                                      <p:cBhvr>
                                        <p:cTn id="11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372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4"/>
                                            </p:cond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6" presetID="21" presetClass="entr" presetSubtype="1" fill="remove" grpId="0" nodeType="withEffect">
                                  <p:stCondLst>
                                    <p:cond delay="381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8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6"/>
                                            </p:cond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2600"/>
                            </p:stCondLst>
                            <p:childTnLst>
                              <p:par>
                                <p:cTn id="1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4600"/>
                            </p:stCondLst>
                            <p:childTnLst>
                              <p:par>
                                <p:cTn id="12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4600"/>
                            </p:stCondLst>
                            <p:childTnLst>
                              <p:par>
                                <p:cTn id="1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6600"/>
                            </p:stCondLst>
                            <p:childTnLst>
                              <p:par>
                                <p:cTn id="1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5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2" grpId="1" animBg="1"/>
      <p:bldP spid="82" grpId="2" animBg="1"/>
      <p:bldP spid="82" grpId="3" animBg="1"/>
      <p:bldP spid="82" grpId="4" animBg="1"/>
      <p:bldP spid="82" grpId="5" animBg="1"/>
      <p:bldP spid="95" grpId="0" animBg="1"/>
      <p:bldP spid="96" grpId="0" animBg="1"/>
      <p:bldP spid="96" grpId="1" animBg="1"/>
      <p:bldP spid="96" grpId="2" animBg="1"/>
      <p:bldP spid="96" grpId="3" animBg="1"/>
      <p:bldP spid="96" grpId="4" animBg="1"/>
      <p:bldP spid="96" grpId="5" animBg="1"/>
      <p:bldP spid="97" grpId="0" animBg="1"/>
      <p:bldP spid="97" grpId="1" animBg="1"/>
      <p:bldP spid="97" grpId="2" animBg="1"/>
      <p:bldP spid="97" grpId="3" animBg="1"/>
      <p:bldP spid="23" grpId="0" animBg="1"/>
      <p:bldP spid="23" grpId="1" animBg="1"/>
      <p:bldP spid="23" grpId="2" animBg="1"/>
      <p:bldP spid="23" grpId="3" animBg="1"/>
      <p:bldP spid="23" grpId="4" animBg="1"/>
      <p:bldP spid="23" grpId="5" animBg="1"/>
      <p:bldP spid="32" grpId="0" animBg="1"/>
      <p:bldP spid="83" grpId="0" animBg="1"/>
      <p:bldP spid="85" grpId="0" animBg="1"/>
      <p:bldP spid="33" grpId="0" animBg="1"/>
      <p:bldP spid="33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1648</TotalTime>
  <Words>1242</Words>
  <Application>Microsoft Office PowerPoint</Application>
  <PresentationFormat>Экран (4:3)</PresentationFormat>
  <Paragraphs>317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Aharoni</vt:lpstr>
      <vt:lpstr>Arial</vt:lpstr>
      <vt:lpstr>Calibri</vt:lpstr>
      <vt:lpstr>Calibri Light</vt:lpstr>
      <vt:lpstr>Lucida Console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Интерполяция динамики областей (кластеров) ЮПШ Марса Информационный фильтр Калмана заполняет пробелы гиперспектральных наблюдений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boris</dc:creator>
  <cp:lastModifiedBy>boris</cp:lastModifiedBy>
  <cp:revision>123</cp:revision>
  <dcterms:created xsi:type="dcterms:W3CDTF">2016-03-07T16:46:29Z</dcterms:created>
  <dcterms:modified xsi:type="dcterms:W3CDTF">2016-03-31T11:19:23Z</dcterms:modified>
</cp:coreProperties>
</file>