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sldIdLst>
    <p:sldId id="256" r:id="rId2"/>
    <p:sldId id="324" r:id="rId3"/>
    <p:sldId id="320" r:id="rId4"/>
    <p:sldId id="330" r:id="rId5"/>
    <p:sldId id="283" r:id="rId6"/>
    <p:sldId id="261" r:id="rId7"/>
    <p:sldId id="262" r:id="rId8"/>
    <p:sldId id="322" r:id="rId9"/>
    <p:sldId id="265" r:id="rId10"/>
    <p:sldId id="269" r:id="rId11"/>
    <p:sldId id="270" r:id="rId12"/>
    <p:sldId id="263" r:id="rId13"/>
    <p:sldId id="282" r:id="rId14"/>
    <p:sldId id="271" r:id="rId15"/>
    <p:sldId id="298" r:id="rId16"/>
    <p:sldId id="300" r:id="rId17"/>
    <p:sldId id="301" r:id="rId18"/>
    <p:sldId id="302" r:id="rId19"/>
    <p:sldId id="314" r:id="rId20"/>
    <p:sldId id="303" r:id="rId21"/>
    <p:sldId id="304" r:id="rId22"/>
    <p:sldId id="299" r:id="rId23"/>
    <p:sldId id="305" r:id="rId24"/>
    <p:sldId id="308" r:id="rId25"/>
    <p:sldId id="323" r:id="rId26"/>
    <p:sldId id="329" r:id="rId27"/>
    <p:sldId id="331" r:id="rId28"/>
    <p:sldId id="306" r:id="rId29"/>
    <p:sldId id="327" r:id="rId30"/>
    <p:sldId id="328" r:id="rId31"/>
    <p:sldId id="272" r:id="rId32"/>
    <p:sldId id="291" r:id="rId33"/>
    <p:sldId id="313" r:id="rId34"/>
    <p:sldId id="312" r:id="rId35"/>
    <p:sldId id="310" r:id="rId36"/>
    <p:sldId id="311" r:id="rId37"/>
    <p:sldId id="326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comscan\NPO%20Spectr\2014\&#1054;&#1090;&#1095;&#1077;&#1090;%202014\&#1050;%20&#1086;&#1090;&#1095;&#1077;&#1090;&#1091;%202014.xlsm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comscan\NPO%20Spectr\&#1057;&#1090;&#1072;&#1090;&#1100;&#1103;%20&#1089;&#1077;&#1085;&#1090;&#1103;&#1073;&#1088;&#1100;\Z_1_30__E-10-150%2011_10_2-13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comscan\NPO%20Spectr\2014\&#1054;&#1090;&#1095;&#1077;&#1090;%202014\&#1050;%20&#1086;&#1090;&#1095;&#1077;&#1090;&#1091;%202014.xlsm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comscan\NPO%20Spectr\2014\&#1054;&#1090;&#1095;&#1077;&#1090;%202014\&#1050;%20&#1086;&#1090;&#1095;&#1077;&#1090;&#1091;%202014.xlsm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comscan\NPO%20Spectr\2014\&#1054;&#1090;&#1095;&#1077;&#1090;%202014\&#1050;%20&#1086;&#1090;&#1095;&#1077;&#1090;&#1091;%202014.xlsm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comscan\NPO%20Spectr\2014\&#1054;&#1090;&#1095;&#1077;&#1090;%202014\&#1050;%20&#1086;&#1090;&#1095;&#1077;&#1090;&#1091;%202014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F(E</a:t>
            </a:r>
            <a:r>
              <a:rPr lang="en-US" baseline="0" dirty="0" smtClean="0"/>
              <a:t> ),</a:t>
            </a:r>
            <a:r>
              <a:rPr lang="ru-RU" dirty="0" smtClean="0"/>
              <a:t> </a:t>
            </a:r>
            <a:r>
              <a:rPr lang="ru-RU" dirty="0"/>
              <a:t>1/кэВ</a:t>
            </a:r>
            <a:endParaRPr lang="en-US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Спектр!$G$4</c:f>
              <c:strCache>
                <c:ptCount val="1"/>
                <c:pt idx="0">
                  <c:v>V=140kV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square"/>
            <c:size val="4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Спектр!$G$5:$G$154</c:f>
              <c:numCache>
                <c:formatCode>General</c:formatCode>
                <c:ptCount val="15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8.0927428328646348E-5</c:v>
                </c:pt>
                <c:pt idx="21">
                  <c:v>1.2139114249296952E-4</c:v>
                </c:pt>
                <c:pt idx="22">
                  <c:v>2.832459991502622E-4</c:v>
                </c:pt>
                <c:pt idx="23">
                  <c:v>4.8556456997187809E-4</c:v>
                </c:pt>
                <c:pt idx="24">
                  <c:v>6.8788314079349397E-4</c:v>
                </c:pt>
                <c:pt idx="25">
                  <c:v>1.2746069961761799E-3</c:v>
                </c:pt>
                <c:pt idx="26">
                  <c:v>1.861330851558866E-3</c:v>
                </c:pt>
                <c:pt idx="27">
                  <c:v>2.448054706941552E-3</c:v>
                </c:pt>
                <c:pt idx="28">
                  <c:v>3.0347785623242381E-3</c:v>
                </c:pt>
                <c:pt idx="29">
                  <c:v>3.6215024177069237E-3</c:v>
                </c:pt>
                <c:pt idx="30">
                  <c:v>4.4712404151577108E-3</c:v>
                </c:pt>
                <c:pt idx="31">
                  <c:v>5.3209784126084965E-3</c:v>
                </c:pt>
                <c:pt idx="32">
                  <c:v>6.1707164100592831E-3</c:v>
                </c:pt>
                <c:pt idx="33">
                  <c:v>7.0204544075100697E-3</c:v>
                </c:pt>
                <c:pt idx="34">
                  <c:v>7.8701924049608563E-3</c:v>
                </c:pt>
                <c:pt idx="35">
                  <c:v>8.7199304024116447E-3</c:v>
                </c:pt>
                <c:pt idx="36">
                  <c:v>9.5696683998624313E-3</c:v>
                </c:pt>
                <c:pt idx="37">
                  <c:v>1.041940639731322E-2</c:v>
                </c:pt>
                <c:pt idx="38">
                  <c:v>1.1269144394764006E-2</c:v>
                </c:pt>
                <c:pt idx="39">
                  <c:v>1.2118882392214793E-2</c:v>
                </c:pt>
                <c:pt idx="40">
                  <c:v>1.2968620389665579E-2</c:v>
                </c:pt>
                <c:pt idx="41">
                  <c:v>1.3818358387116366E-2</c:v>
                </c:pt>
                <c:pt idx="42">
                  <c:v>1.4364618528334728E-2</c:v>
                </c:pt>
                <c:pt idx="43">
                  <c:v>1.4566937099156343E-2</c:v>
                </c:pt>
                <c:pt idx="44">
                  <c:v>1.4971574240799574E-2</c:v>
                </c:pt>
                <c:pt idx="45">
                  <c:v>1.5376211382442806E-2</c:v>
                </c:pt>
                <c:pt idx="46">
                  <c:v>1.5578529953264423E-2</c:v>
                </c:pt>
                <c:pt idx="47">
                  <c:v>1.5780848524086039E-2</c:v>
                </c:pt>
                <c:pt idx="48">
                  <c:v>1.5983167094907654E-2</c:v>
                </c:pt>
                <c:pt idx="49">
                  <c:v>1.618548566572927E-2</c:v>
                </c:pt>
                <c:pt idx="50">
                  <c:v>1.6225949379893592E-2</c:v>
                </c:pt>
                <c:pt idx="51">
                  <c:v>1.6225949379893592E-2</c:v>
                </c:pt>
                <c:pt idx="52">
                  <c:v>1.6225949379893592E-2</c:v>
                </c:pt>
                <c:pt idx="53">
                  <c:v>2.9174337912477005E-2</c:v>
                </c:pt>
                <c:pt idx="54">
                  <c:v>5.5839925546765978E-2</c:v>
                </c:pt>
                <c:pt idx="55">
                  <c:v>4.2891537014182565E-2</c:v>
                </c:pt>
                <c:pt idx="56">
                  <c:v>1.7804034232302198E-2</c:v>
                </c:pt>
                <c:pt idx="57">
                  <c:v>1.6994759949015732E-2</c:v>
                </c:pt>
                <c:pt idx="58">
                  <c:v>1.5780848524086039E-2</c:v>
                </c:pt>
                <c:pt idx="59">
                  <c:v>1.5780848524086039E-2</c:v>
                </c:pt>
                <c:pt idx="60">
                  <c:v>1.5780848524086039E-2</c:v>
                </c:pt>
                <c:pt idx="61">
                  <c:v>2.8324599915026224E-2</c:v>
                </c:pt>
                <c:pt idx="62">
                  <c:v>2.5357260876309188E-2</c:v>
                </c:pt>
                <c:pt idx="63">
                  <c:v>2.2389921837592155E-2</c:v>
                </c:pt>
                <c:pt idx="64">
                  <c:v>1.942258279887512E-2</c:v>
                </c:pt>
                <c:pt idx="65">
                  <c:v>1.6455243760158087E-2</c:v>
                </c:pt>
                <c:pt idx="66">
                  <c:v>1.3487904721441053E-2</c:v>
                </c:pt>
                <c:pt idx="67">
                  <c:v>1.0520565682724026E-2</c:v>
                </c:pt>
                <c:pt idx="68">
                  <c:v>1.0407267283063921E-2</c:v>
                </c:pt>
                <c:pt idx="69">
                  <c:v>1.0293968883403814E-2</c:v>
                </c:pt>
                <c:pt idx="70">
                  <c:v>1.0180670483743709E-2</c:v>
                </c:pt>
                <c:pt idx="71">
                  <c:v>1.0067372084083604E-2</c:v>
                </c:pt>
                <c:pt idx="72">
                  <c:v>9.9540736844234978E-3</c:v>
                </c:pt>
                <c:pt idx="73">
                  <c:v>9.8407752847633929E-3</c:v>
                </c:pt>
                <c:pt idx="74">
                  <c:v>9.7274768851032881E-3</c:v>
                </c:pt>
                <c:pt idx="75">
                  <c:v>9.6141784854431832E-3</c:v>
                </c:pt>
                <c:pt idx="76">
                  <c:v>9.5008800857830766E-3</c:v>
                </c:pt>
                <c:pt idx="77">
                  <c:v>9.3875816861229717E-3</c:v>
                </c:pt>
                <c:pt idx="78">
                  <c:v>9.2742832864628668E-3</c:v>
                </c:pt>
                <c:pt idx="79">
                  <c:v>9.105807094760502E-3</c:v>
                </c:pt>
                <c:pt idx="80">
                  <c:v>8.9373309030581372E-3</c:v>
                </c:pt>
                <c:pt idx="81">
                  <c:v>8.7688547113557742E-3</c:v>
                </c:pt>
                <c:pt idx="82">
                  <c:v>8.6003785196534094E-3</c:v>
                </c:pt>
                <c:pt idx="83">
                  <c:v>8.4319023279510446E-3</c:v>
                </c:pt>
                <c:pt idx="84">
                  <c:v>8.2634261362486798E-3</c:v>
                </c:pt>
                <c:pt idx="85">
                  <c:v>8.0949499445463168E-3</c:v>
                </c:pt>
                <c:pt idx="86">
                  <c:v>7.926473752843952E-3</c:v>
                </c:pt>
                <c:pt idx="87">
                  <c:v>7.7579975611415872E-3</c:v>
                </c:pt>
                <c:pt idx="88">
                  <c:v>7.5895213694392233E-3</c:v>
                </c:pt>
                <c:pt idx="89">
                  <c:v>7.4210451777368585E-3</c:v>
                </c:pt>
                <c:pt idx="90">
                  <c:v>7.2525689860344945E-3</c:v>
                </c:pt>
                <c:pt idx="91">
                  <c:v>7.0840927943321298E-3</c:v>
                </c:pt>
                <c:pt idx="92">
                  <c:v>6.9156166026297658E-3</c:v>
                </c:pt>
                <c:pt idx="93">
                  <c:v>6.747140410927401E-3</c:v>
                </c:pt>
                <c:pt idx="94">
                  <c:v>6.5786642192250371E-3</c:v>
                </c:pt>
                <c:pt idx="95">
                  <c:v>6.4101880275226732E-3</c:v>
                </c:pt>
                <c:pt idx="96">
                  <c:v>6.2417118358203093E-3</c:v>
                </c:pt>
                <c:pt idx="97">
                  <c:v>6.0732356441179462E-3</c:v>
                </c:pt>
                <c:pt idx="98">
                  <c:v>5.9047594524155823E-3</c:v>
                </c:pt>
                <c:pt idx="99">
                  <c:v>5.7362832607132184E-3</c:v>
                </c:pt>
                <c:pt idx="100">
                  <c:v>5.5678070690108553E-3</c:v>
                </c:pt>
                <c:pt idx="101">
                  <c:v>5.3993308773084914E-3</c:v>
                </c:pt>
                <c:pt idx="102">
                  <c:v>5.2308546856061275E-3</c:v>
                </c:pt>
                <c:pt idx="103">
                  <c:v>5.0623784939037644E-3</c:v>
                </c:pt>
                <c:pt idx="104">
                  <c:v>4.8939023022014005E-3</c:v>
                </c:pt>
                <c:pt idx="105">
                  <c:v>4.7254261104990366E-3</c:v>
                </c:pt>
                <c:pt idx="106">
                  <c:v>4.5569499187966735E-3</c:v>
                </c:pt>
                <c:pt idx="107">
                  <c:v>4.3884737270943096E-3</c:v>
                </c:pt>
                <c:pt idx="108">
                  <c:v>4.2199975353919457E-3</c:v>
                </c:pt>
                <c:pt idx="109">
                  <c:v>4.0515213436895826E-3</c:v>
                </c:pt>
                <c:pt idx="110">
                  <c:v>3.8830451519872187E-3</c:v>
                </c:pt>
                <c:pt idx="111">
                  <c:v>3.7145689602848552E-3</c:v>
                </c:pt>
                <c:pt idx="112">
                  <c:v>3.5460927685824913E-3</c:v>
                </c:pt>
                <c:pt idx="113">
                  <c:v>3.3776165768801278E-3</c:v>
                </c:pt>
                <c:pt idx="114">
                  <c:v>3.2091403851777643E-3</c:v>
                </c:pt>
                <c:pt idx="115">
                  <c:v>3.0406641934754004E-3</c:v>
                </c:pt>
                <c:pt idx="116">
                  <c:v>2.8721880017730369E-3</c:v>
                </c:pt>
                <c:pt idx="117">
                  <c:v>2.7037118100706734E-3</c:v>
                </c:pt>
                <c:pt idx="118">
                  <c:v>2.5352356183683095E-3</c:v>
                </c:pt>
                <c:pt idx="119">
                  <c:v>2.366759426665946E-3</c:v>
                </c:pt>
                <c:pt idx="120">
                  <c:v>2.1982832349635825E-3</c:v>
                </c:pt>
                <c:pt idx="121">
                  <c:v>2.0298070432612186E-3</c:v>
                </c:pt>
                <c:pt idx="122">
                  <c:v>1.8613308515588551E-3</c:v>
                </c:pt>
                <c:pt idx="123">
                  <c:v>1.6928546598564914E-3</c:v>
                </c:pt>
                <c:pt idx="124">
                  <c:v>1.5243784681541277E-3</c:v>
                </c:pt>
                <c:pt idx="125">
                  <c:v>1.3559022764517638E-3</c:v>
                </c:pt>
                <c:pt idx="126">
                  <c:v>1.1874260847494001E-3</c:v>
                </c:pt>
                <c:pt idx="127">
                  <c:v>1.0189498930470362E-3</c:v>
                </c:pt>
                <c:pt idx="128">
                  <c:v>8.5047370134467236E-4</c:v>
                </c:pt>
                <c:pt idx="129">
                  <c:v>6.8199750964230866E-4</c:v>
                </c:pt>
                <c:pt idx="130">
                  <c:v>5.1352131793994495E-4</c:v>
                </c:pt>
                <c:pt idx="131">
                  <c:v>3.4504512623758119E-4</c:v>
                </c:pt>
                <c:pt idx="132">
                  <c:v>1.7656893453521746E-4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064896"/>
        <c:axId val="60067200"/>
      </c:lineChart>
      <c:catAx>
        <c:axId val="600648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E, </a:t>
                </a:r>
                <a:r>
                  <a:rPr lang="ru-RU"/>
                  <a:t>кэВ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60067200"/>
        <c:crosses val="autoZero"/>
        <c:auto val="1"/>
        <c:lblAlgn val="ctr"/>
        <c:lblOffset val="100"/>
        <c:noMultiLvlLbl val="0"/>
      </c:catAx>
      <c:valAx>
        <c:axId val="600672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00648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F!$B$2</c:f>
              <c:strCache>
                <c:ptCount val="1"/>
                <c:pt idx="0">
                  <c:v>F(20/40)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F!$B$3:$B$16</c:f>
              <c:numCache>
                <c:formatCode>0.00</c:formatCode>
                <c:ptCount val="14"/>
                <c:pt idx="0">
                  <c:v>1.0009574999999999</c:v>
                </c:pt>
                <c:pt idx="1">
                  <c:v>1.013424799999989</c:v>
                </c:pt>
                <c:pt idx="2">
                  <c:v>1.0667311999999998</c:v>
                </c:pt>
                <c:pt idx="3">
                  <c:v>1.2064995999999946</c:v>
                </c:pt>
                <c:pt idx="4">
                  <c:v>1.4898137999999939</c:v>
                </c:pt>
                <c:pt idx="5">
                  <c:v>1.970884699999994</c:v>
                </c:pt>
                <c:pt idx="6">
                  <c:v>2.6282722999999999</c:v>
                </c:pt>
                <c:pt idx="7">
                  <c:v>3.4031414</c:v>
                </c:pt>
                <c:pt idx="8">
                  <c:v>4.2217295000000004</c:v>
                </c:pt>
                <c:pt idx="9">
                  <c:v>5.1163635999999997</c:v>
                </c:pt>
                <c:pt idx="10">
                  <c:v>5.8490565999999955</c:v>
                </c:pt>
                <c:pt idx="11">
                  <c:v>6.4591836999999996</c:v>
                </c:pt>
                <c:pt idx="12">
                  <c:v>6.9349240999999955</c:v>
                </c:pt>
                <c:pt idx="13">
                  <c:v>7.2270363999999772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687680"/>
        <c:axId val="61706240"/>
      </c:lineChart>
      <c:catAx>
        <c:axId val="61687680"/>
        <c:scaling>
          <c:orientation val="minMax"/>
        </c:scaling>
        <c:delete val="0"/>
        <c:axPos val="b"/>
        <c:majorTickMark val="out"/>
        <c:minorTickMark val="none"/>
        <c:tickLblPos val="nextTo"/>
        <c:crossAx val="61706240"/>
        <c:crosses val="autoZero"/>
        <c:auto val="1"/>
        <c:lblAlgn val="ctr"/>
        <c:lblOffset val="100"/>
        <c:noMultiLvlLbl val="0"/>
      </c:catAx>
      <c:valAx>
        <c:axId val="61706240"/>
        <c:scaling>
          <c:orientation val="minMax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crossAx val="616876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F(E</a:t>
            </a:r>
            <a:r>
              <a:rPr lang="en-US" baseline="0" dirty="0" smtClean="0"/>
              <a:t> ),</a:t>
            </a:r>
            <a:r>
              <a:rPr lang="ru-RU" dirty="0" smtClean="0"/>
              <a:t> </a:t>
            </a:r>
            <a:r>
              <a:rPr lang="ru-RU" dirty="0"/>
              <a:t>1/кэВ</a:t>
            </a:r>
            <a:endParaRPr lang="en-US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Спектр!$G$4</c:f>
              <c:strCache>
                <c:ptCount val="1"/>
                <c:pt idx="0">
                  <c:v>V=140kV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square"/>
            <c:size val="4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Спектр!$G$5:$G$154</c:f>
              <c:numCache>
                <c:formatCode>General</c:formatCode>
                <c:ptCount val="15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8.0927428328646348E-5</c:v>
                </c:pt>
                <c:pt idx="21">
                  <c:v>1.2139114249296952E-4</c:v>
                </c:pt>
                <c:pt idx="22">
                  <c:v>2.832459991502622E-4</c:v>
                </c:pt>
                <c:pt idx="23">
                  <c:v>4.8556456997187809E-4</c:v>
                </c:pt>
                <c:pt idx="24">
                  <c:v>6.8788314079349397E-4</c:v>
                </c:pt>
                <c:pt idx="25">
                  <c:v>1.2746069961761799E-3</c:v>
                </c:pt>
                <c:pt idx="26">
                  <c:v>1.861330851558866E-3</c:v>
                </c:pt>
                <c:pt idx="27">
                  <c:v>2.448054706941552E-3</c:v>
                </c:pt>
                <c:pt idx="28">
                  <c:v>3.0347785623242381E-3</c:v>
                </c:pt>
                <c:pt idx="29">
                  <c:v>3.6215024177069237E-3</c:v>
                </c:pt>
                <c:pt idx="30">
                  <c:v>4.4712404151577108E-3</c:v>
                </c:pt>
                <c:pt idx="31">
                  <c:v>5.3209784126084965E-3</c:v>
                </c:pt>
                <c:pt idx="32">
                  <c:v>6.1707164100592831E-3</c:v>
                </c:pt>
                <c:pt idx="33">
                  <c:v>7.0204544075100697E-3</c:v>
                </c:pt>
                <c:pt idx="34">
                  <c:v>7.8701924049608563E-3</c:v>
                </c:pt>
                <c:pt idx="35">
                  <c:v>8.7199304024116447E-3</c:v>
                </c:pt>
                <c:pt idx="36">
                  <c:v>9.5696683998624313E-3</c:v>
                </c:pt>
                <c:pt idx="37">
                  <c:v>1.041940639731322E-2</c:v>
                </c:pt>
                <c:pt idx="38">
                  <c:v>1.1269144394764006E-2</c:v>
                </c:pt>
                <c:pt idx="39">
                  <c:v>1.2118882392214793E-2</c:v>
                </c:pt>
                <c:pt idx="40">
                  <c:v>1.2968620389665579E-2</c:v>
                </c:pt>
                <c:pt idx="41">
                  <c:v>1.3818358387116366E-2</c:v>
                </c:pt>
                <c:pt idx="42">
                  <c:v>1.4364618528334728E-2</c:v>
                </c:pt>
                <c:pt idx="43">
                  <c:v>1.4566937099156343E-2</c:v>
                </c:pt>
                <c:pt idx="44">
                  <c:v>1.4971574240799574E-2</c:v>
                </c:pt>
                <c:pt idx="45">
                  <c:v>1.5376211382442806E-2</c:v>
                </c:pt>
                <c:pt idx="46">
                  <c:v>1.5578529953264423E-2</c:v>
                </c:pt>
                <c:pt idx="47">
                  <c:v>1.5780848524086039E-2</c:v>
                </c:pt>
                <c:pt idx="48">
                  <c:v>1.5983167094907654E-2</c:v>
                </c:pt>
                <c:pt idx="49">
                  <c:v>1.618548566572927E-2</c:v>
                </c:pt>
                <c:pt idx="50">
                  <c:v>1.6225949379893592E-2</c:v>
                </c:pt>
                <c:pt idx="51">
                  <c:v>1.6225949379893592E-2</c:v>
                </c:pt>
                <c:pt idx="52">
                  <c:v>1.6225949379893592E-2</c:v>
                </c:pt>
                <c:pt idx="53">
                  <c:v>2.9174337912477005E-2</c:v>
                </c:pt>
                <c:pt idx="54">
                  <c:v>5.5839925546765978E-2</c:v>
                </c:pt>
                <c:pt idx="55">
                  <c:v>4.2891537014182565E-2</c:v>
                </c:pt>
                <c:pt idx="56">
                  <c:v>1.7804034232302198E-2</c:v>
                </c:pt>
                <c:pt idx="57">
                  <c:v>1.6994759949015732E-2</c:v>
                </c:pt>
                <c:pt idx="58">
                  <c:v>1.5780848524086039E-2</c:v>
                </c:pt>
                <c:pt idx="59">
                  <c:v>1.5780848524086039E-2</c:v>
                </c:pt>
                <c:pt idx="60">
                  <c:v>1.5780848524086039E-2</c:v>
                </c:pt>
                <c:pt idx="61">
                  <c:v>2.8324599915026224E-2</c:v>
                </c:pt>
                <c:pt idx="62">
                  <c:v>2.5357260876309188E-2</c:v>
                </c:pt>
                <c:pt idx="63">
                  <c:v>2.2389921837592155E-2</c:v>
                </c:pt>
                <c:pt idx="64">
                  <c:v>1.942258279887512E-2</c:v>
                </c:pt>
                <c:pt idx="65">
                  <c:v>1.6455243760158087E-2</c:v>
                </c:pt>
                <c:pt idx="66">
                  <c:v>1.3487904721441053E-2</c:v>
                </c:pt>
                <c:pt idx="67">
                  <c:v>1.0520565682724026E-2</c:v>
                </c:pt>
                <c:pt idx="68">
                  <c:v>1.0407267283063921E-2</c:v>
                </c:pt>
                <c:pt idx="69">
                  <c:v>1.0293968883403814E-2</c:v>
                </c:pt>
                <c:pt idx="70">
                  <c:v>1.0180670483743709E-2</c:v>
                </c:pt>
                <c:pt idx="71">
                  <c:v>1.0067372084083604E-2</c:v>
                </c:pt>
                <c:pt idx="72">
                  <c:v>9.9540736844234978E-3</c:v>
                </c:pt>
                <c:pt idx="73">
                  <c:v>9.8407752847633929E-3</c:v>
                </c:pt>
                <c:pt idx="74">
                  <c:v>9.7274768851032881E-3</c:v>
                </c:pt>
                <c:pt idx="75">
                  <c:v>9.6141784854431832E-3</c:v>
                </c:pt>
                <c:pt idx="76">
                  <c:v>9.5008800857830766E-3</c:v>
                </c:pt>
                <c:pt idx="77">
                  <c:v>9.3875816861229717E-3</c:v>
                </c:pt>
                <c:pt idx="78">
                  <c:v>9.2742832864628668E-3</c:v>
                </c:pt>
                <c:pt idx="79">
                  <c:v>9.105807094760502E-3</c:v>
                </c:pt>
                <c:pt idx="80">
                  <c:v>8.9373309030581372E-3</c:v>
                </c:pt>
                <c:pt idx="81">
                  <c:v>8.7688547113557742E-3</c:v>
                </c:pt>
                <c:pt idx="82">
                  <c:v>8.6003785196534094E-3</c:v>
                </c:pt>
                <c:pt idx="83">
                  <c:v>8.4319023279510446E-3</c:v>
                </c:pt>
                <c:pt idx="84">
                  <c:v>8.2634261362486798E-3</c:v>
                </c:pt>
                <c:pt idx="85">
                  <c:v>8.0949499445463168E-3</c:v>
                </c:pt>
                <c:pt idx="86">
                  <c:v>7.926473752843952E-3</c:v>
                </c:pt>
                <c:pt idx="87">
                  <c:v>7.7579975611415872E-3</c:v>
                </c:pt>
                <c:pt idx="88">
                  <c:v>7.5895213694392233E-3</c:v>
                </c:pt>
                <c:pt idx="89">
                  <c:v>7.4210451777368585E-3</c:v>
                </c:pt>
                <c:pt idx="90">
                  <c:v>7.2525689860344945E-3</c:v>
                </c:pt>
                <c:pt idx="91">
                  <c:v>7.0840927943321298E-3</c:v>
                </c:pt>
                <c:pt idx="92">
                  <c:v>6.9156166026297658E-3</c:v>
                </c:pt>
                <c:pt idx="93">
                  <c:v>6.747140410927401E-3</c:v>
                </c:pt>
                <c:pt idx="94">
                  <c:v>6.5786642192250371E-3</c:v>
                </c:pt>
                <c:pt idx="95">
                  <c:v>6.4101880275226732E-3</c:v>
                </c:pt>
                <c:pt idx="96">
                  <c:v>6.2417118358203093E-3</c:v>
                </c:pt>
                <c:pt idx="97">
                  <c:v>6.0732356441179462E-3</c:v>
                </c:pt>
                <c:pt idx="98">
                  <c:v>5.9047594524155823E-3</c:v>
                </c:pt>
                <c:pt idx="99">
                  <c:v>5.7362832607132184E-3</c:v>
                </c:pt>
                <c:pt idx="100">
                  <c:v>5.5678070690108553E-3</c:v>
                </c:pt>
                <c:pt idx="101">
                  <c:v>5.3993308773084914E-3</c:v>
                </c:pt>
                <c:pt idx="102">
                  <c:v>5.2308546856061275E-3</c:v>
                </c:pt>
                <c:pt idx="103">
                  <c:v>5.0623784939037644E-3</c:v>
                </c:pt>
                <c:pt idx="104">
                  <c:v>4.8939023022014005E-3</c:v>
                </c:pt>
                <c:pt idx="105">
                  <c:v>4.7254261104990366E-3</c:v>
                </c:pt>
                <c:pt idx="106">
                  <c:v>4.5569499187966735E-3</c:v>
                </c:pt>
                <c:pt idx="107">
                  <c:v>4.3884737270943096E-3</c:v>
                </c:pt>
                <c:pt idx="108">
                  <c:v>4.2199975353919457E-3</c:v>
                </c:pt>
                <c:pt idx="109">
                  <c:v>4.0515213436895826E-3</c:v>
                </c:pt>
                <c:pt idx="110">
                  <c:v>3.8830451519872187E-3</c:v>
                </c:pt>
                <c:pt idx="111">
                  <c:v>3.7145689602848552E-3</c:v>
                </c:pt>
                <c:pt idx="112">
                  <c:v>3.5460927685824913E-3</c:v>
                </c:pt>
                <c:pt idx="113">
                  <c:v>3.3776165768801278E-3</c:v>
                </c:pt>
                <c:pt idx="114">
                  <c:v>3.2091403851777643E-3</c:v>
                </c:pt>
                <c:pt idx="115">
                  <c:v>3.0406641934754004E-3</c:v>
                </c:pt>
                <c:pt idx="116">
                  <c:v>2.8721880017730369E-3</c:v>
                </c:pt>
                <c:pt idx="117">
                  <c:v>2.7037118100706734E-3</c:v>
                </c:pt>
                <c:pt idx="118">
                  <c:v>2.5352356183683095E-3</c:v>
                </c:pt>
                <c:pt idx="119">
                  <c:v>2.366759426665946E-3</c:v>
                </c:pt>
                <c:pt idx="120">
                  <c:v>2.1982832349635825E-3</c:v>
                </c:pt>
                <c:pt idx="121">
                  <c:v>2.0298070432612186E-3</c:v>
                </c:pt>
                <c:pt idx="122">
                  <c:v>1.8613308515588551E-3</c:v>
                </c:pt>
                <c:pt idx="123">
                  <c:v>1.6928546598564914E-3</c:v>
                </c:pt>
                <c:pt idx="124">
                  <c:v>1.5243784681541277E-3</c:v>
                </c:pt>
                <c:pt idx="125">
                  <c:v>1.3559022764517638E-3</c:v>
                </c:pt>
                <c:pt idx="126">
                  <c:v>1.1874260847494001E-3</c:v>
                </c:pt>
                <c:pt idx="127">
                  <c:v>1.0189498930470362E-3</c:v>
                </c:pt>
                <c:pt idx="128">
                  <c:v>8.5047370134467236E-4</c:v>
                </c:pt>
                <c:pt idx="129">
                  <c:v>6.8199750964230866E-4</c:v>
                </c:pt>
                <c:pt idx="130">
                  <c:v>5.1352131793994495E-4</c:v>
                </c:pt>
                <c:pt idx="131">
                  <c:v>3.4504512623758119E-4</c:v>
                </c:pt>
                <c:pt idx="132">
                  <c:v>1.7656893453521746E-4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446080"/>
        <c:axId val="66448384"/>
      </c:lineChart>
      <c:catAx>
        <c:axId val="664460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E, </a:t>
                </a:r>
                <a:r>
                  <a:rPr lang="ru-RU"/>
                  <a:t>кэВ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66448384"/>
        <c:crosses val="autoZero"/>
        <c:auto val="1"/>
        <c:lblAlgn val="ctr"/>
        <c:lblOffset val="100"/>
        <c:noMultiLvlLbl val="0"/>
      </c:catAx>
      <c:valAx>
        <c:axId val="664483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64460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Спектр!$G$4</c:f>
              <c:strCache>
                <c:ptCount val="1"/>
                <c:pt idx="0">
                  <c:v>V=140kV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square"/>
            <c:size val="4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Спектр!$G$5:$G$154</c:f>
              <c:numCache>
                <c:formatCode>General</c:formatCode>
                <c:ptCount val="15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8.0927428328646348E-5</c:v>
                </c:pt>
                <c:pt idx="21">
                  <c:v>1.2139114249296952E-4</c:v>
                </c:pt>
                <c:pt idx="22">
                  <c:v>2.832459991502622E-4</c:v>
                </c:pt>
                <c:pt idx="23">
                  <c:v>4.8556456997187809E-4</c:v>
                </c:pt>
                <c:pt idx="24">
                  <c:v>6.8788314079349397E-4</c:v>
                </c:pt>
                <c:pt idx="25">
                  <c:v>1.2746069961761799E-3</c:v>
                </c:pt>
                <c:pt idx="26">
                  <c:v>1.861330851558866E-3</c:v>
                </c:pt>
                <c:pt idx="27">
                  <c:v>2.448054706941552E-3</c:v>
                </c:pt>
                <c:pt idx="28">
                  <c:v>3.0347785623242381E-3</c:v>
                </c:pt>
                <c:pt idx="29">
                  <c:v>3.6215024177069237E-3</c:v>
                </c:pt>
                <c:pt idx="30">
                  <c:v>4.4712404151577108E-3</c:v>
                </c:pt>
                <c:pt idx="31">
                  <c:v>5.3209784126084965E-3</c:v>
                </c:pt>
                <c:pt idx="32">
                  <c:v>6.1707164100592831E-3</c:v>
                </c:pt>
                <c:pt idx="33">
                  <c:v>7.0204544075100697E-3</c:v>
                </c:pt>
                <c:pt idx="34">
                  <c:v>7.8701924049608563E-3</c:v>
                </c:pt>
                <c:pt idx="35">
                  <c:v>8.7199304024116447E-3</c:v>
                </c:pt>
                <c:pt idx="36">
                  <c:v>9.5696683998624313E-3</c:v>
                </c:pt>
                <c:pt idx="37">
                  <c:v>1.041940639731322E-2</c:v>
                </c:pt>
                <c:pt idx="38">
                  <c:v>1.1269144394764006E-2</c:v>
                </c:pt>
                <c:pt idx="39">
                  <c:v>1.2118882392214793E-2</c:v>
                </c:pt>
                <c:pt idx="40">
                  <c:v>1.2968620389665579E-2</c:v>
                </c:pt>
                <c:pt idx="41">
                  <c:v>1.3818358387116366E-2</c:v>
                </c:pt>
                <c:pt idx="42">
                  <c:v>1.4364618528334728E-2</c:v>
                </c:pt>
                <c:pt idx="43">
                  <c:v>1.4566937099156343E-2</c:v>
                </c:pt>
                <c:pt idx="44">
                  <c:v>1.4971574240799574E-2</c:v>
                </c:pt>
                <c:pt idx="45">
                  <c:v>1.5376211382442806E-2</c:v>
                </c:pt>
                <c:pt idx="46">
                  <c:v>1.5578529953264423E-2</c:v>
                </c:pt>
                <c:pt idx="47">
                  <c:v>1.5780848524086039E-2</c:v>
                </c:pt>
                <c:pt idx="48">
                  <c:v>1.5983167094907654E-2</c:v>
                </c:pt>
                <c:pt idx="49">
                  <c:v>1.618548566572927E-2</c:v>
                </c:pt>
                <c:pt idx="50">
                  <c:v>1.6225949379893592E-2</c:v>
                </c:pt>
                <c:pt idx="51">
                  <c:v>1.6225949379893592E-2</c:v>
                </c:pt>
                <c:pt idx="52">
                  <c:v>1.6225949379893592E-2</c:v>
                </c:pt>
                <c:pt idx="53">
                  <c:v>2.9174337912477005E-2</c:v>
                </c:pt>
                <c:pt idx="54">
                  <c:v>5.5839925546765978E-2</c:v>
                </c:pt>
                <c:pt idx="55">
                  <c:v>4.2891537014182565E-2</c:v>
                </c:pt>
                <c:pt idx="56">
                  <c:v>1.7804034232302198E-2</c:v>
                </c:pt>
                <c:pt idx="57">
                  <c:v>1.6994759949015732E-2</c:v>
                </c:pt>
                <c:pt idx="58">
                  <c:v>1.5780848524086039E-2</c:v>
                </c:pt>
                <c:pt idx="59">
                  <c:v>1.5780848524086039E-2</c:v>
                </c:pt>
                <c:pt idx="60">
                  <c:v>1.5780848524086039E-2</c:v>
                </c:pt>
                <c:pt idx="61">
                  <c:v>2.8324599915026224E-2</c:v>
                </c:pt>
                <c:pt idx="62">
                  <c:v>2.5357260876309188E-2</c:v>
                </c:pt>
                <c:pt idx="63">
                  <c:v>2.2389921837592155E-2</c:v>
                </c:pt>
                <c:pt idx="64">
                  <c:v>1.942258279887512E-2</c:v>
                </c:pt>
                <c:pt idx="65">
                  <c:v>1.6455243760158087E-2</c:v>
                </c:pt>
                <c:pt idx="66">
                  <c:v>1.3487904721441053E-2</c:v>
                </c:pt>
                <c:pt idx="67">
                  <c:v>1.0520565682724026E-2</c:v>
                </c:pt>
                <c:pt idx="68">
                  <c:v>1.0407267283063921E-2</c:v>
                </c:pt>
                <c:pt idx="69">
                  <c:v>1.0293968883403814E-2</c:v>
                </c:pt>
                <c:pt idx="70">
                  <c:v>1.0180670483743709E-2</c:v>
                </c:pt>
                <c:pt idx="71">
                  <c:v>1.0067372084083604E-2</c:v>
                </c:pt>
                <c:pt idx="72">
                  <c:v>9.9540736844234978E-3</c:v>
                </c:pt>
                <c:pt idx="73">
                  <c:v>9.8407752847633929E-3</c:v>
                </c:pt>
                <c:pt idx="74">
                  <c:v>9.7274768851032881E-3</c:v>
                </c:pt>
                <c:pt idx="75">
                  <c:v>9.6141784854431832E-3</c:v>
                </c:pt>
                <c:pt idx="76">
                  <c:v>9.5008800857830766E-3</c:v>
                </c:pt>
                <c:pt idx="77">
                  <c:v>9.3875816861229717E-3</c:v>
                </c:pt>
                <c:pt idx="78">
                  <c:v>9.2742832864628668E-3</c:v>
                </c:pt>
                <c:pt idx="79">
                  <c:v>9.105807094760502E-3</c:v>
                </c:pt>
                <c:pt idx="80">
                  <c:v>8.9373309030581372E-3</c:v>
                </c:pt>
                <c:pt idx="81">
                  <c:v>8.7688547113557742E-3</c:v>
                </c:pt>
                <c:pt idx="82">
                  <c:v>8.6003785196534094E-3</c:v>
                </c:pt>
                <c:pt idx="83">
                  <c:v>8.4319023279510446E-3</c:v>
                </c:pt>
                <c:pt idx="84">
                  <c:v>8.2634261362486798E-3</c:v>
                </c:pt>
                <c:pt idx="85">
                  <c:v>8.0949499445463168E-3</c:v>
                </c:pt>
                <c:pt idx="86">
                  <c:v>7.926473752843952E-3</c:v>
                </c:pt>
                <c:pt idx="87">
                  <c:v>7.7579975611415872E-3</c:v>
                </c:pt>
                <c:pt idx="88">
                  <c:v>7.5895213694392233E-3</c:v>
                </c:pt>
                <c:pt idx="89">
                  <c:v>7.4210451777368585E-3</c:v>
                </c:pt>
                <c:pt idx="90">
                  <c:v>7.2525689860344945E-3</c:v>
                </c:pt>
                <c:pt idx="91">
                  <c:v>7.0840927943321298E-3</c:v>
                </c:pt>
                <c:pt idx="92">
                  <c:v>6.9156166026297658E-3</c:v>
                </c:pt>
                <c:pt idx="93">
                  <c:v>6.747140410927401E-3</c:v>
                </c:pt>
                <c:pt idx="94">
                  <c:v>6.5786642192250371E-3</c:v>
                </c:pt>
                <c:pt idx="95">
                  <c:v>6.4101880275226732E-3</c:v>
                </c:pt>
                <c:pt idx="96">
                  <c:v>6.2417118358203093E-3</c:v>
                </c:pt>
                <c:pt idx="97">
                  <c:v>6.0732356441179462E-3</c:v>
                </c:pt>
                <c:pt idx="98">
                  <c:v>5.9047594524155823E-3</c:v>
                </c:pt>
                <c:pt idx="99">
                  <c:v>5.7362832607132184E-3</c:v>
                </c:pt>
                <c:pt idx="100">
                  <c:v>5.5678070690108553E-3</c:v>
                </c:pt>
                <c:pt idx="101">
                  <c:v>5.3993308773084914E-3</c:v>
                </c:pt>
                <c:pt idx="102">
                  <c:v>5.2308546856061275E-3</c:v>
                </c:pt>
                <c:pt idx="103">
                  <c:v>5.0623784939037644E-3</c:v>
                </c:pt>
                <c:pt idx="104">
                  <c:v>4.8939023022014005E-3</c:v>
                </c:pt>
                <c:pt idx="105">
                  <c:v>4.7254261104990366E-3</c:v>
                </c:pt>
                <c:pt idx="106">
                  <c:v>4.5569499187966735E-3</c:v>
                </c:pt>
                <c:pt idx="107">
                  <c:v>4.3884737270943096E-3</c:v>
                </c:pt>
                <c:pt idx="108">
                  <c:v>4.2199975353919457E-3</c:v>
                </c:pt>
                <c:pt idx="109">
                  <c:v>4.0515213436895826E-3</c:v>
                </c:pt>
                <c:pt idx="110">
                  <c:v>3.8830451519872187E-3</c:v>
                </c:pt>
                <c:pt idx="111">
                  <c:v>3.7145689602848552E-3</c:v>
                </c:pt>
                <c:pt idx="112">
                  <c:v>3.5460927685824913E-3</c:v>
                </c:pt>
                <c:pt idx="113">
                  <c:v>3.3776165768801278E-3</c:v>
                </c:pt>
                <c:pt idx="114">
                  <c:v>3.2091403851777643E-3</c:v>
                </c:pt>
                <c:pt idx="115">
                  <c:v>3.0406641934754004E-3</c:v>
                </c:pt>
                <c:pt idx="116">
                  <c:v>2.8721880017730369E-3</c:v>
                </c:pt>
                <c:pt idx="117">
                  <c:v>2.7037118100706734E-3</c:v>
                </c:pt>
                <c:pt idx="118">
                  <c:v>2.5352356183683095E-3</c:v>
                </c:pt>
                <c:pt idx="119">
                  <c:v>2.366759426665946E-3</c:v>
                </c:pt>
                <c:pt idx="120">
                  <c:v>2.1982832349635825E-3</c:v>
                </c:pt>
                <c:pt idx="121">
                  <c:v>2.0298070432612186E-3</c:v>
                </c:pt>
                <c:pt idx="122">
                  <c:v>1.8613308515588551E-3</c:v>
                </c:pt>
                <c:pt idx="123">
                  <c:v>1.6928546598564914E-3</c:v>
                </c:pt>
                <c:pt idx="124">
                  <c:v>1.5243784681541277E-3</c:v>
                </c:pt>
                <c:pt idx="125">
                  <c:v>1.3559022764517638E-3</c:v>
                </c:pt>
                <c:pt idx="126">
                  <c:v>1.1874260847494001E-3</c:v>
                </c:pt>
                <c:pt idx="127">
                  <c:v>1.0189498930470362E-3</c:v>
                </c:pt>
                <c:pt idx="128">
                  <c:v>8.5047370134467236E-4</c:v>
                </c:pt>
                <c:pt idx="129">
                  <c:v>6.8199750964230866E-4</c:v>
                </c:pt>
                <c:pt idx="130">
                  <c:v>5.1352131793994495E-4</c:v>
                </c:pt>
                <c:pt idx="131">
                  <c:v>3.4504512623758119E-4</c:v>
                </c:pt>
                <c:pt idx="132">
                  <c:v>1.7656893453521746E-4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321920"/>
        <c:axId val="74324224"/>
      </c:lineChart>
      <c:catAx>
        <c:axId val="743219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>
                    <a:solidFill>
                      <a:srgbClr val="C00000"/>
                    </a:solidFill>
                  </a:rPr>
                  <a:t>E</a:t>
                </a:r>
                <a:r>
                  <a:rPr lang="ru-RU" dirty="0" smtClean="0">
                    <a:solidFill>
                      <a:srgbClr val="C00000"/>
                    </a:solidFill>
                  </a:rPr>
                  <a:t>опт(</a:t>
                </a:r>
                <a:r>
                  <a:rPr lang="ru-RU" dirty="0" smtClean="0">
                    <a:solidFill>
                      <a:srgbClr val="C00000"/>
                    </a:solidFill>
                    <a:sym typeface="Symbol"/>
                  </a:rPr>
                  <a:t></a:t>
                </a:r>
                <a:r>
                  <a:rPr lang="el-GR" dirty="0" smtClean="0">
                    <a:solidFill>
                      <a:srgbClr val="C00000"/>
                    </a:solidFill>
                    <a:sym typeface="Symbol"/>
                  </a:rPr>
                  <a:t>ρ</a:t>
                </a:r>
                <a:r>
                  <a:rPr lang="en-US" dirty="0" smtClean="0">
                    <a:solidFill>
                      <a:srgbClr val="C00000"/>
                    </a:solidFill>
                    <a:sym typeface="Symbol"/>
                  </a:rPr>
                  <a:t>d)</a:t>
                </a:r>
                <a:endParaRPr lang="ru-RU" dirty="0">
                  <a:solidFill>
                    <a:srgbClr val="C00000"/>
                  </a:solidFill>
                </a:endParaRPr>
              </a:p>
            </c:rich>
          </c:tx>
          <c:overlay val="0"/>
        </c:title>
        <c:majorTickMark val="out"/>
        <c:minorTickMark val="none"/>
        <c:tickLblPos val="nextTo"/>
        <c:crossAx val="74324224"/>
        <c:crosses val="autoZero"/>
        <c:auto val="1"/>
        <c:lblAlgn val="ctr"/>
        <c:lblOffset val="100"/>
        <c:noMultiLvlLbl val="0"/>
      </c:catAx>
      <c:valAx>
        <c:axId val="743242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43219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f(EH), </a:t>
            </a:r>
            <a:r>
              <a:rPr lang="ru-RU"/>
              <a:t> 1/кэВ</a:t>
            </a:r>
            <a:endParaRPr lang="en-US"/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Спектр!$G$4</c:f>
              <c:strCache>
                <c:ptCount val="1"/>
                <c:pt idx="0">
                  <c:v>V=140kV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square"/>
            <c:size val="4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Спектр!$G$5:$G$154</c:f>
              <c:numCache>
                <c:formatCode>General</c:formatCode>
                <c:ptCount val="15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8.0927428328646348E-5</c:v>
                </c:pt>
                <c:pt idx="21">
                  <c:v>1.2139114249296952E-4</c:v>
                </c:pt>
                <c:pt idx="22">
                  <c:v>2.832459991502622E-4</c:v>
                </c:pt>
                <c:pt idx="23">
                  <c:v>4.8556456997187809E-4</c:v>
                </c:pt>
                <c:pt idx="24">
                  <c:v>6.8788314079349397E-4</c:v>
                </c:pt>
                <c:pt idx="25">
                  <c:v>1.2746069961761799E-3</c:v>
                </c:pt>
                <c:pt idx="26">
                  <c:v>1.861330851558866E-3</c:v>
                </c:pt>
                <c:pt idx="27">
                  <c:v>2.448054706941552E-3</c:v>
                </c:pt>
                <c:pt idx="28">
                  <c:v>3.0347785623242381E-3</c:v>
                </c:pt>
                <c:pt idx="29">
                  <c:v>3.6215024177069237E-3</c:v>
                </c:pt>
                <c:pt idx="30">
                  <c:v>4.4712404151577108E-3</c:v>
                </c:pt>
                <c:pt idx="31">
                  <c:v>5.3209784126084965E-3</c:v>
                </c:pt>
                <c:pt idx="32">
                  <c:v>6.1707164100592831E-3</c:v>
                </c:pt>
                <c:pt idx="33">
                  <c:v>7.0204544075100697E-3</c:v>
                </c:pt>
                <c:pt idx="34">
                  <c:v>7.8701924049608563E-3</c:v>
                </c:pt>
                <c:pt idx="35">
                  <c:v>8.7199304024116447E-3</c:v>
                </c:pt>
                <c:pt idx="36">
                  <c:v>9.5696683998624313E-3</c:v>
                </c:pt>
                <c:pt idx="37">
                  <c:v>1.041940639731322E-2</c:v>
                </c:pt>
                <c:pt idx="38">
                  <c:v>1.1269144394764006E-2</c:v>
                </c:pt>
                <c:pt idx="39">
                  <c:v>1.2118882392214793E-2</c:v>
                </c:pt>
                <c:pt idx="40">
                  <c:v>1.2968620389665579E-2</c:v>
                </c:pt>
                <c:pt idx="41">
                  <c:v>1.3818358387116366E-2</c:v>
                </c:pt>
                <c:pt idx="42">
                  <c:v>1.4364618528334728E-2</c:v>
                </c:pt>
                <c:pt idx="43">
                  <c:v>1.4566937099156343E-2</c:v>
                </c:pt>
                <c:pt idx="44">
                  <c:v>1.4971574240799574E-2</c:v>
                </c:pt>
                <c:pt idx="45">
                  <c:v>1.5376211382442806E-2</c:v>
                </c:pt>
                <c:pt idx="46">
                  <c:v>1.5578529953264423E-2</c:v>
                </c:pt>
                <c:pt idx="47">
                  <c:v>1.5780848524086039E-2</c:v>
                </c:pt>
                <c:pt idx="48">
                  <c:v>1.5983167094907654E-2</c:v>
                </c:pt>
                <c:pt idx="49">
                  <c:v>1.618548566572927E-2</c:v>
                </c:pt>
                <c:pt idx="50">
                  <c:v>1.6225949379893592E-2</c:v>
                </c:pt>
                <c:pt idx="51">
                  <c:v>1.6225949379893592E-2</c:v>
                </c:pt>
                <c:pt idx="52">
                  <c:v>1.6225949379893592E-2</c:v>
                </c:pt>
                <c:pt idx="53">
                  <c:v>2.9174337912477005E-2</c:v>
                </c:pt>
                <c:pt idx="54">
                  <c:v>5.5839925546765978E-2</c:v>
                </c:pt>
                <c:pt idx="55">
                  <c:v>4.2891537014182565E-2</c:v>
                </c:pt>
                <c:pt idx="56">
                  <c:v>1.7804034232302198E-2</c:v>
                </c:pt>
                <c:pt idx="57">
                  <c:v>1.6994759949015732E-2</c:v>
                </c:pt>
                <c:pt idx="58">
                  <c:v>1.5780848524086039E-2</c:v>
                </c:pt>
                <c:pt idx="59">
                  <c:v>1.5780848524086039E-2</c:v>
                </c:pt>
                <c:pt idx="60">
                  <c:v>1.5780848524086039E-2</c:v>
                </c:pt>
                <c:pt idx="61">
                  <c:v>2.8324599915026224E-2</c:v>
                </c:pt>
                <c:pt idx="62">
                  <c:v>2.5357260876309188E-2</c:v>
                </c:pt>
                <c:pt idx="63">
                  <c:v>2.2389921837592155E-2</c:v>
                </c:pt>
                <c:pt idx="64">
                  <c:v>1.942258279887512E-2</c:v>
                </c:pt>
                <c:pt idx="65">
                  <c:v>1.6455243760158087E-2</c:v>
                </c:pt>
                <c:pt idx="66">
                  <c:v>1.3487904721441053E-2</c:v>
                </c:pt>
                <c:pt idx="67">
                  <c:v>1.0520565682724026E-2</c:v>
                </c:pt>
                <c:pt idx="68">
                  <c:v>1.0407267283063921E-2</c:v>
                </c:pt>
                <c:pt idx="69">
                  <c:v>1.0293968883403814E-2</c:v>
                </c:pt>
                <c:pt idx="70">
                  <c:v>1.0180670483743709E-2</c:v>
                </c:pt>
                <c:pt idx="71">
                  <c:v>1.0067372084083604E-2</c:v>
                </c:pt>
                <c:pt idx="72">
                  <c:v>9.9540736844234978E-3</c:v>
                </c:pt>
                <c:pt idx="73">
                  <c:v>9.8407752847633929E-3</c:v>
                </c:pt>
                <c:pt idx="74">
                  <c:v>9.7274768851032881E-3</c:v>
                </c:pt>
                <c:pt idx="75">
                  <c:v>9.6141784854431832E-3</c:v>
                </c:pt>
                <c:pt idx="76">
                  <c:v>9.5008800857830766E-3</c:v>
                </c:pt>
                <c:pt idx="77">
                  <c:v>9.3875816861229717E-3</c:v>
                </c:pt>
                <c:pt idx="78">
                  <c:v>9.2742832864628668E-3</c:v>
                </c:pt>
                <c:pt idx="79">
                  <c:v>9.105807094760502E-3</c:v>
                </c:pt>
                <c:pt idx="80">
                  <c:v>8.9373309030581372E-3</c:v>
                </c:pt>
                <c:pt idx="81">
                  <c:v>8.7688547113557742E-3</c:v>
                </c:pt>
                <c:pt idx="82">
                  <c:v>8.6003785196534094E-3</c:v>
                </c:pt>
                <c:pt idx="83">
                  <c:v>8.4319023279510446E-3</c:v>
                </c:pt>
                <c:pt idx="84">
                  <c:v>8.2634261362486798E-3</c:v>
                </c:pt>
                <c:pt idx="85">
                  <c:v>8.0949499445463168E-3</c:v>
                </c:pt>
                <c:pt idx="86">
                  <c:v>7.926473752843952E-3</c:v>
                </c:pt>
                <c:pt idx="87">
                  <c:v>7.7579975611415872E-3</c:v>
                </c:pt>
                <c:pt idx="88">
                  <c:v>7.5895213694392233E-3</c:v>
                </c:pt>
                <c:pt idx="89">
                  <c:v>7.4210451777368585E-3</c:v>
                </c:pt>
                <c:pt idx="90">
                  <c:v>7.2525689860344945E-3</c:v>
                </c:pt>
                <c:pt idx="91">
                  <c:v>7.0840927943321298E-3</c:v>
                </c:pt>
                <c:pt idx="92">
                  <c:v>6.9156166026297658E-3</c:v>
                </c:pt>
                <c:pt idx="93">
                  <c:v>6.747140410927401E-3</c:v>
                </c:pt>
                <c:pt idx="94">
                  <c:v>6.5786642192250371E-3</c:v>
                </c:pt>
                <c:pt idx="95">
                  <c:v>6.4101880275226732E-3</c:v>
                </c:pt>
                <c:pt idx="96">
                  <c:v>6.2417118358203093E-3</c:v>
                </c:pt>
                <c:pt idx="97">
                  <c:v>6.0732356441179462E-3</c:v>
                </c:pt>
                <c:pt idx="98">
                  <c:v>5.9047594524155823E-3</c:v>
                </c:pt>
                <c:pt idx="99">
                  <c:v>5.7362832607132184E-3</c:v>
                </c:pt>
                <c:pt idx="100">
                  <c:v>5.5678070690108553E-3</c:v>
                </c:pt>
                <c:pt idx="101">
                  <c:v>5.3993308773084914E-3</c:v>
                </c:pt>
                <c:pt idx="102">
                  <c:v>5.2308546856061275E-3</c:v>
                </c:pt>
                <c:pt idx="103">
                  <c:v>5.0623784939037644E-3</c:v>
                </c:pt>
                <c:pt idx="104">
                  <c:v>4.8939023022014005E-3</c:v>
                </c:pt>
                <c:pt idx="105">
                  <c:v>4.7254261104990366E-3</c:v>
                </c:pt>
                <c:pt idx="106">
                  <c:v>4.5569499187966735E-3</c:v>
                </c:pt>
                <c:pt idx="107">
                  <c:v>4.3884737270943096E-3</c:v>
                </c:pt>
                <c:pt idx="108">
                  <c:v>4.2199975353919457E-3</c:v>
                </c:pt>
                <c:pt idx="109">
                  <c:v>4.0515213436895826E-3</c:v>
                </c:pt>
                <c:pt idx="110">
                  <c:v>3.8830451519872187E-3</c:v>
                </c:pt>
                <c:pt idx="111">
                  <c:v>3.7145689602848552E-3</c:v>
                </c:pt>
                <c:pt idx="112">
                  <c:v>3.5460927685824913E-3</c:v>
                </c:pt>
                <c:pt idx="113">
                  <c:v>3.3776165768801278E-3</c:v>
                </c:pt>
                <c:pt idx="114">
                  <c:v>3.2091403851777643E-3</c:v>
                </c:pt>
                <c:pt idx="115">
                  <c:v>3.0406641934754004E-3</c:v>
                </c:pt>
                <c:pt idx="116">
                  <c:v>2.8721880017730369E-3</c:v>
                </c:pt>
                <c:pt idx="117">
                  <c:v>2.7037118100706734E-3</c:v>
                </c:pt>
                <c:pt idx="118">
                  <c:v>2.5352356183683095E-3</c:v>
                </c:pt>
                <c:pt idx="119">
                  <c:v>2.366759426665946E-3</c:v>
                </c:pt>
                <c:pt idx="120">
                  <c:v>2.1982832349635825E-3</c:v>
                </c:pt>
                <c:pt idx="121">
                  <c:v>2.0298070432612186E-3</c:v>
                </c:pt>
                <c:pt idx="122">
                  <c:v>1.8613308515588551E-3</c:v>
                </c:pt>
                <c:pt idx="123">
                  <c:v>1.6928546598564914E-3</c:v>
                </c:pt>
                <c:pt idx="124">
                  <c:v>1.5243784681541277E-3</c:v>
                </c:pt>
                <c:pt idx="125">
                  <c:v>1.3559022764517638E-3</c:v>
                </c:pt>
                <c:pt idx="126">
                  <c:v>1.1874260847494001E-3</c:v>
                </c:pt>
                <c:pt idx="127">
                  <c:v>1.0189498930470362E-3</c:v>
                </c:pt>
                <c:pt idx="128">
                  <c:v>8.5047370134467236E-4</c:v>
                </c:pt>
                <c:pt idx="129">
                  <c:v>6.8199750964230866E-4</c:v>
                </c:pt>
                <c:pt idx="130">
                  <c:v>5.1352131793994495E-4</c:v>
                </c:pt>
                <c:pt idx="131">
                  <c:v>3.4504512623758119E-4</c:v>
                </c:pt>
                <c:pt idx="132">
                  <c:v>1.7656893453521746E-4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412416"/>
        <c:axId val="74414720"/>
      </c:lineChart>
      <c:catAx>
        <c:axId val="744124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E, </a:t>
                </a:r>
                <a:r>
                  <a:rPr lang="ru-RU"/>
                  <a:t>кэВ</a:t>
                </a:r>
              </a:p>
            </c:rich>
          </c:tx>
          <c:overlay val="0"/>
        </c:title>
        <c:majorTickMark val="out"/>
        <c:minorTickMark val="none"/>
        <c:tickLblPos val="nextTo"/>
        <c:crossAx val="74414720"/>
        <c:crosses val="autoZero"/>
        <c:auto val="1"/>
        <c:lblAlgn val="ctr"/>
        <c:lblOffset val="100"/>
        <c:noMultiLvlLbl val="0"/>
      </c:catAx>
      <c:valAx>
        <c:axId val="74414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44124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f(EL), </a:t>
            </a:r>
            <a:r>
              <a:rPr lang="ru-RU"/>
              <a:t> 1/кэВ</a:t>
            </a:r>
            <a:endParaRPr lang="en-US"/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Спектр!$F$4</c:f>
              <c:strCache>
                <c:ptCount val="1"/>
                <c:pt idx="0">
                  <c:v>V=80kV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x"/>
            <c:size val="7"/>
            <c:spPr>
              <a:ln>
                <a:solidFill>
                  <a:schemeClr val="tx1"/>
                </a:solidFill>
              </a:ln>
            </c:spPr>
          </c:marker>
          <c:val>
            <c:numRef>
              <c:f>Спектр!$F$5:$F$154</c:f>
              <c:numCache>
                <c:formatCode>General</c:formatCode>
                <c:ptCount val="15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2.4076080414108585E-4</c:v>
                </c:pt>
                <c:pt idx="16">
                  <c:v>3.6114120621162876E-4</c:v>
                </c:pt>
                <c:pt idx="17">
                  <c:v>8.4266281449380041E-4</c:v>
                </c:pt>
                <c:pt idx="18">
                  <c:v>1.4445648248465151E-3</c:v>
                </c:pt>
                <c:pt idx="19">
                  <c:v>2.0464668351992295E-3</c:v>
                </c:pt>
                <c:pt idx="20">
                  <c:v>2.8891296496930301E-3</c:v>
                </c:pt>
                <c:pt idx="21">
                  <c:v>3.6114120621162879E-3</c:v>
                </c:pt>
                <c:pt idx="22">
                  <c:v>4.8152160828217171E-3</c:v>
                </c:pt>
                <c:pt idx="23">
                  <c:v>7.2228241242325757E-3</c:v>
                </c:pt>
                <c:pt idx="24">
                  <c:v>9.6304321656434343E-3</c:v>
                </c:pt>
                <c:pt idx="25">
                  <c:v>1.2639942217407007E-2</c:v>
                </c:pt>
                <c:pt idx="26">
                  <c:v>1.5649452269170579E-2</c:v>
                </c:pt>
                <c:pt idx="27">
                  <c:v>1.8057060310581439E-2</c:v>
                </c:pt>
                <c:pt idx="28">
                  <c:v>1.9983146743710128E-2</c:v>
                </c:pt>
                <c:pt idx="29">
                  <c:v>2.1668472372697728E-2</c:v>
                </c:pt>
                <c:pt idx="30">
                  <c:v>2.3353798001685327E-2</c:v>
                </c:pt>
                <c:pt idx="31">
                  <c:v>2.4316841218249671E-2</c:v>
                </c:pt>
                <c:pt idx="32">
                  <c:v>2.515950403274347E-2</c:v>
                </c:pt>
                <c:pt idx="33">
                  <c:v>2.6002166847237274E-2</c:v>
                </c:pt>
                <c:pt idx="34">
                  <c:v>2.6965210063801613E-2</c:v>
                </c:pt>
                <c:pt idx="35">
                  <c:v>2.7687492476224873E-2</c:v>
                </c:pt>
                <c:pt idx="36">
                  <c:v>2.8169014084507043E-2</c:v>
                </c:pt>
                <c:pt idx="37">
                  <c:v>2.8530155290718673E-2</c:v>
                </c:pt>
                <c:pt idx="38">
                  <c:v>2.8770916094859756E-2</c:v>
                </c:pt>
                <c:pt idx="39">
                  <c:v>2.8891296496930303E-2</c:v>
                </c:pt>
                <c:pt idx="40">
                  <c:v>2.8770916094859756E-2</c:v>
                </c:pt>
                <c:pt idx="41">
                  <c:v>2.8530155290718673E-2</c:v>
                </c:pt>
                <c:pt idx="42">
                  <c:v>2.8289394486577586E-2</c:v>
                </c:pt>
                <c:pt idx="43">
                  <c:v>2.8048633682436503E-2</c:v>
                </c:pt>
                <c:pt idx="44">
                  <c:v>2.7807872878295416E-2</c:v>
                </c:pt>
                <c:pt idx="45">
                  <c:v>2.7446731672083786E-2</c:v>
                </c:pt>
                <c:pt idx="46">
                  <c:v>2.6965210063801613E-2</c:v>
                </c:pt>
                <c:pt idx="47">
                  <c:v>2.6604068857589987E-2</c:v>
                </c:pt>
                <c:pt idx="48">
                  <c:v>2.588178644516673E-2</c:v>
                </c:pt>
                <c:pt idx="49">
                  <c:v>2.515950403274347E-2</c:v>
                </c:pt>
                <c:pt idx="50">
                  <c:v>2.4557602022390754E-2</c:v>
                </c:pt>
                <c:pt idx="51">
                  <c:v>2.4076080414108584E-2</c:v>
                </c:pt>
                <c:pt idx="52">
                  <c:v>2.4076080414108584E-2</c:v>
                </c:pt>
                <c:pt idx="53">
                  <c:v>2.4076080414108584E-2</c:v>
                </c:pt>
                <c:pt idx="54">
                  <c:v>2.5279884434814014E-2</c:v>
                </c:pt>
                <c:pt idx="55">
                  <c:v>2.6483688455519443E-2</c:v>
                </c:pt>
                <c:pt idx="56">
                  <c:v>2.4076080414108584E-2</c:v>
                </c:pt>
                <c:pt idx="57">
                  <c:v>1.8057060310581439E-2</c:v>
                </c:pt>
                <c:pt idx="58">
                  <c:v>1.6853256289876009E-2</c:v>
                </c:pt>
                <c:pt idx="59">
                  <c:v>1.5649452269170579E-2</c:v>
                </c:pt>
                <c:pt idx="60">
                  <c:v>1.4445648248465151E-2</c:v>
                </c:pt>
                <c:pt idx="61">
                  <c:v>1.3241844227759722E-2</c:v>
                </c:pt>
                <c:pt idx="62">
                  <c:v>1.3241844227759722E-2</c:v>
                </c:pt>
                <c:pt idx="63">
                  <c:v>1.3241844227759722E-2</c:v>
                </c:pt>
                <c:pt idx="64">
                  <c:v>1.155651859877212E-2</c:v>
                </c:pt>
                <c:pt idx="65">
                  <c:v>9.8711929697845192E-3</c:v>
                </c:pt>
                <c:pt idx="66">
                  <c:v>8.1858673407969179E-3</c:v>
                </c:pt>
                <c:pt idx="67">
                  <c:v>6.9820633200914891E-3</c:v>
                </c:pt>
                <c:pt idx="68">
                  <c:v>6.1394005055976884E-3</c:v>
                </c:pt>
                <c:pt idx="69">
                  <c:v>5.0559768869628029E-3</c:v>
                </c:pt>
                <c:pt idx="70">
                  <c:v>4.2133140724690023E-3</c:v>
                </c:pt>
                <c:pt idx="71">
                  <c:v>3.3706512579752016E-3</c:v>
                </c:pt>
                <c:pt idx="72">
                  <c:v>2.5279884434814015E-3</c:v>
                </c:pt>
                <c:pt idx="73">
                  <c:v>1.5649452269170582E-3</c:v>
                </c:pt>
                <c:pt idx="74">
                  <c:v>7.2228241242325753E-4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430336"/>
        <c:axId val="74436992"/>
      </c:lineChart>
      <c:catAx>
        <c:axId val="744303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E, </a:t>
                </a:r>
                <a:r>
                  <a:rPr lang="ru-RU"/>
                  <a:t>кэВ</a:t>
                </a:r>
              </a:p>
            </c:rich>
          </c:tx>
          <c:overlay val="0"/>
        </c:title>
        <c:majorTickMark val="out"/>
        <c:minorTickMark val="none"/>
        <c:tickLblPos val="nextTo"/>
        <c:crossAx val="74436992"/>
        <c:crosses val="autoZero"/>
        <c:auto val="1"/>
        <c:lblAlgn val="ctr"/>
        <c:lblOffset val="100"/>
        <c:noMultiLvlLbl val="0"/>
      </c:catAx>
      <c:valAx>
        <c:axId val="744369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44303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10" Type="http://schemas.openxmlformats.org/officeDocument/2006/relationships/image" Target="../media/image33.wmf"/><Relationship Id="rId4" Type="http://schemas.openxmlformats.org/officeDocument/2006/relationships/image" Target="../media/image27.wmf"/><Relationship Id="rId9" Type="http://schemas.openxmlformats.org/officeDocument/2006/relationships/image" Target="../media/image3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7" Type="http://schemas.openxmlformats.org/officeDocument/2006/relationships/image" Target="../media/image40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image" Target="../media/image43.wmf"/><Relationship Id="rId7" Type="http://schemas.openxmlformats.org/officeDocument/2006/relationships/image" Target="../media/image47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4" Type="http://schemas.openxmlformats.org/officeDocument/2006/relationships/image" Target="../media/image70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Relationship Id="rId4" Type="http://schemas.openxmlformats.org/officeDocument/2006/relationships/image" Target="../media/image79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88.wmf"/><Relationship Id="rId3" Type="http://schemas.openxmlformats.org/officeDocument/2006/relationships/image" Target="../media/image83.wmf"/><Relationship Id="rId7" Type="http://schemas.openxmlformats.org/officeDocument/2006/relationships/image" Target="../media/image87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10" Type="http://schemas.openxmlformats.org/officeDocument/2006/relationships/image" Target="../media/image90.wmf"/><Relationship Id="rId4" Type="http://schemas.openxmlformats.org/officeDocument/2006/relationships/image" Target="../media/image84.wmf"/><Relationship Id="rId9" Type="http://schemas.openxmlformats.org/officeDocument/2006/relationships/image" Target="../media/image89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2.wmf"/><Relationship Id="rId1" Type="http://schemas.openxmlformats.org/officeDocument/2006/relationships/image" Target="../media/image91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wmf"/><Relationship Id="rId1" Type="http://schemas.openxmlformats.org/officeDocument/2006/relationships/image" Target="../media/image92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3" Type="http://schemas.openxmlformats.org/officeDocument/2006/relationships/image" Target="../media/image96.wmf"/><Relationship Id="rId7" Type="http://schemas.openxmlformats.org/officeDocument/2006/relationships/image" Target="../media/image100.wmf"/><Relationship Id="rId2" Type="http://schemas.openxmlformats.org/officeDocument/2006/relationships/image" Target="../media/image91.wmf"/><Relationship Id="rId1" Type="http://schemas.openxmlformats.org/officeDocument/2006/relationships/image" Target="../media/image84.wmf"/><Relationship Id="rId6" Type="http://schemas.openxmlformats.org/officeDocument/2006/relationships/image" Target="../media/image99.wmf"/><Relationship Id="rId5" Type="http://schemas.openxmlformats.org/officeDocument/2006/relationships/image" Target="../media/image98.wmf"/><Relationship Id="rId4" Type="http://schemas.openxmlformats.org/officeDocument/2006/relationships/image" Target="../media/image97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2" Type="http://schemas.openxmlformats.org/officeDocument/2006/relationships/image" Target="../media/image90.wmf"/><Relationship Id="rId1" Type="http://schemas.openxmlformats.org/officeDocument/2006/relationships/image" Target="../media/image89.wmf"/><Relationship Id="rId4" Type="http://schemas.openxmlformats.org/officeDocument/2006/relationships/image" Target="../media/image10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wmf"/><Relationship Id="rId1" Type="http://schemas.openxmlformats.org/officeDocument/2006/relationships/image" Target="../media/image89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3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wmf"/><Relationship Id="rId1" Type="http://schemas.openxmlformats.org/officeDocument/2006/relationships/image" Target="../media/image114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7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0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0.57437</cdr:x>
      <cdr:y>0.01559</cdr:y>
    </cdr:from>
    <cdr:to>
      <cdr:x>0.57638</cdr:x>
      <cdr:y>0.75749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 flipH="1">
          <a:off x="1926808" y="33099"/>
          <a:ext cx="6771" cy="157469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0B94F0-D7DA-4D46-9F4C-87B75CD5EE79}" type="datetimeFigureOut">
              <a:rPr lang="ru-RU" smtClean="0"/>
              <a:pPr/>
              <a:t>10.03.2016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62E9D1-D2FD-4424-A52B-1BC91A38DA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180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fld id="{A62A393A-0CBF-4C35-B705-424E1C778492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87726-A1DE-4E01-8DD1-E63ED50B74E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fld id="{A62A393A-0CBF-4C35-B705-424E1C778492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87726-A1DE-4E01-8DD1-E63ED50B74E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fld id="{A62A393A-0CBF-4C35-B705-424E1C778492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87726-A1DE-4E01-8DD1-E63ED50B74E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fld id="{A62A393A-0CBF-4C35-B705-424E1C778492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87726-A1DE-4E01-8DD1-E63ED50B74E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7766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2E9D1-D2FD-4424-A52B-1BC91A38DA7E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87726-A1DE-4E01-8DD1-E63ED50B74E6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87726-A1DE-4E01-8DD1-E63ED50B74E6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87726-A1DE-4E01-8DD1-E63ED50B74E6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6EF9-9B59-4EB3-8BEE-58BC6106E565}" type="datetime1">
              <a:rPr lang="ru-RU" smtClean="0"/>
              <a:t>10.03.2016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274E0-FF47-4134-9761-9DDBB7C2984C}" type="datetime1">
              <a:rPr lang="ru-RU" smtClean="0"/>
              <a:t>10.03.2016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C0CA-6D8B-4F20-A054-A84C5A1C9E5E}" type="datetime1">
              <a:rPr lang="ru-RU" smtClean="0"/>
              <a:t>10.03.2016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86B55-E606-4FD6-BBDF-9CEAB9FB666B}" type="datetime1">
              <a:rPr lang="ru-RU" smtClean="0"/>
              <a:t>10.03.2016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24C8-212F-4CEE-824C-662CEFFCD29A}" type="datetime1">
              <a:rPr lang="ru-RU" smtClean="0"/>
              <a:t>10.03.2016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37B8A-8CE3-4EFB-AA79-85BED59B09D8}" type="datetime1">
              <a:rPr lang="ru-RU" smtClean="0"/>
              <a:t>10.03.2016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68B7-5118-45C9-9FB4-7325D6C5CE4E}" type="datetime1">
              <a:rPr lang="ru-RU" smtClean="0"/>
              <a:t>10.03.2016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3CBE0-9EE5-444B-A9B0-5B8EE2288264}" type="datetime1">
              <a:rPr lang="ru-RU" smtClean="0"/>
              <a:t>10.03.2016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8E0F-4566-4266-ADFD-61F83F42D17E}" type="datetime1">
              <a:rPr lang="ru-RU" smtClean="0"/>
              <a:t>10.03.2016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96B6-94D3-4F57-B3C6-4CB28ACC430E}" type="datetime1">
              <a:rPr lang="ru-RU" smtClean="0"/>
              <a:t>10.03.2016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F028D-C0CF-489B-B52A-8D0321EAC5FE}" type="datetime1">
              <a:rPr lang="ru-RU" smtClean="0"/>
              <a:t>10.03.2016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41101-22F2-45CD-8EA8-71F206745C20}" type="datetime1">
              <a:rPr lang="ru-RU" smtClean="0"/>
              <a:t>10.03.2016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29045-0804-4548-8D15-5382C61612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17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png"/><Relationship Id="rId5" Type="http://schemas.openxmlformats.org/officeDocument/2006/relationships/image" Target="../media/image18.wmf"/><Relationship Id="rId4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ieeexplore.ieee.org/search/searchresult.jsp?searchWithin=p_Authors:.QT.Torikoshi,%20M..QT.&amp;searchWithin=p_Author_Ids:37371961800&amp;newsearch=true" TargetMode="External"/><Relationship Id="rId13" Type="http://schemas.openxmlformats.org/officeDocument/2006/relationships/hyperlink" Target="http://ajpendo.physiology.org/search?author1=Zimian+Wang&amp;sortspec=date&amp;submit=Submit" TargetMode="External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2.wmf"/><Relationship Id="rId12" Type="http://schemas.openxmlformats.org/officeDocument/2006/relationships/hyperlink" Target="http://ajpendo.physiology.org/search?author1=Carmelo+Formica&amp;sortspec=date&amp;submit=Submit" TargetMode="External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3.wmf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11" Type="http://schemas.openxmlformats.org/officeDocument/2006/relationships/hyperlink" Target="http://ajpendo.physiology.org/search?author1=Angelo+Pietrobelli&amp;sortspec=date&amp;submit=Submit" TargetMode="External"/><Relationship Id="rId5" Type="http://schemas.openxmlformats.org/officeDocument/2006/relationships/image" Target="../media/image21.wmf"/><Relationship Id="rId15" Type="http://schemas.openxmlformats.org/officeDocument/2006/relationships/oleObject" Target="../embeddings/oleObject12.bin"/><Relationship Id="rId10" Type="http://schemas.openxmlformats.org/officeDocument/2006/relationships/hyperlink" Target="http://ieeexplore.ieee.org/search/searchresult.jsp?searchWithin=p_Authors:.QT.Endo,%20M..QT.&amp;searchWithin=p_Author_Ids:37324032500&amp;newsearch=true" TargetMode="External"/><Relationship Id="rId4" Type="http://schemas.openxmlformats.org/officeDocument/2006/relationships/oleObject" Target="../embeddings/oleObject10.bin"/><Relationship Id="rId9" Type="http://schemas.openxmlformats.org/officeDocument/2006/relationships/hyperlink" Target="http://ieeexplore.ieee.org/search/searchresult.jsp?searchWithin=p_Authors:.QT.Ohno,%20Y..QT.&amp;searchWithin=p_Author_Ids:37413473200&amp;newsearch=true" TargetMode="External"/><Relationship Id="rId14" Type="http://schemas.openxmlformats.org/officeDocument/2006/relationships/hyperlink" Target="http://ajpendo.physiology.org/search?author1=Steven+B.+Heymsfield&amp;sortspec=date&amp;submit=Submit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13" Type="http://schemas.openxmlformats.org/officeDocument/2006/relationships/oleObject" Target="../embeddings/oleObject17.bin"/><Relationship Id="rId18" Type="http://schemas.openxmlformats.org/officeDocument/2006/relationships/image" Target="../media/image30.wmf"/><Relationship Id="rId3" Type="http://schemas.openxmlformats.org/officeDocument/2006/relationships/notesSlide" Target="../notesSlides/notesSlide6.xml"/><Relationship Id="rId21" Type="http://schemas.openxmlformats.org/officeDocument/2006/relationships/oleObject" Target="../embeddings/oleObject21.bin"/><Relationship Id="rId7" Type="http://schemas.openxmlformats.org/officeDocument/2006/relationships/image" Target="../media/image25.wmf"/><Relationship Id="rId12" Type="http://schemas.openxmlformats.org/officeDocument/2006/relationships/image" Target="../media/image27.wmf"/><Relationship Id="rId17" Type="http://schemas.openxmlformats.org/officeDocument/2006/relationships/oleObject" Target="../embeddings/oleObject19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9.wmf"/><Relationship Id="rId20" Type="http://schemas.openxmlformats.org/officeDocument/2006/relationships/image" Target="../media/image31.wmf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11" Type="http://schemas.openxmlformats.org/officeDocument/2006/relationships/oleObject" Target="../embeddings/oleObject16.bin"/><Relationship Id="rId24" Type="http://schemas.openxmlformats.org/officeDocument/2006/relationships/image" Target="../media/image33.wmf"/><Relationship Id="rId5" Type="http://schemas.openxmlformats.org/officeDocument/2006/relationships/image" Target="../media/image24.wmf"/><Relationship Id="rId15" Type="http://schemas.openxmlformats.org/officeDocument/2006/relationships/oleObject" Target="../embeddings/oleObject18.bin"/><Relationship Id="rId23" Type="http://schemas.openxmlformats.org/officeDocument/2006/relationships/oleObject" Target="../embeddings/oleObject22.bin"/><Relationship Id="rId10" Type="http://schemas.openxmlformats.org/officeDocument/2006/relationships/image" Target="../media/image26.wmf"/><Relationship Id="rId19" Type="http://schemas.openxmlformats.org/officeDocument/2006/relationships/oleObject" Target="../embeddings/oleObject20.bin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28.wmf"/><Relationship Id="rId22" Type="http://schemas.openxmlformats.org/officeDocument/2006/relationships/image" Target="../media/image32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38.w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5.wmf"/><Relationship Id="rId12" Type="http://schemas.openxmlformats.org/officeDocument/2006/relationships/oleObject" Target="../embeddings/oleObject27.bin"/><Relationship Id="rId17" Type="http://schemas.openxmlformats.org/officeDocument/2006/relationships/image" Target="../media/image40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29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37.wmf"/><Relationship Id="rId5" Type="http://schemas.openxmlformats.org/officeDocument/2006/relationships/image" Target="../media/image34.wmf"/><Relationship Id="rId15" Type="http://schemas.openxmlformats.org/officeDocument/2006/relationships/image" Target="../media/image39.wmf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36.wmf"/><Relationship Id="rId14" Type="http://schemas.openxmlformats.org/officeDocument/2006/relationships/oleObject" Target="../embeddings/oleObject28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image" Target="../media/image52.jpeg"/><Relationship Id="rId18" Type="http://schemas.openxmlformats.org/officeDocument/2006/relationships/oleObject" Target="../embeddings/oleObject33.bin"/><Relationship Id="rId26" Type="http://schemas.openxmlformats.org/officeDocument/2006/relationships/oleObject" Target="../embeddings/oleObject37.bin"/><Relationship Id="rId3" Type="http://schemas.openxmlformats.org/officeDocument/2006/relationships/notesSlide" Target="../notesSlides/notesSlide8.xml"/><Relationship Id="rId21" Type="http://schemas.openxmlformats.org/officeDocument/2006/relationships/image" Target="../media/image45.wmf"/><Relationship Id="rId7" Type="http://schemas.openxmlformats.org/officeDocument/2006/relationships/image" Target="../media/image42.wmf"/><Relationship Id="rId12" Type="http://schemas.openxmlformats.org/officeDocument/2006/relationships/image" Target="../media/image51.jpeg"/><Relationship Id="rId17" Type="http://schemas.openxmlformats.org/officeDocument/2006/relationships/image" Target="../media/image56.jpeg"/><Relationship Id="rId25" Type="http://schemas.openxmlformats.org/officeDocument/2006/relationships/image" Target="../media/image47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55.jpeg"/><Relationship Id="rId20" Type="http://schemas.openxmlformats.org/officeDocument/2006/relationships/oleObject" Target="../embeddings/oleObject34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50.jpeg"/><Relationship Id="rId24" Type="http://schemas.openxmlformats.org/officeDocument/2006/relationships/oleObject" Target="../embeddings/oleObject36.bin"/><Relationship Id="rId5" Type="http://schemas.openxmlformats.org/officeDocument/2006/relationships/image" Target="../media/image41.wmf"/><Relationship Id="rId15" Type="http://schemas.openxmlformats.org/officeDocument/2006/relationships/image" Target="../media/image54.jpeg"/><Relationship Id="rId23" Type="http://schemas.openxmlformats.org/officeDocument/2006/relationships/image" Target="../media/image46.wmf"/><Relationship Id="rId10" Type="http://schemas.openxmlformats.org/officeDocument/2006/relationships/image" Target="../media/image49.jpeg"/><Relationship Id="rId19" Type="http://schemas.openxmlformats.org/officeDocument/2006/relationships/image" Target="../media/image44.wmf"/><Relationship Id="rId4" Type="http://schemas.openxmlformats.org/officeDocument/2006/relationships/oleObject" Target="../embeddings/oleObject30.bin"/><Relationship Id="rId9" Type="http://schemas.openxmlformats.org/officeDocument/2006/relationships/image" Target="../media/image43.wmf"/><Relationship Id="rId14" Type="http://schemas.openxmlformats.org/officeDocument/2006/relationships/image" Target="../media/image53.jpeg"/><Relationship Id="rId22" Type="http://schemas.openxmlformats.org/officeDocument/2006/relationships/oleObject" Target="../embeddings/oleObject35.bin"/><Relationship Id="rId27" Type="http://schemas.openxmlformats.org/officeDocument/2006/relationships/image" Target="../media/image48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57.wmf"/><Relationship Id="rId10" Type="http://schemas.openxmlformats.org/officeDocument/2006/relationships/chart" Target="../charts/chart3.xml"/><Relationship Id="rId4" Type="http://schemas.openxmlformats.org/officeDocument/2006/relationships/oleObject" Target="../embeddings/oleObject38.bin"/><Relationship Id="rId9" Type="http://schemas.openxmlformats.org/officeDocument/2006/relationships/image" Target="../media/image59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13" Type="http://schemas.openxmlformats.org/officeDocument/2006/relationships/image" Target="../media/image62.w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64.png"/><Relationship Id="rId12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0.wmf"/><Relationship Id="rId11" Type="http://schemas.openxmlformats.org/officeDocument/2006/relationships/image" Target="../media/image61.wmf"/><Relationship Id="rId5" Type="http://schemas.openxmlformats.org/officeDocument/2006/relationships/oleObject" Target="../embeddings/oleObject41.bin"/><Relationship Id="rId10" Type="http://schemas.openxmlformats.org/officeDocument/2006/relationships/oleObject" Target="../embeddings/oleObject42.bin"/><Relationship Id="rId4" Type="http://schemas.openxmlformats.org/officeDocument/2006/relationships/image" Target="../media/image63.png"/><Relationship Id="rId9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6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5.bin"/><Relationship Id="rId11" Type="http://schemas.openxmlformats.org/officeDocument/2006/relationships/image" Target="../media/image70.wmf"/><Relationship Id="rId5" Type="http://schemas.openxmlformats.org/officeDocument/2006/relationships/image" Target="../media/image67.wmf"/><Relationship Id="rId10" Type="http://schemas.openxmlformats.org/officeDocument/2006/relationships/oleObject" Target="../embeddings/oleObject47.bin"/><Relationship Id="rId4" Type="http://schemas.openxmlformats.org/officeDocument/2006/relationships/oleObject" Target="../embeddings/oleObject44.bin"/><Relationship Id="rId9" Type="http://schemas.openxmlformats.org/officeDocument/2006/relationships/image" Target="../media/image69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7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8.bin"/><Relationship Id="rId5" Type="http://schemas.openxmlformats.org/officeDocument/2006/relationships/image" Target="../media/image74.png"/><Relationship Id="rId10" Type="http://schemas.openxmlformats.org/officeDocument/2006/relationships/image" Target="../media/image75.png"/><Relationship Id="rId4" Type="http://schemas.openxmlformats.org/officeDocument/2006/relationships/image" Target="../media/image73.png"/><Relationship Id="rId9" Type="http://schemas.openxmlformats.org/officeDocument/2006/relationships/image" Target="../media/image72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77.wmf"/><Relationship Id="rId12" Type="http://schemas.openxmlformats.org/officeDocument/2006/relationships/image" Target="../media/image8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1.bin"/><Relationship Id="rId11" Type="http://schemas.openxmlformats.org/officeDocument/2006/relationships/image" Target="../media/image79.wmf"/><Relationship Id="rId5" Type="http://schemas.openxmlformats.org/officeDocument/2006/relationships/image" Target="../media/image76.wmf"/><Relationship Id="rId10" Type="http://schemas.openxmlformats.org/officeDocument/2006/relationships/oleObject" Target="../embeddings/oleObject53.bin"/><Relationship Id="rId4" Type="http://schemas.openxmlformats.org/officeDocument/2006/relationships/oleObject" Target="../embeddings/oleObject50.bin"/><Relationship Id="rId9" Type="http://schemas.openxmlformats.org/officeDocument/2006/relationships/image" Target="../media/image78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13" Type="http://schemas.openxmlformats.org/officeDocument/2006/relationships/image" Target="../media/image85.wmf"/><Relationship Id="rId18" Type="http://schemas.openxmlformats.org/officeDocument/2006/relationships/oleObject" Target="../embeddings/oleObject61.bin"/><Relationship Id="rId3" Type="http://schemas.openxmlformats.org/officeDocument/2006/relationships/notesSlide" Target="../notesSlides/notesSlide14.xml"/><Relationship Id="rId21" Type="http://schemas.openxmlformats.org/officeDocument/2006/relationships/image" Target="../media/image89.wmf"/><Relationship Id="rId7" Type="http://schemas.openxmlformats.org/officeDocument/2006/relationships/image" Target="../media/image82.wmf"/><Relationship Id="rId12" Type="http://schemas.openxmlformats.org/officeDocument/2006/relationships/oleObject" Target="../embeddings/oleObject58.bin"/><Relationship Id="rId17" Type="http://schemas.openxmlformats.org/officeDocument/2006/relationships/image" Target="../media/image8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0.bin"/><Relationship Id="rId20" Type="http://schemas.openxmlformats.org/officeDocument/2006/relationships/oleObject" Target="../embeddings/oleObject62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5.bin"/><Relationship Id="rId11" Type="http://schemas.openxmlformats.org/officeDocument/2006/relationships/image" Target="../media/image84.wmf"/><Relationship Id="rId5" Type="http://schemas.openxmlformats.org/officeDocument/2006/relationships/image" Target="../media/image81.wmf"/><Relationship Id="rId15" Type="http://schemas.openxmlformats.org/officeDocument/2006/relationships/image" Target="../media/image86.wmf"/><Relationship Id="rId23" Type="http://schemas.openxmlformats.org/officeDocument/2006/relationships/image" Target="../media/image90.wmf"/><Relationship Id="rId10" Type="http://schemas.openxmlformats.org/officeDocument/2006/relationships/oleObject" Target="../embeddings/oleObject57.bin"/><Relationship Id="rId19" Type="http://schemas.openxmlformats.org/officeDocument/2006/relationships/image" Target="../media/image88.wmf"/><Relationship Id="rId4" Type="http://schemas.openxmlformats.org/officeDocument/2006/relationships/oleObject" Target="../embeddings/oleObject54.bin"/><Relationship Id="rId9" Type="http://schemas.openxmlformats.org/officeDocument/2006/relationships/image" Target="../media/image83.wmf"/><Relationship Id="rId14" Type="http://schemas.openxmlformats.org/officeDocument/2006/relationships/oleObject" Target="../embeddings/oleObject59.bin"/><Relationship Id="rId22" Type="http://schemas.openxmlformats.org/officeDocument/2006/relationships/oleObject" Target="../embeddings/oleObject63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9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91.wmf"/><Relationship Id="rId5" Type="http://schemas.openxmlformats.org/officeDocument/2006/relationships/oleObject" Target="../embeddings/oleObject64.bin"/><Relationship Id="rId4" Type="http://schemas.openxmlformats.org/officeDocument/2006/relationships/image" Target="../media/image93.png"/><Relationship Id="rId9" Type="http://schemas.openxmlformats.org/officeDocument/2006/relationships/image" Target="../media/image92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wmf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6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92.w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9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13" Type="http://schemas.openxmlformats.org/officeDocument/2006/relationships/oleObject" Target="../embeddings/oleObject72.bin"/><Relationship Id="rId18" Type="http://schemas.openxmlformats.org/officeDocument/2006/relationships/oleObject" Target="../embeddings/oleObject74.bin"/><Relationship Id="rId3" Type="http://schemas.openxmlformats.org/officeDocument/2006/relationships/notesSlide" Target="../notesSlides/notesSlide17.xml"/><Relationship Id="rId21" Type="http://schemas.openxmlformats.org/officeDocument/2006/relationships/oleObject" Target="../embeddings/oleObject75.bin"/><Relationship Id="rId7" Type="http://schemas.openxmlformats.org/officeDocument/2006/relationships/image" Target="../media/image91.wmf"/><Relationship Id="rId12" Type="http://schemas.openxmlformats.org/officeDocument/2006/relationships/image" Target="../media/image97.wmf"/><Relationship Id="rId17" Type="http://schemas.openxmlformats.org/officeDocument/2006/relationships/image" Target="../media/image9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3.bin"/><Relationship Id="rId20" Type="http://schemas.openxmlformats.org/officeDocument/2006/relationships/image" Target="../media/image74.png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69.bin"/><Relationship Id="rId11" Type="http://schemas.openxmlformats.org/officeDocument/2006/relationships/oleObject" Target="../embeddings/oleObject71.bin"/><Relationship Id="rId5" Type="http://schemas.openxmlformats.org/officeDocument/2006/relationships/image" Target="../media/image84.wmf"/><Relationship Id="rId15" Type="http://schemas.openxmlformats.org/officeDocument/2006/relationships/image" Target="../media/image93.png"/><Relationship Id="rId10" Type="http://schemas.openxmlformats.org/officeDocument/2006/relationships/image" Target="../media/image80.png"/><Relationship Id="rId19" Type="http://schemas.openxmlformats.org/officeDocument/2006/relationships/image" Target="../media/image100.wmf"/><Relationship Id="rId4" Type="http://schemas.openxmlformats.org/officeDocument/2006/relationships/oleObject" Target="../embeddings/oleObject68.bin"/><Relationship Id="rId9" Type="http://schemas.openxmlformats.org/officeDocument/2006/relationships/image" Target="../media/image96.wmf"/><Relationship Id="rId14" Type="http://schemas.openxmlformats.org/officeDocument/2006/relationships/image" Target="../media/image98.wmf"/><Relationship Id="rId22" Type="http://schemas.openxmlformats.org/officeDocument/2006/relationships/image" Target="../media/image101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7.bin"/><Relationship Id="rId13" Type="http://schemas.openxmlformats.org/officeDocument/2006/relationships/image" Target="../media/image103.wmf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89.wmf"/><Relationship Id="rId12" Type="http://schemas.openxmlformats.org/officeDocument/2006/relationships/oleObject" Target="../embeddings/oleObject7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76.bin"/><Relationship Id="rId11" Type="http://schemas.openxmlformats.org/officeDocument/2006/relationships/image" Target="../media/image102.wmf"/><Relationship Id="rId5" Type="http://schemas.openxmlformats.org/officeDocument/2006/relationships/image" Target="../media/image105.png"/><Relationship Id="rId10" Type="http://schemas.openxmlformats.org/officeDocument/2006/relationships/oleObject" Target="../embeddings/oleObject78.bin"/><Relationship Id="rId4" Type="http://schemas.openxmlformats.org/officeDocument/2006/relationships/image" Target="../media/image104.png"/><Relationship Id="rId9" Type="http://schemas.openxmlformats.org/officeDocument/2006/relationships/image" Target="../media/image90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90.w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10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0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08.png"/><Relationship Id="rId5" Type="http://schemas.openxmlformats.org/officeDocument/2006/relationships/image" Target="../media/image89.wmf"/><Relationship Id="rId10" Type="http://schemas.openxmlformats.org/officeDocument/2006/relationships/image" Target="../media/image107.wmf"/><Relationship Id="rId4" Type="http://schemas.openxmlformats.org/officeDocument/2006/relationships/oleObject" Target="../embeddings/oleObject81.bin"/><Relationship Id="rId9" Type="http://schemas.openxmlformats.org/officeDocument/2006/relationships/oleObject" Target="../embeddings/oleObject8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3.bin"/><Relationship Id="rId3" Type="http://schemas.openxmlformats.org/officeDocument/2006/relationships/video" Target="../media/media1.avi"/><Relationship Id="rId7" Type="http://schemas.openxmlformats.org/officeDocument/2006/relationships/chart" Target="../charts/chart4.xml"/><Relationship Id="rId2" Type="http://schemas.microsoft.com/office/2007/relationships/media" Target="../media/media1.avi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12.png"/><Relationship Id="rId5" Type="http://schemas.openxmlformats.org/officeDocument/2006/relationships/notesSlide" Target="../notesSlides/notesSlide22.xml"/><Relationship Id="rId10" Type="http://schemas.openxmlformats.org/officeDocument/2006/relationships/image" Target="../media/image73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11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113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wmf"/><Relationship Id="rId3" Type="http://schemas.openxmlformats.org/officeDocument/2006/relationships/notesSlide" Target="../notesSlides/notesSlide24.xml"/><Relationship Id="rId7" Type="http://schemas.openxmlformats.org/officeDocument/2006/relationships/oleObject" Target="../embeddings/oleObject8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14.wmf"/><Relationship Id="rId5" Type="http://schemas.openxmlformats.org/officeDocument/2006/relationships/oleObject" Target="../embeddings/oleObject85.bin"/><Relationship Id="rId4" Type="http://schemas.openxmlformats.org/officeDocument/2006/relationships/image" Target="../media/image1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17.wmf"/><Relationship Id="rId5" Type="http://schemas.openxmlformats.org/officeDocument/2006/relationships/oleObject" Target="../embeddings/oleObject87.bin"/><Relationship Id="rId4" Type="http://schemas.openxmlformats.org/officeDocument/2006/relationships/image" Target="../media/image1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7" Type="http://schemas.openxmlformats.org/officeDocument/2006/relationships/image" Target="../media/image1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88.bin"/><Relationship Id="rId5" Type="http://schemas.openxmlformats.org/officeDocument/2006/relationships/image" Target="../media/image116.png"/><Relationship Id="rId4" Type="http://schemas.openxmlformats.org/officeDocument/2006/relationships/image" Target="../media/image1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lundltd.ru/index.php?razd=106&amp;catalog=111" TargetMode="External"/><Relationship Id="rId4" Type="http://schemas.openxmlformats.org/officeDocument/2006/relationships/image" Target="../media/image12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7" Type="http://schemas.openxmlformats.org/officeDocument/2006/relationships/image" Target="../media/image1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jpeg"/><Relationship Id="rId5" Type="http://schemas.openxmlformats.org/officeDocument/2006/relationships/image" Target="../media/image129.jpeg"/><Relationship Id="rId4" Type="http://schemas.openxmlformats.org/officeDocument/2006/relationships/image" Target="../media/image12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12776"/>
            <a:ext cx="9144000" cy="3494168"/>
          </a:xfrm>
        </p:spPr>
        <p:txBody>
          <a:bodyPr>
            <a:normAutofit/>
          </a:bodyPr>
          <a:lstStyle/>
          <a:p>
            <a:pPr lvl="0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Эффективный атомный номер и массовые коэффициенты ослабления для непрерывных </a:t>
            </a:r>
            <a:r>
              <a:rPr lang="ru-RU" sz="3200" dirty="0"/>
              <a:t>спектров в </a:t>
            </a:r>
            <a:r>
              <a:rPr lang="ru-RU" sz="3200" dirty="0" err="1" smtClean="0"/>
              <a:t>двухэнергетических</a:t>
            </a:r>
            <a:r>
              <a:rPr lang="ru-RU" sz="3200" dirty="0" smtClean="0"/>
              <a:t> рентгенографии и рентгеноскопии </a:t>
            </a:r>
            <a:r>
              <a:rPr lang="ru-RU" sz="3200" dirty="0"/>
              <a:t>(ДЭР) </a:t>
            </a:r>
            <a:br>
              <a:rPr lang="ru-RU" sz="3200" dirty="0"/>
            </a:br>
            <a:r>
              <a:rPr lang="ru-RU" sz="3200" dirty="0" smtClean="0"/>
              <a:t> 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6387" y="5373216"/>
            <a:ext cx="8786874" cy="136815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В.А. Горшков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2016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34081" y="188640"/>
            <a:ext cx="8786874" cy="1152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>
                <a:solidFill>
                  <a:schemeClr val="tx1"/>
                </a:solidFill>
              </a:rPr>
              <a:t>Семинар ИКИ РАН по механике, управлению и информатике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188640"/>
            <a:ext cx="8784976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Аннотация</a:t>
            </a:r>
          </a:p>
          <a:p>
            <a:r>
              <a:rPr lang="ru-RU" sz="1600" dirty="0"/>
              <a:t> </a:t>
            </a:r>
          </a:p>
          <a:p>
            <a:r>
              <a:rPr lang="ru-RU" sz="1600" dirty="0"/>
              <a:t>Рассматриваются области применения </a:t>
            </a:r>
            <a:r>
              <a:rPr lang="ru-RU" sz="1600" dirty="0" err="1"/>
              <a:t>двухэнергетических</a:t>
            </a:r>
            <a:r>
              <a:rPr lang="ru-RU" sz="1600" dirty="0"/>
              <a:t> рентгенографии и рентгеноскопии (ДЭР) в медицине (маммография, </a:t>
            </a:r>
            <a:r>
              <a:rPr lang="ru-RU" sz="1600" dirty="0" err="1"/>
              <a:t>остеоденситометрия</a:t>
            </a:r>
            <a:r>
              <a:rPr lang="ru-RU" sz="1600" dirty="0"/>
              <a:t>, </a:t>
            </a:r>
            <a:r>
              <a:rPr lang="ru-RU" sz="1600" dirty="0" err="1"/>
              <a:t>пульманология</a:t>
            </a:r>
            <a:r>
              <a:rPr lang="ru-RU" sz="1600" dirty="0"/>
              <a:t>),  нефтяной и горной отраслях, в таможенном контроле и пр.</a:t>
            </a:r>
          </a:p>
          <a:p>
            <a:r>
              <a:rPr lang="ru-RU" sz="1600" dirty="0"/>
              <a:t>Определение эффективного атомного номера крайне важно в </a:t>
            </a:r>
            <a:r>
              <a:rPr lang="ru-RU" sz="1600" dirty="0" err="1"/>
              <a:t>плотнометрии</a:t>
            </a:r>
            <a:r>
              <a:rPr lang="ru-RU" sz="1600" dirty="0"/>
              <a:t> многокомпонентных объектов. В докладе показано, что для непрерывных спектров рентгеновского излучения понятия массового коэффициента поглощения сложного вещества и его эффективного атомного номера может быть введено только для бесконечно тонких объектов. Массовый коэффициент ослабления, определяемый по доли зарегистрированного излучения, неоднородного объекта конечной толщины зависит от плотности и толщины объекта. Однако это противоречит физическому смыслу самого массового коэффициента поглощения, который не может зависеть от этих характеристик объекта. То же относится и к эффективному атомному номеру, определяемому </a:t>
            </a:r>
            <a:r>
              <a:rPr lang="ru-RU" sz="1600" dirty="0" err="1"/>
              <a:t>двухэнергетическим</a:t>
            </a:r>
            <a:r>
              <a:rPr lang="ru-RU" sz="1600" dirty="0"/>
              <a:t> методом.</a:t>
            </a:r>
          </a:p>
          <a:p>
            <a:r>
              <a:rPr lang="ru-RU" sz="1600" dirty="0"/>
              <a:t>Предложено введение понятия условного массового коэффициента поглощения бесконечно тонкого объекта, в котором распределение массовой концентрации компонентов эквивалентно их распределению в объекте конечной толщины. Показано, что значение условного коэффициента поглощения равно среднему его значению для конкретного спектра излучения. Приводится способ его расчета по  значению математического ожидания энергии в спектре.</a:t>
            </a:r>
          </a:p>
          <a:p>
            <a:r>
              <a:rPr lang="ru-RU" sz="1600" dirty="0"/>
              <a:t>Рассматривается вопрос эффективности проведения двух- и </a:t>
            </a:r>
            <a:r>
              <a:rPr lang="ru-RU" sz="1600" dirty="0" err="1"/>
              <a:t>полиэнергетической</a:t>
            </a:r>
            <a:r>
              <a:rPr lang="ru-RU" sz="1600" dirty="0"/>
              <a:t> энергетической рентгеноскопии, позволяющей существенно повысить чувствительность метода к изменению эффективного атомного номера, а также проводить визуализацию распределений плотности и эффективного атомного номера в подвижных объектах.</a:t>
            </a:r>
          </a:p>
        </p:txBody>
      </p:sp>
    </p:spTree>
    <p:extLst>
      <p:ext uri="{BB962C8B-B14F-4D97-AF65-F5344CB8AC3E}">
        <p14:creationId xmlns:p14="http://schemas.microsoft.com/office/powerpoint/2010/main" val="154710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-27384"/>
            <a:ext cx="5976663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Области применения ДЭР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12" y="2432678"/>
            <a:ext cx="1921600" cy="189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906" y="562788"/>
            <a:ext cx="1742457" cy="1476070"/>
          </a:xfrm>
          <a:prstGeom prst="rect">
            <a:avLst/>
          </a:prstGeom>
          <a:noFill/>
        </p:spPr>
      </p:pic>
      <p:pic>
        <p:nvPicPr>
          <p:cNvPr id="7" name="Рисунок 6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8717" y="4342293"/>
            <a:ext cx="1953731" cy="1672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56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519" y="468964"/>
            <a:ext cx="1592263" cy="1199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56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128" y="2204864"/>
            <a:ext cx="1445466" cy="1418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56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403" y="3832663"/>
            <a:ext cx="1687909" cy="1556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4137005"/>
            <a:ext cx="1144893" cy="2654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5659" name="Picture 11" descr="https://im0-tub-ru.yandex.net/i?id=35ea70051025fba1366a7c318e6fb8dc&amp;n=33&amp;h=215&amp;w=27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782326"/>
            <a:ext cx="2088232" cy="165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407731" y="5610991"/>
            <a:ext cx="54053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?</a:t>
            </a:r>
            <a:endParaRPr lang="ru-RU" sz="6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644008" y="5639454"/>
            <a:ext cx="54053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?</a:t>
            </a:r>
            <a:endParaRPr lang="ru-RU" sz="6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779912" y="5633716"/>
            <a:ext cx="54053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?</a:t>
            </a:r>
            <a:endParaRPr lang="ru-RU" sz="6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915816" y="5639454"/>
            <a:ext cx="540533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?</a:t>
            </a:r>
            <a:endParaRPr lang="ru-RU" sz="6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436096" y="5633715"/>
            <a:ext cx="731290" cy="1015663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…</a:t>
            </a:r>
            <a:endParaRPr lang="ru-RU" sz="6000" b="1" dirty="0"/>
          </a:p>
        </p:txBody>
      </p:sp>
      <p:sp>
        <p:nvSpPr>
          <p:cNvPr id="9" name="Овал 8"/>
          <p:cNvSpPr/>
          <p:nvPr/>
        </p:nvSpPr>
        <p:spPr>
          <a:xfrm>
            <a:off x="4339437" y="1124744"/>
            <a:ext cx="1672723" cy="15341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rot="20299719">
            <a:off x="6167386" y="128827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797114">
            <a:off x="6135018" y="219036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2082288">
            <a:off x="6062940" y="278095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3256672">
            <a:off x="5522804" y="308009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6898633">
            <a:off x="3976708" y="305170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 rot="8057070">
            <a:off x="2880074" y="284899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 rot="9342050">
            <a:off x="3182695" y="201795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 rot="11212088">
            <a:off x="2533139" y="142595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 rot="5400000">
            <a:off x="3880327" y="3966266"/>
            <a:ext cx="2504567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574454" y="1507073"/>
            <a:ext cx="1149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ДЭР</a:t>
            </a:r>
            <a:endParaRPr lang="ru-RU" sz="4400" dirty="0"/>
          </a:p>
        </p:txBody>
      </p:sp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606" y="2276513"/>
            <a:ext cx="987500" cy="1087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Двойная стрелка влево/вверх 2"/>
          <p:cNvSpPr/>
          <p:nvPr/>
        </p:nvSpPr>
        <p:spPr>
          <a:xfrm>
            <a:off x="2057652" y="3429000"/>
            <a:ext cx="425196" cy="481245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62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4</a:t>
            </a:fld>
            <a:endParaRPr lang="ru-RU"/>
          </a:p>
        </p:txBody>
      </p:sp>
      <p:grpSp>
        <p:nvGrpSpPr>
          <p:cNvPr id="20" name="Группа 19"/>
          <p:cNvGrpSpPr/>
          <p:nvPr/>
        </p:nvGrpSpPr>
        <p:grpSpPr>
          <a:xfrm>
            <a:off x="569576" y="1114228"/>
            <a:ext cx="6696819" cy="2088232"/>
            <a:chOff x="2195736" y="1592796"/>
            <a:chExt cx="6696819" cy="2088232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2915816" y="1592796"/>
              <a:ext cx="3024336" cy="2088232"/>
              <a:chOff x="2915816" y="1592796"/>
              <a:chExt cx="3024336" cy="2088232"/>
            </a:xfrm>
          </p:grpSpPr>
          <p:grpSp>
            <p:nvGrpSpPr>
              <p:cNvPr id="13" name="Группа 12"/>
              <p:cNvGrpSpPr/>
              <p:nvPr/>
            </p:nvGrpSpPr>
            <p:grpSpPr>
              <a:xfrm>
                <a:off x="3815916" y="1592796"/>
                <a:ext cx="1224136" cy="2088232"/>
                <a:chOff x="3203848" y="1412776"/>
                <a:chExt cx="1224136" cy="2088232"/>
              </a:xfrm>
            </p:grpSpPr>
            <p:sp>
              <p:nvSpPr>
                <p:cNvPr id="5" name="Прямоугольник 4"/>
                <p:cNvSpPr/>
                <p:nvPr/>
              </p:nvSpPr>
              <p:spPr>
                <a:xfrm>
                  <a:off x="3203848" y="1412776"/>
                  <a:ext cx="1224136" cy="1224136"/>
                </a:xfrm>
                <a:prstGeom prst="rect">
                  <a:avLst/>
                </a:prstGeom>
                <a:noFill/>
                <a:ln w="762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" name="TextBox 5"/>
                <p:cNvSpPr txBox="1"/>
                <p:nvPr/>
              </p:nvSpPr>
              <p:spPr>
                <a:xfrm>
                  <a:off x="3346877" y="1503809"/>
                  <a:ext cx="938077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4400" dirty="0" smtClean="0">
                      <a:sym typeface="Symbol"/>
                    </a:rPr>
                    <a:t></a:t>
                  </a:r>
                  <a:r>
                    <a:rPr lang="en-US" sz="4400" dirty="0" smtClean="0">
                      <a:sym typeface="Symbol"/>
                    </a:rPr>
                    <a:t>,</a:t>
                  </a:r>
                  <a:r>
                    <a:rPr lang="el-GR" sz="4400" dirty="0" smtClean="0">
                      <a:sym typeface="Symbol"/>
                    </a:rPr>
                    <a:t>ρ</a:t>
                  </a:r>
                  <a:endParaRPr lang="ru-RU" sz="4400" dirty="0"/>
                </a:p>
              </p:txBody>
            </p:sp>
            <p:cxnSp>
              <p:nvCxnSpPr>
                <p:cNvPr id="8" name="Прямая соединительная линия 7"/>
                <p:cNvCxnSpPr/>
                <p:nvPr/>
              </p:nvCxnSpPr>
              <p:spPr>
                <a:xfrm>
                  <a:off x="3203848" y="2636912"/>
                  <a:ext cx="0" cy="86409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Прямая соединительная линия 8"/>
                <p:cNvCxnSpPr/>
                <p:nvPr/>
              </p:nvCxnSpPr>
              <p:spPr>
                <a:xfrm>
                  <a:off x="4416918" y="2636912"/>
                  <a:ext cx="0" cy="86409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Прямая со стрелкой 10"/>
                <p:cNvCxnSpPr/>
                <p:nvPr/>
              </p:nvCxnSpPr>
              <p:spPr>
                <a:xfrm>
                  <a:off x="3203848" y="3284984"/>
                  <a:ext cx="121307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TextBox 11"/>
                <p:cNvSpPr txBox="1"/>
                <p:nvPr/>
              </p:nvSpPr>
              <p:spPr>
                <a:xfrm>
                  <a:off x="3607443" y="2755314"/>
                  <a:ext cx="405880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dirty="0" smtClean="0"/>
                    <a:t>D</a:t>
                  </a:r>
                  <a:endParaRPr lang="ru-RU" sz="2800" dirty="0"/>
                </a:p>
              </p:txBody>
            </p:sp>
          </p:grpSp>
          <p:cxnSp>
            <p:nvCxnSpPr>
              <p:cNvPr id="15" name="Прямая со стрелкой 14"/>
              <p:cNvCxnSpPr/>
              <p:nvPr/>
            </p:nvCxnSpPr>
            <p:spPr>
              <a:xfrm>
                <a:off x="2915816" y="2068549"/>
                <a:ext cx="900100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 стрелкой 15"/>
              <p:cNvCxnSpPr/>
              <p:nvPr/>
            </p:nvCxnSpPr>
            <p:spPr>
              <a:xfrm>
                <a:off x="5040052" y="2068549"/>
                <a:ext cx="900100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8" name="Объект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52679097"/>
                </p:ext>
              </p:extLst>
            </p:nvPr>
          </p:nvGraphicFramePr>
          <p:xfrm>
            <a:off x="6089030" y="1748086"/>
            <a:ext cx="2803525" cy="639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2856" name="Формула" r:id="rId3" imgW="1041120" imgH="241200" progId="Equation.3">
                    <p:embed/>
                  </p:oleObj>
                </mc:Choice>
                <mc:Fallback>
                  <p:oleObj name="Формула" r:id="rId3" imgW="1041120" imgH="24120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89030" y="1748086"/>
                          <a:ext cx="2803525" cy="6397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Объект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90391687"/>
                </p:ext>
              </p:extLst>
            </p:nvPr>
          </p:nvGraphicFramePr>
          <p:xfrm>
            <a:off x="2195736" y="1766130"/>
            <a:ext cx="581025" cy="604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2857" name="Формула" r:id="rId5" imgW="215640" imgH="228600" progId="Equation.3">
                    <p:embed/>
                  </p:oleObj>
                </mc:Choice>
                <mc:Fallback>
                  <p:oleObj name="Формула" r:id="rId5" imgW="215640" imgH="22860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95736" y="1766130"/>
                          <a:ext cx="581025" cy="6048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172428" y="3604954"/>
            <a:ext cx="40719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06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Монохроматический источник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357686" y="3604954"/>
            <a:ext cx="43967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 с непрерывным спектром</a:t>
            </a:r>
          </a:p>
        </p:txBody>
      </p:sp>
      <p:graphicFrame>
        <p:nvGraphicFramePr>
          <p:cNvPr id="2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5761370"/>
              </p:ext>
            </p:extLst>
          </p:nvPr>
        </p:nvGraphicFramePr>
        <p:xfrm>
          <a:off x="5004048" y="3973126"/>
          <a:ext cx="3384375" cy="2884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1187624" y="4906034"/>
            <a:ext cx="16471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E=</a:t>
            </a:r>
            <a:r>
              <a:rPr lang="en-US" sz="3600" dirty="0" err="1" smtClean="0"/>
              <a:t>const</a:t>
            </a:r>
            <a:endParaRPr lang="ru-RU" sz="3600" dirty="0"/>
          </a:p>
        </p:txBody>
      </p:sp>
      <p:sp>
        <p:nvSpPr>
          <p:cNvPr id="25" name="TextBox 24"/>
          <p:cNvSpPr txBox="1"/>
          <p:nvPr/>
        </p:nvSpPr>
        <p:spPr>
          <a:xfrm>
            <a:off x="6083831" y="2170247"/>
            <a:ext cx="862737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sz="3600" dirty="0" smtClean="0"/>
              <a:t>ρ</a:t>
            </a:r>
            <a:r>
              <a:rPr lang="en-US" sz="3600" dirty="0" smtClean="0"/>
              <a:t>=?</a:t>
            </a:r>
          </a:p>
          <a:p>
            <a:r>
              <a:rPr lang="en-US" sz="3600" dirty="0" smtClean="0"/>
              <a:t>Z=</a:t>
            </a:r>
            <a:r>
              <a:rPr lang="ru-RU" sz="3600" dirty="0"/>
              <a:t>?</a:t>
            </a:r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1763688" y="-27384"/>
            <a:ext cx="5976663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Задачи ДЭР</a:t>
            </a:r>
            <a:endParaRPr lang="ru-RU" dirty="0"/>
          </a:p>
        </p:txBody>
      </p:sp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2074900" y="548680"/>
            <a:ext cx="14538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06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Объект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57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Рисунок 1"/>
          <p:cNvPicPr>
            <a:picLocks noChangeAspect="1" noChangeArrowheads="1"/>
          </p:cNvPicPr>
          <p:nvPr/>
        </p:nvPicPr>
        <p:blipFill>
          <a:blip r:embed="rId3"/>
          <a:srcRect l="2780" t="16025" r="7370" b="771"/>
          <a:stretch>
            <a:fillRect/>
          </a:stretch>
        </p:blipFill>
        <p:spPr bwMode="auto">
          <a:xfrm>
            <a:off x="214282" y="857232"/>
            <a:ext cx="8783860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6050" y="142852"/>
            <a:ext cx="41401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Традиционная </a:t>
            </a:r>
            <a:r>
              <a:rPr lang="ru-RU" sz="2400" b="1" dirty="0" err="1"/>
              <a:t>плотнометрия</a:t>
            </a:r>
            <a:endParaRPr lang="ru-RU" sz="2400" dirty="0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714356"/>
            <a:ext cx="40719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06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Монохроматический источник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642910" y="1142984"/>
          <a:ext cx="3351793" cy="1143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50" name="Формула" r:id="rId4" imgW="1244600" imgH="431800" progId="Equation.3">
                  <p:embed/>
                </p:oleObj>
              </mc:Choice>
              <mc:Fallback>
                <p:oleObj name="Формула" r:id="rId4" imgW="1244600" imgH="431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1142984"/>
                        <a:ext cx="3351793" cy="11430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Rectangle 4"/>
          <p:cNvSpPr>
            <a:spLocks noChangeArrowheads="1"/>
          </p:cNvSpPr>
          <p:nvPr/>
        </p:nvSpPr>
        <p:spPr bwMode="auto">
          <a:xfrm rot="10800000" flipV="1">
            <a:off x="-357222" y="1857364"/>
            <a:ext cx="5143536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						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где 	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исходное число фотонов,</a:t>
            </a:r>
            <a:endParaRPr kumimoji="0" lang="en-US" sz="20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число зарегистрированный фотонов.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214282" y="3929066"/>
          <a:ext cx="3739269" cy="571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51" name="Формула" r:id="rId6" imgW="1562100" imgH="254000" progId="Equation.3">
                  <p:embed/>
                </p:oleObj>
              </mc:Choice>
              <mc:Fallback>
                <p:oleObj name="Формула" r:id="rId6" imgW="1562100" imgH="2540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282" y="3929066"/>
                        <a:ext cx="3739269" cy="57150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0" y="3071810"/>
            <a:ext cx="45509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Массовый</a:t>
            </a:r>
            <a:r>
              <a:rPr lang="ru-RU" sz="2000" dirty="0" smtClean="0"/>
              <a:t> </a:t>
            </a:r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коэффициент</a:t>
            </a:r>
            <a:r>
              <a:rPr lang="ru-RU" sz="2000" dirty="0" smtClean="0"/>
              <a:t> </a:t>
            </a:r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поглощения</a:t>
            </a:r>
            <a:r>
              <a:rPr lang="ru-RU" sz="2000" dirty="0"/>
              <a:t> </a:t>
            </a:r>
            <a:endParaRPr lang="ru-RU" sz="2000" dirty="0" smtClean="0"/>
          </a:p>
          <a:p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многокомпонентного </a:t>
            </a:r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объекта</a:t>
            </a: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60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8766173"/>
              </p:ext>
            </p:extLst>
          </p:nvPr>
        </p:nvGraphicFramePr>
        <p:xfrm>
          <a:off x="428596" y="5143512"/>
          <a:ext cx="2884488" cy="159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52" name="Формула" r:id="rId8" imgW="1079280" imgH="609480" progId="Equation.3">
                  <p:embed/>
                </p:oleObj>
              </mc:Choice>
              <mc:Fallback>
                <p:oleObj name="Формула" r:id="rId8" imgW="1079280" imgH="609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6" y="5143512"/>
                        <a:ext cx="2884488" cy="159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4572008"/>
            <a:ext cx="40719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Средняя</a:t>
            </a:r>
            <a:r>
              <a:rPr lang="ru-RU" sz="2000" dirty="0"/>
              <a:t> 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плотность определяется на основе </a:t>
            </a:r>
            <a:r>
              <a:rPr lang="ru-RU" sz="20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тарировочных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кривых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357686" y="714356"/>
            <a:ext cx="43967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 с непрерывным спектром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6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2602456"/>
              </p:ext>
            </p:extLst>
          </p:nvPr>
        </p:nvGraphicFramePr>
        <p:xfrm>
          <a:off x="5210175" y="1216025"/>
          <a:ext cx="3294063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53" name="Формула" r:id="rId10" imgW="1409400" imgH="444240" progId="Equation.3">
                  <p:embed/>
                </p:oleObj>
              </mc:Choice>
              <mc:Fallback>
                <p:oleObj name="Формула" r:id="rId10" imgW="1409400" imgH="4442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0175" y="1216025"/>
                        <a:ext cx="3294063" cy="1020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3" name="Rectangle 13"/>
          <p:cNvSpPr>
            <a:spLocks noChangeArrowheads="1"/>
          </p:cNvSpPr>
          <p:nvPr/>
        </p:nvSpPr>
        <p:spPr bwMode="auto">
          <a:xfrm>
            <a:off x="4286248" y="2285992"/>
            <a:ext cx="371477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где </a:t>
            </a:r>
            <a:r>
              <a:rPr lang="en-US" sz="2000" dirty="0" err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номер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канала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энергетического спектра,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5614" name="Rectangle 14"/>
          <p:cNvSpPr>
            <a:spLocks noChangeArrowheads="1"/>
          </p:cNvSpPr>
          <p:nvPr/>
        </p:nvSpPr>
        <p:spPr bwMode="auto">
          <a:xfrm>
            <a:off x="4214810" y="2928934"/>
            <a:ext cx="480439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i="1" dirty="0" err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fi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- дискретная функция плотности </a:t>
            </a:r>
            <a:endParaRPr lang="ru-RU" sz="200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распределения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энергии источника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ΔE – величина шага энергии  спектра.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071934" y="4286256"/>
            <a:ext cx="493391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вариации химического состава</a:t>
            </a:r>
          </a:p>
          <a:p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(при вариации массового</a:t>
            </a:r>
            <a:r>
              <a:rPr lang="ru-RU" sz="2000" dirty="0" smtClean="0"/>
              <a:t> 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коэффициента</a:t>
            </a:r>
            <a:r>
              <a:rPr lang="ru-RU" sz="2000" dirty="0" smtClean="0"/>
              <a:t> </a:t>
            </a:r>
          </a:p>
          <a:p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поглощения</a:t>
            </a:r>
            <a:r>
              <a:rPr lang="ru-RU" sz="2000" dirty="0" smtClean="0"/>
              <a:t> ) </a:t>
            </a:r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имеем ОДНО уравнение и</a:t>
            </a:r>
          </a:p>
          <a:p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ДВЕ 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неизвестных характеристики</a:t>
            </a:r>
            <a:endParaRPr lang="ru-RU" sz="2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25618" name="Object 18"/>
          <p:cNvGraphicFramePr>
            <a:graphicFrameLocks noChangeAspect="1"/>
          </p:cNvGraphicFramePr>
          <p:nvPr/>
        </p:nvGraphicFramePr>
        <p:xfrm>
          <a:off x="5197475" y="5761038"/>
          <a:ext cx="2205038" cy="59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54" name="Формула" r:id="rId12" imgW="825480" imgH="228600" progId="Equation.3">
                  <p:embed/>
                </p:oleObj>
              </mc:Choice>
              <mc:Fallback>
                <p:oleObj name="Формула" r:id="rId12" imgW="825480" imgH="22860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7475" y="5761038"/>
                        <a:ext cx="2205038" cy="598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7422" y="214290"/>
            <a:ext cx="48918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mtClean="0"/>
              <a:t>Двухэнергетическая плотнометрия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1407" y="928670"/>
            <a:ext cx="39290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основе метода лежит зависимость отношения </a:t>
            </a:r>
            <a:endParaRPr lang="ru-RU" sz="2400" dirty="0" smtClean="0"/>
          </a:p>
          <a:p>
            <a:r>
              <a:rPr lang="ru-RU" sz="2400" dirty="0" smtClean="0"/>
              <a:t>массовых </a:t>
            </a:r>
            <a:r>
              <a:rPr lang="ru-RU" sz="2400" dirty="0"/>
              <a:t>коэффициентов поглощения на </a:t>
            </a:r>
            <a:r>
              <a:rPr lang="ru-RU" sz="2400" dirty="0" smtClean="0"/>
              <a:t>низкой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и высокой энергиях от атомного номера элемента </a:t>
            </a:r>
            <a:endParaRPr lang="ru-RU" sz="2400" b="1" dirty="0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649" name="Object 1"/>
          <p:cNvGraphicFramePr>
            <a:graphicFrameLocks noChangeAspect="1"/>
          </p:cNvGraphicFramePr>
          <p:nvPr/>
        </p:nvGraphicFramePr>
        <p:xfrm>
          <a:off x="500034" y="3357562"/>
          <a:ext cx="2428892" cy="11752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24" name="Формула" r:id="rId4" imgW="1002865" imgH="495085" progId="Equation.3">
                  <p:embed/>
                </p:oleObj>
              </mc:Choice>
              <mc:Fallback>
                <p:oleObj name="Формула" r:id="rId4" imgW="1002865" imgH="495085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4" y="3357562"/>
                        <a:ext cx="2428892" cy="11752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7652" name="Диаграмма 1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29058" y="857232"/>
            <a:ext cx="4929185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5429256" y="4857760"/>
          <a:ext cx="3516655" cy="1138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25" name="Формула" r:id="rId7" imgW="1320227" imgH="431613" progId="Equation.3">
                  <p:embed/>
                </p:oleObj>
              </mc:Choice>
              <mc:Fallback>
                <p:oleObj name="Формула" r:id="rId7" imgW="1320227" imgH="431613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6" y="4857760"/>
                        <a:ext cx="3516655" cy="11382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14282" y="471488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Зависимость </a:t>
            </a:r>
            <a:r>
              <a:rPr lang="en-US" sz="2400" dirty="0"/>
              <a:t>F</a:t>
            </a:r>
            <a:r>
              <a:rPr lang="ru-RU" sz="2400" dirty="0"/>
              <a:t>(</a:t>
            </a:r>
            <a:r>
              <a:rPr lang="en-US" sz="2400" dirty="0"/>
              <a:t>Z</a:t>
            </a:r>
            <a:r>
              <a:rPr lang="ru-RU" sz="2400" dirty="0"/>
              <a:t>) распространяют и на дробные значения</a:t>
            </a:r>
            <a:r>
              <a:rPr lang="ru-RU" dirty="0"/>
              <a:t> </a:t>
            </a:r>
            <a:r>
              <a:rPr lang="ru-RU" sz="2400" dirty="0"/>
              <a:t>(эффективным атомный номер)</a:t>
            </a:r>
            <a:r>
              <a:rPr lang="en-US" sz="2400" dirty="0"/>
              <a:t> </a:t>
            </a:r>
            <a:endParaRPr lang="ru-RU" sz="24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812360" y="1916832"/>
            <a:ext cx="391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ym typeface="Symbol"/>
              </a:rPr>
              <a:t>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5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56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" name="Rectangle 4"/>
          <p:cNvSpPr>
            <a:spLocks noChangeArrowheads="1"/>
          </p:cNvSpPr>
          <p:nvPr/>
        </p:nvSpPr>
        <p:spPr bwMode="auto">
          <a:xfrm>
            <a:off x="285720" y="2571744"/>
            <a:ext cx="8501122" cy="7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/>
              <a:t>Систематические смещения в численной оценке плотности делительным алгоритмом</a:t>
            </a:r>
            <a:endParaRPr lang="ru-RU" sz="2800" b="1" dirty="0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3005138" y="511175"/>
            <a:ext cx="142875" cy="346075"/>
            <a:chOff x="2281" y="1995"/>
            <a:chExt cx="224" cy="1035"/>
          </a:xfrm>
        </p:grpSpPr>
        <p:sp>
          <p:nvSpPr>
            <p:cNvPr id="31765" name="AutoShape 21"/>
            <p:cNvSpPr>
              <a:spLocks noChangeShapeType="1"/>
            </p:cNvSpPr>
            <p:nvPr/>
          </p:nvSpPr>
          <p:spPr bwMode="auto">
            <a:xfrm>
              <a:off x="2385" y="1995"/>
              <a:ext cx="0" cy="1035"/>
            </a:xfrm>
            <a:prstGeom prst="straightConnector1">
              <a:avLst/>
            </a:prstGeom>
            <a:noFill/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64" name="AutoShape 20"/>
            <p:cNvSpPr>
              <a:spLocks noChangeShapeType="1"/>
            </p:cNvSpPr>
            <p:nvPr/>
          </p:nvSpPr>
          <p:spPr bwMode="auto">
            <a:xfrm flipH="1">
              <a:off x="2281" y="1995"/>
              <a:ext cx="224" cy="0"/>
            </a:xfrm>
            <a:prstGeom prst="straightConnector1">
              <a:avLst/>
            </a:prstGeom>
            <a:noFill/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63" name="AutoShape 19"/>
            <p:cNvSpPr>
              <a:spLocks noChangeShapeType="1"/>
            </p:cNvSpPr>
            <p:nvPr/>
          </p:nvSpPr>
          <p:spPr bwMode="auto">
            <a:xfrm flipH="1">
              <a:off x="2281" y="3030"/>
              <a:ext cx="224" cy="0"/>
            </a:xfrm>
            <a:prstGeom prst="straightConnector1">
              <a:avLst/>
            </a:prstGeom>
            <a:noFill/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1767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68" name="Rectangle 2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6" name="Rectangle 4"/>
          <p:cNvSpPr>
            <a:spLocks noChangeArrowheads="1"/>
          </p:cNvSpPr>
          <p:nvPr/>
        </p:nvSpPr>
        <p:spPr bwMode="auto">
          <a:xfrm>
            <a:off x="3357554" y="4214818"/>
            <a:ext cx="5429288" cy="112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/>
              <a:t>Систематическая погрешность определяется на фантоме с известными плотности и эффективного атомного номера</a:t>
            </a:r>
            <a:endParaRPr lang="ru-RU" sz="2400" dirty="0"/>
          </a:p>
        </p:txBody>
      </p:sp>
      <p:sp>
        <p:nvSpPr>
          <p:cNvPr id="31782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27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2460602"/>
              </p:ext>
            </p:extLst>
          </p:nvPr>
        </p:nvGraphicFramePr>
        <p:xfrm>
          <a:off x="176213" y="960438"/>
          <a:ext cx="5432425" cy="1360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36" name="Формула" r:id="rId4" imgW="2971800" imgH="736560" progId="Equation.3">
                  <p:embed/>
                </p:oleObj>
              </mc:Choice>
              <mc:Fallback>
                <p:oleObj name="Формула" r:id="rId4" imgW="2971800" imgH="736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213" y="960438"/>
                        <a:ext cx="5432425" cy="1360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Прямоугольник 54"/>
          <p:cNvSpPr/>
          <p:nvPr/>
        </p:nvSpPr>
        <p:spPr>
          <a:xfrm>
            <a:off x="357158" y="533079"/>
            <a:ext cx="29081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US 6857640 B2, 2002 </a:t>
            </a:r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2775" name="Object 7"/>
          <p:cNvGraphicFramePr>
            <a:graphicFrameLocks noChangeAspect="1"/>
          </p:cNvGraphicFramePr>
          <p:nvPr/>
        </p:nvGraphicFramePr>
        <p:xfrm>
          <a:off x="6929454" y="560194"/>
          <a:ext cx="1571636" cy="40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37" name="Формула" r:id="rId6" imgW="914400" imgH="254000" progId="Equation.3">
                  <p:embed/>
                </p:oleObj>
              </mc:Choice>
              <mc:Fallback>
                <p:oleObj name="Формула" r:id="rId6" imgW="9144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9454" y="560194"/>
                        <a:ext cx="1571636" cy="401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Прямоугольник 57"/>
          <p:cNvSpPr/>
          <p:nvPr/>
        </p:nvSpPr>
        <p:spPr>
          <a:xfrm>
            <a:off x="5643570" y="890269"/>
            <a:ext cx="3500430" cy="626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2400" dirty="0" smtClean="0"/>
              <a:t>- масса </a:t>
            </a:r>
            <a:r>
              <a:rPr lang="ru-RU" sz="2400" dirty="0"/>
              <a:t>материала на </a:t>
            </a:r>
            <a:r>
              <a:rPr lang="ru-RU" sz="2400" dirty="0" smtClean="0"/>
              <a:t>единицу </a:t>
            </a:r>
            <a:r>
              <a:rPr lang="ru-RU" sz="2400" dirty="0"/>
              <a:t>площади, г/см2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5786446" y="500042"/>
            <a:ext cx="10715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/>
              <a:t>где 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5643570" y="1461773"/>
            <a:ext cx="3357586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2400" dirty="0" err="1"/>
              <a:t>m</a:t>
            </a:r>
            <a:r>
              <a:rPr lang="ru-RU" sz="2400" dirty="0"/>
              <a:t>, </a:t>
            </a:r>
            <a:r>
              <a:rPr lang="ru-RU" sz="2400" dirty="0" err="1"/>
              <a:t>g</a:t>
            </a:r>
            <a:r>
              <a:rPr lang="ru-RU" sz="2400" dirty="0"/>
              <a:t>, </a:t>
            </a:r>
            <a:r>
              <a:rPr lang="ru-RU" sz="2400" dirty="0" err="1"/>
              <a:t>os</a:t>
            </a:r>
            <a:r>
              <a:rPr lang="ru-RU" sz="2400" dirty="0"/>
              <a:t> – индексы, соответствующие мышечной, жировой и костной тканям</a:t>
            </a:r>
          </a:p>
        </p:txBody>
      </p:sp>
      <p:sp>
        <p:nvSpPr>
          <p:cNvPr id="61" name="Rectangle 4"/>
          <p:cNvSpPr>
            <a:spLocks noChangeArrowheads="1"/>
          </p:cNvSpPr>
          <p:nvPr/>
        </p:nvSpPr>
        <p:spPr bwMode="auto">
          <a:xfrm>
            <a:off x="214282" y="86724"/>
            <a:ext cx="8501122" cy="413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/>
              <a:t>Визуализация трехкомпонентной структуры</a:t>
            </a:r>
            <a:endParaRPr lang="ru-RU" sz="2800" b="1" dirty="0"/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142844" y="3214686"/>
            <a:ext cx="8186344" cy="62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/>
              <a:t>Наличие систематической </a:t>
            </a:r>
            <a:r>
              <a:rPr lang="ru-RU" sz="2400" dirty="0" smtClean="0"/>
              <a:t>смещения в </a:t>
            </a:r>
            <a:r>
              <a:rPr lang="ru-RU" sz="2400" dirty="0"/>
              <a:t>оценке </a:t>
            </a:r>
            <a:r>
              <a:rPr lang="ru-RU" sz="2400" dirty="0" smtClean="0"/>
              <a:t>плотности </a:t>
            </a:r>
          </a:p>
          <a:p>
            <a:pPr marL="0" marR="0" lvl="0" indent="450850" algn="just" defTabSz="914400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/>
              <a:t>отмечено </a:t>
            </a:r>
            <a:r>
              <a:rPr lang="ru-RU" sz="2400" dirty="0"/>
              <a:t>в работах: 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0" y="3786190"/>
            <a:ext cx="2786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hlinkClick r:id="rId8"/>
              </a:rPr>
              <a:t>Torikoshi</a:t>
            </a:r>
            <a:r>
              <a:rPr lang="en-US" dirty="0">
                <a:hlinkClick r:id="rId8"/>
              </a:rPr>
              <a:t>, M.</a:t>
            </a:r>
            <a:r>
              <a:rPr lang="ru-RU" dirty="0"/>
              <a:t> </a:t>
            </a:r>
            <a:r>
              <a:rPr lang="en-US" dirty="0" err="1">
                <a:hlinkClick r:id="rId9"/>
              </a:rPr>
              <a:t>Ohno</a:t>
            </a:r>
            <a:r>
              <a:rPr lang="en-US" dirty="0">
                <a:hlinkClick r:id="rId9"/>
              </a:rPr>
              <a:t>, Y.</a:t>
            </a:r>
            <a:r>
              <a:rPr lang="ru-RU" dirty="0"/>
              <a:t> </a:t>
            </a:r>
            <a:r>
              <a:rPr lang="en-US" dirty="0" smtClean="0">
                <a:hlinkClick r:id="rId10"/>
              </a:rPr>
              <a:t>Endo</a:t>
            </a:r>
            <a:r>
              <a:rPr lang="ru-RU" dirty="0"/>
              <a:t>,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2714612" y="3786190"/>
            <a:ext cx="6429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1"/>
              </a:rPr>
              <a:t>A. </a:t>
            </a:r>
            <a:r>
              <a:rPr lang="en-US" dirty="0" err="1">
                <a:hlinkClick r:id="rId11"/>
              </a:rPr>
              <a:t>Pietrobelli</a:t>
            </a:r>
            <a:r>
              <a:rPr lang="en-US" dirty="0"/>
              <a:t>,  </a:t>
            </a:r>
            <a:r>
              <a:rPr lang="en-US" dirty="0">
                <a:hlinkClick r:id="rId12"/>
              </a:rPr>
              <a:t>C. Formica</a:t>
            </a:r>
            <a:r>
              <a:rPr lang="en-US" dirty="0"/>
              <a:t>, </a:t>
            </a:r>
            <a:r>
              <a:rPr lang="en-US" dirty="0">
                <a:hlinkClick r:id="rId13"/>
              </a:rPr>
              <a:t>Z. Wang</a:t>
            </a:r>
            <a:r>
              <a:rPr lang="en-US" dirty="0"/>
              <a:t>, </a:t>
            </a:r>
            <a:r>
              <a:rPr lang="en-US" dirty="0">
                <a:hlinkClick r:id="rId14"/>
              </a:rPr>
              <a:t>S. B. </a:t>
            </a:r>
            <a:r>
              <a:rPr lang="en-US" dirty="0" err="1" smtClean="0">
                <a:hlinkClick r:id="rId14"/>
              </a:rPr>
              <a:t>Heymsfield</a:t>
            </a:r>
            <a:r>
              <a:rPr lang="ru-RU" dirty="0" smtClean="0"/>
              <a:t>, </a:t>
            </a:r>
            <a:r>
              <a:rPr lang="en-US" dirty="0">
                <a:hlinkClick r:id="rId13"/>
              </a:rPr>
              <a:t>Z. </a:t>
            </a:r>
            <a:r>
              <a:rPr lang="en-US" dirty="0" smtClean="0">
                <a:hlinkClick r:id="rId13"/>
              </a:rPr>
              <a:t>Wang</a:t>
            </a:r>
            <a:r>
              <a:rPr lang="ru-RU" dirty="0" smtClean="0"/>
              <a:t> и др.</a:t>
            </a:r>
            <a:endParaRPr lang="ru-RU" dirty="0"/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277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1854254"/>
              </p:ext>
            </p:extLst>
          </p:nvPr>
        </p:nvGraphicFramePr>
        <p:xfrm>
          <a:off x="498713" y="4778049"/>
          <a:ext cx="2481491" cy="626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38" name="Формула" r:id="rId15" imgW="672516" imgH="177646" progId="Equation.3">
                  <p:embed/>
                </p:oleObj>
              </mc:Choice>
              <mc:Fallback>
                <p:oleObj name="Формула" r:id="rId15" imgW="672516" imgH="1776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713" y="4778049"/>
                        <a:ext cx="2481491" cy="62639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Прямоугольник 66"/>
          <p:cNvSpPr/>
          <p:nvPr/>
        </p:nvSpPr>
        <p:spPr>
          <a:xfrm>
            <a:off x="285720" y="4214818"/>
            <a:ext cx="30700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US 20130028371</a:t>
            </a:r>
            <a:r>
              <a:rPr lang="ru-RU" sz="2400" dirty="0"/>
              <a:t>, 2012</a:t>
            </a:r>
          </a:p>
        </p:txBody>
      </p:sp>
    </p:spTree>
    <p:extLst>
      <p:ext uri="{BB962C8B-B14F-4D97-AF65-F5344CB8AC3E}">
        <p14:creationId xmlns:p14="http://schemas.microsoft.com/office/powerpoint/2010/main" val="287511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5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56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67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82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1" name="Rectangle 4"/>
          <p:cNvSpPr>
            <a:spLocks noChangeArrowheads="1"/>
          </p:cNvSpPr>
          <p:nvPr/>
        </p:nvSpPr>
        <p:spPr bwMode="auto">
          <a:xfrm>
            <a:off x="0" y="458194"/>
            <a:ext cx="9144000" cy="7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err="1" smtClean="0"/>
              <a:t>Двухэнергетический</a:t>
            </a:r>
            <a:r>
              <a:rPr lang="ru-RU" sz="2800" b="1" dirty="0" smtClean="0"/>
              <a:t> способ оценки плотности для монохроматических источников</a:t>
            </a:r>
            <a:endParaRPr lang="ru-RU" sz="2800" b="1" dirty="0"/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8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85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86" name="Rectangle 22"/>
          <p:cNvSpPr>
            <a:spLocks noChangeArrowheads="1"/>
          </p:cNvSpPr>
          <p:nvPr/>
        </p:nvSpPr>
        <p:spPr bwMode="auto">
          <a:xfrm>
            <a:off x="0" y="9763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451" name="Object 11"/>
          <p:cNvGraphicFramePr>
            <a:graphicFrameLocks noChangeAspect="1"/>
          </p:cNvGraphicFramePr>
          <p:nvPr/>
        </p:nvGraphicFramePr>
        <p:xfrm>
          <a:off x="203185" y="3357574"/>
          <a:ext cx="1928794" cy="1567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55" name="Формула" r:id="rId4" imgW="1168200" imgH="939600" progId="Equation.3">
                  <p:embed/>
                </p:oleObj>
              </mc:Choice>
              <mc:Fallback>
                <p:oleObj name="Формула" r:id="rId4" imgW="1168200" imgH="939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185" y="3357574"/>
                        <a:ext cx="1928794" cy="156704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FFFF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357158" y="2143116"/>
            <a:ext cx="14847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Измерение </a:t>
            </a:r>
            <a:endParaRPr lang="ru-RU" sz="2000" dirty="0"/>
          </a:p>
        </p:txBody>
      </p:sp>
      <p:graphicFrame>
        <p:nvGraphicFramePr>
          <p:cNvPr id="61452" name="Object 12"/>
          <p:cNvGraphicFramePr>
            <a:graphicFrameLocks noChangeAspect="1"/>
          </p:cNvGraphicFramePr>
          <p:nvPr/>
        </p:nvGraphicFramePr>
        <p:xfrm>
          <a:off x="5132407" y="3714764"/>
          <a:ext cx="4794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56" name="Формула" r:id="rId6" imgW="304560" imgH="253800" progId="Equation.3">
                  <p:embed/>
                </p:oleObj>
              </mc:Choice>
              <mc:Fallback>
                <p:oleObj name="Формула" r:id="rId6" imgW="304560" imgH="253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2407" y="3714764"/>
                        <a:ext cx="479425" cy="40322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FFFF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Диаграмма 42"/>
          <p:cNvGraphicFramePr/>
          <p:nvPr/>
        </p:nvGraphicFramePr>
        <p:xfrm>
          <a:off x="2132011" y="2500318"/>
          <a:ext cx="3209924" cy="245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cxnSp>
        <p:nvCxnSpPr>
          <p:cNvPr id="47" name="Прямая со стрелкой 46"/>
          <p:cNvCxnSpPr/>
          <p:nvPr/>
        </p:nvCxnSpPr>
        <p:spPr>
          <a:xfrm>
            <a:off x="2203449" y="3643326"/>
            <a:ext cx="178595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rot="5400000">
            <a:off x="3596490" y="4036235"/>
            <a:ext cx="785818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V="1">
            <a:off x="5346721" y="3429012"/>
            <a:ext cx="357190" cy="28575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V="1">
            <a:off x="3989399" y="4000516"/>
            <a:ext cx="1143008" cy="42862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>
            <a:off x="5346721" y="4071954"/>
            <a:ext cx="419104" cy="20479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453" name="Object 13"/>
          <p:cNvGraphicFramePr>
            <a:graphicFrameLocks noChangeAspect="1"/>
          </p:cNvGraphicFramePr>
          <p:nvPr/>
        </p:nvGraphicFramePr>
        <p:xfrm>
          <a:off x="5632473" y="3071822"/>
          <a:ext cx="97472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57" name="Формула" r:id="rId9" imgW="622080" imgH="215640" progId="Equation.3">
                  <p:embed/>
                </p:oleObj>
              </mc:Choice>
              <mc:Fallback>
                <p:oleObj name="Формула" r:id="rId9" imgW="62208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2473" y="3071822"/>
                        <a:ext cx="974725" cy="3429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FFFF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54" name="Object 14"/>
          <p:cNvGraphicFramePr>
            <a:graphicFrameLocks noChangeAspect="1"/>
          </p:cNvGraphicFramePr>
          <p:nvPr/>
        </p:nvGraphicFramePr>
        <p:xfrm>
          <a:off x="5632473" y="4286268"/>
          <a:ext cx="10350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58" name="Формула" r:id="rId11" imgW="660240" imgH="215640" progId="Equation.3">
                  <p:embed/>
                </p:oleObj>
              </mc:Choice>
              <mc:Fallback>
                <p:oleObj name="Формула" r:id="rId11" imgW="660240" imgH="215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2473" y="4286268"/>
                        <a:ext cx="1035050" cy="3429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FFFF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55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616569"/>
              </p:ext>
            </p:extLst>
          </p:nvPr>
        </p:nvGraphicFramePr>
        <p:xfrm>
          <a:off x="6897688" y="2397125"/>
          <a:ext cx="1828800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59" name="Формула" r:id="rId13" imgW="1054080" imgH="672840" progId="Equation.3">
                  <p:embed/>
                </p:oleObj>
              </mc:Choice>
              <mc:Fallback>
                <p:oleObj name="Формула" r:id="rId13" imgW="1054080" imgH="67284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7688" y="2397125"/>
                        <a:ext cx="1828800" cy="1177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5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0463098"/>
              </p:ext>
            </p:extLst>
          </p:nvPr>
        </p:nvGraphicFramePr>
        <p:xfrm>
          <a:off x="6994525" y="3687763"/>
          <a:ext cx="1919288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60" name="Формула" r:id="rId15" imgW="1104840" imgH="672840" progId="Equation.3">
                  <p:embed/>
                </p:oleObj>
              </mc:Choice>
              <mc:Fallback>
                <p:oleObj name="Формула" r:id="rId15" imgW="1104840" imgH="6728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4525" y="3687763"/>
                        <a:ext cx="1919288" cy="1177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2489201" y="221456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endParaRPr lang="ru-RU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5357818" y="2071678"/>
            <a:ext cx="18041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Реконструкция</a:t>
            </a:r>
            <a:endParaRPr lang="ru-RU" sz="2000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2203449" y="1412776"/>
            <a:ext cx="31534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EL= 20 </a:t>
            </a:r>
            <a:r>
              <a:rPr lang="ru-RU" sz="2400" b="1" dirty="0" smtClean="0"/>
              <a:t>кэВ,  </a:t>
            </a:r>
            <a:r>
              <a:rPr lang="en-US" sz="2400" b="1" dirty="0" smtClean="0"/>
              <a:t>EH=</a:t>
            </a:r>
            <a:r>
              <a:rPr lang="ru-RU" sz="2400" b="1" dirty="0" smtClean="0"/>
              <a:t>40 кэВ </a:t>
            </a:r>
            <a:endParaRPr lang="ru-RU" sz="2400" b="1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4022959"/>
              </p:ext>
            </p:extLst>
          </p:nvPr>
        </p:nvGraphicFramePr>
        <p:xfrm>
          <a:off x="3771210" y="4908867"/>
          <a:ext cx="1575511" cy="62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61" name="Формула" r:id="rId17" imgW="545760" imgH="215640" progId="Equation.3">
                  <p:embed/>
                </p:oleObj>
              </mc:Choice>
              <mc:Fallback>
                <p:oleObj name="Формула" r:id="rId17" imgW="545760" imgH="21564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1210" y="4908867"/>
                        <a:ext cx="1575511" cy="6266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Прямоугольник 52"/>
          <p:cNvSpPr/>
          <p:nvPr/>
        </p:nvSpPr>
        <p:spPr>
          <a:xfrm>
            <a:off x="145221" y="5117122"/>
            <a:ext cx="35777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Для многокомпонентных сред:</a:t>
            </a:r>
            <a:endParaRPr lang="ru-RU" sz="2000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3803401"/>
              </p:ext>
            </p:extLst>
          </p:nvPr>
        </p:nvGraphicFramePr>
        <p:xfrm>
          <a:off x="3791958" y="5673505"/>
          <a:ext cx="1518319" cy="603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62" name="Формула" r:id="rId19" imgW="545760" imgH="215640" progId="Equation.3">
                  <p:embed/>
                </p:oleObj>
              </mc:Choice>
              <mc:Fallback>
                <p:oleObj name="Формула" r:id="rId19" imgW="545760" imgH="215640" progId="Equation.3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1958" y="5673505"/>
                        <a:ext cx="1518319" cy="6038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Прямоугольник 54"/>
          <p:cNvSpPr/>
          <p:nvPr/>
        </p:nvSpPr>
        <p:spPr>
          <a:xfrm>
            <a:off x="160085" y="5867830"/>
            <a:ext cx="336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Для однокомпонентных сред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0328125"/>
              </p:ext>
            </p:extLst>
          </p:nvPr>
        </p:nvGraphicFramePr>
        <p:xfrm>
          <a:off x="5791150" y="4959573"/>
          <a:ext cx="238125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63" name="Формула" r:id="rId21" imgW="825480" imgH="241200" progId="Equation.3">
                  <p:embed/>
                </p:oleObj>
              </mc:Choice>
              <mc:Fallback>
                <p:oleObj name="Формула" r:id="rId21" imgW="825480" imgH="241200" progId="Equation.3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150" y="4959573"/>
                        <a:ext cx="2381250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Прямоугольник 57"/>
          <p:cNvSpPr/>
          <p:nvPr/>
        </p:nvSpPr>
        <p:spPr>
          <a:xfrm>
            <a:off x="5385593" y="5022124"/>
            <a:ext cx="3802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и </a:t>
            </a:r>
            <a:endParaRPr lang="ru-RU" sz="2000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5392460" y="5877272"/>
            <a:ext cx="3802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и 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9079427"/>
              </p:ext>
            </p:extLst>
          </p:nvPr>
        </p:nvGraphicFramePr>
        <p:xfrm>
          <a:off x="5821513" y="5726489"/>
          <a:ext cx="238125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64" name="Формула" r:id="rId23" imgW="825480" imgH="241200" progId="Equation.3">
                  <p:embed/>
                </p:oleObj>
              </mc:Choice>
              <mc:Fallback>
                <p:oleObj name="Формула" r:id="rId23" imgW="825480" imgH="24120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1513" y="5726489"/>
                        <a:ext cx="2381250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5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56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0" y="478301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3005138" y="357166"/>
            <a:ext cx="142875" cy="346075"/>
            <a:chOff x="2281" y="1995"/>
            <a:chExt cx="224" cy="1035"/>
          </a:xfrm>
        </p:grpSpPr>
        <p:sp>
          <p:nvSpPr>
            <p:cNvPr id="31765" name="AutoShape 21"/>
            <p:cNvSpPr>
              <a:spLocks noChangeShapeType="1"/>
            </p:cNvSpPr>
            <p:nvPr/>
          </p:nvSpPr>
          <p:spPr bwMode="auto">
            <a:xfrm>
              <a:off x="2385" y="1995"/>
              <a:ext cx="0" cy="1035"/>
            </a:xfrm>
            <a:prstGeom prst="straightConnector1">
              <a:avLst/>
            </a:prstGeom>
            <a:noFill/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64" name="AutoShape 20"/>
            <p:cNvSpPr>
              <a:spLocks noChangeShapeType="1"/>
            </p:cNvSpPr>
            <p:nvPr/>
          </p:nvSpPr>
          <p:spPr bwMode="auto">
            <a:xfrm flipH="1">
              <a:off x="2281" y="1995"/>
              <a:ext cx="224" cy="0"/>
            </a:xfrm>
            <a:prstGeom prst="straightConnector1">
              <a:avLst/>
            </a:prstGeom>
            <a:noFill/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63" name="AutoShape 19"/>
            <p:cNvSpPr>
              <a:spLocks noChangeShapeType="1"/>
            </p:cNvSpPr>
            <p:nvPr/>
          </p:nvSpPr>
          <p:spPr bwMode="auto">
            <a:xfrm flipH="1">
              <a:off x="2281" y="3030"/>
              <a:ext cx="224" cy="0"/>
            </a:xfrm>
            <a:prstGeom prst="straightConnector1">
              <a:avLst/>
            </a:prstGeom>
            <a:noFill/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1767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68" name="Rectangle 24"/>
          <p:cNvSpPr>
            <a:spLocks noChangeArrowheads="1"/>
          </p:cNvSpPr>
          <p:nvPr/>
        </p:nvSpPr>
        <p:spPr bwMode="auto">
          <a:xfrm>
            <a:off x="0" y="478301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82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1" name="Rectangle 4"/>
          <p:cNvSpPr>
            <a:spLocks noChangeArrowheads="1"/>
          </p:cNvSpPr>
          <p:nvPr/>
        </p:nvSpPr>
        <p:spPr bwMode="auto">
          <a:xfrm>
            <a:off x="0" y="0"/>
            <a:ext cx="9144000" cy="413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/>
              <a:t>Особенности расчета эффективного атомного номера</a:t>
            </a:r>
            <a:endParaRPr lang="ru-RU" sz="2800" b="1" dirty="0"/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6869" name="Object 5"/>
          <p:cNvGraphicFramePr>
            <a:graphicFrameLocks noChangeAspect="1"/>
          </p:cNvGraphicFramePr>
          <p:nvPr/>
        </p:nvGraphicFramePr>
        <p:xfrm>
          <a:off x="214282" y="1714488"/>
          <a:ext cx="2463800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35" name="Формула" r:id="rId4" imgW="888840" imgH="330120" progId="Equation.3">
                  <p:embed/>
                </p:oleObj>
              </mc:Choice>
              <mc:Fallback>
                <p:oleObj name="Формула" r:id="rId4" imgW="888840" imgH="3301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282" y="1714488"/>
                        <a:ext cx="2463800" cy="915988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8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85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86" name="Rectangle 22"/>
          <p:cNvSpPr>
            <a:spLocks noChangeArrowheads="1"/>
          </p:cNvSpPr>
          <p:nvPr/>
        </p:nvSpPr>
        <p:spPr bwMode="auto">
          <a:xfrm>
            <a:off x="0" y="9763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16"/>
          <p:cNvGraphicFramePr>
            <a:graphicFrameLocks noChangeAspect="1"/>
          </p:cNvGraphicFramePr>
          <p:nvPr/>
        </p:nvGraphicFramePr>
        <p:xfrm>
          <a:off x="3000365" y="1699758"/>
          <a:ext cx="1214446" cy="449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36" name="Формула" r:id="rId6" imgW="545760" imgH="203040" progId="Equation.3">
                  <p:embed/>
                </p:oleObj>
              </mc:Choice>
              <mc:Fallback>
                <p:oleObj name="Формула" r:id="rId6" imgW="54576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65" y="1699758"/>
                        <a:ext cx="1214446" cy="44970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1" name="Object 17"/>
          <p:cNvGraphicFramePr>
            <a:graphicFrameLocks noChangeAspect="1"/>
          </p:cNvGraphicFramePr>
          <p:nvPr/>
        </p:nvGraphicFramePr>
        <p:xfrm>
          <a:off x="3000365" y="2433201"/>
          <a:ext cx="1357322" cy="4290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37" name="Формула" r:id="rId8" imgW="558720" imgH="177480" progId="Equation.3">
                  <p:embed/>
                </p:oleObj>
              </mc:Choice>
              <mc:Fallback>
                <p:oleObj name="Формула" r:id="rId8" imgW="558720" imgH="177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65" y="2433201"/>
                        <a:ext cx="1357322" cy="429054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4857752" y="1686650"/>
            <a:ext cx="38576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/>
              <a:t>F. </a:t>
            </a:r>
            <a:r>
              <a:rPr lang="ru-RU" sz="2400" dirty="0" err="1" smtClean="0"/>
              <a:t>Spiers</a:t>
            </a:r>
            <a:r>
              <a:rPr lang="ru-RU" sz="2400" dirty="0" smtClean="0"/>
              <a:t> , </a:t>
            </a:r>
            <a:r>
              <a:rPr lang="ru-RU" sz="2400" dirty="0"/>
              <a:t>J. </a:t>
            </a:r>
            <a:r>
              <a:rPr lang="ru-RU" sz="2400" dirty="0" err="1" smtClean="0"/>
              <a:t>Brit</a:t>
            </a:r>
            <a:r>
              <a:rPr lang="ru-RU" sz="2400" dirty="0" smtClean="0"/>
              <a:t> .  </a:t>
            </a:r>
            <a:r>
              <a:rPr lang="en-US" sz="2400" dirty="0" smtClean="0"/>
              <a:t> </a:t>
            </a:r>
            <a:r>
              <a:rPr lang="en-US" sz="2400" dirty="0"/>
              <a:t>C. </a:t>
            </a:r>
            <a:r>
              <a:rPr lang="en-US" sz="2400" dirty="0" err="1"/>
              <a:t>M</a:t>
            </a:r>
            <a:r>
              <a:rPr lang="en-US" sz="2400" dirty="0" err="1" smtClean="0"/>
              <a:t>urty</a:t>
            </a:r>
            <a:r>
              <a:rPr lang="ru-RU" sz="2400" dirty="0" smtClean="0"/>
              <a:t>,</a:t>
            </a:r>
            <a:endParaRPr lang="en-US" sz="2400" dirty="0"/>
          </a:p>
        </p:txBody>
      </p:sp>
      <p:graphicFrame>
        <p:nvGraphicFramePr>
          <p:cNvPr id="5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0266724"/>
              </p:ext>
            </p:extLst>
          </p:nvPr>
        </p:nvGraphicFramePr>
        <p:xfrm>
          <a:off x="338931" y="4077072"/>
          <a:ext cx="8466137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38" name="Формула" r:id="rId10" imgW="2806560" imgH="330120" progId="Equation.3">
                  <p:embed/>
                </p:oleObj>
              </mc:Choice>
              <mc:Fallback>
                <p:oleObj name="Формула" r:id="rId10" imgW="2806560" imgH="33012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931" y="4077072"/>
                        <a:ext cx="8466137" cy="99695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Прямоугольник 61"/>
          <p:cNvSpPr/>
          <p:nvPr/>
        </p:nvSpPr>
        <p:spPr>
          <a:xfrm>
            <a:off x="71406" y="404664"/>
            <a:ext cx="8929750" cy="1281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dirty="0" smtClean="0"/>
              <a:t>Эффективный атомный номер многокомпонентного объекта, это номер, соответствующий которому массовый коэффициент </a:t>
            </a:r>
            <a:r>
              <a:rPr lang="ru-RU" sz="2400" dirty="0"/>
              <a:t>ослабления равен </a:t>
            </a:r>
            <a:r>
              <a:rPr lang="ru-RU" sz="2400" dirty="0" smtClean="0"/>
              <a:t>массовому коэффициенту ослабления, вызывающему аналогичное ослабления излучения.</a:t>
            </a:r>
            <a:endParaRPr lang="ru-RU" sz="2400" dirty="0"/>
          </a:p>
        </p:txBody>
      </p:sp>
      <p:graphicFrame>
        <p:nvGraphicFramePr>
          <p:cNvPr id="6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3090067"/>
              </p:ext>
            </p:extLst>
          </p:nvPr>
        </p:nvGraphicFramePr>
        <p:xfrm>
          <a:off x="683568" y="5661248"/>
          <a:ext cx="7038975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39" name="Формула" r:id="rId12" imgW="2260440" imgH="330120" progId="Equation.3">
                  <p:embed/>
                </p:oleObj>
              </mc:Choice>
              <mc:Fallback>
                <p:oleObj name="Формула" r:id="rId12" imgW="2260440" imgH="33012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5661248"/>
                        <a:ext cx="7038975" cy="968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Прямоугольник 62"/>
          <p:cNvSpPr/>
          <p:nvPr/>
        </p:nvSpPr>
        <p:spPr>
          <a:xfrm>
            <a:off x="2859986" y="5229200"/>
            <a:ext cx="33058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Taylor, M. L., </a:t>
            </a:r>
            <a:r>
              <a:rPr lang="en-US" dirty="0" err="1" smtClean="0"/>
              <a:t>Franich</a:t>
            </a:r>
            <a:r>
              <a:rPr lang="en-US" dirty="0" smtClean="0"/>
              <a:t>, R. D., </a:t>
            </a:r>
            <a:endParaRPr lang="ru-RU" dirty="0" smtClean="0"/>
          </a:p>
          <a:p>
            <a:r>
              <a:rPr lang="en-US" dirty="0" smtClean="0"/>
              <a:t>Trapp, J. V.</a:t>
            </a:r>
            <a:r>
              <a:rPr lang="ru-RU" dirty="0" smtClean="0"/>
              <a:t>,</a:t>
            </a:r>
            <a:r>
              <a:rPr lang="en-US" dirty="0" smtClean="0"/>
              <a:t> Johnston, P. N. </a:t>
            </a:r>
            <a:r>
              <a:rPr lang="ru-RU" dirty="0" smtClean="0"/>
              <a:t>(2012)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4857752" y="2143116"/>
            <a:ext cx="4034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Prasad S., …</a:t>
            </a:r>
            <a:endParaRPr lang="ru-RU" sz="2400" dirty="0" smtClean="0"/>
          </a:p>
          <a:p>
            <a:r>
              <a:rPr lang="en-US" sz="2400" dirty="0" err="1" smtClean="0"/>
              <a:t>Parthasaradhi</a:t>
            </a:r>
            <a:r>
              <a:rPr lang="en-US" sz="2400" dirty="0" smtClean="0"/>
              <a:t> K., Bloomer W.</a:t>
            </a:r>
            <a:endParaRPr lang="ru-RU" sz="2400" dirty="0" smtClean="0"/>
          </a:p>
        </p:txBody>
      </p:sp>
      <p:graphicFrame>
        <p:nvGraphicFramePr>
          <p:cNvPr id="7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8402395"/>
              </p:ext>
            </p:extLst>
          </p:nvPr>
        </p:nvGraphicFramePr>
        <p:xfrm>
          <a:off x="8000776" y="5901805"/>
          <a:ext cx="979488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40" name="Формула" r:id="rId14" imgW="342720" imgH="177480" progId="Equation.3">
                  <p:embed/>
                </p:oleObj>
              </mc:Choice>
              <mc:Fallback>
                <p:oleObj name="Формула" r:id="rId14" imgW="342720" imgH="177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0776" y="5901805"/>
                        <a:ext cx="979488" cy="50482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165827" y="5229200"/>
            <a:ext cx="2646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Nature. 2007;27:398–399.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937664" y="2949825"/>
            <a:ext cx="26372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Hine</a:t>
            </a:r>
            <a:r>
              <a:rPr lang="ru-RU" sz="2400" dirty="0" smtClean="0"/>
              <a:t>, </a:t>
            </a:r>
            <a:r>
              <a:rPr lang="ru-RU" sz="2400" dirty="0" err="1"/>
              <a:t>Nucleonics</a:t>
            </a:r>
            <a:r>
              <a:rPr lang="en-US" sz="2400" dirty="0" smtClean="0"/>
              <a:t> … </a:t>
            </a:r>
            <a:endParaRPr lang="ru-RU" sz="2400" dirty="0"/>
          </a:p>
        </p:txBody>
      </p:sp>
      <p:sp>
        <p:nvSpPr>
          <p:cNvPr id="10" name="Rectangle 40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847390"/>
              </p:ext>
            </p:extLst>
          </p:nvPr>
        </p:nvGraphicFramePr>
        <p:xfrm>
          <a:off x="323528" y="3189580"/>
          <a:ext cx="1800200" cy="652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41" name="Формула" r:id="rId16" imgW="914400" imgH="330200" progId="Equation.3">
                  <p:embed/>
                </p:oleObj>
              </mc:Choice>
              <mc:Fallback>
                <p:oleObj name="Формула" r:id="rId16" imgW="914400" imgH="330200" progId="Equation.3">
                  <p:embed/>
                  <p:pic>
                    <p:nvPicPr>
                      <p:cNvPr id="0" name="Object 4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3189580"/>
                        <a:ext cx="1800200" cy="652041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627784" y="3245841"/>
            <a:ext cx="15627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err="1"/>
              <a:t>Glasser</a:t>
            </a:r>
            <a:r>
              <a:rPr lang="ru-RU" sz="2400" dirty="0"/>
              <a:t>, 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5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56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3005138" y="357166"/>
            <a:ext cx="142875" cy="346075"/>
            <a:chOff x="2281" y="1995"/>
            <a:chExt cx="224" cy="1035"/>
          </a:xfrm>
        </p:grpSpPr>
        <p:sp>
          <p:nvSpPr>
            <p:cNvPr id="31765" name="AutoShape 21"/>
            <p:cNvSpPr>
              <a:spLocks noChangeShapeType="1"/>
            </p:cNvSpPr>
            <p:nvPr/>
          </p:nvSpPr>
          <p:spPr bwMode="auto">
            <a:xfrm>
              <a:off x="2385" y="1995"/>
              <a:ext cx="0" cy="1035"/>
            </a:xfrm>
            <a:prstGeom prst="straightConnector1">
              <a:avLst/>
            </a:prstGeom>
            <a:noFill/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64" name="AutoShape 20"/>
            <p:cNvSpPr>
              <a:spLocks noChangeShapeType="1"/>
            </p:cNvSpPr>
            <p:nvPr/>
          </p:nvSpPr>
          <p:spPr bwMode="auto">
            <a:xfrm flipH="1">
              <a:off x="2281" y="1995"/>
              <a:ext cx="224" cy="0"/>
            </a:xfrm>
            <a:prstGeom prst="straightConnector1">
              <a:avLst/>
            </a:prstGeom>
            <a:noFill/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63" name="AutoShape 19"/>
            <p:cNvSpPr>
              <a:spLocks noChangeShapeType="1"/>
            </p:cNvSpPr>
            <p:nvPr/>
          </p:nvSpPr>
          <p:spPr bwMode="auto">
            <a:xfrm flipH="1">
              <a:off x="2281" y="3030"/>
              <a:ext cx="224" cy="0"/>
            </a:xfrm>
            <a:prstGeom prst="straightConnector1">
              <a:avLst/>
            </a:prstGeom>
            <a:noFill/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1767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68" name="Rectangle 2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82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1" name="Rectangle 4"/>
          <p:cNvSpPr>
            <a:spLocks noChangeArrowheads="1"/>
          </p:cNvSpPr>
          <p:nvPr/>
        </p:nvSpPr>
        <p:spPr bwMode="auto">
          <a:xfrm>
            <a:off x="0" y="0"/>
            <a:ext cx="9144000" cy="413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/>
              <a:t>Особенности расчета эффективного атомного номера</a:t>
            </a:r>
            <a:endParaRPr lang="ru-RU" sz="2800" b="1" dirty="0"/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6875" name="Object 11"/>
          <p:cNvGraphicFramePr>
            <a:graphicFrameLocks noChangeAspect="1"/>
          </p:cNvGraphicFramePr>
          <p:nvPr/>
        </p:nvGraphicFramePr>
        <p:xfrm>
          <a:off x="285720" y="631954"/>
          <a:ext cx="1928858" cy="8165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41" name="Формула" r:id="rId4" imgW="774364" imgH="330057" progId="Equation.3">
                  <p:embed/>
                </p:oleObj>
              </mc:Choice>
              <mc:Fallback>
                <p:oleObj name="Формула" r:id="rId4" imgW="774364" imgH="330057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20" y="631954"/>
                        <a:ext cx="1928858" cy="816597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6877" name="Object 13"/>
          <p:cNvGraphicFramePr>
            <a:graphicFrameLocks noChangeAspect="1"/>
          </p:cNvGraphicFramePr>
          <p:nvPr/>
        </p:nvGraphicFramePr>
        <p:xfrm>
          <a:off x="2285984" y="642918"/>
          <a:ext cx="4114828" cy="785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42" name="Формула" r:id="rId6" imgW="1624895" imgH="304668" progId="Equation.3">
                  <p:embed/>
                </p:oleObj>
              </mc:Choice>
              <mc:Fallback>
                <p:oleObj name="Формула" r:id="rId6" imgW="1624895" imgH="304668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5984" y="642918"/>
                        <a:ext cx="4114828" cy="785818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8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6879" name="Object 15"/>
          <p:cNvGraphicFramePr>
            <a:graphicFrameLocks noChangeAspect="1"/>
          </p:cNvGraphicFramePr>
          <p:nvPr/>
        </p:nvGraphicFramePr>
        <p:xfrm>
          <a:off x="6500826" y="642918"/>
          <a:ext cx="2383219" cy="785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43" name="Формула" r:id="rId8" imgW="1040948" imgH="342751" progId="Equation.3">
                  <p:embed/>
                </p:oleObj>
              </mc:Choice>
              <mc:Fallback>
                <p:oleObj name="Формула" r:id="rId8" imgW="1040948" imgH="342751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0826" y="642918"/>
                        <a:ext cx="2383219" cy="785818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884" name="Рисунок 2"/>
          <p:cNvPicPr>
            <a:picLocks noChangeAspect="1" noChangeArrowheads="1"/>
          </p:cNvPicPr>
          <p:nvPr/>
        </p:nvPicPr>
        <p:blipFill>
          <a:blip r:embed="rId10"/>
          <a:srcRect l="4695" t="3226" r="6109" b="3226"/>
          <a:stretch>
            <a:fillRect/>
          </a:stretch>
        </p:blipFill>
        <p:spPr bwMode="auto">
          <a:xfrm>
            <a:off x="3000364" y="1857364"/>
            <a:ext cx="1357322" cy="1928826"/>
          </a:xfrm>
          <a:prstGeom prst="rect">
            <a:avLst/>
          </a:prstGeom>
          <a:noFill/>
        </p:spPr>
      </p:pic>
      <p:pic>
        <p:nvPicPr>
          <p:cNvPr id="36883" name="Рисунок 3"/>
          <p:cNvPicPr>
            <a:picLocks noChangeAspect="1" noChangeArrowheads="1"/>
          </p:cNvPicPr>
          <p:nvPr/>
        </p:nvPicPr>
        <p:blipFill>
          <a:blip r:embed="rId11"/>
          <a:srcRect l="5111" t="3226" r="2891" b="6452"/>
          <a:stretch>
            <a:fillRect/>
          </a:stretch>
        </p:blipFill>
        <p:spPr bwMode="auto">
          <a:xfrm>
            <a:off x="7358082" y="1857364"/>
            <a:ext cx="1434255" cy="2071702"/>
          </a:xfrm>
          <a:prstGeom prst="rect">
            <a:avLst/>
          </a:prstGeom>
          <a:noFill/>
        </p:spPr>
      </p:pic>
      <p:sp>
        <p:nvSpPr>
          <p:cNvPr id="36885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86" name="Rectangle 22"/>
          <p:cNvSpPr>
            <a:spLocks noChangeArrowheads="1"/>
          </p:cNvSpPr>
          <p:nvPr/>
        </p:nvSpPr>
        <p:spPr bwMode="auto">
          <a:xfrm>
            <a:off x="0" y="9763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3" name="Рисунок 52"/>
          <p:cNvPicPr/>
          <p:nvPr/>
        </p:nvPicPr>
        <p:blipFill>
          <a:blip r:embed="rId12"/>
          <a:srcRect l="2529" t="2803" r="3840" b="24327"/>
          <a:stretch>
            <a:fillRect/>
          </a:stretch>
        </p:blipFill>
        <p:spPr bwMode="auto">
          <a:xfrm>
            <a:off x="142844" y="1643050"/>
            <a:ext cx="2786082" cy="2214578"/>
          </a:xfrm>
          <a:prstGeom prst="rect">
            <a:avLst/>
          </a:prstGeom>
          <a:noFill/>
        </p:spPr>
      </p:pic>
      <p:pic>
        <p:nvPicPr>
          <p:cNvPr id="54" name="Рисунок 53"/>
          <p:cNvPicPr/>
          <p:nvPr/>
        </p:nvPicPr>
        <p:blipFill>
          <a:blip r:embed="rId13"/>
          <a:srcRect l="2508" t="2778" r="2173" b="22212"/>
          <a:stretch>
            <a:fillRect/>
          </a:stretch>
        </p:blipFill>
        <p:spPr bwMode="auto">
          <a:xfrm>
            <a:off x="4380404" y="1714488"/>
            <a:ext cx="2928958" cy="2428892"/>
          </a:xfrm>
          <a:prstGeom prst="rect">
            <a:avLst/>
          </a:prstGeom>
          <a:noFill/>
        </p:spPr>
      </p:pic>
      <p:pic>
        <p:nvPicPr>
          <p:cNvPr id="55" name="Рисунок 54"/>
          <p:cNvPicPr/>
          <p:nvPr/>
        </p:nvPicPr>
        <p:blipFill>
          <a:blip r:embed="rId14"/>
          <a:srcRect l="2533" t="2813" r="3717" b="21244"/>
          <a:stretch>
            <a:fillRect/>
          </a:stretch>
        </p:blipFill>
        <p:spPr bwMode="auto">
          <a:xfrm>
            <a:off x="71406" y="4286256"/>
            <a:ext cx="2857520" cy="2428868"/>
          </a:xfrm>
          <a:prstGeom prst="rect">
            <a:avLst/>
          </a:prstGeom>
          <a:noFill/>
        </p:spPr>
      </p:pic>
      <p:pic>
        <p:nvPicPr>
          <p:cNvPr id="56" name="Рисунок 55"/>
          <p:cNvPicPr/>
          <p:nvPr/>
        </p:nvPicPr>
        <p:blipFill>
          <a:blip r:embed="rId15"/>
          <a:srcRect l="2276" t="2708" r="2276" b="24963"/>
          <a:stretch>
            <a:fillRect/>
          </a:stretch>
        </p:blipFill>
        <p:spPr bwMode="auto">
          <a:xfrm>
            <a:off x="4500562" y="4143380"/>
            <a:ext cx="3000396" cy="2214554"/>
          </a:xfrm>
          <a:prstGeom prst="rect">
            <a:avLst/>
          </a:prstGeom>
          <a:noFill/>
        </p:spPr>
      </p:pic>
      <p:pic>
        <p:nvPicPr>
          <p:cNvPr id="57" name="Рисунок 56"/>
          <p:cNvPicPr/>
          <p:nvPr/>
        </p:nvPicPr>
        <p:blipFill>
          <a:blip r:embed="rId16"/>
          <a:srcRect l="4268" t="3893" r="4268" b="6967"/>
          <a:stretch>
            <a:fillRect/>
          </a:stretch>
        </p:blipFill>
        <p:spPr bwMode="auto">
          <a:xfrm>
            <a:off x="3071802" y="3857628"/>
            <a:ext cx="1500198" cy="1928826"/>
          </a:xfrm>
          <a:prstGeom prst="rect">
            <a:avLst/>
          </a:prstGeom>
          <a:noFill/>
        </p:spPr>
      </p:pic>
      <p:pic>
        <p:nvPicPr>
          <p:cNvPr id="58" name="Рисунок 57"/>
          <p:cNvPicPr/>
          <p:nvPr/>
        </p:nvPicPr>
        <p:blipFill>
          <a:blip r:embed="rId17"/>
          <a:srcRect l="4491" t="2041" r="1197" b="6121"/>
          <a:stretch>
            <a:fillRect/>
          </a:stretch>
        </p:blipFill>
        <p:spPr bwMode="auto">
          <a:xfrm>
            <a:off x="7500958" y="4286256"/>
            <a:ext cx="1500198" cy="2071702"/>
          </a:xfrm>
          <a:prstGeom prst="rect">
            <a:avLst/>
          </a:prstGeom>
          <a:noFill/>
        </p:spPr>
      </p:pic>
      <p:graphicFrame>
        <p:nvGraphicFramePr>
          <p:cNvPr id="3379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2938621"/>
              </p:ext>
            </p:extLst>
          </p:nvPr>
        </p:nvGraphicFramePr>
        <p:xfrm>
          <a:off x="3071802" y="6256712"/>
          <a:ext cx="1862142" cy="628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44" name="Формула" r:id="rId18" imgW="596880" imgH="203040" progId="Equation.3">
                  <p:embed/>
                </p:oleObj>
              </mc:Choice>
              <mc:Fallback>
                <p:oleObj name="Формула" r:id="rId18" imgW="596880" imgH="203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02" y="6256712"/>
                        <a:ext cx="1862142" cy="628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Прямоугольник 58"/>
          <p:cNvSpPr/>
          <p:nvPr/>
        </p:nvSpPr>
        <p:spPr>
          <a:xfrm>
            <a:off x="5286380" y="6357958"/>
            <a:ext cx="9921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AutoZeff</a:t>
            </a:r>
            <a:endParaRPr lang="ru-RU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6286512" y="6357958"/>
            <a:ext cx="1240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Taylor, M. L</a:t>
            </a:r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1826039"/>
              </p:ext>
            </p:extLst>
          </p:nvPr>
        </p:nvGraphicFramePr>
        <p:xfrm>
          <a:off x="827584" y="2353211"/>
          <a:ext cx="996925" cy="4277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45" name="Формула" r:id="rId20" imgW="469800" imgH="203040" progId="Equation.3">
                  <p:embed/>
                </p:oleObj>
              </mc:Choice>
              <mc:Fallback>
                <p:oleObj name="Формула" r:id="rId20" imgW="469800" imgH="20304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353211"/>
                        <a:ext cx="996925" cy="4277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2640796"/>
              </p:ext>
            </p:extLst>
          </p:nvPr>
        </p:nvGraphicFramePr>
        <p:xfrm>
          <a:off x="4962525" y="2365769"/>
          <a:ext cx="882358" cy="399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46" name="Формула" r:id="rId22" imgW="444240" imgH="203040" progId="Equation.3">
                  <p:embed/>
                </p:oleObj>
              </mc:Choice>
              <mc:Fallback>
                <p:oleObj name="Формула" r:id="rId22" imgW="444240" imgH="203040" progId="Equation.3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2525" y="2365769"/>
                        <a:ext cx="882358" cy="3996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0307165"/>
              </p:ext>
            </p:extLst>
          </p:nvPr>
        </p:nvGraphicFramePr>
        <p:xfrm>
          <a:off x="769938" y="4925259"/>
          <a:ext cx="921742" cy="405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47" name="Формула" r:id="rId24" imgW="457200" imgH="203040" progId="Equation.3">
                  <p:embed/>
                </p:oleObj>
              </mc:Choice>
              <mc:Fallback>
                <p:oleObj name="Формула" r:id="rId24" imgW="457200" imgH="20304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938" y="4925259"/>
                        <a:ext cx="921742" cy="4055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8975817"/>
              </p:ext>
            </p:extLst>
          </p:nvPr>
        </p:nvGraphicFramePr>
        <p:xfrm>
          <a:off x="5580113" y="4880501"/>
          <a:ext cx="864096" cy="370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48" name="Формула" r:id="rId26" imgW="469800" imgH="203040" progId="Equation.3">
                  <p:embed/>
                </p:oleObj>
              </mc:Choice>
              <mc:Fallback>
                <p:oleObj name="Формула" r:id="rId26" imgW="469800" imgH="20304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3" y="4880501"/>
                        <a:ext cx="864096" cy="3701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-27384"/>
            <a:ext cx="8786874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3200" b="1" dirty="0" smtClean="0"/>
              <a:t>Как </a:t>
            </a:r>
            <a:r>
              <a:rPr lang="ru-RU" sz="3200" b="1" dirty="0"/>
              <a:t>определить массовый коэффициент ослабления</a:t>
            </a:r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smtClean="0"/>
              <a:t>многокомпонентного </a:t>
            </a:r>
            <a:r>
              <a:rPr lang="ru-RU" sz="3200" b="1" dirty="0"/>
              <a:t>объекта для непрерывного спектра</a:t>
            </a:r>
            <a:r>
              <a:rPr lang="ru-RU" sz="3200" b="1" dirty="0" smtClean="0"/>
              <a:t> ?</a:t>
            </a:r>
            <a:endParaRPr lang="ru-RU" sz="3200" b="1" dirty="0"/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0" y="447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04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048" name="Rectangle 16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Rectangle 12"/>
          <p:cNvSpPr>
            <a:spLocks noChangeArrowheads="1"/>
          </p:cNvSpPr>
          <p:nvPr/>
        </p:nvSpPr>
        <p:spPr bwMode="auto">
          <a:xfrm>
            <a:off x="142844" y="1409029"/>
            <a:ext cx="35004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Казалось бы по формуле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2789672"/>
              </p:ext>
            </p:extLst>
          </p:nvPr>
        </p:nvGraphicFramePr>
        <p:xfrm>
          <a:off x="3133986" y="980728"/>
          <a:ext cx="2804590" cy="121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11" name="Формула" r:id="rId4" imgW="990170" imgH="431613" progId="Equation.3">
                  <p:embed/>
                </p:oleObj>
              </mc:Choice>
              <mc:Fallback>
                <p:oleObj name="Формула" r:id="rId4" imgW="990170" imgH="431613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3986" y="980728"/>
                        <a:ext cx="2804590" cy="12121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12"/>
          <p:cNvSpPr>
            <a:spLocks noChangeArrowheads="1"/>
          </p:cNvSpPr>
          <p:nvPr/>
        </p:nvSpPr>
        <p:spPr bwMode="auto">
          <a:xfrm>
            <a:off x="539552" y="2073042"/>
            <a:ext cx="56491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 тогда массовый коэффициент ослабления зависит от средней плотности и толщины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1260057"/>
              </p:ext>
            </p:extLst>
          </p:nvPr>
        </p:nvGraphicFramePr>
        <p:xfrm>
          <a:off x="600075" y="2719388"/>
          <a:ext cx="7634288" cy="162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12" name="Формула" r:id="rId6" imgW="2209680" imgH="469800" progId="Equation.3">
                  <p:embed/>
                </p:oleObj>
              </mc:Choice>
              <mc:Fallback>
                <p:oleObj name="Формула" r:id="rId6" imgW="2209680" imgH="469800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5" y="2719388"/>
                        <a:ext cx="7634288" cy="16208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Стрелка вниз 7"/>
          <p:cNvSpPr/>
          <p:nvPr/>
        </p:nvSpPr>
        <p:spPr>
          <a:xfrm rot="17912033">
            <a:off x="1315379" y="2613900"/>
            <a:ext cx="194142" cy="9661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86741" y="4598504"/>
            <a:ext cx="8345361" cy="529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 противоречит физическому смыслу массового коэффициента 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ослабления который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определяется только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энергией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8534488" y="3236069"/>
            <a:ext cx="3952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4225250"/>
              </p:ext>
            </p:extLst>
          </p:nvPr>
        </p:nvGraphicFramePr>
        <p:xfrm>
          <a:off x="5068888" y="5216525"/>
          <a:ext cx="3509962" cy="148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13" name="Формула" r:id="rId8" imgW="1015920" imgH="431640" progId="Equation.3">
                  <p:embed/>
                </p:oleObj>
              </mc:Choice>
              <mc:Fallback>
                <p:oleObj name="Формула" r:id="rId8" imgW="1015920" imgH="431640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8888" y="5216525"/>
                        <a:ext cx="3509962" cy="148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142845" y="5445224"/>
            <a:ext cx="4717188" cy="960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Только для моноэнергетических источников массовый коэффициент 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ослабления не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зависит от плотности и толщины объекта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7594288" y="5589240"/>
            <a:ext cx="9402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6876256" y="6309320"/>
            <a:ext cx="101016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1918780"/>
              </p:ext>
            </p:extLst>
          </p:nvPr>
        </p:nvGraphicFramePr>
        <p:xfrm>
          <a:off x="6160052" y="922170"/>
          <a:ext cx="2741066" cy="2313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7215206" y="142852"/>
            <a:ext cx="15808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B.  </a:t>
            </a:r>
            <a:r>
              <a:rPr lang="ru-RU" sz="2000" b="1" dirty="0" err="1"/>
              <a:t>Heismann</a:t>
            </a:r>
            <a:endParaRPr lang="ru-RU" sz="2000" b="1" dirty="0"/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214282" y="-24"/>
            <a:ext cx="7429552" cy="781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Подход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Б.Хайсманна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плотнометрии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бесконечно тонких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жидких объектов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&lt;i&gt;µ&lt;/i&gt; = lim-[under &lt;i&gt;d&lt;/i&gt; --&gt; 0][–(1/&lt;i&gt;d&lt;/i&gt;) ln((&lt;i&gt;I&lt;/i&gt;/&lt;i&gt;I&lt;/i&gt;&lt;sub&gt;0&lt;/sub&gt;))] = lim-[under &lt;i&gt;d&lt;/i&gt; --&gt; 0][–(1/&lt;i&gt;d&lt;/i&gt;) ln((([integral]&lt;i&gt;S&lt;/i&gt;(&lt;i&gt;E&lt;/i&gt;)&lt;i&gt;D&lt;/i&gt;(&lt;i&gt;E&lt;/i&gt;)&lt;i&gt;e&lt;/i&gt;&lt;sup&gt;–&lt;i&gt;kappa&lt;/i&gt;(&lt;i&gt;E&lt;/i&gt;)&lt;i&gt;d&lt;/i&gt;&lt;/sup&gt;&lt;i&gt;d&lt;/i&gt;&lt;i&gt;E&lt;/i&gt;)/([integral]&lt;i&gt;S&lt;/i&gt;(&lt;i&gt;E&lt;/i&gt;)&lt;i&gt;D&lt;/i&gt;(&lt;i&gt;E&lt;/i&gt;)&lt;i&gt;d&lt;/i&gt;&lt;i&gt;E&lt;/i&gt;)))],"/>
          <p:cNvPicPr/>
          <p:nvPr/>
        </p:nvPicPr>
        <p:blipFill>
          <a:blip r:embed="rId4"/>
          <a:srcRect r="9091"/>
          <a:stretch>
            <a:fillRect/>
          </a:stretch>
        </p:blipFill>
        <p:spPr bwMode="auto">
          <a:xfrm>
            <a:off x="142844" y="785794"/>
            <a:ext cx="8858312" cy="128588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71438" y="2442985"/>
            <a:ext cx="500062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Где в обозначениях оригинала </a:t>
            </a:r>
            <a:r>
              <a:rPr lang="ru-RU" dirty="0" smtClean="0"/>
              <a:t>произведение</a:t>
            </a:r>
          </a:p>
          <a:p>
            <a:r>
              <a:rPr lang="ru-RU" dirty="0" smtClean="0"/>
              <a:t> </a:t>
            </a:r>
            <a:r>
              <a:rPr lang="en-US" dirty="0"/>
              <a:t>S</a:t>
            </a:r>
            <a:r>
              <a:rPr lang="ru-RU" dirty="0"/>
              <a:t>(</a:t>
            </a:r>
            <a:r>
              <a:rPr lang="en-US" dirty="0"/>
              <a:t>E</a:t>
            </a:r>
            <a:r>
              <a:rPr lang="ru-RU" dirty="0"/>
              <a:t>)</a:t>
            </a:r>
            <a:r>
              <a:rPr lang="en-US" dirty="0"/>
              <a:t>D</a:t>
            </a:r>
            <a:r>
              <a:rPr lang="ru-RU" dirty="0"/>
              <a:t>(</a:t>
            </a:r>
            <a:r>
              <a:rPr lang="en-US" dirty="0"/>
              <a:t>E</a:t>
            </a:r>
            <a:r>
              <a:rPr lang="ru-RU" dirty="0"/>
              <a:t>) функция плотности распределения </a:t>
            </a:r>
            <a:endParaRPr lang="ru-RU" dirty="0" smtClean="0"/>
          </a:p>
          <a:p>
            <a:r>
              <a:rPr lang="ru-RU" dirty="0" smtClean="0"/>
              <a:t>энергии </a:t>
            </a:r>
            <a:r>
              <a:rPr lang="ru-RU" dirty="0"/>
              <a:t>источника, </a:t>
            </a:r>
            <a:r>
              <a:rPr lang="en-US" dirty="0"/>
              <a:t>k</a:t>
            </a:r>
            <a:r>
              <a:rPr lang="ru-RU" dirty="0"/>
              <a:t>(</a:t>
            </a:r>
            <a:r>
              <a:rPr lang="en-US" dirty="0"/>
              <a:t>E</a:t>
            </a:r>
            <a:r>
              <a:rPr lang="ru-RU" dirty="0"/>
              <a:t>) – массовый коэффициент ослабления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dirty="0"/>
          </a:p>
        </p:txBody>
      </p:sp>
      <p:graphicFrame>
        <p:nvGraphicFramePr>
          <p:cNvPr id="1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7839329"/>
              </p:ext>
            </p:extLst>
          </p:nvPr>
        </p:nvGraphicFramePr>
        <p:xfrm>
          <a:off x="5243904" y="2456287"/>
          <a:ext cx="1579562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07" name="Формула" r:id="rId5" imgW="863280" imgH="431640" progId="Equation.3">
                  <p:embed/>
                </p:oleObj>
              </mc:Choice>
              <mc:Fallback>
                <p:oleObj name="Формула" r:id="rId5" imgW="863280" imgH="4316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3904" y="2456287"/>
                        <a:ext cx="1579562" cy="928688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Рисунок 11"/>
          <p:cNvPicPr/>
          <p:nvPr/>
        </p:nvPicPr>
        <p:blipFill>
          <a:blip r:embed="rId7"/>
          <a:srcRect l="15774" t="9195" r="48659" b="49503"/>
          <a:stretch>
            <a:fillRect/>
          </a:stretch>
        </p:blipFill>
        <p:spPr bwMode="auto">
          <a:xfrm>
            <a:off x="57146" y="4000504"/>
            <a:ext cx="3228970" cy="280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143240" y="3643314"/>
            <a:ext cx="4210039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/>
          <p:nvPr/>
        </p:nvPicPr>
        <p:blipFill>
          <a:blip r:embed="rId9" cstate="print"/>
          <a:srcRect l="23412" t="8182" r="20631" b="15908"/>
          <a:stretch>
            <a:fillRect/>
          </a:stretch>
        </p:blipFill>
        <p:spPr bwMode="auto">
          <a:xfrm>
            <a:off x="323528" y="4160480"/>
            <a:ext cx="85725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Object 9"/>
          <p:cNvGraphicFramePr>
            <a:graphicFrameLocks noChangeAspect="1"/>
          </p:cNvGraphicFramePr>
          <p:nvPr/>
        </p:nvGraphicFramePr>
        <p:xfrm>
          <a:off x="7572396" y="4500570"/>
          <a:ext cx="1489075" cy="169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08" name="Формула" r:id="rId10" imgW="698400" imgH="787320" progId="Equation.3">
                  <p:embed/>
                </p:oleObj>
              </mc:Choice>
              <mc:Fallback>
                <p:oleObj name="Формула" r:id="rId10" imgW="698400" imgH="7873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2396" y="4500570"/>
                        <a:ext cx="1489075" cy="169386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5" name="Object 3"/>
          <p:cNvGraphicFramePr>
            <a:graphicFrameLocks noChangeAspect="1"/>
          </p:cNvGraphicFramePr>
          <p:nvPr/>
        </p:nvGraphicFramePr>
        <p:xfrm>
          <a:off x="7443819" y="2336806"/>
          <a:ext cx="1557337" cy="202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09" name="Формула" r:id="rId12" imgW="850680" imgH="939600" progId="Equation.3">
                  <p:embed/>
                </p:oleObj>
              </mc:Choice>
              <mc:Fallback>
                <p:oleObj name="Формула" r:id="rId12" imgW="850680" imgH="939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3819" y="2336806"/>
                        <a:ext cx="1557337" cy="2020888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0" y="-24"/>
            <a:ext cx="7643834" cy="781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Эффективный массовый коэффициент 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ослабления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объекта с бесконечно малым </a:t>
            </a:r>
            <a:r>
              <a:rPr lang="el-GR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ρ</a:t>
            </a:r>
            <a:r>
              <a:rPr lang="en-US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608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0416956"/>
              </p:ext>
            </p:extLst>
          </p:nvPr>
        </p:nvGraphicFramePr>
        <p:xfrm>
          <a:off x="7524328" y="155997"/>
          <a:ext cx="1571604" cy="6257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61" name="Формула" r:id="rId4" imgW="558800" imgH="228600" progId="Equation.3">
                  <p:embed/>
                </p:oleObj>
              </mc:Choice>
              <mc:Fallback>
                <p:oleObj name="Формула" r:id="rId4" imgW="55880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328" y="155997"/>
                        <a:ext cx="1571604" cy="625731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6" name="Rectangle 16"/>
          <p:cNvSpPr>
            <a:spLocks noChangeArrowheads="1"/>
          </p:cNvSpPr>
          <p:nvPr/>
        </p:nvSpPr>
        <p:spPr bwMode="auto">
          <a:xfrm>
            <a:off x="0" y="3190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9" name="Rectangle 19"/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" name="Rectangle 12"/>
          <p:cNvSpPr>
            <a:spLocks noChangeArrowheads="1"/>
          </p:cNvSpPr>
          <p:nvPr/>
        </p:nvSpPr>
        <p:spPr bwMode="auto">
          <a:xfrm>
            <a:off x="214282" y="4029165"/>
            <a:ext cx="855329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Эффективный условный массовый коэффициент 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ослабления многокомпонентного объекта для источника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непрерывным спектром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5489292"/>
              </p:ext>
            </p:extLst>
          </p:nvPr>
        </p:nvGraphicFramePr>
        <p:xfrm>
          <a:off x="-14947" y="1133476"/>
          <a:ext cx="8846222" cy="15034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62" name="Формула" r:id="rId6" imgW="4140000" imgH="698400" progId="Equation.3">
                  <p:embed/>
                </p:oleObj>
              </mc:Choice>
              <mc:Fallback>
                <p:oleObj name="Формула" r:id="rId6" imgW="4140000" imgH="698400" progId="Equation.3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4947" y="1133476"/>
                        <a:ext cx="8846222" cy="150343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11197" y="2828836"/>
            <a:ext cx="828092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dirty="0"/>
              <a:t>Т.е. условный массовый коэффициент ослабления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dirty="0" smtClean="0"/>
              <a:t>многокомпонентного </a:t>
            </a:r>
            <a:r>
              <a:rPr lang="ru-RU" sz="2400" dirty="0"/>
              <a:t>объекта равен среднему массовому коэффициенту для заданного спектра излучения.</a:t>
            </a:r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3658078"/>
              </p:ext>
            </p:extLst>
          </p:nvPr>
        </p:nvGraphicFramePr>
        <p:xfrm>
          <a:off x="2236788" y="4675188"/>
          <a:ext cx="37338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63" name="Формула" r:id="rId8" imgW="1714320" imgH="279360" progId="Equation.3">
                  <p:embed/>
                </p:oleObj>
              </mc:Choice>
              <mc:Fallback>
                <p:oleObj name="Формула" r:id="rId8" imgW="1714320" imgH="279360" progId="Equation.3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6788" y="4675188"/>
                        <a:ext cx="3733800" cy="596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539552" y="5517232"/>
            <a:ext cx="4896544" cy="986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dirty="0"/>
              <a:t>Но средний массовый коэффициент ослабления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dirty="0" smtClean="0"/>
              <a:t>не </a:t>
            </a:r>
            <a:r>
              <a:rPr lang="ru-RU" sz="2400" dirty="0"/>
              <a:t>равен значению его функции от средней энергии</a:t>
            </a:r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4596739"/>
              </p:ext>
            </p:extLst>
          </p:nvPr>
        </p:nvGraphicFramePr>
        <p:xfrm>
          <a:off x="5580112" y="5486273"/>
          <a:ext cx="3284366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64" name="Формула" r:id="rId10" imgW="965200" imgH="254000" progId="Equation.3">
                  <p:embed/>
                </p:oleObj>
              </mc:Choice>
              <mc:Fallback>
                <p:oleObj name="Формула" r:id="rId10" imgW="965200" imgH="254000" progId="Equation.3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5486273"/>
                        <a:ext cx="3284366" cy="8640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611560" y="18699"/>
            <a:ext cx="7429552" cy="781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Условный массовый коэффициент поглощения бесконечно тонкого объекта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9" name="Rectangle 19"/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3122" name="Диаграмма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2"/>
          <a:stretch>
            <a:fillRect/>
          </a:stretch>
        </p:blipFill>
        <p:spPr bwMode="auto">
          <a:xfrm>
            <a:off x="323526" y="1556792"/>
            <a:ext cx="2808314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412776"/>
            <a:ext cx="5531184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160129" y="653787"/>
            <a:ext cx="590665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Зависимости условных массовых коэффициентов поглощения от массового поглощения для средней энергии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105506" y="746120"/>
            <a:ext cx="302633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Функции плотности распределения энергии (спектры)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6651585"/>
              </p:ext>
            </p:extLst>
          </p:nvPr>
        </p:nvGraphicFramePr>
        <p:xfrm>
          <a:off x="6763" y="4586626"/>
          <a:ext cx="3341101" cy="4833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97" name="Формула" r:id="rId6" imgW="2145369" imgH="304668" progId="Equation.3">
                  <p:embed/>
                </p:oleObj>
              </mc:Choice>
              <mc:Fallback>
                <p:oleObj name="Формула" r:id="rId6" imgW="2145369" imgH="304668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3" y="4586626"/>
                        <a:ext cx="3341101" cy="4833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8420147"/>
              </p:ext>
            </p:extLst>
          </p:nvPr>
        </p:nvGraphicFramePr>
        <p:xfrm>
          <a:off x="105506" y="5477431"/>
          <a:ext cx="3242358" cy="467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98" name="Формула" r:id="rId8" imgW="2209800" imgH="304800" progId="Equation.3">
                  <p:embed/>
                </p:oleObj>
              </mc:Choice>
              <mc:Fallback>
                <p:oleObj name="Формула" r:id="rId8" imgW="2209800" imgH="304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506" y="5477431"/>
                        <a:ext cx="3242358" cy="4672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Rectangle 12"/>
          <p:cNvSpPr>
            <a:spLocks noChangeArrowheads="1"/>
          </p:cNvSpPr>
          <p:nvPr/>
        </p:nvSpPr>
        <p:spPr bwMode="auto">
          <a:xfrm>
            <a:off x="1618673" y="3623763"/>
            <a:ext cx="3962438" cy="313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Аппроксимация погрешности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30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437" y="3909746"/>
            <a:ext cx="5687905" cy="2435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809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683568" y="54960"/>
            <a:ext cx="7429552" cy="781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Зависимости отношения массовых коэффициентов 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ослабления от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658617"/>
              </p:ext>
            </p:extLst>
          </p:nvPr>
        </p:nvGraphicFramePr>
        <p:xfrm>
          <a:off x="3743565" y="908720"/>
          <a:ext cx="1058231" cy="626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88" name="Формула" r:id="rId4" imgW="431613" imgH="253890" progId="Equation.3">
                  <p:embed/>
                </p:oleObj>
              </mc:Choice>
              <mc:Fallback>
                <p:oleObj name="Формула" r:id="rId4" imgW="431613" imgH="25389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3565" y="908720"/>
                        <a:ext cx="1058231" cy="6262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9669210"/>
              </p:ext>
            </p:extLst>
          </p:nvPr>
        </p:nvGraphicFramePr>
        <p:xfrm>
          <a:off x="5630269" y="911287"/>
          <a:ext cx="969105" cy="5734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89" name="Формула" r:id="rId6" imgW="431613" imgH="253890" progId="Equation.3">
                  <p:embed/>
                </p:oleObj>
              </mc:Choice>
              <mc:Fallback>
                <p:oleObj name="Формула" r:id="rId6" imgW="431613" imgH="25389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0269" y="911287"/>
                        <a:ext cx="969105" cy="5734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-174554" y="1012650"/>
            <a:ext cx="41764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Принципиальным отличием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-396552" y="1700808"/>
            <a:ext cx="957749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000" dirty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является различие зависимостей их отношения для </a:t>
            </a:r>
            <a:r>
              <a:rPr lang="ru-RU" altLang="ru-RU" sz="20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низкоэнергетического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0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lang="ru-RU" altLang="ru-RU" sz="20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высокоэнергетического </a:t>
            </a:r>
            <a:r>
              <a:rPr lang="ru-RU" altLang="ru-RU" sz="2000" dirty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спектров</a:t>
            </a:r>
          </a:p>
        </p:txBody>
      </p:sp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4554670" y="1012650"/>
            <a:ext cx="10427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от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9377123"/>
              </p:ext>
            </p:extLst>
          </p:nvPr>
        </p:nvGraphicFramePr>
        <p:xfrm>
          <a:off x="251520" y="2924944"/>
          <a:ext cx="3059007" cy="115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90" name="Формула" r:id="rId8" imgW="1346200" imgH="508000" progId="Equation.3">
                  <p:embed/>
                </p:oleObj>
              </mc:Choice>
              <mc:Fallback>
                <p:oleObj name="Формула" r:id="rId8" imgW="1346200" imgH="508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2924944"/>
                        <a:ext cx="3059007" cy="11521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8812372"/>
              </p:ext>
            </p:extLst>
          </p:nvPr>
        </p:nvGraphicFramePr>
        <p:xfrm>
          <a:off x="395536" y="4426251"/>
          <a:ext cx="2808312" cy="1162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91" name="Формула" r:id="rId10" imgW="1346200" imgH="558800" progId="Equation.3">
                  <p:embed/>
                </p:oleObj>
              </mc:Choice>
              <mc:Fallback>
                <p:oleObj name="Формула" r:id="rId10" imgW="1346200" imgH="558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4426251"/>
                        <a:ext cx="2808312" cy="116298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5178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636912"/>
            <a:ext cx="4817294" cy="399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991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475656" y="159998"/>
            <a:ext cx="1872208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Расчет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23283" y="823445"/>
            <a:ext cx="885896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altLang="ru-RU" sz="2400" dirty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/>
              <a:t>Н</a:t>
            </a:r>
            <a:r>
              <a:rPr lang="ru-RU" sz="2400" dirty="0" smtClean="0"/>
              <a:t>а </a:t>
            </a:r>
            <a:r>
              <a:rPr lang="ru-RU" sz="2400" dirty="0"/>
              <a:t>практике ни средний массовый коэффициент ослабления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dirty="0" smtClean="0"/>
              <a:t>, </a:t>
            </a:r>
            <a:endParaRPr lang="en-US" sz="2400" dirty="0" smtClean="0"/>
          </a:p>
          <a:p>
            <a:r>
              <a:rPr lang="ru-RU" sz="2400" dirty="0" smtClean="0"/>
              <a:t>ни </a:t>
            </a:r>
            <a:r>
              <a:rPr lang="ru-RU" sz="2400" dirty="0"/>
              <a:t>тем более его значение как функция от средней энергии </a:t>
            </a:r>
            <a:endParaRPr lang="ru-RU" sz="2400" dirty="0" smtClean="0"/>
          </a:p>
          <a:p>
            <a:r>
              <a:rPr lang="ru-RU" sz="2400" dirty="0" smtClean="0"/>
              <a:t>неизвестны.  </a:t>
            </a:r>
            <a:r>
              <a:rPr lang="ru-RU" sz="2400" b="1" dirty="0"/>
              <a:t>Доступно лишь измерение отношения логарифмов</a:t>
            </a: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856636"/>
              </p:ext>
            </p:extLst>
          </p:nvPr>
        </p:nvGraphicFramePr>
        <p:xfrm>
          <a:off x="588963" y="2251075"/>
          <a:ext cx="4652962" cy="180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998" name="Формула" r:id="rId4" imgW="2450880" imgH="965160" progId="Equation.3">
                  <p:embed/>
                </p:oleObj>
              </mc:Choice>
              <mc:Fallback>
                <p:oleObj name="Формула" r:id="rId4" imgW="2450880" imgH="96516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963" y="2251075"/>
                        <a:ext cx="4652962" cy="1803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8353311"/>
              </p:ext>
            </p:extLst>
          </p:nvPr>
        </p:nvGraphicFramePr>
        <p:xfrm>
          <a:off x="179512" y="5346794"/>
          <a:ext cx="4085822" cy="12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999" name="Формула" r:id="rId6" imgW="1790700" imgH="533400" progId="Equation.3">
                  <p:embed/>
                </p:oleObj>
              </mc:Choice>
              <mc:Fallback>
                <p:oleObj name="Формула" r:id="rId6" imgW="1790700" imgH="5334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5346794"/>
                        <a:ext cx="4085822" cy="122413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5271038"/>
              </p:ext>
            </p:extLst>
          </p:nvPr>
        </p:nvGraphicFramePr>
        <p:xfrm>
          <a:off x="5220072" y="4437112"/>
          <a:ext cx="2724196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000" name="Формула" r:id="rId8" imgW="1117115" imgH="266584" progId="Equation.3">
                  <p:embed/>
                </p:oleObj>
              </mc:Choice>
              <mc:Fallback>
                <p:oleObj name="Формула" r:id="rId8" imgW="1117115" imgH="266584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4437112"/>
                        <a:ext cx="2724196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12"/>
          <p:cNvSpPr>
            <a:spLocks noChangeArrowheads="1"/>
          </p:cNvSpPr>
          <p:nvPr/>
        </p:nvSpPr>
        <p:spPr bwMode="auto">
          <a:xfrm>
            <a:off x="5839907" y="4221088"/>
            <a:ext cx="1656184" cy="313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Смещение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7407878"/>
              </p:ext>
            </p:extLst>
          </p:nvPr>
        </p:nvGraphicFramePr>
        <p:xfrm>
          <a:off x="6110067" y="2204864"/>
          <a:ext cx="2791519" cy="877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001" name="Формула" r:id="rId10" imgW="1206500" imgH="381000" progId="Equation.3">
                  <p:embed/>
                </p:oleObj>
              </mc:Choice>
              <mc:Fallback>
                <p:oleObj name="Формула" r:id="rId10" imgW="1206500" imgH="3810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0067" y="2204864"/>
                        <a:ext cx="2791519" cy="8775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Rectangle 12"/>
          <p:cNvSpPr>
            <a:spLocks noChangeArrowheads="1"/>
          </p:cNvSpPr>
          <p:nvPr/>
        </p:nvSpPr>
        <p:spPr bwMode="auto">
          <a:xfrm>
            <a:off x="5868144" y="3212976"/>
            <a:ext cx="3026334" cy="7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</a:t>
            </a:r>
            <a:r>
              <a:rPr kumimoji="0" lang="el-GR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β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зависит от средней плотности и толщины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12"/>
          <p:cNvSpPr>
            <a:spLocks noChangeArrowheads="1"/>
          </p:cNvSpPr>
          <p:nvPr/>
        </p:nvSpPr>
        <p:spPr bwMode="auto">
          <a:xfrm>
            <a:off x="547936" y="4649676"/>
            <a:ext cx="302633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Неизвестное значение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зависящее от плотности и толщины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12"/>
          <p:cNvSpPr>
            <a:spLocks noChangeArrowheads="1"/>
          </p:cNvSpPr>
          <p:nvPr/>
        </p:nvSpPr>
        <p:spPr bwMode="auto">
          <a:xfrm>
            <a:off x="4716017" y="5085184"/>
            <a:ext cx="42504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может быть оценено на эталонных образцах либо расчетным путем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12"/>
          <p:cNvSpPr>
            <a:spLocks noChangeArrowheads="1"/>
          </p:cNvSpPr>
          <p:nvPr/>
        </p:nvSpPr>
        <p:spPr bwMode="auto">
          <a:xfrm>
            <a:off x="4398344" y="5739156"/>
            <a:ext cx="21368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полученному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9746502"/>
              </p:ext>
            </p:extLst>
          </p:nvPr>
        </p:nvGraphicFramePr>
        <p:xfrm>
          <a:off x="6514536" y="5608404"/>
          <a:ext cx="866775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002" name="Формула" r:id="rId12" imgW="355320" imgH="253800" progId="Equation.3">
                  <p:embed/>
                </p:oleObj>
              </mc:Choice>
              <mc:Fallback>
                <p:oleObj name="Формула" r:id="rId12" imgW="355320" imgH="253800" progId="Equation.3">
                  <p:embed/>
                  <p:pic>
                    <p:nvPicPr>
                      <p:cNvPr id="0" name="Объект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4536" y="5608404"/>
                        <a:ext cx="866775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ectangle 12"/>
          <p:cNvSpPr>
            <a:spLocks noChangeArrowheads="1"/>
          </p:cNvSpPr>
          <p:nvPr/>
        </p:nvSpPr>
        <p:spPr bwMode="auto">
          <a:xfrm>
            <a:off x="7381311" y="5686078"/>
            <a:ext cx="2136840" cy="313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вычисляются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068206"/>
              </p:ext>
            </p:extLst>
          </p:nvPr>
        </p:nvGraphicFramePr>
        <p:xfrm>
          <a:off x="6034046" y="6028331"/>
          <a:ext cx="1202250" cy="72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003" name="Формула" r:id="rId14" imgW="419040" imgH="253800" progId="Equation.3">
                  <p:embed/>
                </p:oleObj>
              </mc:Choice>
              <mc:Fallback>
                <p:oleObj name="Формула" r:id="rId14" imgW="419040" imgH="253800" progId="Equation.3">
                  <p:embed/>
                  <p:pic>
                    <p:nvPicPr>
                      <p:cNvPr id="0" name="Объект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4046" y="6028331"/>
                        <a:ext cx="1202250" cy="728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1685875"/>
              </p:ext>
            </p:extLst>
          </p:nvPr>
        </p:nvGraphicFramePr>
        <p:xfrm>
          <a:off x="4572000" y="5971452"/>
          <a:ext cx="1296144" cy="785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004" name="Формула" r:id="rId16" imgW="419040" imgH="253800" progId="Equation.3">
                  <p:embed/>
                </p:oleObj>
              </mc:Choice>
              <mc:Fallback>
                <p:oleObj name="Формула" r:id="rId16" imgW="419040" imgH="253800" progId="Equation.3">
                  <p:embed/>
                  <p:pic>
                    <p:nvPicPr>
                      <p:cNvPr id="0" name="Объект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5971452"/>
                        <a:ext cx="1296144" cy="7851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Rectangle 12"/>
          <p:cNvSpPr>
            <a:spLocks noChangeArrowheads="1"/>
          </p:cNvSpPr>
          <p:nvPr/>
        </p:nvSpPr>
        <p:spPr bwMode="auto">
          <a:xfrm>
            <a:off x="7381311" y="6355684"/>
            <a:ext cx="541051" cy="313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12"/>
          <p:cNvSpPr>
            <a:spLocks noChangeArrowheads="1"/>
          </p:cNvSpPr>
          <p:nvPr/>
        </p:nvSpPr>
        <p:spPr bwMode="auto">
          <a:xfrm>
            <a:off x="5839907" y="6243337"/>
            <a:ext cx="388277" cy="313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7133077"/>
              </p:ext>
            </p:extLst>
          </p:nvPr>
        </p:nvGraphicFramePr>
        <p:xfrm>
          <a:off x="7783880" y="6069012"/>
          <a:ext cx="1108600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005" name="Формула" r:id="rId18" imgW="355320" imgH="253800" progId="Equation.3">
                  <p:embed/>
                </p:oleObj>
              </mc:Choice>
              <mc:Fallback>
                <p:oleObj name="Формула" r:id="rId18" imgW="355320" imgH="253800" progId="Equation.3">
                  <p:embed/>
                  <p:pic>
                    <p:nvPicPr>
                      <p:cNvPr id="0" name="Объект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3880" y="6069012"/>
                        <a:ext cx="1108600" cy="78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Объект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804583"/>
              </p:ext>
            </p:extLst>
          </p:nvPr>
        </p:nvGraphicFramePr>
        <p:xfrm>
          <a:off x="3335249" y="14188"/>
          <a:ext cx="1201737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006" name="Формула" r:id="rId20" imgW="419040" imgH="253800" progId="Equation.3">
                  <p:embed/>
                </p:oleObj>
              </mc:Choice>
              <mc:Fallback>
                <p:oleObj name="Формула" r:id="rId20" imgW="419040" imgH="253800" progId="Equation.3">
                  <p:embed/>
                  <p:pic>
                    <p:nvPicPr>
                      <p:cNvPr id="0" name="Объект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5249" y="14188"/>
                        <a:ext cx="1201737" cy="728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tangle 12"/>
          <p:cNvSpPr>
            <a:spLocks noChangeArrowheads="1"/>
          </p:cNvSpPr>
          <p:nvPr/>
        </p:nvSpPr>
        <p:spPr bwMode="auto">
          <a:xfrm>
            <a:off x="4678456" y="159998"/>
            <a:ext cx="469608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8461224"/>
              </p:ext>
            </p:extLst>
          </p:nvPr>
        </p:nvGraphicFramePr>
        <p:xfrm>
          <a:off x="5306537" y="0"/>
          <a:ext cx="1123213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007" name="Формула" r:id="rId22" imgW="355320" imgH="253800" progId="Equation.3">
                  <p:embed/>
                </p:oleObj>
              </mc:Choice>
              <mc:Fallback>
                <p:oleObj name="Формула" r:id="rId22" imgW="355320" imgH="253800" progId="Equation.3">
                  <p:embed/>
                  <p:pic>
                    <p:nvPicPr>
                      <p:cNvPr id="0" name="Объект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6537" y="0"/>
                        <a:ext cx="1123213" cy="78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705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67544" y="116632"/>
            <a:ext cx="7933608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Моделируемый 4-х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слойный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эталонный объект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956826"/>
              </p:ext>
            </p:extLst>
          </p:nvPr>
        </p:nvGraphicFramePr>
        <p:xfrm>
          <a:off x="179512" y="692696"/>
          <a:ext cx="3600400" cy="2743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080"/>
                <a:gridCol w="576064"/>
                <a:gridCol w="1224136"/>
                <a:gridCol w="1080120"/>
              </a:tblGrid>
              <a:tr h="34563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№ слоя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Z</a:t>
                      </a:r>
                      <a:r>
                        <a:rPr lang="en-US" sz="2000" baseline="-25000">
                          <a:effectLst/>
                        </a:rPr>
                        <a:t>i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ρ</a:t>
                      </a:r>
                      <a:r>
                        <a:rPr lang="en-US" sz="2000" baseline="-25000" dirty="0" err="1">
                          <a:effectLst/>
                        </a:rPr>
                        <a:t>i</a:t>
                      </a:r>
                      <a:r>
                        <a:rPr lang="en-US" sz="2000" baseline="-25000" dirty="0">
                          <a:effectLst/>
                        </a:rPr>
                        <a:t> 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ru-RU" sz="2000" dirty="0">
                          <a:effectLst/>
                        </a:rPr>
                        <a:t>г/см</a:t>
                      </a:r>
                      <a:r>
                        <a:rPr lang="ru-RU" sz="2000" baseline="30000" dirty="0">
                          <a:effectLst/>
                        </a:rPr>
                        <a:t>3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</a:t>
                      </a:r>
                      <a:r>
                        <a:rPr lang="en-US" sz="2000" baseline="-25000">
                          <a:effectLst/>
                        </a:rPr>
                        <a:t>i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563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0,5…1,5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0,1…3,9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563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1,0…2,0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0,1…3,9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563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2,0…4,0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0,1…3,9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563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26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6,0…7,8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0,1…3,9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37217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709" y="1579487"/>
            <a:ext cx="5062779" cy="4297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1216679"/>
              </p:ext>
            </p:extLst>
          </p:nvPr>
        </p:nvGraphicFramePr>
        <p:xfrm>
          <a:off x="4956933" y="764704"/>
          <a:ext cx="2952329" cy="562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69" name="Формула" r:id="rId5" imgW="1333500" imgH="254000" progId="Equation.3">
                  <p:embed/>
                </p:oleObj>
              </mc:Choice>
              <mc:Fallback>
                <p:oleObj name="Формула" r:id="rId5" imgW="1333500" imgH="254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6933" y="764704"/>
                        <a:ext cx="2952329" cy="5628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722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1" y="4077072"/>
            <a:ext cx="3801422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747136"/>
              </p:ext>
            </p:extLst>
          </p:nvPr>
        </p:nvGraphicFramePr>
        <p:xfrm>
          <a:off x="2818239" y="3524968"/>
          <a:ext cx="754134" cy="480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70" name="Формула" r:id="rId8" imgW="418918" imgH="266584" progId="Equation.3">
                  <p:embed/>
                </p:oleObj>
              </mc:Choice>
              <mc:Fallback>
                <p:oleObj name="Формула" r:id="rId8" imgW="418918" imgH="266584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8239" y="3524968"/>
                        <a:ext cx="754134" cy="4800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179512" y="3575966"/>
            <a:ext cx="26642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Несмещенная оценка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12"/>
          <p:cNvSpPr>
            <a:spLocks noChangeArrowheads="1"/>
          </p:cNvSpPr>
          <p:nvPr/>
        </p:nvSpPr>
        <p:spPr bwMode="auto">
          <a:xfrm>
            <a:off x="4186989" y="6068233"/>
            <a:ext cx="4752528" cy="529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реперные точки для построения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тарировочной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сплайн-функции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3970965" y="6155431"/>
            <a:ext cx="216024" cy="15388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1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7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32563"/>
            <a:ext cx="8716054" cy="6108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3310599"/>
              </p:ext>
            </p:extLst>
          </p:nvPr>
        </p:nvGraphicFramePr>
        <p:xfrm>
          <a:off x="5436096" y="102480"/>
          <a:ext cx="754134" cy="480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26" name="Формула" r:id="rId5" imgW="418918" imgH="266584" progId="Equation.3">
                  <p:embed/>
                </p:oleObj>
              </mc:Choice>
              <mc:Fallback>
                <p:oleObj name="Формула" r:id="rId5" imgW="418918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102480"/>
                        <a:ext cx="754134" cy="4800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2501685" y="188640"/>
            <a:ext cx="26642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Несмещенная оценка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041607"/>
              </p:ext>
            </p:extLst>
          </p:nvPr>
        </p:nvGraphicFramePr>
        <p:xfrm>
          <a:off x="1644650" y="1844675"/>
          <a:ext cx="227647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27" name="Формула" r:id="rId7" imgW="723600" imgH="228600" progId="Equation.3">
                  <p:embed/>
                </p:oleObj>
              </mc:Choice>
              <mc:Fallback>
                <p:oleObj name="Формула" r:id="rId7" imgW="723600" imgH="228600" progId="Equation.3">
                  <p:embed/>
                  <p:pic>
                    <p:nvPicPr>
                      <p:cNvPr id="0" name="Объект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4650" y="1844675"/>
                        <a:ext cx="2276475" cy="717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295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0" y="-27384"/>
            <a:ext cx="9144000" cy="112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Способ оценки массовых коэффициентов 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ослабления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эфф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 атомного номера  многокомпонентного объекта для непрерывных спектров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4675909"/>
              </p:ext>
            </p:extLst>
          </p:nvPr>
        </p:nvGraphicFramePr>
        <p:xfrm>
          <a:off x="2491184" y="1772816"/>
          <a:ext cx="2892159" cy="8980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856" name="Формула" r:id="rId4" imgW="1206500" imgH="381000" progId="Equation.3">
                  <p:embed/>
                </p:oleObj>
              </mc:Choice>
              <mc:Fallback>
                <p:oleObj name="Формула" r:id="rId4" imgW="1206500" imgH="381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1184" y="1772816"/>
                        <a:ext cx="2892159" cy="89804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2504817"/>
              </p:ext>
            </p:extLst>
          </p:nvPr>
        </p:nvGraphicFramePr>
        <p:xfrm>
          <a:off x="2133330" y="2923232"/>
          <a:ext cx="3014668" cy="574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857" name="Формула" r:id="rId6" imgW="1333500" imgH="254000" progId="Equation.3">
                  <p:embed/>
                </p:oleObj>
              </mc:Choice>
              <mc:Fallback>
                <p:oleObj name="Формула" r:id="rId6" imgW="1333500" imgH="2540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330" y="2923232"/>
                        <a:ext cx="3014668" cy="5747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12"/>
          <p:cNvSpPr>
            <a:spLocks noChangeArrowheads="1"/>
          </p:cNvSpPr>
          <p:nvPr/>
        </p:nvSpPr>
        <p:spPr bwMode="auto">
          <a:xfrm>
            <a:off x="251520" y="1412776"/>
            <a:ext cx="2088232" cy="313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Измерение </a:t>
            </a:r>
            <a:r>
              <a:rPr kumimoji="0" lang="el-GR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β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5393198"/>
              </p:ext>
            </p:extLst>
          </p:nvPr>
        </p:nvGraphicFramePr>
        <p:xfrm>
          <a:off x="2413113" y="1052736"/>
          <a:ext cx="3095837" cy="905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858" name="Формула" r:id="rId8" imgW="1409400" imgH="419040" progId="Equation.3">
                  <p:embed/>
                </p:oleObj>
              </mc:Choice>
              <mc:Fallback>
                <p:oleObj name="Формула" r:id="rId8" imgW="1409400" imgH="419040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113" y="1052736"/>
                        <a:ext cx="3095837" cy="9052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12"/>
          <p:cNvSpPr>
            <a:spLocks noChangeArrowheads="1"/>
          </p:cNvSpPr>
          <p:nvPr/>
        </p:nvSpPr>
        <p:spPr bwMode="auto">
          <a:xfrm>
            <a:off x="251520" y="2204864"/>
            <a:ext cx="2088232" cy="313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Оценка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</a:t>
            </a:r>
            <a:r>
              <a:rPr kumimoji="0" lang="el-GR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β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12"/>
          <p:cNvSpPr>
            <a:spLocks noChangeArrowheads="1"/>
          </p:cNvSpPr>
          <p:nvPr/>
        </p:nvSpPr>
        <p:spPr bwMode="auto">
          <a:xfrm>
            <a:off x="251520" y="3043316"/>
            <a:ext cx="3450020" cy="313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Оценка</a:t>
            </a:r>
            <a:endParaRPr kumimoji="0" lang="ru-RU" sz="2000" b="1" i="0" u="sng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9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056271"/>
            <a:ext cx="2051720" cy="1699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12"/>
          <p:cNvSpPr>
            <a:spLocks noChangeArrowheads="1"/>
          </p:cNvSpPr>
          <p:nvPr/>
        </p:nvSpPr>
        <p:spPr bwMode="auto">
          <a:xfrm>
            <a:off x="270448" y="3861048"/>
            <a:ext cx="60297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По полученному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Zcor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таблицам определение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7074130"/>
              </p:ext>
            </p:extLst>
          </p:nvPr>
        </p:nvGraphicFramePr>
        <p:xfrm>
          <a:off x="936180" y="4168825"/>
          <a:ext cx="1040350" cy="6110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859" name="Формула" r:id="rId11" imgW="431640" imgH="253800" progId="Equation.3">
                  <p:embed/>
                </p:oleObj>
              </mc:Choice>
              <mc:Fallback>
                <p:oleObj name="Формула" r:id="rId11" imgW="431640" imgH="253800" progId="Equation.3">
                  <p:embed/>
                  <p:pic>
                    <p:nvPicPr>
                      <p:cNvPr id="0" name="Объект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180" y="4168825"/>
                        <a:ext cx="1040350" cy="6110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6643976"/>
              </p:ext>
            </p:extLst>
          </p:nvPr>
        </p:nvGraphicFramePr>
        <p:xfrm>
          <a:off x="2292350" y="4168775"/>
          <a:ext cx="11747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860" name="Формула" r:id="rId13" imgW="469800" imgH="253800" progId="Equation.3">
                  <p:embed/>
                </p:oleObj>
              </mc:Choice>
              <mc:Fallback>
                <p:oleObj name="Формула" r:id="rId13" imgW="469800" imgH="253800" progId="Equation.3">
                  <p:embed/>
                  <p:pic>
                    <p:nvPicPr>
                      <p:cNvPr id="0" name="Объект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2350" y="4168775"/>
                        <a:ext cx="117475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" name="Picture 1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1449" y="3068960"/>
            <a:ext cx="1907055" cy="1618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12"/>
          <p:cNvSpPr>
            <a:spLocks noChangeArrowheads="1"/>
          </p:cNvSpPr>
          <p:nvPr/>
        </p:nvSpPr>
        <p:spPr bwMode="auto">
          <a:xfrm>
            <a:off x="2028404" y="4365104"/>
            <a:ext cx="334664" cy="313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12"/>
          <p:cNvSpPr>
            <a:spLocks noChangeArrowheads="1"/>
          </p:cNvSpPr>
          <p:nvPr/>
        </p:nvSpPr>
        <p:spPr bwMode="auto">
          <a:xfrm>
            <a:off x="323528" y="4734993"/>
            <a:ext cx="54726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Вычисление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нвариантных к </a:t>
            </a:r>
            <a:r>
              <a:rPr kumimoji="0" lang="el-GR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ρ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8282595"/>
              </p:ext>
            </p:extLst>
          </p:nvPr>
        </p:nvGraphicFramePr>
        <p:xfrm>
          <a:off x="976313" y="4941168"/>
          <a:ext cx="1000217" cy="618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861" name="Формула" r:id="rId16" imgW="431640" imgH="266400" progId="Equation.3">
                  <p:embed/>
                </p:oleObj>
              </mc:Choice>
              <mc:Fallback>
                <p:oleObj name="Формула" r:id="rId16" imgW="431640" imgH="266400" progId="Equation.3">
                  <p:embed/>
                  <p:pic>
                    <p:nvPicPr>
                      <p:cNvPr id="0" name="Объект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6313" y="4941168"/>
                        <a:ext cx="1000217" cy="6180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Объект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9914833"/>
              </p:ext>
            </p:extLst>
          </p:nvPr>
        </p:nvGraphicFramePr>
        <p:xfrm>
          <a:off x="2301875" y="4941168"/>
          <a:ext cx="1089025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862" name="Формула" r:id="rId18" imgW="469800" imgH="266400" progId="Equation.3">
                  <p:embed/>
                </p:oleObj>
              </mc:Choice>
              <mc:Fallback>
                <p:oleObj name="Формула" r:id="rId18" imgW="469800" imgH="266400" progId="Equation.3">
                  <p:embed/>
                  <p:pic>
                    <p:nvPicPr>
                      <p:cNvPr id="0" name="Объект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1875" y="4941168"/>
                        <a:ext cx="1089025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ectangle 12"/>
          <p:cNvSpPr>
            <a:spLocks noChangeArrowheads="1"/>
          </p:cNvSpPr>
          <p:nvPr/>
        </p:nvSpPr>
        <p:spPr bwMode="auto">
          <a:xfrm>
            <a:off x="1976530" y="5157192"/>
            <a:ext cx="334664" cy="313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242" y="4848677"/>
            <a:ext cx="4485983" cy="163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Rectangle 12"/>
          <p:cNvSpPr>
            <a:spLocks noChangeArrowheads="1"/>
          </p:cNvSpPr>
          <p:nvPr/>
        </p:nvSpPr>
        <p:spPr bwMode="auto">
          <a:xfrm>
            <a:off x="379597" y="5730887"/>
            <a:ext cx="2968267" cy="7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Вычисление по</a:t>
            </a:r>
          </a:p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Z,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нвариантного к </a:t>
            </a:r>
            <a:r>
              <a:rPr kumimoji="0" lang="el-GR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ρ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2270525"/>
              </p:ext>
            </p:extLst>
          </p:nvPr>
        </p:nvGraphicFramePr>
        <p:xfrm>
          <a:off x="2627784" y="5517232"/>
          <a:ext cx="1933575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863" name="Формула" r:id="rId21" imgW="939600" imgH="266400" progId="Equation.3">
                  <p:embed/>
                </p:oleObj>
              </mc:Choice>
              <mc:Fallback>
                <p:oleObj name="Формула" r:id="rId21" imgW="939600" imgH="266400" progId="Equation.3">
                  <p:embed/>
                  <p:pic>
                    <p:nvPicPr>
                      <p:cNvPr id="0" name="Объект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5517232"/>
                        <a:ext cx="1933575" cy="547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68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0" y="188640"/>
            <a:ext cx="4572000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Результаты оценки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4873842" y="1512553"/>
            <a:ext cx="1282333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Объект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9266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79" y="620688"/>
            <a:ext cx="4587875" cy="275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092073"/>
              </p:ext>
            </p:extLst>
          </p:nvPr>
        </p:nvGraphicFramePr>
        <p:xfrm>
          <a:off x="6300192" y="692696"/>
          <a:ext cx="2592288" cy="2507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8112"/>
                <a:gridCol w="432048"/>
                <a:gridCol w="1152128"/>
              </a:tblGrid>
              <a:tr h="50149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№ слоя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Z</a:t>
                      </a:r>
                      <a:r>
                        <a:rPr lang="en-US" sz="1800" baseline="-25000">
                          <a:effectLst/>
                        </a:rPr>
                        <a:t>i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ρ</a:t>
                      </a:r>
                      <a:r>
                        <a:rPr lang="en-US" sz="1800" baseline="-25000">
                          <a:effectLst/>
                        </a:rPr>
                        <a:t>i </a:t>
                      </a:r>
                      <a:r>
                        <a:rPr lang="en-US" sz="1800">
                          <a:effectLst/>
                        </a:rPr>
                        <a:t>, </a:t>
                      </a:r>
                      <a:r>
                        <a:rPr lang="ru-RU" sz="1800">
                          <a:effectLst/>
                        </a:rPr>
                        <a:t>г/см</a:t>
                      </a:r>
                      <a:r>
                        <a:rPr lang="ru-RU" sz="1800" baseline="30000">
                          <a:effectLst/>
                        </a:rPr>
                        <a:t>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149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 (</a:t>
                      </a:r>
                      <a:r>
                        <a:rPr lang="en-US" sz="1800">
                          <a:effectLst/>
                        </a:rPr>
                        <a:t>d6)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149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 (</a:t>
                      </a:r>
                      <a:r>
                        <a:rPr lang="en-US" sz="1800" dirty="0">
                          <a:effectLst/>
                        </a:rPr>
                        <a:t>d10)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</a:t>
                      </a:r>
                      <a:r>
                        <a:rPr lang="ru-RU" sz="1800">
                          <a:effectLst/>
                        </a:rPr>
                        <a:t>25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149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 (</a:t>
                      </a:r>
                      <a:r>
                        <a:rPr lang="en-US" sz="1800">
                          <a:effectLst/>
                        </a:rPr>
                        <a:t>d20)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1,5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149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 (</a:t>
                      </a:r>
                      <a:r>
                        <a:rPr lang="en-US" sz="1800">
                          <a:effectLst/>
                        </a:rPr>
                        <a:t>d26)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26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39267" name="Диаграмма 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79" y="3522469"/>
            <a:ext cx="4587875" cy="302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1" name="Объект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1206545"/>
              </p:ext>
            </p:extLst>
          </p:nvPr>
        </p:nvGraphicFramePr>
        <p:xfrm>
          <a:off x="4106700" y="-27384"/>
          <a:ext cx="1201737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30" name="Формула" r:id="rId6" imgW="419040" imgH="253800" progId="Equation.3">
                  <p:embed/>
                </p:oleObj>
              </mc:Choice>
              <mc:Fallback>
                <p:oleObj name="Формула" r:id="rId6" imgW="41904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6700" y="-27384"/>
                        <a:ext cx="1201737" cy="728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Rectangle 12"/>
          <p:cNvSpPr>
            <a:spLocks noChangeArrowheads="1"/>
          </p:cNvSpPr>
          <p:nvPr/>
        </p:nvSpPr>
        <p:spPr bwMode="auto">
          <a:xfrm>
            <a:off x="5449907" y="116632"/>
            <a:ext cx="469608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3" name="Объект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9658379"/>
              </p:ext>
            </p:extLst>
          </p:nvPr>
        </p:nvGraphicFramePr>
        <p:xfrm>
          <a:off x="6077988" y="-27384"/>
          <a:ext cx="1123213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31" name="Формула" r:id="rId8" imgW="355320" imgH="253800" progId="Equation.3">
                  <p:embed/>
                </p:oleObj>
              </mc:Choice>
              <mc:Fallback>
                <p:oleObj name="Формула" r:id="rId8" imgW="35532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7988" y="-27384"/>
                        <a:ext cx="1123213" cy="78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ectangle 12"/>
          <p:cNvSpPr>
            <a:spLocks noChangeArrowheads="1"/>
          </p:cNvSpPr>
          <p:nvPr/>
        </p:nvSpPr>
        <p:spPr bwMode="auto">
          <a:xfrm>
            <a:off x="5796136" y="3347035"/>
            <a:ext cx="1872208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Измерение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348694"/>
              </p:ext>
            </p:extLst>
          </p:nvPr>
        </p:nvGraphicFramePr>
        <p:xfrm>
          <a:off x="5684711" y="3706666"/>
          <a:ext cx="1747567" cy="14397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32" name="Формула" r:id="rId10" imgW="939600" imgH="787320" progId="Equation.3">
                  <p:embed/>
                </p:oleObj>
              </mc:Choice>
              <mc:Fallback>
                <p:oleObj name="Формула" r:id="rId10" imgW="939600" imgH="787320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4711" y="3706666"/>
                        <a:ext cx="1747567" cy="14397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4179559"/>
              </p:ext>
            </p:extLst>
          </p:nvPr>
        </p:nvGraphicFramePr>
        <p:xfrm>
          <a:off x="5197475" y="5014913"/>
          <a:ext cx="3278188" cy="165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33" name="Формула" r:id="rId12" imgW="1879560" imgH="965160" progId="Equation.3">
                  <p:embed/>
                </p:oleObj>
              </mc:Choice>
              <mc:Fallback>
                <p:oleObj name="Формула" r:id="rId12" imgW="1879560" imgH="965160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7475" y="5014913"/>
                        <a:ext cx="3278188" cy="165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330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9" name="Rectangle 19"/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57" y="649097"/>
            <a:ext cx="7996801" cy="617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1475656" y="44261"/>
            <a:ext cx="4572000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Результаты оценки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" name="Объект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5398981"/>
              </p:ext>
            </p:extLst>
          </p:nvPr>
        </p:nvGraphicFramePr>
        <p:xfrm>
          <a:off x="5580112" y="-99392"/>
          <a:ext cx="1123213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76" name="Формула" r:id="rId5" imgW="355320" imgH="253800" progId="Equation.3">
                  <p:embed/>
                </p:oleObj>
              </mc:Choice>
              <mc:Fallback>
                <p:oleObj name="Формула" r:id="rId5" imgW="35532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-99392"/>
                        <a:ext cx="1123213" cy="78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459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9" name="Rectangle 19"/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1063763" y="188640"/>
            <a:ext cx="4572000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Результаты оценки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3399235"/>
              </p:ext>
            </p:extLst>
          </p:nvPr>
        </p:nvGraphicFramePr>
        <p:xfrm>
          <a:off x="5170463" y="-27384"/>
          <a:ext cx="1201737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418" name="Формула" r:id="rId4" imgW="419040" imgH="253800" progId="Equation.3">
                  <p:embed/>
                </p:oleObj>
              </mc:Choice>
              <mc:Fallback>
                <p:oleObj name="Формула" r:id="rId4" imgW="41904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0463" y="-27384"/>
                        <a:ext cx="1201737" cy="728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029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4795818" cy="2883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30" y="3789040"/>
            <a:ext cx="476250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764703"/>
            <a:ext cx="3816424" cy="316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трелка вниз 1"/>
          <p:cNvSpPr/>
          <p:nvPr/>
        </p:nvSpPr>
        <p:spPr>
          <a:xfrm>
            <a:off x="6640808" y="403680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0302927"/>
              </p:ext>
            </p:extLst>
          </p:nvPr>
        </p:nvGraphicFramePr>
        <p:xfrm>
          <a:off x="5508104" y="5248130"/>
          <a:ext cx="3206750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419" name="Формула" r:id="rId9" imgW="1015920" imgH="253800" progId="Equation.3">
                  <p:embed/>
                </p:oleObj>
              </mc:Choice>
              <mc:Fallback>
                <p:oleObj name="Формула" r:id="rId9" imgW="1015920" imgH="253800" progId="Equation.3">
                  <p:embed/>
                  <p:pic>
                    <p:nvPicPr>
                      <p:cNvPr id="0" name="Объект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5248130"/>
                        <a:ext cx="3206750" cy="78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856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" name="Rectangle 12"/>
          <p:cNvSpPr>
            <a:spLocks noChangeArrowheads="1"/>
          </p:cNvSpPr>
          <p:nvPr/>
        </p:nvSpPr>
        <p:spPr bwMode="auto">
          <a:xfrm>
            <a:off x="2915816" y="188640"/>
            <a:ext cx="2592288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Заключение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7856" y="798020"/>
            <a:ext cx="846828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dirty="0" smtClean="0"/>
              <a:t>1. Традиционный </a:t>
            </a:r>
            <a:r>
              <a:rPr lang="ru-RU" sz="2000" dirty="0"/>
              <a:t>подход к оценке </a:t>
            </a:r>
            <a:r>
              <a:rPr lang="ru-RU" sz="2000" b="1" dirty="0"/>
              <a:t>массовых коэффициентов ослабления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dirty="0" smtClean="0"/>
              <a:t>и </a:t>
            </a:r>
            <a:r>
              <a:rPr lang="ru-RU" sz="2000" b="1" dirty="0"/>
              <a:t>эффективных атомных номеров </a:t>
            </a:r>
            <a:r>
              <a:rPr lang="ru-RU" sz="2000" dirty="0"/>
              <a:t>не бесконечно тонких многокомпонентных объектов при использовании источников монохроматического излучения для источников с непрерывным спектром неприемлем. 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2</a:t>
            </a:r>
            <a:r>
              <a:rPr lang="ru-RU" sz="2000" dirty="0" smtClean="0"/>
              <a:t>.</a:t>
            </a:r>
            <a:r>
              <a:rPr lang="en-US" sz="2000" b="1" dirty="0" smtClean="0"/>
              <a:t> </a:t>
            </a:r>
            <a:r>
              <a:rPr lang="ru-RU" sz="2000" b="1" dirty="0" smtClean="0"/>
              <a:t>Массовые коэффициенты </a:t>
            </a:r>
            <a:r>
              <a:rPr lang="ru-RU" sz="2000" b="1" dirty="0"/>
              <a:t>ослабления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dirty="0"/>
              <a:t>и </a:t>
            </a:r>
            <a:r>
              <a:rPr lang="ru-RU" sz="2000" b="1" dirty="0" smtClean="0"/>
              <a:t>эффективный атомный номер </a:t>
            </a:r>
            <a:r>
              <a:rPr lang="ru-RU" sz="2000" dirty="0"/>
              <a:t>не бесконечно тонких </a:t>
            </a:r>
            <a:r>
              <a:rPr lang="ru-RU" sz="2000" dirty="0" smtClean="0"/>
              <a:t>многокомпонентных объектов </a:t>
            </a:r>
            <a:r>
              <a:rPr lang="ru-RU" sz="2000" dirty="0"/>
              <a:t>при использовании источников </a:t>
            </a:r>
            <a:r>
              <a:rPr lang="ru-RU" sz="2000" dirty="0" smtClean="0"/>
              <a:t>с </a:t>
            </a:r>
            <a:r>
              <a:rPr lang="ru-RU" sz="2000" dirty="0"/>
              <a:t>непрерывным </a:t>
            </a:r>
            <a:r>
              <a:rPr lang="ru-RU" sz="2000" dirty="0" smtClean="0"/>
              <a:t>спектром определяются бесконечно тонким объектом с бесконечно малой плотностью и с тем же распределением массовой концентрации входящих в него элементов.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3</a:t>
            </a:r>
            <a:r>
              <a:rPr lang="ru-RU" sz="2000" dirty="0" smtClean="0"/>
              <a:t>. Предложен </a:t>
            </a:r>
            <a:r>
              <a:rPr lang="ru-RU" sz="2000" dirty="0"/>
              <a:t>способ оценки </a:t>
            </a:r>
            <a:r>
              <a:rPr lang="ru-RU" sz="2000" b="1" dirty="0" smtClean="0"/>
              <a:t>массовых </a:t>
            </a:r>
            <a:r>
              <a:rPr lang="ru-RU" sz="2000" b="1" dirty="0"/>
              <a:t>коэффициентов ослабления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dirty="0" smtClean="0"/>
              <a:t>и </a:t>
            </a:r>
            <a:r>
              <a:rPr lang="ru-RU" sz="2000" b="1" dirty="0"/>
              <a:t>эффективных атомных номеров</a:t>
            </a:r>
            <a:r>
              <a:rPr lang="ru-RU" sz="2000" dirty="0"/>
              <a:t>, инвариантных к средней плотности и толщине многокомпонентных объектов на основе источников с непрерывным </a:t>
            </a:r>
            <a:r>
              <a:rPr lang="ru-RU" sz="2000" dirty="0" smtClean="0"/>
              <a:t>спектром.</a:t>
            </a:r>
          </a:p>
        </p:txBody>
      </p:sp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986" y="4344813"/>
            <a:ext cx="5165725" cy="246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830616" y="6309320"/>
            <a:ext cx="22142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Published : 22 Feb 2016.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5962" y="5319932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KEYWORDS</a:t>
            </a:r>
          </a:p>
          <a:p>
            <a:r>
              <a:rPr lang="en-US" sz="1400" dirty="0"/>
              <a:t>X-ray; effective atomic</a:t>
            </a:r>
          </a:p>
          <a:p>
            <a:r>
              <a:rPr lang="en-US" sz="1400" dirty="0"/>
              <a:t>number; continuous</a:t>
            </a:r>
          </a:p>
          <a:p>
            <a:r>
              <a:rPr lang="en-US" sz="1400" dirty="0"/>
              <a:t>spectrum; multicomponent</a:t>
            </a:r>
          </a:p>
          <a:p>
            <a:r>
              <a:rPr lang="en-US" sz="1400" dirty="0"/>
              <a:t>objects; mass </a:t>
            </a:r>
            <a:r>
              <a:rPr lang="en-US" sz="1400" i="1" dirty="0"/>
              <a:t>attenuation</a:t>
            </a:r>
          </a:p>
          <a:p>
            <a:r>
              <a:rPr lang="en-US" sz="1400" dirty="0"/>
              <a:t>coefficient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71396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-2738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Преимущества применения спектрометрических датчиков</a:t>
            </a:r>
            <a:r>
              <a:rPr lang="en-US" sz="2400" b="1" dirty="0" smtClean="0"/>
              <a:t> </a:t>
            </a:r>
            <a:r>
              <a:rPr lang="en-US" sz="1600" b="1" i="1" dirty="0" smtClean="0"/>
              <a:t>(</a:t>
            </a:r>
            <a:r>
              <a:rPr lang="ru-RU" sz="1600" b="1" i="1" dirty="0" smtClean="0"/>
              <a:t>предложение Вадима)</a:t>
            </a:r>
            <a:endParaRPr lang="ru-RU" sz="1600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1377" y="3212976"/>
            <a:ext cx="39910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2. Возможность идентификации более</a:t>
            </a:r>
          </a:p>
          <a:p>
            <a:r>
              <a:rPr lang="ru-RU" dirty="0" smtClean="0"/>
              <a:t>трех входящих в объект компонентов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627" y="596587"/>
            <a:ext cx="3628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1. Более высокая чувствительность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744" y="5373216"/>
            <a:ext cx="38261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4. Контроль динамических объектов </a:t>
            </a:r>
          </a:p>
          <a:p>
            <a:r>
              <a:rPr lang="ru-RU" dirty="0" smtClean="0"/>
              <a:t>и быстропротекающих процессов</a:t>
            </a:r>
            <a:endParaRPr lang="ru-RU" dirty="0"/>
          </a:p>
        </p:txBody>
      </p:sp>
      <p:pic>
        <p:nvPicPr>
          <p:cNvPr id="7" name="194946.avi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6"/>
          <a:srcRect t="6951"/>
          <a:stretch/>
        </p:blipFill>
        <p:spPr>
          <a:xfrm>
            <a:off x="5910907" y="3529528"/>
            <a:ext cx="2716189" cy="252737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905613" y="1921932"/>
            <a:ext cx="248818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V</a:t>
            </a:r>
            <a:r>
              <a:rPr lang="en-US" sz="1600" dirty="0" err="1" smtClean="0"/>
              <a:t>La</a:t>
            </a:r>
            <a:r>
              <a:rPr lang="en-US" dirty="0" smtClean="0"/>
              <a:t>=80 </a:t>
            </a:r>
            <a:r>
              <a:rPr lang="ru-RU" dirty="0" err="1" smtClean="0"/>
              <a:t>кВ</a:t>
            </a:r>
            <a:r>
              <a:rPr lang="ru-RU" dirty="0" smtClean="0"/>
              <a:t>, </a:t>
            </a:r>
            <a:r>
              <a:rPr lang="en-US" dirty="0" smtClean="0"/>
              <a:t>E</a:t>
            </a:r>
            <a:r>
              <a:rPr lang="en-US" sz="1600" dirty="0" smtClean="0"/>
              <a:t>L</a:t>
            </a:r>
            <a:r>
              <a:rPr lang="en-US" dirty="0" smtClean="0"/>
              <a:t> = 45 </a:t>
            </a:r>
            <a:r>
              <a:rPr lang="ru-RU" dirty="0" smtClean="0"/>
              <a:t>кэВ</a:t>
            </a:r>
          </a:p>
          <a:p>
            <a:r>
              <a:rPr lang="en-US" dirty="0" err="1" smtClean="0"/>
              <a:t>V</a:t>
            </a:r>
            <a:r>
              <a:rPr lang="en-US" sz="1600" dirty="0" err="1" smtClean="0"/>
              <a:t>Ha</a:t>
            </a:r>
            <a:r>
              <a:rPr lang="en-US" dirty="0" smtClean="0"/>
              <a:t>=140 </a:t>
            </a:r>
            <a:r>
              <a:rPr lang="ru-RU" dirty="0" err="1"/>
              <a:t>кВ</a:t>
            </a:r>
            <a:r>
              <a:rPr lang="ru-RU" dirty="0"/>
              <a:t>, </a:t>
            </a:r>
            <a:r>
              <a:rPr lang="en-US" dirty="0" smtClean="0"/>
              <a:t>E</a:t>
            </a:r>
            <a:r>
              <a:rPr lang="ru-RU" sz="1600" dirty="0" smtClean="0"/>
              <a:t>Н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ru-RU" dirty="0" smtClean="0"/>
              <a:t>61</a:t>
            </a:r>
            <a:r>
              <a:rPr lang="en-US" dirty="0" smtClean="0"/>
              <a:t> </a:t>
            </a:r>
            <a:r>
              <a:rPr lang="ru-RU" dirty="0"/>
              <a:t>кэВ</a:t>
            </a:r>
          </a:p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09554" y="2612158"/>
            <a:ext cx="48665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 smtClean="0"/>
              <a:t>(Можно попробовать на </a:t>
            </a:r>
          </a:p>
          <a:p>
            <a:r>
              <a:rPr lang="ru-RU" sz="1000" i="1" dirty="0" smtClean="0"/>
              <a:t>Имеющихся </a:t>
            </a:r>
            <a:r>
              <a:rPr lang="ru-RU" sz="1000" i="1" dirty="0" err="1" smtClean="0"/>
              <a:t>маммограммах</a:t>
            </a:r>
            <a:r>
              <a:rPr lang="ru-RU" sz="1000" i="1" dirty="0" smtClean="0"/>
              <a:t>)</a:t>
            </a:r>
          </a:p>
          <a:p>
            <a:endParaRPr lang="ru-RU" sz="1000" i="1" dirty="0"/>
          </a:p>
          <a:p>
            <a:r>
              <a:rPr lang="ru-RU" sz="1000" i="1" dirty="0" smtClean="0"/>
              <a:t>(Оптимизация)</a:t>
            </a:r>
            <a:endParaRPr lang="ru-RU" sz="1000" i="1" dirty="0"/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6005378"/>
              </p:ext>
            </p:extLst>
          </p:nvPr>
        </p:nvGraphicFramePr>
        <p:xfrm>
          <a:off x="5393795" y="946416"/>
          <a:ext cx="3354669" cy="2122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41069" y="6357493"/>
            <a:ext cx="4288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1" dirty="0" smtClean="0"/>
              <a:t>Целесообразность создания спектрометрического монстра</a:t>
            </a:r>
            <a:endParaRPr lang="ru-RU" sz="1200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7269002" y="735087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?</a:t>
            </a: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4169259"/>
              </p:ext>
            </p:extLst>
          </p:nvPr>
        </p:nvGraphicFramePr>
        <p:xfrm>
          <a:off x="-9331" y="3861048"/>
          <a:ext cx="5224175" cy="1308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17" name="Формула" r:id="rId8" imgW="2971800" imgH="736560" progId="Equation.3">
                  <p:embed/>
                </p:oleObj>
              </mc:Choice>
              <mc:Fallback>
                <p:oleObj name="Формула" r:id="rId8" imgW="2971800" imgH="73656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9331" y="3861048"/>
                        <a:ext cx="5224175" cy="13083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Диаграмма 4"/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2"/>
          <a:stretch>
            <a:fillRect/>
          </a:stretch>
        </p:blipFill>
        <p:spPr bwMode="auto">
          <a:xfrm>
            <a:off x="120227" y="883966"/>
            <a:ext cx="2808314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51520" y="6509893"/>
            <a:ext cx="22813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1" dirty="0" smtClean="0"/>
              <a:t>Почему это не сделано раньше</a:t>
            </a:r>
            <a:endParaRPr lang="ru-RU" sz="1200" i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4458" y="5085184"/>
            <a:ext cx="41764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3. Отсутствует проблема синхронизации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5496" y="5988161"/>
            <a:ext cx="3882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4…. 3</a:t>
            </a:r>
            <a:r>
              <a:rPr lang="en-US" dirty="0" smtClean="0"/>
              <a:t>D</a:t>
            </a:r>
            <a:r>
              <a:rPr lang="ru-RU" dirty="0" smtClean="0"/>
              <a:t> томография </a:t>
            </a:r>
            <a:r>
              <a:rPr lang="en-US" dirty="0" smtClean="0"/>
              <a:t>Z</a:t>
            </a:r>
            <a:r>
              <a:rPr lang="ru-RU" dirty="0" smtClean="0"/>
              <a:t> и</a:t>
            </a:r>
            <a:r>
              <a:rPr lang="en-US" dirty="0" smtClean="0"/>
              <a:t> </a:t>
            </a:r>
            <a:r>
              <a:rPr lang="el-GR" dirty="0" smtClean="0"/>
              <a:t>ρ</a:t>
            </a:r>
            <a:r>
              <a:rPr lang="en-US" dirty="0" smtClean="0"/>
              <a:t>  </a:t>
            </a:r>
            <a:r>
              <a:rPr lang="en-US" sz="1200" dirty="0" smtClean="0"/>
              <a:t>(</a:t>
            </a:r>
            <a:r>
              <a:rPr lang="ru-RU" sz="1200" dirty="0" smtClean="0"/>
              <a:t>кружится голова)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82763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" name="Rectangle 12"/>
          <p:cNvSpPr>
            <a:spLocks noChangeArrowheads="1"/>
          </p:cNvSpPr>
          <p:nvPr/>
        </p:nvSpPr>
        <p:spPr bwMode="auto">
          <a:xfrm>
            <a:off x="1835696" y="2492896"/>
            <a:ext cx="5760640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Дополнительные материалы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28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6432390"/>
              </p:ext>
            </p:extLst>
          </p:nvPr>
        </p:nvGraphicFramePr>
        <p:xfrm>
          <a:off x="467544" y="908720"/>
          <a:ext cx="7284858" cy="2060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47" name="Формула" r:id="rId3" imgW="2209800" imgH="622300" progId="Equation.3">
                  <p:embed/>
                </p:oleObj>
              </mc:Choice>
              <mc:Fallback>
                <p:oleObj name="Формула" r:id="rId3" imgW="2209800" imgH="6223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908720"/>
                        <a:ext cx="7284858" cy="20608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20611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163238" y="0"/>
            <a:ext cx="8817523" cy="112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Измерение средней плотности, вариация которой обусловлена вариациями степени уплотнения и химическим составом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2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53" y="1665560"/>
            <a:ext cx="8817523" cy="2688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12"/>
          <p:cNvSpPr>
            <a:spLocks noChangeArrowheads="1"/>
          </p:cNvSpPr>
          <p:nvPr/>
        </p:nvSpPr>
        <p:spPr bwMode="auto">
          <a:xfrm>
            <a:off x="1932618" y="1268760"/>
            <a:ext cx="4752528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тарировочной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зависимости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12"/>
          <p:cNvSpPr>
            <a:spLocks noChangeArrowheads="1"/>
          </p:cNvSpPr>
          <p:nvPr/>
        </p:nvSpPr>
        <p:spPr bwMode="auto">
          <a:xfrm>
            <a:off x="395537" y="4518295"/>
            <a:ext cx="5688631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Ошибка в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оценке плотности связана с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207066"/>
              </p:ext>
            </p:extLst>
          </p:nvPr>
        </p:nvGraphicFramePr>
        <p:xfrm>
          <a:off x="5923146" y="4354506"/>
          <a:ext cx="152400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73" name="Формула" r:id="rId5" imgW="482400" imgH="190440" progId="Equation.3">
                  <p:embed/>
                </p:oleObj>
              </mc:Choice>
              <mc:Fallback>
                <p:oleObj name="Формула" r:id="rId5" imgW="482400" imgH="190440" progId="Equation.3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3146" y="4354506"/>
                        <a:ext cx="152400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395537" y="4876264"/>
            <a:ext cx="5688631" cy="357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 они не известны.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ctangle 12"/>
          <p:cNvSpPr>
            <a:spLocks noChangeArrowheads="1"/>
          </p:cNvSpPr>
          <p:nvPr/>
        </p:nvSpPr>
        <p:spPr bwMode="auto">
          <a:xfrm>
            <a:off x="395537" y="5383147"/>
            <a:ext cx="5688631" cy="357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 измеряемо их произведение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8563270"/>
              </p:ext>
            </p:extLst>
          </p:nvPr>
        </p:nvGraphicFramePr>
        <p:xfrm>
          <a:off x="5004048" y="4869160"/>
          <a:ext cx="2967038" cy="133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74" name="Формула" r:id="rId7" imgW="939600" imgH="431640" progId="Equation.3">
                  <p:embed/>
                </p:oleObj>
              </mc:Choice>
              <mc:Fallback>
                <p:oleObj name="Формула" r:id="rId7" imgW="939600" imgH="431640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4869160"/>
                        <a:ext cx="2967038" cy="1339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12"/>
          <p:cNvSpPr>
            <a:spLocks noChangeArrowheads="1"/>
          </p:cNvSpPr>
          <p:nvPr/>
        </p:nvSpPr>
        <p:spPr bwMode="auto">
          <a:xfrm>
            <a:off x="395535" y="6098613"/>
            <a:ext cx="8585225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Следовательно, аргументом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тарировочной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функции ошибки целесообразно выбрать именно данный логарифм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0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29</a:t>
            </a:fld>
            <a:endParaRPr lang="ru-RU"/>
          </a:p>
        </p:txBody>
      </p:sp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912"/>
            <a:ext cx="4608512" cy="316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7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2" y="2637160"/>
            <a:ext cx="4310089" cy="3033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163238" y="433003"/>
            <a:ext cx="8817523" cy="781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Зависимость погрешности в оценке средней плотности от доли зарегистрированных фотонов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0574974"/>
              </p:ext>
            </p:extLst>
          </p:nvPr>
        </p:nvGraphicFramePr>
        <p:xfrm>
          <a:off x="2987824" y="1214755"/>
          <a:ext cx="2967038" cy="133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797" name="Формула" r:id="rId5" imgW="939600" imgH="431640" progId="Equation.3">
                  <p:embed/>
                </p:oleObj>
              </mc:Choice>
              <mc:Fallback>
                <p:oleObj name="Формула" r:id="rId5" imgW="939600" imgH="431640" progId="Equation.3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214755"/>
                        <a:ext cx="2967038" cy="1339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280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30</a:t>
            </a:fld>
            <a:endParaRPr lang="ru-RU"/>
          </a:p>
        </p:txBody>
      </p:sp>
      <p:pic>
        <p:nvPicPr>
          <p:cNvPr id="1607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997897"/>
            <a:ext cx="4408761" cy="2784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7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265" y="4006085"/>
            <a:ext cx="4384549" cy="2776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8817523" cy="232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163238" y="54216"/>
            <a:ext cx="8817523" cy="781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Сопоставление погрешности в оценке средней плотности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19872" y="843616"/>
            <a:ext cx="30146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тарировочным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кривым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43808" y="3628565"/>
            <a:ext cx="42332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 учетом зависимости погрешности от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7782633"/>
              </p:ext>
            </p:extLst>
          </p:nvPr>
        </p:nvGraphicFramePr>
        <p:xfrm>
          <a:off x="7098587" y="3501008"/>
          <a:ext cx="849312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16" name="Формула" r:id="rId6" imgW="330120" imgH="203040" progId="Equation.3">
                  <p:embed/>
                </p:oleObj>
              </mc:Choice>
              <mc:Fallback>
                <p:oleObj name="Формула" r:id="rId6" imgW="330120" imgH="203040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8587" y="3501008"/>
                        <a:ext cx="849312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558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500034" y="214290"/>
            <a:ext cx="83582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Интерфейс рабочей модели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7" y="928670"/>
            <a:ext cx="8698511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142844" y="3000372"/>
            <a:ext cx="9144000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Спасибо за внимание !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33</a:t>
            </a:fld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 b="8329"/>
          <a:stretch>
            <a:fillRect/>
          </a:stretch>
        </p:blipFill>
        <p:spPr bwMode="auto">
          <a:xfrm>
            <a:off x="323528" y="188640"/>
            <a:ext cx="8280920" cy="64807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484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4CDCD-7C7C-4149-9B57-DCD6E9978121}" type="slidenum">
              <a:rPr lang="ru-RU" smtClean="0"/>
              <a:pPr/>
              <a:t>34</a:t>
            </a:fld>
            <a:endParaRPr lang="ru-RU"/>
          </a:p>
        </p:txBody>
      </p:sp>
      <p:sp>
        <p:nvSpPr>
          <p:cNvPr id="113665" name="Rectangle 1"/>
          <p:cNvSpPr>
            <a:spLocks noChangeArrowheads="1"/>
          </p:cNvSpPr>
          <p:nvPr/>
        </p:nvSpPr>
        <p:spPr bwMode="auto">
          <a:xfrm>
            <a:off x="214282" y="2000240"/>
            <a:ext cx="878681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Корректная костная плотность в каждой измеряемой точке вычисляется из следующей системы уравнений: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= N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01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* exp(-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ν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b1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*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t</a:t>
            </a:r>
            <a:r>
              <a:rPr kumimoji="0" lang="en-US" sz="1400" b="1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*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σ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b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ν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S1 *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t</a:t>
            </a:r>
            <a:r>
              <a:rPr kumimoji="0" lang="en-US" sz="1400" b="1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s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*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σ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s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ν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f1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*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t</a:t>
            </a:r>
            <a:r>
              <a:rPr kumimoji="0" lang="en-US" sz="1400" b="1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f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*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σ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f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),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= N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02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* exp(-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ν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b2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*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t</a:t>
            </a:r>
            <a:r>
              <a:rPr kumimoji="0" lang="en-US" sz="1400" b="1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*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σ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b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ν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S2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*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t</a:t>
            </a:r>
            <a:r>
              <a:rPr kumimoji="0" lang="en-US" sz="1400" b="1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s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*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σ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s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ν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f2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*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t</a:t>
            </a:r>
            <a:r>
              <a:rPr kumimoji="0" lang="en-US" sz="1400" b="1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f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*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σ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f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),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где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ru-RU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 N</a:t>
            </a:r>
            <a:r>
              <a:rPr kumimoji="0" lang="ru-RU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количество гамма квантов, зарегистрированных датчиками после прохождения через исследуемый участок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ru-RU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01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 N</a:t>
            </a:r>
            <a:r>
              <a:rPr kumimoji="0" lang="ru-RU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02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количество гамма квантов, зарегистрированных датчиками при прохождении через внутренний фантом.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4785360"/>
            <a:ext cx="4373880" cy="2072640"/>
          </a:xfrm>
          <a:prstGeom prst="rect">
            <a:avLst/>
          </a:prstGeom>
          <a:noFill/>
        </p:spPr>
      </p:pic>
      <p:pic>
        <p:nvPicPr>
          <p:cNvPr id="5" name="Рисунок 4"/>
          <p:cNvPicPr/>
          <p:nvPr/>
        </p:nvPicPr>
        <p:blipFill>
          <a:blip r:embed="rId4"/>
          <a:srcRect b="55237"/>
          <a:stretch>
            <a:fillRect/>
          </a:stretch>
        </p:blipFill>
        <p:spPr bwMode="auto">
          <a:xfrm>
            <a:off x="1428728" y="4143380"/>
            <a:ext cx="5646420" cy="61055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57158" y="1142984"/>
            <a:ext cx="8001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DEXA &amp; </a:t>
            </a:r>
            <a:r>
              <a:rPr lang="ru-RU" dirty="0" err="1" smtClean="0"/>
              <a:t>Laser</a:t>
            </a:r>
            <a:r>
              <a:rPr lang="ru-RU" dirty="0" smtClean="0"/>
              <a:t> компании </a:t>
            </a:r>
            <a:r>
              <a:rPr lang="ru-RU" dirty="0" err="1" smtClean="0"/>
              <a:t>Lund</a:t>
            </a:r>
            <a:r>
              <a:rPr lang="ru-RU" dirty="0" smtClean="0"/>
              <a:t> (</a:t>
            </a:r>
            <a:r>
              <a:rPr lang="ru-RU" u="sng" dirty="0" smtClean="0">
                <a:hlinkClick r:id="rId5"/>
              </a:rPr>
              <a:t>http://www.lundltd.ru/index.php?razd=106&amp;catalog=111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628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4CDCD-7C7C-4149-9B57-DCD6E9978121}" type="slidenum">
              <a:rPr lang="ru-RU" smtClean="0"/>
              <a:pPr/>
              <a:t>35</a:t>
            </a:fld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3116"/>
            <a:ext cx="4429156" cy="2000248"/>
          </a:xfrm>
          <a:prstGeom prst="rect">
            <a:avLst/>
          </a:prstGeom>
          <a:noFill/>
        </p:spPr>
      </p:pic>
      <p:pic>
        <p:nvPicPr>
          <p:cNvPr id="4" name="Рисунок 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85794"/>
            <a:ext cx="4572000" cy="1263966"/>
          </a:xfrm>
          <a:prstGeom prst="rect">
            <a:avLst/>
          </a:prstGeom>
          <a:noFill/>
        </p:spPr>
      </p:pic>
      <p:pic>
        <p:nvPicPr>
          <p:cNvPr id="5" name="Рисунок 4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7686" y="833430"/>
            <a:ext cx="4644388" cy="1381124"/>
          </a:xfrm>
          <a:prstGeom prst="rect">
            <a:avLst/>
          </a:prstGeom>
          <a:noFill/>
        </p:spPr>
      </p:pic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2214554"/>
            <a:ext cx="4054475" cy="282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/>
          <p:cNvPicPr/>
          <p:nvPr/>
        </p:nvPicPr>
        <p:blipFill>
          <a:blip r:embed="rId7"/>
          <a:srcRect t="21145" r="49531" b="68792"/>
          <a:stretch>
            <a:fillRect/>
          </a:stretch>
        </p:blipFill>
        <p:spPr bwMode="auto">
          <a:xfrm>
            <a:off x="428596" y="5143512"/>
            <a:ext cx="7715304" cy="1428760"/>
          </a:xfrm>
          <a:prstGeom prst="rect">
            <a:avLst/>
          </a:prstGeom>
          <a:noFill/>
        </p:spPr>
      </p:pic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0" y="4357694"/>
            <a:ext cx="448988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СПОСОБ ОПРЕДЕЛЕНИЯ КОНЦЕНТРАЦИИ СЕРЫ В НЕФТИ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 НЕФТЕПРОДУКТАХ (патент № 2367933)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96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4CDCD-7C7C-4149-9B57-DCD6E9978121}" type="slidenum">
              <a:rPr lang="ru-RU" smtClean="0"/>
              <a:pPr/>
              <a:t>36</a:t>
            </a:fld>
            <a:endParaRPr lang="ru-RU"/>
          </a:p>
        </p:txBody>
      </p:sp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142844" y="1124744"/>
            <a:ext cx="878687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Angelo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Pietrobelli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Zimian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Wang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Carmelo Formica and Steven B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Heymsfield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Dual-energy X-ray absorptiometry: fat estimation errors due to variation in soft tissue hydration. </a:t>
            </a: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American Journal of  </a:t>
            </a:r>
            <a:r>
              <a:rPr kumimoji="0" lang="en-US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Physiol</a:t>
            </a: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ogy</a:t>
            </a: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Endocrinology and Metabolism. 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«which assumes that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μ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 values for the two soft tissue components at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the higher energy are approximately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equal (e.g., at 70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keV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μ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 values for protein, glycogen, water, extracellular fluid, and intracellular fluid are 0.183, 0.183, 0.194, 0.195, and 0.196, respectively)»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/>
          <a:srcRect t="30699" r="50104" b="61013"/>
          <a:stretch>
            <a:fillRect/>
          </a:stretch>
        </p:blipFill>
        <p:spPr bwMode="auto">
          <a:xfrm>
            <a:off x="1520116" y="44624"/>
            <a:ext cx="5572164" cy="107157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851920" y="692696"/>
            <a:ext cx="2448272" cy="3714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4"/>
          <a:srcRect l="2533" t="2813" r="3717" b="21244"/>
          <a:stretch>
            <a:fillRect/>
          </a:stretch>
        </p:blipFill>
        <p:spPr bwMode="auto">
          <a:xfrm>
            <a:off x="4536281" y="3239220"/>
            <a:ext cx="4393437" cy="3502148"/>
          </a:xfrm>
          <a:prstGeom prst="rect">
            <a:avLst/>
          </a:prstGeom>
          <a:noFill/>
        </p:spPr>
      </p:pic>
      <p:pic>
        <p:nvPicPr>
          <p:cNvPr id="7" name="Рисунок 6"/>
          <p:cNvPicPr/>
          <p:nvPr/>
        </p:nvPicPr>
        <p:blipFill>
          <a:blip r:embed="rId5"/>
          <a:srcRect l="2508" t="2778" r="2173" b="22212"/>
          <a:stretch>
            <a:fillRect/>
          </a:stretch>
        </p:blipFill>
        <p:spPr bwMode="auto">
          <a:xfrm>
            <a:off x="323528" y="3270088"/>
            <a:ext cx="4176464" cy="347128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88758" y="2808423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Водород (1,1), Углерод (6,12), Сера (16,32)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646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29045-0804-4548-8D15-5382C6161296}" type="slidenum">
              <a:rPr lang="ru-RU" smtClean="0"/>
              <a:pPr/>
              <a:t>37</a:t>
            </a:fld>
            <a:endParaRPr lang="ru-RU"/>
          </a:p>
        </p:txBody>
      </p:sp>
      <p:pic>
        <p:nvPicPr>
          <p:cNvPr id="158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635376"/>
            <a:ext cx="4320479" cy="314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8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355" y="3590701"/>
            <a:ext cx="4375142" cy="3194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0933193"/>
              </p:ext>
            </p:extLst>
          </p:nvPr>
        </p:nvGraphicFramePr>
        <p:xfrm>
          <a:off x="5220072" y="1035309"/>
          <a:ext cx="3057524" cy="249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3697104"/>
              </p:ext>
            </p:extLst>
          </p:nvPr>
        </p:nvGraphicFramePr>
        <p:xfrm>
          <a:off x="491339" y="885081"/>
          <a:ext cx="3067050" cy="249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475656" y="3151507"/>
            <a:ext cx="48430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Водород (1,1), Углерод (6,12), Сера (16,32)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59532" y="188640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Неправомерность допущения постоянства </a:t>
            </a:r>
            <a:r>
              <a:rPr lang="ru-RU" sz="2000" dirty="0" smtClean="0">
                <a:sym typeface="Symbol"/>
              </a:rPr>
              <a:t>Н для рентгеновских спектров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9532" y="476672"/>
            <a:ext cx="8388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(Патент 2367933. Оценка </a:t>
            </a:r>
            <a:r>
              <a:rPr lang="ru-RU" sz="1400" dirty="0"/>
              <a:t>порога обнаружения </a:t>
            </a:r>
            <a:r>
              <a:rPr lang="ru-RU" sz="1400" dirty="0" err="1"/>
              <a:t>рентгенотрансмиссионного</a:t>
            </a:r>
            <a:r>
              <a:rPr lang="ru-RU" sz="1400" dirty="0"/>
              <a:t> метода определения серы в нефти и </a:t>
            </a:r>
            <a:r>
              <a:rPr lang="ru-RU" sz="1400" dirty="0" smtClean="0"/>
              <a:t>нефтепродуктах)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7686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6627</TotalTime>
  <Words>1245</Words>
  <Application>Microsoft Office PowerPoint</Application>
  <PresentationFormat>Экран (4:3)</PresentationFormat>
  <Paragraphs>294</Paragraphs>
  <Slides>37</Slides>
  <Notes>29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9" baseType="lpstr">
      <vt:lpstr>Тема Office</vt:lpstr>
      <vt:lpstr>Формула</vt:lpstr>
      <vt:lpstr> Эффективный атомный номер и массовые коэффициенты ослабления для непрерывных спектров в двухэнергетических рентгенографии и рентгеноскопии (ДЭР)   </vt:lpstr>
      <vt:lpstr>Презентация PowerPoint</vt:lpstr>
      <vt:lpstr>Области применения ДЭР</vt:lpstr>
      <vt:lpstr>Задачи ДЭР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Горшков</dc:creator>
  <cp:lastModifiedBy>Slava</cp:lastModifiedBy>
  <cp:revision>169</cp:revision>
  <dcterms:created xsi:type="dcterms:W3CDTF">2014-08-30T08:44:58Z</dcterms:created>
  <dcterms:modified xsi:type="dcterms:W3CDTF">2016-03-10T08:12:22Z</dcterms:modified>
</cp:coreProperties>
</file>