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1" r:id="rId3"/>
    <p:sldId id="258" r:id="rId4"/>
    <p:sldId id="259" r:id="rId5"/>
    <p:sldId id="292" r:id="rId6"/>
    <p:sldId id="293" r:id="rId7"/>
    <p:sldId id="294" r:id="rId8"/>
    <p:sldId id="256" r:id="rId9"/>
    <p:sldId id="261" r:id="rId10"/>
    <p:sldId id="264" r:id="rId11"/>
    <p:sldId id="260" r:id="rId12"/>
    <p:sldId id="263" r:id="rId13"/>
    <p:sldId id="289" r:id="rId14"/>
    <p:sldId id="265" r:id="rId15"/>
    <p:sldId id="298" r:id="rId16"/>
    <p:sldId id="300" r:id="rId17"/>
    <p:sldId id="286" r:id="rId18"/>
    <p:sldId id="297" r:id="rId19"/>
    <p:sldId id="290" r:id="rId20"/>
    <p:sldId id="288" r:id="rId21"/>
    <p:sldId id="301" r:id="rId22"/>
    <p:sldId id="302" r:id="rId23"/>
    <p:sldId id="296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CC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C5521-72F2-4F39-8BD6-EB4B95840663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4723D-9BC1-4DCF-9C9D-729DE4744E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7DFF2-464B-42BC-BD14-0156BC307740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67684-8A9E-40BE-B0F7-C63D62D73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6166D-6D7C-48A6-9073-2CF9C19236B8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66D7C-1270-43C1-BD36-B3D25B90FF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F90AD-8325-48F8-BE82-502D9CE2F3D7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B0A35-FF3B-45BF-9279-E73733A57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7AEEF-F791-49C4-8C25-7C97D5291609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2193-BA35-44B6-B780-4206F3876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C9728-D800-4C17-BD9F-BA07F726DCF3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ADB3B-1C86-4290-A11C-E5962798A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3ECA9-BCDE-49F7-8C4F-96DC2EC1EF1A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D19AA-C938-4990-AEF4-4A50A9258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FD1E4-92E6-4C6A-9663-D9819240B375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C3231-C062-4805-A448-E97B32A09E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AC486-51E5-43B9-A41B-7F85FDD9948A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0A795-770E-467A-8B5D-439F8830CE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B8D8D-BDF1-43A4-B998-8610218C77EC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697A6-9CFD-4FC9-892F-4A148B6A65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3439-E5FD-47B5-BC3A-38193B39BA60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A1108-A001-420C-B2A2-FE783ED453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6E5489-1689-4316-9D69-22A487281AAF}" type="datetimeFigureOut">
              <a:rPr lang="ru-RU"/>
              <a:pPr>
                <a:defRPr/>
              </a:pPr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9F2D77-C59B-4D1F-ACCB-2D0EFE8EB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47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4" descr="wallcoo.com_Space_Art_Horizon Wallpap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8625" y="785813"/>
            <a:ext cx="8286750" cy="2286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FFFF00"/>
                </a:solidFill>
                <a:latin typeface="Constantia" pitchFamily="18" charset="0"/>
                <a:ea typeface="+mj-ea"/>
                <a:cs typeface="+mj-cs"/>
              </a:rPr>
              <a:t>ОПРЕДЕЛЕНИЕ ВОЗМОЖНЫХ ОКОН СТАРТА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FFFF00"/>
                </a:solidFill>
                <a:latin typeface="Constantia" pitchFamily="18" charset="0"/>
                <a:ea typeface="+mj-ea"/>
                <a:cs typeface="+mj-cs"/>
              </a:rPr>
              <a:t>КА «СПЕКТР-РГ» В</a:t>
            </a:r>
            <a:r>
              <a:rPr lang="en-US" sz="2800" dirty="0">
                <a:solidFill>
                  <a:srgbClr val="FFFF00"/>
                </a:solidFill>
                <a:latin typeface="Constantia" pitchFamily="18" charset="0"/>
                <a:ea typeface="+mj-ea"/>
                <a:cs typeface="+mj-cs"/>
              </a:rPr>
              <a:t> </a:t>
            </a:r>
            <a:r>
              <a:rPr lang="ru-RU" sz="2800" dirty="0">
                <a:solidFill>
                  <a:srgbClr val="FFFF00"/>
                </a:solidFill>
                <a:latin typeface="Constantia" pitchFamily="18" charset="0"/>
                <a:ea typeface="+mj-ea"/>
                <a:cs typeface="+mj-cs"/>
              </a:rPr>
              <a:t>ТЕЧЕНИЕ ГОДА С ОБЕСПЕЧЕНИЕМ ЕЖЕСУТОЧНОЙ ВИДИМОСТИ С КИП «МЕДВЕЖЬИ ОЗЁРА»</a:t>
            </a:r>
          </a:p>
        </p:txBody>
      </p:sp>
      <p:sp>
        <p:nvSpPr>
          <p:cNvPr id="512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313" y="4786313"/>
            <a:ext cx="6400800" cy="1643062"/>
          </a:xfrm>
        </p:spPr>
        <p:txBody>
          <a:bodyPr/>
          <a:lstStyle/>
          <a:p>
            <a:pPr eaLnBrk="1" hangingPunct="1"/>
            <a:endParaRPr lang="ru-RU" sz="1600" b="1" i="1" smtClean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ru-RU" sz="1600" b="1" i="1" smtClean="0">
                <a:solidFill>
                  <a:srgbClr val="0070C0"/>
                </a:solidFill>
                <a:latin typeface="Arial" charset="0"/>
                <a:cs typeface="Arial" charset="0"/>
              </a:rPr>
              <a:t>П.В.Мжельский, Е.А.Михайлов</a:t>
            </a:r>
            <a:endParaRPr lang="ru-RU" sz="1600" smtClean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ru-RU" sz="1600" b="1" i="1" smtClean="0">
                <a:solidFill>
                  <a:srgbClr val="0070C0"/>
                </a:solidFill>
                <a:latin typeface="Arial" charset="0"/>
                <a:cs typeface="Arial" charset="0"/>
              </a:rPr>
              <a:t>НПО им. С.А.Лавочкина</a:t>
            </a:r>
            <a:endParaRPr lang="ru-RU" sz="1600" smtClean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ru-RU" sz="1600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1600" i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1600" i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ноября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Номинальная орбита «Спектр-РГ»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8BFF8A-C533-417F-9581-601AA0A0369E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714375" y="1135063"/>
            <a:ext cx="55006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/>
              <a:t>«Спектр-РГ» - космический телескоп, задачей которого является сканирование пространства в рентгеновском и гамма-диапазоне электромагнитного спектра.</a:t>
            </a:r>
            <a:r>
              <a:rPr lang="en-US" sz="1400"/>
              <a:t> </a:t>
            </a:r>
            <a:r>
              <a:rPr lang="ru-RU" sz="1400"/>
              <a:t>Предполагается, что КА будет функционировать на орбите вокруг точки либрации </a:t>
            </a:r>
            <a:r>
              <a:rPr lang="en-US" sz="1400"/>
              <a:t>L</a:t>
            </a:r>
            <a:r>
              <a:rPr lang="en-US" sz="1400" baseline="-25000"/>
              <a:t>2</a:t>
            </a:r>
            <a:r>
              <a:rPr lang="ru-RU" sz="1400"/>
              <a:t> системы Солнце-Земля.</a:t>
            </a:r>
          </a:p>
          <a:p>
            <a:pPr algn="just"/>
            <a:r>
              <a:rPr lang="ru-RU" sz="1400"/>
              <a:t>Предполагаемая дата старта: </a:t>
            </a:r>
            <a:r>
              <a:rPr lang="en-US" sz="1400"/>
              <a:t>II</a:t>
            </a:r>
            <a:r>
              <a:rPr lang="ru-RU" sz="1400"/>
              <a:t> половина 2017 года.</a:t>
            </a:r>
          </a:p>
          <a:p>
            <a:pPr algn="just"/>
            <a:r>
              <a:rPr lang="ru-RU" sz="1400"/>
              <a:t>Прямой перелёт на квазипериодическую орбиту в окрестности точки </a:t>
            </a:r>
            <a:r>
              <a:rPr lang="en-US" sz="1400"/>
              <a:t>L</a:t>
            </a:r>
            <a:r>
              <a:rPr lang="en-US" sz="1400" baseline="-25000"/>
              <a:t>2</a:t>
            </a:r>
            <a:r>
              <a:rPr lang="en-US" sz="1400"/>
              <a:t> </a:t>
            </a:r>
            <a:r>
              <a:rPr lang="ru-RU" sz="1400"/>
              <a:t>системы Солнце-Земля.</a:t>
            </a:r>
          </a:p>
        </p:txBody>
      </p:sp>
      <p:pic>
        <p:nvPicPr>
          <p:cNvPr id="6149" name="Рисунок 6" descr="SC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63" y="815975"/>
            <a:ext cx="2627312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7" descr="XY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286125"/>
            <a:ext cx="266223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8" descr="YZ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63" y="3286125"/>
            <a:ext cx="262731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Рисунок 9" descr="XZ2.t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88" y="3286125"/>
            <a:ext cx="262890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Используемые системы координат </a:t>
            </a:r>
            <a:endParaRPr lang="ru-RU" sz="28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4B4C11-592C-4D13-801A-824B9672D568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3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TextBox 5"/>
          <p:cNvSpPr txBox="1">
            <a:spLocks noChangeArrowheads="1"/>
          </p:cNvSpPr>
          <p:nvPr/>
        </p:nvSpPr>
        <p:spPr bwMode="auto">
          <a:xfrm>
            <a:off x="1285875" y="5143500"/>
            <a:ext cx="7429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оси </a:t>
            </a:r>
            <a:r>
              <a:rPr lang="en-US" sz="1600"/>
              <a:t>X</a:t>
            </a:r>
            <a:r>
              <a:rPr lang="en-US" sz="1600" baseline="-25000"/>
              <a:t>L2</a:t>
            </a:r>
            <a:r>
              <a:rPr lang="en-US" sz="1600"/>
              <a:t>, X</a:t>
            </a:r>
            <a:r>
              <a:rPr lang="en-US" sz="1600" baseline="-25000"/>
              <a:t>EKL</a:t>
            </a:r>
            <a:r>
              <a:rPr lang="en-US" sz="1600"/>
              <a:t> </a:t>
            </a:r>
            <a:r>
              <a:rPr lang="ru-RU" sz="1600"/>
              <a:t>направлены на Солнце;</a:t>
            </a:r>
          </a:p>
          <a:p>
            <a:r>
              <a:rPr lang="ru-RU" sz="1600"/>
              <a:t>оси </a:t>
            </a:r>
            <a:r>
              <a:rPr lang="en-US" sz="1600"/>
              <a:t>Z</a:t>
            </a:r>
            <a:r>
              <a:rPr lang="en-US" sz="1600" baseline="-25000"/>
              <a:t>L2</a:t>
            </a:r>
            <a:r>
              <a:rPr lang="en-US" sz="1600"/>
              <a:t>, Z</a:t>
            </a:r>
            <a:r>
              <a:rPr lang="en-US" sz="1600" baseline="-25000"/>
              <a:t>EKL</a:t>
            </a:r>
            <a:r>
              <a:rPr lang="en-US" sz="1600"/>
              <a:t> </a:t>
            </a:r>
            <a:r>
              <a:rPr lang="ru-RU" sz="1600"/>
              <a:t>ортогональны плоскости эклиптики;</a:t>
            </a:r>
          </a:p>
          <a:p>
            <a:r>
              <a:rPr lang="ru-RU" sz="1600"/>
              <a:t>оси </a:t>
            </a:r>
            <a:r>
              <a:rPr lang="en-US" sz="1600"/>
              <a:t>Y</a:t>
            </a:r>
            <a:r>
              <a:rPr lang="en-US" sz="1600" baseline="-25000"/>
              <a:t>L2</a:t>
            </a:r>
            <a:r>
              <a:rPr lang="en-US" sz="1600"/>
              <a:t>, Y</a:t>
            </a:r>
            <a:r>
              <a:rPr lang="en-US" sz="1600" baseline="-25000"/>
              <a:t>EKL</a:t>
            </a:r>
            <a:r>
              <a:rPr lang="en-US" sz="1600"/>
              <a:t> </a:t>
            </a:r>
            <a:r>
              <a:rPr lang="ru-RU" sz="1600"/>
              <a:t>лежат в плоскости эклиптики и дополняют систему до правой.</a:t>
            </a:r>
          </a:p>
        </p:txBody>
      </p:sp>
      <p:pic>
        <p:nvPicPr>
          <p:cNvPr id="7173" name="Рисунок 6" descr="SK L2 JPEG 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714375"/>
            <a:ext cx="6600825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Метод изолиний</a:t>
            </a:r>
            <a:endParaRPr lang="ru-RU" sz="2800" smtClean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336A90-EDF8-44D6-9A38-07B54198DCA1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4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TextBox 6"/>
          <p:cNvSpPr txBox="1">
            <a:spLocks noChangeArrowheads="1"/>
          </p:cNvSpPr>
          <p:nvPr/>
        </p:nvSpPr>
        <p:spPr bwMode="auto">
          <a:xfrm>
            <a:off x="611188" y="765175"/>
            <a:ext cx="792956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>
              <a:spcAft>
                <a:spcPts val="600"/>
              </a:spcAft>
            </a:pPr>
            <a:r>
              <a:rPr lang="ru-RU"/>
              <a:t>Метод изолиний, предложенный М.Л. Лидовым, позволяет связать параметры квазипериодической орбиты с параметрами геоцентрической перелётной траектории. Строятся изолинии функции расстояния перицентра от параметров квазипериодической орбиты в районе точки либрации </a:t>
            </a:r>
            <a:r>
              <a:rPr lang="en-US"/>
              <a:t>L</a:t>
            </a:r>
            <a:r>
              <a:rPr lang="ru-RU" baseline="-25000"/>
              <a:t>2</a:t>
            </a:r>
            <a:r>
              <a:rPr lang="ru-RU"/>
              <a:t> системы Солнце-Земля.</a:t>
            </a:r>
          </a:p>
          <a:p>
            <a:pPr indent="457200" algn="just">
              <a:spcAft>
                <a:spcPts val="600"/>
              </a:spcAft>
            </a:pPr>
            <a:r>
              <a:rPr lang="ru-RU"/>
              <a:t>Метод позволяет найти траектории перелёта с орбиты ИСЗ на заданную квазипериодическую орбиту, которые не требуют выдачи импульса торможения в окрестности точки </a:t>
            </a:r>
            <a:r>
              <a:rPr lang="en-US"/>
              <a:t>L</a:t>
            </a:r>
            <a:r>
              <a:rPr lang="en-US" baseline="-25000"/>
              <a:t>2</a:t>
            </a:r>
            <a:r>
              <a:rPr lang="ru-RU"/>
              <a:t>, т.е. осуществляется одноимпульсный переход.</a:t>
            </a:r>
          </a:p>
          <a:p>
            <a:pPr indent="457200" algn="just">
              <a:spcAft>
                <a:spcPts val="600"/>
              </a:spcAft>
            </a:pPr>
            <a:r>
              <a:rPr lang="ru-RU"/>
              <a:t>Таким образом, построение изолинии делится на два этапа:</a:t>
            </a:r>
          </a:p>
          <a:p>
            <a:pPr indent="457200" algn="just">
              <a:spcAft>
                <a:spcPts val="600"/>
              </a:spcAft>
            </a:pPr>
            <a:r>
              <a:rPr lang="ru-RU"/>
              <a:t>1. Получение квазипериодического решения в рамках задачи трёх тел в окрестности точки </a:t>
            </a:r>
            <a:r>
              <a:rPr lang="en-US"/>
              <a:t>L</a:t>
            </a:r>
            <a:r>
              <a:rPr lang="en-US" baseline="-25000"/>
              <a:t>2</a:t>
            </a:r>
            <a:r>
              <a:rPr lang="ru-RU"/>
              <a:t>.</a:t>
            </a:r>
          </a:p>
          <a:p>
            <a:pPr indent="457200" algn="just">
              <a:spcAft>
                <a:spcPts val="600"/>
              </a:spcAft>
            </a:pPr>
            <a:r>
              <a:rPr lang="ru-RU"/>
              <a:t>2. Вычисление  расстояния перицентра орбиты перелёта в</a:t>
            </a:r>
            <a:r>
              <a:rPr lang="en-US"/>
              <a:t> </a:t>
            </a:r>
            <a:r>
              <a:rPr lang="ru-RU"/>
              <a:t>невращающейся геоцентрической эклиптической СК.</a:t>
            </a:r>
          </a:p>
          <a:p>
            <a:pPr indent="457200" algn="just">
              <a:spcAft>
                <a:spcPts val="600"/>
              </a:spcAft>
            </a:pPr>
            <a:r>
              <a:rPr lang="ru-RU"/>
              <a:t>Следует отметить, что найденная таким образом орбита  перелёта является только первым приближением при поиске вектора скорости в перицентре орбиты в полной модели с учётом всех небесных тел.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Получение квазипериодического решения</a:t>
            </a:r>
            <a:b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рамках задачи трёх тел</a:t>
            </a:r>
            <a:endParaRPr lang="ru-RU" sz="2800" smtClean="0"/>
          </a:p>
        </p:txBody>
      </p:sp>
      <p:sp>
        <p:nvSpPr>
          <p:cNvPr id="1028" name="TextBox 4"/>
          <p:cNvSpPr txBox="1">
            <a:spLocks noChangeArrowheads="1"/>
          </p:cNvSpPr>
          <p:nvPr/>
        </p:nvSpPr>
        <p:spPr bwMode="auto">
          <a:xfrm>
            <a:off x="500063" y="1214438"/>
            <a:ext cx="7358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ru-RU" sz="1400"/>
              <a:t>Решение системы линеаризованных уравнений, описывающих динамику ограниченной круговой задачи трёх тел в окрестности точки </a:t>
            </a:r>
            <a:r>
              <a:rPr lang="en-US" sz="1400"/>
              <a:t>L</a:t>
            </a:r>
            <a:r>
              <a:rPr lang="en-US" sz="1400" baseline="-25000"/>
              <a:t>2</a:t>
            </a:r>
            <a:r>
              <a:rPr lang="ru-RU" sz="1400"/>
              <a:t>:</a:t>
            </a:r>
          </a:p>
        </p:txBody>
      </p:sp>
      <p:sp>
        <p:nvSpPr>
          <p:cNvPr id="1029" name="TextBox 8"/>
          <p:cNvSpPr txBox="1">
            <a:spLocks noChangeArrowheads="1"/>
          </p:cNvSpPr>
          <p:nvPr/>
        </p:nvSpPr>
        <p:spPr bwMode="auto">
          <a:xfrm>
            <a:off x="642938" y="2928938"/>
            <a:ext cx="8215312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/>
              <a:t>где</a:t>
            </a:r>
          </a:p>
          <a:p>
            <a:pPr>
              <a:spcAft>
                <a:spcPts val="600"/>
              </a:spcAft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sz="1400" i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>
                <a:latin typeface="Calibri" pitchFamily="34" charset="0"/>
              </a:rPr>
              <a:t>, </a:t>
            </a:r>
            <a:r>
              <a:rPr lang="ru-RU" sz="1400" i="1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ru-RU" sz="1400" i="1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>
                <a:latin typeface="Calibri" pitchFamily="34" charset="0"/>
              </a:rPr>
              <a:t>, </a:t>
            </a:r>
            <a:r>
              <a:rPr lang="ru-RU" sz="1400" i="1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sz="1400">
                <a:latin typeface="Calibri" pitchFamily="34" charset="0"/>
              </a:rPr>
              <a:t>,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400" i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400" i="1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,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400">
                <a:latin typeface="Calibri" pitchFamily="34" charset="0"/>
              </a:rPr>
              <a:t>  </a:t>
            </a:r>
            <a:r>
              <a:rPr lang="en-US" sz="1400"/>
              <a:t>– </a:t>
            </a:r>
            <a:r>
              <a:rPr lang="ru-RU" sz="1400"/>
              <a:t>параметр, характеризующий удаление КА от точки</a:t>
            </a:r>
            <a:r>
              <a:rPr lang="en-US" sz="1400"/>
              <a:t> L</a:t>
            </a:r>
            <a:r>
              <a:rPr lang="en-US" sz="1400" baseline="-25000"/>
              <a:t>2</a:t>
            </a:r>
            <a:r>
              <a:rPr lang="en-US" sz="1400"/>
              <a:t> </a:t>
            </a:r>
            <a:r>
              <a:rPr lang="ru-RU" sz="1400"/>
              <a:t>в плоскости эклиптики</a:t>
            </a:r>
            <a:r>
              <a:rPr lang="en-US" sz="1400"/>
              <a:t>,</a:t>
            </a:r>
          </a:p>
          <a:p>
            <a:pPr>
              <a:spcAft>
                <a:spcPts val="600"/>
              </a:spcAft>
            </a:pPr>
            <a:r>
              <a:rPr lang="en-US" sz="1400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400">
                <a:latin typeface="Calibri" pitchFamily="34" charset="0"/>
              </a:rPr>
              <a:t> </a:t>
            </a:r>
            <a:r>
              <a:rPr lang="en-US" sz="1400">
                <a:latin typeface="Calibri" pitchFamily="34" charset="0"/>
              </a:rPr>
              <a:t> </a:t>
            </a:r>
            <a:r>
              <a:rPr lang="en-US" sz="1400"/>
              <a:t>– </a:t>
            </a:r>
            <a:r>
              <a:rPr lang="ru-RU" sz="1400"/>
              <a:t>параметр, характеризующий удаление КА от точки</a:t>
            </a:r>
            <a:r>
              <a:rPr lang="en-US" sz="1400"/>
              <a:t> L</a:t>
            </a:r>
            <a:r>
              <a:rPr lang="en-US" sz="1400" baseline="-25000"/>
              <a:t>2</a:t>
            </a:r>
            <a:r>
              <a:rPr lang="en-US" sz="1400"/>
              <a:t> </a:t>
            </a:r>
            <a:r>
              <a:rPr lang="ru-RU" sz="1400"/>
              <a:t>в плоскости, ортогональной эклиптике</a:t>
            </a:r>
            <a:r>
              <a:rPr lang="en-US" sz="1400"/>
              <a:t>,</a:t>
            </a:r>
            <a:endParaRPr lang="ru-RU" sz="1400"/>
          </a:p>
          <a:p>
            <a:pPr>
              <a:spcAft>
                <a:spcPts val="600"/>
              </a:spcAft>
            </a:pPr>
            <a:r>
              <a:rPr lang="en-US" sz="14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1400" i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>
                <a:latin typeface="Calibri" pitchFamily="34" charset="0"/>
              </a:rPr>
              <a:t> </a:t>
            </a:r>
            <a:r>
              <a:rPr lang="en-US" sz="1400">
                <a:latin typeface="Calibri" pitchFamily="34" charset="0"/>
              </a:rPr>
              <a:t> </a:t>
            </a:r>
            <a:r>
              <a:rPr lang="en-US" sz="1400"/>
              <a:t>– </a:t>
            </a:r>
            <a:r>
              <a:rPr lang="ru-RU" sz="1400"/>
              <a:t>фаза колебательного движения КА в проекции на плоскость эклиптики,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1400" i="1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>
                <a:latin typeface="Calibri" pitchFamily="34" charset="0"/>
              </a:rPr>
              <a:t> </a:t>
            </a:r>
            <a:r>
              <a:rPr lang="en-US" sz="1400">
                <a:latin typeface="Calibri" pitchFamily="34" charset="0"/>
              </a:rPr>
              <a:t> </a:t>
            </a:r>
            <a:r>
              <a:rPr lang="en-US" sz="1400"/>
              <a:t>– </a:t>
            </a:r>
            <a:r>
              <a:rPr lang="ru-RU" sz="1400"/>
              <a:t>фаза колебательного движения КА в проекции на плоскость, ортогональную эклиптике,</a:t>
            </a:r>
          </a:p>
          <a:p>
            <a:pPr>
              <a:spcAft>
                <a:spcPts val="600"/>
              </a:spcAft>
            </a:pPr>
            <a:r>
              <a:rPr lang="en-US" sz="1400" i="1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l-GR" sz="1400" i="1" baseline="3000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sz="1400" i="1" baseline="30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400" i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i="1"/>
              <a:t>–  </a:t>
            </a:r>
            <a:r>
              <a:rPr lang="ru-RU" sz="1400"/>
              <a:t>возрастающая компонента,</a:t>
            </a:r>
          </a:p>
          <a:p>
            <a:pPr>
              <a:spcAft>
                <a:spcPts val="600"/>
              </a:spcAft>
            </a:pPr>
            <a:r>
              <a:rPr lang="en-US" sz="1400" i="1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en-US" sz="1400" i="1" baseline="300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l-GR" sz="1400" i="1" baseline="3000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sz="1400" i="1" baseline="30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400" i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i="1"/>
              <a:t>–  </a:t>
            </a:r>
            <a:r>
              <a:rPr lang="ru-RU" sz="1400"/>
              <a:t>убывающая компонента.</a:t>
            </a:r>
          </a:p>
        </p:txBody>
      </p:sp>
      <p:sp>
        <p:nvSpPr>
          <p:cNvPr id="1030" name="TextBox 10"/>
          <p:cNvSpPr txBox="1">
            <a:spLocks noChangeArrowheads="1"/>
          </p:cNvSpPr>
          <p:nvPr/>
        </p:nvSpPr>
        <p:spPr bwMode="auto">
          <a:xfrm>
            <a:off x="500063" y="5773738"/>
            <a:ext cx="77152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ru-RU" sz="1400"/>
              <a:t>Асимптотическое приближение к условно-периодической орбите определяется условием</a:t>
            </a:r>
            <a:r>
              <a:rPr lang="ru-RU" sz="1400">
                <a:latin typeface="Calibri" pitchFamily="34" charset="0"/>
              </a:rPr>
              <a:t> 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1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400">
                <a:latin typeface="Calibri" pitchFamily="34" charset="0"/>
              </a:rPr>
              <a:t>.</a:t>
            </a:r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8DBCD-F0E5-4038-B1E0-6AE4F6426259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5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715963" y="1847850"/>
          <a:ext cx="3284537" cy="1009650"/>
        </p:xfrm>
        <a:graphic>
          <a:graphicData uri="http://schemas.openxmlformats.org/presentationml/2006/ole">
            <p:oleObj spid="_x0000_s1026" name="Формула" r:id="rId3" imgW="2552700" imgH="787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071562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Переход от параметров квазипериодической</a:t>
            </a:r>
            <a:b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орбиты к параметрам геоцентрической</a:t>
            </a:r>
            <a:b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перелётной траектории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64F8D2-D4A9-493B-B988-6D1D5D5DA2C6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6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>
            <a:off x="2211388" y="2214563"/>
            <a:ext cx="5214937" cy="1587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TextBox 8"/>
          <p:cNvSpPr txBox="1">
            <a:spLocks noChangeArrowheads="1"/>
          </p:cNvSpPr>
          <p:nvPr/>
        </p:nvSpPr>
        <p:spPr bwMode="auto">
          <a:xfrm>
            <a:off x="1711325" y="2000250"/>
            <a:ext cx="401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ru-RU" i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7497763" y="2000250"/>
            <a:ext cx="788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Земля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4068762" y="2428876"/>
            <a:ext cx="1000125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4" name="TextBox 14"/>
          <p:cNvSpPr txBox="1">
            <a:spLocks noChangeArrowheads="1"/>
          </p:cNvSpPr>
          <p:nvPr/>
        </p:nvSpPr>
        <p:spPr bwMode="auto">
          <a:xfrm>
            <a:off x="4354513" y="1487488"/>
            <a:ext cx="642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i="1">
                <a:latin typeface="Times New Roman" pitchFamily="18" charset="0"/>
                <a:cs typeface="Times New Roman" pitchFamily="18" charset="0"/>
              </a:rPr>
              <a:t>θ∙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L</a:t>
            </a:r>
            <a:endParaRPr lang="ru-RU" i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5" name="TextBox 15"/>
          <p:cNvSpPr txBox="1">
            <a:spLocks noChangeArrowheads="1"/>
          </p:cNvSpPr>
          <p:nvPr/>
        </p:nvSpPr>
        <p:spPr bwMode="auto">
          <a:xfrm>
            <a:off x="1000125" y="3286125"/>
            <a:ext cx="58578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 ≈ </a:t>
            </a:r>
            <a:r>
              <a:rPr lang="ru-RU" i="1">
                <a:latin typeface="Times New Roman" pitchFamily="18" charset="0"/>
                <a:cs typeface="Times New Roman" pitchFamily="18" charset="0"/>
              </a:rPr>
              <a:t>150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i="1">
                <a:latin typeface="Times New Roman" pitchFamily="18" charset="0"/>
                <a:cs typeface="Times New Roman" pitchFamily="18" charset="0"/>
              </a:rPr>
              <a:t>000 км</a:t>
            </a:r>
            <a:r>
              <a:rPr lang="ru-RU"/>
              <a:t>, </a:t>
            </a:r>
            <a:r>
              <a:rPr lang="ru-RU" sz="1600"/>
              <a:t>расстояние от точки </a:t>
            </a:r>
            <a:r>
              <a:rPr lang="en-US" sz="1600"/>
              <a:t>L</a:t>
            </a:r>
            <a:r>
              <a:rPr lang="en-US" sz="1600" baseline="-25000"/>
              <a:t>2</a:t>
            </a:r>
            <a:r>
              <a:rPr lang="en-US" sz="1600"/>
              <a:t> </a:t>
            </a:r>
            <a:r>
              <a:rPr lang="ru-RU" sz="1600"/>
              <a:t>до Земли,</a:t>
            </a:r>
            <a:r>
              <a:rPr lang="en-US" sz="1600"/>
              <a:t>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>
                <a:latin typeface="Times New Roman" pitchFamily="18" charset="0"/>
                <a:cs typeface="Times New Roman" pitchFamily="18" charset="0"/>
              </a:rPr>
              <a:t>ϵ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endParaRPr lang="ru-RU" sz="1600">
              <a:latin typeface="Calibri" pitchFamily="34" charset="0"/>
            </a:endParaRPr>
          </a:p>
        </p:txBody>
      </p:sp>
      <p:sp>
        <p:nvSpPr>
          <p:cNvPr id="9226" name="TextBox 16"/>
          <p:cNvSpPr txBox="1">
            <a:spLocks noChangeArrowheads="1"/>
          </p:cNvSpPr>
          <p:nvPr/>
        </p:nvSpPr>
        <p:spPr bwMode="auto">
          <a:xfrm>
            <a:off x="2068513" y="1714500"/>
            <a:ext cx="355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L</a:t>
            </a:r>
            <a:endParaRPr lang="ru-RU" i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7" name="TextBox 17"/>
          <p:cNvSpPr txBox="1">
            <a:spLocks noChangeArrowheads="1"/>
          </p:cNvSpPr>
          <p:nvPr/>
        </p:nvSpPr>
        <p:spPr bwMode="auto">
          <a:xfrm>
            <a:off x="4786313" y="2357438"/>
            <a:ext cx="2571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/>
              <a:t>Параметры орбиты ИСЗ:</a:t>
            </a:r>
            <a:endParaRPr lang="en-US" sz="1600"/>
          </a:p>
          <a:p>
            <a:pPr algn="ctr"/>
            <a:r>
              <a:rPr lang="en-US" sz="16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l-GR" sz="1600" i="1" baseline="-2500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1600" i="1" baseline="-25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, r</a:t>
            </a:r>
            <a:r>
              <a:rPr lang="el-GR" sz="1600" i="1" baseline="-2500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 , i,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, τ</a:t>
            </a:r>
            <a:endParaRPr lang="ru-RU" sz="16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8" name="TextBox 18"/>
          <p:cNvSpPr txBox="1">
            <a:spLocks noChangeArrowheads="1"/>
          </p:cNvSpPr>
          <p:nvPr/>
        </p:nvSpPr>
        <p:spPr bwMode="auto">
          <a:xfrm>
            <a:off x="357188" y="2357438"/>
            <a:ext cx="4286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/>
              <a:t>Параметры квазипериодической орбиты:</a:t>
            </a:r>
            <a:r>
              <a:rPr lang="en-US" sz="1600"/>
              <a:t>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A, B, C, D,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1600" i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1600" i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600" i="1" baseline="-250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9" name="TextBox 19"/>
          <p:cNvSpPr txBox="1">
            <a:spLocks noChangeArrowheads="1"/>
          </p:cNvSpPr>
          <p:nvPr/>
        </p:nvSpPr>
        <p:spPr bwMode="auto">
          <a:xfrm>
            <a:off x="857250" y="3929063"/>
            <a:ext cx="7429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ru-RU" sz="1600"/>
              <a:t>За счёт выбора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>
                <a:latin typeface="Calibri" pitchFamily="34" charset="0"/>
              </a:rPr>
              <a:t> </a:t>
            </a:r>
            <a:r>
              <a:rPr lang="ru-RU" sz="1600"/>
              <a:t>обеспечивается сопряжение квазипериодической орбиты с орбитой ИСЗ.</a:t>
            </a:r>
            <a:endParaRPr lang="en-US" sz="1600"/>
          </a:p>
        </p:txBody>
      </p:sp>
      <p:pic>
        <p:nvPicPr>
          <p:cNvPr id="92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63" y="3214688"/>
            <a:ext cx="5778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857250" y="4572000"/>
            <a:ext cx="7858125" cy="1400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5720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На момент пересечения границы перехода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t=0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во вращающейся СК с центром в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L</a:t>
            </a:r>
            <a:r>
              <a:rPr lang="en-US" sz="16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находится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:</a:t>
            </a:r>
            <a:endParaRPr lang="ru-RU" sz="1600" baseline="-250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D = 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EKL</a:t>
            </a:r>
            <a:r>
              <a:rPr lang="en-US" sz="1600" i="1" baseline="300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Acos</a:t>
            </a:r>
            <a:r>
              <a:rPr lang="el-GR" sz="1600" i="1" dirty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где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EKL</a:t>
            </a:r>
            <a:r>
              <a:rPr lang="en-US" sz="1600" i="1" baseline="30000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= -</a:t>
            </a:r>
            <a:r>
              <a:rPr lang="el-GR" sz="1600" i="1" dirty="0">
                <a:latin typeface="Times New Roman" pitchFamily="18" charset="0"/>
                <a:cs typeface="Times New Roman" pitchFamily="18" charset="0"/>
              </a:rPr>
              <a:t>θ∙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.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81075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Вычисление </a:t>
            </a:r>
            <a:r>
              <a:rPr lang="en-US" sz="28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l-GR" sz="2800" i="1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 заданным фазам </a:t>
            </a:r>
            <a:r>
              <a:rPr lang="el-GR" sz="28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2800" i="1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8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2800" i="1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 пересечении условной границы перехода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33BC7-0745-48B3-BE91-BDA90A7BEC6B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7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6" name="TextBox 7"/>
          <p:cNvSpPr txBox="1">
            <a:spLocks noChangeArrowheads="1"/>
          </p:cNvSpPr>
          <p:nvPr/>
        </p:nvSpPr>
        <p:spPr bwMode="auto">
          <a:xfrm>
            <a:off x="785813" y="1036638"/>
            <a:ext cx="75009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ru-RU" sz="1600"/>
              <a:t>Вектор состояния КА в инерциальной СК, полученной фиксацией осей вращающейся СК на фиксированный момент времени в зависимости от параметров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A,</a:t>
            </a:r>
            <a:r>
              <a:rPr lang="ru-RU" sz="16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B,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1600" i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1600" i="1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>
                <a:latin typeface="Calibri" pitchFamily="34" charset="0"/>
              </a:rPr>
              <a:t>: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050" name="Object 34"/>
          <p:cNvGraphicFramePr>
            <a:graphicFrameLocks noChangeAspect="1"/>
          </p:cNvGraphicFramePr>
          <p:nvPr/>
        </p:nvGraphicFramePr>
        <p:xfrm>
          <a:off x="1049338" y="1838325"/>
          <a:ext cx="2106612" cy="1447800"/>
        </p:xfrm>
        <a:graphic>
          <a:graphicData uri="http://schemas.openxmlformats.org/presentationml/2006/ole">
            <p:oleObj spid="_x0000_s2050" name="Формула" r:id="rId3" imgW="1473120" imgH="1015920" progId="Equation.3">
              <p:embed/>
            </p:oleObj>
          </a:graphicData>
        </a:graphic>
      </p:graphicFrame>
      <p:graphicFrame>
        <p:nvGraphicFramePr>
          <p:cNvPr id="2051" name="Object 35"/>
          <p:cNvGraphicFramePr>
            <a:graphicFrameLocks noChangeAspect="1"/>
          </p:cNvGraphicFramePr>
          <p:nvPr/>
        </p:nvGraphicFramePr>
        <p:xfrm>
          <a:off x="4116388" y="1839913"/>
          <a:ext cx="2397125" cy="1158875"/>
        </p:xfrm>
        <a:graphic>
          <a:graphicData uri="http://schemas.openxmlformats.org/presentationml/2006/ole">
            <p:oleObj spid="_x0000_s2051" name="Формула" r:id="rId4" imgW="1676400" imgH="812800" progId="Equation.3">
              <p:embed/>
            </p:oleObj>
          </a:graphicData>
        </a:graphic>
      </p:graphicFrame>
      <p:sp>
        <p:nvSpPr>
          <p:cNvPr id="2058" name="TextBox 10"/>
          <p:cNvSpPr txBox="1">
            <a:spLocks noChangeArrowheads="1"/>
          </p:cNvSpPr>
          <p:nvPr/>
        </p:nvSpPr>
        <p:spPr bwMode="auto">
          <a:xfrm>
            <a:off x="785813" y="3357563"/>
            <a:ext cx="80724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/>
            <a:r>
              <a:rPr lang="ru-RU" sz="1600"/>
              <a:t>Вектор состояния КА в невращающейся геоцентрической эклиптической СК:</a:t>
            </a:r>
          </a:p>
        </p:txBody>
      </p:sp>
      <p:graphicFrame>
        <p:nvGraphicFramePr>
          <p:cNvPr id="2052" name="Object 36"/>
          <p:cNvGraphicFramePr>
            <a:graphicFrameLocks noChangeAspect="1"/>
          </p:cNvGraphicFramePr>
          <p:nvPr/>
        </p:nvGraphicFramePr>
        <p:xfrm>
          <a:off x="1071563" y="3768725"/>
          <a:ext cx="1470025" cy="1068388"/>
        </p:xfrm>
        <a:graphic>
          <a:graphicData uri="http://schemas.openxmlformats.org/presentationml/2006/ole">
            <p:oleObj spid="_x0000_s2052" name="Формула" r:id="rId5" imgW="1028700" imgH="749300" progId="Equation.3">
              <p:embed/>
            </p:oleObj>
          </a:graphicData>
        </a:graphic>
      </p:graphicFrame>
      <p:graphicFrame>
        <p:nvGraphicFramePr>
          <p:cNvPr id="2053" name="Object 37"/>
          <p:cNvGraphicFramePr>
            <a:graphicFrameLocks noChangeAspect="1"/>
          </p:cNvGraphicFramePr>
          <p:nvPr/>
        </p:nvGraphicFramePr>
        <p:xfrm>
          <a:off x="4071938" y="3697288"/>
          <a:ext cx="1814512" cy="1160462"/>
        </p:xfrm>
        <a:graphic>
          <a:graphicData uri="http://schemas.openxmlformats.org/presentationml/2006/ole">
            <p:oleObj spid="_x0000_s2053" name="Формула" r:id="rId6" imgW="1269449" imgH="812447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85813" y="4857750"/>
            <a:ext cx="7500937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где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–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средняя угловая скорость орбитального движения Земли.</a:t>
            </a:r>
          </a:p>
          <a:p>
            <a:pPr indent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По вектору (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EKL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, Y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EKL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, Z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EKL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, Ẋ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EKL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, Ẏ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EKL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, Ż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EKL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вычисляются элементы орбиты, в том числе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расстояние перицентра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l-GR" i="1" baseline="-25000" dirty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060" name="TextBox 4"/>
          <p:cNvSpPr txBox="1">
            <a:spLocks noChangeArrowheads="1"/>
          </p:cNvSpPr>
          <p:nvPr/>
        </p:nvSpPr>
        <p:spPr bwMode="auto">
          <a:xfrm>
            <a:off x="785813" y="5948363"/>
            <a:ext cx="8286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При фиксированных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/>
              <a:t>и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C=0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/>
              <a:t>изолиния строится в плоскости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1600" i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ru-RU" sz="1600" i="1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l-GR" sz="1600" i="1" baseline="-2500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1600" i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1600" i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1600" i="1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) = r</a:t>
            </a:r>
            <a:r>
              <a:rPr lang="el-GR" sz="1600" i="1" baseline="-2500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1600" i="1" baseline="3000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i="1" baseline="30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Рисунок 5" descr="Изолиния с областями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071688"/>
            <a:ext cx="4535488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4" name="Object 10"/>
          <p:cNvGraphicFramePr>
            <a:graphicFrameLocks noChangeAspect="1"/>
          </p:cNvGraphicFramePr>
          <p:nvPr/>
        </p:nvGraphicFramePr>
        <p:xfrm>
          <a:off x="1149350" y="1357313"/>
          <a:ext cx="4851400" cy="561975"/>
        </p:xfrm>
        <a:graphic>
          <a:graphicData uri="http://schemas.openxmlformats.org/presentationml/2006/ole">
            <p:oleObj spid="_x0000_s3074" name="Equation" r:id="rId4" imgW="3390840" imgH="393480" progId="Equation.DSMT4">
              <p:embed/>
            </p:oleObj>
          </a:graphicData>
        </a:graphic>
      </p:graphicFrame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E46FCF-8EE0-4E31-9D81-09DAE6FA5737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8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14313" y="0"/>
            <a:ext cx="8715375" cy="98107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Изолиния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функции расстояния перицентра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области, выбранные по условию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i≈51.7°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078" name="TextBox 7"/>
          <p:cNvSpPr txBox="1">
            <a:spLocks noChangeArrowheads="1"/>
          </p:cNvSpPr>
          <p:nvPr/>
        </p:nvSpPr>
        <p:spPr bwMode="auto">
          <a:xfrm>
            <a:off x="785813" y="1036638"/>
            <a:ext cx="7500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Номинальные  параметры, соответствующие орбите КА «Спектр-РГ» :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3" descr="Изолиния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2428875"/>
            <a:ext cx="3044825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Классификация орбит по направлению перелёта</a:t>
            </a:r>
            <a:endParaRPr lang="ru-RU" sz="28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E7E4CC-251B-40AF-ABD8-0ACD5B167CFF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9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Линии отлёта3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1000108"/>
            <a:ext cx="4130982" cy="5040000"/>
          </a:xfrm>
          <a:prstGeom prst="rect">
            <a:avLst/>
          </a:prstGeom>
        </p:spPr>
      </p:pic>
      <p:pic>
        <p:nvPicPr>
          <p:cNvPr id="8" name="Рисунок 7" descr="Легенда22.t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00" y="1300152"/>
            <a:ext cx="3733800" cy="628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Смещение областей на изолинии</a:t>
            </a:r>
            <a:b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 изменении даты старта в течение года</a:t>
            </a:r>
            <a:endParaRPr lang="ru-RU" sz="28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11F175-B4FA-4EE2-8EA2-F253E8B8DD07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10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Движение точек в течение года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209396"/>
            <a:ext cx="8451795" cy="52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357188" y="0"/>
            <a:ext cx="8286750" cy="1000125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Классификация квазипериодических орбит</a:t>
            </a:r>
            <a:b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выходу из плоскости эклиптики </a:t>
            </a:r>
            <a:endParaRPr lang="ru-RU" sz="28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8F676-38EC-4E5E-BFDD-DBA95665B74B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11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Рисунок 10" descr="XZ3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143125"/>
            <a:ext cx="373221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Рисунок 12" descr="Легенда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300152"/>
            <a:ext cx="36957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Рисунок 7" descr="YZ3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2143125"/>
            <a:ext cx="37528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61CCD-D2C6-43A2-8B9B-927CDBB2A0EB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12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57188" y="0"/>
            <a:ext cx="8286750" cy="1000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Области на изолинии,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соответствующие различным типам орбит</a:t>
            </a:r>
            <a:endParaRPr lang="ru-RU" sz="2800" baseline="-25000" dirty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Рисунок 4" descr="Области2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137396"/>
            <a:ext cx="8576152" cy="529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4E05CA-1590-48E7-AF9C-D3DAEB254F35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13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Рисунок 4" descr="Перелёт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1285875"/>
            <a:ext cx="4876800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Рисунок 5" descr="Легенда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1214438"/>
            <a:ext cx="30003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Рисунок 6" descr="XY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2786063"/>
            <a:ext cx="339725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57188" y="0"/>
            <a:ext cx="8286750" cy="1000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Траектории перелёта в район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 разных типов квазипериодических орбит</a:t>
            </a:r>
            <a:endParaRPr lang="ru-RU" sz="2800" baseline="-25000" dirty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88782-9CA8-43E2-8E19-CDF908406A3D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14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Рисунок 4" descr="Сравнение НИП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947738"/>
            <a:ext cx="7548562" cy="548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357188" y="0"/>
            <a:ext cx="82867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Суточная видимость для разных КИП</a:t>
            </a:r>
          </a:p>
          <a:p>
            <a:pPr algn="ctr"/>
            <a:r>
              <a:rPr lang="ru-RU" sz="28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течение 550 суток</a:t>
            </a:r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DFE80-FAA1-49C2-8870-0DD2E5C48259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15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0"/>
            <a:ext cx="8229600" cy="1000125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Эволюция суточной видимости с КИП «Медвежьи озёра» для орбит с большим выходом по «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-Z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»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течение 550 суток</a:t>
            </a:r>
            <a:endParaRPr lang="ru-RU" sz="2800" dirty="0">
              <a:latin typeface="+mj-lt"/>
              <a:ea typeface="+mj-ea"/>
              <a:cs typeface="+mj-cs"/>
            </a:endParaRPr>
          </a:p>
        </p:txBody>
      </p:sp>
      <p:pic>
        <p:nvPicPr>
          <p:cNvPr id="16388" name="Рисунок 6" descr="1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2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3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4.t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5.t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6.t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7.t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8.t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9.tif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10.tif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11.tif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12.ti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13.tif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14.tif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15.tif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16.tif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17.tif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18.tif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19.tif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20.tif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1214438" y="1028700"/>
            <a:ext cx="6670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5FCC7-170A-4092-BD9D-E970D94E4113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16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0"/>
            <a:ext cx="8229600" cy="1000125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Эволюция суточной видимости с КИП «Медвежьи озёра» для орбит с большим выходом по «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+Z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»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течение 550 суток</a:t>
            </a:r>
            <a:endParaRPr lang="ru-RU" sz="2800" dirty="0">
              <a:latin typeface="+mj-lt"/>
              <a:ea typeface="+mj-ea"/>
              <a:cs typeface="+mj-cs"/>
            </a:endParaRPr>
          </a:p>
        </p:txBody>
      </p:sp>
      <p:pic>
        <p:nvPicPr>
          <p:cNvPr id="17412" name="Рисунок 6" descr="1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2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3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4.t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5.t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6.t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7.t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8.t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9.tif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10.tif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11.tif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12.ti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13.tif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14.tif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15.tif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16.tif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17.tif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214438" y="1000125"/>
            <a:ext cx="67246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00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Интервалы дат старта, удовлетворяющие требованию по суточной видимости с КИП «Медвежьи озёра» в течение 550 суток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EF7C88-9AE0-4D77-893A-43144A325031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17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Рисунок 12" descr="Интервал 1 С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000125"/>
            <a:ext cx="311308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14" descr="Интервал 2 С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000125"/>
            <a:ext cx="311308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Рисунок 15" descr="Интервал 1 Ю.t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3" y="3643313"/>
            <a:ext cx="313848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Рисунок 16" descr="Интервал 2 Ю.t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8" y="3643313"/>
            <a:ext cx="3141662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6643688" y="4500563"/>
          <a:ext cx="1857375" cy="1714500"/>
        </p:xfrm>
        <a:graphic>
          <a:graphicData uri="http://schemas.openxmlformats.org/drawingml/2006/table">
            <a:tbl>
              <a:tblPr/>
              <a:tblGrid>
                <a:gridCol w="919162"/>
                <a:gridCol w="938213"/>
              </a:tblGrid>
              <a:tr h="857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января –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апреля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73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августа –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октября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73DC"/>
                    </a:solidFill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июня –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июля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8F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декабря –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декабря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8F0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13B69D-956B-4DA4-95B1-1CF776BF62BD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18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Рисунок 5" descr="На 7 лет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000125"/>
            <a:ext cx="6124575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6" descr="На 7 лет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3643313"/>
            <a:ext cx="6145212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643688" y="4500563"/>
          <a:ext cx="1857388" cy="1714512"/>
        </p:xfrm>
        <a:graphic>
          <a:graphicData uri="http://schemas.openxmlformats.org/drawingml/2006/table">
            <a:tbl>
              <a:tblPr/>
              <a:tblGrid>
                <a:gridCol w="918760"/>
                <a:gridCol w="938628"/>
              </a:tblGrid>
              <a:tr h="857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марта –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апреля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73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сентября – 1 октября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73DC"/>
                    </a:solidFill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————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8F0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декабря – 24 декабря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8F0A"/>
                    </a:solidFill>
                  </a:tcPr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0" y="0"/>
            <a:ext cx="9144000" cy="1000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Интервалы дат старта, удовлетворяющие требованию по суточной видимости с КИП «Медвежьи озёра» в течение 7 лет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285750" y="0"/>
            <a:ext cx="85725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Положение КА на орбите в момент прилёта в район </a:t>
            </a:r>
            <a:r>
              <a:rPr lang="en-US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E52802-8240-4182-9927-C7051A5C43B1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19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Рисунок 4" descr="YZ Сев Прилёт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785938"/>
            <a:ext cx="37322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Рисунок 7" descr="YZ Южн Прилёт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1785938"/>
            <a:ext cx="37322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Box 8"/>
          <p:cNvSpPr txBox="1">
            <a:spLocks noChangeArrowheads="1"/>
          </p:cNvSpPr>
          <p:nvPr/>
        </p:nvSpPr>
        <p:spPr bwMode="auto">
          <a:xfrm>
            <a:off x="571500" y="5572125"/>
            <a:ext cx="36433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CC66FF"/>
                </a:solidFill>
              </a:rPr>
              <a:t>Орбита с большим выходом по «</a:t>
            </a:r>
            <a:r>
              <a:rPr lang="en-US" sz="1600">
                <a:solidFill>
                  <a:srgbClr val="CC66FF"/>
                </a:solidFill>
              </a:rPr>
              <a:t>-Z</a:t>
            </a:r>
            <a:r>
              <a:rPr lang="ru-RU" sz="1600">
                <a:solidFill>
                  <a:srgbClr val="CC66FF"/>
                </a:solidFill>
              </a:rPr>
              <a:t>»</a:t>
            </a:r>
          </a:p>
        </p:txBody>
      </p:sp>
      <p:sp>
        <p:nvSpPr>
          <p:cNvPr id="20487" name="TextBox 8"/>
          <p:cNvSpPr txBox="1">
            <a:spLocks noChangeArrowheads="1"/>
          </p:cNvSpPr>
          <p:nvPr/>
        </p:nvSpPr>
        <p:spPr bwMode="auto">
          <a:xfrm>
            <a:off x="4572000" y="5572125"/>
            <a:ext cx="3714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solidFill>
                  <a:srgbClr val="FF9933"/>
                </a:solidFill>
              </a:rPr>
              <a:t>Орбита с большим выходом по «</a:t>
            </a:r>
            <a:r>
              <a:rPr lang="en-US" sz="1600">
                <a:solidFill>
                  <a:srgbClr val="FF9933"/>
                </a:solidFill>
              </a:rPr>
              <a:t>+Z</a:t>
            </a:r>
            <a:r>
              <a:rPr lang="ru-RU" sz="1600">
                <a:solidFill>
                  <a:srgbClr val="FF9933"/>
                </a:solidFill>
              </a:rPr>
              <a:t>»</a:t>
            </a:r>
          </a:p>
        </p:txBody>
      </p:sp>
      <p:sp>
        <p:nvSpPr>
          <p:cNvPr id="20488" name="TextBox 9"/>
          <p:cNvSpPr txBox="1">
            <a:spLocks noChangeArrowheads="1"/>
          </p:cNvSpPr>
          <p:nvPr/>
        </p:nvSpPr>
        <p:spPr bwMode="auto">
          <a:xfrm>
            <a:off x="571500" y="785813"/>
            <a:ext cx="79295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>
              <a:spcAft>
                <a:spcPts val="600"/>
              </a:spcAft>
            </a:pPr>
            <a:r>
              <a:rPr lang="ru-RU"/>
              <a:t>Моментом прилёта в район </a:t>
            </a:r>
            <a:r>
              <a:rPr lang="en-US"/>
              <a:t>L</a:t>
            </a:r>
            <a:r>
              <a:rPr lang="en-US" baseline="-25000"/>
              <a:t>2</a:t>
            </a:r>
            <a:r>
              <a:rPr lang="ru-RU"/>
              <a:t> будем считать момент достижения максимальной амплитуды по </a:t>
            </a:r>
            <a:r>
              <a:rPr lang="en-US"/>
              <a:t>Z</a:t>
            </a:r>
            <a:r>
              <a:rPr lang="en-US" baseline="-25000"/>
              <a:t>L2</a:t>
            </a:r>
            <a:r>
              <a:rPr lang="ru-RU"/>
              <a:t> после перелёта (обозначен красной точкой).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F7F66D-B8E8-4839-AA17-94EEC1F6E960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TextBox 8"/>
          <p:cNvSpPr txBox="1">
            <a:spLocks noChangeArrowheads="1"/>
          </p:cNvSpPr>
          <p:nvPr/>
        </p:nvSpPr>
        <p:spPr bwMode="auto">
          <a:xfrm>
            <a:off x="642938" y="4997450"/>
            <a:ext cx="7929562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>
              <a:spcAft>
                <a:spcPts val="600"/>
              </a:spcAft>
            </a:pPr>
            <a:r>
              <a:rPr lang="ru-RU"/>
              <a:t>Даты прилёта для орбит</a:t>
            </a:r>
            <a:r>
              <a:rPr lang="en-US"/>
              <a:t> </a:t>
            </a:r>
            <a:r>
              <a:rPr lang="ru-RU"/>
              <a:t>с большим выходом по «</a:t>
            </a:r>
            <a:r>
              <a:rPr lang="en-US"/>
              <a:t>-Z</a:t>
            </a:r>
            <a:r>
              <a:rPr lang="ru-RU"/>
              <a:t>» лежат в районе солнцестояний (верхние и нижние круги).</a:t>
            </a:r>
          </a:p>
          <a:p>
            <a:pPr indent="457200">
              <a:spcAft>
                <a:spcPts val="600"/>
              </a:spcAft>
            </a:pPr>
            <a:r>
              <a:rPr lang="ru-RU"/>
              <a:t>Даты прилёта для орбит с большим выходом по «+</a:t>
            </a:r>
            <a:r>
              <a:rPr lang="en-US"/>
              <a:t>Z</a:t>
            </a:r>
            <a:r>
              <a:rPr lang="ru-RU"/>
              <a:t>» лежат в районе дат равноденствий (средние круги).</a:t>
            </a:r>
            <a:endParaRPr lang="en-US"/>
          </a:p>
        </p:txBody>
      </p:sp>
      <p:pic>
        <p:nvPicPr>
          <p:cNvPr id="21508" name="Рисунок 7" descr="Северная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2313" y="1328738"/>
            <a:ext cx="36353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Рисунок 11" descr="Южная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9938" y="1285875"/>
            <a:ext cx="36353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57188" y="0"/>
            <a:ext cx="8286750" cy="1000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Синхронизация даты прилёта в район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aseline="-2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положением Солнца относительно Земли</a:t>
            </a:r>
            <a:endParaRPr lang="ru-RU" sz="2800" baseline="-25000" dirty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F967D-A8CC-4CAB-9E25-556E15953142}" type="slidenum">
              <a:rPr lang="ru-RU" sz="200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21</a:t>
            </a:fld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4213" y="1065213"/>
            <a:ext cx="8064500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Результаты проделанной  работы: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Проведён анализ траекторий перелёта на КПО,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позволивший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отказаться от вариантов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орбит, не обеспечивающих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радиовидимость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начального участка перелёта с заданных КИП.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На основе статистического анализа даны рекомендации по отсеиванию вариантов орбит с заведомо коротким сроком существования.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Определены возможные окна старта КА «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Спектр-РГ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» в течение года, которые бы обеспечивали ежесуточную видимость с КИП «Медвежьи озёра» в течение всего срока активного существования.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Несмотря на то, что  орбиты с большим выходом по «-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Z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»  кажутся более предпочтительными для обеспечения ежесуточной видимости с КИП «Медвежьи озера», расчеты показали, что при использовании орбит с большим выходом по «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+Z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» интервал возможных дат старта существенно больше.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Проведённые исследования позволяют сократить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вычисления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 4 раза (а при отказе от орбит с большим выходом по «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+Z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» – в 8 раз).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642938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Список литературы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428625" y="857250"/>
            <a:ext cx="8229600" cy="4525963"/>
          </a:xfrm>
        </p:spPr>
        <p:txBody>
          <a:bodyPr/>
          <a:lstStyle/>
          <a:p>
            <a:pPr eaLnBrk="1" hangingPunct="1"/>
            <a:r>
              <a:rPr lang="ru-RU" sz="1600" smtClean="0">
                <a:latin typeface="Arial" charset="0"/>
                <a:cs typeface="Arial" charset="0"/>
              </a:rPr>
              <a:t>Ильин И.С. , Сазонов В.В., Тучин А.Г. Гало-орбиты в окрестности точки либрации системы Солнце – Земля // Космические исследования, 2014, №3.</a:t>
            </a:r>
          </a:p>
          <a:p>
            <a:pPr eaLnBrk="1" hangingPunct="1"/>
            <a:r>
              <a:rPr lang="ru-RU" sz="1600" smtClean="0">
                <a:latin typeface="Arial" charset="0"/>
                <a:cs typeface="Arial" charset="0"/>
              </a:rPr>
              <a:t>Ильин И.С., Заславский Г.С., Лавренов С.М., Сазонов В.В., Степаньянц В.А., Тучин А.Г., Тучин Д.А., Ярошевский В.С. Баллистическое проектирование траекторий перелёта с орбиты искусственного спутника Земли на гало-орбиту в окрестности точки </a:t>
            </a:r>
            <a:r>
              <a:rPr lang="en-US" sz="1600" smtClean="0">
                <a:latin typeface="Arial" charset="0"/>
                <a:cs typeface="Arial" charset="0"/>
              </a:rPr>
              <a:t>L</a:t>
            </a:r>
            <a:r>
              <a:rPr lang="ru-RU" sz="1600" baseline="-25000" smtClean="0">
                <a:latin typeface="Arial" charset="0"/>
                <a:cs typeface="Arial" charset="0"/>
              </a:rPr>
              <a:t>2</a:t>
            </a:r>
            <a:r>
              <a:rPr lang="ru-RU" sz="1600" smtClean="0">
                <a:latin typeface="Arial" charset="0"/>
                <a:cs typeface="Arial" charset="0"/>
              </a:rPr>
              <a:t> системы Солнце – Земля // Космические исследования, 2014, №6</a:t>
            </a:r>
          </a:p>
          <a:p>
            <a:pPr eaLnBrk="1" hangingPunct="1"/>
            <a:r>
              <a:rPr lang="ru-RU" sz="1600" smtClean="0">
                <a:latin typeface="Arial" charset="0"/>
                <a:cs typeface="Arial" charset="0"/>
              </a:rPr>
              <a:t>Лидов М.Л., Ляхова В.А., Тесленко Н.М. Траектории полета Земля – Луна – гало-орбита в окрестности точки L</a:t>
            </a:r>
            <a:r>
              <a:rPr lang="ru-RU" sz="1600" baseline="-25000" smtClean="0">
                <a:latin typeface="Arial" charset="0"/>
                <a:cs typeface="Arial" charset="0"/>
              </a:rPr>
              <a:t>2</a:t>
            </a:r>
            <a:r>
              <a:rPr lang="ru-RU" sz="1600" smtClean="0">
                <a:latin typeface="Arial" charset="0"/>
                <a:cs typeface="Arial" charset="0"/>
              </a:rPr>
              <a:t> системы Земля – Солнце // Космические исследования – 1992. – т. 30. № 4. – С.435–454.</a:t>
            </a:r>
          </a:p>
          <a:p>
            <a:pPr eaLnBrk="1" hangingPunct="1"/>
            <a:r>
              <a:rPr lang="ru-RU" sz="1600" smtClean="0">
                <a:latin typeface="Arial" charset="0"/>
                <a:cs typeface="Arial" charset="0"/>
              </a:rPr>
              <a:t>Маркеев А.П. Точки либрации в небесной механике и космодинамике. – М.: Наука, 1978. – 312 с.</a:t>
            </a:r>
          </a:p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0ACB21-48BB-4F5F-8B5C-5ECE548CF39F}" type="slidenum">
              <a:rPr lang="ru-RU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4" descr="FBA923411F83-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Box 6"/>
          <p:cNvSpPr txBox="1">
            <a:spLocks noChangeArrowheads="1"/>
          </p:cNvSpPr>
          <p:nvPr/>
        </p:nvSpPr>
        <p:spPr bwMode="auto">
          <a:xfrm>
            <a:off x="1357313" y="4786313"/>
            <a:ext cx="69294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FF00"/>
                </a:solidFill>
                <a:latin typeface="Constantia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1203</Words>
  <Application>Microsoft Office PowerPoint</Application>
  <PresentationFormat>Экран (4:3)</PresentationFormat>
  <Paragraphs>125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Тема Office</vt:lpstr>
      <vt:lpstr>Формула</vt:lpstr>
      <vt:lpstr>Equation</vt:lpstr>
      <vt:lpstr>Слайд 1</vt:lpstr>
      <vt:lpstr>Номинальная орбита «Спектр-РГ»</vt:lpstr>
      <vt:lpstr>Используемые системы координат </vt:lpstr>
      <vt:lpstr>Метод изолиний</vt:lpstr>
      <vt:lpstr>Получение квазипериодического решения в рамках задачи трёх тел</vt:lpstr>
      <vt:lpstr>Переход от параметров квазипериодической орбиты к параметрам геоцентрической перелётной траектории</vt:lpstr>
      <vt:lpstr>Вычисление rπ по заданным фазам φ1 и φ2 при пересечении условной границы перехода</vt:lpstr>
      <vt:lpstr>Слайд 8</vt:lpstr>
      <vt:lpstr>Классификация орбит по направлению перелёта</vt:lpstr>
      <vt:lpstr>Смещение областей на изолинии при изменении даты старта в течение года</vt:lpstr>
      <vt:lpstr>Классификация квазипериодических орбит по выходу из плоскости эклиптики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Положение КА на орбите в момент прилёта в район L2 </vt:lpstr>
      <vt:lpstr>Слайд 20</vt:lpstr>
      <vt:lpstr>Выводы</vt:lpstr>
      <vt:lpstr>Список литературы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202</cp:revision>
  <dcterms:created xsi:type="dcterms:W3CDTF">2015-10-08T11:11:45Z</dcterms:created>
  <dcterms:modified xsi:type="dcterms:W3CDTF">2015-11-12T08:45:42Z</dcterms:modified>
</cp:coreProperties>
</file>