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89" r:id="rId6"/>
    <p:sldId id="290"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7" autoAdjust="0"/>
    <p:restoredTop sz="94637" autoAdjust="0"/>
  </p:normalViewPr>
  <p:slideViewPr>
    <p:cSldViewPr>
      <p:cViewPr varScale="1">
        <p:scale>
          <a:sx n="72" d="100"/>
          <a:sy n="72" d="100"/>
        </p:scale>
        <p:origin x="-96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8FD2034-DE35-4FAA-869B-2F1DC41D5403}" type="datetimeFigureOut">
              <a:rPr lang="ru-RU" smtClean="0"/>
              <a:pPr/>
              <a:t>12.11.2015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1A7972-766B-4EF2-A308-8189AE00932D}"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8FD2034-DE35-4FAA-869B-2F1DC41D5403}" type="datetimeFigureOut">
              <a:rPr lang="ru-RU" smtClean="0"/>
              <a:pPr/>
              <a:t>12.11.2015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1A7972-766B-4EF2-A308-8189AE00932D}"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8FD2034-DE35-4FAA-869B-2F1DC41D5403}" type="datetimeFigureOut">
              <a:rPr lang="ru-RU" smtClean="0"/>
              <a:pPr/>
              <a:t>12.11.2015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1A7972-766B-4EF2-A308-8189AE00932D}"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8FD2034-DE35-4FAA-869B-2F1DC41D5403}" type="datetimeFigureOut">
              <a:rPr lang="ru-RU" smtClean="0"/>
              <a:pPr/>
              <a:t>12.11.2015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B1A7972-766B-4EF2-A308-8189AE00932D}"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8FD2034-DE35-4FAA-869B-2F1DC41D5403}" type="datetimeFigureOut">
              <a:rPr lang="ru-RU" smtClean="0"/>
              <a:pPr/>
              <a:t>12.11.2015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B1A7972-766B-4EF2-A308-8189AE00932D}"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8FD2034-DE35-4FAA-869B-2F1DC41D5403}" type="datetimeFigureOut">
              <a:rPr lang="ru-RU" smtClean="0"/>
              <a:pPr/>
              <a:t>12.11.2015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B1A7972-766B-4EF2-A308-8189AE00932D}"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8FD2034-DE35-4FAA-869B-2F1DC41D5403}" type="datetimeFigureOut">
              <a:rPr lang="ru-RU" smtClean="0"/>
              <a:pPr/>
              <a:t>12.11.2015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B1A7972-766B-4EF2-A308-8189AE00932D}"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8FD2034-DE35-4FAA-869B-2F1DC41D5403}" type="datetimeFigureOut">
              <a:rPr lang="ru-RU" smtClean="0"/>
              <a:pPr/>
              <a:t>12.11.2015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B1A7972-766B-4EF2-A308-8189AE00932D}"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8FD2034-DE35-4FAA-869B-2F1DC41D5403}" type="datetimeFigureOut">
              <a:rPr lang="ru-RU" smtClean="0"/>
              <a:pPr/>
              <a:t>12.11.2015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B1A7972-766B-4EF2-A308-8189AE00932D}"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8FD2034-DE35-4FAA-869B-2F1DC41D5403}" type="datetimeFigureOut">
              <a:rPr lang="ru-RU" smtClean="0"/>
              <a:pPr/>
              <a:t>12.11.2015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1A7972-766B-4EF2-A308-8189AE00932D}"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8FD2034-DE35-4FAA-869B-2F1DC41D5403}" type="datetimeFigureOut">
              <a:rPr lang="ru-RU" smtClean="0"/>
              <a:pPr/>
              <a:t>12.11.2015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1A7972-766B-4EF2-A308-8189AE00932D}"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FD2034-DE35-4FAA-869B-2F1DC41D5403}" type="datetimeFigureOut">
              <a:rPr lang="ru-RU" smtClean="0"/>
              <a:pPr/>
              <a:t>12.11.2015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1A7972-766B-4EF2-A308-8189AE00932D}"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ChangeArrowheads="1"/>
          </p:cNvSpPr>
          <p:nvPr/>
        </p:nvSpPr>
        <p:spPr bwMode="auto">
          <a:xfrm>
            <a:off x="0" y="165880"/>
            <a:ext cx="9144000"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INTERPLANETARY CUBESAT NAVIGATIONAL CHALLENGES</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Tomas J. Martin-Mur, Eric D. Gustafson, and Brian T. Young</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457200" marR="0" lvl="0" indent="-457200" algn="l" defTabSz="914400" rtl="0" eaLnBrk="0" fontAlgn="base" latinLnBrk="0" hangingPunct="0">
              <a:lnSpc>
                <a:spcPct val="100000"/>
              </a:lnSpc>
              <a:spcBef>
                <a:spcPct val="0"/>
              </a:spcBef>
              <a:spcAft>
                <a:spcPct val="0"/>
              </a:spcAft>
              <a:buClrTx/>
              <a:buSzTx/>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Jet Propulsion Laboratory, California Institute of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TechnologyPasadena</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p>
          <a:p>
            <a:pPr marL="457200" marR="0" lvl="0" indent="-457200" algn="l" defTabSz="914400" rtl="0" eaLnBrk="0" fontAlgn="base" latinLnBrk="0" hangingPunct="0">
              <a:lnSpc>
                <a:spcPct val="100000"/>
              </a:lnSpc>
              <a:spcBef>
                <a:spcPct val="0"/>
              </a:spcBef>
              <a:spcAft>
                <a:spcPct val="0"/>
              </a:spcAft>
              <a:buClrTx/>
              <a:buSzTx/>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Abstract: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CubeSats</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are miniaturized spacecraft of small mass that comply with a form specification so they can be launched using standardized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deployers</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Since the launch of the first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CubeSat</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into Earth orbit in June of 2003, hundreds have been placed into orbit. There are currently a number of proposals to launch and operate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CubeSats</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in deep space, including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MarCO</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 technology demonstration that will launch two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CubeSats</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towards Mars using the same launch vehicle as NASA’s Interior Exploration using Seismic Investigations, Geodesy and Heat Transport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InSight</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Mars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lander</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mission. The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MarCO</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CubeSats</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are designed to relay the information transmitted by the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InSight</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UHF radio during Entry, Descent, and Landing (EDL) in real time to the antennas of the Deep Space Network (DSN) on Earth. Other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CubeSat</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proposals intend to demonstrate the operation of small probes in deep space, investigate the lunar South Pole, and visit a near Earth object, among others. Placing a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CubeSat</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into an interplanetary trajectory makes it even more challenging to pack the necessary power, communications, and navigation capabilities into such a small spacecraft. This paper presents some of the challenges and approaches for successfully navigating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CubeSats</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and other small spacecraft in deep space.</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ChangeArrowheads="1"/>
          </p:cNvSpPr>
          <p:nvPr/>
        </p:nvSpPr>
        <p:spPr bwMode="auto">
          <a:xfrm>
            <a:off x="0" y="233508"/>
            <a:ext cx="9144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CubeSats</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are miniaturized spacecraft of small mass that comply with the </a:t>
            </a:r>
            <a:r>
              <a:rPr kumimoji="0" lang="en-US" sz="24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CubeSat</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Design Specification published by the </a:t>
            </a:r>
            <a:r>
              <a:rPr kumimoji="0" lang="en-US" sz="24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CubeSat</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Program (Cal Poly) at the California Polytechnic State University, San Luis Obispo. Started in 1999, the </a:t>
            </a:r>
            <a:r>
              <a:rPr kumimoji="0" lang="en-US" sz="24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CubeSat</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Project began as a collaborative effort between Prof. </a:t>
            </a:r>
            <a:r>
              <a:rPr kumimoji="0" lang="en-US" sz="24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Jordi</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sz="24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Puig-Suari</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Cal Poly, and Prof. Bob Twiggs at Stanford University's Space Systems Development Laboratory (SSDL). The purpose of the program is “to provide a standard for design of </a:t>
            </a:r>
            <a:r>
              <a:rPr kumimoji="0" lang="en-US" sz="24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picosatellites</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to reduce cost and development time, increase accessibility to space, and sustain frequent launches.” [1] Currently more than 100 universities, high schools, and other private and public entities are developing </a:t>
            </a:r>
            <a:r>
              <a:rPr kumimoji="0" lang="en-US" sz="24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CubeSats</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for a wide number of applications. The most basic </a:t>
            </a:r>
            <a:r>
              <a:rPr kumimoji="0" lang="en-US" sz="24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CubeSat</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(1U) is a 10 cm cube with a mass of up to 1.33 kg, but they are scalable in 1U increments with 2U and 3U models having been built and launched, and 6U and 12U models, some exceeding the scaled maximum mass, having been proposed.</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443725"/>
            <a:ext cx="9144000"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 number of deep space or interplanetary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CubeSat</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flight demonstrations and missions have been proposed or at different stages of development, both at NASA and by other space agencies. [2] The goals of these missions go from demonstrating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CubeSat</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technology and capabilities for deep space use to performing scientific research at different solar system locations and bodies. The perceived advantage of using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CubeSats</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is that they are cheaper to build and launch than bigger spacecraft, and they can be built faster when taking advantage of standard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CubeSat</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components and subsystems available in the marketplace. There are a number of opportunities to launch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CubeSats</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along with bigger spacecraft, making use of excess launch capability, and there are also proposals for the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CubeSats</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to hitch a ride with other spacecraft and to be deployed when the main spacecraft reaches its destination. The first Space Launch System (SLS) mission, Exploration Mission 1 (EM-1) – currently scheduled to launch in 2018 – will deploy 11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CubeSats</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after it deploys Orion into a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translunar</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trajectory. Three of these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CubeSat</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concepts have already been selected as of the writing of this paper: Lunar Flashlight, [3] Near-Earth Asteroid Scout, [4] and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BioSentinel</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[4] and other selections may include participation by non US-government partners.</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6385" name="Рисунок 1"/>
          <p:cNvPicPr>
            <a:picLocks noChangeAspect="1" noChangeArrowheads="1"/>
          </p:cNvPicPr>
          <p:nvPr/>
        </p:nvPicPr>
        <p:blipFill>
          <a:blip r:embed="rId2" cstate="print"/>
          <a:srcRect/>
          <a:stretch>
            <a:fillRect/>
          </a:stretch>
        </p:blipFill>
        <p:spPr bwMode="auto">
          <a:xfrm>
            <a:off x="0" y="764704"/>
            <a:ext cx="7173424" cy="6093296"/>
          </a:xfrm>
          <a:prstGeom prst="rect">
            <a:avLst/>
          </a:prstGeom>
          <a:noFill/>
        </p:spPr>
      </p:pic>
      <p:sp>
        <p:nvSpPr>
          <p:cNvPr id="16387" name="Rectangle 3"/>
          <p:cNvSpPr>
            <a:spLocks noChangeArrowheads="1"/>
          </p:cNvSpPr>
          <p:nvPr/>
        </p:nvSpPr>
        <p:spPr bwMode="auto">
          <a:xfrm>
            <a:off x="0" y="54673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6388" name="Rectangle 4"/>
          <p:cNvSpPr>
            <a:spLocks noChangeArrowheads="1"/>
          </p:cNvSpPr>
          <p:nvPr/>
        </p:nvSpPr>
        <p:spPr bwMode="auto">
          <a:xfrm>
            <a:off x="0" y="-141450"/>
            <a:ext cx="8818953"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Figure</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1. </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INSPIRE Overview (NASA/JPL)</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The INSPIRE probes were completed in 2014 and are currently waiting for a suitable launch opportunity.</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74345"/>
            <a:ext cx="7776864" cy="6001643"/>
          </a:xfrm>
          <a:prstGeom prst="rect">
            <a:avLst/>
          </a:prstGeom>
        </p:spPr>
        <p:txBody>
          <a:bodyPr wrap="square">
            <a:spAutoFit/>
          </a:bodyPr>
          <a:lstStyle/>
          <a:p>
            <a:r>
              <a:rPr lang="en-US" sz="2400" dirty="0" smtClean="0"/>
              <a:t>The first </a:t>
            </a:r>
            <a:r>
              <a:rPr lang="en-US" sz="2400" dirty="0" err="1" smtClean="0"/>
              <a:t>CubeSat</a:t>
            </a:r>
            <a:r>
              <a:rPr lang="en-US" sz="2400" dirty="0" smtClean="0"/>
              <a:t> probes built for deep space are the Interplanetary </a:t>
            </a:r>
            <a:r>
              <a:rPr lang="en-US" sz="2400" dirty="0" err="1" smtClean="0"/>
              <a:t>NanoSpacecraft</a:t>
            </a:r>
            <a:r>
              <a:rPr lang="en-US" sz="2400" dirty="0" smtClean="0"/>
              <a:t> Pathfinder In Relevant Environment (INSPIRE). [6] This NASA/JPL mission addresses a tiered set of technology demonstration and education objectives, including a demonstration that </a:t>
            </a:r>
            <a:r>
              <a:rPr lang="en-US" sz="2400" dirty="0" err="1" smtClean="0"/>
              <a:t>CubeSats</a:t>
            </a:r>
            <a:r>
              <a:rPr lang="en-US" sz="2400" dirty="0" smtClean="0"/>
              <a:t> can operate, communicate, and navigate far from Earth. The flight system comprises two identical 3U </a:t>
            </a:r>
            <a:r>
              <a:rPr lang="en-US" sz="2400" dirty="0" err="1" smtClean="0"/>
              <a:t>CubeSats</a:t>
            </a:r>
            <a:r>
              <a:rPr lang="en-US" sz="2400" dirty="0" smtClean="0"/>
              <a:t> with three-axis attitude control using a star tracker and a cold-gas reaction control system. The probes use DSN-compatible IRIS v1 radios [7] for X-band communication and tracking. The IRIS radio, developed by the NASA Jet Propulsion Laboratory, is a miniaturized DSN-compatible radio capable of coherent 2-way Doppler, ranging, and Differential One-way Ranging (DOR) tones. It occupies about 0.5U, weighs about 0.5 Kg and requires about 13 W of power when receiving and transmitting. </a:t>
            </a:r>
            <a:endParaRPr lang="ru-RU"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1178477"/>
            <a:ext cx="91440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For INSPIRE, the radio will operate in X-band, but future versions of the radio could be setup for Ka-band, S-band, or UHF operations. The INSPIRE probes are equipped with dual receive / transmit patch antennas for communication with the DSN stations, limiting the distance at which the radio can communicate with the ground due the available transmit power. It is expected that a telemetry rate of 1 kbps can be demonstrated at a distance of 1.5M km. The radio performance should be sufficient to demonstrate a navigational accuracy of better than 500 km when relatively close to the Earth, and between 1000 and 2000 km at greater distances, using 2-way Doppler and range.</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rcRect/>
          <a:stretch>
            <a:fillRect/>
          </a:stretch>
        </p:blipFill>
        <p:spPr bwMode="auto">
          <a:xfrm>
            <a:off x="1619672" y="0"/>
            <a:ext cx="5940425" cy="3789040"/>
          </a:xfrm>
          <a:prstGeom prst="rect">
            <a:avLst/>
          </a:prstGeom>
          <a:noFill/>
          <a:ln w="9525">
            <a:noFill/>
            <a:miter lim="800000"/>
            <a:headEnd/>
            <a:tailEnd/>
          </a:ln>
        </p:spPr>
      </p:pic>
      <p:sp>
        <p:nvSpPr>
          <p:cNvPr id="17409" name="Rectangle 1"/>
          <p:cNvSpPr>
            <a:spLocks noChangeArrowheads="1"/>
          </p:cNvSpPr>
          <p:nvPr/>
        </p:nvSpPr>
        <p:spPr bwMode="auto">
          <a:xfrm>
            <a:off x="0" y="3929671"/>
            <a:ext cx="9144000" cy="280076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Figure 2. Artist’s Concept for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MarCO</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(NASA/JPL)</a:t>
            </a:r>
            <a:endParaRPr kumimoji="0" lang="ru-RU"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The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MarCO</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probes will be flown independently of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InSight</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and success of their demonstration is not needed for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InSight</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mission success. The probes will be equipped with a cold-gas propulsion system for attitude and trajectory control, and with an IRIS v2 radio capable of X-band receive and transmit and of UHF receive. During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InSight’s</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Entry, Descent, and Landing (EDL), the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MarCO</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probes will receive and decode the 8 kbps UHF signal generated by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InSight</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and transmit the decoded data to the Earth in X-band. The probes will have a deployable X-band transmit array to ensure that their signal will be strong enough to be received by the DSN 70m antenna in Madrid. Up to five Trajectory Correction Maneuvers (TCMs) are planned in order to remove the injection bias and error, ensure compliance with planetary protection requirements, and achieve the final fly by trajectory to ensure a successful EDL relay, all while maintaining a safe separation distance with respect to </a:t>
            </a:r>
            <a:r>
              <a:rPr kumimoji="0" lang="en-US"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InSight</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and each other.</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rcRect/>
          <a:stretch>
            <a:fillRect/>
          </a:stretch>
        </p:blipFill>
        <p:spPr bwMode="auto">
          <a:xfrm>
            <a:off x="1601787" y="188641"/>
            <a:ext cx="5940425" cy="4320479"/>
          </a:xfrm>
          <a:prstGeom prst="rect">
            <a:avLst/>
          </a:prstGeom>
          <a:noFill/>
          <a:ln w="9525">
            <a:noFill/>
            <a:miter lim="800000"/>
            <a:headEnd/>
            <a:tailEnd/>
          </a:ln>
        </p:spPr>
      </p:pic>
      <p:sp>
        <p:nvSpPr>
          <p:cNvPr id="1025" name="Rectangle 1"/>
          <p:cNvSpPr>
            <a:spLocks noChangeArrowheads="1"/>
          </p:cNvSpPr>
          <p:nvPr/>
        </p:nvSpPr>
        <p:spPr bwMode="auto">
          <a:xfrm>
            <a:off x="0" y="4435078"/>
            <a:ext cx="91440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Figure 3. Artist’s Concept for Lunar Flashlight (NASA/JPL)</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In its current configuration, Lunar Flashlight would be equipped with an 80 m2 solar sail to propel the probe and to reflect sunlight into permanently shadowed regions of the Moon’s surface. The probe would be equipped with an IRIS v2 radio for communications and navigational tracking.</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0" y="265738"/>
            <a:ext cx="9144000"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The Near Earth Asteroid Scout (</a:t>
            </a:r>
            <a:r>
              <a:rPr kumimoji="0" lang="en-US" sz="28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NEAScout</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[4] is a NASA/JPL/MSFC 6U </a:t>
            </a:r>
            <a:r>
              <a:rPr kumimoji="0" lang="en-US" sz="28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CubeSat</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also manifested for the EM-1 SLS launch. It intends to be the first </a:t>
            </a:r>
            <a:r>
              <a:rPr kumimoji="0" lang="en-US" sz="28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CubeSat</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to reach an asteroid and it would map the asteroid and demonstrate a number of innovative technologies. In its current concept, it is equipped with an 80 m2 solar sail similar to that in Lunar Flashlight, but instead of maneuvering into a lunar orbit, it would escape from the Earth/Moon system in order to rendezvous with an asteroid for a slow flyby. The probe would also be equipped with and IRIS v2 radio for communications and navigational tracking, and would stay within 1 AU of the Earth due to be able to maintain communications with the DSN. During approach the probe would use an optical camera to assist with navigation relative to the asteroid.</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rcRect/>
          <a:stretch>
            <a:fillRect/>
          </a:stretch>
        </p:blipFill>
        <p:spPr bwMode="auto">
          <a:xfrm>
            <a:off x="1601787" y="1416820"/>
            <a:ext cx="5940425" cy="4024359"/>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0" y="1062471"/>
            <a:ext cx="91440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The Challenges of Deep Space </a:t>
            </a:r>
            <a:r>
              <a:rPr kumimoji="0" lang="en-US" sz="24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CubeSat</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Navigation</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Flying spacecraft in general is challenging; flying small spacecraft in Earth orbit is even more challenging because of the limitations imposed by the small spacecraft mass and volume. As </a:t>
            </a:r>
            <a:r>
              <a:rPr kumimoji="0" lang="en-US" sz="24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CubeSats</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push the boundaries of their capabilities, the challenges become more difficult, and the difficulties are compounded when flying a </a:t>
            </a:r>
            <a:r>
              <a:rPr kumimoji="0" lang="en-US" sz="24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CubeSat</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into deep space because it is even more challenging to pack the needed power, communications, and navigation capabilities into such a small spacecraft. Deep-space communications require both a large ground antenna and a communications system in the spacecraft with sufficient receive and transmit gain and transmit power. The small size of </a:t>
            </a:r>
            <a:r>
              <a:rPr kumimoji="0" lang="en-US" sz="24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CubeSats</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limits the size of the solar panels, and consequently the power that they can produce, and also the size of the communication antennas.</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0" y="199715"/>
            <a:ext cx="9144000"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The CubeSat paradigm is a very attractive option for low-cost interplanetary missions, but it presents some specific challenges on top of those already faced by bigger deep-space spacecraft. In particular, we have described the navigation challenges faced by CubeSats in terms of energy management, propulsion, tracking, and planetary protection, but there are also significant challenges in other areas, including thermal management and communications. While CubeSats may be cheaper to build and launch, mission operations may not necessarily be cheaper if the requirements and constraints imposed on the CubeSat mission are similar to those imposed on missions using bigger spacecraft.</a:t>
            </a:r>
            <a:endParaRPr kumimoji="0" lang="en-US" sz="2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0" y="690243"/>
            <a:ext cx="9144000"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INTEGRAL End-Of-Life Disposal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Manoeuvre</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Campaign</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C.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Dietze</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Vasconcelos</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G. Ziegler, A. McDonald, R.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Southworth</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European Space Agency (ESA), ESOC, Robert-Bosch-Str. 5, 64293 Darmstadt, Germany,</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Abstract: Gamma-ray observatory INTEGRAL is in an highly eccentric orbit and due to demand has been extended well beyond its nominal lifetime of 2.5+2.5 years. The initial 3 sidereal day orbit provided long periods of uninterrupted observation and continuous ground station support outside of Earth’s radiation belts. Natural orbit evolution due to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luni</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-solar perturbations causes variations in the perigee altitude leading to repeated crossings of the protected GEO and LEO regions in the next 200 years. An analysis of disposal options recommended the execution of an apogee lowering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manoeuvre</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in 2015 leading to re-entry in early 2029 via third body perturbations. In 2014 a target orbit acceptable for future operations was derived, fulfilling debris-avoidance requirements and maximizing station coverage outside the radiation belts. A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manoeuvre</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campaign was designed considering all requirements regarding operations, spacecraft safety and maximal science observation time. The month-long campaign was executed beginning of 2015. This paper describes the preparatory analyses,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manoeuvre</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execution and subsequent operations from Flight Dynamics point of view, and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summarises</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the current status.</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rcRect/>
          <a:stretch>
            <a:fillRect/>
          </a:stretch>
        </p:blipFill>
        <p:spPr bwMode="auto">
          <a:xfrm>
            <a:off x="1601787" y="759915"/>
            <a:ext cx="5940425" cy="533817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0" y="612845"/>
            <a:ext cx="9144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ESA's INTErnational Gamma-Ray Astrophysics Laboratory (INTEGRAL) is the most sensitive observatory in the hard X-ray to soft gamma-ray range and is operated from the European Space Operations Centre (ESOC), Darmstadt, Germany. Launched in October 2002 the mission was designed for a nominal lifetime of 2.5 years with a possible extension of another 2.5 years. Due to the accurate orbit insertion (large fuel reserve), flawless performance of the platform and instruments as well as continued high scientific interest the mission has regularly been extended, currently up to end of 2018 (subject to a review in 2016). The spacecraft was launched from Baikonur, Kazakhstan, into a highly eccentric orbit of 9,050 perigee and 153,660 km apogee altitude with an inclination of 52.25 degrees. This 3 sidereal day orbit ensured a repeating ground station pattern and the chosen phasing with respect to the Earth guaranteed continuous coverage originally from the Redu and since December 2013 from the Kiruna ground station for spacecraft heights above the Earth radiation belts. This is required due to the lack of data storage on-board: the scientific data - recorded continuously outside of the radiation belts - need to be sent instantaneously to ground or they are lost. Furthermore, the repeating event pattern eases mission planning, i.e. scheduling of scientific observations and platform operations, which is done on a revolution basis for INTEGRAL.</a:t>
            </a:r>
            <a:endParaRPr kumimoji="0" lang="en-US" sz="20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0" y="-123741"/>
            <a:ext cx="9144000"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Choice of Repeat Orbit</a:t>
            </a: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Possible orbits with an apogee radius below the disposal apogee radius and with a period corresponding to a repeat orbit were </a:t>
            </a:r>
            <a:r>
              <a:rPr kumimoji="0" lang="en-US" sz="28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analysed</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The results are summarized in ascending delta-v order in Tab. 1. The perigee radius is assumed to be ~15,100 km both before and after the </a:t>
            </a:r>
            <a:r>
              <a:rPr kumimoji="0" lang="en-US" sz="28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manoeuvre</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planned for January 2015.</a:t>
            </a: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The solution of 3 revolutions in 8 days (“3/8 repeat orbit”) was selected. This is the repeat pattern with the least number of cases (shortest repeat cycle), thus being simpler for mission planning. In addition, the required delta-v to achieve that orbit is the closest to the minimum delta-v for disposal, increasing the lifetime of the spacecraft in terms of fuel when compared with the other solutions.</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rcRect/>
          <a:stretch>
            <a:fillRect/>
          </a:stretch>
        </p:blipFill>
        <p:spPr bwMode="auto">
          <a:xfrm>
            <a:off x="395536" y="548680"/>
            <a:ext cx="8748464" cy="612068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7649" name="Рисунок 7"/>
          <p:cNvPicPr>
            <a:picLocks noChangeAspect="1" noChangeArrowheads="1"/>
          </p:cNvPicPr>
          <p:nvPr/>
        </p:nvPicPr>
        <p:blipFill>
          <a:blip r:embed="rId2" cstate="print"/>
          <a:srcRect/>
          <a:stretch>
            <a:fillRect/>
          </a:stretch>
        </p:blipFill>
        <p:spPr bwMode="auto">
          <a:xfrm>
            <a:off x="-45670" y="548681"/>
            <a:ext cx="8578110" cy="6278680"/>
          </a:xfrm>
          <a:prstGeom prst="rect">
            <a:avLst/>
          </a:prstGeom>
          <a:noFill/>
        </p:spPr>
      </p:pic>
      <p:sp>
        <p:nvSpPr>
          <p:cNvPr id="27651" name="Rectangle 3"/>
          <p:cNvSpPr>
            <a:spLocks noChangeArrowheads="1"/>
          </p:cNvSpPr>
          <p:nvPr/>
        </p:nvSpPr>
        <p:spPr bwMode="auto">
          <a:xfrm>
            <a:off x="0" y="48006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0" y="415159"/>
            <a:ext cx="91440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The final achieved orbit was </a:t>
            </a:r>
            <a:r>
              <a:rPr kumimoji="0" lang="en-US" sz="24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analysed</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by ESOC’s Space Debris Office assuming that the 3/8 repeat pattern is kept and the longitude of perigee at every third orbit is at 105 +/-5 degrees. The long-term propagation shows that the re-entry of INTEGRAL will occur at the end of February 2029. A dedicated breakup analysis shows a minimal on-ground casualty risk due to the southern impact latitude range.</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The underperformance of </a:t>
            </a:r>
            <a:r>
              <a:rPr kumimoji="0" lang="en-US" sz="24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manoeuvre</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1 caused an increase of the estimated propellant usage by ca. 3 kg. After the disposal campaign approximately 47.8 kg of fuel were left, which at the current average rate of consumption would support further operations up to October 2021. If other factors, like power or fiscal constraints, limit the spacecraft’s lifetime, the remaining propellant could be used to ‘trim’ the orbit in order to better constrain the re-entry conditions and thereby further reduce the on-ground expected casualty risk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0" y="197346"/>
            <a:ext cx="9144000" cy="64633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FORMATION DESIGN ANALYSIS FOR A MINIATURIZED DISTRIBUTED</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OCCULTER/TELESCOPE IN EARTH ORBIT</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Adam W. Koenig, Simone D’Amico, Bruce Macintosh, and Charles J. Titus Stanford University, Department of Aeronautics &amp; Astronautics, Space Rendezvous Laboratory,</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Durand Building, Stanford University, Department of Physics </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Abstract:</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This paper extends a recently proposed formation design methodology for a miniaturized distributed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occulter</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/telescope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mDOT</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In contrast to large-scale missions such as the New Worlds Observer or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Exo</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-S (NASA),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mDOT</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makes use of micro- and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nano</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-satellites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inertially</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aligned earth orbit to reduce mission costs by orders of magnitude. Due to the small telescope aperture, this concept requires greater instrument integration time (or observation duration) in an environment with larger differential accelerations. Consequently, a delta-v optimal design of the absolute and relative orbits represents a mission enabler. The proposed formation design strategy stems from the fundamental idea that the delta-v cost of observations can be minimized by allowing the formation to freely drift along the line-of-sight. This paper makes two key contributions to the state of the art. First, it is demonstrated through high-fidelity numerical simulations that third body, solar radiation pressure, and atmospheric drag forces have negligible impact on the delta-v cost of mission operations. Second, the cost associated with a reference mission is characterized as a function of the location of the science target. This characterization is performed with and without a constraint that observations are performed with the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occulter</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spacecraft in earth’s umbra. This constraint ensures that light reflected by the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occulter</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does not overwhelm the signal from the science</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target.</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rcRect/>
          <a:stretch>
            <a:fillRect/>
          </a:stretch>
        </p:blipFill>
        <p:spPr bwMode="auto">
          <a:xfrm>
            <a:off x="1601787" y="802513"/>
            <a:ext cx="5940425" cy="5252973"/>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0" y="502265"/>
            <a:ext cx="91440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Overall, this paper demonstrates that deployment of a miniaturized distributed occulter/telescope on micro- or nano-satellites in earth orbit to image an exozodiacal dust disk is feasible with current propulsion technology provided that the absolute and relative orbits are properly selected. Deployment of such a mission could demonstrate the validity of the distributed occulter/telescope concept and provide a valuable science return at a small fraction of the cost of large-scale platforms</a:t>
            </a:r>
            <a:endParaRPr kumimoji="0" lang="en-US" sz="32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0" y="410513"/>
            <a:ext cx="9144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LOW-THRUST TRAJECTORY DESIGN AND OPERATIONS OF PROCYON, THE FIRST DEEP-SPACE MICRO-SPACECRAFT</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Stefano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Campagnola</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Naoya</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Ozaki,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Yoshihide</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Sugimoto, Chit Hong Yam,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Hongru</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Chen, Yosuke Kawabata, Satoshi Ogura, Bruno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Sarli</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Yasuhiro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Kawakatsu</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Ryu</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Funase</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and Shinichi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Nakasuka</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Abstract: PROCYON is the first deep-space micro-spacecraft; it was developed at low cost and short time (about one year) by the University of Tokyo and JAXA, and was launched on December 3rd, 2014 as a secondary payload of the H-IIA launch of Hayabusa2. The mission primary objective is the technology demonstration of a micro-spacecraft bus for deep-space exploration; the second objectives are several engineering and science experiments, including an asteroid flyby. This paper presents PROCYON high-fidelity, very-low-thrust trajectory design and implementation, subject to mission and operation constraints. Contingency plans during the first months of operations are also discussed. All trajectories are optimized in high-fidelity model with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jTOP</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 mission design tool first presented in this paper. Following the ion engine failure of March 2015, it was found the nominal asteroid could not be targeted if the failure was not resolved by mid-April. A new approach to compute attainable sets for low-thrust trajectories is also presented.</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rcRect/>
          <a:stretch>
            <a:fillRect/>
          </a:stretch>
        </p:blipFill>
        <p:spPr bwMode="auto">
          <a:xfrm>
            <a:off x="1601787" y="540052"/>
            <a:ext cx="5940425" cy="5777896"/>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rcRect/>
          <a:stretch>
            <a:fillRect/>
          </a:stretch>
        </p:blipFill>
        <p:spPr bwMode="auto">
          <a:xfrm>
            <a:off x="1601787" y="1231367"/>
            <a:ext cx="5940425" cy="4395265"/>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rcRect/>
          <a:stretch>
            <a:fillRect/>
          </a:stretch>
        </p:blipFill>
        <p:spPr bwMode="auto">
          <a:xfrm>
            <a:off x="1601787" y="1425780"/>
            <a:ext cx="5940425" cy="400644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0" y="395345"/>
            <a:ext cx="9144000" cy="62478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NimbusRomNo9L-Regu"/>
              </a:rPr>
              <a:t>Structure Size 0.55m x 0.55m x 0.67m</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NimbusRomNo9L-Regu"/>
              </a:rPr>
              <a:t>+ 4 SAPs</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NimbusRomNo9L-Regu"/>
              </a:rPr>
              <a:t>Weight 66.9 (Wet)</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NimbusRomNo9L-Regu"/>
              </a:rPr>
              <a:t>Power SAP Triple Junction GaAs¿240W</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NimbusRomNo9L-Regu"/>
              </a:rPr>
              <a:t>(1AU,</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StandardSymL-Slant_167"/>
              </a:rPr>
              <a:t>a</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NimbusRomNo9L-ReguItal"/>
              </a:rPr>
              <a:t>s </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CMR10"/>
              </a:rPr>
              <a:t>= </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NimbusRomNo9L-Regu"/>
              </a:rPr>
              <a:t>0,BOL)</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NimbusRomNo9L-Regu"/>
              </a:rPr>
              <a:t>BAT Li-ion, 5.3Ah</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NimbusRomNo9L-Regu"/>
              </a:rPr>
              <a:t>AOCS Actuator 4 Reaction Wheels,</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NimbusRomNo9L-Regu"/>
              </a:rPr>
              <a:t>3-axis Fiber Optic Gyro</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NimbusRomNo9L-Regu"/>
              </a:rPr>
              <a:t>Sensor Star Tracker, Non-spin</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NimbusRomNo9L-Regu"/>
              </a:rPr>
              <a:t>Sun Aspect Sensor.</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NimbusRomNo9L-Regu"/>
              </a:rPr>
              <a:t>Telescope (for opt. nav. )</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NimbusRomNo9L-Regu"/>
              </a:rPr>
              <a:t>Prop. RCS Xenon CGJ x8,</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NimbusRomNo9L-Regu"/>
              </a:rPr>
              <a:t>˜22mN thrust, 24s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NimbusRomNo9L-Regu"/>
              </a:rPr>
              <a:t>Isp</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NimbusRomNo9L-Regu"/>
              </a:rPr>
              <a:t>Ion Propulsion Xenon microwave</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NimbusRomNo9L-Regu"/>
              </a:rPr>
              <a:t>discharge ion prop. system</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NimbusRomNo9L-Regu"/>
              </a:rPr>
              <a:t>0.3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NimbusRomNo9L-Regu"/>
              </a:rPr>
              <a:t>mN</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NimbusRomNo9L-Regu"/>
              </a:rPr>
              <a:t> thrust, 1000s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NimbusRomNo9L-Regu"/>
              </a:rPr>
              <a:t>Isp</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NimbusRomNo9L-Regu"/>
              </a:rPr>
              <a:t>Propellant 2.5 kg Xenon</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NimbusRomNo9L-Regu"/>
              </a:rPr>
              <a:t>Comm. Frequency X-band</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NimbusRomNo9L-Regu"/>
              </a:rPr>
              <a:t>Antenna HGAx1, MGAx1, LGAx2</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NimbusRomNo9L-Regu"/>
              </a:rPr>
              <a:t>(for UL), LGAx2 (for DL)</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rcRect/>
          <a:stretch>
            <a:fillRect/>
          </a:stretch>
        </p:blipFill>
        <p:spPr bwMode="auto">
          <a:xfrm>
            <a:off x="1601787" y="1244298"/>
            <a:ext cx="5940425" cy="4369404"/>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rcRect/>
          <a:stretch>
            <a:fillRect/>
          </a:stretch>
        </p:blipFill>
        <p:spPr bwMode="auto">
          <a:xfrm>
            <a:off x="1601787" y="1489770"/>
            <a:ext cx="5940425" cy="3878459"/>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0" y="364636"/>
            <a:ext cx="9144000"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COLLISION AVOIDANCE STRATEGIES, IMPLEMENTATION AND OPERATIONAL EXPERIENCE FOR DEIMOS-1 AND DEIMOS-2 MISSIONS</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Mar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Luengo</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Cerrón</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 Carlos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Díaz</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Urgoiti</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(2), Fernando Gonzalez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Meruelo</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(3), Annalisa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Mazzoleni</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(4), Patricia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Pisabarro</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Marrón</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(5),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Fabrizio</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Pirondini</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Abstract: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Deimos</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Imaging (Spain), a subsidiary of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UrtheCast</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Corp. (Canada), owns two commercial Earth Observation (EO) missions, DEIMOS-1 and DEIMOS-2.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Deimos</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Imaging is in charge of operating both satellites and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commercialising</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their imagery. Launched in 2009, DEIMOS-1 is a 100-kg satellite based on SSTL-100 platform equipped with a warm-gas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resistojet</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and currently at the beginning of its 5-year extended lifetime. Launched in mid-2014, DEIMOS-2 is a 300-kg satellite based on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Satrec</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Initiative SpaceEye-1 platform equipped with a low-thrust Hall-Effect plasma thruster. Both missions fly on Sun-Synchronous Low Earth Orbit (LEO), with mean altitudes of 660 km for DEIMOS-1 and 620 km for DEIMOS-2. This orbit environment is known for its high density of operational and non-operational objects, and thus an efficient Collision Avoidance (CA) procedure is of key importance to assure the survivability of each mission. This paper presents an overview of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Deimos</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Imaging Collision Avoidance activities, based on the operational experience for DEIMOS-1 and DEIMOS-2 missions. Operational tools, theories and procedures used are outlined, aided by real-life examples of conjunction events.</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0" y="-159164"/>
            <a:ext cx="9144000"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DEIMOS-1 and DEIMOS-2 missions are fully owned and operated by </a:t>
            </a:r>
            <a:r>
              <a:rPr kumimoji="0" lang="en-US" sz="28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Deimos</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Imaging (Spain), a subsidiary of </a:t>
            </a:r>
            <a:r>
              <a:rPr kumimoji="0" lang="en-US" sz="28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UrtheCast</a:t>
            </a: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Corp. (Canada). Successfully launched in July 2009, the DEIMOS-1 satellite is currently at the beginning of its 5-year extended lifetime, while the DEIMOS-2 satellite, launched in June 2014, is at the beginning of its 10 years of expected lifetime.</a:t>
            </a: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DEIMOS-1 is equipped with a multi-spectral optical instrument, having a spatial resolution of 22 m and a very wide swath of 650 km. Its imagery is mainly used for large-scale agriculture applications worldwide. DEIMOS-2 is an agile 300-kg satellite for very-high-resolution Earth Observation applications. It provides 75-cm pan sharpened images with a swath of 12 km at nadir, mainly for mapping, monitoring and security applications.</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0" y="-30827"/>
            <a:ext cx="9144000" cy="63709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Both satellites are equipped with a propulsion system providing thrust in the </a:t>
            </a:r>
            <a:r>
              <a:rPr kumimoji="0" lang="en-US" sz="24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millinewton</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range, with a specific impulse around 100 s for DEIMOS-1 (warm-gas </a:t>
            </a:r>
            <a:r>
              <a:rPr kumimoji="0" lang="en-US" sz="24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resistojet</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and 1000 s for DEIMOS-2 (Hall Effect Thruster). They both underwent a large orbit </a:t>
            </a:r>
            <a:r>
              <a:rPr kumimoji="0" lang="en-US" sz="24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manoeuvring</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campaign just after launch, aimed at reaching the nominal operational altitude and ensuring an optimal natural (uncontrolled) evolution of the Local Time at Ascending Node (LTAN). After these initial campaigns had been successfully carried out, the activities of the Flight Dynamics (FD) team are </a:t>
            </a:r>
            <a:r>
              <a:rPr kumimoji="0" lang="en-US" sz="24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centred</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on collision avoidance issues.</a:t>
            </a:r>
            <a:endParaRPr kumimoji="0" lang="en-US" sz="24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Both missions fly on Sun-Synchronous LEO, with mean altitudes of 660 km for DEIMOS-1 and 620 km for DEIMOS-2. This orbit environment is quite littered with space debris, and an efficient Collision Avoidance (CA) procedure is of key importance for assuring the survivability of each mission. In order to </a:t>
            </a:r>
            <a:r>
              <a:rPr kumimoji="0" lang="en-US" sz="240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maximise</a:t>
            </a:r>
            <a:r>
              <a:rPr kumimoji="0" lang="en-US" sz="24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the effectiveness of the CA, </a:t>
            </a:r>
            <a:r>
              <a:rPr kumimoji="0" lang="en-US" sz="240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Deimos</a:t>
            </a:r>
            <a:r>
              <a:rPr kumimoji="0" lang="en-US" sz="24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Imaging FD team is in constant communication with the Joint Space Operations Center (</a:t>
            </a:r>
            <a:r>
              <a:rPr kumimoji="0" lang="en-US" sz="240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JSpOC</a:t>
            </a:r>
            <a:r>
              <a:rPr kumimoji="0" lang="en-US" sz="24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The need to give a quick and sensible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0" y="-140607"/>
            <a:ext cx="9144000" cy="747897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answer to Conjunction Data Messages (CDMs) received from </a:t>
            </a:r>
            <a:r>
              <a:rPr kumimoji="0" lang="en-US" sz="24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JSpOC</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drove the creation of the internal tools and operational procedures which are now the backbone of </a:t>
            </a:r>
            <a:r>
              <a:rPr kumimoji="0" lang="en-US" sz="24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Deimos</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Imaging CA strategy.</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 first set of tools, aimed at anticipating possible close approaches by using multiple TLEs to refine the orbit of an object, provide quick results and help the operators to easily assess the characteristics of any possible close approach. Additionally, tools to compute the collision probability and geometry at the B-plane based on CDM data are also available and used in actual operations to ease the decision-making process. Besides, tools implementing the latest developments in algorithms to create avoidance strategies are used to cross-check and refine the avoidance strategy. Finally, visualization and data-distribution tools are continuously being improved to guarantee that relevant information is made available to the appropriate people in a clear and concise manner. This paper presents an overview of </a:t>
            </a:r>
            <a:r>
              <a:rPr kumimoji="0" lang="en-US" sz="24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Deimos</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Imaging Collision Avoidance activities, based on the operational experience for DEIMOS-1 and DEIMOS-2 missions. Operational tools, theories and procedures used are outlined, aided by real-life examples of conjunction events of conjunction events.</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0" y="518525"/>
            <a:ext cx="9144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ASTEROID’S ORBIT AND ROTATIONAL CONTROL USING LASER ABLATION: TOWARDS HIGH FIDELITY MODELLING OF A DEFLECTION MISSION</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Massimo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Vetrisano</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 Nicolas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Thiry</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(2),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Chiara</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Tardioli</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(2), Juan L. Cano(1) and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Massimiliano</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Vasile</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(2)</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Abstract: This article presents an advanced analysis of a deflection mission considering the coupled orbit and attitude dynamics of an asteroid deviation mission through laser ablation. A laser beam is focused on the surface of an asteroid to induce sublimation. The resulting thrust induced by the jet of gas and debris from the asteroid, directed as the local normal to the surface, is employed to contactless manipulate its orbit. Based on the theoretical model of a laser-based deflector, an optimal hovering distance for the spacecraft operations and required power are first computed. A stability analysis of the orbit evolution for big size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ejecta</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is also considered in order to place the spacecraft on relatively safe and debris free trajectory at the asteroid, assuming an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impactor</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has been employed before the spacecraft arrival. Three operational control strategies are then </a:t>
            </a:r>
            <a:r>
              <a:rPr kumimoji="0" lang="en-US" sz="2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analysed</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based on the laser system capabilities. Results show that it is not possible to significantly decrease the angular velocity of 100 m asteroid using relatively low power lasers during short period operation, nonetheless different options allow safely deflecting the asteroid orbit by one Earth radius.</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0" y="415159"/>
            <a:ext cx="91440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With the constraints we set, deflecting the asteroid by one Earth radius will require 20 kW at the beginning of the mission (1AU) and about 9 year operations if we look at the fastest option. On the contrary if the time does not concern, the deflection can be achieved in 20 years with 2 kW. Anyway this option will likely require a number of spare spacecraft to perform such a mission.</a:t>
            </a: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Finally we want to remark that the power was limited for practical reasons. If no limit is imposed, one can build similar analysis to identify the necessary power at the beginning of the operations able to guarantee one Earth’s radius deflection in the available mission time.</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TotalTime>
  <Words>4196</Words>
  <Application>Microsoft Office PowerPoint</Application>
  <PresentationFormat>Экран (4:3)</PresentationFormat>
  <Paragraphs>73</Paragraphs>
  <Slides>35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35</vt:i4>
      </vt:variant>
    </vt:vector>
  </HeadingPairs>
  <TitlesOfParts>
    <vt:vector size="36"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Э</dc:creator>
  <cp:lastModifiedBy>Э</cp:lastModifiedBy>
  <cp:revision>31</cp:revision>
  <dcterms:created xsi:type="dcterms:W3CDTF">2015-11-11T14:14:22Z</dcterms:created>
  <dcterms:modified xsi:type="dcterms:W3CDTF">2015-11-12T09:55:41Z</dcterms:modified>
</cp:coreProperties>
</file>