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25"/>
  </p:notesMasterIdLst>
  <p:sldIdLst>
    <p:sldId id="256" r:id="rId2"/>
    <p:sldId id="291" r:id="rId3"/>
    <p:sldId id="319" r:id="rId4"/>
    <p:sldId id="321" r:id="rId5"/>
    <p:sldId id="322" r:id="rId6"/>
    <p:sldId id="325" r:id="rId7"/>
    <p:sldId id="326" r:id="rId8"/>
    <p:sldId id="328" r:id="rId9"/>
    <p:sldId id="327" r:id="rId10"/>
    <p:sldId id="288" r:id="rId11"/>
    <p:sldId id="329" r:id="rId12"/>
    <p:sldId id="300" r:id="rId13"/>
    <p:sldId id="302" r:id="rId14"/>
    <p:sldId id="320" r:id="rId15"/>
    <p:sldId id="317" r:id="rId16"/>
    <p:sldId id="306" r:id="rId17"/>
    <p:sldId id="307" r:id="rId18"/>
    <p:sldId id="308" r:id="rId19"/>
    <p:sldId id="303" r:id="rId20"/>
    <p:sldId id="309" r:id="rId21"/>
    <p:sldId id="330" r:id="rId22"/>
    <p:sldId id="278" r:id="rId23"/>
    <p:sldId id="26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456"/>
    <a:srgbClr val="3366CC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07" autoAdjust="0"/>
    <p:restoredTop sz="82930" autoAdjust="0"/>
  </p:normalViewPr>
  <p:slideViewPr>
    <p:cSldViewPr>
      <p:cViewPr varScale="1">
        <p:scale>
          <a:sx n="101" d="100"/>
          <a:sy n="101" d="100"/>
        </p:scale>
        <p:origin x="13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L:\&#1076;&#1080;&#1087;&#1083;&#1086;&#1084;\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L:\&#1076;&#1080;&#1087;&#1083;&#1086;&#1084;\&#1076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L:\&#1076;&#1080;&#1087;&#1083;&#1086;&#1084;\&#1076;&#1080;&#1072;&#1075;&#1088;&#1072;&#1084;&#1084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L:\&#1076;&#1080;&#1087;&#1083;&#1086;&#1084;\&#1076;&#1080;&#1072;&#1075;&#1088;&#1072;&#1084;&#1084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YandexDisk\Lugovaya\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603267307101626E-2"/>
          <c:y val="1.5228785473803439E-2"/>
          <c:w val="0.80010165389186982"/>
          <c:h val="0.92225502821870264"/>
        </c:manualLayout>
      </c:layout>
      <c:lineChart>
        <c:grouping val="standard"/>
        <c:varyColors val="0"/>
        <c:ser>
          <c:idx val="0"/>
          <c:order val="0"/>
          <c:tx>
            <c:v>dVxy</c:v>
          </c:tx>
          <c:cat>
            <c:numRef>
              <c:f>'12'!$B$1:$B$14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'12'!$B$32:$B$45</c:f>
              <c:numCache>
                <c:formatCode>General</c:formatCode>
                <c:ptCount val="14"/>
                <c:pt idx="0">
                  <c:v>0.17060932790020639</c:v>
                </c:pt>
                <c:pt idx="1">
                  <c:v>0.13006793827920499</c:v>
                </c:pt>
                <c:pt idx="2">
                  <c:v>9.9154752306399252E-2</c:v>
                </c:pt>
                <c:pt idx="3">
                  <c:v>7.3601037422580284E-2</c:v>
                </c:pt>
                <c:pt idx="4">
                  <c:v>5.1440958357028006E-2</c:v>
                </c:pt>
                <c:pt idx="5">
                  <c:v>3.1942310594279495E-2</c:v>
                </c:pt>
                <c:pt idx="6">
                  <c:v>1.4509712858218319E-2</c:v>
                </c:pt>
                <c:pt idx="7">
                  <c:v>1.1133086559394882E-3</c:v>
                </c:pt>
                <c:pt idx="8">
                  <c:v>1.4822373002231191E-2</c:v>
                </c:pt>
                <c:pt idx="9">
                  <c:v>2.6600415772468685E-2</c:v>
                </c:pt>
                <c:pt idx="10">
                  <c:v>3.655312443995299E-2</c:v>
                </c:pt>
                <c:pt idx="11">
                  <c:v>4.453255314902211E-2</c:v>
                </c:pt>
                <c:pt idx="12">
                  <c:v>5.0202699417732366E-2</c:v>
                </c:pt>
                <c:pt idx="13">
                  <c:v>5.3801499429401128E-2</c:v>
                </c:pt>
              </c:numCache>
            </c:numRef>
          </c:val>
          <c:smooth val="0"/>
        </c:ser>
        <c:ser>
          <c:idx val="1"/>
          <c:order val="1"/>
          <c:tx>
            <c:v>dVz</c:v>
          </c:tx>
          <c:cat>
            <c:numRef>
              <c:f>'12'!$B$1:$B$14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'12'!$E$32:$E$45</c:f>
              <c:numCache>
                <c:formatCode>General</c:formatCode>
                <c:ptCount val="14"/>
                <c:pt idx="0">
                  <c:v>0.16568838705622807</c:v>
                </c:pt>
                <c:pt idx="1">
                  <c:v>0.14046832698117806</c:v>
                </c:pt>
                <c:pt idx="2">
                  <c:v>0.11533757018845904</c:v>
                </c:pt>
                <c:pt idx="3">
                  <c:v>9.0523796090879849E-2</c:v>
                </c:pt>
                <c:pt idx="4">
                  <c:v>6.6082346450363594E-2</c:v>
                </c:pt>
                <c:pt idx="5">
                  <c:v>4.2027730287262012E-2</c:v>
                </c:pt>
                <c:pt idx="6">
                  <c:v>1.8337454242571806E-2</c:v>
                </c:pt>
                <c:pt idx="7">
                  <c:v>5.0227565144638818E-3</c:v>
                </c:pt>
                <c:pt idx="8">
                  <c:v>2.8099703856906907E-2</c:v>
                </c:pt>
                <c:pt idx="9">
                  <c:v>5.0956636986010932E-2</c:v>
                </c:pt>
                <c:pt idx="10">
                  <c:v>7.3660659368446624E-2</c:v>
                </c:pt>
                <c:pt idx="11">
                  <c:v>9.6279074704224601E-2</c:v>
                </c:pt>
                <c:pt idx="12">
                  <c:v>0.11888040573908501</c:v>
                </c:pt>
                <c:pt idx="13">
                  <c:v>0.14150913220559505</c:v>
                </c:pt>
              </c:numCache>
            </c:numRef>
          </c:val>
          <c:smooth val="0"/>
        </c:ser>
        <c:ser>
          <c:idx val="2"/>
          <c:order val="2"/>
          <c:tx>
            <c:v>dVyz корр</c:v>
          </c:tx>
          <c:cat>
            <c:numRef>
              <c:f>'12'!$B$1:$B$14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'12'!$I$32:$I$45</c:f>
              <c:numCache>
                <c:formatCode>General</c:formatCode>
                <c:ptCount val="14"/>
                <c:pt idx="0">
                  <c:v>0.11398228036887662</c:v>
                </c:pt>
                <c:pt idx="1">
                  <c:v>7.7705750760903108E-2</c:v>
                </c:pt>
                <c:pt idx="2">
                  <c:v>5.3612761785648916E-2</c:v>
                </c:pt>
                <c:pt idx="3">
                  <c:v>3.6038609544067533E-2</c:v>
                </c:pt>
                <c:pt idx="4">
                  <c:v>2.2592357442417874E-2</c:v>
                </c:pt>
                <c:pt idx="5">
                  <c:v>1.2319659645320695E-2</c:v>
                </c:pt>
                <c:pt idx="6">
                  <c:v>4.5402788283176411E-3</c:v>
                </c:pt>
                <c:pt idx="7">
                  <c:v>1.1070053963385116E-3</c:v>
                </c:pt>
                <c:pt idx="8">
                  <c:v>4.7993625329392645E-3</c:v>
                </c:pt>
                <c:pt idx="9">
                  <c:v>6.7728330541299902E-3</c:v>
                </c:pt>
                <c:pt idx="10">
                  <c:v>7.3107290777923439E-3</c:v>
                </c:pt>
                <c:pt idx="11">
                  <c:v>6.6327536176963861E-3</c:v>
                </c:pt>
                <c:pt idx="12">
                  <c:v>4.9862789054389532E-3</c:v>
                </c:pt>
                <c:pt idx="13">
                  <c:v>2.7444332415450749E-3</c:v>
                </c:pt>
              </c:numCache>
            </c:numRef>
          </c:val>
          <c:smooth val="0"/>
        </c:ser>
        <c:ser>
          <c:idx val="3"/>
          <c:order val="3"/>
          <c:tx>
            <c:v>dV</c:v>
          </c:tx>
          <c:cat>
            <c:numRef>
              <c:f>'12'!$B$1:$B$14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'12'!$K$17:$K$30</c:f>
              <c:numCache>
                <c:formatCode>General</c:formatCode>
                <c:ptCount val="14"/>
                <c:pt idx="0">
                  <c:v>0.45027999532531116</c:v>
                </c:pt>
                <c:pt idx="1">
                  <c:v>0.34824201602128613</c:v>
                </c:pt>
                <c:pt idx="2">
                  <c:v>0.26810508428050706</c:v>
                </c:pt>
                <c:pt idx="3">
                  <c:v>0.20016344305752762</c:v>
                </c:pt>
                <c:pt idx="4">
                  <c:v>0.1401156622498094</c:v>
                </c:pt>
                <c:pt idx="5">
                  <c:v>8.6289700526862148E-2</c:v>
                </c:pt>
                <c:pt idx="6">
                  <c:v>3.7387445929107782E-2</c:v>
                </c:pt>
                <c:pt idx="7">
                  <c:v>7.2430705667418825E-3</c:v>
                </c:pt>
                <c:pt idx="8">
                  <c:v>4.7721439392077368E-2</c:v>
                </c:pt>
                <c:pt idx="9">
                  <c:v>8.4329885812609584E-2</c:v>
                </c:pt>
                <c:pt idx="10">
                  <c:v>0.11752451288619198</c:v>
                </c:pt>
                <c:pt idx="11">
                  <c:v>0.14744438147094324</c:v>
                </c:pt>
                <c:pt idx="12">
                  <c:v>0.17406938406225639</c:v>
                </c:pt>
                <c:pt idx="13">
                  <c:v>0.19805506487654123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9522536"/>
        <c:axId val="399525672"/>
      </c:lineChart>
      <c:catAx>
        <c:axId val="39952253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99525672"/>
        <c:crosses val="autoZero"/>
        <c:auto val="1"/>
        <c:lblAlgn val="ctr"/>
        <c:lblOffset val="100"/>
        <c:noMultiLvlLbl val="0"/>
      </c:catAx>
      <c:valAx>
        <c:axId val="399525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95225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67582781092397E-2"/>
          <c:y val="1.4948573412478365E-2"/>
          <c:w val="0.80206491070561714"/>
          <c:h val="0.92888836469037961"/>
        </c:manualLayout>
      </c:layout>
      <c:lineChart>
        <c:grouping val="standard"/>
        <c:varyColors val="0"/>
        <c:ser>
          <c:idx val="0"/>
          <c:order val="0"/>
          <c:tx>
            <c:v>dVxy</c:v>
          </c:tx>
          <c:cat>
            <c:numRef>
              <c:f>'14'!$B$1:$B$14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'14'!$B$33:$B$46</c:f>
              <c:numCache>
                <c:formatCode>General</c:formatCode>
                <c:ptCount val="14"/>
                <c:pt idx="0">
                  <c:v>0.1780270603571438</c:v>
                </c:pt>
                <c:pt idx="1">
                  <c:v>0.13744020915603739</c:v>
                </c:pt>
                <c:pt idx="2">
                  <c:v>0.10546256220684562</c:v>
                </c:pt>
                <c:pt idx="3">
                  <c:v>7.8472197690301865E-2</c:v>
                </c:pt>
                <c:pt idx="4">
                  <c:v>5.4808963205807817E-2</c:v>
                </c:pt>
                <c:pt idx="5">
                  <c:v>3.3909557895729955E-2</c:v>
                </c:pt>
                <c:pt idx="6">
                  <c:v>1.5277343128631979E-2</c:v>
                </c:pt>
                <c:pt idx="7">
                  <c:v>1.2902905754875987E-3</c:v>
                </c:pt>
                <c:pt idx="8">
                  <c:v>1.5687658102235987E-2</c:v>
                </c:pt>
                <c:pt idx="9">
                  <c:v>2.7905140423945672E-2</c:v>
                </c:pt>
                <c:pt idx="10">
                  <c:v>3.8092962104731454E-2</c:v>
                </c:pt>
                <c:pt idx="11">
                  <c:v>4.615970809718737E-2</c:v>
                </c:pt>
                <c:pt idx="12">
                  <c:v>5.1833613707611463E-2</c:v>
                </c:pt>
                <c:pt idx="13">
                  <c:v>5.540661374198573E-2</c:v>
                </c:pt>
              </c:numCache>
            </c:numRef>
          </c:val>
          <c:smooth val="0"/>
        </c:ser>
        <c:ser>
          <c:idx val="1"/>
          <c:order val="1"/>
          <c:tx>
            <c:v>dVz</c:v>
          </c:tx>
          <c:cat>
            <c:numRef>
              <c:f>'14'!$B$1:$B$14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'14'!$E$33:$E$46</c:f>
              <c:numCache>
                <c:formatCode>General</c:formatCode>
                <c:ptCount val="14"/>
                <c:pt idx="0">
                  <c:v>0.165063693624244</c:v>
                </c:pt>
                <c:pt idx="1">
                  <c:v>0.13923980256390403</c:v>
                </c:pt>
                <c:pt idx="2">
                  <c:v>0.11411682142407902</c:v>
                </c:pt>
                <c:pt idx="3">
                  <c:v>8.9512268679789633E-2</c:v>
                </c:pt>
                <c:pt idx="4">
                  <c:v>6.5344631118467417E-2</c:v>
                </c:pt>
                <c:pt idx="5">
                  <c:v>4.1569471807133621E-2</c:v>
                </c:pt>
                <c:pt idx="6">
                  <c:v>1.8143575786995405E-2</c:v>
                </c:pt>
                <c:pt idx="7">
                  <c:v>4.9709620661234008E-3</c:v>
                </c:pt>
                <c:pt idx="8">
                  <c:v>2.7811002082089809E-2</c:v>
                </c:pt>
                <c:pt idx="9">
                  <c:v>5.04194084996498E-2</c:v>
                </c:pt>
                <c:pt idx="10">
                  <c:v>7.2841717887194804E-2</c:v>
                </c:pt>
                <c:pt idx="11">
                  <c:v>9.5123942075673124E-2</c:v>
                </c:pt>
                <c:pt idx="12">
                  <c:v>0.11731662587157302</c:v>
                </c:pt>
                <c:pt idx="13">
                  <c:v>0.13946804424638204</c:v>
                </c:pt>
              </c:numCache>
            </c:numRef>
          </c:val>
          <c:smooth val="0"/>
        </c:ser>
        <c:ser>
          <c:idx val="2"/>
          <c:order val="2"/>
          <c:tx>
            <c:v>dVyz корр</c:v>
          </c:tx>
          <c:cat>
            <c:numRef>
              <c:f>'14'!$B$1:$B$14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'14'!$I$33:$I$46</c:f>
              <c:numCache>
                <c:formatCode>General</c:formatCode>
                <c:ptCount val="14"/>
                <c:pt idx="0">
                  <c:v>9.8222759931246517E-2</c:v>
                </c:pt>
                <c:pt idx="1">
                  <c:v>6.1637924812825075E-2</c:v>
                </c:pt>
                <c:pt idx="2">
                  <c:v>3.9166741079284466E-2</c:v>
                </c:pt>
                <c:pt idx="3">
                  <c:v>2.4313924755187458E-2</c:v>
                </c:pt>
                <c:pt idx="4">
                  <c:v>1.4359677820376806E-2</c:v>
                </c:pt>
                <c:pt idx="5">
                  <c:v>8.2532555648535851E-3</c:v>
                </c:pt>
                <c:pt idx="6">
                  <c:v>3.5361449812670487E-3</c:v>
                </c:pt>
                <c:pt idx="7">
                  <c:v>3.5906524677825883E-5</c:v>
                </c:pt>
                <c:pt idx="8">
                  <c:v>2.5462861275805586E-3</c:v>
                </c:pt>
                <c:pt idx="9">
                  <c:v>4.1651553739819299E-3</c:v>
                </c:pt>
                <c:pt idx="10">
                  <c:v>5.0437052363438714E-3</c:v>
                </c:pt>
                <c:pt idx="11">
                  <c:v>5.2710494272633426E-3</c:v>
                </c:pt>
                <c:pt idx="12">
                  <c:v>4.9259813510737797E-3</c:v>
                </c:pt>
                <c:pt idx="13">
                  <c:v>4.1613730181632108E-3</c:v>
                </c:pt>
              </c:numCache>
            </c:numRef>
          </c:val>
          <c:smooth val="0"/>
        </c:ser>
        <c:ser>
          <c:idx val="3"/>
          <c:order val="3"/>
          <c:tx>
            <c:v>dV</c:v>
          </c:tx>
          <c:cat>
            <c:numRef>
              <c:f>'14'!$B$1:$B$14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'14'!$K$17:$K$30</c:f>
              <c:numCache>
                <c:formatCode>General</c:formatCode>
                <c:ptCount val="14"/>
                <c:pt idx="0">
                  <c:v>0.44131351391263435</c:v>
                </c:pt>
                <c:pt idx="1">
                  <c:v>0.33831793653276654</c:v>
                </c:pt>
                <c:pt idx="2">
                  <c:v>0.25874612471020902</c:v>
                </c:pt>
                <c:pt idx="3">
                  <c:v>0.19229839112527894</c:v>
                </c:pt>
                <c:pt idx="4">
                  <c:v>0.13451327214465203</c:v>
                </c:pt>
                <c:pt idx="5">
                  <c:v>8.3732285267717144E-2</c:v>
                </c:pt>
                <c:pt idx="6">
                  <c:v>3.6957063896894432E-2</c:v>
                </c:pt>
                <c:pt idx="7">
                  <c:v>6.2971591662888265E-3</c:v>
                </c:pt>
                <c:pt idx="8">
                  <c:v>4.6044946311906344E-2</c:v>
                </c:pt>
                <c:pt idx="9">
                  <c:v>8.2489704297577363E-2</c:v>
                </c:pt>
                <c:pt idx="10">
                  <c:v>0.11597838522827013</c:v>
                </c:pt>
                <c:pt idx="11">
                  <c:v>0.14655469960012385</c:v>
                </c:pt>
                <c:pt idx="12">
                  <c:v>0.17407622093025821</c:v>
                </c:pt>
                <c:pt idx="13">
                  <c:v>0.19903603100653094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9520576"/>
        <c:axId val="399520968"/>
      </c:lineChart>
      <c:catAx>
        <c:axId val="3995205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99520968"/>
        <c:crosses val="autoZero"/>
        <c:auto val="1"/>
        <c:lblAlgn val="ctr"/>
        <c:lblOffset val="100"/>
        <c:noMultiLvlLbl val="0"/>
      </c:catAx>
      <c:valAx>
        <c:axId val="399520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95205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dVxy</c:v>
          </c:tx>
          <c:cat>
            <c:numRef>
              <c:f>'34'!$B$2:$B$15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'34'!$B$17:$B$30</c:f>
              <c:numCache>
                <c:formatCode>General</c:formatCode>
                <c:ptCount val="14"/>
                <c:pt idx="0">
                  <c:v>0.14581925757580574</c:v>
                </c:pt>
                <c:pt idx="1">
                  <c:v>0.11253523772992478</c:v>
                </c:pt>
                <c:pt idx="2">
                  <c:v>8.6131319553304511E-2</c:v>
                </c:pt>
                <c:pt idx="3">
                  <c:v>6.3859081164105089E-2</c:v>
                </c:pt>
                <c:pt idx="4">
                  <c:v>4.4421689926765387E-2</c:v>
                </c:pt>
                <c:pt idx="5">
                  <c:v>2.7369939255578742E-2</c:v>
                </c:pt>
                <c:pt idx="6">
                  <c:v>1.2287333031540223E-2</c:v>
                </c:pt>
                <c:pt idx="7">
                  <c:v>1.0177563152761369E-3</c:v>
                </c:pt>
                <c:pt idx="8">
                  <c:v>1.2476567755417344E-2</c:v>
                </c:pt>
                <c:pt idx="9">
                  <c:v>2.2126040626853312E-2</c:v>
                </c:pt>
                <c:pt idx="10">
                  <c:v>3.0116350698675812E-2</c:v>
                </c:pt>
                <c:pt idx="11">
                  <c:v>3.6405355864020335E-2</c:v>
                </c:pt>
                <c:pt idx="12">
                  <c:v>4.080460492192145E-2</c:v>
                </c:pt>
                <c:pt idx="13">
                  <c:v>4.3568753459841375E-2</c:v>
                </c:pt>
              </c:numCache>
            </c:numRef>
          </c:val>
          <c:smooth val="0"/>
        </c:ser>
        <c:ser>
          <c:idx val="1"/>
          <c:order val="1"/>
          <c:tx>
            <c:v>dVz</c:v>
          </c:tx>
          <c:cat>
            <c:numRef>
              <c:f>'34'!$B$2:$B$15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'34'!$E$17:$E$30</c:f>
              <c:numCache>
                <c:formatCode>General</c:formatCode>
                <c:ptCount val="14"/>
                <c:pt idx="0">
                  <c:v>0.20331832159637406</c:v>
                </c:pt>
                <c:pt idx="1">
                  <c:v>0.16421624968138804</c:v>
                </c:pt>
                <c:pt idx="2">
                  <c:v>0.13087737865345597</c:v>
                </c:pt>
                <c:pt idx="3">
                  <c:v>0.100621948391468</c:v>
                </c:pt>
                <c:pt idx="4">
                  <c:v>7.2342998319488414E-2</c:v>
                </c:pt>
                <c:pt idx="5">
                  <c:v>4.5510465011858001E-2</c:v>
                </c:pt>
                <c:pt idx="6">
                  <c:v>1.9769949262057204E-2</c:v>
                </c:pt>
                <c:pt idx="7">
                  <c:v>5.1029478381648102E-3</c:v>
                </c:pt>
                <c:pt idx="8">
                  <c:v>2.92514814419629E-2</c:v>
                </c:pt>
                <c:pt idx="9">
                  <c:v>5.2804997947712019E-2</c:v>
                </c:pt>
                <c:pt idx="10">
                  <c:v>7.5886482896543234E-2</c:v>
                </c:pt>
                <c:pt idx="11">
                  <c:v>9.8583408539003714E-2</c:v>
                </c:pt>
                <c:pt idx="12">
                  <c:v>0.12096666022925401</c:v>
                </c:pt>
                <c:pt idx="13">
                  <c:v>0.14313777459800001</c:v>
                </c:pt>
              </c:numCache>
            </c:numRef>
          </c:val>
          <c:smooth val="0"/>
        </c:ser>
        <c:ser>
          <c:idx val="2"/>
          <c:order val="2"/>
          <c:tx>
            <c:v>dVyz</c:v>
          </c:tx>
          <c:cat>
            <c:numRef>
              <c:f>'34'!$B$2:$B$15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'34'!$I$17:$I$30</c:f>
              <c:numCache>
                <c:formatCode>General</c:formatCode>
                <c:ptCount val="14"/>
                <c:pt idx="0">
                  <c:v>2.4260885003529811E-2</c:v>
                </c:pt>
                <c:pt idx="1">
                  <c:v>1.6073785638789983E-2</c:v>
                </c:pt>
                <c:pt idx="2">
                  <c:v>1.0858565323606221E-2</c:v>
                </c:pt>
                <c:pt idx="3">
                  <c:v>7.2701483736029608E-3</c:v>
                </c:pt>
                <c:pt idx="4">
                  <c:v>4.6508205984296894E-3</c:v>
                </c:pt>
                <c:pt idx="5">
                  <c:v>2.7298696483692708E-3</c:v>
                </c:pt>
                <c:pt idx="6">
                  <c:v>1.2784406935290112E-3</c:v>
                </c:pt>
                <c:pt idx="7">
                  <c:v>2.0945633767645405E-4</c:v>
                </c:pt>
                <c:pt idx="8">
                  <c:v>6.4286452286361367E-4</c:v>
                </c:pt>
                <c:pt idx="9">
                  <c:v>1.2342083169669482E-3</c:v>
                </c:pt>
                <c:pt idx="10">
                  <c:v>1.6763355374083346E-3</c:v>
                </c:pt>
                <c:pt idx="11">
                  <c:v>1.9918629372096316E-3</c:v>
                </c:pt>
                <c:pt idx="12">
                  <c:v>2.1883995131069889E-3</c:v>
                </c:pt>
                <c:pt idx="13">
                  <c:v>2.2989984414466384E-3</c:v>
                </c:pt>
              </c:numCache>
            </c:numRef>
          </c:val>
          <c:smooth val="0"/>
        </c:ser>
        <c:ser>
          <c:idx val="3"/>
          <c:order val="3"/>
          <c:tx>
            <c:v>dV</c:v>
          </c:tx>
          <c:cat>
            <c:numRef>
              <c:f>'34'!$B$2:$B$15</c:f>
              <c:numCache>
                <c:formatCode>General</c:formatCode>
                <c:ptCount val="14"/>
                <c:pt idx="0">
                  <c:v>700000</c:v>
                </c:pt>
                <c:pt idx="1">
                  <c:v>650000</c:v>
                </c:pt>
                <c:pt idx="2">
                  <c:v>600000</c:v>
                </c:pt>
                <c:pt idx="3">
                  <c:v>550000</c:v>
                </c:pt>
                <c:pt idx="4">
                  <c:v>500000</c:v>
                </c:pt>
                <c:pt idx="5">
                  <c:v>450000</c:v>
                </c:pt>
                <c:pt idx="6">
                  <c:v>400000</c:v>
                </c:pt>
                <c:pt idx="7">
                  <c:v>350000</c:v>
                </c:pt>
                <c:pt idx="8">
                  <c:v>300000</c:v>
                </c:pt>
                <c:pt idx="9">
                  <c:v>250000</c:v>
                </c:pt>
                <c:pt idx="10">
                  <c:v>200000</c:v>
                </c:pt>
                <c:pt idx="11">
                  <c:v>150000</c:v>
                </c:pt>
                <c:pt idx="12">
                  <c:v>100000</c:v>
                </c:pt>
                <c:pt idx="13">
                  <c:v>50000</c:v>
                </c:pt>
              </c:numCache>
            </c:numRef>
          </c:cat>
          <c:val>
            <c:numRef>
              <c:f>'34'!$G$17:$G$30</c:f>
              <c:numCache>
                <c:formatCode>General</c:formatCode>
                <c:ptCount val="14"/>
                <c:pt idx="0">
                  <c:v>0.3733984641757101</c:v>
                </c:pt>
                <c:pt idx="1">
                  <c:v>0.29282527305010814</c:v>
                </c:pt>
                <c:pt idx="2">
                  <c:v>0.22786726353036701</c:v>
                </c:pt>
                <c:pt idx="3">
                  <c:v>0.17175117792917696</c:v>
                </c:pt>
                <c:pt idx="4">
                  <c:v>0.12141550884468499</c:v>
                </c:pt>
                <c:pt idx="5">
                  <c:v>7.5610273915809503E-2</c:v>
                </c:pt>
                <c:pt idx="6">
                  <c:v>3.3335722987132901E-2</c:v>
                </c:pt>
                <c:pt idx="7">
                  <c:v>6.3301604911327018E-3</c:v>
                </c:pt>
                <c:pt idx="8">
                  <c:v>4.237091372079161E-2</c:v>
                </c:pt>
                <c:pt idx="9">
                  <c:v>7.61652468915478E-2</c:v>
                </c:pt>
                <c:pt idx="10">
                  <c:v>0.10767916913263302</c:v>
                </c:pt>
                <c:pt idx="11">
                  <c:v>0.136980627340237</c:v>
                </c:pt>
                <c:pt idx="12">
                  <c:v>0.16395966466428397</c:v>
                </c:pt>
                <c:pt idx="13">
                  <c:v>0.18900552649928901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9519008"/>
        <c:axId val="399523712"/>
      </c:lineChart>
      <c:catAx>
        <c:axId val="39951900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99523712"/>
        <c:crosses val="autoZero"/>
        <c:auto val="1"/>
        <c:lblAlgn val="ctr"/>
        <c:lblOffset val="100"/>
        <c:noMultiLvlLbl val="0"/>
      </c:catAx>
      <c:valAx>
        <c:axId val="399523712"/>
        <c:scaling>
          <c:orientation val="minMax"/>
          <c:max val="0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95190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v>12</c:v>
          </c:tx>
          <c:invertIfNegative val="0"/>
          <c:cat>
            <c:numRef>
              <c:f>Лист1!$A$1:$A$14</c:f>
              <c:numCache>
                <c:formatCode>General</c:formatCode>
                <c:ptCount val="14"/>
                <c:pt idx="0">
                  <c:v>50000</c:v>
                </c:pt>
                <c:pt idx="1">
                  <c:v>100000</c:v>
                </c:pt>
                <c:pt idx="2">
                  <c:v>150000</c:v>
                </c:pt>
                <c:pt idx="3">
                  <c:v>200000</c:v>
                </c:pt>
                <c:pt idx="4">
                  <c:v>250000</c:v>
                </c:pt>
                <c:pt idx="5">
                  <c:v>300000</c:v>
                </c:pt>
                <c:pt idx="6">
                  <c:v>350000</c:v>
                </c:pt>
                <c:pt idx="7">
                  <c:v>400000</c:v>
                </c:pt>
                <c:pt idx="8">
                  <c:v>450000</c:v>
                </c:pt>
                <c:pt idx="9">
                  <c:v>500000</c:v>
                </c:pt>
                <c:pt idx="10">
                  <c:v>550000</c:v>
                </c:pt>
                <c:pt idx="11">
                  <c:v>600000</c:v>
                </c:pt>
                <c:pt idx="12">
                  <c:v>650000</c:v>
                </c:pt>
                <c:pt idx="13">
                  <c:v>700000</c:v>
                </c:pt>
              </c:numCache>
            </c:numRef>
          </c:cat>
          <c:val>
            <c:numRef>
              <c:f>Лист1!$B$1:$B$14</c:f>
              <c:numCache>
                <c:formatCode>General</c:formatCode>
                <c:ptCount val="14"/>
                <c:pt idx="0">
                  <c:v>0.1980550648765412</c:v>
                </c:pt>
                <c:pt idx="1">
                  <c:v>0.17406938406225633</c:v>
                </c:pt>
                <c:pt idx="2">
                  <c:v>0.14744438147094316</c:v>
                </c:pt>
                <c:pt idx="3">
                  <c:v>0.11752451288619194</c:v>
                </c:pt>
                <c:pt idx="4">
                  <c:v>8.432988581260957E-2</c:v>
                </c:pt>
                <c:pt idx="5">
                  <c:v>4.7721439392077361E-2</c:v>
                </c:pt>
                <c:pt idx="6">
                  <c:v>7.2430705667418807E-3</c:v>
                </c:pt>
                <c:pt idx="7">
                  <c:v>3.7387445929107768E-2</c:v>
                </c:pt>
                <c:pt idx="8">
                  <c:v>8.6289700526862148E-2</c:v>
                </c:pt>
                <c:pt idx="9">
                  <c:v>0.14011566224980943</c:v>
                </c:pt>
                <c:pt idx="10">
                  <c:v>0.20016344305752759</c:v>
                </c:pt>
                <c:pt idx="11">
                  <c:v>0.26810508428050706</c:v>
                </c:pt>
                <c:pt idx="12">
                  <c:v>0.34824201602128613</c:v>
                </c:pt>
                <c:pt idx="13">
                  <c:v>0.4502799953253111</c:v>
                </c:pt>
              </c:numCache>
            </c:numRef>
          </c:val>
        </c:ser>
        <c:ser>
          <c:idx val="0"/>
          <c:order val="1"/>
          <c:tx>
            <c:v>14</c:v>
          </c:tx>
          <c:invertIfNegative val="0"/>
          <c:cat>
            <c:numRef>
              <c:f>Лист1!$A$1:$A$14</c:f>
              <c:numCache>
                <c:formatCode>General</c:formatCode>
                <c:ptCount val="14"/>
                <c:pt idx="0">
                  <c:v>50000</c:v>
                </c:pt>
                <c:pt idx="1">
                  <c:v>100000</c:v>
                </c:pt>
                <c:pt idx="2">
                  <c:v>150000</c:v>
                </c:pt>
                <c:pt idx="3">
                  <c:v>200000</c:v>
                </c:pt>
                <c:pt idx="4">
                  <c:v>250000</c:v>
                </c:pt>
                <c:pt idx="5">
                  <c:v>300000</c:v>
                </c:pt>
                <c:pt idx="6">
                  <c:v>350000</c:v>
                </c:pt>
                <c:pt idx="7">
                  <c:v>400000</c:v>
                </c:pt>
                <c:pt idx="8">
                  <c:v>450000</c:v>
                </c:pt>
                <c:pt idx="9">
                  <c:v>500000</c:v>
                </c:pt>
                <c:pt idx="10">
                  <c:v>550000</c:v>
                </c:pt>
                <c:pt idx="11">
                  <c:v>600000</c:v>
                </c:pt>
                <c:pt idx="12">
                  <c:v>650000</c:v>
                </c:pt>
                <c:pt idx="13">
                  <c:v>700000</c:v>
                </c:pt>
              </c:numCache>
            </c:numRef>
          </c:cat>
          <c:val>
            <c:numRef>
              <c:f>Лист1!$C$1:$C$14</c:f>
              <c:numCache>
                <c:formatCode>General</c:formatCode>
                <c:ptCount val="14"/>
                <c:pt idx="0">
                  <c:v>0.19903603100653094</c:v>
                </c:pt>
                <c:pt idx="1">
                  <c:v>0.17407622093025821</c:v>
                </c:pt>
                <c:pt idx="2">
                  <c:v>0.14655469960012385</c:v>
                </c:pt>
                <c:pt idx="3">
                  <c:v>0.11597838522827013</c:v>
                </c:pt>
                <c:pt idx="4">
                  <c:v>8.2489704297577363E-2</c:v>
                </c:pt>
                <c:pt idx="5">
                  <c:v>4.6044946311906344E-2</c:v>
                </c:pt>
                <c:pt idx="6">
                  <c:v>6.2971591662888265E-3</c:v>
                </c:pt>
                <c:pt idx="7">
                  <c:v>3.6957063896894432E-2</c:v>
                </c:pt>
                <c:pt idx="8">
                  <c:v>8.3732285267717144E-2</c:v>
                </c:pt>
                <c:pt idx="9">
                  <c:v>0.13451327214465203</c:v>
                </c:pt>
                <c:pt idx="10">
                  <c:v>0.19229839112527894</c:v>
                </c:pt>
                <c:pt idx="11">
                  <c:v>0.25874612471020902</c:v>
                </c:pt>
                <c:pt idx="12">
                  <c:v>0.33831793653276654</c:v>
                </c:pt>
                <c:pt idx="13">
                  <c:v>0.44131351391263435</c:v>
                </c:pt>
              </c:numCache>
            </c:numRef>
          </c:val>
        </c:ser>
        <c:ser>
          <c:idx val="1"/>
          <c:order val="2"/>
          <c:tx>
            <c:v>34</c:v>
          </c:tx>
          <c:invertIfNegative val="0"/>
          <c:cat>
            <c:numRef>
              <c:f>Лист1!$A$1:$A$14</c:f>
              <c:numCache>
                <c:formatCode>General</c:formatCode>
                <c:ptCount val="14"/>
                <c:pt idx="0">
                  <c:v>50000</c:v>
                </c:pt>
                <c:pt idx="1">
                  <c:v>100000</c:v>
                </c:pt>
                <c:pt idx="2">
                  <c:v>150000</c:v>
                </c:pt>
                <c:pt idx="3">
                  <c:v>200000</c:v>
                </c:pt>
                <c:pt idx="4">
                  <c:v>250000</c:v>
                </c:pt>
                <c:pt idx="5">
                  <c:v>300000</c:v>
                </c:pt>
                <c:pt idx="6">
                  <c:v>350000</c:v>
                </c:pt>
                <c:pt idx="7">
                  <c:v>400000</c:v>
                </c:pt>
                <c:pt idx="8">
                  <c:v>450000</c:v>
                </c:pt>
                <c:pt idx="9">
                  <c:v>500000</c:v>
                </c:pt>
                <c:pt idx="10">
                  <c:v>550000</c:v>
                </c:pt>
                <c:pt idx="11">
                  <c:v>600000</c:v>
                </c:pt>
                <c:pt idx="12">
                  <c:v>650000</c:v>
                </c:pt>
                <c:pt idx="13">
                  <c:v>700000</c:v>
                </c:pt>
              </c:numCache>
            </c:numRef>
          </c:cat>
          <c:val>
            <c:numRef>
              <c:f>Лист1!$D$1:$D$14</c:f>
              <c:numCache>
                <c:formatCode>General</c:formatCode>
                <c:ptCount val="14"/>
                <c:pt idx="0">
                  <c:v>0.18900552649928803</c:v>
                </c:pt>
                <c:pt idx="1">
                  <c:v>0.16395966466428238</c:v>
                </c:pt>
                <c:pt idx="2">
                  <c:v>0.13698062734023364</c:v>
                </c:pt>
                <c:pt idx="3">
                  <c:v>0.10767916913262734</c:v>
                </c:pt>
                <c:pt idx="4">
                  <c:v>7.6165246891532271E-2</c:v>
                </c:pt>
                <c:pt idx="5">
                  <c:v>4.2370913720243861E-2</c:v>
                </c:pt>
                <c:pt idx="6">
                  <c:v>6.3301604911174024E-3</c:v>
                </c:pt>
                <c:pt idx="7">
                  <c:v>3.3335722987126441E-2</c:v>
                </c:pt>
                <c:pt idx="8">
                  <c:v>7.5610273915806006E-2</c:v>
                </c:pt>
                <c:pt idx="9">
                  <c:v>0.12141550884468348</c:v>
                </c:pt>
                <c:pt idx="10">
                  <c:v>0.17175117792917605</c:v>
                </c:pt>
                <c:pt idx="11">
                  <c:v>0.22786726353036676</c:v>
                </c:pt>
                <c:pt idx="12">
                  <c:v>0.29282527305010286</c:v>
                </c:pt>
                <c:pt idx="13">
                  <c:v>0.3733984641757096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9521752"/>
        <c:axId val="399519400"/>
      </c:barChart>
      <c:catAx>
        <c:axId val="399521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9519400"/>
        <c:crosses val="autoZero"/>
        <c:auto val="1"/>
        <c:lblAlgn val="ctr"/>
        <c:lblOffset val="100"/>
        <c:noMultiLvlLbl val="0"/>
      </c:catAx>
      <c:valAx>
        <c:axId val="399519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95217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step-by-step</c:v>
          </c:tx>
          <c:invertIfNegative val="0"/>
          <c:cat>
            <c:numRef>
              <c:f>Лист2!$Q$2:$AB$2</c:f>
              <c:numCache>
                <c:formatCode>General</c:formatCode>
                <c:ptCount val="12"/>
                <c:pt idx="0">
                  <c:v>150000</c:v>
                </c:pt>
                <c:pt idx="1">
                  <c:v>200000</c:v>
                </c:pt>
                <c:pt idx="2">
                  <c:v>250000</c:v>
                </c:pt>
                <c:pt idx="3">
                  <c:v>300000</c:v>
                </c:pt>
                <c:pt idx="4">
                  <c:v>350000</c:v>
                </c:pt>
                <c:pt idx="5">
                  <c:v>400000</c:v>
                </c:pt>
                <c:pt idx="6">
                  <c:v>450000</c:v>
                </c:pt>
                <c:pt idx="7">
                  <c:v>500000</c:v>
                </c:pt>
                <c:pt idx="8">
                  <c:v>550000</c:v>
                </c:pt>
                <c:pt idx="9">
                  <c:v>600000</c:v>
                </c:pt>
                <c:pt idx="10">
                  <c:v>650000</c:v>
                </c:pt>
                <c:pt idx="11">
                  <c:v>700000</c:v>
                </c:pt>
              </c:numCache>
            </c:numRef>
          </c:cat>
          <c:val>
            <c:numRef>
              <c:f>Лист2!$Q$4:$AB$4</c:f>
              <c:numCache>
                <c:formatCode>General</c:formatCode>
                <c:ptCount val="12"/>
                <c:pt idx="0">
                  <c:v>4.7677458999999998E-2</c:v>
                </c:pt>
                <c:pt idx="1">
                  <c:v>7.4489227999999991E-2</c:v>
                </c:pt>
                <c:pt idx="2">
                  <c:v>0.10341994599999998</c:v>
                </c:pt>
                <c:pt idx="3">
                  <c:v>0.13485627699999997</c:v>
                </c:pt>
                <c:pt idx="4">
                  <c:v>0.16936006099999998</c:v>
                </c:pt>
                <c:pt idx="5">
                  <c:v>0.20739276199999998</c:v>
                </c:pt>
                <c:pt idx="6">
                  <c:v>0.24934172099999999</c:v>
                </c:pt>
                <c:pt idx="7">
                  <c:v>0.29612332599999996</c:v>
                </c:pt>
                <c:pt idx="8">
                  <c:v>0.34940753899999999</c:v>
                </c:pt>
                <c:pt idx="9">
                  <c:v>0.41146435999999997</c:v>
                </c:pt>
                <c:pt idx="10">
                  <c:v>0.48747478</c:v>
                </c:pt>
                <c:pt idx="11">
                  <c:v>0.58897021500000002</c:v>
                </c:pt>
              </c:numCache>
            </c:numRef>
          </c:val>
        </c:ser>
        <c:ser>
          <c:idx val="0"/>
          <c:order val="0"/>
          <c:tx>
            <c:v>direct</c:v>
          </c:tx>
          <c:invertIfNegative val="0"/>
          <c:cat>
            <c:numRef>
              <c:f>Лист2!$Q$2:$AB$2</c:f>
              <c:numCache>
                <c:formatCode>General</c:formatCode>
                <c:ptCount val="12"/>
                <c:pt idx="0">
                  <c:v>150000</c:v>
                </c:pt>
                <c:pt idx="1">
                  <c:v>200000</c:v>
                </c:pt>
                <c:pt idx="2">
                  <c:v>250000</c:v>
                </c:pt>
                <c:pt idx="3">
                  <c:v>300000</c:v>
                </c:pt>
                <c:pt idx="4">
                  <c:v>350000</c:v>
                </c:pt>
                <c:pt idx="5">
                  <c:v>400000</c:v>
                </c:pt>
                <c:pt idx="6">
                  <c:v>450000</c:v>
                </c:pt>
                <c:pt idx="7">
                  <c:v>500000</c:v>
                </c:pt>
                <c:pt idx="8">
                  <c:v>550000</c:v>
                </c:pt>
                <c:pt idx="9">
                  <c:v>600000</c:v>
                </c:pt>
                <c:pt idx="10">
                  <c:v>650000</c:v>
                </c:pt>
                <c:pt idx="11">
                  <c:v>700000</c:v>
                </c:pt>
              </c:numCache>
            </c:numRef>
          </c:cat>
          <c:val>
            <c:numRef>
              <c:f>Лист2!$Q$5:$AB$5</c:f>
              <c:numCache>
                <c:formatCode>General</c:formatCode>
                <c:ptCount val="12"/>
                <c:pt idx="0">
                  <c:v>5.1299727000000003E-2</c:v>
                </c:pt>
                <c:pt idx="1">
                  <c:v>8.2606515000000005E-2</c:v>
                </c:pt>
                <c:pt idx="2">
                  <c:v>0.11727315000000001</c:v>
                </c:pt>
                <c:pt idx="3">
                  <c:v>0.15522683000000001</c:v>
                </c:pt>
                <c:pt idx="4">
                  <c:v>0.196947705</c:v>
                </c:pt>
                <c:pt idx="5">
                  <c:v>0.24274514699999999</c:v>
                </c:pt>
                <c:pt idx="6">
                  <c:v>0.29280395799999998</c:v>
                </c:pt>
                <c:pt idx="7">
                  <c:v>0.34783006500000002</c:v>
                </c:pt>
                <c:pt idx="8">
                  <c:v>0.40919667700000001</c:v>
                </c:pt>
                <c:pt idx="9">
                  <c:v>0.47869525099999999</c:v>
                </c:pt>
                <c:pt idx="10">
                  <c:v>0.56081695499999995</c:v>
                </c:pt>
                <c:pt idx="11">
                  <c:v>0.66569709700000002</c:v>
                </c:pt>
              </c:numCache>
            </c:numRef>
          </c:val>
        </c:ser>
        <c:ser>
          <c:idx val="2"/>
          <c:order val="2"/>
          <c:tx>
            <c:v>related</c:v>
          </c:tx>
          <c:invertIfNegative val="0"/>
          <c:val>
            <c:numRef>
              <c:f>Лист2!$Q$6:$AB$6</c:f>
              <c:numCache>
                <c:formatCode>General</c:formatCode>
                <c:ptCount val="12"/>
                <c:pt idx="0">
                  <c:v>7.0609888430790371E-2</c:v>
                </c:pt>
                <c:pt idx="1">
                  <c:v>9.8264489187081847E-2</c:v>
                </c:pt>
                <c:pt idx="2">
                  <c:v>0.11812767031498703</c:v>
                </c:pt>
                <c:pt idx="3">
                  <c:v>0.13123087677561954</c:v>
                </c:pt>
                <c:pt idx="4">
                  <c:v>0.14007598616089495</c:v>
                </c:pt>
                <c:pt idx="5">
                  <c:v>0.14563580544001573</c:v>
                </c:pt>
                <c:pt idx="6">
                  <c:v>0.14843459527278655</c:v>
                </c:pt>
                <c:pt idx="7">
                  <c:v>0.14865517447435159</c:v>
                </c:pt>
                <c:pt idx="8">
                  <c:v>0.14611344949900465</c:v>
                </c:pt>
                <c:pt idx="9">
                  <c:v>0.14044612069903326</c:v>
                </c:pt>
                <c:pt idx="10">
                  <c:v>0.13077738528786093</c:v>
                </c:pt>
                <c:pt idx="11">
                  <c:v>0.11525794891666771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9522144"/>
        <c:axId val="399519792"/>
      </c:barChart>
      <c:catAx>
        <c:axId val="39952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9519792"/>
        <c:crosses val="autoZero"/>
        <c:auto val="1"/>
        <c:lblAlgn val="ctr"/>
        <c:lblOffset val="100"/>
        <c:noMultiLvlLbl val="0"/>
      </c:catAx>
      <c:valAx>
        <c:axId val="399519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95221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4722D-73B0-4BD6-AD54-AD224538585C}" type="datetimeFigureOut">
              <a:rPr lang="ru-RU" smtClean="0"/>
              <a:pPr/>
              <a:t>13.11.2015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75CB1-2755-4B6D-992D-C389E32C2F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960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5CB1-2755-4B6D-992D-C389E32C2F2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734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5CB1-2755-4B6D-992D-C389E32C2F2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361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5CB1-2755-4B6D-992D-C389E32C2F2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810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Точка</a:t>
            </a:r>
            <a:r>
              <a:rPr lang="ru-RU" sz="1200" baseline="0" dirty="0" smtClean="0"/>
              <a:t> 3 – первое достижение космическим аппаратом плоскости </a:t>
            </a:r>
            <a:r>
              <a:rPr lang="en-US" sz="1200" baseline="0" dirty="0" smtClean="0"/>
              <a:t>XZ</a:t>
            </a:r>
            <a:endParaRPr lang="ru-RU" sz="1200" baseline="0" dirty="0" smtClean="0"/>
          </a:p>
          <a:p>
            <a:r>
              <a:rPr lang="ru-RU" sz="1200" baseline="0" dirty="0" smtClean="0"/>
              <a:t>Точка 4 – последующее пересечение орбиты КА с плоскостью эклиптики</a:t>
            </a:r>
          </a:p>
          <a:p>
            <a:endParaRPr lang="ru-RU" sz="1200" dirty="0" smtClean="0"/>
          </a:p>
          <a:p>
            <a:r>
              <a:rPr lang="en-US" sz="1200" dirty="0" smtClean="0"/>
              <a:t>X0, Z0 – </a:t>
            </a:r>
            <a:r>
              <a:rPr lang="ru-RU" sz="1200" dirty="0" smtClean="0"/>
              <a:t>начальное положение КА на исходной гало-орбите</a:t>
            </a:r>
          </a:p>
          <a:p>
            <a:r>
              <a:rPr lang="en-US" sz="1200" dirty="0" smtClean="0"/>
              <a:t>X0*, Z0* – </a:t>
            </a:r>
            <a:r>
              <a:rPr lang="ru-RU" sz="1200" dirty="0" smtClean="0"/>
              <a:t>начальное положение КА на конечной гало-орбите</a:t>
            </a:r>
          </a:p>
          <a:p>
            <a:r>
              <a:rPr lang="en-US" sz="1200" b="0" dirty="0" smtClean="0"/>
              <a:t>VY0</a:t>
            </a:r>
            <a:r>
              <a:rPr lang="en-US" sz="1200" dirty="0" smtClean="0"/>
              <a:t> - </a:t>
            </a:r>
            <a:r>
              <a:rPr lang="ru-RU" sz="1200" dirty="0" smtClean="0"/>
              <a:t>начальная скорость КА на конечной гало-орбите</a:t>
            </a:r>
            <a:r>
              <a:rPr lang="ru-RU" sz="1200" b="0" baseline="0" dirty="0" smtClean="0"/>
              <a:t> </a:t>
            </a:r>
          </a:p>
          <a:p>
            <a:r>
              <a:rPr lang="en-US" sz="1200" dirty="0" smtClean="0"/>
              <a:t>VY0* - </a:t>
            </a:r>
            <a:r>
              <a:rPr lang="ru-RU" sz="1200" dirty="0" smtClean="0"/>
              <a:t>начальная скорость КА на конечной гало-орбите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5CB1-2755-4B6D-992D-C389E32C2F2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560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Надо переделать </a:t>
            </a:r>
            <a:r>
              <a:rPr lang="en-US" dirty="0" smtClean="0"/>
              <a:t>–</a:t>
            </a:r>
            <a:r>
              <a:rPr lang="en-US" baseline="0" dirty="0" smtClean="0"/>
              <a:t> </a:t>
            </a:r>
            <a:r>
              <a:rPr lang="ru-RU" baseline="0" dirty="0" smtClean="0"/>
              <a:t>сделать </a:t>
            </a:r>
            <a:r>
              <a:rPr lang="en-US" baseline="0" dirty="0" err="1" smtClean="0"/>
              <a:t>dVx</a:t>
            </a:r>
            <a:r>
              <a:rPr lang="en-US" baseline="0" dirty="0" smtClean="0"/>
              <a:t> </a:t>
            </a:r>
            <a:r>
              <a:rPr lang="ru-RU" baseline="0" dirty="0" smtClean="0"/>
              <a:t>и </a:t>
            </a:r>
            <a:r>
              <a:rPr lang="en-US" baseline="0" dirty="0" err="1" smtClean="0"/>
              <a:t>dVy</a:t>
            </a:r>
            <a:r>
              <a:rPr lang="en-US" baseline="0" dirty="0" smtClean="0"/>
              <a:t> </a:t>
            </a:r>
            <a:r>
              <a:rPr lang="ru-RU" baseline="0" dirty="0" smtClean="0"/>
              <a:t>на одной карте!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5CB1-2755-4B6D-992D-C389E32C2F2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669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</a:t>
            </a:r>
            <a:r>
              <a:rPr lang="ru-RU" baseline="0" dirty="0" smtClean="0"/>
              <a:t> нужно сказать только про характер нелинейности:</a:t>
            </a:r>
          </a:p>
          <a:p>
            <a:r>
              <a:rPr lang="ru-RU" baseline="0" dirty="0" smtClean="0"/>
              <a:t>Из этих графиков, отражающих зависимости суммарного импульса от величины выхода из эклиптики конечной орбиты для каждой из рассматриваемых гало-орбит, видно, что при переходе на орбиты с большим выходом из эклиптики характер зависимости вогнутый. Это позволяет предположить возможность «пошаговых» переходов.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5CB1-2755-4B6D-992D-C389E32C2F2E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054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5CB1-2755-4B6D-992D-C389E32C2F2E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507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86742" cy="2286016"/>
          </a:xfr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114298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ЛАБОРАТОРИЯ КОСМИЧЕСКИХ ИССЛЕДОВАНИЙ, ТЕХНОЛОГИЙ, СИСТЕМ И ПРОЦЕССОВ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бло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/>
          <a:lstStyle>
            <a:lvl1pPr marL="108000"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880" y="1"/>
            <a:ext cx="958188" cy="850392"/>
          </a:xfrm>
          <a:prstGeom prst="rect">
            <a:avLst/>
          </a:prstGeom>
          <a:effectLst>
            <a:glow>
              <a:schemeClr val="accent1"/>
            </a:glow>
            <a:softEdge rad="38100"/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XX международная научная конференция «Системный анализ, управление и навигация»  (28 июня - 5 июля 2015,  г. Евпатория, Крым, Россия)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4D878-DA3D-4817-8902-E6DE72800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tas.bober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924944"/>
            <a:ext cx="8208912" cy="1035546"/>
          </a:xfrm>
        </p:spPr>
        <p:txBody>
          <a:bodyPr>
            <a:noAutofit/>
          </a:bodyPr>
          <a:lstStyle/>
          <a:p>
            <a:r>
              <a:rPr lang="ru-RU" sz="3600" cap="small" dirty="0">
                <a:effectLst/>
              </a:rPr>
              <a:t>О переходах между гало-орбитами в окрестности точки либрации L2 системы Солнце-Земля</a:t>
            </a:r>
            <a:endParaRPr lang="en-US" sz="3600" dirty="0">
              <a:effectLst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600"/>
            <a:ext cx="9144000" cy="1867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4941591"/>
            <a:ext cx="1594323" cy="141496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7"/>
          <p:cNvSpPr txBox="1"/>
          <p:nvPr/>
        </p:nvSpPr>
        <p:spPr>
          <a:xfrm>
            <a:off x="5572132" y="4944650"/>
            <a:ext cx="318221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Бобер Станислав Алексеевич</a:t>
            </a:r>
          </a:p>
          <a:p>
            <a:pPr>
              <a:spcAft>
                <a:spcPts val="1200"/>
              </a:spcAft>
            </a:pPr>
            <a:r>
              <a:rPr lang="en-US" sz="1400" i="1" dirty="0" smtClean="0">
                <a:hlinkClick r:id="rId4"/>
              </a:rPr>
              <a:t>stas.bober@gmail.com</a:t>
            </a:r>
            <a:endParaRPr lang="en-US" sz="1400" i="1" dirty="0" smtClean="0"/>
          </a:p>
          <a:p>
            <a:r>
              <a:rPr lang="ru-RU" i="1" dirty="0" smtClean="0"/>
              <a:t>Аксенов С.А.</a:t>
            </a:r>
          </a:p>
          <a:p>
            <a:r>
              <a:rPr lang="ru-RU" i="1" dirty="0" smtClean="0"/>
              <a:t>Луговая А.И.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223224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Методика расчета ограниченных орбит в окрестности точки либрации </a:t>
            </a:r>
            <a:r>
              <a:rPr lang="en-US" sz="2400" b="1" dirty="0" smtClean="0"/>
              <a:t>L2 </a:t>
            </a:r>
            <a:r>
              <a:rPr lang="ru-RU" sz="2400" b="1" dirty="0" smtClean="0"/>
              <a:t>системы Солнце-Земля</a:t>
            </a:r>
          </a:p>
          <a:p>
            <a:r>
              <a:rPr lang="ru-RU" sz="2400" b="1" dirty="0" smtClean="0"/>
              <a:t> Стратегии перехода с гало-орбиты на гало-орбиту</a:t>
            </a:r>
            <a:r>
              <a:rPr lang="en-US" sz="2400" b="1" dirty="0" smtClean="0"/>
              <a:t>; </a:t>
            </a:r>
            <a:r>
              <a:rPr lang="ru-RU" sz="2400" b="1" dirty="0" smtClean="0"/>
              <a:t>Алгоритм расчета компонент импульсов перехода</a:t>
            </a:r>
          </a:p>
          <a:p>
            <a:r>
              <a:rPr lang="ru-RU" sz="2400" b="1" dirty="0" smtClean="0"/>
              <a:t>Результаты расчетов и их анализ</a:t>
            </a:r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84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063" y="2924944"/>
            <a:ext cx="5002433" cy="34018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координат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52" y="1136996"/>
            <a:ext cx="3782592" cy="31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0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Уравнения движения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sz="4000" dirty="0" smtClean="0"/>
          </a:p>
          <a:p>
            <a:r>
              <a:rPr lang="ru-RU" dirty="0" smtClean="0"/>
              <a:t>Решение линеаризованной</a:t>
            </a:r>
            <a:br>
              <a:rPr lang="ru-RU" dirty="0" smtClean="0"/>
            </a:br>
            <a:r>
              <a:rPr lang="ru-RU" dirty="0" smtClean="0"/>
              <a:t>системы во </a:t>
            </a:r>
            <a:br>
              <a:rPr lang="ru-RU" dirty="0" smtClean="0"/>
            </a:br>
            <a:r>
              <a:rPr lang="ru-RU" dirty="0" smtClean="0"/>
              <a:t>вращающейся СК:</a:t>
            </a: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3" imgW="1308100" imgH="520700" progId="Equation.3">
                  <p:embed/>
                </p:oleObj>
              </mc:Choice>
              <mc:Fallback>
                <p:oleObj name="Equation" r:id="rId3" imgW="13081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929344" y="1500185"/>
          <a:ext cx="3143250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Equation" r:id="rId5" imgW="1676400" imgH="800100" progId="Equation.3">
                  <p:embed/>
                </p:oleObj>
              </mc:Choice>
              <mc:Fallback>
                <p:oleObj name="Equation" r:id="rId5" imgW="1676400" imgH="800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44" y="1500185"/>
                        <a:ext cx="3143250" cy="1500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4500562" y="2000240"/>
            <a:ext cx="857256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r>
              <a:rPr lang="ru-RU" dirty="0" smtClean="0"/>
              <a:t>=2</a:t>
            </a:r>
            <a:endParaRPr lang="ru-RU" dirty="0"/>
          </a:p>
        </p:txBody>
      </p:sp>
      <p:graphicFrame>
        <p:nvGraphicFramePr>
          <p:cNvPr id="22532" name="Object 3"/>
          <p:cNvGraphicFramePr>
            <a:graphicFrameLocks noChangeAspect="1"/>
          </p:cNvGraphicFramePr>
          <p:nvPr/>
        </p:nvGraphicFramePr>
        <p:xfrm>
          <a:off x="6000781" y="4714884"/>
          <a:ext cx="300037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Equation" r:id="rId7" imgW="1600200" imgH="762000" progId="Equation.3">
                  <p:embed/>
                </p:oleObj>
              </mc:Choice>
              <mc:Fallback>
                <p:oleObj name="Equation" r:id="rId7" imgW="1600200" imgH="762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81" y="4714884"/>
                        <a:ext cx="3000375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трелка вниз 12"/>
          <p:cNvSpPr/>
          <p:nvPr/>
        </p:nvSpPr>
        <p:spPr>
          <a:xfrm>
            <a:off x="7215206" y="4071942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164016" y="3548722"/>
            <a:ext cx="269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ЛИНЕАРИЗАЦИЯ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7215206" y="3071810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0800000">
            <a:off x="5500695" y="5143512"/>
            <a:ext cx="357190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714375" y="4729163"/>
          <a:ext cx="4643438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Equation" r:id="rId9" imgW="2959100" imgH="901700" progId="Equation.3">
                  <p:embed/>
                </p:oleObj>
              </mc:Choice>
              <mc:Fallback>
                <p:oleObj name="Equation" r:id="rId9" imgW="2959100" imgH="901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4729163"/>
                        <a:ext cx="4643438" cy="1414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одержимое 3"/>
          <p:cNvSpPr txBox="1">
            <a:spLocks/>
          </p:cNvSpPr>
          <p:nvPr/>
        </p:nvSpPr>
        <p:spPr>
          <a:xfrm>
            <a:off x="457200" y="980728"/>
            <a:ext cx="3800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Инерциальная СК: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Font typeface="Arial" pitchFamily="34" charset="0"/>
              <a:buNone/>
            </a:pP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i="1" baseline="-25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одержимое 3"/>
          <p:cNvSpPr txBox="1">
            <a:spLocks/>
          </p:cNvSpPr>
          <p:nvPr/>
        </p:nvSpPr>
        <p:spPr>
          <a:xfrm>
            <a:off x="5343400" y="980728"/>
            <a:ext cx="3800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Вращающаяся СК: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Font typeface="Arial" pitchFamily="34" charset="0"/>
              <a:buNone/>
            </a:pP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731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одержимое 3"/>
          <p:cNvSpPr>
            <a:spLocks noGrp="1"/>
          </p:cNvSpPr>
          <p:nvPr>
            <p:ph idx="1"/>
          </p:nvPr>
        </p:nvSpPr>
        <p:spPr>
          <a:xfrm>
            <a:off x="457200" y="1000108"/>
            <a:ext cx="6347048" cy="535785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sz="4000" dirty="0" smtClean="0"/>
          </a:p>
          <a:p>
            <a:r>
              <a:rPr lang="ru-RU" dirty="0" smtClean="0"/>
              <a:t>Решение линеаризованной</a:t>
            </a:r>
            <a:br>
              <a:rPr lang="ru-RU" dirty="0" smtClean="0"/>
            </a:br>
            <a:r>
              <a:rPr lang="ru-RU" dirty="0" smtClean="0"/>
              <a:t>системы во </a:t>
            </a:r>
            <a:br>
              <a:rPr lang="ru-RU" dirty="0" smtClean="0"/>
            </a:br>
            <a:r>
              <a:rPr lang="ru-RU" dirty="0" smtClean="0"/>
              <a:t>вращающейся СК:</a:t>
            </a:r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>
            <p:extLst/>
          </p:nvPr>
        </p:nvGraphicFramePr>
        <p:xfrm>
          <a:off x="903288" y="4799013"/>
          <a:ext cx="4265612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Формула" r:id="rId3" imgW="2717800" imgH="812800" progId="Equation.3">
                  <p:embed/>
                </p:oleObj>
              </mc:Choice>
              <mc:Fallback>
                <p:oleObj name="Формула" r:id="rId3" imgW="2717800" imgH="81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4799013"/>
                        <a:ext cx="4265612" cy="127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Уравнения движения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5" imgW="1308100" imgH="520700" progId="Equation.3">
                  <p:embed/>
                </p:oleObj>
              </mc:Choice>
              <mc:Fallback>
                <p:oleObj name="Equation" r:id="rId5" imgW="13081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891392" y="4828408"/>
            <a:ext cx="180020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228787" y="5241245"/>
            <a:ext cx="1927344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418931" y="5658096"/>
            <a:ext cx="1538450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49468" y="5517232"/>
            <a:ext cx="2127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Ограниченная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компонента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49468" y="4725144"/>
            <a:ext cx="18160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Убывающая</a:t>
            </a:r>
            <a:endParaRPr lang="ru-RU" sz="2400" b="1" dirty="0">
              <a:solidFill>
                <a:srgbClr val="0070C0"/>
              </a:solidFill>
            </a:endParaRPr>
          </a:p>
          <a:p>
            <a:r>
              <a:rPr lang="ru-RU" sz="2400" b="1" dirty="0" smtClean="0">
                <a:solidFill>
                  <a:srgbClr val="0070C0"/>
                </a:solidFill>
              </a:rPr>
              <a:t>компонента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9468" y="4005064"/>
            <a:ext cx="21547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Возрастающая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компонента</a:t>
            </a:r>
          </a:p>
        </p:txBody>
      </p:sp>
      <p:sp>
        <p:nvSpPr>
          <p:cNvPr id="16" name="Rounded Rectangle 5"/>
          <p:cNvSpPr/>
          <p:nvPr/>
        </p:nvSpPr>
        <p:spPr>
          <a:xfrm>
            <a:off x="2101551" y="4828686"/>
            <a:ext cx="594392" cy="35817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5"/>
          <p:cNvSpPr/>
          <p:nvPr/>
        </p:nvSpPr>
        <p:spPr>
          <a:xfrm>
            <a:off x="1404426" y="4822553"/>
            <a:ext cx="492002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7"/>
          <p:cNvSpPr/>
          <p:nvPr/>
        </p:nvSpPr>
        <p:spPr>
          <a:xfrm>
            <a:off x="2257917" y="5237667"/>
            <a:ext cx="797924" cy="35817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7"/>
          <p:cNvSpPr/>
          <p:nvPr/>
        </p:nvSpPr>
        <p:spPr>
          <a:xfrm>
            <a:off x="1414030" y="5237667"/>
            <a:ext cx="673749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Соединительная линия уступом 7"/>
          <p:cNvCxnSpPr>
            <a:stCxn id="17" idx="0"/>
            <a:endCxn id="15" idx="1"/>
          </p:cNvCxnSpPr>
          <p:nvPr/>
        </p:nvCxnSpPr>
        <p:spPr>
          <a:xfrm rot="5400000" flipH="1" flipV="1">
            <a:off x="3898952" y="2172038"/>
            <a:ext cx="401990" cy="4899041"/>
          </a:xfrm>
          <a:prstGeom prst="bentConnector2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16" idx="0"/>
            <a:endCxn id="14" idx="1"/>
          </p:cNvCxnSpPr>
          <p:nvPr/>
        </p:nvCxnSpPr>
        <p:spPr>
          <a:xfrm rot="16200000" flipH="1">
            <a:off x="4318128" y="2909304"/>
            <a:ext cx="311957" cy="4150721"/>
          </a:xfrm>
          <a:prstGeom prst="bentConnector4">
            <a:avLst>
              <a:gd name="adj1" fmla="val -73279"/>
              <a:gd name="adj2" fmla="val 86825"/>
            </a:avLst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6" idx="3"/>
            <a:endCxn id="13" idx="1"/>
          </p:cNvCxnSpPr>
          <p:nvPr/>
        </p:nvCxnSpPr>
        <p:spPr>
          <a:xfrm>
            <a:off x="4691592" y="5007498"/>
            <a:ext cx="1857876" cy="925233"/>
          </a:xfrm>
          <a:prstGeom prst="bentConnector3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одержимое 3"/>
          <p:cNvSpPr txBox="1">
            <a:spLocks/>
          </p:cNvSpPr>
          <p:nvPr/>
        </p:nvSpPr>
        <p:spPr>
          <a:xfrm>
            <a:off x="457200" y="980728"/>
            <a:ext cx="3800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Инерциальная СК: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Font typeface="Arial" pitchFamily="34" charset="0"/>
              <a:buNone/>
            </a:pP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i="1" baseline="-25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86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Уравнения движения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Инерциальная СК: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en-US" sz="2800" dirty="0" smtClean="0"/>
          </a:p>
          <a:p>
            <a:r>
              <a:rPr lang="ru-RU" dirty="0" smtClean="0"/>
              <a:t>Структура решения: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4" imgW="1308100" imgH="520700" progId="Equation.3">
                  <p:embed/>
                </p:oleObj>
              </mc:Choice>
              <mc:Fallback>
                <p:oleObj name="Equation" r:id="rId4" imgW="13081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>
            <p:extLst/>
          </p:nvPr>
        </p:nvGraphicFramePr>
        <p:xfrm>
          <a:off x="918860" y="4859338"/>
          <a:ext cx="4505325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Формула" r:id="rId6" imgW="2870200" imgH="736600" progId="Equation.3">
                  <p:embed/>
                </p:oleObj>
              </mc:Choice>
              <mc:Fallback>
                <p:oleObj name="Формула" r:id="rId6" imgW="2870200" imgH="73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8860" y="4859338"/>
                        <a:ext cx="4505325" cy="1154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3414265" y="4869973"/>
            <a:ext cx="1337677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858451" y="5266184"/>
            <a:ext cx="1541564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414636" y="5658096"/>
            <a:ext cx="1201248" cy="3581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552142" y="4005064"/>
            <a:ext cx="21547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Возрастающая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компонента</a:t>
            </a:r>
          </a:p>
        </p:txBody>
      </p:sp>
      <p:sp>
        <p:nvSpPr>
          <p:cNvPr id="16" name="Rounded Rectangle 5"/>
          <p:cNvSpPr/>
          <p:nvPr/>
        </p:nvSpPr>
        <p:spPr>
          <a:xfrm>
            <a:off x="2397756" y="4870251"/>
            <a:ext cx="842018" cy="35817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5"/>
          <p:cNvSpPr/>
          <p:nvPr/>
        </p:nvSpPr>
        <p:spPr>
          <a:xfrm>
            <a:off x="1413505" y="4864118"/>
            <a:ext cx="793218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7"/>
          <p:cNvSpPr/>
          <p:nvPr/>
        </p:nvSpPr>
        <p:spPr>
          <a:xfrm>
            <a:off x="2615883" y="5262606"/>
            <a:ext cx="1055939" cy="35817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7"/>
          <p:cNvSpPr/>
          <p:nvPr/>
        </p:nvSpPr>
        <p:spPr>
          <a:xfrm>
            <a:off x="1414635" y="5262606"/>
            <a:ext cx="1007494" cy="3581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Соединительная линия уступом 7"/>
          <p:cNvCxnSpPr>
            <a:stCxn id="17" idx="0"/>
            <a:endCxn id="15" idx="1"/>
          </p:cNvCxnSpPr>
          <p:nvPr/>
        </p:nvCxnSpPr>
        <p:spPr>
          <a:xfrm rot="5400000" flipH="1" flipV="1">
            <a:off x="3959351" y="2271327"/>
            <a:ext cx="443555" cy="4742028"/>
          </a:xfrm>
          <a:prstGeom prst="bentConnector2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16" idx="0"/>
          </p:cNvCxnSpPr>
          <p:nvPr/>
        </p:nvCxnSpPr>
        <p:spPr>
          <a:xfrm rot="16200000" flipH="1">
            <a:off x="4550257" y="3138759"/>
            <a:ext cx="270392" cy="3733377"/>
          </a:xfrm>
          <a:prstGeom prst="bentConnector4">
            <a:avLst>
              <a:gd name="adj1" fmla="val -84544"/>
              <a:gd name="adj2" fmla="val 91486"/>
            </a:avLst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6" idx="3"/>
          </p:cNvCxnSpPr>
          <p:nvPr/>
        </p:nvCxnSpPr>
        <p:spPr>
          <a:xfrm>
            <a:off x="4751942" y="5049063"/>
            <a:ext cx="1800200" cy="883668"/>
          </a:xfrm>
          <a:prstGeom prst="bentConnector3">
            <a:avLst>
              <a:gd name="adj1" fmla="val 50000"/>
            </a:avLst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49468" y="5517232"/>
            <a:ext cx="2127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Ограниченная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компонента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49468" y="4725144"/>
            <a:ext cx="18160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Убывающая</a:t>
            </a:r>
            <a:endParaRPr lang="ru-RU" sz="2400" b="1" dirty="0">
              <a:solidFill>
                <a:srgbClr val="0070C0"/>
              </a:solidFill>
            </a:endParaRPr>
          </a:p>
          <a:p>
            <a:r>
              <a:rPr lang="ru-RU" sz="2400" b="1" dirty="0" smtClean="0">
                <a:solidFill>
                  <a:srgbClr val="0070C0"/>
                </a:solidFill>
              </a:rPr>
              <a:t>компонента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09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Уравнения движения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Инерциальная СК: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US" sz="2800" dirty="0" smtClean="0"/>
          </a:p>
          <a:p>
            <a:r>
              <a:rPr lang="ru-RU" dirty="0" smtClean="0"/>
              <a:t>Структура решения: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42976" y="1809745"/>
          <a:ext cx="24526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3" imgW="1308100" imgH="520700" progId="Equation.3">
                  <p:embed/>
                </p:oleObj>
              </mc:Choice>
              <mc:Fallback>
                <p:oleObj name="Equation" r:id="rId3" imgW="13081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809745"/>
                        <a:ext cx="2452687" cy="97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903288" y="4859338"/>
          <a:ext cx="4505325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Формула" r:id="rId5" imgW="2870200" imgH="736600" progId="Equation.3">
                  <p:embed/>
                </p:oleObj>
              </mc:Choice>
              <mc:Fallback>
                <p:oleObj name="Формула" r:id="rId5" imgW="2870200" imgH="73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4859338"/>
                        <a:ext cx="4505325" cy="1154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Объект 3"/>
          <p:cNvSpPr txBox="1">
            <a:spLocks/>
          </p:cNvSpPr>
          <p:nvPr/>
        </p:nvSpPr>
        <p:spPr>
          <a:xfrm>
            <a:off x="4788024" y="2492896"/>
            <a:ext cx="4355976" cy="23042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latin typeface="Calibri" panose="020F0502020204030204" pitchFamily="34" charset="0"/>
              </a:rPr>
              <a:t>Для заданных </a:t>
            </a:r>
            <a:endParaRPr lang="en-US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x(0), y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=y(0), z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=z(0),</a:t>
            </a:r>
          </a:p>
          <a:p>
            <a:pPr marL="0" indent="0">
              <a:buNone/>
            </a:pP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(0), v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(0),</a:t>
            </a:r>
          </a:p>
          <a:p>
            <a:pPr marL="0" indent="0">
              <a:buNone/>
            </a:pPr>
            <a:r>
              <a:rPr lang="ru-RU" dirty="0" smtClean="0">
                <a:latin typeface="Calibri" panose="020F0502020204030204" pitchFamily="34" charset="0"/>
              </a:rPr>
              <a:t>найти такую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y0</a:t>
            </a:r>
            <a:r>
              <a:rPr lang="ru-RU" dirty="0">
                <a:latin typeface="Calibri" panose="020F0502020204030204" pitchFamily="34" charset="0"/>
              </a:rPr>
              <a:t>,</a:t>
            </a:r>
            <a:r>
              <a:rPr lang="ru-RU" dirty="0" smtClean="0">
                <a:latin typeface="Calibri" panose="020F0502020204030204" pitchFamily="34" charset="0"/>
              </a:rPr>
              <a:t> чтобы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dirty="0" smtClean="0">
                <a:latin typeface="Calibri" panose="020F0502020204030204" pitchFamily="34" charset="0"/>
              </a:rPr>
              <a:t>.</a:t>
            </a:r>
            <a:endParaRPr lang="ru-RU" baseline="-250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6504" y="1988840"/>
            <a:ext cx="449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</a:rPr>
              <a:t>Найти ограниченное решение</a:t>
            </a:r>
            <a:endParaRPr lang="ru-RU" sz="2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81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поиска </a:t>
            </a:r>
            <a:r>
              <a:rPr lang="en-US" i="1" dirty="0" smtClean="0"/>
              <a:t>V</a:t>
            </a:r>
            <a:r>
              <a:rPr lang="en-US" i="1" baseline="-25000" dirty="0" smtClean="0"/>
              <a:t>y0</a:t>
            </a:r>
            <a:endParaRPr lang="ru-RU" i="1" baseline="-25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62111"/>
            <a:ext cx="5080648" cy="5211089"/>
          </a:xfrm>
          <a:prstGeom prst="rect">
            <a:avLst/>
          </a:prstGeom>
        </p:spPr>
      </p:pic>
      <p:cxnSp>
        <p:nvCxnSpPr>
          <p:cNvPr id="26" name="Прямая соединительная линия 25"/>
          <p:cNvCxnSpPr/>
          <p:nvPr/>
        </p:nvCxnSpPr>
        <p:spPr>
          <a:xfrm flipV="1">
            <a:off x="1920240" y="1285858"/>
            <a:ext cx="1587" cy="4519408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4187952" y="1285858"/>
            <a:ext cx="1587" cy="4519408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111"/>
          <p:cNvPicPr/>
          <p:nvPr/>
        </p:nvPicPr>
        <p:blipFill>
          <a:blip r:embed="rId3" cstate="print"/>
          <a:srcRect t="-9032"/>
          <a:stretch>
            <a:fillRect/>
          </a:stretch>
        </p:blipFill>
        <p:spPr bwMode="auto">
          <a:xfrm>
            <a:off x="5580112" y="2420888"/>
            <a:ext cx="3356372" cy="217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346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Алгоритм поиска </a:t>
            </a:r>
            <a:r>
              <a:rPr lang="en-US" i="1" dirty="0"/>
              <a:t>V</a:t>
            </a:r>
            <a:r>
              <a:rPr lang="en-US" i="1" baseline="-25000" dirty="0"/>
              <a:t>y0</a:t>
            </a:r>
            <a:endParaRPr lang="en-US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61" y="1000125"/>
            <a:ext cx="7427877" cy="5357813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21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Гало-орбиты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Рисунок 4" descr="hoiYi0eI2_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96752"/>
            <a:ext cx="4752528" cy="49429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46204" y="1320563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Пример южной гало-орбиты вокруг точки </a:t>
            </a:r>
            <a:r>
              <a:rPr lang="en-US" sz="2400" dirty="0" smtClean="0"/>
              <a:t>L2</a:t>
            </a:r>
            <a:r>
              <a:rPr lang="ru-RU" sz="2400" dirty="0" smtClean="0"/>
              <a:t> с выходом из эклиптики около 220 тыс. км.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7706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Гало-орбиты </a:t>
            </a:r>
            <a:r>
              <a:rPr lang="en-US" dirty="0" smtClean="0"/>
              <a:t>(</a:t>
            </a:r>
            <a:r>
              <a:rPr lang="en-US" i="1" dirty="0" smtClean="0"/>
              <a:t>X0*,Z0*</a:t>
            </a:r>
            <a:r>
              <a:rPr lang="en-US" dirty="0" smtClean="0"/>
              <a:t>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00126"/>
            <a:ext cx="6687942" cy="5357812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010400" y="1628800"/>
            <a:ext cx="1966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Аксенов </a:t>
            </a:r>
            <a:r>
              <a:rPr lang="ru-RU" dirty="0" smtClean="0"/>
              <a:t>С.А., </a:t>
            </a:r>
            <a:r>
              <a:rPr lang="ru-RU" dirty="0"/>
              <a:t>Бобер </a:t>
            </a:r>
            <a:r>
              <a:rPr lang="ru-RU" dirty="0" smtClean="0"/>
              <a:t>С.А., </a:t>
            </a:r>
            <a:r>
              <a:rPr lang="ru-RU" dirty="0"/>
              <a:t>Николаева </a:t>
            </a:r>
            <a:r>
              <a:rPr lang="ru-RU" dirty="0" smtClean="0"/>
              <a:t>Ю.А., </a:t>
            </a:r>
            <a:r>
              <a:rPr lang="ru-RU" dirty="0"/>
              <a:t>Николаев </a:t>
            </a:r>
            <a:r>
              <a:rPr lang="ru-RU" dirty="0" smtClean="0"/>
              <a:t>П.В., </a:t>
            </a:r>
            <a:r>
              <a:rPr lang="ru-RU" dirty="0"/>
              <a:t>Федоренко </a:t>
            </a:r>
            <a:r>
              <a:rPr lang="ru-RU" dirty="0" smtClean="0"/>
              <a:t>Ю.В.</a:t>
            </a:r>
            <a:endParaRPr lang="en-US" dirty="0" smtClean="0"/>
          </a:p>
          <a:p>
            <a:r>
              <a:rPr lang="en-US" dirty="0" smtClean="0"/>
              <a:t>“</a:t>
            </a:r>
            <a:r>
              <a:rPr lang="ru-RU" dirty="0"/>
              <a:t>Компьютерное моделирование движения космического аппарата в окрестности точки либрации L2 системы Солнце-Земля</a:t>
            </a:r>
            <a:r>
              <a:rPr lang="en-US" dirty="0" smtClean="0"/>
              <a:t>”</a:t>
            </a:r>
          </a:p>
          <a:p>
            <a:r>
              <a:rPr lang="ru-RU" i="1" dirty="0" smtClean="0"/>
              <a:t>Препринт</a:t>
            </a:r>
          </a:p>
          <a:p>
            <a:r>
              <a:rPr lang="ru-RU" i="1" dirty="0" err="1" smtClean="0"/>
              <a:t>ЦНИИмаш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738534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14" y="3388099"/>
            <a:ext cx="2849193" cy="2592502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14" y="1047899"/>
            <a:ext cx="2322856" cy="23722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Набор гало-орбит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56" y="3452036"/>
            <a:ext cx="2304256" cy="23532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19" y="1047899"/>
            <a:ext cx="2331549" cy="23811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20072" y="1004535"/>
            <a:ext cx="3930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Рассматривается набор гало-орбит </a:t>
            </a:r>
            <a:r>
              <a:rPr lang="ru-RU" sz="2400" dirty="0" smtClean="0"/>
              <a:t>с выходом из эклиптики</a:t>
            </a:r>
            <a:r>
              <a:rPr lang="en-US" sz="2400" dirty="0" smtClean="0"/>
              <a:t> (</a:t>
            </a:r>
            <a:r>
              <a:rPr lang="en-US" sz="2400" i="1" dirty="0" smtClean="0"/>
              <a:t>Z0*</a:t>
            </a:r>
            <a:r>
              <a:rPr lang="en-US" sz="2400" dirty="0" smtClean="0"/>
              <a:t>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от </a:t>
            </a:r>
            <a:r>
              <a:rPr lang="en-US" sz="2400" dirty="0" smtClean="0"/>
              <a:t>50</a:t>
            </a:r>
            <a:r>
              <a:rPr lang="ru-RU" sz="2400" dirty="0"/>
              <a:t> </a:t>
            </a:r>
            <a:r>
              <a:rPr lang="ru-RU" sz="2400" dirty="0" smtClean="0"/>
              <a:t>до 700 тыс. км</a:t>
            </a:r>
            <a:br>
              <a:rPr lang="ru-RU" sz="2400" dirty="0" smtClean="0"/>
            </a:br>
            <a:r>
              <a:rPr lang="ru-RU" sz="2400" dirty="0" smtClean="0"/>
              <a:t>с шагом в 50 тыс. км.</a:t>
            </a:r>
          </a:p>
        </p:txBody>
      </p:sp>
      <p:pic>
        <p:nvPicPr>
          <p:cNvPr id="13" name="Рисунок 12" descr="hoiYi0eI2_U.jpg"/>
          <p:cNvPicPr>
            <a:picLocks noChangeAspect="1"/>
          </p:cNvPicPr>
          <p:nvPr/>
        </p:nvPicPr>
        <p:blipFill rotWithShape="1">
          <a:blip r:embed="rId7" cstate="print"/>
          <a:srcRect r="48883" b="49012"/>
          <a:stretch/>
        </p:blipFill>
        <p:spPr>
          <a:xfrm>
            <a:off x="5739513" y="2943527"/>
            <a:ext cx="3199180" cy="3318893"/>
          </a:xfrm>
          <a:prstGeom prst="rect">
            <a:avLst/>
          </a:prstGeom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6084168" y="4480560"/>
            <a:ext cx="26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6084168" y="4114800"/>
            <a:ext cx="8640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804248" y="4114800"/>
            <a:ext cx="0" cy="3657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6804248" y="4114800"/>
            <a:ext cx="0" cy="3657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337454" y="406543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</a:t>
            </a:r>
            <a:r>
              <a:rPr lang="en-US" i="1" baseline="-25000" dirty="0" smtClean="0"/>
              <a:t>Z+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2297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Схема перехода «34»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1" r="25825" b="2244"/>
          <a:stretch/>
        </p:blipFill>
        <p:spPr bwMode="auto">
          <a:xfrm>
            <a:off x="1964220" y="980728"/>
            <a:ext cx="5221605" cy="5372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80112" y="3446756"/>
            <a:ext cx="28848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Точка 3</a:t>
            </a:r>
          </a:p>
          <a:p>
            <a:r>
              <a:rPr lang="ru-RU" sz="1600" dirty="0" smtClean="0"/>
              <a:t>совершение первого импульса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в плоскости </a:t>
            </a:r>
            <a:r>
              <a:rPr lang="en-US" sz="1600" dirty="0" smtClean="0"/>
              <a:t>XY</a:t>
            </a:r>
            <a:endParaRPr lang="ru-RU" sz="16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608512" y="5157192"/>
            <a:ext cx="3923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Точка </a:t>
            </a:r>
            <a:r>
              <a:rPr lang="en-US" sz="1600" i="1" dirty="0" smtClean="0"/>
              <a:t>4</a:t>
            </a:r>
            <a:r>
              <a:rPr lang="ru-RU" sz="1600" dirty="0" smtClean="0"/>
              <a:t>:</a:t>
            </a:r>
            <a:r>
              <a:rPr lang="en-US" sz="1600" dirty="0" smtClean="0"/>
              <a:t> </a:t>
            </a:r>
            <a:r>
              <a:rPr lang="ru-RU" sz="1600" dirty="0" smtClean="0"/>
              <a:t>совершение второго импульса</a:t>
            </a:r>
            <a:r>
              <a:rPr lang="en-US" sz="1600" dirty="0" smtClean="0"/>
              <a:t> </a:t>
            </a:r>
            <a:r>
              <a:rPr lang="ru-RU" sz="1600" dirty="0" smtClean="0"/>
              <a:t>ортогонально плоскости </a:t>
            </a:r>
            <a:r>
              <a:rPr lang="en-US" sz="1600" dirty="0" smtClean="0"/>
              <a:t>XY</a:t>
            </a:r>
            <a:endParaRPr lang="ru-RU" sz="16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932040" y="1998131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Начальная точка перехода</a:t>
            </a:r>
          </a:p>
          <a:p>
            <a:r>
              <a:rPr lang="ru-RU" sz="1600" dirty="0" smtClean="0"/>
              <a:t>задание начального вектора состояния КА (</a:t>
            </a:r>
            <a:r>
              <a:rPr lang="en-US" sz="1600" dirty="0" smtClean="0"/>
              <a:t>X0, 0, Z0, 0, VY0, 0) </a:t>
            </a:r>
            <a:endParaRPr lang="ru-RU" sz="16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3059832" y="1052736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Конечная точка перехода</a:t>
            </a:r>
          </a:p>
          <a:p>
            <a:r>
              <a:rPr lang="ru-RU" sz="1600" dirty="0" smtClean="0"/>
              <a:t>поиск корректировочного импульса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3239360" y="1637511"/>
            <a:ext cx="360040" cy="199444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4230208" y="2846884"/>
            <a:ext cx="801458" cy="80282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4981360" y="3631954"/>
            <a:ext cx="59875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3994026" y="5328826"/>
            <a:ext cx="59875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95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Вычисление импульсов перехода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Краевая задача нахождения импульсов перехода</a:t>
            </a:r>
            <a:r>
              <a:rPr lang="en-US" sz="2400" dirty="0" smtClean="0"/>
              <a:t> </a:t>
            </a:r>
            <a:r>
              <a:rPr lang="ru-RU" sz="2400" dirty="0" smtClean="0"/>
              <a:t>на примере стратегии «34»: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27984" y="1776630"/>
            <a:ext cx="4392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Варьируемые параметры:</a:t>
            </a:r>
          </a:p>
          <a:p>
            <a:r>
              <a:rPr lang="en-US" sz="2000" b="1" dirty="0" smtClean="0">
                <a:latin typeface="Symbol" panose="05050102010706020507" pitchFamily="18" charset="2"/>
              </a:rPr>
              <a:t>D</a:t>
            </a:r>
            <a:r>
              <a:rPr lang="en-US" sz="2000" b="1" dirty="0" smtClean="0"/>
              <a:t>VX</a:t>
            </a:r>
            <a:r>
              <a:rPr lang="ru-RU" sz="2000" dirty="0" smtClean="0"/>
              <a:t>,</a:t>
            </a:r>
            <a:r>
              <a:rPr lang="en-US" sz="2000" b="1" dirty="0">
                <a:latin typeface="Symbol" panose="05050102010706020507" pitchFamily="18" charset="2"/>
              </a:rPr>
              <a:t> </a:t>
            </a:r>
            <a:r>
              <a:rPr lang="en-US" sz="2000" b="1" dirty="0" smtClean="0">
                <a:latin typeface="Symbol" panose="05050102010706020507" pitchFamily="18" charset="2"/>
              </a:rPr>
              <a:t>D</a:t>
            </a:r>
            <a:r>
              <a:rPr lang="en-US" sz="2000" b="1" dirty="0" smtClean="0"/>
              <a:t>V</a:t>
            </a:r>
            <a:r>
              <a:rPr lang="en-US" sz="2000" b="1" dirty="0"/>
              <a:t>Y</a:t>
            </a:r>
            <a:r>
              <a:rPr lang="ru-RU" sz="2000" b="1" dirty="0" smtClean="0"/>
              <a:t>,</a:t>
            </a:r>
            <a:r>
              <a:rPr lang="en-US" sz="2000" b="1" dirty="0" smtClean="0">
                <a:latin typeface="Symbol" panose="05050102010706020507" pitchFamily="18" charset="2"/>
              </a:rPr>
              <a:t> D</a:t>
            </a:r>
            <a:r>
              <a:rPr lang="en-US" sz="2000" b="1" dirty="0" smtClean="0"/>
              <a:t>VZ</a:t>
            </a:r>
            <a:r>
              <a:rPr lang="ru-RU" sz="2000" dirty="0" smtClean="0"/>
              <a:t> – компоненты двух импульсов</a:t>
            </a:r>
          </a:p>
          <a:p>
            <a:endParaRPr lang="ru-RU" sz="2000" dirty="0" smtClean="0"/>
          </a:p>
          <a:p>
            <a:r>
              <a:rPr lang="ru-RU" sz="2000" i="1" dirty="0" smtClean="0"/>
              <a:t>Условия для достижения на правой границе:</a:t>
            </a:r>
          </a:p>
          <a:p>
            <a:r>
              <a:rPr lang="en-US" sz="2000" b="1" dirty="0" smtClean="0"/>
              <a:t>X = X0*, Z = Z0*, VX = 0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27984" y="4161274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Решение производится методом стрельбы</a:t>
            </a:r>
            <a:endParaRPr lang="en-US" sz="2000" i="1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995936" y="1844824"/>
            <a:ext cx="0" cy="4209563"/>
          </a:xfrm>
          <a:prstGeom prst="line">
            <a:avLst/>
          </a:prstGeom>
          <a:ln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427984" y="5005625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Полученный вектор скорости КА в конечной точке корректируется:</a:t>
            </a:r>
          </a:p>
          <a:p>
            <a:r>
              <a:rPr lang="en-US" sz="2000" b="1" dirty="0" smtClean="0"/>
              <a:t>(</a:t>
            </a:r>
            <a:r>
              <a:rPr lang="ru-RU" sz="2000" b="1" dirty="0" smtClean="0"/>
              <a:t>0, </a:t>
            </a:r>
            <a:r>
              <a:rPr lang="en-US" sz="2000" b="1" dirty="0" smtClean="0"/>
              <a:t>VY</a:t>
            </a:r>
            <a:r>
              <a:rPr lang="ru-RU" sz="2000" b="1" dirty="0" smtClean="0"/>
              <a:t>, </a:t>
            </a:r>
            <a:r>
              <a:rPr lang="en-US" sz="2000" b="1" dirty="0" smtClean="0"/>
              <a:t>VZ) -&gt; </a:t>
            </a:r>
            <a:r>
              <a:rPr lang="ru-RU" sz="2000" b="1" dirty="0" smtClean="0"/>
              <a:t>(0, </a:t>
            </a:r>
            <a:r>
              <a:rPr lang="en-US" sz="2000" b="1" dirty="0" smtClean="0"/>
              <a:t>VY0*</a:t>
            </a:r>
            <a:r>
              <a:rPr lang="ru-RU" sz="2000" b="1" dirty="0" smtClean="0"/>
              <a:t>, </a:t>
            </a:r>
            <a:r>
              <a:rPr lang="en-US" sz="2000" b="1" dirty="0" smtClean="0"/>
              <a:t>0</a:t>
            </a:r>
            <a:r>
              <a:rPr lang="ru-RU" sz="2000" b="1" dirty="0" smtClean="0"/>
              <a:t>)</a:t>
            </a:r>
            <a:endParaRPr lang="en-US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1790292"/>
            <a:ext cx="2808312" cy="45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2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Стратегия «12»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83568" y="1052736"/>
          <a:ext cx="8003232" cy="5089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55976" y="6063679"/>
            <a:ext cx="482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Z*</a:t>
            </a:r>
            <a:endParaRPr lang="ru-RU" sz="2400" i="1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189304" y="3352057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/>
              <a:t>dV</a:t>
            </a:r>
            <a:r>
              <a:rPr lang="ru-RU" sz="2400" dirty="0" smtClean="0"/>
              <a:t>, км/с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800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Стратегия «</a:t>
            </a:r>
            <a:r>
              <a:rPr lang="ru-RU" dirty="0" smtClean="0"/>
              <a:t>14»</a:t>
            </a:r>
            <a:endParaRPr lang="en-US" sz="7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683568" y="1052736"/>
          <a:ext cx="7992888" cy="5112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 rot="16200000">
            <a:off x="-189304" y="3352057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/>
              <a:t>dV</a:t>
            </a:r>
            <a:r>
              <a:rPr lang="ru-RU" sz="2400" dirty="0" smtClean="0"/>
              <a:t>, км/с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55976" y="6063679"/>
            <a:ext cx="482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Z*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21800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Стратегия </a:t>
            </a:r>
            <a:r>
              <a:rPr lang="ru-RU" dirty="0" smtClean="0"/>
              <a:t>«34»</a:t>
            </a:r>
            <a:endParaRPr lang="en-US" sz="7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062294516"/>
              </p:ext>
            </p:extLst>
          </p:nvPr>
        </p:nvGraphicFramePr>
        <p:xfrm>
          <a:off x="633356" y="980727"/>
          <a:ext cx="7755068" cy="5112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 rot="16200000">
            <a:off x="-189304" y="3352057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/>
              <a:t>dV</a:t>
            </a:r>
            <a:r>
              <a:rPr lang="ru-RU" sz="2400" dirty="0" smtClean="0"/>
              <a:t>, км/с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55976" y="6063679"/>
            <a:ext cx="482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Z*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21800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Карты стратегии «12»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1026" name="Picture 2" descr="D:\YandexDisk\Lugovaya\deltaVxy_14x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935354"/>
            <a:ext cx="2786762" cy="271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YandexDisk\Lugovaya\deltaV_14x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02" y="999468"/>
            <a:ext cx="5411601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YandexDisk\Lugovaya\deltaVz_14x1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421" y="3669137"/>
            <a:ext cx="2767429" cy="271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Сечения карты </a:t>
            </a:r>
            <a:r>
              <a:rPr lang="en-US" i="1" dirty="0" err="1" smtClean="0"/>
              <a:t>dV</a:t>
            </a:r>
            <a:endParaRPr lang="en-US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5" name="Рисунок 4" descr="бла-бла-бла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1052736"/>
            <a:ext cx="8691356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Суммарный </a:t>
            </a:r>
            <a:r>
              <a:rPr lang="en-US" sz="3600" i="1" dirty="0" err="1" smtClean="0"/>
              <a:t>dV</a:t>
            </a:r>
            <a:endParaRPr lang="ru-RU" sz="36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83568" y="1340767"/>
          <a:ext cx="7920880" cy="4608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 rot="16200000">
            <a:off x="-189304" y="3352057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/>
              <a:t>dV</a:t>
            </a:r>
            <a:r>
              <a:rPr lang="ru-RU" sz="2400" dirty="0" smtClean="0"/>
              <a:t>, км/с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355976" y="6063679"/>
            <a:ext cx="482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Z*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«Пошаговые» переходы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153892"/>
              </p:ext>
            </p:extLst>
          </p:nvPr>
        </p:nvGraphicFramePr>
        <p:xfrm>
          <a:off x="465631" y="970706"/>
          <a:ext cx="6972301" cy="511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 rot="16200000">
            <a:off x="-416976" y="3275589"/>
            <a:ext cx="130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dV</a:t>
            </a:r>
            <a:r>
              <a:rPr lang="ru-RU" sz="2400" dirty="0" smtClean="0"/>
              <a:t>, км/с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563888" y="6031210"/>
            <a:ext cx="482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Z*</a:t>
            </a:r>
            <a:endParaRPr lang="ru-RU" sz="2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630392" y="4471952"/>
            <a:ext cx="24061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Сокращение суммарного </a:t>
            </a:r>
            <a:r>
              <a:rPr lang="ru-RU" dirty="0"/>
              <a:t>и</a:t>
            </a:r>
            <a:r>
              <a:rPr lang="ru-RU" dirty="0" smtClean="0"/>
              <a:t>мпульса на </a:t>
            </a:r>
            <a:r>
              <a:rPr lang="ru-RU" b="1" i="1" dirty="0" smtClean="0"/>
              <a:t>7-15%</a:t>
            </a:r>
            <a:r>
              <a:rPr lang="ru-RU" dirty="0" smtClean="0"/>
              <a:t> за счет увеличения времени перехода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02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15566"/>
            <a:ext cx="8229600" cy="3629658"/>
          </a:xfrm>
        </p:spPr>
        <p:txBody>
          <a:bodyPr>
            <a:noAutofit/>
          </a:bodyPr>
          <a:lstStyle/>
          <a:p>
            <a:pPr algn="just"/>
            <a:r>
              <a:rPr lang="ru-RU" sz="2100" dirty="0" smtClean="0"/>
              <a:t>Использована методика расчета ограниченных орбит для построения алгоритмов вычисления компонент импульсов перехода для трех стратегий перехода</a:t>
            </a:r>
          </a:p>
          <a:p>
            <a:pPr algn="just"/>
            <a:r>
              <a:rPr lang="ru-RU" sz="2100" dirty="0" smtClean="0"/>
              <a:t>Произведены расчеты компонент импульсов для переходов между гало-орбитами с </a:t>
            </a:r>
            <a:r>
              <a:rPr lang="ru-RU" sz="2100" dirty="0"/>
              <a:t>выходом из эклиптики </a:t>
            </a:r>
            <a:r>
              <a:rPr lang="ru-RU" sz="2100" dirty="0" smtClean="0"/>
              <a:t>от </a:t>
            </a:r>
            <a:r>
              <a:rPr lang="ru-RU" sz="2100" dirty="0"/>
              <a:t>50 до 700 тыс. </a:t>
            </a:r>
            <a:r>
              <a:rPr lang="ru-RU" sz="2100" dirty="0" smtClean="0"/>
              <a:t>км</a:t>
            </a:r>
          </a:p>
          <a:p>
            <a:pPr algn="just"/>
            <a:r>
              <a:rPr lang="ru-RU" sz="2100" dirty="0" smtClean="0"/>
              <a:t>Анализ суммарного импульса показал наиболее эффективную стратегию из рассмотренных</a:t>
            </a:r>
          </a:p>
          <a:p>
            <a:pPr algn="just"/>
            <a:r>
              <a:rPr lang="ru-RU" sz="2100" dirty="0" smtClean="0"/>
              <a:t>Выявлена возможность «последовательного» перехода между орбитами, позволяющая снизить общие затраты импульса за счет увеличения времени перехода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924944"/>
            <a:ext cx="6624736" cy="136815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Спасибо </a:t>
            </a:r>
            <a:br>
              <a:rPr lang="ru-RU" sz="6000" dirty="0" smtClean="0"/>
            </a:br>
            <a:r>
              <a:rPr lang="ru-RU" sz="6000" dirty="0" smtClean="0"/>
              <a:t>за внимание!</a:t>
            </a:r>
            <a:endParaRPr lang="ru-RU" sz="6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4D878-DA3D-4817-8902-E6DE72800433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ki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iki</Template>
  <TotalTime>4700</TotalTime>
  <Words>580</Words>
  <Application>Microsoft Office PowerPoint</Application>
  <PresentationFormat>Экран (4:3)</PresentationFormat>
  <Paragraphs>156</Paragraphs>
  <Slides>23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Symbol</vt:lpstr>
      <vt:lpstr>Times New Roman</vt:lpstr>
      <vt:lpstr>iki</vt:lpstr>
      <vt:lpstr>Equation</vt:lpstr>
      <vt:lpstr>Формула</vt:lpstr>
      <vt:lpstr>О переходах между гало-орбитами в окрестности точки либрации L2 системы Солнце-Земля</vt:lpstr>
      <vt:lpstr>План</vt:lpstr>
      <vt:lpstr>Система координат</vt:lpstr>
      <vt:lpstr>Уравнения движения</vt:lpstr>
      <vt:lpstr>Уравнения движения</vt:lpstr>
      <vt:lpstr>Уравнения движения</vt:lpstr>
      <vt:lpstr>Уравнения движения</vt:lpstr>
      <vt:lpstr>Алгоритм поиска Vy0</vt:lpstr>
      <vt:lpstr>Алгоритм поиска Vy0</vt:lpstr>
      <vt:lpstr>Гало-орбиты</vt:lpstr>
      <vt:lpstr>Гало-орбиты (X0*,Z0*)</vt:lpstr>
      <vt:lpstr>Набор гало-орбит</vt:lpstr>
      <vt:lpstr>Схема перехода «34»</vt:lpstr>
      <vt:lpstr>Вычисление импульсов перехода</vt:lpstr>
      <vt:lpstr>Стратегия «12»</vt:lpstr>
      <vt:lpstr>Стратегия «14»</vt:lpstr>
      <vt:lpstr>Стратегия «34»</vt:lpstr>
      <vt:lpstr>Карты стратегии «12»</vt:lpstr>
      <vt:lpstr>Сечения карты dV</vt:lpstr>
      <vt:lpstr>Суммарный dV</vt:lpstr>
      <vt:lpstr>«Пошаговые» переходы</vt:lpstr>
      <vt:lpstr>Результаты</vt:lpstr>
      <vt:lpstr>Спасибо 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Юлечка</dc:creator>
  <cp:lastModifiedBy>Stanislav Bober</cp:lastModifiedBy>
  <cp:revision>282</cp:revision>
  <dcterms:created xsi:type="dcterms:W3CDTF">2013-02-10T10:47:56Z</dcterms:created>
  <dcterms:modified xsi:type="dcterms:W3CDTF">2015-11-13T15:30:07Z</dcterms:modified>
</cp:coreProperties>
</file>