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23"/>
  </p:notesMasterIdLst>
  <p:handoutMasterIdLst>
    <p:handoutMasterId r:id="rId24"/>
  </p:handoutMasterIdLst>
  <p:sldIdLst>
    <p:sldId id="256" r:id="rId2"/>
    <p:sldId id="361" r:id="rId3"/>
    <p:sldId id="328" r:id="rId4"/>
    <p:sldId id="352" r:id="rId5"/>
    <p:sldId id="334" r:id="rId6"/>
    <p:sldId id="351" r:id="rId7"/>
    <p:sldId id="359" r:id="rId8"/>
    <p:sldId id="357" r:id="rId9"/>
    <p:sldId id="335" r:id="rId10"/>
    <p:sldId id="350" r:id="rId11"/>
    <p:sldId id="360" r:id="rId12"/>
    <p:sldId id="329" r:id="rId13"/>
    <p:sldId id="338" r:id="rId14"/>
    <p:sldId id="358" r:id="rId15"/>
    <p:sldId id="327" r:id="rId16"/>
    <p:sldId id="339" r:id="rId17"/>
    <p:sldId id="341" r:id="rId18"/>
    <p:sldId id="340" r:id="rId19"/>
    <p:sldId id="337" r:id="rId20"/>
    <p:sldId id="356" r:id="rId21"/>
    <p:sldId id="325" r:id="rId22"/>
  </p:sldIdLst>
  <p:sldSz cx="9144000" cy="5715000" type="screen16x10"/>
  <p:notesSz cx="6858000" cy="9144000"/>
  <p:custDataLst>
    <p:tags r:id="rId2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111C7"/>
    <a:srgbClr val="FF33CC"/>
    <a:srgbClr val="CC0000"/>
    <a:srgbClr val="0033CC"/>
    <a:srgbClr val="F571BC"/>
    <a:srgbClr val="CC66FF"/>
    <a:srgbClr val="CCECFF"/>
    <a:srgbClr val="99CC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87" autoAdjust="0"/>
    <p:restoredTop sz="96720" autoAdjust="0"/>
  </p:normalViewPr>
  <p:slideViewPr>
    <p:cSldViewPr>
      <p:cViewPr>
        <p:scale>
          <a:sx n="148" d="100"/>
          <a:sy n="148" d="100"/>
        </p:scale>
        <p:origin x="402" y="-28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-360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D604704-971E-4029-A81A-1FBB7E68062D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11EF8CA-D6BC-4497-95B9-9E8FBE587E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842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71ACACE-86F3-421A-B2AC-E16E1184788F}" type="datetimeFigureOut">
              <a:rPr lang="ru-RU"/>
              <a:pPr>
                <a:defRPr/>
              </a:pPr>
              <a:t>16.11.2015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5272B90-A822-4E42-9FF1-7FD6C03D4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8684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75DCE0-C0F8-4A8E-90A0-717067A3A9F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6F5D80-BB1A-4374-A306-8EE50736D770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B4F0B5-88DE-4B41-986E-3CF26BA9B50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54AE82-B163-4ACD-BD28-C6869CB0E53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E1D765-4FAF-47ED-85E7-B20A4CE860D0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E1D765-4FAF-47ED-85E7-B20A4CE860D0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1B27D3-EC6E-4780-8532-870FD1ACBA3B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83E3D6-5982-4C51-ABFB-246B6D6177A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7530D0-6DE5-4922-A9AF-DC2EEB132E6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E7D16A-7D08-4079-8143-94276A07B56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0A188D-E28A-4EAB-83C2-196766BCC250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5F6CD1-1174-4C48-B6F2-6ACD3DF1960F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19F33B-1ED3-48C2-A2AF-3CF4F09CD9DF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954DF5-5E36-4043-8EE1-5533E5728C3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357390" y="413788"/>
            <a:ext cx="6786610" cy="571504"/>
          </a:xfrm>
        </p:spPr>
        <p:txBody>
          <a:bodyPr/>
          <a:lstStyle>
            <a:lvl1pPr algn="r"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050262"/>
      </p:ext>
    </p:extLst>
  </p:cSld>
  <p:clrMapOvr>
    <a:masterClrMapping/>
  </p:clrMapOvr>
  <p:transition advTm="1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421872"/>
      </p:ext>
    </p:extLst>
  </p:cSld>
  <p:clrMapOvr>
    <a:masterClrMapping/>
  </p:clrMapOvr>
  <p:transition advTm="1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214313" y="1428750"/>
            <a:ext cx="6786562" cy="207168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flat" dir="t"/>
          </a:scene3d>
          <a:sp3d prstMaterial="dkEdge"/>
        </p:spPr>
        <p:txBody>
          <a:bodyPr vert="horz" anchor="ctr">
            <a:normAutofit/>
            <a:sp3d prstMaterial="softEdge">
              <a:bevelT w="38100" h="38100"/>
            </a:sp3d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pic>
        <p:nvPicPr>
          <p:cNvPr id="16390" name="Picture 6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193675"/>
            <a:ext cx="91440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4329" r:id="rId1"/>
    <p:sldLayoutId id="2147484330" r:id="rId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b="1" kern="1200" spc="2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Lucida 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Lucida 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Lucida 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Lucida 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400" b="1">
          <a:solidFill>
            <a:schemeClr val="tx1"/>
          </a:solidFill>
          <a:latin typeface="Franklin Gothic Book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3.wmf"/><Relationship Id="rId18" Type="http://schemas.openxmlformats.org/officeDocument/2006/relationships/oleObject" Target="../embeddings/oleObject8.bin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9.bin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20" Type="http://schemas.openxmlformats.org/officeDocument/2006/relationships/image" Target="../media/image18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6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6.bin"/><Relationship Id="rId22" Type="http://schemas.openxmlformats.org/officeDocument/2006/relationships/image" Target="../media/image1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21.wmf"/><Relationship Id="rId3" Type="http://schemas.openxmlformats.org/officeDocument/2006/relationships/slideLayout" Target="../slideLayouts/slideLayout2.xml"/><Relationship Id="rId21" Type="http://schemas.openxmlformats.org/officeDocument/2006/relationships/oleObject" Target="../embeddings/oleObject12.bin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oleObject" Target="../embeddings/oleObject10.bin"/><Relationship Id="rId2" Type="http://schemas.openxmlformats.org/officeDocument/2006/relationships/video" Target="file:///C:\Users\valery\separator\conferences\napoly\report\prezent\movie\mg_rho_mac.wmv" TargetMode="External"/><Relationship Id="rId16" Type="http://schemas.openxmlformats.org/officeDocument/2006/relationships/image" Target="../media/image34.png"/><Relationship Id="rId20" Type="http://schemas.openxmlformats.org/officeDocument/2006/relationships/image" Target="../media/image22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oleObject" Target="../embeddings/oleObject11.bin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jpe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emf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J:\2015_MyArticles\Tarusa_2\Tarusa2\movie\rho_2_5_LL.wmv" TargetMode="External"/><Relationship Id="rId1" Type="http://schemas.openxmlformats.org/officeDocument/2006/relationships/video" Target="file:///J:\2015_MyArticles\Tarusa_2\Tarusa2\movie\aaaa.wmv" TargetMode="Externa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valery\separator\conferences\napoly\report\prezent\movie\Q_10_HN.wmv" TargetMode="External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50" y="4945063"/>
            <a:ext cx="8496300" cy="576262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79388" y="1773238"/>
            <a:ext cx="8713787" cy="2308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3600" b="1" dirty="0" smtClean="0">
                <a:solidFill>
                  <a:schemeClr val="bg1"/>
                </a:solidFill>
              </a:rPr>
              <a:t>Математическое моделирование процессов фрагментации и абляции</a:t>
            </a:r>
          </a:p>
          <a:p>
            <a:pPr algn="r">
              <a:defRPr/>
            </a:pPr>
            <a:r>
              <a:rPr lang="ru-RU" sz="3600" b="1" dirty="0" smtClean="0">
                <a:solidFill>
                  <a:schemeClr val="bg1"/>
                </a:solidFill>
              </a:rPr>
              <a:t>молекулярного облака</a:t>
            </a:r>
            <a:endParaRPr lang="ru-RU" sz="3600" b="1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сильной ударной </a:t>
            </a:r>
            <a:r>
              <a:rPr lang="ru-RU" sz="3600" b="1" dirty="0" smtClean="0">
                <a:solidFill>
                  <a:schemeClr val="bg1"/>
                </a:solidFill>
              </a:rPr>
              <a:t>волной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323850" y="4246563"/>
            <a:ext cx="85693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Б.П.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Рыбакин</a:t>
            </a:r>
          </a:p>
          <a:p>
            <a:pPr algn="r" eaLnBrk="1" hangingPunct="1">
              <a:defRPr/>
            </a:pPr>
            <a:r>
              <a:rPr lang="en-US" alt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НИИСИ РАН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МГУ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</a:t>
            </a:r>
            <a:r>
              <a:rPr lang="en-US" alt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altLang="ru-RU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323850" y="4945063"/>
            <a:ext cx="0" cy="576262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2843808" y="5017740"/>
            <a:ext cx="432048" cy="416656"/>
          </a:xfrm>
          <a:prstGeom prst="ellipse">
            <a:avLst/>
          </a:prstGeom>
          <a:gradFill flip="none" rotWithShape="1">
            <a:gsLst>
              <a:gs pos="0">
                <a:srgbClr val="5E9EFF">
                  <a:lumMod val="26000"/>
                  <a:alpha val="64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528518"/>
            <a:ext cx="378263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111C7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Методы суперкомпьютерного</a:t>
            </a:r>
          </a:p>
          <a:p>
            <a:pPr algn="ctr"/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111C7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моделирования</a:t>
            </a:r>
          </a:p>
          <a:p>
            <a:pPr algn="ctr"/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111C7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alt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111C7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Таруса</a:t>
            </a:r>
            <a:endParaRPr lang="ru-RU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1111C7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99 0.00027 L 0.52743 0.00055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14166 0.0013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697260"/>
            <a:ext cx="90364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Звезды образуются в результате гравитационной (</a:t>
            </a:r>
            <a:r>
              <a:rPr lang="ru-RU" sz="2400" dirty="0" err="1" smtClean="0">
                <a:solidFill>
                  <a:schemeClr val="bg1"/>
                </a:solidFill>
              </a:rPr>
              <a:t>джинсовс</a:t>
            </a:r>
            <a:r>
              <a:rPr lang="ru-RU" sz="2400" dirty="0" smtClean="0">
                <a:solidFill>
                  <a:schemeClr val="bg1"/>
                </a:solidFill>
              </a:rPr>
              <a:t>-кой</a:t>
            </a:r>
            <a:r>
              <a:rPr lang="ru-RU" sz="2400" dirty="0">
                <a:solidFill>
                  <a:schemeClr val="bg1"/>
                </a:solidFill>
              </a:rPr>
              <a:t>) неустойчивости в холодных плотных молекулярных </a:t>
            </a:r>
            <a:r>
              <a:rPr lang="ru-RU" sz="2400" dirty="0" smtClean="0">
                <a:solidFill>
                  <a:schemeClr val="bg1"/>
                </a:solidFill>
              </a:rPr>
              <a:t>облаках. </a:t>
            </a:r>
            <a:r>
              <a:rPr lang="ru-RU" sz="2400" dirty="0">
                <a:solidFill>
                  <a:schemeClr val="bg1"/>
                </a:solidFill>
              </a:rPr>
              <a:t>Джинс (1902) впервые показал, что </a:t>
            </a:r>
            <a:r>
              <a:rPr lang="ru-RU" sz="2400" dirty="0" smtClean="0">
                <a:solidFill>
                  <a:schemeClr val="bg1"/>
                </a:solidFill>
              </a:rPr>
              <a:t>изначально </a:t>
            </a:r>
            <a:r>
              <a:rPr lang="ru-RU" sz="2400" dirty="0">
                <a:solidFill>
                  <a:schemeClr val="bg1"/>
                </a:solidFill>
              </a:rPr>
              <a:t>однородная </a:t>
            </a:r>
            <a:r>
              <a:rPr lang="ru-RU" sz="2400" dirty="0" err="1">
                <a:solidFill>
                  <a:schemeClr val="bg1"/>
                </a:solidFill>
              </a:rPr>
              <a:t>гравитирующая</a:t>
            </a:r>
            <a:r>
              <a:rPr lang="ru-RU" sz="2400" dirty="0">
                <a:solidFill>
                  <a:schemeClr val="bg1"/>
                </a:solidFill>
              </a:rPr>
              <a:t> среда с плотностью </a:t>
            </a:r>
            <a:r>
              <a:rPr lang="ru-RU" sz="2400" dirty="0">
                <a:solidFill>
                  <a:schemeClr val="bg1"/>
                </a:solidFill>
                <a:latin typeface="Times New Roman"/>
                <a:ea typeface="Calibri"/>
              </a:rPr>
              <a:t>ρ</a:t>
            </a:r>
            <a:r>
              <a:rPr lang="ru-RU" sz="2400" baseline="-25000" dirty="0">
                <a:solidFill>
                  <a:schemeClr val="bg1"/>
                </a:solidFill>
                <a:latin typeface="Times New Roman"/>
                <a:ea typeface="Calibri"/>
              </a:rPr>
              <a:t>0</a:t>
            </a:r>
            <a:r>
              <a:rPr lang="ru-RU" sz="2400" baseline="-25000" dirty="0">
                <a:latin typeface="Times New Roman"/>
                <a:ea typeface="Calibri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неустой-чива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по отношению к малым </a:t>
            </a:r>
            <a:r>
              <a:rPr lang="ru-RU" sz="2400" dirty="0" smtClean="0">
                <a:solidFill>
                  <a:schemeClr val="bg1"/>
                </a:solidFill>
              </a:rPr>
              <a:t>линейным возмущениям </a:t>
            </a:r>
            <a:r>
              <a:rPr lang="ru-RU" sz="2400" dirty="0">
                <a:solidFill>
                  <a:schemeClr val="bg1"/>
                </a:solidFill>
              </a:rPr>
              <a:t>плотности с характерным масштабом, превышающим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По мере сжатия плотность обособившейся области </a:t>
            </a:r>
            <a:r>
              <a:rPr lang="ru-RU" sz="2400" dirty="0" err="1" smtClean="0">
                <a:solidFill>
                  <a:schemeClr val="bg1"/>
                </a:solidFill>
              </a:rPr>
              <a:t>возрас</a:t>
            </a:r>
            <a:r>
              <a:rPr lang="ru-RU" sz="2400" dirty="0" smtClean="0">
                <a:solidFill>
                  <a:schemeClr val="bg1"/>
                </a:solidFill>
              </a:rPr>
              <a:t>-тает, </a:t>
            </a:r>
            <a:r>
              <a:rPr lang="ru-RU" sz="2400" dirty="0" err="1" smtClean="0">
                <a:solidFill>
                  <a:schemeClr val="bg1"/>
                </a:solidFill>
              </a:rPr>
              <a:t>джинсовская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длина волны уменьшается и появляется </a:t>
            </a:r>
            <a:r>
              <a:rPr lang="ru-RU" sz="2400" dirty="0" smtClean="0">
                <a:solidFill>
                  <a:schemeClr val="bg1"/>
                </a:solidFill>
              </a:rPr>
              <a:t>возможность фрагментации </a:t>
            </a:r>
            <a:r>
              <a:rPr lang="ru-RU" sz="2400" dirty="0">
                <a:solidFill>
                  <a:schemeClr val="bg1"/>
                </a:solidFill>
              </a:rPr>
              <a:t>среды на мелкомасштабные образования</a:t>
            </a:r>
            <a:r>
              <a:rPr lang="ru-RU" sz="2400">
                <a:solidFill>
                  <a:schemeClr val="bg1"/>
                </a:solidFill>
              </a:rPr>
              <a:t>.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3001516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λ</a:t>
            </a:r>
            <a:r>
              <a:rPr lang="en-US" baseline="-25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J</a:t>
            </a:r>
            <a:r>
              <a:rPr lang="en-US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≈c</a:t>
            </a:r>
            <a:r>
              <a:rPr lang="en-US" baseline="-25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s</a:t>
            </a:r>
            <a:r>
              <a:rPr lang="en-US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/√(π/Gρ</a:t>
            </a:r>
            <a:r>
              <a:rPr lang="en-US" baseline="-25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0</a:t>
            </a:r>
            <a:r>
              <a:rPr lang="en-US" dirty="0">
                <a:latin typeface="Times New Roman"/>
                <a:ea typeface="Calibri"/>
                <a:cs typeface="Times New Roman"/>
              </a:rPr>
              <a:t>)</a:t>
            </a:r>
            <a:endParaRPr lang="ru-RU" sz="1400" dirty="0">
              <a:effectLst/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3712314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static.ddmcdn.com/gif/spitzer-decade-04-1308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1950" y="841375"/>
            <a:ext cx="5362575" cy="35194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509" name="Picture 5" descr="Light Echo From Star V838 Monocerotis - April 30, 20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1238" y="823913"/>
            <a:ext cx="2728912" cy="27289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Star V838 Monocerotis (V838 Mon) - December 17, 20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1238" y="823913"/>
            <a:ext cx="2728912" cy="27289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075363" y="3649663"/>
            <a:ext cx="2889250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Звезда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v838 </a:t>
            </a:r>
            <a:r>
              <a:rPr lang="en-US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monocerotis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(12.17.2002) 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6042025" y="3925888"/>
            <a:ext cx="29225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200">
                <a:solidFill>
                  <a:schemeClr val="bg1"/>
                </a:solidFill>
              </a:rPr>
              <a:t>Массивные звезды рождаются в гигантских молекулярных облаках в результате их взаимодействия с веществом из остатков сверхновых звезд после их взрыва</a:t>
            </a:r>
            <a:r>
              <a:rPr lang="en-US" altLang="ru-RU" sz="1200">
                <a:solidFill>
                  <a:schemeClr val="bg1"/>
                </a:solidFill>
              </a:rPr>
              <a:t>.</a:t>
            </a:r>
            <a:endParaRPr lang="ru-RU" altLang="ru-RU" sz="1200">
              <a:solidFill>
                <a:schemeClr val="bg1"/>
              </a:solidFill>
            </a:endParaRPr>
          </a:p>
        </p:txBody>
      </p:sp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323850" y="4441825"/>
            <a:ext cx="6040438" cy="1020763"/>
            <a:chOff x="251520" y="4513684"/>
            <a:chExt cx="6040436" cy="643378"/>
          </a:xfrm>
        </p:grpSpPr>
        <p:sp>
          <p:nvSpPr>
            <p:cNvPr id="10" name="Прямоугольник 2"/>
            <p:cNvSpPr>
              <a:spLocks noChangeArrowheads="1"/>
            </p:cNvSpPr>
            <p:nvPr/>
          </p:nvSpPr>
          <p:spPr bwMode="auto">
            <a:xfrm>
              <a:off x="251520" y="4513684"/>
              <a:ext cx="5646736" cy="523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ru-RU" altLang="ru-RU" sz="1200" dirty="0" smtClean="0">
                  <a:solidFill>
                    <a:schemeClr val="bg1"/>
                  </a:solidFill>
                </a:rPr>
                <a:t>Инфракрасное кольцевое свечение туманности</a:t>
              </a:r>
              <a:r>
                <a:rPr lang="en-US" altLang="ru-RU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RCW 120</a:t>
              </a:r>
              <a:r>
                <a:rPr lang="en-US" altLang="ru-RU" sz="1200" dirty="0" smtClean="0">
                  <a:solidFill>
                    <a:schemeClr val="bg1"/>
                  </a:solidFill>
                </a:rPr>
                <a:t>, </a:t>
              </a:r>
              <a:r>
                <a:rPr lang="ru-RU" altLang="ru-RU" sz="1200" dirty="0" smtClean="0">
                  <a:solidFill>
                    <a:schemeClr val="bg1"/>
                  </a:solidFill>
                </a:rPr>
                <a:t>содержащей частицы пыли полициклических ароматических гидрокарбонатов</a:t>
              </a:r>
              <a:r>
                <a:rPr lang="en-US" altLang="ru-RU" sz="1200" dirty="0" smtClean="0">
                  <a:solidFill>
                    <a:schemeClr val="bg1"/>
                  </a:solidFill>
                </a:rPr>
                <a:t>, </a:t>
              </a:r>
              <a:r>
                <a:rPr lang="ru-RU" altLang="ru-RU" sz="1200" dirty="0" smtClean="0">
                  <a:solidFill>
                    <a:schemeClr val="bg1"/>
                  </a:solidFill>
                </a:rPr>
                <a:t>форма облака определяется звездным ветром из зоны расположения центральной массивной звезды </a:t>
              </a:r>
              <a:r>
                <a:rPr lang="en-US" altLang="ru-RU" sz="1200" dirty="0" smtClean="0">
                  <a:solidFill>
                    <a:schemeClr val="bg1"/>
                  </a:solidFill>
                </a:rPr>
                <a:t>O-</a:t>
              </a:r>
              <a:r>
                <a:rPr lang="ru-RU" altLang="ru-RU" sz="1200" dirty="0" smtClean="0">
                  <a:solidFill>
                    <a:schemeClr val="bg1"/>
                  </a:solidFill>
                </a:rPr>
                <a:t>типа</a:t>
              </a:r>
              <a:r>
                <a:rPr lang="en-US" altLang="ru-RU" sz="1200" dirty="0" smtClean="0">
                  <a:solidFill>
                    <a:schemeClr val="bg1"/>
                  </a:solidFill>
                </a:rPr>
                <a:t>.</a:t>
              </a:r>
              <a:endParaRPr lang="ru-RU" altLang="ru-RU" sz="12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499544" y="4910918"/>
              <a:ext cx="2792412" cy="2461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00" dirty="0">
                  <a:solidFill>
                    <a:schemeClr val="bg1"/>
                  </a:solidFill>
                </a:rPr>
                <a:t>Spitzer Nebula Stunners: Photo Ian O’Neill.</a:t>
              </a:r>
              <a:endParaRPr lang="en-US" sz="1000" i="1" cap="all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Овал 12"/>
          <p:cNvSpPr>
            <a:spLocks noChangeAspect="1"/>
          </p:cNvSpPr>
          <p:nvPr/>
        </p:nvSpPr>
        <p:spPr>
          <a:xfrm>
            <a:off x="539551" y="1561355"/>
            <a:ext cx="2304257" cy="2304257"/>
          </a:xfrm>
          <a:prstGeom prst="ellipse">
            <a:avLst/>
          </a:prstGeom>
          <a:gradFill flip="none" rotWithShape="1">
            <a:gsLst>
              <a:gs pos="0">
                <a:srgbClr val="A603AB">
                  <a:lumMod val="32000"/>
                  <a:lumOff val="68000"/>
                  <a:alpha val="0"/>
                </a:srgbClr>
              </a:gs>
              <a:gs pos="12000">
                <a:srgbClr val="0819FB"/>
              </a:gs>
              <a:gs pos="31000">
                <a:srgbClr val="1A8D48"/>
              </a:gs>
              <a:gs pos="58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circle">
              <a:fillToRect l="50000" t="50000" r="50000" b="50000"/>
            </a:path>
            <a:tileRect/>
          </a:gra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752000" y="2425452"/>
            <a:ext cx="432048" cy="416656"/>
          </a:xfrm>
          <a:prstGeom prst="ellipse">
            <a:avLst/>
          </a:prstGeom>
          <a:gradFill flip="none" rotWithShape="1">
            <a:gsLst>
              <a:gs pos="0">
                <a:srgbClr val="92D050">
                  <a:lumMod val="46000"/>
                  <a:alpha val="7000"/>
                </a:srgb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900113" y="2263775"/>
            <a:ext cx="16398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/>
              <a:t>Распространение остатков сверхновой</a:t>
            </a:r>
            <a:r>
              <a:rPr lang="en-US" altLang="ru-RU" sz="1400"/>
              <a:t> </a:t>
            </a:r>
            <a:r>
              <a:rPr lang="ru-RU" altLang="ru-RU" sz="1400"/>
              <a:t>после взрыва</a:t>
            </a: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 rot="-5400000">
            <a:off x="4133850" y="2236788"/>
            <a:ext cx="2409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/>
              <a:t>Молекулярное облако</a:t>
            </a:r>
          </a:p>
        </p:txBody>
      </p:sp>
      <p:grpSp>
        <p:nvGrpSpPr>
          <p:cNvPr id="20" name="Группа 19"/>
          <p:cNvGrpSpPr>
            <a:grpSpLocks/>
          </p:cNvGrpSpPr>
          <p:nvPr/>
        </p:nvGrpSpPr>
        <p:grpSpPr bwMode="auto">
          <a:xfrm>
            <a:off x="2619375" y="1131888"/>
            <a:ext cx="584200" cy="3021012"/>
            <a:chOff x="3117800" y="1058044"/>
            <a:chExt cx="584398" cy="3022475"/>
          </a:xfrm>
        </p:grpSpPr>
        <p:sp>
          <p:nvSpPr>
            <p:cNvPr id="16" name="Прямоугольник 15"/>
            <p:cNvSpPr/>
            <p:nvPr/>
          </p:nvSpPr>
          <p:spPr>
            <a:xfrm rot="16200000">
              <a:off x="2271210" y="2357290"/>
              <a:ext cx="2277577" cy="584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Фронт ударной волны</a:t>
              </a:r>
            </a:p>
            <a:p>
              <a:pPr>
                <a:defRPr/>
              </a:pPr>
              <a:endPara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3492577" y="1058044"/>
              <a:ext cx="0" cy="3022475"/>
            </a:xfrm>
            <a:prstGeom prst="line">
              <a:avLst/>
            </a:prstGeom>
            <a:ln w="25400">
              <a:solidFill>
                <a:srgbClr val="FFFF00"/>
              </a:solidFill>
            </a:ln>
            <a:effectLst>
              <a:outerShdw blurRad="50800" dist="38100" dir="10800000" algn="r" rotWithShape="0">
                <a:srgbClr val="FFC000">
                  <a:alpha val="4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19792 -2.22222E-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450" y="481013"/>
            <a:ext cx="79438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моделирования в двухмерном приближении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563" y="3567113"/>
            <a:ext cx="2286000" cy="1714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563" y="1379538"/>
            <a:ext cx="6096000" cy="21256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68313" y="3517900"/>
            <a:ext cx="655161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1000">
                <a:solidFill>
                  <a:schemeClr val="bg1"/>
                </a:solidFill>
              </a:rPr>
              <a:t>Разрешение расчетной сетки </a:t>
            </a:r>
            <a:r>
              <a:rPr lang="en-US" altLang="ru-RU" sz="1000">
                <a:solidFill>
                  <a:schemeClr val="bg1"/>
                </a:solidFill>
              </a:rPr>
              <a:t>2560 x 896, 64</a:t>
            </a:r>
            <a:r>
              <a:rPr lang="ru-RU" altLang="ru-RU" sz="1000">
                <a:solidFill>
                  <a:schemeClr val="bg1"/>
                </a:solidFill>
              </a:rPr>
              <a:t> контрольных объема по радиусу облака</a:t>
            </a:r>
            <a:r>
              <a:rPr lang="en-US" altLang="ru-RU" sz="1000">
                <a:solidFill>
                  <a:schemeClr val="bg1"/>
                </a:solidFill>
              </a:rPr>
              <a:t>.</a:t>
            </a:r>
            <a:r>
              <a:rPr lang="ru-RU" altLang="ru-RU" sz="1000">
                <a:solidFill>
                  <a:schemeClr val="bg1"/>
                </a:solidFill>
              </a:rPr>
              <a:t> </a:t>
            </a:r>
          </a:p>
          <a:p>
            <a:r>
              <a:rPr lang="ru-RU" altLang="ru-RU" sz="1000">
                <a:solidFill>
                  <a:schemeClr val="bg1"/>
                </a:solidFill>
              </a:rPr>
              <a:t>Число Маха </a:t>
            </a:r>
            <a:r>
              <a:rPr lang="en-US" altLang="ru-RU" sz="1000">
                <a:solidFill>
                  <a:schemeClr val="bg1"/>
                </a:solidFill>
              </a:rPr>
              <a:t>10.0. </a:t>
            </a:r>
            <a:endParaRPr lang="ru-RU" altLang="ru-RU" sz="1000">
              <a:solidFill>
                <a:schemeClr val="bg1"/>
              </a:solidFill>
            </a:endParaRPr>
          </a:p>
          <a:p>
            <a:r>
              <a:rPr lang="ru-RU" altLang="ru-RU" sz="1000">
                <a:solidFill>
                  <a:schemeClr val="bg1"/>
                </a:solidFill>
              </a:rPr>
              <a:t>Ударная волна распространяется в области от </a:t>
            </a:r>
            <a:r>
              <a:rPr lang="en-US" altLang="ru-RU" sz="1000">
                <a:solidFill>
                  <a:schemeClr val="bg1"/>
                </a:solidFill>
              </a:rPr>
              <a:t>x = 0.125 </a:t>
            </a:r>
            <a:r>
              <a:rPr lang="ru-RU" altLang="ru-RU" sz="1000">
                <a:solidFill>
                  <a:schemeClr val="bg1"/>
                </a:solidFill>
              </a:rPr>
              <a:t>до</a:t>
            </a:r>
            <a:r>
              <a:rPr lang="en-US" altLang="ru-RU" sz="1000">
                <a:solidFill>
                  <a:schemeClr val="bg1"/>
                </a:solidFill>
              </a:rPr>
              <a:t> x = 1.0. </a:t>
            </a:r>
            <a:endParaRPr lang="ru-RU" altLang="ru-RU" sz="1000">
              <a:solidFill>
                <a:schemeClr val="bg1"/>
              </a:solidFill>
            </a:endParaRPr>
          </a:p>
          <a:p>
            <a:r>
              <a:rPr lang="ru-RU" altLang="ru-RU" sz="1000">
                <a:solidFill>
                  <a:schemeClr val="bg1"/>
                </a:solidFill>
              </a:rPr>
              <a:t>Отношение плотностей газа в облаке и окружающем пространстве</a:t>
            </a:r>
            <a:r>
              <a:rPr lang="en-US" altLang="ru-RU" sz="1000">
                <a:solidFill>
                  <a:schemeClr val="bg1"/>
                </a:solidFill>
              </a:rPr>
              <a:t> 5.0.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95513" y="4475163"/>
            <a:ext cx="4284662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A. </a:t>
            </a:r>
            <a:r>
              <a:rPr lang="en-US" sz="1200" dirty="0" err="1">
                <a:solidFill>
                  <a:schemeClr val="bg1"/>
                </a:solidFill>
              </a:rPr>
              <a:t>Kurganov</a:t>
            </a:r>
            <a:r>
              <a:rPr lang="en-US" sz="1200" dirty="0">
                <a:solidFill>
                  <a:schemeClr val="bg1"/>
                </a:solidFill>
              </a:rPr>
              <a:t> and E. </a:t>
            </a:r>
            <a:r>
              <a:rPr lang="en-US" sz="1200" dirty="0" err="1">
                <a:solidFill>
                  <a:schemeClr val="bg1"/>
                </a:solidFill>
              </a:rPr>
              <a:t>Tadmor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Michigan and UCLA</a:t>
            </a:r>
            <a:r>
              <a:rPr lang="en-US" sz="1200" dirty="0">
                <a:solidFill>
                  <a:schemeClr val="bg1"/>
                </a:solidFill>
              </a:rPr>
              <a:t>. New High-Resolution Central Schemes for Nonlinear Conservation Laws and Convection–Diffusion Equations // Journal of Computational Physics 160, 241–282 (2000)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732588" y="2747963"/>
            <a:ext cx="2281237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/>
                </a:solidFill>
              </a:rPr>
              <a:t>Department of Physics &amp; Astronomy, 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Rochester,</a:t>
            </a:r>
            <a:r>
              <a:rPr lang="en-US" sz="1200" dirty="0">
                <a:solidFill>
                  <a:schemeClr val="bg1"/>
                </a:solidFill>
              </a:rPr>
              <a:t> Rochester</a:t>
            </a:r>
          </a:p>
          <a:p>
            <a:pPr>
              <a:defRPr/>
            </a:pPr>
            <a:r>
              <a:rPr lang="en-US" sz="1200" dirty="0">
                <a:solidFill>
                  <a:schemeClr val="bg1"/>
                </a:solidFill>
              </a:rPr>
              <a:t>Adam Frank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468313" y="1068388"/>
            <a:ext cx="69119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1200">
                <a:solidFill>
                  <a:schemeClr val="bg1"/>
                </a:solidFill>
                <a:cs typeface="Arial" charset="0"/>
              </a:rPr>
              <a:t>Анимация процесса взаимодействия  ударной волны с одиночным молекулярным облаком </a:t>
            </a:r>
            <a:endParaRPr lang="en-US" altLang="ru-RU" sz="120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1"/>
          <p:cNvSpPr>
            <a:spLocks noChangeArrowheads="1"/>
          </p:cNvSpPr>
          <p:nvPr/>
        </p:nvSpPr>
        <p:spPr bwMode="auto">
          <a:xfrm>
            <a:off x="6124575" y="520700"/>
            <a:ext cx="2932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Постановка задачи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5980113" y="1014413"/>
          <a:ext cx="1760537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2" name="Формула" r:id="rId4" imgW="1054100" imgH="393700" progId="Equation.3">
                  <p:embed/>
                </p:oleObj>
              </mc:Choice>
              <mc:Fallback>
                <p:oleObj name="Формула" r:id="rId4" imgW="1054100" imgH="3937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0113" y="1014413"/>
                        <a:ext cx="1760537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82575" y="1581150"/>
          <a:ext cx="2900363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" name="Формула" r:id="rId6" imgW="2082800" imgH="736600" progId="Equation.3">
                  <p:embed/>
                </p:oleObj>
              </mc:Choice>
              <mc:Fallback>
                <p:oleObj name="Формула" r:id="rId6" imgW="2082800" imgH="736600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5" y="1581150"/>
                        <a:ext cx="2900363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193800" y="1157288"/>
            <a:ext cx="48053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>
                <a:solidFill>
                  <a:srgbClr val="0033CC"/>
                </a:solidFill>
              </a:rPr>
              <a:t>Уравнения</a:t>
            </a:r>
            <a:r>
              <a:rPr lang="en-US" altLang="ru-RU" sz="1600" b="1">
                <a:solidFill>
                  <a:srgbClr val="0033CC"/>
                </a:solidFill>
              </a:rPr>
              <a:t> </a:t>
            </a:r>
            <a:r>
              <a:rPr lang="ru-RU" altLang="ru-RU" sz="1600" b="1">
                <a:solidFill>
                  <a:srgbClr val="0033CC"/>
                </a:solidFill>
              </a:rPr>
              <a:t>Эйлера в консервативной форме</a:t>
            </a:r>
            <a:r>
              <a:rPr lang="en-US" altLang="ru-RU" sz="1600" b="1">
                <a:solidFill>
                  <a:srgbClr val="0033CC"/>
                </a:solidFill>
              </a:rPr>
              <a:t>:</a:t>
            </a:r>
            <a:endParaRPr lang="ru-RU" altLang="ru-RU" sz="1600" b="1">
              <a:solidFill>
                <a:srgbClr val="0033CC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4865688" y="1870075"/>
            <a:ext cx="39973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b="1">
                <a:solidFill>
                  <a:srgbClr val="0033CC"/>
                </a:solidFill>
              </a:rPr>
              <a:t>Плотность энергии</a:t>
            </a:r>
            <a:r>
              <a:rPr lang="en-US" altLang="ru-RU" sz="1400" b="1">
                <a:solidFill>
                  <a:srgbClr val="0033CC"/>
                </a:solidFill>
              </a:rPr>
              <a:t> </a:t>
            </a:r>
            <a:r>
              <a:rPr lang="en-US" altLang="ru-RU" sz="1600" i="1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altLang="ru-RU" sz="1400" b="1">
                <a:solidFill>
                  <a:srgbClr val="0033CC"/>
                </a:solidFill>
              </a:rPr>
              <a:t> </a:t>
            </a:r>
            <a:r>
              <a:rPr lang="ru-RU" altLang="ru-RU" sz="1400" b="1">
                <a:solidFill>
                  <a:srgbClr val="0033CC"/>
                </a:solidFill>
              </a:rPr>
              <a:t>и давление </a:t>
            </a:r>
            <a:r>
              <a:rPr lang="en-US" altLang="ru-RU" sz="1600" i="1">
                <a:solidFill>
                  <a:schemeClr val="bg1"/>
                </a:solidFill>
                <a:latin typeface="Comic Sans MS" pitchFamily="66" charset="0"/>
              </a:rPr>
              <a:t>p</a:t>
            </a:r>
            <a:r>
              <a:rPr lang="en-US" altLang="ru-RU" sz="1400" b="1">
                <a:solidFill>
                  <a:srgbClr val="0033CC"/>
                </a:solidFill>
              </a:rPr>
              <a:t> </a:t>
            </a:r>
            <a:r>
              <a:rPr lang="ru-RU" altLang="ru-RU" sz="1400" b="1">
                <a:solidFill>
                  <a:srgbClr val="0033CC"/>
                </a:solidFill>
              </a:rPr>
              <a:t>связаны уравнением состояния идеального газа</a:t>
            </a:r>
            <a:r>
              <a:rPr lang="en-US" altLang="ru-RU" sz="1400" b="1">
                <a:solidFill>
                  <a:srgbClr val="0033CC"/>
                </a:solidFill>
              </a:rPr>
              <a:t>.</a:t>
            </a:r>
            <a:endParaRPr lang="ru-RU" altLang="ru-RU" sz="1400" b="1">
              <a:solidFill>
                <a:srgbClr val="0033CC"/>
              </a:solidFill>
            </a:endParaRPr>
          </a:p>
        </p:txBody>
      </p:sp>
      <p:grpSp>
        <p:nvGrpSpPr>
          <p:cNvPr id="13" name="Группа 12"/>
          <p:cNvGrpSpPr>
            <a:grpSpLocks/>
          </p:cNvGrpSpPr>
          <p:nvPr/>
        </p:nvGrpSpPr>
        <p:grpSpPr bwMode="auto">
          <a:xfrm>
            <a:off x="198438" y="2767013"/>
            <a:ext cx="6894512" cy="307975"/>
            <a:chOff x="197769" y="2189683"/>
            <a:chExt cx="7094896" cy="307579"/>
          </a:xfrm>
        </p:grpSpPr>
        <p:sp>
          <p:nvSpPr>
            <p:cNvPr id="7208" name="Прямоугольник 8"/>
            <p:cNvSpPr>
              <a:spLocks noChangeArrowheads="1"/>
            </p:cNvSpPr>
            <p:nvPr/>
          </p:nvSpPr>
          <p:spPr bwMode="auto">
            <a:xfrm>
              <a:off x="197769" y="2189683"/>
              <a:ext cx="7094896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1400" b="1" i="1">
                  <a:solidFill>
                    <a:schemeClr val="bg1"/>
                  </a:solidFill>
                </a:rPr>
                <a:t>U</a:t>
              </a:r>
              <a:r>
                <a:rPr lang="en-US" altLang="ru-RU" sz="1400" b="1" i="1">
                  <a:solidFill>
                    <a:srgbClr val="0033CC"/>
                  </a:solidFill>
                </a:rPr>
                <a:t> </a:t>
              </a:r>
              <a:r>
                <a:rPr lang="ru-RU" altLang="ru-RU" sz="1400" b="1" i="1">
                  <a:solidFill>
                    <a:srgbClr val="0033CC"/>
                  </a:solidFill>
                </a:rPr>
                <a:t>– вектор основных величин</a:t>
              </a:r>
              <a:r>
                <a:rPr lang="en-US" altLang="ru-RU" sz="1400" b="1">
                  <a:solidFill>
                    <a:srgbClr val="0033CC"/>
                  </a:solidFill>
                </a:rPr>
                <a:t>:  </a:t>
              </a:r>
              <a:r>
                <a:rPr lang="ru-RU" altLang="ru-RU" sz="1400" b="1">
                  <a:solidFill>
                    <a:srgbClr val="0033CC"/>
                  </a:solidFill>
                </a:rPr>
                <a:t>плотность</a:t>
              </a:r>
              <a:r>
                <a:rPr lang="en-US" altLang="ru-RU" sz="1400" b="1">
                  <a:solidFill>
                    <a:srgbClr val="0033CC"/>
                  </a:solidFill>
                </a:rPr>
                <a:t>, </a:t>
              </a:r>
              <a:r>
                <a:rPr lang="ru-RU" altLang="ru-RU" sz="1400" b="1">
                  <a:solidFill>
                    <a:srgbClr val="0033CC"/>
                  </a:solidFill>
                </a:rPr>
                <a:t>скорость</a:t>
              </a:r>
              <a:r>
                <a:rPr lang="en-US" altLang="ru-RU" sz="1400" b="1">
                  <a:solidFill>
                    <a:srgbClr val="0033CC"/>
                  </a:solidFill>
                </a:rPr>
                <a:t>, </a:t>
              </a:r>
              <a:r>
                <a:rPr lang="ru-RU" altLang="ru-RU" sz="1400" b="1">
                  <a:solidFill>
                    <a:srgbClr val="0033CC"/>
                  </a:solidFill>
                </a:rPr>
                <a:t>энергия</a:t>
              </a:r>
              <a:r>
                <a:rPr lang="en-US" altLang="ru-RU" sz="1400" b="1">
                  <a:solidFill>
                    <a:srgbClr val="0033CC"/>
                  </a:solidFill>
                </a:rPr>
                <a:t> </a:t>
              </a:r>
              <a:endParaRPr lang="ru-RU" altLang="ru-RU" sz="1400" b="1">
                <a:solidFill>
                  <a:srgbClr val="0033CC"/>
                </a:solidFill>
              </a:endParaRPr>
            </a:p>
          </p:txBody>
        </p:sp>
        <p:graphicFrame>
          <p:nvGraphicFramePr>
            <p:cNvPr id="7209" name="Объект 11"/>
            <p:cNvGraphicFramePr>
              <a:graphicFrameLocks noChangeAspect="1"/>
            </p:cNvGraphicFramePr>
            <p:nvPr/>
          </p:nvGraphicFramePr>
          <p:xfrm>
            <a:off x="6033129" y="2216635"/>
            <a:ext cx="746573" cy="2600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74" name="Формула" r:id="rId8" imgW="583920" imgH="203040" progId="Equation.3">
                    <p:embed/>
                  </p:oleObj>
                </mc:Choice>
                <mc:Fallback>
                  <p:oleObj name="Формула" r:id="rId8" imgW="583920" imgH="203040" progId="Equation.3">
                    <p:embed/>
                    <p:pic>
                      <p:nvPicPr>
                        <p:cNvPr id="0" name="Объект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33129" y="2216635"/>
                          <a:ext cx="746573" cy="2600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Прямоугольник 14"/>
          <p:cNvSpPr/>
          <p:nvPr/>
        </p:nvSpPr>
        <p:spPr>
          <a:xfrm>
            <a:off x="238125" y="687388"/>
            <a:ext cx="4152900" cy="4619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FF00"/>
                </a:solidFill>
              </a:rPr>
              <a:t>Газодинамическая задача</a:t>
            </a:r>
          </a:p>
        </p:txBody>
      </p:sp>
      <p:grpSp>
        <p:nvGrpSpPr>
          <p:cNvPr id="24" name="Группа 23"/>
          <p:cNvGrpSpPr>
            <a:grpSpLocks/>
          </p:cNvGrpSpPr>
          <p:nvPr/>
        </p:nvGrpSpPr>
        <p:grpSpPr bwMode="auto">
          <a:xfrm>
            <a:off x="34925" y="3362325"/>
            <a:ext cx="9074150" cy="1800225"/>
            <a:chOff x="251520" y="3289548"/>
            <a:chExt cx="9073568" cy="1800200"/>
          </a:xfrm>
        </p:grpSpPr>
        <p:graphicFrame>
          <p:nvGraphicFramePr>
            <p:cNvPr id="7200" name="Объект 5"/>
            <p:cNvGraphicFramePr>
              <a:graphicFrameLocks noChangeAspect="1"/>
            </p:cNvGraphicFramePr>
            <p:nvPr/>
          </p:nvGraphicFramePr>
          <p:xfrm>
            <a:off x="1323725" y="3793604"/>
            <a:ext cx="3968355" cy="1296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75" name="Формула" r:id="rId10" imgW="2921000" imgH="952500" progId="Equation.3">
                    <p:embed/>
                  </p:oleObj>
                </mc:Choice>
                <mc:Fallback>
                  <p:oleObj name="Формула" r:id="rId10" imgW="2921000" imgH="952500" progId="Equation.3">
                    <p:embed/>
                    <p:pic>
                      <p:nvPicPr>
                        <p:cNvPr id="0" name="Объект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23725" y="3793604"/>
                          <a:ext cx="3968355" cy="1296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Прямоугольник 15"/>
            <p:cNvSpPr/>
            <p:nvPr/>
          </p:nvSpPr>
          <p:spPr>
            <a:xfrm>
              <a:off x="251520" y="3289548"/>
              <a:ext cx="827035" cy="46195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rgbClr val="7030A0"/>
                  </a:solidFill>
                </a:rPr>
                <a:t>МГД</a:t>
              </a:r>
            </a:p>
          </p:txBody>
        </p:sp>
        <p:grpSp>
          <p:nvGrpSpPr>
            <p:cNvPr id="7202" name="Группа 22"/>
            <p:cNvGrpSpPr>
              <a:grpSpLocks/>
            </p:cNvGrpSpPr>
            <p:nvPr/>
          </p:nvGrpSpPr>
          <p:grpSpPr bwMode="auto">
            <a:xfrm>
              <a:off x="5538255" y="3500865"/>
              <a:ext cx="3786833" cy="1538696"/>
              <a:chOff x="5603675" y="3217540"/>
              <a:chExt cx="3786833" cy="1538696"/>
            </a:xfrm>
          </p:grpSpPr>
          <p:sp>
            <p:nvSpPr>
              <p:cNvPr id="7203" name="Прямоугольник 16"/>
              <p:cNvSpPr>
                <a:spLocks noChangeArrowheads="1"/>
              </p:cNvSpPr>
              <p:nvPr/>
            </p:nvSpPr>
            <p:spPr bwMode="auto">
              <a:xfrm>
                <a:off x="5603675" y="3217540"/>
                <a:ext cx="3786833" cy="1538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altLang="ru-RU" sz="1400" b="1">
                    <a:solidFill>
                      <a:srgbClr val="7030A0"/>
                    </a:solidFill>
                  </a:rPr>
                  <a:t>    - </a:t>
                </a:r>
                <a:r>
                  <a:rPr lang="ru-RU" altLang="ru-RU" sz="1400" b="1">
                    <a:solidFill>
                      <a:srgbClr val="7030A0"/>
                    </a:solidFill>
                  </a:rPr>
                  <a:t>магнитная индукция</a:t>
                </a:r>
                <a:r>
                  <a:rPr lang="en-US" altLang="ru-RU" sz="1400" b="1">
                    <a:solidFill>
                      <a:srgbClr val="7030A0"/>
                    </a:solidFill>
                  </a:rPr>
                  <a:t>, </a:t>
                </a:r>
                <a:r>
                  <a:rPr lang="en-US" altLang="ru-RU" sz="1400" b="1" i="1">
                    <a:solidFill>
                      <a:srgbClr val="7030A0"/>
                    </a:solidFill>
                  </a:rPr>
                  <a:t>                              </a:t>
                </a:r>
                <a:r>
                  <a:rPr lang="en-US" altLang="ru-RU" sz="1400" b="1">
                    <a:solidFill>
                      <a:srgbClr val="7030A0"/>
                    </a:solidFill>
                  </a:rPr>
                  <a:t>     	           - </a:t>
                </a:r>
                <a:r>
                  <a:rPr lang="ru-RU" altLang="ru-RU" sz="1400" b="1">
                    <a:solidFill>
                      <a:srgbClr val="7030A0"/>
                    </a:solidFill>
                  </a:rPr>
                  <a:t>давление</a:t>
                </a:r>
                <a:r>
                  <a:rPr lang="en-US" altLang="ru-RU" sz="1400" b="1">
                    <a:solidFill>
                      <a:srgbClr val="7030A0"/>
                    </a:solidFill>
                  </a:rPr>
                  <a:t>, 	  </a:t>
                </a:r>
                <a:endParaRPr lang="ru-RU" altLang="ru-RU" sz="1400" b="1">
                  <a:solidFill>
                    <a:srgbClr val="7030A0"/>
                  </a:solidFill>
                </a:endParaRPr>
              </a:p>
              <a:p>
                <a:pPr eaLnBrk="1" hangingPunct="1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altLang="ru-RU" sz="1400" b="1">
                    <a:solidFill>
                      <a:srgbClr val="7030A0"/>
                    </a:solidFill>
                  </a:rPr>
                  <a:t>          </a:t>
                </a:r>
                <a:r>
                  <a:rPr lang="ru-RU" altLang="ru-RU" sz="1400" b="1">
                    <a:solidFill>
                      <a:srgbClr val="7030A0"/>
                    </a:solidFill>
                  </a:rPr>
                  <a:t>                     </a:t>
                </a:r>
                <a:r>
                  <a:rPr lang="en-US" altLang="ru-RU" sz="1400" b="1">
                    <a:solidFill>
                      <a:srgbClr val="7030A0"/>
                    </a:solidFill>
                  </a:rPr>
                  <a:t>- </a:t>
                </a:r>
                <a:r>
                  <a:rPr lang="ru-RU" altLang="ru-RU" sz="1400" b="1">
                    <a:solidFill>
                      <a:srgbClr val="7030A0"/>
                    </a:solidFill>
                  </a:rPr>
                  <a:t>плотность энергии</a:t>
                </a:r>
                <a:r>
                  <a:rPr lang="en-US" altLang="ru-RU" sz="1400" b="1">
                    <a:solidFill>
                      <a:srgbClr val="7030A0"/>
                    </a:solidFill>
                  </a:rPr>
                  <a:t>. 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altLang="ru-RU" sz="1400" b="1">
                    <a:solidFill>
                      <a:srgbClr val="7030A0"/>
                    </a:solidFill>
                  </a:rPr>
                  <a:t>:</a:t>
                </a:r>
                <a:endParaRPr lang="ru-RU" altLang="ru-RU" sz="1400" b="1">
                  <a:solidFill>
                    <a:srgbClr val="7030A0"/>
                  </a:solidFill>
                </a:endParaRPr>
              </a:p>
            </p:txBody>
          </p:sp>
          <p:graphicFrame>
            <p:nvGraphicFramePr>
              <p:cNvPr id="7204" name="Объект 17"/>
              <p:cNvGraphicFramePr>
                <a:graphicFrameLocks noChangeAspect="1"/>
              </p:cNvGraphicFramePr>
              <p:nvPr/>
            </p:nvGraphicFramePr>
            <p:xfrm>
              <a:off x="5652120" y="3596715"/>
              <a:ext cx="1449387" cy="3460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376" name="Формула" r:id="rId12" imgW="1066337" imgH="253890" progId="Equation.3">
                      <p:embed/>
                    </p:oleObj>
                  </mc:Choice>
                  <mc:Fallback>
                    <p:oleObj name="Формула" r:id="rId12" imgW="1066337" imgH="253890" progId="Equation.3">
                      <p:embed/>
                      <p:pic>
                        <p:nvPicPr>
                          <p:cNvPr id="0" name="Объект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652120" y="3596715"/>
                            <a:ext cx="1449387" cy="3460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05" name="Объект 18"/>
              <p:cNvGraphicFramePr>
                <a:graphicFrameLocks noChangeAspect="1"/>
              </p:cNvGraphicFramePr>
              <p:nvPr/>
            </p:nvGraphicFramePr>
            <p:xfrm>
              <a:off x="5645761" y="4013443"/>
              <a:ext cx="1535112" cy="3460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377" name="Формула" r:id="rId14" imgW="1129810" imgH="253890" progId="Equation.3">
                      <p:embed/>
                    </p:oleObj>
                  </mc:Choice>
                  <mc:Fallback>
                    <p:oleObj name="Формула" r:id="rId14" imgW="1129810" imgH="253890" progId="Equation.3">
                      <p:embed/>
                      <p:pic>
                        <p:nvPicPr>
                          <p:cNvPr id="0" name="Объект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645761" y="4013443"/>
                            <a:ext cx="1535112" cy="3460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06" name="Объект 19"/>
              <p:cNvGraphicFramePr>
                <a:graphicFrameLocks noChangeAspect="1"/>
              </p:cNvGraphicFramePr>
              <p:nvPr/>
            </p:nvGraphicFramePr>
            <p:xfrm>
              <a:off x="5852722" y="4384519"/>
              <a:ext cx="981256" cy="3355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378" name="Формула" r:id="rId16" imgW="634449" imgH="215713" progId="Equation.3">
                      <p:embed/>
                    </p:oleObj>
                  </mc:Choice>
                  <mc:Fallback>
                    <p:oleObj name="Формула" r:id="rId16" imgW="634449" imgH="215713" progId="Equation.3">
                      <p:embed/>
                      <p:pic>
                        <p:nvPicPr>
                          <p:cNvPr id="0" name="Объект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52722" y="4384519"/>
                            <a:ext cx="981256" cy="33550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07" name="Объект 20"/>
              <p:cNvGraphicFramePr>
                <a:graphicFrameLocks noChangeAspect="1"/>
              </p:cNvGraphicFramePr>
              <p:nvPr/>
            </p:nvGraphicFramePr>
            <p:xfrm>
              <a:off x="5652120" y="3253992"/>
              <a:ext cx="288032" cy="3286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379" name="Формула" r:id="rId18" imgW="190335" imgH="215713" progId="Equation.3">
                      <p:embed/>
                    </p:oleObj>
                  </mc:Choice>
                  <mc:Fallback>
                    <p:oleObj name="Формула" r:id="rId18" imgW="190335" imgH="215713" progId="Equation.3">
                      <p:embed/>
                      <p:pic>
                        <p:nvPicPr>
                          <p:cNvPr id="0" name="Объект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652120" y="3253992"/>
                            <a:ext cx="288032" cy="3286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5" name="Прямоугольник 24"/>
          <p:cNvSpPr/>
          <p:nvPr/>
        </p:nvSpPr>
        <p:spPr>
          <a:xfrm>
            <a:off x="107950" y="3290888"/>
            <a:ext cx="8928100" cy="2087562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30000">
                <a:srgbClr val="0A128C"/>
              </a:gs>
              <a:gs pos="56000">
                <a:srgbClr val="181CC7"/>
              </a:gs>
              <a:gs pos="70000">
                <a:srgbClr val="7005D4"/>
              </a:gs>
              <a:gs pos="100000">
                <a:srgbClr val="8C3D9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57" name="Picture 2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3294063"/>
            <a:ext cx="2592387" cy="208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419475" y="3630613"/>
            <a:ext cx="56229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endParaRPr lang="ru-RU" altLang="ru-RU" sz="1400" dirty="0"/>
          </a:p>
          <a:p>
            <a:pPr algn="r" eaLnBrk="1" hangingPunct="1"/>
            <a:r>
              <a:rPr lang="ru-RU" altLang="ru-RU" sz="1400" dirty="0"/>
              <a:t>Молекулярное облако</a:t>
            </a:r>
            <a:r>
              <a:rPr lang="en-US" altLang="ru-RU" sz="1400" dirty="0"/>
              <a:t> (</a:t>
            </a:r>
            <a:r>
              <a:rPr lang="en-US" altLang="ru-RU" sz="1400" dirty="0" err="1">
                <a:solidFill>
                  <a:srgbClr val="FFFF00"/>
                </a:solidFill>
              </a:rPr>
              <a:t>r</a:t>
            </a:r>
            <a:r>
              <a:rPr lang="en-US" altLang="ru-RU" sz="1400" baseline="-25000" dirty="0" err="1">
                <a:solidFill>
                  <a:srgbClr val="FFFF00"/>
                </a:solidFill>
              </a:rPr>
              <a:t>c</a:t>
            </a:r>
            <a:r>
              <a:rPr lang="en-US" altLang="ru-RU" sz="1400" dirty="0">
                <a:solidFill>
                  <a:srgbClr val="FFFF00"/>
                </a:solidFill>
              </a:rPr>
              <a:t>=0.05 pc</a:t>
            </a:r>
            <a:r>
              <a:rPr lang="en-US" altLang="ru-RU" sz="1400" dirty="0"/>
              <a:t>) </a:t>
            </a:r>
            <a:r>
              <a:rPr lang="en-US" altLang="ru-RU" sz="1400" dirty="0" smtClean="0">
                <a:solidFill>
                  <a:srgbClr val="FFFF00"/>
                </a:solidFill>
              </a:rPr>
              <a:t>T</a:t>
            </a:r>
            <a:r>
              <a:rPr lang="ru-RU" altLang="ru-RU" sz="1400" baseline="-25000" dirty="0" smtClean="0">
                <a:solidFill>
                  <a:srgbClr val="FFFF00"/>
                </a:solidFill>
              </a:rPr>
              <a:t>с</a:t>
            </a:r>
            <a:r>
              <a:rPr lang="en-US" altLang="ru-RU" sz="1400" dirty="0" smtClean="0">
                <a:solidFill>
                  <a:srgbClr val="FFFF00"/>
                </a:solidFill>
              </a:rPr>
              <a:t>=100 </a:t>
            </a:r>
            <a:r>
              <a:rPr lang="en-US" altLang="ru-RU" sz="1400" dirty="0">
                <a:solidFill>
                  <a:srgbClr val="FFFF00"/>
                </a:solidFill>
              </a:rPr>
              <a:t>K</a:t>
            </a:r>
            <a:r>
              <a:rPr lang="en-US" altLang="ru-RU" sz="1400" dirty="0"/>
              <a:t>, </a:t>
            </a:r>
            <a:r>
              <a:rPr lang="en-US" altLang="ru-RU" sz="1400" dirty="0">
                <a:solidFill>
                  <a:srgbClr val="FFFF00"/>
                </a:solidFill>
              </a:rPr>
              <a:t>ρ</a:t>
            </a:r>
            <a:r>
              <a:rPr lang="ru-RU" altLang="ru-RU" sz="1400" baseline="-25000" dirty="0">
                <a:solidFill>
                  <a:srgbClr val="FFFF00"/>
                </a:solidFill>
              </a:rPr>
              <a:t>с</a:t>
            </a:r>
            <a:r>
              <a:rPr lang="en-US" altLang="ru-RU" sz="1400" dirty="0">
                <a:solidFill>
                  <a:srgbClr val="FFFF00"/>
                </a:solidFill>
              </a:rPr>
              <a:t>=1.075x10</a:t>
            </a:r>
            <a:r>
              <a:rPr lang="en-US" altLang="ru-RU" sz="1400" baseline="30000" dirty="0">
                <a:solidFill>
                  <a:srgbClr val="FFFF00"/>
                </a:solidFill>
              </a:rPr>
              <a:t>-22</a:t>
            </a:r>
            <a:r>
              <a:rPr lang="en-US" altLang="ru-RU" sz="1400" dirty="0">
                <a:solidFill>
                  <a:srgbClr val="FFFF00"/>
                </a:solidFill>
              </a:rPr>
              <a:t>  g sm</a:t>
            </a:r>
            <a:r>
              <a:rPr lang="en-US" altLang="ru-RU" sz="1400" baseline="30000" dirty="0">
                <a:solidFill>
                  <a:srgbClr val="FFFF00"/>
                </a:solidFill>
              </a:rPr>
              <a:t>-3</a:t>
            </a:r>
            <a:endParaRPr lang="ru-RU" altLang="ru-RU" sz="1400" dirty="0">
              <a:solidFill>
                <a:srgbClr val="FFFF00"/>
              </a:solidFill>
            </a:endParaRPr>
          </a:p>
        </p:txBody>
      </p:sp>
      <p:sp>
        <p:nvSpPr>
          <p:cNvPr id="6" name="Овал 5"/>
          <p:cNvSpPr>
            <a:spLocks noChangeAspect="1"/>
          </p:cNvSpPr>
          <p:nvPr/>
        </p:nvSpPr>
        <p:spPr>
          <a:xfrm>
            <a:off x="1547664" y="4140355"/>
            <a:ext cx="432000" cy="432000"/>
          </a:xfrm>
          <a:prstGeom prst="ellips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4073525" y="3362325"/>
            <a:ext cx="4968875" cy="522288"/>
            <a:chOff x="4067944" y="3140612"/>
            <a:chExt cx="4968552" cy="523888"/>
          </a:xfrm>
        </p:grpSpPr>
        <p:sp>
          <p:nvSpPr>
            <p:cNvPr id="7198" name="Прямоугольник 13"/>
            <p:cNvSpPr>
              <a:spLocks noChangeArrowheads="1"/>
            </p:cNvSpPr>
            <p:nvPr/>
          </p:nvSpPr>
          <p:spPr bwMode="auto">
            <a:xfrm>
              <a:off x="4067944" y="3140612"/>
              <a:ext cx="4968552" cy="523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400"/>
                <a:t>Температура внешней среды межзвездного пространства</a:t>
              </a:r>
              <a:r>
                <a:rPr lang="en-US" altLang="ru-RU" sz="1400">
                  <a:solidFill>
                    <a:srgbClr val="FFFF00"/>
                  </a:solidFill>
                </a:rPr>
                <a:t>T</a:t>
              </a:r>
              <a:r>
                <a:rPr lang="en-US" altLang="ru-RU" sz="1400" baseline="-25000">
                  <a:solidFill>
                    <a:srgbClr val="FFFF00"/>
                  </a:solidFill>
                </a:rPr>
                <a:t>a</a:t>
              </a:r>
              <a:r>
                <a:rPr lang="en-US" altLang="ru-RU" sz="1400">
                  <a:solidFill>
                    <a:srgbClr val="FFFF00"/>
                  </a:solidFill>
                </a:rPr>
                <a:t>= 10</a:t>
              </a:r>
              <a:r>
                <a:rPr lang="en-US" altLang="ru-RU" sz="1400" baseline="30000">
                  <a:solidFill>
                    <a:srgbClr val="FFFF00"/>
                  </a:solidFill>
                </a:rPr>
                <a:t>4</a:t>
              </a:r>
              <a:r>
                <a:rPr lang="en-US" altLang="ru-RU" sz="1400">
                  <a:solidFill>
                    <a:srgbClr val="FFFF00"/>
                  </a:solidFill>
                </a:rPr>
                <a:t> K</a:t>
              </a:r>
              <a:endParaRPr lang="ru-RU" altLang="ru-RU" sz="1400">
                <a:solidFill>
                  <a:srgbClr val="FFFF00"/>
                </a:solidFill>
              </a:endParaRPr>
            </a:p>
          </p:txBody>
        </p:sp>
        <p:sp>
          <p:nvSpPr>
            <p:cNvPr id="7199" name="Прямоугольник 16"/>
            <p:cNvSpPr>
              <a:spLocks noChangeArrowheads="1"/>
            </p:cNvSpPr>
            <p:nvPr/>
          </p:nvSpPr>
          <p:spPr bwMode="auto">
            <a:xfrm>
              <a:off x="6084037" y="3356331"/>
              <a:ext cx="2740893" cy="308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ru-RU" altLang="ru-RU" sz="1400"/>
                <a:t>Плотность</a:t>
              </a:r>
              <a:r>
                <a:rPr lang="en-US" altLang="ru-RU" sz="1400"/>
                <a:t> </a:t>
              </a:r>
              <a:r>
                <a:rPr lang="en-US" altLang="ru-RU" sz="1400">
                  <a:solidFill>
                    <a:srgbClr val="FFFF00"/>
                  </a:solidFill>
                </a:rPr>
                <a:t>ρ</a:t>
              </a:r>
              <a:r>
                <a:rPr lang="en-US" altLang="ru-RU" sz="1400" baseline="-25000">
                  <a:solidFill>
                    <a:srgbClr val="FFFF00"/>
                  </a:solidFill>
                </a:rPr>
                <a:t>a</a:t>
              </a:r>
              <a:r>
                <a:rPr lang="en-US" altLang="ru-RU" sz="1400">
                  <a:solidFill>
                    <a:srgbClr val="FFFF00"/>
                  </a:solidFill>
                </a:rPr>
                <a:t>=2.15x10</a:t>
              </a:r>
              <a:r>
                <a:rPr lang="en-US" altLang="ru-RU" sz="1400" baseline="30000">
                  <a:solidFill>
                    <a:srgbClr val="FFFF00"/>
                  </a:solidFill>
                </a:rPr>
                <a:t>-25</a:t>
              </a:r>
              <a:r>
                <a:rPr lang="en-US" altLang="ru-RU" sz="1400">
                  <a:solidFill>
                    <a:srgbClr val="FFFF00"/>
                  </a:solidFill>
                </a:rPr>
                <a:t> g sm</a:t>
              </a:r>
              <a:r>
                <a:rPr lang="en-US" altLang="ru-RU" sz="1400" baseline="30000">
                  <a:solidFill>
                    <a:srgbClr val="FFFF00"/>
                  </a:solidFill>
                </a:rPr>
                <a:t>-3</a:t>
              </a:r>
              <a:endParaRPr lang="ru-RU" altLang="ru-RU" sz="1400"/>
            </a:p>
          </p:txBody>
        </p:sp>
      </p:grpSp>
      <p:grpSp>
        <p:nvGrpSpPr>
          <p:cNvPr id="35" name="Группа 34"/>
          <p:cNvGrpSpPr>
            <a:grpSpLocks/>
          </p:cNvGrpSpPr>
          <p:nvPr/>
        </p:nvGrpSpPr>
        <p:grpSpPr bwMode="auto">
          <a:xfrm>
            <a:off x="387350" y="3290888"/>
            <a:ext cx="5121275" cy="2087562"/>
            <a:chOff x="387301" y="3217863"/>
            <a:chExt cx="5120803" cy="2087909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395238" y="3217863"/>
              <a:ext cx="3889017" cy="20164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2195297" y="3217863"/>
              <a:ext cx="3312807" cy="1367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387301" y="4765932"/>
              <a:ext cx="655578" cy="5398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flipV="1">
              <a:off x="387301" y="3217863"/>
              <a:ext cx="7937" cy="15480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Прямоугольник 45"/>
          <p:cNvSpPr>
            <a:spLocks noChangeArrowheads="1"/>
          </p:cNvSpPr>
          <p:nvPr/>
        </p:nvSpPr>
        <p:spPr bwMode="auto">
          <a:xfrm>
            <a:off x="5659438" y="4081463"/>
            <a:ext cx="3382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ru-RU" sz="1400">
                <a:solidFill>
                  <a:srgbClr val="FFFF00"/>
                </a:solidFill>
              </a:rPr>
              <a:t>M=7</a:t>
            </a:r>
            <a:r>
              <a:rPr lang="en-US" altLang="ru-RU" sz="1400"/>
              <a:t>, </a:t>
            </a:r>
            <a:r>
              <a:rPr lang="en-US" altLang="ru-RU" sz="1400">
                <a:solidFill>
                  <a:srgbClr val="FFFF00"/>
                </a:solidFill>
              </a:rPr>
              <a:t>u</a:t>
            </a:r>
            <a:r>
              <a:rPr lang="en-US" altLang="ru-RU" sz="1400" baseline="-25000">
                <a:solidFill>
                  <a:srgbClr val="FFFF00"/>
                </a:solidFill>
              </a:rPr>
              <a:t>sh</a:t>
            </a:r>
            <a:r>
              <a:rPr lang="en-US" altLang="ru-RU" sz="1400">
                <a:solidFill>
                  <a:srgbClr val="FFFF00"/>
                </a:solidFill>
              </a:rPr>
              <a:t>= 104 km/s</a:t>
            </a:r>
            <a:r>
              <a:rPr lang="en-US" altLang="ru-RU" sz="1400"/>
              <a:t>,  </a:t>
            </a:r>
          </a:p>
          <a:p>
            <a:pPr algn="r" eaLnBrk="1" hangingPunct="1"/>
            <a:r>
              <a:rPr lang="en-US" altLang="ru-RU" sz="1400">
                <a:solidFill>
                  <a:srgbClr val="FFFF00"/>
                </a:solidFill>
              </a:rPr>
              <a:t>ρ</a:t>
            </a:r>
            <a:r>
              <a:rPr lang="en-US" altLang="ru-RU" sz="1400" baseline="-25000">
                <a:solidFill>
                  <a:srgbClr val="FFFF00"/>
                </a:solidFill>
              </a:rPr>
              <a:t>sh</a:t>
            </a:r>
            <a:r>
              <a:rPr lang="en-US" altLang="ru-RU" sz="1400">
                <a:solidFill>
                  <a:srgbClr val="FFFF00"/>
                </a:solidFill>
              </a:rPr>
              <a:t>=8.6x10</a:t>
            </a:r>
            <a:r>
              <a:rPr lang="en-US" altLang="ru-RU" sz="1400" baseline="30000">
                <a:solidFill>
                  <a:srgbClr val="FFFF00"/>
                </a:solidFill>
              </a:rPr>
              <a:t>-22</a:t>
            </a:r>
            <a:r>
              <a:rPr lang="en-US" altLang="ru-RU" sz="1400">
                <a:solidFill>
                  <a:srgbClr val="FFFF00"/>
                </a:solidFill>
              </a:rPr>
              <a:t> g sm</a:t>
            </a:r>
            <a:r>
              <a:rPr lang="en-US" altLang="ru-RU" sz="1400" baseline="30000">
                <a:solidFill>
                  <a:srgbClr val="FFFF00"/>
                </a:solidFill>
              </a:rPr>
              <a:t>-3</a:t>
            </a:r>
            <a:r>
              <a:rPr lang="en-US" altLang="ru-RU" sz="1400"/>
              <a:t>,</a:t>
            </a:r>
            <a:r>
              <a:rPr lang="en-US" altLang="ru-RU" sz="1400">
                <a:solidFill>
                  <a:srgbClr val="FFFF00"/>
                </a:solidFill>
              </a:rPr>
              <a:t>  T</a:t>
            </a:r>
            <a:r>
              <a:rPr lang="en-US" altLang="ru-RU" sz="1400" baseline="-25000">
                <a:solidFill>
                  <a:srgbClr val="FFFF00"/>
                </a:solidFill>
              </a:rPr>
              <a:t>sh</a:t>
            </a:r>
            <a:r>
              <a:rPr lang="en-US" altLang="ru-RU" sz="1400">
                <a:solidFill>
                  <a:srgbClr val="FFFF00"/>
                </a:solidFill>
              </a:rPr>
              <a:t>=1.5x10</a:t>
            </a:r>
            <a:r>
              <a:rPr lang="en-US" altLang="ru-RU" sz="1400" baseline="30000">
                <a:solidFill>
                  <a:srgbClr val="FFFF00"/>
                </a:solidFill>
              </a:rPr>
              <a:t>5 </a:t>
            </a:r>
            <a:r>
              <a:rPr lang="en-US" altLang="ru-RU" sz="1400">
                <a:solidFill>
                  <a:srgbClr val="FFFF00"/>
                </a:solidFill>
              </a:rPr>
              <a:t>K</a:t>
            </a:r>
            <a:endParaRPr lang="ru-RU" altLang="ru-RU" sz="1400">
              <a:solidFill>
                <a:srgbClr val="FFFF00"/>
              </a:solidFill>
            </a:endParaRPr>
          </a:p>
        </p:txBody>
      </p:sp>
      <p:grpSp>
        <p:nvGrpSpPr>
          <p:cNvPr id="52" name="Группа 51"/>
          <p:cNvGrpSpPr>
            <a:grpSpLocks/>
          </p:cNvGrpSpPr>
          <p:nvPr/>
        </p:nvGrpSpPr>
        <p:grpSpPr bwMode="auto">
          <a:xfrm>
            <a:off x="2130425" y="4638675"/>
            <a:ext cx="6911975" cy="595313"/>
            <a:chOff x="2123728" y="4522368"/>
            <a:chExt cx="6912769" cy="594741"/>
          </a:xfrm>
        </p:grpSpPr>
        <p:sp>
          <p:nvSpPr>
            <p:cNvPr id="7" name="Прямоугольник 49"/>
            <p:cNvSpPr>
              <a:spLocks noChangeArrowheads="1"/>
            </p:cNvSpPr>
            <p:nvPr/>
          </p:nvSpPr>
          <p:spPr bwMode="auto">
            <a:xfrm>
              <a:off x="4859306" y="4522368"/>
              <a:ext cx="4177191" cy="307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ru-RU" altLang="ru-RU" sz="1400"/>
                <a:t>Толщина фронта ударной волны </a:t>
              </a:r>
              <a:r>
                <a:rPr lang="en-US" altLang="ru-RU" sz="1400"/>
                <a:t>~ </a:t>
              </a:r>
              <a:r>
                <a:rPr lang="en-US" altLang="ru-RU" sz="1400">
                  <a:solidFill>
                    <a:srgbClr val="FFFF00"/>
                  </a:solidFill>
                </a:rPr>
                <a:t>2-5 pc</a:t>
              </a:r>
              <a:endParaRPr lang="ru-RU" altLang="ru-RU" sz="1400">
                <a:solidFill>
                  <a:srgbClr val="FFFF00"/>
                </a:solidFill>
              </a:endParaRPr>
            </a:p>
          </p:txBody>
        </p:sp>
        <p:sp>
          <p:nvSpPr>
            <p:cNvPr id="7193" name="Прямоугольник 50"/>
            <p:cNvSpPr>
              <a:spLocks noChangeArrowheads="1"/>
            </p:cNvSpPr>
            <p:nvPr/>
          </p:nvSpPr>
          <p:spPr bwMode="auto">
            <a:xfrm>
              <a:off x="2123728" y="4809882"/>
              <a:ext cx="6912768" cy="307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ru-RU" altLang="ru-RU" sz="1400" dirty="0"/>
                <a:t>Время прохождения ударной волны сквозь облако</a:t>
              </a:r>
              <a:r>
                <a:rPr lang="en-US" altLang="ru-RU" sz="1400" dirty="0"/>
                <a:t> </a:t>
              </a:r>
              <a:r>
                <a:rPr lang="en-US" altLang="ru-RU" sz="1400" dirty="0" smtClean="0"/>
                <a:t>~ </a:t>
              </a:r>
              <a:r>
                <a:rPr lang="en-US" altLang="ru-RU" sz="1400" dirty="0">
                  <a:solidFill>
                    <a:srgbClr val="FFFF00"/>
                  </a:solidFill>
                </a:rPr>
                <a:t>960</a:t>
              </a:r>
              <a:r>
                <a:rPr lang="en-US" altLang="ru-RU" sz="1400" dirty="0"/>
                <a:t> year</a:t>
              </a:r>
              <a:endParaRPr lang="ru-RU" altLang="ru-RU" sz="1400" dirty="0"/>
            </a:p>
          </p:txBody>
        </p:sp>
      </p:grpSp>
      <p:sp>
        <p:nvSpPr>
          <p:cNvPr id="53" name="Прямоугольник 52"/>
          <p:cNvSpPr>
            <a:spLocks noChangeArrowheads="1"/>
          </p:cNvSpPr>
          <p:nvPr/>
        </p:nvSpPr>
        <p:spPr bwMode="auto">
          <a:xfrm rot="1403409">
            <a:off x="2382838" y="3692525"/>
            <a:ext cx="1370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400">
                <a:solidFill>
                  <a:srgbClr val="FFFF00"/>
                </a:solidFill>
              </a:rPr>
              <a:t>1024*512*512</a:t>
            </a:r>
            <a:r>
              <a:rPr lang="en-US" altLang="ru-RU" sz="1400"/>
              <a:t> </a:t>
            </a:r>
            <a:endParaRPr lang="ru-RU" altLang="ru-RU" sz="1400"/>
          </a:p>
        </p:txBody>
      </p:sp>
      <p:sp>
        <p:nvSpPr>
          <p:cNvPr id="54" name="Прямоугольник 53"/>
          <p:cNvSpPr>
            <a:spLocks noChangeArrowheads="1"/>
          </p:cNvSpPr>
          <p:nvPr/>
        </p:nvSpPr>
        <p:spPr bwMode="auto">
          <a:xfrm>
            <a:off x="827088" y="4351338"/>
            <a:ext cx="806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400">
                <a:solidFill>
                  <a:srgbClr val="FFFF00"/>
                </a:solidFill>
              </a:rPr>
              <a:t>64 </a:t>
            </a:r>
            <a:r>
              <a:rPr lang="ru-RU" altLang="ru-RU" sz="1400">
                <a:solidFill>
                  <a:srgbClr val="FFFF00"/>
                </a:solidFill>
              </a:rPr>
              <a:t>узла</a:t>
            </a:r>
          </a:p>
        </p:txBody>
      </p:sp>
      <p:sp>
        <p:nvSpPr>
          <p:cNvPr id="7192" name="Прямоугольник 8"/>
          <p:cNvSpPr>
            <a:spLocks noChangeArrowheads="1"/>
          </p:cNvSpPr>
          <p:nvPr/>
        </p:nvSpPr>
        <p:spPr bwMode="auto">
          <a:xfrm>
            <a:off x="3959225" y="4586288"/>
            <a:ext cx="1230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400">
                <a:solidFill>
                  <a:srgbClr val="FFFF00"/>
                </a:solidFill>
              </a:rPr>
              <a:t>ρ</a:t>
            </a:r>
            <a:r>
              <a:rPr lang="ru-RU" altLang="ru-RU" sz="1400" baseline="-25000">
                <a:solidFill>
                  <a:srgbClr val="FFFF00"/>
                </a:solidFill>
              </a:rPr>
              <a:t>с</a:t>
            </a:r>
            <a:r>
              <a:rPr lang="en-US" altLang="ru-RU" sz="1400">
                <a:solidFill>
                  <a:srgbClr val="FFFF00"/>
                </a:solidFill>
              </a:rPr>
              <a:t>/</a:t>
            </a:r>
            <a:r>
              <a:rPr lang="ru-RU" altLang="ru-RU" sz="1400" baseline="-25000">
                <a:solidFill>
                  <a:srgbClr val="FFFF00"/>
                </a:solidFill>
              </a:rPr>
              <a:t> </a:t>
            </a:r>
            <a:r>
              <a:rPr lang="en-US" altLang="ru-RU" sz="1400">
                <a:solidFill>
                  <a:srgbClr val="FFFF00"/>
                </a:solidFill>
              </a:rPr>
              <a:t>ρ</a:t>
            </a:r>
            <a:r>
              <a:rPr lang="en-US" altLang="ru-RU" sz="1400" baseline="-25000">
                <a:solidFill>
                  <a:srgbClr val="FFFF00"/>
                </a:solidFill>
              </a:rPr>
              <a:t>a</a:t>
            </a:r>
            <a:r>
              <a:rPr lang="en-US" altLang="ru-RU" sz="1400">
                <a:solidFill>
                  <a:schemeClr val="bg1"/>
                </a:solidFill>
              </a:rPr>
              <a:t> </a:t>
            </a:r>
            <a:r>
              <a:rPr lang="en-US" altLang="ru-RU" sz="1400">
                <a:solidFill>
                  <a:srgbClr val="FFFF00"/>
                </a:solidFill>
              </a:rPr>
              <a:t>= 500</a:t>
            </a:r>
            <a:r>
              <a:rPr lang="en-US" altLang="ru-RU">
                <a:solidFill>
                  <a:schemeClr val="bg1"/>
                </a:solidFill>
              </a:rPr>
              <a:t>. </a:t>
            </a:r>
            <a:endParaRPr lang="ru-RU" alt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3349625" y="1804988"/>
          <a:ext cx="1300163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0" name="Формула" r:id="rId21" imgW="1016000" imgH="457200" progId="Equation.3">
                  <p:embed/>
                </p:oleObj>
              </mc:Choice>
              <mc:Fallback>
                <p:oleObj name="Формула" r:id="rId21" imgW="1016000" imgH="457200" progId="Equation.3">
                  <p:embed/>
                  <p:pic>
                    <p:nvPicPr>
                      <p:cNvPr id="0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25" y="1804988"/>
                        <a:ext cx="1300163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1" grpId="0"/>
      <p:bldP spid="15" grpId="0"/>
      <p:bldP spid="25" grpId="0" animBg="1"/>
      <p:bldP spid="3" grpId="0"/>
      <p:bldP spid="46" grpId="0"/>
      <p:bldP spid="53" grpId="0"/>
      <p:bldP spid="54" grpId="0"/>
      <p:bldP spid="71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1"/>
          <p:cNvSpPr>
            <a:spLocks noChangeArrowheads="1"/>
          </p:cNvSpPr>
          <p:nvPr/>
        </p:nvSpPr>
        <p:spPr bwMode="auto">
          <a:xfrm>
            <a:off x="5534025" y="633413"/>
            <a:ext cx="3522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Численная реализация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0825" y="1098550"/>
            <a:ext cx="87661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 dirty="0">
                <a:solidFill>
                  <a:schemeClr val="bg1"/>
                </a:solidFill>
              </a:rPr>
              <a:t>Для решения задачи был создан параллельный алгоритм, использующий разностные схемы высокого разрешения, основанные на схемах типа ТВД . Разностная схема имеет второй порядок точности и позволяет вести расчет с высоким разрешением движения ударных волн и контактных разрывов и предотвращать нефизические осцилляции. Для верификации программного кода было проведено большое количество различных двух и трехмерных тестов . Проведенное тестирование показало хорошее совпадение результатов расчетов с аналитическими решениями и экспериментальными данными. Фронты ударных волн размазывались на величину 3-4 ячейки, контактные разрывы на 3-5 ячеек. </a:t>
            </a:r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041650"/>
            <a:ext cx="8491538" cy="19065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Прямоугольник 3"/>
          <p:cNvSpPr>
            <a:spLocks noChangeArrowheads="1"/>
          </p:cNvSpPr>
          <p:nvPr/>
        </p:nvSpPr>
        <p:spPr bwMode="auto">
          <a:xfrm>
            <a:off x="250825" y="5130800"/>
            <a:ext cx="86423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000" dirty="0">
                <a:solidFill>
                  <a:schemeClr val="bg1"/>
                </a:solidFill>
              </a:rPr>
              <a:t>Rybakin B, </a:t>
            </a:r>
            <a:r>
              <a:rPr lang="en-US" altLang="ru-RU" sz="1000" dirty="0" err="1">
                <a:solidFill>
                  <a:schemeClr val="bg1"/>
                </a:solidFill>
              </a:rPr>
              <a:t>Goryachev</a:t>
            </a:r>
            <a:r>
              <a:rPr lang="en-US" altLang="ru-RU" sz="1000" dirty="0">
                <a:solidFill>
                  <a:schemeClr val="bg1"/>
                </a:solidFill>
              </a:rPr>
              <a:t> V (2014) The supersonic shock wave interaction with low-density gas bubble. </a:t>
            </a:r>
            <a:r>
              <a:rPr lang="en-US" altLang="ru-RU" sz="1000" i="1" dirty="0" err="1">
                <a:solidFill>
                  <a:schemeClr val="bg1"/>
                </a:solidFill>
              </a:rPr>
              <a:t>Acta</a:t>
            </a:r>
            <a:r>
              <a:rPr lang="en-US" altLang="ru-RU" sz="1000" i="1" dirty="0">
                <a:solidFill>
                  <a:schemeClr val="bg1"/>
                </a:solidFill>
              </a:rPr>
              <a:t> </a:t>
            </a:r>
            <a:r>
              <a:rPr lang="en-US" altLang="ru-RU" sz="1000" i="1" dirty="0" err="1">
                <a:solidFill>
                  <a:schemeClr val="bg1"/>
                </a:solidFill>
              </a:rPr>
              <a:t>Astronautica</a:t>
            </a:r>
            <a:r>
              <a:rPr lang="en-US" altLang="ru-RU" sz="1000" dirty="0">
                <a:solidFill>
                  <a:schemeClr val="bg1"/>
                </a:solidFill>
              </a:rPr>
              <a:t>, Vol. 94, Issue 2, pp 749–753. 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2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1"/>
          <p:cNvSpPr>
            <a:spLocks noChangeArrowheads="1"/>
          </p:cNvSpPr>
          <p:nvPr/>
        </p:nvSpPr>
        <p:spPr bwMode="auto">
          <a:xfrm>
            <a:off x="5534025" y="633413"/>
            <a:ext cx="3522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Численная реализация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0825" y="1098550"/>
            <a:ext cx="87661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 smtClean="0">
                <a:solidFill>
                  <a:schemeClr val="bg1"/>
                </a:solidFill>
              </a:rPr>
              <a:t>Настройка </a:t>
            </a:r>
            <a:r>
              <a:rPr lang="ru-RU" altLang="ru-RU" sz="1600" dirty="0">
                <a:solidFill>
                  <a:schemeClr val="bg1"/>
                </a:solidFill>
              </a:rPr>
              <a:t>производительности параллельного алгоритма проводилась с помощью </a:t>
            </a:r>
            <a:r>
              <a:rPr lang="ru-RU" altLang="ru-RU" sz="1600" dirty="0" err="1">
                <a:solidFill>
                  <a:schemeClr val="bg1"/>
                </a:solidFill>
              </a:rPr>
              <a:t>Intel</a:t>
            </a:r>
            <a:r>
              <a:rPr lang="ru-RU" altLang="ru-RU" sz="1600" dirty="0">
                <a:solidFill>
                  <a:schemeClr val="bg1"/>
                </a:solidFill>
              </a:rPr>
              <a:t> </a:t>
            </a:r>
            <a:r>
              <a:rPr lang="ru-RU" altLang="ru-RU" sz="1600" dirty="0" err="1">
                <a:solidFill>
                  <a:schemeClr val="bg1"/>
                </a:solidFill>
              </a:rPr>
              <a:t>VTune</a:t>
            </a:r>
            <a:r>
              <a:rPr lang="ru-RU" altLang="ru-RU" sz="1600" dirty="0">
                <a:solidFill>
                  <a:schemeClr val="bg1"/>
                </a:solidFill>
              </a:rPr>
              <a:t> </a:t>
            </a:r>
            <a:r>
              <a:rPr lang="ru-RU" altLang="ru-RU" sz="1600" dirty="0" err="1">
                <a:solidFill>
                  <a:schemeClr val="bg1"/>
                </a:solidFill>
              </a:rPr>
              <a:t>Amplifier</a:t>
            </a:r>
            <a:r>
              <a:rPr lang="ru-RU" altLang="ru-RU" sz="1600" dirty="0">
                <a:solidFill>
                  <a:schemeClr val="bg1"/>
                </a:solidFill>
              </a:rPr>
              <a:t> XE. Он позволяет выполнять профилирование приложений </a:t>
            </a:r>
            <a:r>
              <a:rPr lang="ru-RU" altLang="ru-RU" sz="1600" dirty="0" err="1" smtClean="0">
                <a:solidFill>
                  <a:schemeClr val="bg1"/>
                </a:solidFill>
              </a:rPr>
              <a:t>непосредст-венно</a:t>
            </a:r>
            <a:r>
              <a:rPr lang="ru-RU" altLang="ru-RU" sz="1600" dirty="0" smtClean="0">
                <a:solidFill>
                  <a:schemeClr val="bg1"/>
                </a:solidFill>
              </a:rPr>
              <a:t> </a:t>
            </a:r>
            <a:r>
              <a:rPr lang="ru-RU" altLang="ru-RU" sz="1600" dirty="0">
                <a:solidFill>
                  <a:schemeClr val="bg1"/>
                </a:solidFill>
              </a:rPr>
              <a:t>на узле кластера. Был использован тип анализа </a:t>
            </a:r>
            <a:r>
              <a:rPr lang="ru-RU" altLang="ru-RU" sz="1600" dirty="0" err="1">
                <a:solidFill>
                  <a:schemeClr val="bg1"/>
                </a:solidFill>
              </a:rPr>
              <a:t>Lightweight</a:t>
            </a:r>
            <a:r>
              <a:rPr lang="ru-RU" altLang="ru-RU" sz="1600" dirty="0">
                <a:solidFill>
                  <a:schemeClr val="bg1"/>
                </a:solidFill>
              </a:rPr>
              <a:t> </a:t>
            </a:r>
            <a:r>
              <a:rPr lang="ru-RU" altLang="ru-RU" sz="1600" dirty="0" err="1">
                <a:solidFill>
                  <a:schemeClr val="bg1"/>
                </a:solidFill>
              </a:rPr>
              <a:t>Hotspots</a:t>
            </a:r>
            <a:r>
              <a:rPr lang="ru-RU" altLang="ru-RU" sz="1600" dirty="0">
                <a:solidFill>
                  <a:schemeClr val="bg1"/>
                </a:solidFill>
              </a:rPr>
              <a:t>.</a:t>
            </a:r>
            <a:endParaRPr lang="en-US" altLang="ru-RU" sz="1600" dirty="0">
              <a:solidFill>
                <a:schemeClr val="bg1"/>
              </a:solidFill>
            </a:endParaRPr>
          </a:p>
        </p:txBody>
      </p:sp>
      <p:pic>
        <p:nvPicPr>
          <p:cNvPr id="11266" name="Picture 2" descr="J:\2015_Conference\Tarusa_2\Tarusa2\Amplifier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44" y="2065412"/>
            <a:ext cx="842493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1444" y="4824549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200" dirty="0">
                <a:solidFill>
                  <a:schemeClr val="bg1"/>
                </a:solidFill>
              </a:rPr>
              <a:t>Rybakin B, </a:t>
            </a:r>
            <a:r>
              <a:rPr lang="en-US" altLang="ru-RU" sz="1200" dirty="0" err="1">
                <a:solidFill>
                  <a:schemeClr val="bg1"/>
                </a:solidFill>
              </a:rPr>
              <a:t>Goryachev</a:t>
            </a:r>
            <a:r>
              <a:rPr lang="en-US" altLang="ru-RU" sz="1200" dirty="0">
                <a:solidFill>
                  <a:schemeClr val="bg1"/>
                </a:solidFill>
              </a:rPr>
              <a:t> </a:t>
            </a:r>
            <a:r>
              <a:rPr lang="en-US" altLang="ru-RU" sz="1200" dirty="0" smtClean="0">
                <a:solidFill>
                  <a:schemeClr val="bg1"/>
                </a:solidFill>
              </a:rPr>
              <a:t>V</a:t>
            </a:r>
            <a:r>
              <a:rPr lang="ru-RU" altLang="ru-RU" sz="1200" dirty="0" smtClean="0">
                <a:solidFill>
                  <a:schemeClr val="bg1"/>
                </a:solidFill>
              </a:rPr>
              <a:t>.</a:t>
            </a:r>
            <a:r>
              <a:rPr lang="en-US" altLang="ru-RU" sz="1200" dirty="0" smtClean="0">
                <a:solidFill>
                  <a:schemeClr val="bg1"/>
                </a:solidFill>
              </a:rPr>
              <a:t> </a:t>
            </a:r>
            <a:r>
              <a:rPr lang="en-US" altLang="ru-RU" sz="1200" dirty="0">
                <a:solidFill>
                  <a:schemeClr val="bg1"/>
                </a:solidFill>
              </a:rPr>
              <a:t>(</a:t>
            </a:r>
            <a:r>
              <a:rPr lang="en-US" altLang="ru-RU" sz="1200" dirty="0" smtClean="0">
                <a:solidFill>
                  <a:schemeClr val="bg1"/>
                </a:solidFill>
              </a:rPr>
              <a:t>201</a:t>
            </a:r>
            <a:r>
              <a:rPr lang="ru-RU" altLang="ru-RU" sz="1200" dirty="0" smtClean="0">
                <a:solidFill>
                  <a:schemeClr val="bg1"/>
                </a:solidFill>
              </a:rPr>
              <a:t>5</a:t>
            </a:r>
            <a:r>
              <a:rPr lang="en-US" altLang="ru-RU" sz="1200" dirty="0" smtClean="0">
                <a:solidFill>
                  <a:schemeClr val="bg1"/>
                </a:solidFill>
              </a:rPr>
              <a:t>)</a:t>
            </a:r>
            <a:r>
              <a:rPr lang="en-US" sz="1200" dirty="0">
                <a:solidFill>
                  <a:schemeClr val="bg1"/>
                </a:solidFill>
              </a:rPr>
              <a:t> Treatment and visual analysis of numerical simulation of </a:t>
            </a:r>
            <a:r>
              <a:rPr lang="en-US" sz="1200" dirty="0" smtClean="0">
                <a:solidFill>
                  <a:schemeClr val="bg1"/>
                </a:solidFill>
              </a:rPr>
              <a:t>supersonic </a:t>
            </a:r>
            <a:r>
              <a:rPr lang="en-US" sz="1200" dirty="0">
                <a:solidFill>
                  <a:schemeClr val="bg1"/>
                </a:solidFill>
              </a:rPr>
              <a:t>flows with extensive output after parallel </a:t>
            </a:r>
            <a:r>
              <a:rPr lang="en-US" sz="1200" dirty="0" smtClean="0">
                <a:solidFill>
                  <a:schemeClr val="bg1"/>
                </a:solidFill>
              </a:rPr>
              <a:t>calculation</a:t>
            </a:r>
            <a:r>
              <a:rPr lang="ru-RU" sz="1200" dirty="0" smtClean="0">
                <a:solidFill>
                  <a:schemeClr val="bg1"/>
                </a:solidFill>
              </a:rPr>
              <a:t>. </a:t>
            </a:r>
            <a:r>
              <a:rPr lang="en-US" sz="1200" dirty="0">
                <a:solidFill>
                  <a:schemeClr val="bg1"/>
                </a:solidFill>
              </a:rPr>
              <a:t>10th Pacific Symposium on Flow Visualization and Image Processing. Naples, Italy, 15-18 June, 2015, pp.1-8 </a:t>
            </a:r>
            <a:r>
              <a:rPr lang="ru-RU" altLang="ru-RU" sz="1200" dirty="0" smtClean="0">
                <a:solidFill>
                  <a:schemeClr val="bg1"/>
                </a:solidFill>
              </a:rPr>
              <a:t> 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038938"/>
      </p:ext>
    </p:extLst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1"/>
          <p:cNvSpPr>
            <a:spLocks noChangeArrowheads="1"/>
          </p:cNvSpPr>
          <p:nvPr/>
        </p:nvSpPr>
        <p:spPr bwMode="auto">
          <a:xfrm>
            <a:off x="5534025" y="633413"/>
            <a:ext cx="3522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Численная реализация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755650" y="1304925"/>
            <a:ext cx="3168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>
                <a:solidFill>
                  <a:srgbClr val="1111C7"/>
                </a:solidFill>
              </a:rPr>
              <a:t>Особенности алгоритма</a:t>
            </a:r>
            <a:endParaRPr lang="en-US" altLang="ru-RU" sz="2000">
              <a:solidFill>
                <a:srgbClr val="1111C7"/>
              </a:solidFill>
            </a:endParaRPr>
          </a:p>
        </p:txBody>
      </p:sp>
      <p:sp>
        <p:nvSpPr>
          <p:cNvPr id="9220" name="Прямоугольник 3"/>
          <p:cNvSpPr>
            <a:spLocks noChangeArrowheads="1"/>
          </p:cNvSpPr>
          <p:nvPr/>
        </p:nvSpPr>
        <p:spPr bwMode="auto">
          <a:xfrm>
            <a:off x="755650" y="1704975"/>
            <a:ext cx="82089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chemeClr val="bg1"/>
                </a:solidFill>
              </a:rPr>
              <a:t>Настройка производительности параллельного алгоритма проводилась с помощью </a:t>
            </a:r>
            <a:r>
              <a:rPr lang="ru-RU" altLang="ru-RU" dirty="0" err="1">
                <a:solidFill>
                  <a:schemeClr val="bg1"/>
                </a:solidFill>
              </a:rPr>
              <a:t>Intel</a:t>
            </a:r>
            <a:r>
              <a:rPr lang="ru-RU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err="1">
                <a:solidFill>
                  <a:schemeClr val="bg1"/>
                </a:solidFill>
              </a:rPr>
              <a:t>VTune</a:t>
            </a:r>
            <a:r>
              <a:rPr lang="ru-RU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err="1">
                <a:solidFill>
                  <a:schemeClr val="bg1"/>
                </a:solidFill>
              </a:rPr>
              <a:t>Amplifier</a:t>
            </a:r>
            <a:r>
              <a:rPr lang="ru-RU" altLang="ru-RU" dirty="0">
                <a:solidFill>
                  <a:schemeClr val="bg1"/>
                </a:solidFill>
              </a:rPr>
              <a:t> XE. Он позволяет выполнять </a:t>
            </a:r>
            <a:r>
              <a:rPr lang="ru-RU" altLang="ru-RU" dirty="0" err="1" smtClean="0">
                <a:solidFill>
                  <a:schemeClr val="bg1"/>
                </a:solidFill>
              </a:rPr>
              <a:t>профилирова-ние</a:t>
            </a:r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r>
              <a:rPr lang="ru-RU" altLang="ru-RU" dirty="0">
                <a:solidFill>
                  <a:schemeClr val="bg1"/>
                </a:solidFill>
              </a:rPr>
              <a:t>приложений непосредственно на узле кластера. Был использован тип анализа </a:t>
            </a:r>
            <a:r>
              <a:rPr lang="ru-RU" altLang="ru-RU" dirty="0" err="1">
                <a:solidFill>
                  <a:schemeClr val="bg1"/>
                </a:solidFill>
              </a:rPr>
              <a:t>Lightweight</a:t>
            </a:r>
            <a:r>
              <a:rPr lang="ru-RU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err="1">
                <a:solidFill>
                  <a:schemeClr val="bg1"/>
                </a:solidFill>
              </a:rPr>
              <a:t>Hotspots</a:t>
            </a:r>
            <a:r>
              <a:rPr lang="ru-RU" altLang="ru-RU" dirty="0">
                <a:solidFill>
                  <a:schemeClr val="bg1"/>
                </a:solidFill>
              </a:rPr>
              <a:t>.</a:t>
            </a:r>
            <a:endParaRPr lang="en-US" altLang="ru-RU" dirty="0">
              <a:solidFill>
                <a:schemeClr val="bg1"/>
              </a:solidFill>
            </a:endParaRPr>
          </a:p>
          <a:p>
            <a:pPr eaLnBrk="1" hangingPunct="1"/>
            <a:r>
              <a:rPr lang="ru-RU" altLang="ru-RU" dirty="0">
                <a:solidFill>
                  <a:schemeClr val="bg1"/>
                </a:solidFill>
              </a:rPr>
              <a:t>С помощью этого средства были определены функции, на выполнение которых тратится больше всего времени. Технология </a:t>
            </a:r>
            <a:r>
              <a:rPr lang="ru-RU" altLang="ru-RU" dirty="0" err="1">
                <a:solidFill>
                  <a:schemeClr val="bg1"/>
                </a:solidFill>
              </a:rPr>
              <a:t>Lightweight</a:t>
            </a:r>
            <a:r>
              <a:rPr lang="ru-RU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err="1">
                <a:solidFill>
                  <a:schemeClr val="bg1"/>
                </a:solidFill>
              </a:rPr>
              <a:t>Hotspots</a:t>
            </a:r>
            <a:r>
              <a:rPr lang="ru-RU" altLang="ru-RU" dirty="0">
                <a:solidFill>
                  <a:schemeClr val="bg1"/>
                </a:solidFill>
              </a:rPr>
              <a:t> основана на использовании специальных аппаратных регистров (</a:t>
            </a:r>
            <a:r>
              <a:rPr lang="ru-RU" altLang="ru-RU" dirty="0" err="1">
                <a:solidFill>
                  <a:schemeClr val="bg1"/>
                </a:solidFill>
              </a:rPr>
              <a:t>Performance</a:t>
            </a:r>
            <a:r>
              <a:rPr lang="ru-RU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err="1">
                <a:solidFill>
                  <a:schemeClr val="bg1"/>
                </a:solidFill>
              </a:rPr>
              <a:t>Monitoring</a:t>
            </a:r>
            <a:r>
              <a:rPr lang="ru-RU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err="1">
                <a:solidFill>
                  <a:schemeClr val="bg1"/>
                </a:solidFill>
              </a:rPr>
              <a:t>Units</a:t>
            </a:r>
            <a:r>
              <a:rPr lang="ru-RU" altLang="ru-RU" dirty="0">
                <a:solidFill>
                  <a:schemeClr val="bg1"/>
                </a:solidFill>
              </a:rPr>
              <a:t>), которые предназначены для учета различных низкоуровневых событий. В процессорах </a:t>
            </a:r>
            <a:r>
              <a:rPr lang="ru-RU" altLang="ru-RU" dirty="0" err="1">
                <a:solidFill>
                  <a:schemeClr val="bg1"/>
                </a:solidFill>
              </a:rPr>
              <a:t>Intel</a:t>
            </a:r>
            <a:r>
              <a:rPr lang="ru-RU" altLang="ru-RU" dirty="0">
                <a:solidFill>
                  <a:schemeClr val="bg1"/>
                </a:solidFill>
              </a:rPr>
              <a:t> </a:t>
            </a:r>
            <a:r>
              <a:rPr lang="ru-RU" altLang="ru-RU" dirty="0" err="1">
                <a:solidFill>
                  <a:schemeClr val="bg1"/>
                </a:solidFill>
              </a:rPr>
              <a:t>Xeon</a:t>
            </a:r>
            <a:r>
              <a:rPr lang="ru-RU" altLang="ru-RU" dirty="0">
                <a:solidFill>
                  <a:schemeClr val="bg1"/>
                </a:solidFill>
              </a:rPr>
              <a:t>, которые были использованы в расчетах, на ядро приходится 2 регистра, накапливающих информацию о событиях, специфичных для потока или ядра. 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g_rho_mac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4679950" y="3289300"/>
            <a:ext cx="3313113" cy="1679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" y="1057275"/>
            <a:ext cx="2109788" cy="1066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82850" y="1058863"/>
            <a:ext cx="2103438" cy="10509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43438" y="1058863"/>
            <a:ext cx="2103437" cy="10588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04025" y="1069975"/>
            <a:ext cx="2111375" cy="10509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3850" y="2151063"/>
            <a:ext cx="2117725" cy="10509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82850" y="2151063"/>
            <a:ext cx="2103438" cy="1066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643438" y="2151063"/>
            <a:ext cx="2103437" cy="1066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804025" y="2149475"/>
            <a:ext cx="2111375" cy="10588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23850" y="3238500"/>
            <a:ext cx="2117725" cy="10588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484438" y="3238500"/>
            <a:ext cx="2101850" cy="10588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38" name="Группа 4"/>
          <p:cNvGrpSpPr>
            <a:grpSpLocks/>
          </p:cNvGrpSpPr>
          <p:nvPr/>
        </p:nvGrpSpPr>
        <p:grpSpPr bwMode="auto">
          <a:xfrm>
            <a:off x="6154738" y="5008563"/>
            <a:ext cx="2809875" cy="369887"/>
            <a:chOff x="4758214" y="4746859"/>
            <a:chExt cx="2808550" cy="369332"/>
          </a:xfrm>
        </p:grpSpPr>
        <p:pic>
          <p:nvPicPr>
            <p:cNvPr id="10262" name="Picture 17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5" y="4835090"/>
              <a:ext cx="2084770" cy="192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3" name="Прямоугольник 2"/>
            <p:cNvSpPr>
              <a:spLocks noChangeArrowheads="1"/>
            </p:cNvSpPr>
            <p:nvPr/>
          </p:nvSpPr>
          <p:spPr bwMode="auto">
            <a:xfrm>
              <a:off x="4758214" y="4746859"/>
              <a:ext cx="360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>
                  <a:solidFill>
                    <a:schemeClr val="bg1"/>
                  </a:solidFill>
                  <a:cs typeface="Arial" charset="0"/>
                </a:rPr>
                <a:t>-</a:t>
              </a:r>
              <a:r>
                <a:rPr lang="en-US" altLang="ru-RU" sz="1400">
                  <a:solidFill>
                    <a:schemeClr val="bg1"/>
                  </a:solidFill>
                  <a:cs typeface="Arial" charset="0"/>
                </a:rPr>
                <a:t>1</a:t>
              </a:r>
              <a:endParaRPr lang="ru-RU" altLang="ru-RU" sz="1400"/>
            </a:p>
          </p:txBody>
        </p:sp>
        <p:sp>
          <p:nvSpPr>
            <p:cNvPr id="10264" name="Прямоугольник 18"/>
            <p:cNvSpPr>
              <a:spLocks noChangeArrowheads="1"/>
            </p:cNvSpPr>
            <p:nvPr/>
          </p:nvSpPr>
          <p:spPr bwMode="auto">
            <a:xfrm>
              <a:off x="7282712" y="4801716"/>
              <a:ext cx="2840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1400">
                  <a:solidFill>
                    <a:schemeClr val="bg1"/>
                  </a:solidFill>
                  <a:cs typeface="Arial" charset="0"/>
                </a:rPr>
                <a:t>6</a:t>
              </a:r>
              <a:endParaRPr lang="ru-RU" altLang="ru-RU" sz="1400"/>
            </a:p>
          </p:txBody>
        </p:sp>
      </p:grp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2173288" y="481013"/>
            <a:ext cx="6937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Изменение локальной плотности газа в облаке</a:t>
            </a:r>
            <a:endParaRPr lang="ru-RU" altLang="ru-RU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2698750" y="5018088"/>
            <a:ext cx="3313113" cy="338137"/>
            <a:chOff x="5650759" y="5160963"/>
            <a:chExt cx="3313855" cy="338971"/>
          </a:xfrm>
        </p:grpSpPr>
        <p:sp>
          <p:nvSpPr>
            <p:cNvPr id="10260" name="Прямоугольник 49"/>
            <p:cNvSpPr>
              <a:spLocks noChangeArrowheads="1"/>
            </p:cNvSpPr>
            <p:nvPr/>
          </p:nvSpPr>
          <p:spPr bwMode="auto">
            <a:xfrm>
              <a:off x="5650759" y="5160963"/>
              <a:ext cx="3313855" cy="338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ru-RU" altLang="ru-RU" sz="1600">
                  <a:solidFill>
                    <a:schemeClr val="bg1"/>
                  </a:solidFill>
                  <a:cs typeface="Arial" charset="0"/>
                </a:rPr>
                <a:t>Распределение</a:t>
              </a:r>
              <a:r>
                <a:rPr lang="en-US" altLang="ru-RU" sz="1600">
                  <a:solidFill>
                    <a:schemeClr val="bg1"/>
                  </a:solidFill>
                  <a:cs typeface="Arial" charset="0"/>
                </a:rPr>
                <a:t> |     | </a:t>
              </a:r>
              <a:r>
                <a:rPr lang="ru-RU" altLang="ru-RU" sz="1600">
                  <a:solidFill>
                    <a:schemeClr val="bg1"/>
                  </a:solidFill>
                  <a:cs typeface="Arial" charset="0"/>
                </a:rPr>
                <a:t>и</a:t>
              </a:r>
              <a:r>
                <a:rPr lang="en-US" altLang="ru-RU" sz="1600">
                  <a:solidFill>
                    <a:schemeClr val="bg1"/>
                  </a:solidFill>
                  <a:cs typeface="Arial" charset="0"/>
                </a:rPr>
                <a:t> </a:t>
              </a:r>
              <a:r>
                <a:rPr lang="en-US" altLang="ru-RU" sz="1600" i="1">
                  <a:solidFill>
                    <a:schemeClr val="bg1"/>
                  </a:solidFill>
                  <a:cs typeface="Arial" charset="0"/>
                </a:rPr>
                <a:t>log</a:t>
              </a:r>
              <a:r>
                <a:rPr lang="en-US" altLang="ru-RU" sz="1600" i="1">
                  <a:solidFill>
                    <a:schemeClr val="bg1"/>
                  </a:solidFill>
                  <a:latin typeface="Symbol" pitchFamily="18" charset="2"/>
                  <a:cs typeface="Arial" charset="0"/>
                </a:rPr>
                <a:t>r </a:t>
              </a:r>
              <a:endParaRPr lang="en-US" altLang="ru-RU" sz="1600">
                <a:solidFill>
                  <a:schemeClr val="bg1"/>
                </a:solidFill>
                <a:cs typeface="Arial" charset="0"/>
              </a:endParaRPr>
            </a:p>
          </p:txBody>
        </p:sp>
        <p:graphicFrame>
          <p:nvGraphicFramePr>
            <p:cNvPr id="10261" name="Объект 2"/>
            <p:cNvGraphicFramePr>
              <a:graphicFrameLocks noChangeAspect="1"/>
            </p:cNvGraphicFramePr>
            <p:nvPr/>
          </p:nvGraphicFramePr>
          <p:xfrm>
            <a:off x="7920773" y="5233764"/>
            <a:ext cx="325437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9" name="Формула" r:id="rId17" imgW="253780" imgH="203024" progId="Equation.3">
                    <p:embed/>
                  </p:oleObj>
                </mc:Choice>
                <mc:Fallback>
                  <p:oleObj name="Формула" r:id="rId17" imgW="253780" imgH="203024" progId="Equation.3">
                    <p:embed/>
                    <p:pic>
                      <p:nvPicPr>
                        <p:cNvPr id="0" name="Объект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20773" y="5233764"/>
                          <a:ext cx="325437" cy="26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250825" y="4370388"/>
            <a:ext cx="3889375" cy="590550"/>
            <a:chOff x="250825" y="677863"/>
            <a:chExt cx="3889450" cy="591089"/>
          </a:xfrm>
        </p:grpSpPr>
        <p:sp>
          <p:nvSpPr>
            <p:cNvPr id="10257" name="Прямоугольник 49"/>
            <p:cNvSpPr>
              <a:spLocks noChangeArrowheads="1"/>
            </p:cNvSpPr>
            <p:nvPr/>
          </p:nvSpPr>
          <p:spPr bwMode="auto">
            <a:xfrm>
              <a:off x="250825" y="677863"/>
              <a:ext cx="388945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600">
                  <a:solidFill>
                    <a:schemeClr val="bg1"/>
                  </a:solidFill>
                  <a:cs typeface="Arial" charset="0"/>
                </a:rPr>
                <a:t>Расчет палитры для цифрового шлирена</a:t>
              </a:r>
              <a:r>
                <a:rPr lang="en-US" altLang="ru-RU" sz="1600">
                  <a:solidFill>
                    <a:schemeClr val="bg1"/>
                  </a:solidFill>
                  <a:cs typeface="Arial" charset="0"/>
                </a:rPr>
                <a:t>: </a:t>
              </a:r>
              <a:r>
                <a:rPr lang="en-US" altLang="ru-RU" sz="1600" i="1">
                  <a:solidFill>
                    <a:schemeClr val="bg1"/>
                  </a:solidFill>
                  <a:cs typeface="Arial" charset="0"/>
                </a:rPr>
                <a:t>exp</a:t>
              </a:r>
              <a:r>
                <a:rPr lang="en-US" altLang="ru-RU" sz="1600">
                  <a:solidFill>
                    <a:schemeClr val="bg1"/>
                  </a:solidFill>
                  <a:cs typeface="Arial" charset="0"/>
                </a:rPr>
                <a:t>(-15.0 | </a:t>
              </a:r>
              <a:r>
                <a:rPr lang="en-US" altLang="ru-RU" sz="1600" b="1">
                  <a:solidFill>
                    <a:schemeClr val="bg1"/>
                  </a:solidFill>
                  <a:cs typeface="Arial" charset="0"/>
                </a:rPr>
                <a:t>     </a:t>
              </a:r>
              <a:r>
                <a:rPr lang="en-US" altLang="ru-RU" sz="1600">
                  <a:solidFill>
                    <a:schemeClr val="bg1"/>
                  </a:solidFill>
                  <a:cs typeface="Arial" charset="0"/>
                </a:rPr>
                <a:t>|/max(|     |)) </a:t>
              </a:r>
            </a:p>
          </p:txBody>
        </p:sp>
        <p:graphicFrame>
          <p:nvGraphicFramePr>
            <p:cNvPr id="10258" name="Объект 26"/>
            <p:cNvGraphicFramePr>
              <a:graphicFrameLocks noChangeAspect="1"/>
            </p:cNvGraphicFramePr>
            <p:nvPr/>
          </p:nvGraphicFramePr>
          <p:xfrm>
            <a:off x="2270961" y="1000700"/>
            <a:ext cx="325437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0" name="Формула" r:id="rId19" imgW="253780" imgH="203024" progId="Equation.3">
                    <p:embed/>
                  </p:oleObj>
                </mc:Choice>
                <mc:Fallback>
                  <p:oleObj name="Формула" r:id="rId19" imgW="253780" imgH="203024" progId="Equation.3">
                    <p:embed/>
                    <p:pic>
                      <p:nvPicPr>
                        <p:cNvPr id="0" name="Объект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0961" y="1000700"/>
                          <a:ext cx="325437" cy="26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9" name="Объект 6"/>
            <p:cNvGraphicFramePr>
              <a:graphicFrameLocks noChangeAspect="1"/>
            </p:cNvGraphicFramePr>
            <p:nvPr/>
          </p:nvGraphicFramePr>
          <p:xfrm>
            <a:off x="3213164" y="1007015"/>
            <a:ext cx="325437" cy="261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1" name="Формула" r:id="rId21" imgW="253780" imgH="203024" progId="Equation.3">
                    <p:embed/>
                  </p:oleObj>
                </mc:Choice>
                <mc:Fallback>
                  <p:oleObj name="Формула" r:id="rId21" imgW="253780" imgH="203024" progId="Equation.3">
                    <p:embed/>
                    <p:pic>
                      <p:nvPicPr>
                        <p:cNvPr id="0" name="Объект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3164" y="1007015"/>
                          <a:ext cx="325437" cy="2619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2"/>
          <p:cNvSpPr>
            <a:spLocks noChangeArrowheads="1"/>
          </p:cNvSpPr>
          <p:nvPr/>
        </p:nvSpPr>
        <p:spPr bwMode="auto">
          <a:xfrm>
            <a:off x="179388" y="554038"/>
            <a:ext cx="85423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Распределение градиента плотности газа в меридиональном сечении</a:t>
            </a:r>
            <a:endParaRPr lang="ru-RU" altLang="ru-RU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7812088" y="976313"/>
            <a:ext cx="7921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>
                <a:solidFill>
                  <a:srgbClr val="002060"/>
                </a:solidFill>
              </a:rPr>
              <a:t>t = 50</a:t>
            </a: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4800" y="1057275"/>
            <a:ext cx="5949950" cy="3232150"/>
          </a:xfrm>
          <a:prstGeom prst="rect">
            <a:avLst/>
          </a:prstGeom>
          <a:noFill/>
          <a:ln>
            <a:noFill/>
          </a:ln>
          <a:effectLst>
            <a:outerShdw blurRad="76200" dist="63500" dir="2700000" algn="tl" rotWithShape="0">
              <a:prstClr val="black">
                <a:alpha val="3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23850" y="4433888"/>
            <a:ext cx="871220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>
                <a:solidFill>
                  <a:schemeClr val="bg1"/>
                </a:solidFill>
              </a:rPr>
              <a:t>Структура ударных волн: </a:t>
            </a:r>
            <a:r>
              <a:rPr lang="en-US" altLang="ru-RU" sz="1100">
                <a:solidFill>
                  <a:schemeClr val="bg1"/>
                </a:solidFill>
              </a:rPr>
              <a:t>M</a:t>
            </a:r>
            <a:r>
              <a:rPr lang="ru-RU" altLang="ru-RU" sz="1100" baseline="-25000">
                <a:solidFill>
                  <a:schemeClr val="bg1"/>
                </a:solidFill>
              </a:rPr>
              <a:t>1</a:t>
            </a:r>
            <a:r>
              <a:rPr lang="ru-RU" altLang="ru-RU" sz="1100">
                <a:solidFill>
                  <a:schemeClr val="bg1"/>
                </a:solidFill>
              </a:rPr>
              <a:t> – первичная ударная волна (</a:t>
            </a:r>
            <a:r>
              <a:rPr lang="en-US" altLang="ru-RU" sz="1100">
                <a:solidFill>
                  <a:schemeClr val="bg1"/>
                </a:solidFill>
              </a:rPr>
              <a:t>SW</a:t>
            </a:r>
            <a:r>
              <a:rPr lang="ru-RU" altLang="ru-RU" sz="1100">
                <a:solidFill>
                  <a:schemeClr val="bg1"/>
                </a:solidFill>
              </a:rPr>
              <a:t>), отраженная от основной ударной волны, возникшая при отражении Маха на оси симметрии; </a:t>
            </a:r>
            <a:r>
              <a:rPr lang="en-US" altLang="ru-RU" sz="1100">
                <a:solidFill>
                  <a:schemeClr val="bg1"/>
                </a:solidFill>
              </a:rPr>
              <a:t>M</a:t>
            </a:r>
            <a:r>
              <a:rPr lang="ru-RU" altLang="ru-RU" sz="1100" baseline="-25000">
                <a:solidFill>
                  <a:schemeClr val="bg1"/>
                </a:solidFill>
              </a:rPr>
              <a:t>2</a:t>
            </a:r>
            <a:r>
              <a:rPr lang="ru-RU" altLang="ru-RU" sz="1100">
                <a:solidFill>
                  <a:schemeClr val="bg1"/>
                </a:solidFill>
              </a:rPr>
              <a:t> – вторичные </a:t>
            </a:r>
            <a:r>
              <a:rPr lang="en-US" altLang="ru-RU" sz="1100">
                <a:solidFill>
                  <a:schemeClr val="bg1"/>
                </a:solidFill>
              </a:rPr>
              <a:t>SW</a:t>
            </a:r>
            <a:r>
              <a:rPr lang="ru-RU" altLang="ru-RU" sz="1100">
                <a:solidFill>
                  <a:schemeClr val="bg1"/>
                </a:solidFill>
              </a:rPr>
              <a:t>; </a:t>
            </a:r>
            <a:r>
              <a:rPr lang="en-US" altLang="ru-RU" sz="1100">
                <a:solidFill>
                  <a:schemeClr val="bg1"/>
                </a:solidFill>
              </a:rPr>
              <a:t>S</a:t>
            </a:r>
            <a:r>
              <a:rPr lang="ru-RU" altLang="ru-RU" sz="1100" baseline="-25000">
                <a:solidFill>
                  <a:schemeClr val="bg1"/>
                </a:solidFill>
              </a:rPr>
              <a:t>1</a:t>
            </a:r>
            <a:r>
              <a:rPr lang="ru-RU" altLang="ru-RU" sz="1100">
                <a:solidFill>
                  <a:schemeClr val="bg1"/>
                </a:solidFill>
              </a:rPr>
              <a:t> – первичные ножки Маха; </a:t>
            </a:r>
            <a:r>
              <a:rPr lang="en-US" altLang="ru-RU" sz="1100">
                <a:solidFill>
                  <a:schemeClr val="bg1"/>
                </a:solidFill>
              </a:rPr>
              <a:t>S</a:t>
            </a:r>
            <a:r>
              <a:rPr lang="ru-RU" altLang="ru-RU" sz="1100" baseline="-25000">
                <a:solidFill>
                  <a:schemeClr val="bg1"/>
                </a:solidFill>
              </a:rPr>
              <a:t>2</a:t>
            </a:r>
            <a:r>
              <a:rPr lang="ru-RU" altLang="ru-RU" sz="1100">
                <a:solidFill>
                  <a:schemeClr val="bg1"/>
                </a:solidFill>
              </a:rPr>
              <a:t> – вторичные ножки Маха; </a:t>
            </a:r>
            <a:r>
              <a:rPr lang="en-US" altLang="ru-RU" sz="1100">
                <a:solidFill>
                  <a:schemeClr val="bg1"/>
                </a:solidFill>
              </a:rPr>
              <a:t>T</a:t>
            </a:r>
            <a:r>
              <a:rPr lang="ru-RU" altLang="ru-RU" sz="1100" baseline="-25000">
                <a:solidFill>
                  <a:schemeClr val="bg1"/>
                </a:solidFill>
              </a:rPr>
              <a:t>1 </a:t>
            </a:r>
            <a:r>
              <a:rPr lang="ru-RU" altLang="ru-RU" sz="1100">
                <a:solidFill>
                  <a:schemeClr val="bg1"/>
                </a:solidFill>
              </a:rPr>
              <a:t>– первичные тройные точки; </a:t>
            </a:r>
            <a:r>
              <a:rPr lang="en-US" altLang="ru-RU" sz="1100">
                <a:solidFill>
                  <a:schemeClr val="bg1"/>
                </a:solidFill>
              </a:rPr>
              <a:t>T</a:t>
            </a:r>
            <a:r>
              <a:rPr lang="ru-RU" altLang="ru-RU" sz="1100" baseline="-25000">
                <a:solidFill>
                  <a:schemeClr val="bg1"/>
                </a:solidFill>
              </a:rPr>
              <a:t>2 </a:t>
            </a:r>
            <a:r>
              <a:rPr lang="ru-RU" altLang="ru-RU" sz="1100">
                <a:solidFill>
                  <a:schemeClr val="bg1"/>
                </a:solidFill>
              </a:rPr>
              <a:t>– вторичные тройные точки; </a:t>
            </a:r>
            <a:r>
              <a:rPr lang="en-US" altLang="ru-RU" sz="1100">
                <a:solidFill>
                  <a:schemeClr val="bg1"/>
                </a:solidFill>
              </a:rPr>
              <a:t>V</a:t>
            </a:r>
            <a:r>
              <a:rPr lang="ru-RU" altLang="ru-RU" sz="1100" baseline="-25000">
                <a:solidFill>
                  <a:schemeClr val="bg1"/>
                </a:solidFill>
              </a:rPr>
              <a:t>1 </a:t>
            </a:r>
            <a:r>
              <a:rPr lang="ru-RU" altLang="ru-RU" sz="1100">
                <a:solidFill>
                  <a:schemeClr val="bg1"/>
                </a:solidFill>
              </a:rPr>
              <a:t>– первичные отрывные волны, вызванные регулярным отражением от вогнутого фронта основной ударной волны; </a:t>
            </a:r>
            <a:r>
              <a:rPr lang="en-US" altLang="ru-RU" sz="1100">
                <a:solidFill>
                  <a:schemeClr val="bg1"/>
                </a:solidFill>
              </a:rPr>
              <a:t>V</a:t>
            </a:r>
            <a:r>
              <a:rPr lang="ru-RU" altLang="ru-RU" sz="1100" baseline="-25000">
                <a:solidFill>
                  <a:schemeClr val="bg1"/>
                </a:solidFill>
              </a:rPr>
              <a:t>2 </a:t>
            </a:r>
            <a:r>
              <a:rPr lang="ru-RU" altLang="ru-RU" sz="1100">
                <a:solidFill>
                  <a:schemeClr val="bg1"/>
                </a:solidFill>
              </a:rPr>
              <a:t>– вторичные вихревые образования - волны, вызванные отражением от вогнутого фронта основной ударной волны и выпуклости в области образования двойных ножек Маха.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J:\2015_MyArticles\Article_Journal_of_Physical_Math\Article_PM\Ris\Fig_4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59" y="84859"/>
            <a:ext cx="4542621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88024" y="554038"/>
            <a:ext cx="39575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абляции и перестройки 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плотностной структуры газа в облаке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88024" y="2276872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</a:rPr>
              <a:t>Изоповерхности</a:t>
            </a:r>
            <a:r>
              <a:rPr lang="en-US" dirty="0">
                <a:solidFill>
                  <a:srgbClr val="002060"/>
                </a:solidFill>
              </a:rPr>
              <a:t>:</a:t>
            </a:r>
            <a:endParaRPr lang="ru-RU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ru-RU" i="1" dirty="0" smtClean="0">
                <a:solidFill>
                  <a:schemeClr val="bg1"/>
                </a:solidFill>
                <a:cs typeface="Arial" charset="0"/>
              </a:rPr>
              <a:t>log</a:t>
            </a:r>
            <a:r>
              <a:rPr lang="ru-RU" altLang="ru-RU" i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ru-RU" i="1" dirty="0" smtClean="0">
                <a:solidFill>
                  <a:schemeClr val="bg1"/>
                </a:solidFill>
                <a:latin typeface="Symbol" pitchFamily="18" charset="2"/>
                <a:cs typeface="Arial" charset="0"/>
              </a:rPr>
              <a:t>r</a:t>
            </a:r>
            <a:r>
              <a:rPr lang="ru-RU" altLang="ru-RU" i="1" dirty="0" smtClean="0">
                <a:solidFill>
                  <a:schemeClr val="bg1"/>
                </a:solidFill>
                <a:latin typeface="Symbol" pitchFamily="18" charset="2"/>
                <a:cs typeface="Arial" charset="0"/>
              </a:rPr>
              <a:t> </a:t>
            </a:r>
            <a:r>
              <a:rPr lang="ru-RU" altLang="ru-RU" i="1" dirty="0">
                <a:solidFill>
                  <a:schemeClr val="bg1"/>
                </a:solidFill>
                <a:cs typeface="Arial" charset="0"/>
              </a:rPr>
              <a:t>= 2</a:t>
            </a:r>
            <a:r>
              <a:rPr lang="en-US" altLang="ru-RU" i="1" dirty="0">
                <a:solidFill>
                  <a:schemeClr val="bg1"/>
                </a:solidFill>
                <a:cs typeface="Arial" charset="0"/>
              </a:rPr>
              <a:t>, 4, </a:t>
            </a:r>
            <a:r>
              <a:rPr lang="en-US" altLang="ru-RU" i="1" dirty="0" smtClean="0">
                <a:solidFill>
                  <a:schemeClr val="bg1"/>
                </a:solidFill>
                <a:cs typeface="Arial" charset="0"/>
              </a:rPr>
              <a:t>5</a:t>
            </a:r>
            <a:endParaRPr lang="ru-RU" altLang="ru-RU" i="1" dirty="0" smtClean="0">
              <a:solidFill>
                <a:schemeClr val="bg1"/>
              </a:solidFill>
              <a:cs typeface="Arial" charset="0"/>
            </a:endParaRPr>
          </a:p>
          <a:p>
            <a:pPr>
              <a:defRPr/>
            </a:pPr>
            <a:r>
              <a:rPr lang="ru-RU" altLang="ru-RU" dirty="0">
                <a:solidFill>
                  <a:srgbClr val="002060"/>
                </a:solidFill>
              </a:rPr>
              <a:t>на </a:t>
            </a:r>
            <a:r>
              <a:rPr lang="ru-RU" altLang="ru-RU" dirty="0" smtClean="0">
                <a:solidFill>
                  <a:srgbClr val="002060"/>
                </a:solidFill>
              </a:rPr>
              <a:t>моменты</a:t>
            </a:r>
            <a:r>
              <a:rPr lang="en-US" altLang="ru-RU" dirty="0" smtClean="0">
                <a:solidFill>
                  <a:srgbClr val="002060"/>
                </a:solidFill>
              </a:rPr>
              <a:t> </a:t>
            </a:r>
            <a:r>
              <a:rPr lang="ru-RU" altLang="ru-RU" dirty="0">
                <a:solidFill>
                  <a:srgbClr val="002060"/>
                </a:solidFill>
              </a:rPr>
              <a:t>безразмерного </a:t>
            </a:r>
            <a:r>
              <a:rPr lang="ru-RU" altLang="ru-RU" dirty="0" smtClean="0">
                <a:solidFill>
                  <a:srgbClr val="002060"/>
                </a:solidFill>
              </a:rPr>
              <a:t>времени </a:t>
            </a:r>
            <a:r>
              <a:rPr lang="en-US" altLang="ru-RU" dirty="0" smtClean="0">
                <a:solidFill>
                  <a:srgbClr val="002060"/>
                </a:solidFill>
              </a:rPr>
              <a:t>t=10 - 100</a:t>
            </a:r>
            <a:endParaRPr lang="en-US" alt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8023" y="4081636"/>
            <a:ext cx="4084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srgbClr val="002060"/>
                </a:solidFill>
              </a:rPr>
              <a:t>Распределение энергии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ru-RU" sz="1600" dirty="0">
                <a:solidFill>
                  <a:srgbClr val="002060"/>
                </a:solidFill>
              </a:rPr>
              <a:t>отображено на изоповерхностях</a:t>
            </a:r>
            <a:endParaRPr lang="ru-RU" sz="1600" dirty="0">
              <a:solidFill>
                <a:srgbClr val="00206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96506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14" name="Picture 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5" name="Picture 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7" name="Picture 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8" name="Picture 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6" name="Picture 2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9" name="Picture 3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0" name="Picture 3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1" name="Picture 3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2" name="Picture 3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3" name="Picture 3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4" name="Picture 3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5" name="Picture 3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6" name="Picture 3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7" name="Picture 3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273175"/>
            <a:ext cx="4968875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9" name="Picture 4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273335"/>
            <a:ext cx="8890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4212" y="554038"/>
            <a:ext cx="8061325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Перестройка плотностной структуры газа в облаке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04025" y="3690938"/>
            <a:ext cx="179546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002060"/>
                </a:solidFill>
              </a:rPr>
              <a:t>Изоповерхности</a:t>
            </a:r>
            <a:r>
              <a:rPr lang="en-US" sz="1600" dirty="0">
                <a:solidFill>
                  <a:srgbClr val="002060"/>
                </a:solidFill>
              </a:rPr>
              <a:t>:</a:t>
            </a:r>
            <a:endParaRPr lang="ru-RU" sz="16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altLang="ru-RU" sz="1600" i="1" dirty="0" err="1">
                <a:solidFill>
                  <a:schemeClr val="bg1"/>
                </a:solidFill>
                <a:cs typeface="Arial" charset="0"/>
              </a:rPr>
              <a:t>log</a:t>
            </a:r>
            <a:r>
              <a:rPr lang="en-US" altLang="ru-RU" sz="1600" i="1" dirty="0" err="1">
                <a:solidFill>
                  <a:schemeClr val="bg1"/>
                </a:solidFill>
                <a:latin typeface="Symbol" pitchFamily="18" charset="2"/>
                <a:cs typeface="Arial" charset="0"/>
              </a:rPr>
              <a:t>r</a:t>
            </a:r>
            <a:r>
              <a:rPr lang="ru-RU" altLang="ru-RU" sz="1600" i="1" dirty="0">
                <a:solidFill>
                  <a:schemeClr val="bg1"/>
                </a:solidFill>
                <a:latin typeface="Symbol" pitchFamily="18" charset="2"/>
                <a:cs typeface="Arial" charset="0"/>
              </a:rPr>
              <a:t> </a:t>
            </a:r>
            <a:r>
              <a:rPr lang="ru-RU" altLang="ru-RU" sz="1600" i="1" dirty="0">
                <a:solidFill>
                  <a:schemeClr val="bg1"/>
                </a:solidFill>
                <a:latin typeface="+mj-lt"/>
                <a:cs typeface="Arial" charset="0"/>
              </a:rPr>
              <a:t>= 2</a:t>
            </a:r>
            <a:r>
              <a:rPr lang="en-US" altLang="ru-RU" sz="1600" i="1" dirty="0">
                <a:solidFill>
                  <a:schemeClr val="bg1"/>
                </a:solidFill>
                <a:latin typeface="+mj-lt"/>
                <a:cs typeface="Arial" charset="0"/>
              </a:rPr>
              <a:t>, 4, 5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6804025" y="4205288"/>
            <a:ext cx="2076450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002060"/>
                </a:solidFill>
              </a:rPr>
              <a:t>Распределение энергии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ru-RU" sz="1600" dirty="0">
                <a:solidFill>
                  <a:srgbClr val="002060"/>
                </a:solidFill>
              </a:rPr>
              <a:t>отображено на изоповерхностях</a:t>
            </a:r>
            <a:endParaRPr lang="ru-RU" sz="1600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042988" y="4945063"/>
            <a:ext cx="78025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1600">
                <a:solidFill>
                  <a:srgbClr val="002060"/>
                </a:solidFill>
              </a:rPr>
              <a:t>Линии отмеченных частиц и изоповерхности логарифма плотности</a:t>
            </a:r>
            <a:endParaRPr lang="en-US" altLang="ru-RU" sz="1600">
              <a:solidFill>
                <a:srgbClr val="002060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01970">
            <a:off x="350838" y="1222375"/>
            <a:ext cx="2327275" cy="11953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47988" y="1562100"/>
            <a:ext cx="5780087" cy="33162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991422">
            <a:off x="304800" y="2794000"/>
            <a:ext cx="2376488" cy="11906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7764463" y="1768475"/>
            <a:ext cx="768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ru-RU"/>
              <a:t>t = 70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7375525" y="2163763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ru-RU" i="1"/>
              <a:t>log(</a:t>
            </a:r>
            <a:r>
              <a:rPr lang="en-US" altLang="ru-RU" i="1">
                <a:latin typeface="Symbol" pitchFamily="18" charset="2"/>
              </a:rPr>
              <a:t> </a:t>
            </a:r>
            <a:r>
              <a:rPr lang="en-US" altLang="ru-RU"/>
              <a:t>= 1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95288" y="3073400"/>
            <a:ext cx="2587625" cy="2319338"/>
            <a:chOff x="323528" y="3269803"/>
            <a:chExt cx="2587542" cy="2319517"/>
          </a:xfrm>
        </p:grpSpPr>
        <p:pic>
          <p:nvPicPr>
            <p:cNvPr id="14354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3" y="3577577"/>
              <a:ext cx="2515537" cy="2011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5" name="Прямоугольник 49"/>
            <p:cNvSpPr>
              <a:spLocks noChangeArrowheads="1"/>
            </p:cNvSpPr>
            <p:nvPr/>
          </p:nvSpPr>
          <p:spPr bwMode="auto">
            <a:xfrm>
              <a:off x="323528" y="3269803"/>
              <a:ext cx="5870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en-US" altLang="ru-RU" sz="1400">
                  <a:solidFill>
                    <a:schemeClr val="bg1"/>
                  </a:solidFill>
                </a:rPr>
                <a:t>t = 1 </a:t>
              </a:r>
              <a:endParaRPr lang="ru-RU" altLang="ru-RU" sz="1400">
                <a:solidFill>
                  <a:schemeClr val="bg1"/>
                </a:solidFill>
              </a:endParaRPr>
            </a:p>
          </p:txBody>
        </p:sp>
      </p:grpSp>
      <p:sp>
        <p:nvSpPr>
          <p:cNvPr id="16" name="Прямоугольник 49"/>
          <p:cNvSpPr>
            <a:spLocks noChangeArrowheads="1"/>
          </p:cNvSpPr>
          <p:nvPr/>
        </p:nvSpPr>
        <p:spPr bwMode="auto">
          <a:xfrm>
            <a:off x="385763" y="698500"/>
            <a:ext cx="5915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chemeClr val="bg1"/>
                </a:solidFill>
                <a:cs typeface="Arial" charset="0"/>
              </a:rPr>
              <a:t>Изоповерхности</a:t>
            </a:r>
            <a:r>
              <a:rPr lang="en-US" altLang="ru-RU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ru-RU" i="1">
                <a:solidFill>
                  <a:schemeClr val="bg1"/>
                </a:solidFill>
                <a:cs typeface="Arial" charset="0"/>
              </a:rPr>
              <a:t>log</a:t>
            </a:r>
            <a:r>
              <a:rPr lang="en-US" altLang="ru-RU" i="1">
                <a:solidFill>
                  <a:schemeClr val="bg1"/>
                </a:solidFill>
                <a:latin typeface="Symbol" pitchFamily="18" charset="2"/>
                <a:cs typeface="Arial" charset="0"/>
              </a:rPr>
              <a:t>r</a:t>
            </a:r>
            <a:r>
              <a:rPr lang="en-US" altLang="ru-RU">
                <a:solidFill>
                  <a:schemeClr val="bg1"/>
                </a:solidFill>
                <a:cs typeface="Arial" charset="0"/>
              </a:rPr>
              <a:t> = 6 (</a:t>
            </a:r>
            <a:r>
              <a:rPr lang="ru-RU" altLang="ru-RU">
                <a:solidFill>
                  <a:schemeClr val="bg1"/>
                </a:solidFill>
                <a:cs typeface="Arial" charset="0"/>
              </a:rPr>
              <a:t>показано красным цветом</a:t>
            </a:r>
            <a:r>
              <a:rPr lang="en-US" altLang="ru-RU">
                <a:solidFill>
                  <a:schemeClr val="bg1"/>
                </a:solidFill>
                <a:cs typeface="Arial" charset="0"/>
              </a:rPr>
              <a:t>)</a:t>
            </a:r>
          </a:p>
        </p:txBody>
      </p:sp>
      <p:sp>
        <p:nvSpPr>
          <p:cNvPr id="20" name="Прямоугольник 49"/>
          <p:cNvSpPr>
            <a:spLocks noChangeArrowheads="1"/>
          </p:cNvSpPr>
          <p:nvPr/>
        </p:nvSpPr>
        <p:spPr bwMode="auto">
          <a:xfrm>
            <a:off x="385763" y="987425"/>
            <a:ext cx="4978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>
                <a:solidFill>
                  <a:schemeClr val="bg1"/>
                </a:solidFill>
              </a:rPr>
              <a:t>Изоповерхности</a:t>
            </a:r>
            <a:r>
              <a:rPr lang="en-US" altLang="ru-RU">
                <a:solidFill>
                  <a:schemeClr val="bg1"/>
                </a:solidFill>
                <a:cs typeface="Arial" charset="0"/>
              </a:rPr>
              <a:t> | </a:t>
            </a:r>
            <a:r>
              <a:rPr lang="en-US" altLang="ru-RU" b="1" i="1">
                <a:solidFill>
                  <a:schemeClr val="bg1"/>
                </a:solidFill>
                <a:cs typeface="Arial" charset="0"/>
              </a:rPr>
              <a:t>rotU </a:t>
            </a:r>
            <a:r>
              <a:rPr lang="en-US" altLang="ru-RU" i="1">
                <a:solidFill>
                  <a:schemeClr val="bg1"/>
                </a:solidFill>
                <a:cs typeface="Arial" charset="0"/>
              </a:rPr>
              <a:t>|</a:t>
            </a:r>
            <a:r>
              <a:rPr lang="en-US" altLang="ru-RU">
                <a:solidFill>
                  <a:schemeClr val="bg1"/>
                </a:solidFill>
                <a:cs typeface="Arial" charset="0"/>
              </a:rPr>
              <a:t> = 12</a:t>
            </a:r>
            <a:r>
              <a:rPr lang="ru-RU" altLang="ru-RU">
                <a:solidFill>
                  <a:schemeClr val="bg1"/>
                </a:solidFill>
                <a:cs typeface="Arial" charset="0"/>
              </a:rPr>
              <a:t> с картами распределения модуля локальной скорости</a:t>
            </a:r>
          </a:p>
        </p:txBody>
      </p: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1738313" y="2862263"/>
            <a:ext cx="2516187" cy="2349500"/>
            <a:chOff x="1853754" y="3228047"/>
            <a:chExt cx="2286198" cy="2136826"/>
          </a:xfrm>
        </p:grpSpPr>
        <p:pic>
          <p:nvPicPr>
            <p:cNvPr id="14352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3754" y="3228047"/>
              <a:ext cx="2286198" cy="182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3" name="Прямоугольник 49"/>
            <p:cNvSpPr>
              <a:spLocks noChangeArrowheads="1"/>
            </p:cNvSpPr>
            <p:nvPr/>
          </p:nvSpPr>
          <p:spPr bwMode="auto">
            <a:xfrm>
              <a:off x="3428363" y="5057096"/>
              <a:ext cx="6864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en-US" altLang="ru-RU" sz="1400">
                  <a:solidFill>
                    <a:schemeClr val="bg1"/>
                  </a:solidFill>
                </a:rPr>
                <a:t>t = 10 </a:t>
              </a:r>
              <a:endParaRPr lang="ru-RU" altLang="ru-RU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Группа 6"/>
          <p:cNvGrpSpPr>
            <a:grpSpLocks/>
          </p:cNvGrpSpPr>
          <p:nvPr/>
        </p:nvGrpSpPr>
        <p:grpSpPr bwMode="auto">
          <a:xfrm>
            <a:off x="3209925" y="2092325"/>
            <a:ext cx="2532063" cy="2327275"/>
            <a:chOff x="3131840" y="2828741"/>
            <a:chExt cx="2300482" cy="2116686"/>
          </a:xfrm>
        </p:grpSpPr>
        <p:pic>
          <p:nvPicPr>
            <p:cNvPr id="14350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2828741"/>
              <a:ext cx="2286198" cy="182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1" name="Прямоугольник 49"/>
            <p:cNvSpPr>
              <a:spLocks noChangeArrowheads="1"/>
            </p:cNvSpPr>
            <p:nvPr/>
          </p:nvSpPr>
          <p:spPr bwMode="auto">
            <a:xfrm>
              <a:off x="4745916" y="4637650"/>
              <a:ext cx="6864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en-US" altLang="ru-RU" sz="1400">
                  <a:solidFill>
                    <a:schemeClr val="bg1"/>
                  </a:solidFill>
                </a:rPr>
                <a:t>t = 30 </a:t>
              </a:r>
              <a:endParaRPr lang="ru-RU" altLang="ru-RU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5435600" y="1344613"/>
            <a:ext cx="2525713" cy="2355850"/>
            <a:chOff x="5238130" y="2219935"/>
            <a:chExt cx="2296039" cy="2141616"/>
          </a:xfrm>
        </p:grpSpPr>
        <p:pic>
          <p:nvPicPr>
            <p:cNvPr id="14348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8130" y="2219935"/>
              <a:ext cx="2286198" cy="182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9" name="Прямоугольник 49"/>
            <p:cNvSpPr>
              <a:spLocks noChangeArrowheads="1"/>
            </p:cNvSpPr>
            <p:nvPr/>
          </p:nvSpPr>
          <p:spPr bwMode="auto">
            <a:xfrm>
              <a:off x="6847763" y="4053774"/>
              <a:ext cx="6864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en-US" altLang="ru-RU" sz="1400">
                  <a:solidFill>
                    <a:schemeClr val="bg1"/>
                  </a:solidFill>
                </a:rPr>
                <a:t>t = 50 </a:t>
              </a:r>
              <a:endParaRPr lang="ru-RU" altLang="ru-RU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6300788" y="779463"/>
            <a:ext cx="2592387" cy="2312987"/>
            <a:chOff x="6516216" y="707767"/>
            <a:chExt cx="2592355" cy="2314714"/>
          </a:xfrm>
        </p:grpSpPr>
        <p:pic>
          <p:nvPicPr>
            <p:cNvPr id="14346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216" y="707767"/>
              <a:ext cx="2514786" cy="2012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7" name="Прямоугольник 49"/>
            <p:cNvSpPr>
              <a:spLocks noChangeArrowheads="1"/>
            </p:cNvSpPr>
            <p:nvPr/>
          </p:nvSpPr>
          <p:spPr bwMode="auto">
            <a:xfrm>
              <a:off x="8422165" y="2714704"/>
              <a:ext cx="6864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en-US" altLang="ru-RU" sz="1400">
                  <a:solidFill>
                    <a:schemeClr val="bg1"/>
                  </a:solidFill>
                </a:rPr>
                <a:t>t = 70 </a:t>
              </a:r>
              <a:endParaRPr lang="ru-RU" altLang="ru-RU" sz="1400">
                <a:solidFill>
                  <a:schemeClr val="bg1"/>
                </a:solidFill>
              </a:endParaRPr>
            </a:p>
          </p:txBody>
        </p:sp>
      </p:grpSp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41988" y="1549400"/>
            <a:ext cx="2005012" cy="16033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11684 0.3783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18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9688" y="1258888"/>
            <a:ext cx="6240462" cy="12382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813" y="2641600"/>
            <a:ext cx="6240462" cy="12382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4010025"/>
            <a:ext cx="6240462" cy="12382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98675" y="554038"/>
            <a:ext cx="70104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Возмущения в приповерхностных слоях облака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79388" y="2209800"/>
            <a:ext cx="2305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ru-RU" i="1">
                <a:solidFill>
                  <a:srgbClr val="002060"/>
                </a:solidFill>
              </a:rPr>
              <a:t>log(</a:t>
            </a:r>
            <a:r>
              <a:rPr lang="en-US" altLang="ru-RU" i="1">
                <a:solidFill>
                  <a:srgbClr val="002060"/>
                </a:solidFill>
                <a:latin typeface="Symbol" pitchFamily="18" charset="2"/>
              </a:rPr>
              <a:t> </a:t>
            </a:r>
            <a:r>
              <a:rPr lang="en-US" altLang="ru-RU">
                <a:solidFill>
                  <a:srgbClr val="002060"/>
                </a:solidFill>
              </a:rPr>
              <a:t>= 3</a:t>
            </a:r>
            <a:r>
              <a:rPr lang="ru-RU" altLang="ru-RU">
                <a:solidFill>
                  <a:srgbClr val="002060"/>
                </a:solidFill>
              </a:rPr>
              <a:t> - </a:t>
            </a:r>
            <a:r>
              <a:rPr lang="ru-RU" altLang="ru-RU" sz="1200">
                <a:solidFill>
                  <a:srgbClr val="002060"/>
                </a:solidFill>
              </a:rPr>
              <a:t>красный цвет</a:t>
            </a:r>
            <a:endParaRPr lang="ru-RU" altLang="ru-RU" sz="120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732588" y="4945063"/>
            <a:ext cx="2297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i="1">
                <a:solidFill>
                  <a:srgbClr val="002060"/>
                </a:solidFill>
              </a:rPr>
              <a:t>log(</a:t>
            </a:r>
            <a:r>
              <a:rPr lang="en-US" altLang="ru-RU" i="1">
                <a:solidFill>
                  <a:srgbClr val="002060"/>
                </a:solidFill>
                <a:latin typeface="Symbol" pitchFamily="18" charset="2"/>
              </a:rPr>
              <a:t> </a:t>
            </a:r>
            <a:r>
              <a:rPr lang="en-US" altLang="ru-RU">
                <a:solidFill>
                  <a:srgbClr val="002060"/>
                </a:solidFill>
              </a:rPr>
              <a:t>= 2 </a:t>
            </a:r>
            <a:r>
              <a:rPr lang="ru-RU" altLang="ru-RU" sz="1200">
                <a:solidFill>
                  <a:srgbClr val="002060"/>
                </a:solidFill>
              </a:rPr>
              <a:t>- зеленый цвет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-390525" y="1128713"/>
            <a:ext cx="29495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>
                <a:solidFill>
                  <a:srgbClr val="002060"/>
                </a:solidFill>
              </a:rPr>
              <a:t>Изоповерхности логарифма плотности</a:t>
            </a:r>
            <a:endParaRPr lang="en-US" altLang="ru-RU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68313" y="4873625"/>
            <a:ext cx="849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dirty="0">
                <a:solidFill>
                  <a:srgbClr val="002060"/>
                </a:solidFill>
              </a:rPr>
              <a:t>Возмущения в приповерхностных слоях отражаются с использованием идентификации вихрей посредством </a:t>
            </a:r>
            <a:r>
              <a:rPr lang="en-US" altLang="ru-RU" sz="1600" dirty="0">
                <a:solidFill>
                  <a:srgbClr val="002060"/>
                </a:solidFill>
              </a:rPr>
              <a:t>Q </a:t>
            </a:r>
            <a:r>
              <a:rPr lang="ru-RU" altLang="ru-RU" sz="1600" dirty="0" smtClean="0">
                <a:solidFill>
                  <a:srgbClr val="002060"/>
                </a:solidFill>
              </a:rPr>
              <a:t>– критерия</a:t>
            </a:r>
            <a:r>
              <a:rPr lang="en-US" altLang="ru-RU" sz="1600" dirty="0" smtClean="0">
                <a:solidFill>
                  <a:srgbClr val="002060"/>
                </a:solidFill>
              </a:rPr>
              <a:t> – </a:t>
            </a:r>
            <a:r>
              <a:rPr lang="ru-RU" altLang="ru-RU" sz="1600" dirty="0">
                <a:solidFill>
                  <a:srgbClr val="002060"/>
                </a:solidFill>
              </a:rPr>
              <a:t>второго </a:t>
            </a:r>
            <a:r>
              <a:rPr lang="ru-RU" altLang="ru-RU" sz="1600" dirty="0" smtClean="0">
                <a:solidFill>
                  <a:srgbClr val="002060"/>
                </a:solidFill>
              </a:rPr>
              <a:t>инварианта тензора скорости.</a:t>
            </a:r>
            <a:endParaRPr lang="ru-RU" altLang="ru-RU" sz="16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86325" y="481013"/>
            <a:ext cx="42227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Фрагментация по плотности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7050" y="1335088"/>
            <a:ext cx="1974850" cy="34671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473" y="1335088"/>
            <a:ext cx="1973262" cy="34671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484438" y="1181100"/>
            <a:ext cx="568325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ru-RU">
                <a:solidFill>
                  <a:srgbClr val="002060"/>
                </a:solidFill>
              </a:rPr>
              <a:t>t</a:t>
            </a:r>
          </a:p>
          <a:p>
            <a:pPr algn="r" eaLnBrk="1" hangingPunct="1"/>
            <a:endParaRPr lang="en-US" altLang="ru-RU">
              <a:solidFill>
                <a:srgbClr val="002060"/>
              </a:solidFill>
            </a:endParaRPr>
          </a:p>
          <a:p>
            <a:pPr algn="r" eaLnBrk="1" hangingPunct="1"/>
            <a:r>
              <a:rPr lang="en-US" altLang="ru-RU">
                <a:solidFill>
                  <a:srgbClr val="002060"/>
                </a:solidFill>
              </a:rPr>
              <a:t>90</a:t>
            </a:r>
          </a:p>
          <a:p>
            <a:pPr algn="r" eaLnBrk="1" hangingPunct="1"/>
            <a:endParaRPr lang="en-US" altLang="ru-RU">
              <a:solidFill>
                <a:srgbClr val="002060"/>
              </a:solidFill>
            </a:endParaRPr>
          </a:p>
          <a:p>
            <a:pPr algn="r" eaLnBrk="1" hangingPunct="1"/>
            <a:endParaRPr lang="en-US" altLang="ru-RU">
              <a:solidFill>
                <a:srgbClr val="002060"/>
              </a:solidFill>
            </a:endParaRPr>
          </a:p>
          <a:p>
            <a:pPr algn="r" eaLnBrk="1" hangingPunct="1"/>
            <a:endParaRPr lang="en-US" altLang="ru-RU">
              <a:solidFill>
                <a:srgbClr val="002060"/>
              </a:solidFill>
            </a:endParaRPr>
          </a:p>
          <a:p>
            <a:pPr algn="r" eaLnBrk="1" hangingPunct="1"/>
            <a:endParaRPr lang="en-US" altLang="ru-RU">
              <a:solidFill>
                <a:srgbClr val="002060"/>
              </a:solidFill>
            </a:endParaRPr>
          </a:p>
          <a:p>
            <a:pPr algn="r" eaLnBrk="1" hangingPunct="1"/>
            <a:r>
              <a:rPr lang="en-US" altLang="ru-RU">
                <a:solidFill>
                  <a:srgbClr val="002060"/>
                </a:solidFill>
              </a:rPr>
              <a:t>100</a:t>
            </a:r>
          </a:p>
          <a:p>
            <a:pPr algn="r" eaLnBrk="1" hangingPunct="1"/>
            <a:endParaRPr lang="en-US" altLang="ru-RU">
              <a:solidFill>
                <a:srgbClr val="002060"/>
              </a:solidFill>
            </a:endParaRPr>
          </a:p>
          <a:p>
            <a:pPr algn="r" eaLnBrk="1" hangingPunct="1"/>
            <a:endParaRPr lang="en-US" altLang="ru-RU">
              <a:solidFill>
                <a:srgbClr val="002060"/>
              </a:solidFill>
            </a:endParaRPr>
          </a:p>
          <a:p>
            <a:pPr algn="r" eaLnBrk="1" hangingPunct="1"/>
            <a:endParaRPr lang="en-US" altLang="ru-RU">
              <a:solidFill>
                <a:srgbClr val="002060"/>
              </a:solidFill>
            </a:endParaRPr>
          </a:p>
          <a:p>
            <a:pPr algn="r" eaLnBrk="1" hangingPunct="1"/>
            <a:endParaRPr lang="en-US" altLang="ru-RU">
              <a:solidFill>
                <a:srgbClr val="002060"/>
              </a:solidFill>
            </a:endParaRPr>
          </a:p>
          <a:p>
            <a:pPr algn="r" eaLnBrk="1" hangingPunct="1"/>
            <a:r>
              <a:rPr lang="en-US" altLang="ru-RU">
                <a:solidFill>
                  <a:srgbClr val="002060"/>
                </a:solidFill>
              </a:rPr>
              <a:t>110</a:t>
            </a:r>
            <a:endParaRPr lang="ru-RU" altLang="ru-RU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7668344" y="2797174"/>
            <a:ext cx="11160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2400" dirty="0">
                <a:solidFill>
                  <a:srgbClr val="002060"/>
                </a:solidFill>
              </a:rPr>
              <a:t>Q = 10</a:t>
            </a:r>
            <a:endParaRPr lang="ru-RU" altLang="ru-RU" sz="2400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6156176" y="3433564"/>
            <a:ext cx="2878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ru-RU" i="1" dirty="0">
                <a:solidFill>
                  <a:srgbClr val="002060"/>
                </a:solidFill>
              </a:rPr>
              <a:t>log(</a:t>
            </a:r>
            <a:r>
              <a:rPr lang="en-US" altLang="ru-RU" i="1" dirty="0">
                <a:solidFill>
                  <a:srgbClr val="002060"/>
                </a:solidFill>
                <a:latin typeface="Symbol" pitchFamily="18" charset="2"/>
              </a:rPr>
              <a:t> </a:t>
            </a:r>
            <a:r>
              <a:rPr lang="en-US" altLang="ru-RU" dirty="0">
                <a:solidFill>
                  <a:srgbClr val="002060"/>
                </a:solidFill>
              </a:rPr>
              <a:t>= 2  (</a:t>
            </a:r>
            <a:r>
              <a:rPr lang="ru-RU" altLang="ru-RU" dirty="0">
                <a:solidFill>
                  <a:srgbClr val="002060"/>
                </a:solidFill>
              </a:rPr>
              <a:t>красный цвет</a:t>
            </a:r>
            <a:r>
              <a:rPr lang="en-US" altLang="ru-RU" dirty="0">
                <a:solidFill>
                  <a:srgbClr val="002060"/>
                </a:solidFill>
              </a:rPr>
              <a:t>)</a:t>
            </a:r>
            <a:endParaRPr lang="ru-RU" altLang="ru-RU" dirty="0"/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201914">
            <a:off x="5279163" y="1475478"/>
            <a:ext cx="2906712" cy="17748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458" y="3811840"/>
            <a:ext cx="30003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71" y="4135438"/>
            <a:ext cx="20288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97700" y="4203014"/>
            <a:ext cx="22104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Симметричный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и антисимметричный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компоненты </a:t>
            </a:r>
            <a:r>
              <a:rPr lang="el-GR" sz="1600" dirty="0">
                <a:solidFill>
                  <a:srgbClr val="002060"/>
                </a:solidFill>
              </a:rPr>
              <a:t>Δ</a:t>
            </a:r>
            <a:r>
              <a:rPr lang="en-US" sz="1600" dirty="0">
                <a:solidFill>
                  <a:srgbClr val="002060"/>
                </a:solidFill>
              </a:rPr>
              <a:t>U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aa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1417638"/>
            <a:ext cx="3995737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rho_2_5_LL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539750" y="1417638"/>
            <a:ext cx="3997325" cy="3197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15088" y="1477963"/>
            <a:ext cx="2117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ru-RU" sz="2000" i="1"/>
              <a:t>log(</a:t>
            </a:r>
            <a:r>
              <a:rPr lang="en-US" altLang="ru-RU" sz="2000" i="1">
                <a:latin typeface="Symbol" pitchFamily="18" charset="2"/>
              </a:rPr>
              <a:t> </a:t>
            </a:r>
            <a:r>
              <a:rPr lang="en-US" altLang="ru-RU" sz="2000"/>
              <a:t>= 1.5 – 5.0</a:t>
            </a:r>
            <a:endParaRPr lang="ru-RU" altLang="ru-RU" sz="200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195513" y="4143375"/>
            <a:ext cx="2117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ru-RU" sz="2000" i="1"/>
              <a:t>log(</a:t>
            </a:r>
            <a:r>
              <a:rPr lang="en-US" altLang="ru-RU" sz="2000" i="1">
                <a:latin typeface="Symbol" pitchFamily="18" charset="2"/>
              </a:rPr>
              <a:t> </a:t>
            </a:r>
            <a:r>
              <a:rPr lang="en-US" altLang="ru-RU" sz="2000"/>
              <a:t>= 2.0 – 5.0</a:t>
            </a:r>
            <a:endParaRPr lang="ru-RU" altLang="ru-RU" sz="2000"/>
          </a:p>
        </p:txBody>
      </p:sp>
      <p:sp>
        <p:nvSpPr>
          <p:cNvPr id="8" name="Прямоугольник 7"/>
          <p:cNvSpPr/>
          <p:nvPr/>
        </p:nvSpPr>
        <p:spPr>
          <a:xfrm>
            <a:off x="4886325" y="481013"/>
            <a:ext cx="42227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Фрагментация по плотности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7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6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6" grpId="0"/>
      <p:bldP spid="10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5441" y="3424697"/>
            <a:ext cx="7364413" cy="15589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277314" y="5089748"/>
            <a:ext cx="66754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1600" dirty="0">
                <a:solidFill>
                  <a:srgbClr val="002060"/>
                </a:solidFill>
              </a:rPr>
              <a:t>t      80                         90                          100                                   110</a:t>
            </a:r>
            <a:endParaRPr lang="ru-RU" alt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40425" y="481013"/>
            <a:ext cx="278923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Генерация вихрей</a:t>
            </a:r>
          </a:p>
        </p:txBody>
      </p: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1916113" y="898425"/>
            <a:ext cx="6759575" cy="2324100"/>
            <a:chOff x="1011213" y="1112243"/>
            <a:chExt cx="6760138" cy="2323278"/>
          </a:xfrm>
        </p:grpSpPr>
        <p:pic>
          <p:nvPicPr>
            <p:cNvPr id="28676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43632" y="1112243"/>
              <a:ext cx="3527719" cy="232327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5" name="Picture 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011213" y="1115417"/>
              <a:ext cx="3159388" cy="2320104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3" name="Прямоугольник 8"/>
            <p:cNvSpPr>
              <a:spLocks noChangeArrowheads="1"/>
            </p:cNvSpPr>
            <p:nvPr/>
          </p:nvSpPr>
          <p:spPr bwMode="auto">
            <a:xfrm>
              <a:off x="3644909" y="3077483"/>
              <a:ext cx="526196" cy="338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ru-RU" sz="1600"/>
                <a:t>130</a:t>
              </a:r>
              <a:endParaRPr lang="ru-RU" altLang="ru-RU" sz="1600"/>
            </a:p>
          </p:txBody>
        </p:sp>
      </p:grp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351649" y="3433763"/>
            <a:ext cx="958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2000" dirty="0">
                <a:solidFill>
                  <a:srgbClr val="002060"/>
                </a:solidFill>
              </a:rPr>
              <a:t>Q = 10</a:t>
            </a:r>
            <a:endParaRPr lang="ru-RU" altLang="ru-RU" sz="2000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7575550" y="1057275"/>
            <a:ext cx="1100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ru-RU" sz="2000"/>
              <a:t>Q = 100</a:t>
            </a:r>
            <a:endParaRPr lang="ru-RU" altLang="ru-RU" sz="200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07950" y="949325"/>
            <a:ext cx="17272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1600" dirty="0">
                <a:solidFill>
                  <a:schemeClr val="bg1"/>
                </a:solidFill>
              </a:rPr>
              <a:t>Второй инвариант тензора градиента скорости</a:t>
            </a:r>
            <a:r>
              <a:rPr lang="en-US" altLang="ru-RU" sz="1600" dirty="0">
                <a:solidFill>
                  <a:schemeClr val="bg1"/>
                </a:solidFill>
              </a:rPr>
              <a:t>:</a:t>
            </a:r>
          </a:p>
          <a:p>
            <a:pPr algn="r" eaLnBrk="1" hangingPunct="1"/>
            <a:r>
              <a:rPr lang="en-US" altLang="ru-RU" sz="1600" dirty="0">
                <a:solidFill>
                  <a:schemeClr val="bg1"/>
                </a:solidFill>
              </a:rPr>
              <a:t>Q </a:t>
            </a:r>
            <a:r>
              <a:rPr lang="ru-RU" altLang="ru-RU" sz="1600" dirty="0">
                <a:solidFill>
                  <a:schemeClr val="bg1"/>
                </a:solidFill>
              </a:rPr>
              <a:t>– критерий</a:t>
            </a:r>
            <a:endParaRPr lang="en-US" altLang="ru-RU" sz="1600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ru-RU" sz="1600" dirty="0">
                <a:solidFill>
                  <a:schemeClr val="bg1"/>
                </a:solidFill>
              </a:rPr>
              <a:t> </a:t>
            </a:r>
            <a:endParaRPr lang="ru-RU" alt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/>
      <p:bldP spid="12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468313" y="4792663"/>
            <a:ext cx="80645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1600">
                <a:solidFill>
                  <a:schemeClr val="bg1"/>
                </a:solidFill>
              </a:rPr>
              <a:t>Неустойчивость Рихтмайера-Мешкова – интенсивное вихреобразование – фрагментация по плотности газа облака после прохождения ударной волны</a:t>
            </a:r>
            <a:r>
              <a:rPr lang="en-US" altLang="ru-RU" sz="1600">
                <a:solidFill>
                  <a:schemeClr val="bg1"/>
                </a:solidFill>
              </a:rPr>
              <a:t>.</a:t>
            </a:r>
            <a:endParaRPr lang="ru-RU" altLang="ru-RU" sz="1600">
              <a:solidFill>
                <a:schemeClr val="bg1"/>
              </a:solidFill>
            </a:endParaRPr>
          </a:p>
        </p:txBody>
      </p:sp>
      <p:pic>
        <p:nvPicPr>
          <p:cNvPr id="4" name="Q_10_H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9750" y="1265238"/>
            <a:ext cx="4608513" cy="34559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 bwMode="auto">
          <a:xfrm>
            <a:off x="5314950" y="1193800"/>
            <a:ext cx="3527425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002060"/>
                </a:solidFill>
              </a:rPr>
              <a:t>Взаимодействие ударной волны с облаком порождает вихревые структуры (после прохождения фронта волны) следующими основными способами</a:t>
            </a:r>
            <a:r>
              <a:rPr lang="en-US" sz="1400" dirty="0">
                <a:solidFill>
                  <a:srgbClr val="002060"/>
                </a:solidFill>
              </a:rPr>
              <a:t>: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1400" dirty="0" err="1">
                <a:solidFill>
                  <a:srgbClr val="002060"/>
                </a:solidFill>
              </a:rPr>
              <a:t>Бароклинный</a:t>
            </a:r>
            <a:r>
              <a:rPr lang="ru-RU" sz="1400" dirty="0">
                <a:solidFill>
                  <a:srgbClr val="002060"/>
                </a:solidFill>
              </a:rPr>
              <a:t> эффект приводит к сильным сдвиговым напряжениям между слоями облака и пространством за фронтом ударной волны</a:t>
            </a:r>
            <a:r>
              <a:rPr lang="en-US" sz="1400" dirty="0">
                <a:solidFill>
                  <a:srgbClr val="002060"/>
                </a:solidFill>
              </a:rPr>
              <a:t>;</a:t>
            </a:r>
            <a:endParaRPr lang="ru-RU" sz="1400" dirty="0">
              <a:solidFill>
                <a:srgbClr val="002060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1400" dirty="0">
                <a:solidFill>
                  <a:srgbClr val="002060"/>
                </a:solidFill>
              </a:rPr>
              <a:t>За счет кривизны фронта ударной волны генерируется диффузионный перенос турбулентности в области у поверхности облака</a:t>
            </a:r>
            <a:r>
              <a:rPr lang="en-US" sz="14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1697038"/>
            <a:ext cx="3743325" cy="24653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Прямоугольник 8"/>
          <p:cNvSpPr>
            <a:spLocks noChangeArrowheads="1"/>
          </p:cNvSpPr>
          <p:nvPr/>
        </p:nvSpPr>
        <p:spPr bwMode="auto">
          <a:xfrm>
            <a:off x="2843213" y="4071938"/>
            <a:ext cx="22717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/>
              <a:t>Шпилькообразные вихри</a:t>
            </a:r>
          </a:p>
        </p:txBody>
      </p:sp>
      <p:sp>
        <p:nvSpPr>
          <p:cNvPr id="19463" name="Прямоугольник 2"/>
          <p:cNvSpPr>
            <a:spLocks noChangeArrowheads="1"/>
          </p:cNvSpPr>
          <p:nvPr/>
        </p:nvSpPr>
        <p:spPr bwMode="auto">
          <a:xfrm>
            <a:off x="1979613" y="4311650"/>
            <a:ext cx="27384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/>
              <a:t>Узлы из вытянутых вихрей</a:t>
            </a:r>
          </a:p>
        </p:txBody>
      </p:sp>
      <p:sp>
        <p:nvSpPr>
          <p:cNvPr id="19464" name="Прямоугольник 4"/>
          <p:cNvSpPr>
            <a:spLocks noChangeArrowheads="1"/>
          </p:cNvSpPr>
          <p:nvPr/>
        </p:nvSpPr>
        <p:spPr bwMode="auto">
          <a:xfrm>
            <a:off x="611188" y="1462088"/>
            <a:ext cx="2305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/>
              <a:t>Поперечные квази-вихри</a:t>
            </a:r>
          </a:p>
        </p:txBody>
      </p:sp>
      <p:sp>
        <p:nvSpPr>
          <p:cNvPr id="19465" name="Прямоугольник 1"/>
          <p:cNvSpPr>
            <a:spLocks noChangeArrowheads="1"/>
          </p:cNvSpPr>
          <p:nvPr/>
        </p:nvSpPr>
        <p:spPr bwMode="auto">
          <a:xfrm>
            <a:off x="2936875" y="1481138"/>
            <a:ext cx="2282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/>
              <a:t>Подковообразные вихри </a:t>
            </a:r>
          </a:p>
        </p:txBody>
      </p:sp>
      <p:sp>
        <p:nvSpPr>
          <p:cNvPr id="19466" name="Прямоугольник 2"/>
          <p:cNvSpPr>
            <a:spLocks noChangeArrowheads="1"/>
          </p:cNvSpPr>
          <p:nvPr/>
        </p:nvSpPr>
        <p:spPr bwMode="auto">
          <a:xfrm>
            <a:off x="3903663" y="1912938"/>
            <a:ext cx="1389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/>
              <a:t>Волокнистые структуры</a:t>
            </a:r>
          </a:p>
        </p:txBody>
      </p:sp>
      <p:sp>
        <p:nvSpPr>
          <p:cNvPr id="19467" name="Прямоугольник 6"/>
          <p:cNvSpPr>
            <a:spLocks noChangeArrowheads="1"/>
          </p:cNvSpPr>
          <p:nvPr/>
        </p:nvSpPr>
        <p:spPr bwMode="auto">
          <a:xfrm>
            <a:off x="684213" y="3713163"/>
            <a:ext cx="955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/>
              <a:t>Выбросы</a:t>
            </a:r>
          </a:p>
        </p:txBody>
      </p:sp>
      <p:sp>
        <p:nvSpPr>
          <p:cNvPr id="19468" name="Прямоугольник 7"/>
          <p:cNvSpPr>
            <a:spLocks noChangeArrowheads="1"/>
          </p:cNvSpPr>
          <p:nvPr/>
        </p:nvSpPr>
        <p:spPr bwMode="auto">
          <a:xfrm>
            <a:off x="717550" y="3281363"/>
            <a:ext cx="638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400"/>
              <a:t>Валы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940425" y="481013"/>
            <a:ext cx="278923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Генерация вихрей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0482" grpId="0"/>
      <p:bldP spid="12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40200" y="912813"/>
            <a:ext cx="11445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684213" y="1404938"/>
            <a:ext cx="7920037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решения трехмерной нестационарной газодинамической задачи моделирования взаимодействия сильной ударной волны с молекулярным облаком был апробирован эффективный параллельный алгоритм, который позволил провести детальные трехмерные газодинамические  расчеты в приемлемое время.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работы алгоритма, проведенное с использованием программы “</a:t>
            </a:r>
            <a:r>
              <a:rPr lang="ru-RU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</a:t>
            </a: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VTune</a:t>
            </a: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Amplifier</a:t>
            </a: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XE” показало, что основное время расчета (порядка 80 процентов), занимают всего 4 подпрограммы. Была проведена оптимизация алгоритма, которая позволила сократить время вычислений в 4.8 раза.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обширных по объему результатов позволил сделать заключение, что в процессе взаимодействия волнового фронта мощной ударной волны с молекулярным облаком, образующиеся интенсивные вихревые структуры способствуют фрагментации плотности молекулярного облака.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Полученные результаты качественно подтверждают наблюдения в астрофизике, данные полученные с использованием современных космических телескопов, коррелируют с модельными результатами других исследователей в этой области.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1"/>
          <p:cNvSpPr>
            <a:spLocks noChangeArrowheads="1"/>
          </p:cNvSpPr>
          <p:nvPr/>
        </p:nvSpPr>
        <p:spPr bwMode="auto">
          <a:xfrm>
            <a:off x="468313" y="4514850"/>
            <a:ext cx="5111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3600" dirty="0" smtClean="0">
                <a:solidFill>
                  <a:srgbClr val="1111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Спасибо за внимание! 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912813"/>
            <a:ext cx="5780087" cy="33162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SPRING_ENABLE_BG_AUDIO_TAG" val="1"/>
  <p:tag name="FLASHSPRING_BG_AUDIO_FULL_PATH_TAG" val="C:\D\hobby\muzik\swing\(110) 43 Stan Kenton. Yesterdays.mp3"/>
  <p:tag name="FLASHSPRING_BG_AUDIO_RELATIVE_PATH_TAG" val="C:\D\hobby\muzik\swing\(110) 43 Stan Kenton. Yesterdays.mp3"/>
  <p:tag name="FLASHSPRING_BG_AUDIO_DURATION_TAG" val="216.6850128"/>
  <p:tag name="FLASHSPRING_BG_AUDIO_LOOP_TAG" val="0"/>
  <p:tag name="FLASHSPRING_PRESENTATION_REFERENCES" val=""/>
  <p:tag name="ISPRING_ULTRA_SCORM_SLIDE_COUNT" val="3"/>
  <p:tag name="ISPRING_ULTRA_SCORM_DURATION" val="3600"/>
  <p:tag name="GENSWF_OUTPUT_FILE_NAME" val="вапфапвапапвап"/>
  <p:tag name="ISPRING_RESOURCE_PATHS_HASH_2" val="11987f19c35437126b171efee018c7429bc01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вапфапвапапвап"/>
  <p:tag name="GENSWF_ADVANCE_TIME" val="0.0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13612</TotalTime>
  <Words>1238</Words>
  <Application>Microsoft Office PowerPoint</Application>
  <PresentationFormat>Экран (16:10)</PresentationFormat>
  <Paragraphs>152</Paragraphs>
  <Slides>21</Slides>
  <Notes>14</Notes>
  <HiddenSlides>0</HiddenSlides>
  <MMClips>4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Апекс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buba</dc:title>
  <dc:creator>Valery</dc:creator>
  <cp:lastModifiedBy>Boris</cp:lastModifiedBy>
  <cp:revision>1601</cp:revision>
  <dcterms:created xsi:type="dcterms:W3CDTF">2008-11-16T20:02:35Z</dcterms:created>
  <dcterms:modified xsi:type="dcterms:W3CDTF">2015-11-16T21:22:17Z</dcterms:modified>
</cp:coreProperties>
</file>