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256" r:id="rId2"/>
    <p:sldId id="257" r:id="rId3"/>
    <p:sldId id="260" r:id="rId4"/>
    <p:sldId id="258" r:id="rId5"/>
    <p:sldId id="262" r:id="rId6"/>
    <p:sldId id="261"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427"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E2A854F-F79B-445D-955D-23D57F020B8D}" type="datetimeFigureOut">
              <a:rPr lang="ru-RU" smtClean="0"/>
              <a:t>14.11.2015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ABC3FF-DB18-4F66-8525-20B4A31E5420}" type="slidenum">
              <a:rPr lang="ru-RU" smtClean="0"/>
              <a:t>‹#›</a:t>
            </a:fld>
            <a:endParaRPr lang="ru-RU"/>
          </a:p>
        </p:txBody>
      </p:sp>
    </p:spTree>
    <p:extLst>
      <p:ext uri="{BB962C8B-B14F-4D97-AF65-F5344CB8AC3E}">
        <p14:creationId xmlns:p14="http://schemas.microsoft.com/office/powerpoint/2010/main" val="15633804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69A06-301A-4D6F-8E8E-1F796077BE2C}" type="datetimeFigureOut">
              <a:rPr lang="ru-RU" smtClean="0"/>
              <a:t>14.11.2015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8AF880-5FE7-49F4-8D0A-7CFE3B140C43}" type="slidenum">
              <a:rPr lang="ru-RU" smtClean="0"/>
              <a:t>‹#›</a:t>
            </a:fld>
            <a:endParaRPr lang="ru-RU"/>
          </a:p>
        </p:txBody>
      </p:sp>
    </p:spTree>
    <p:extLst>
      <p:ext uri="{BB962C8B-B14F-4D97-AF65-F5344CB8AC3E}">
        <p14:creationId xmlns:p14="http://schemas.microsoft.com/office/powerpoint/2010/main" val="10299028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518AF880-5FE7-49F4-8D0A-7CFE3B140C43}" type="slidenum">
              <a:rPr lang="ru-RU" smtClean="0"/>
              <a:t>12</a:t>
            </a:fld>
            <a:endParaRPr lang="ru-RU"/>
          </a:p>
        </p:txBody>
      </p:sp>
    </p:spTree>
    <p:extLst>
      <p:ext uri="{BB962C8B-B14F-4D97-AF65-F5344CB8AC3E}">
        <p14:creationId xmlns:p14="http://schemas.microsoft.com/office/powerpoint/2010/main" val="1454305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92EA7C5-C5E6-4617-AC78-4ABD29A145AD}" type="datetime1">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144608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767CC7-EB7B-448E-AC09-84E056E3C9E8}" type="datetime1">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2527596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E9B39E9-7A9F-4550-86FB-4EF66646F6A0}" type="datetime1">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239356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C525F18-90DA-4A07-AF21-47A5CE679634}" type="datetime1">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2551259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4FCFC77-AEE4-42D2-86D8-2B737E4951EE}" type="datetime1">
              <a:rPr lang="ru-RU" smtClean="0"/>
              <a:t>14.11.2015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1002842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E1DD77E-02E1-467C-86FC-61B4C6ED4ADE}" type="datetime1">
              <a:rPr lang="ru-RU" smtClean="0"/>
              <a:t>14.11.2015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892311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93C4D2-9D2D-4D38-9220-1E1B4EE96F1D}" type="datetime1">
              <a:rPr lang="ru-RU" smtClean="0"/>
              <a:t>14.11.2015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649550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0AC158A-B55F-4CBA-885E-EF728986F0B4}" type="datetime1">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48408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4A47664-4D4C-4952-967F-D3C0AD837AA7}" type="datetime1">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86479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D5E9E5-6C9E-48FD-9D49-B302FFBB4DFA}" type="datetime1">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177668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CD062C-8012-4128-9468-137767017C7D}" type="datetime1">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48D3B2-0BDA-48FB-9DE7-7EC52CCEDA47}" type="slidenum">
              <a:rPr lang="ru-RU" smtClean="0"/>
              <a:t>‹#›</a:t>
            </a:fld>
            <a:endParaRPr lang="ru-RU"/>
          </a:p>
        </p:txBody>
      </p:sp>
    </p:spTree>
    <p:extLst>
      <p:ext uri="{BB962C8B-B14F-4D97-AF65-F5344CB8AC3E}">
        <p14:creationId xmlns:p14="http://schemas.microsoft.com/office/powerpoint/2010/main" val="355161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BB4D5-28C3-41DA-B8BC-DD0994070222}" type="datetime1">
              <a:rPr lang="ru-RU" smtClean="0"/>
              <a:t>14.11.2015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8D3B2-0BDA-48FB-9DE7-7EC52CCEDA47}" type="slidenum">
              <a:rPr lang="ru-RU" smtClean="0"/>
              <a:t>‹#›</a:t>
            </a:fld>
            <a:endParaRPr lang="ru-RU"/>
          </a:p>
        </p:txBody>
      </p:sp>
    </p:spTree>
    <p:extLst>
      <p:ext uri="{BB962C8B-B14F-4D97-AF65-F5344CB8AC3E}">
        <p14:creationId xmlns:p14="http://schemas.microsoft.com/office/powerpoint/2010/main" val="2239993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wmf"/><Relationship Id="rId4" Type="http://schemas.openxmlformats.org/officeDocument/2006/relationships/image" Target="../media/image33.wmf"/></Relationships>
</file>

<file path=ppt/slides/_rels/slide10.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1"/>
            <a:ext cx="7772400" cy="3051770"/>
          </a:xfrm>
        </p:spPr>
        <p:txBody>
          <a:bodyPr>
            <a:normAutofit/>
          </a:bodyPr>
          <a:lstStyle/>
          <a:p>
            <a:r>
              <a:rPr lang="en-US" sz="4000" dirty="0">
                <a:solidFill>
                  <a:schemeClr val="tx2"/>
                </a:solidFill>
              </a:rPr>
              <a:t>Isentropic “</a:t>
            </a:r>
            <a:r>
              <a:rPr lang="en-US" sz="4000" i="1" dirty="0">
                <a:solidFill>
                  <a:schemeClr val="tx2"/>
                </a:solidFill>
              </a:rPr>
              <a:t>shock waves</a:t>
            </a:r>
            <a:r>
              <a:rPr lang="en-US" sz="4000" dirty="0">
                <a:solidFill>
                  <a:schemeClr val="tx2"/>
                </a:solidFill>
              </a:rPr>
              <a:t>” </a:t>
            </a:r>
            <a:r>
              <a:rPr lang="ru-RU" sz="4000" dirty="0" smtClean="0">
                <a:solidFill>
                  <a:schemeClr val="tx2"/>
                </a:solidFill>
              </a:rPr>
              <a:t/>
            </a:r>
            <a:br>
              <a:rPr lang="ru-RU" sz="4000" dirty="0" smtClean="0">
                <a:solidFill>
                  <a:schemeClr val="tx2"/>
                </a:solidFill>
              </a:rPr>
            </a:br>
            <a:r>
              <a:rPr lang="en-US" sz="4000" dirty="0" smtClean="0">
                <a:solidFill>
                  <a:schemeClr val="tx2"/>
                </a:solidFill>
              </a:rPr>
              <a:t>in </a:t>
            </a:r>
            <a:r>
              <a:rPr lang="en-US" sz="4000" dirty="0">
                <a:solidFill>
                  <a:schemeClr val="tx2"/>
                </a:solidFill>
              </a:rPr>
              <a:t>numerical astrophysical simulations</a:t>
            </a:r>
            <a:endParaRPr lang="ru-RU" sz="4000" dirty="0">
              <a:solidFill>
                <a:schemeClr val="tx2"/>
              </a:solidFill>
            </a:endParaRPr>
          </a:p>
        </p:txBody>
      </p:sp>
      <p:sp>
        <p:nvSpPr>
          <p:cNvPr id="3" name="Подзаголовок 2"/>
          <p:cNvSpPr>
            <a:spLocks noGrp="1"/>
          </p:cNvSpPr>
          <p:nvPr>
            <p:ph type="subTitle" idx="1"/>
          </p:nvPr>
        </p:nvSpPr>
        <p:spPr/>
        <p:txBody>
          <a:bodyPr>
            <a:normAutofit/>
          </a:bodyPr>
          <a:lstStyle/>
          <a:p>
            <a:r>
              <a:rPr lang="en-US" sz="2800" dirty="0" err="1" smtClean="0">
                <a:solidFill>
                  <a:schemeClr val="tx1"/>
                </a:solidFill>
              </a:rPr>
              <a:t>G.S.Bisnovatyi-Kogan</a:t>
            </a:r>
            <a:r>
              <a:rPr lang="en-US" sz="2800" dirty="0">
                <a:solidFill>
                  <a:schemeClr val="tx1"/>
                </a:solidFill>
              </a:rPr>
              <a:t>,</a:t>
            </a:r>
            <a:r>
              <a:rPr lang="en-US" sz="2800" dirty="0" smtClean="0">
                <a:solidFill>
                  <a:schemeClr val="tx1"/>
                </a:solidFill>
              </a:rPr>
              <a:t> </a:t>
            </a:r>
            <a:r>
              <a:rPr lang="en-US" sz="2800" dirty="0" err="1" smtClean="0">
                <a:solidFill>
                  <a:schemeClr val="tx1"/>
                </a:solidFill>
              </a:rPr>
              <a:t>S.G.Moiseenko</a:t>
            </a:r>
            <a:endParaRPr lang="ru-RU" sz="2800" baseline="30000" dirty="0" smtClean="0">
              <a:solidFill>
                <a:schemeClr val="tx1"/>
              </a:solidFill>
            </a:endParaRPr>
          </a:p>
          <a:p>
            <a:r>
              <a:rPr lang="en-US" sz="2800" dirty="0" smtClean="0">
                <a:solidFill>
                  <a:schemeClr val="tx1"/>
                </a:solidFill>
              </a:rPr>
              <a:t>IKI RAN</a:t>
            </a:r>
            <a:endParaRPr lang="ru-RU" sz="2800" dirty="0">
              <a:solidFill>
                <a:schemeClr val="tx1"/>
              </a:solidFill>
            </a:endParaRPr>
          </a:p>
        </p:txBody>
      </p:sp>
    </p:spTree>
    <p:extLst>
      <p:ext uri="{BB962C8B-B14F-4D97-AF65-F5344CB8AC3E}">
        <p14:creationId xmlns:p14="http://schemas.microsoft.com/office/powerpoint/2010/main" val="2017455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10; \frac{\partial {\bold U}}{\partial t} + \frac{\partial {\bold F}}{\partial x} + \frac{\partial {\bold G}}{\partial y} +&#10; \frac{\partial {\bold H}}{\partial z} = 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050" y="2603125"/>
            <a:ext cx="22574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bold U} = \left[&#10;\begin{array}{c}&#10; \rho \\&#10; \rho u \\&#10; \rho v \\&#10; \rho w \\&#10; \rho e_t \\&#10;\end{array} \right] \quad &#10;&#10;{\bold F} = \left[&#10;\begin{array}{c}&#10; \rho u\\&#10; \rho u^2 + p \\&#10; \rho uv \\&#10; \rho uw \\&#10; (\rho e_t + p)u \\&#10;\end{array} \right] \quad &#10;&#10;{\bold G} = \left[&#10;\begin{array}{c}&#10; \rho v\\&#10; \rho vu \\&#10; \rho v^2 + p \\&#10; \rho vw \\&#10; (\rho e_t + p)v \\&#10;\end{array} \right] \quad&#10;&#10;{\bold H} = \left[&#10;\begin{array}{c}&#10; \rho w\\&#10; \rho wu \\&#10; \rho wv \\&#10; \rho w^2 + p \\&#10; (\rho e_t + p)w \\&#10;\end{array} \right] \qquad&#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50" y="3573016"/>
            <a:ext cx="65627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0;  e_t = e + \frac{u^2 + v^2 + w^2}{2} + gz&#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050" y="5176395"/>
            <a:ext cx="2181225" cy="4095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08050" y="476672"/>
            <a:ext cx="7408366" cy="1292662"/>
          </a:xfrm>
          <a:prstGeom prst="rect">
            <a:avLst/>
          </a:prstGeom>
          <a:noFill/>
        </p:spPr>
        <p:txBody>
          <a:bodyPr wrap="square" rtlCol="0">
            <a:spAutoFit/>
          </a:bodyPr>
          <a:lstStyle/>
          <a:p>
            <a:pPr algn="ctr"/>
            <a:r>
              <a:rPr lang="en-US" sz="2400" dirty="0" smtClean="0">
                <a:solidFill>
                  <a:schemeClr val="tx2"/>
                </a:solidFill>
              </a:rPr>
              <a:t>Euler equations</a:t>
            </a:r>
          </a:p>
          <a:p>
            <a:pPr marL="285750" indent="-285750">
              <a:buFont typeface="Arial" pitchFamily="34" charset="0"/>
              <a:buChar char="•"/>
            </a:pPr>
            <a:r>
              <a:rPr lang="en-US" dirty="0" smtClean="0"/>
              <a:t>Mass conservation</a:t>
            </a:r>
          </a:p>
          <a:p>
            <a:pPr marL="285750" indent="-285750">
              <a:buFont typeface="Arial" pitchFamily="34" charset="0"/>
              <a:buChar char="•"/>
            </a:pPr>
            <a:r>
              <a:rPr lang="en-US" dirty="0" smtClean="0"/>
              <a:t>Momentum conservation</a:t>
            </a:r>
          </a:p>
          <a:p>
            <a:pPr marL="285750" indent="-285750">
              <a:buFont typeface="Arial" pitchFamily="34" charset="0"/>
              <a:buChar char="•"/>
            </a:pPr>
            <a:r>
              <a:rPr lang="en-US" dirty="0" smtClean="0"/>
              <a:t>Energy conservation</a:t>
            </a:r>
            <a:endParaRPr lang="ru-RU" dirty="0"/>
          </a:p>
        </p:txBody>
      </p:sp>
      <p:sp>
        <p:nvSpPr>
          <p:cNvPr id="8" name="TextBox 7"/>
          <p:cNvSpPr txBox="1"/>
          <p:nvPr/>
        </p:nvSpPr>
        <p:spPr>
          <a:xfrm>
            <a:off x="3923928" y="2603125"/>
            <a:ext cx="2827634" cy="369332"/>
          </a:xfrm>
          <a:prstGeom prst="rect">
            <a:avLst/>
          </a:prstGeom>
          <a:noFill/>
        </p:spPr>
        <p:txBody>
          <a:bodyPr wrap="none" rtlCol="0">
            <a:spAutoFit/>
          </a:bodyPr>
          <a:lstStyle/>
          <a:p>
            <a:r>
              <a:rPr lang="en-US" dirty="0" smtClean="0"/>
              <a:t>Divergent form of equations</a:t>
            </a:r>
            <a:endParaRPr lang="ru-RU" dirty="0"/>
          </a:p>
        </p:txBody>
      </p:sp>
      <p:sp>
        <p:nvSpPr>
          <p:cNvPr id="10" name="Rectangle 11"/>
          <p:cNvSpPr>
            <a:spLocks noChangeArrowheads="1"/>
          </p:cNvSpPr>
          <p:nvPr/>
        </p:nvSpPr>
        <p:spPr bwMode="auto">
          <a:xfrm>
            <a:off x="3347864" y="4933550"/>
            <a:ext cx="551946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cs typeface="Arial" charset="0"/>
              </a:rPr>
              <a:t> </a:t>
            </a:r>
            <a:r>
              <a:rPr lang="en-US" i="1" dirty="0" smtClean="0">
                <a:latin typeface="Arial" charset="0"/>
                <a:cs typeface="Arial" charset="0"/>
              </a:rPr>
              <a:t>e</a:t>
            </a:r>
            <a:r>
              <a:rPr lang="en-US" i="1" baseline="-25000" dirty="0" smtClean="0">
                <a:latin typeface="Arial" charset="0"/>
                <a:cs typeface="Arial" charset="0"/>
              </a:rPr>
              <a:t>t</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7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is</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the</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1" u="none" strike="noStrike" cap="none" normalizeH="0" baseline="0" dirty="0" err="1" smtClean="0">
                <a:ln>
                  <a:noFill/>
                </a:ln>
                <a:solidFill>
                  <a:schemeClr val="tx2"/>
                </a:solidFill>
                <a:effectLst/>
                <a:latin typeface="Arial" charset="0"/>
                <a:cs typeface="Arial" charset="0"/>
              </a:rPr>
              <a:t>total</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energy</a:t>
            </a:r>
            <a:r>
              <a:rPr kumimoji="0" lang="ru-RU" sz="1800" b="0" i="0"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cs typeface="Arial" charset="0"/>
              </a:rPr>
              <a:t>(</a:t>
            </a:r>
            <a:r>
              <a:rPr kumimoji="0" lang="ru-RU" sz="1800" b="0" i="0" u="none" strike="noStrike" cap="none" normalizeH="0" baseline="0" dirty="0" err="1" smtClean="0">
                <a:ln>
                  <a:noFill/>
                </a:ln>
                <a:solidFill>
                  <a:schemeClr val="tx1"/>
                </a:solidFill>
                <a:effectLst/>
                <a:latin typeface="Arial" charset="0"/>
                <a:cs typeface="Arial" charset="0"/>
              </a:rPr>
              <a:t>internal</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energy</a:t>
            </a:r>
            <a:r>
              <a:rPr kumimoji="0" lang="ru-RU" sz="1800" b="0" i="0" u="none" strike="noStrike" cap="none" normalizeH="0" baseline="0" dirty="0" smtClean="0">
                <a:ln>
                  <a:noFill/>
                </a:ln>
                <a:solidFill>
                  <a:schemeClr val="tx1"/>
                </a:solidFill>
                <a:effectLst/>
                <a:latin typeface="Arial" charset="0"/>
                <a:cs typeface="Arial" charset="0"/>
              </a:rPr>
              <a:t> + </a:t>
            </a:r>
            <a:r>
              <a:rPr kumimoji="0" lang="ru-RU" sz="1800" b="0" i="0" u="none" strike="noStrike" cap="none" normalizeH="0" baseline="0" dirty="0" err="1" smtClean="0">
                <a:ln>
                  <a:noFill/>
                </a:ln>
                <a:solidFill>
                  <a:schemeClr val="tx1"/>
                </a:solidFill>
                <a:effectLst/>
                <a:latin typeface="Arial" charset="0"/>
                <a:cs typeface="Arial" charset="0"/>
              </a:rPr>
              <a:t>kinetic</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energy</a:t>
            </a:r>
            <a:r>
              <a:rPr kumimoji="0" lang="ru-RU" sz="1800" b="0" i="0" u="none" strike="noStrike" cap="none" normalizeH="0" baseline="0" dirty="0" smtClean="0">
                <a:ln>
                  <a:noFill/>
                </a:ln>
                <a:solidFill>
                  <a:schemeClr val="tx1"/>
                </a:solidFill>
                <a:effectLst/>
                <a:latin typeface="Arial" charset="0"/>
                <a:cs typeface="Arial" charset="0"/>
              </a:rPr>
              <a:t> + </a:t>
            </a:r>
            <a:r>
              <a:rPr kumimoji="0" lang="ru-RU" sz="1800" b="0" i="0" u="none" strike="noStrike" cap="none" normalizeH="0" baseline="0" dirty="0" err="1" smtClean="0">
                <a:ln>
                  <a:noFill/>
                </a:ln>
                <a:solidFill>
                  <a:schemeClr val="tx1"/>
                </a:solidFill>
                <a:effectLst/>
                <a:latin typeface="Arial" charset="0"/>
                <a:cs typeface="Arial" charset="0"/>
              </a:rPr>
              <a:t>potential</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energy</a:t>
            </a:r>
            <a:r>
              <a:rPr kumimoji="0" lang="ru-RU" sz="1800" b="0" i="0"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chemeClr val="tx1"/>
                </a:solidFill>
                <a:effectLst/>
                <a:latin typeface="Arial" charset="0"/>
                <a:cs typeface="Arial" charset="0"/>
              </a:rPr>
              <a:t>per</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unit</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err="1" smtClean="0">
                <a:ln>
                  <a:noFill/>
                </a:ln>
                <a:solidFill>
                  <a:schemeClr val="tx1"/>
                </a:solidFill>
                <a:effectLst/>
                <a:latin typeface="Arial" charset="0"/>
                <a:cs typeface="Arial" charset="0"/>
              </a:rPr>
              <a:t>mass</a:t>
            </a:r>
            <a:endParaRPr kumimoji="0" lang="ru-RU" sz="1800" b="0" i="0" u="none" strike="noStrike" cap="none" normalizeH="0" baseline="0" dirty="0" smtClean="0">
              <a:ln>
                <a:noFill/>
              </a:ln>
              <a:solidFill>
                <a:schemeClr val="tx1"/>
              </a:solidFill>
              <a:effectLst/>
              <a:latin typeface="Arial" charset="0"/>
              <a:cs typeface="Arial" charset="0"/>
            </a:endParaRPr>
          </a:p>
        </p:txBody>
      </p:sp>
      <p:sp>
        <p:nvSpPr>
          <p:cNvPr id="2" name="TextBox 1"/>
          <p:cNvSpPr txBox="1"/>
          <p:nvPr/>
        </p:nvSpPr>
        <p:spPr>
          <a:xfrm>
            <a:off x="2195736" y="1916832"/>
            <a:ext cx="5206938" cy="369332"/>
          </a:xfrm>
          <a:prstGeom prst="rect">
            <a:avLst/>
          </a:prstGeom>
          <a:noFill/>
        </p:spPr>
        <p:txBody>
          <a:bodyPr wrap="none" rtlCol="0">
            <a:spAutoFit/>
          </a:bodyPr>
          <a:lstStyle/>
          <a:p>
            <a:r>
              <a:rPr lang="en-US" dirty="0" smtClean="0"/>
              <a:t>Usually set of hyperbolic partial differential equations</a:t>
            </a:r>
            <a:endParaRPr lang="ru-RU" dirty="0"/>
          </a:p>
        </p:txBody>
      </p:sp>
      <p:sp>
        <p:nvSpPr>
          <p:cNvPr id="4" name="Номер слайда 3"/>
          <p:cNvSpPr>
            <a:spLocks noGrp="1"/>
          </p:cNvSpPr>
          <p:nvPr>
            <p:ph type="sldNum" sz="quarter" idx="12"/>
          </p:nvPr>
        </p:nvSpPr>
        <p:spPr/>
        <p:txBody>
          <a:bodyPr/>
          <a:lstStyle/>
          <a:p>
            <a:fld id="{2C48D3B2-0BDA-48FB-9DE7-7EC52CCEDA47}" type="slidenum">
              <a:rPr lang="ru-RU" smtClean="0"/>
              <a:t>2</a:t>
            </a:fld>
            <a:endParaRPr lang="ru-RU"/>
          </a:p>
        </p:txBody>
      </p:sp>
    </p:spTree>
    <p:extLst>
      <p:ext uri="{BB962C8B-B14F-4D97-AF65-F5344CB8AC3E}">
        <p14:creationId xmlns:p14="http://schemas.microsoft.com/office/powerpoint/2010/main" val="163713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24744"/>
            <a:ext cx="2017713"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29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379" y="1143794"/>
            <a:ext cx="136525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298" name="TextBox 9"/>
          <p:cNvSpPr txBox="1">
            <a:spLocks noChangeArrowheads="1"/>
          </p:cNvSpPr>
          <p:nvPr/>
        </p:nvSpPr>
        <p:spPr bwMode="auto">
          <a:xfrm>
            <a:off x="4005629" y="1412776"/>
            <a:ext cx="1135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en-US" sz="1600" dirty="0"/>
              <a:t>, for</a:t>
            </a:r>
            <a:r>
              <a:rPr lang="en-US" sz="2000" dirty="0"/>
              <a:t> </a:t>
            </a:r>
            <a:r>
              <a:rPr lang="en-US" sz="2000" i="1" dirty="0"/>
              <a:t>x &lt;0.</a:t>
            </a:r>
            <a:endParaRPr lang="ru-RU" sz="2000" dirty="0"/>
          </a:p>
        </p:txBody>
      </p:sp>
      <p:sp>
        <p:nvSpPr>
          <p:cNvPr id="12299" name="Прямоугольник 10"/>
          <p:cNvSpPr>
            <a:spLocks noChangeArrowheads="1"/>
          </p:cNvSpPr>
          <p:nvPr/>
        </p:nvSpPr>
        <p:spPr bwMode="auto">
          <a:xfrm>
            <a:off x="4025398" y="1243499"/>
            <a:ext cx="1116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latin typeface="Times New Roman" pitchFamily="18" charset="0"/>
                <a:cs typeface="Times New Roman" pitchFamily="18" charset="0"/>
              </a:rPr>
              <a:t>, for </a:t>
            </a:r>
            <a:r>
              <a:rPr lang="en-US" i="1" dirty="0">
                <a:latin typeface="Times New Roman" pitchFamily="18" charset="0"/>
                <a:cs typeface="Times New Roman" pitchFamily="18" charset="0"/>
              </a:rPr>
              <a:t>x &gt;0,</a:t>
            </a:r>
            <a:endParaRPr lang="ru-RU" dirty="0">
              <a:latin typeface="Times New Roman" pitchFamily="18" charset="0"/>
              <a:cs typeface="Times New Roman" pitchFamily="18" charset="0"/>
            </a:endParaRPr>
          </a:p>
        </p:txBody>
      </p:sp>
      <p:pic>
        <p:nvPicPr>
          <p:cNvPr id="1230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3789040"/>
            <a:ext cx="7252642" cy="107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0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782568"/>
            <a:ext cx="192405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Прямоугольник 1"/>
          <p:cNvSpPr/>
          <p:nvPr/>
        </p:nvSpPr>
        <p:spPr>
          <a:xfrm>
            <a:off x="1859250" y="188640"/>
            <a:ext cx="4572000" cy="646331"/>
          </a:xfrm>
          <a:prstGeom prst="rect">
            <a:avLst/>
          </a:prstGeom>
        </p:spPr>
        <p:txBody>
          <a:bodyPr>
            <a:spAutoFit/>
          </a:bodyPr>
          <a:lstStyle/>
          <a:p>
            <a:r>
              <a:rPr lang="en-US" dirty="0"/>
              <a:t>Typical numerical method can be written in the form:</a:t>
            </a:r>
            <a:endParaRPr lang="ru-RU" dirty="0"/>
          </a:p>
        </p:txBody>
      </p:sp>
      <p:sp>
        <p:nvSpPr>
          <p:cNvPr id="4" name="Номер слайда 3"/>
          <p:cNvSpPr>
            <a:spLocks noGrp="1"/>
          </p:cNvSpPr>
          <p:nvPr>
            <p:ph type="sldNum" sz="quarter" idx="12"/>
          </p:nvPr>
        </p:nvSpPr>
        <p:spPr/>
        <p:txBody>
          <a:bodyPr/>
          <a:lstStyle/>
          <a:p>
            <a:fld id="{2C48D3B2-0BDA-48FB-9DE7-7EC52CCEDA47}" type="slidenum">
              <a:rPr lang="ru-RU" smtClean="0"/>
              <a:t>3</a:t>
            </a:fld>
            <a:endParaRPr lang="ru-RU"/>
          </a:p>
        </p:txBody>
      </p:sp>
    </p:spTree>
    <p:extLst>
      <p:ext uri="{BB962C8B-B14F-4D97-AF65-F5344CB8AC3E}">
        <p14:creationId xmlns:p14="http://schemas.microsoft.com/office/powerpoint/2010/main" val="4329281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92696"/>
            <a:ext cx="6554936" cy="369332"/>
          </a:xfrm>
          <a:prstGeom prst="rect">
            <a:avLst/>
          </a:prstGeom>
          <a:noFill/>
        </p:spPr>
        <p:txBody>
          <a:bodyPr wrap="none" rtlCol="0">
            <a:spAutoFit/>
          </a:bodyPr>
          <a:lstStyle/>
          <a:p>
            <a:r>
              <a:rPr lang="ru-RU" dirty="0"/>
              <a:t> </a:t>
            </a:r>
            <a:r>
              <a:rPr lang="en-US" dirty="0" smtClean="0"/>
              <a:t>When the gas from is </a:t>
            </a:r>
            <a:r>
              <a:rPr lang="en-US" i="1" dirty="0" smtClean="0">
                <a:solidFill>
                  <a:schemeClr val="tx2"/>
                </a:solidFill>
              </a:rPr>
              <a:t>strongly supersonic </a:t>
            </a:r>
            <a:r>
              <a:rPr lang="en-US" dirty="0" smtClean="0"/>
              <a:t>and </a:t>
            </a:r>
            <a:r>
              <a:rPr lang="en-US" i="1" dirty="0" smtClean="0">
                <a:solidFill>
                  <a:schemeClr val="tx2"/>
                </a:solidFill>
              </a:rPr>
              <a:t>cold</a:t>
            </a:r>
            <a:r>
              <a:rPr lang="en-US" dirty="0" smtClean="0"/>
              <a:t>: </a:t>
            </a:r>
            <a:r>
              <a:rPr lang="en-US" dirty="0" err="1" smtClean="0"/>
              <a:t>E</a:t>
            </a:r>
            <a:r>
              <a:rPr lang="en-US" baseline="-25000" dirty="0" err="1" smtClean="0"/>
              <a:t>internal</a:t>
            </a:r>
            <a:r>
              <a:rPr lang="en-US" baseline="-25000" dirty="0" smtClean="0"/>
              <a:t> </a:t>
            </a:r>
            <a:r>
              <a:rPr lang="en-US" dirty="0" smtClean="0">
                <a:solidFill>
                  <a:srgbClr val="FF0000"/>
                </a:solidFill>
              </a:rPr>
              <a:t>&lt;&lt; </a:t>
            </a:r>
            <a:r>
              <a:rPr lang="en-US" dirty="0" err="1" smtClean="0"/>
              <a:t>E</a:t>
            </a:r>
            <a:r>
              <a:rPr lang="en-US" baseline="-25000" dirty="0" err="1" smtClean="0"/>
              <a:t>kinetic</a:t>
            </a:r>
            <a:r>
              <a:rPr lang="en-US" dirty="0" smtClean="0"/>
              <a:t> </a:t>
            </a:r>
            <a:endParaRPr lang="ru-RU" dirty="0"/>
          </a:p>
        </p:txBody>
      </p:sp>
      <p:sp>
        <p:nvSpPr>
          <p:cNvPr id="3" name="TextBox 2"/>
          <p:cNvSpPr txBox="1"/>
          <p:nvPr/>
        </p:nvSpPr>
        <p:spPr>
          <a:xfrm>
            <a:off x="611560" y="1772816"/>
            <a:ext cx="7597849" cy="2308324"/>
          </a:xfrm>
          <a:prstGeom prst="rect">
            <a:avLst/>
          </a:prstGeom>
          <a:noFill/>
        </p:spPr>
        <p:txBody>
          <a:bodyPr wrap="none" rtlCol="0">
            <a:spAutoFit/>
          </a:bodyPr>
          <a:lstStyle/>
          <a:p>
            <a:r>
              <a:rPr lang="en-US" dirty="0" smtClean="0"/>
              <a:t>To calculate pressure P or temperature T we need to subtract two big numbers.</a:t>
            </a:r>
          </a:p>
          <a:p>
            <a:endParaRPr lang="en-US" dirty="0"/>
          </a:p>
          <a:p>
            <a:endParaRPr lang="en-US" dirty="0" smtClean="0"/>
          </a:p>
          <a:p>
            <a:endParaRPr lang="en-US" dirty="0"/>
          </a:p>
          <a:p>
            <a:endParaRPr lang="en-US" dirty="0" smtClean="0"/>
          </a:p>
          <a:p>
            <a:endParaRPr lang="en-US" dirty="0" smtClean="0"/>
          </a:p>
          <a:p>
            <a:r>
              <a:rPr lang="en-US" dirty="0" smtClean="0"/>
              <a:t>This is a source of </a:t>
            </a:r>
            <a:r>
              <a:rPr lang="en-US" i="1" dirty="0" smtClean="0">
                <a:solidFill>
                  <a:schemeClr val="tx2"/>
                </a:solidFill>
              </a:rPr>
              <a:t>numerical errors</a:t>
            </a:r>
            <a:r>
              <a:rPr lang="en-US" dirty="0" smtClean="0"/>
              <a:t>.  </a:t>
            </a:r>
            <a:r>
              <a:rPr lang="ru-RU" dirty="0" smtClean="0"/>
              <a:t>  </a:t>
            </a:r>
            <a:endParaRPr lang="en-US" dirty="0" smtClean="0"/>
          </a:p>
          <a:p>
            <a:r>
              <a:rPr lang="en-US" i="1" dirty="0" smtClean="0">
                <a:solidFill>
                  <a:schemeClr val="tx2"/>
                </a:solidFill>
              </a:rPr>
              <a:t>Negative</a:t>
            </a:r>
            <a:r>
              <a:rPr lang="en-US" dirty="0" smtClean="0"/>
              <a:t> pressure or temperature can be easily obtained.</a:t>
            </a:r>
            <a:endParaRPr lang="ru-RU" dirty="0"/>
          </a:p>
        </p:txBody>
      </p:sp>
      <mc:AlternateContent xmlns:mc="http://schemas.openxmlformats.org/markup-compatibility/2006">
        <mc:Choice xmlns:a14="http://schemas.microsoft.com/office/drawing/2010/main" Requires="a14">
          <p:sp>
            <p:nvSpPr>
              <p:cNvPr id="5" name="TextBox 4"/>
              <p:cNvSpPr txBox="1"/>
              <p:nvPr/>
            </p:nvSpPr>
            <p:spPr>
              <a:xfrm>
                <a:off x="2987824" y="2492896"/>
                <a:ext cx="2663636" cy="430439"/>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i="1" smtClean="0">
                              <a:latin typeface="Cambria Math"/>
                              <a:ea typeface="Cambria Math"/>
                            </a:rPr>
                            <m:t>𝜌</m:t>
                          </m:r>
                          <m:sSup>
                            <m:sSupPr>
                              <m:ctrlPr>
                                <a:rPr lang="en-US" b="0" i="1" smtClean="0">
                                  <a:latin typeface="Cambria Math"/>
                                </a:rPr>
                              </m:ctrlPr>
                            </m:sSupPr>
                            <m:e>
                              <m:r>
                                <a:rPr lang="en-US" b="0" i="1" smtClean="0">
                                  <a:latin typeface="Cambria Math"/>
                                </a:rPr>
                                <m:t>𝑒</m:t>
                              </m:r>
                            </m:e>
                            <m:sup>
                              <m:r>
                                <a:rPr lang="en-US" b="0" i="1" smtClean="0">
                                  <a:latin typeface="Cambria Math"/>
                                </a:rPr>
                                <m:t>𝑘</m:t>
                              </m:r>
                              <m:r>
                                <a:rPr lang="en-US" b="0" i="1" smtClean="0">
                                  <a:latin typeface="Cambria Math"/>
                                </a:rPr>
                                <m:t>+1</m:t>
                              </m:r>
                            </m:sup>
                          </m:sSup>
                        </m:e>
                        <m:sub>
                          <m:r>
                            <a:rPr lang="en-US" b="0" i="1" smtClean="0">
                              <a:latin typeface="Cambria Math"/>
                            </a:rPr>
                            <m:t>𝑡</m:t>
                          </m:r>
                          <m:r>
                            <a:rPr lang="en-US" b="0" i="1" smtClean="0">
                              <a:latin typeface="Cambria Math"/>
                            </a:rPr>
                            <m:t>,</m:t>
                          </m:r>
                          <m:r>
                            <a:rPr lang="en-US" b="0" i="1" smtClean="0">
                              <a:latin typeface="Cambria Math"/>
                            </a:rPr>
                            <m:t>𝑖</m:t>
                          </m:r>
                        </m:sub>
                      </m:sSub>
                      <m:r>
                        <a:rPr lang="en-US" b="0" i="1" smtClean="0">
                          <a:latin typeface="Cambria Math"/>
                        </a:rPr>
                        <m:t>−</m:t>
                      </m:r>
                      <m:sSub>
                        <m:sSubPr>
                          <m:ctrlPr>
                            <a:rPr lang="en-US" i="1">
                              <a:latin typeface="Cambria Math"/>
                            </a:rPr>
                          </m:ctrlPr>
                        </m:sSubPr>
                        <m:e>
                          <m:r>
                            <a:rPr lang="en-US" i="1">
                              <a:latin typeface="Cambria Math"/>
                              <a:ea typeface="Cambria Math"/>
                            </a:rPr>
                            <m:t>𝜌</m:t>
                          </m:r>
                          <m:sSup>
                            <m:sSupPr>
                              <m:ctrlPr>
                                <a:rPr lang="en-US" i="1">
                                  <a:latin typeface="Cambria Math"/>
                                </a:rPr>
                              </m:ctrlPr>
                            </m:sSupPr>
                            <m:e>
                              <m:r>
                                <a:rPr lang="en-US" i="1">
                                  <a:latin typeface="Cambria Math"/>
                                </a:rPr>
                                <m:t>𝑒</m:t>
                              </m:r>
                            </m:e>
                            <m:sup>
                              <m:r>
                                <a:rPr lang="en-US" i="1">
                                  <a:latin typeface="Cambria Math"/>
                                </a:rPr>
                                <m:t>𝑘</m:t>
                              </m:r>
                            </m:sup>
                          </m:sSup>
                        </m:e>
                        <m:sub>
                          <m:r>
                            <a:rPr lang="en-US" i="1">
                              <a:latin typeface="Cambria Math"/>
                            </a:rPr>
                            <m:t>𝑡</m:t>
                          </m:r>
                          <m:r>
                            <a:rPr lang="en-US" i="1">
                              <a:latin typeface="Cambria Math"/>
                            </a:rPr>
                            <m:t>,</m:t>
                          </m:r>
                          <m:r>
                            <a:rPr lang="en-US" i="1">
                              <a:latin typeface="Cambria Math"/>
                            </a:rPr>
                            <m:t>𝑖</m:t>
                          </m:r>
                        </m:sub>
                      </m:sSub>
                    </m:oMath>
                  </m:oMathPara>
                </a14:m>
                <a:endParaRPr lang="ru-RU" dirty="0"/>
              </a:p>
            </p:txBody>
          </p:sp>
        </mc:Choice>
        <mc:Fallback>
          <p:sp>
            <p:nvSpPr>
              <p:cNvPr id="5" name="TextBox 4"/>
              <p:cNvSpPr txBox="1">
                <a:spLocks noRot="1" noChangeAspect="1" noMove="1" noResize="1" noEditPoints="1" noAdjustHandles="1" noChangeArrowheads="1" noChangeShapeType="1" noTextEdit="1"/>
              </p:cNvSpPr>
              <p:nvPr/>
            </p:nvSpPr>
            <p:spPr>
              <a:xfrm>
                <a:off x="2987824" y="2492896"/>
                <a:ext cx="2663636" cy="430439"/>
              </a:xfrm>
              <a:prstGeom prst="rect">
                <a:avLst/>
              </a:prstGeom>
              <a:blipFill rotWithShape="1">
                <a:blip r:embed="rId2"/>
                <a:stretch>
                  <a:fillRect/>
                </a:stretch>
              </a:blipFill>
            </p:spPr>
            <p:txBody>
              <a:bodyPr/>
              <a:lstStyle/>
              <a:p>
                <a:r>
                  <a:rPr lang="ru-RU">
                    <a:noFill/>
                  </a:rPr>
                  <a:t> </a:t>
                </a:r>
              </a:p>
            </p:txBody>
          </p:sp>
        </mc:Fallback>
      </mc:AlternateContent>
      <p:sp>
        <p:nvSpPr>
          <p:cNvPr id="7" name="Номер слайда 6"/>
          <p:cNvSpPr>
            <a:spLocks noGrp="1"/>
          </p:cNvSpPr>
          <p:nvPr>
            <p:ph type="sldNum" sz="quarter" idx="12"/>
          </p:nvPr>
        </p:nvSpPr>
        <p:spPr/>
        <p:txBody>
          <a:bodyPr/>
          <a:lstStyle/>
          <a:p>
            <a:fld id="{2C48D3B2-0BDA-48FB-9DE7-7EC52CCEDA47}" type="slidenum">
              <a:rPr lang="ru-RU" smtClean="0"/>
              <a:t>4</a:t>
            </a:fld>
            <a:endParaRPr lang="ru-RU"/>
          </a:p>
        </p:txBody>
      </p:sp>
    </p:spTree>
    <p:extLst>
      <p:ext uri="{BB962C8B-B14F-4D97-AF65-F5344CB8AC3E}">
        <p14:creationId xmlns:p14="http://schemas.microsoft.com/office/powerpoint/2010/main" val="905391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7624" y="764704"/>
            <a:ext cx="6531468" cy="646331"/>
          </a:xfrm>
          <a:prstGeom prst="rect">
            <a:avLst/>
          </a:prstGeom>
          <a:noFill/>
        </p:spPr>
        <p:txBody>
          <a:bodyPr wrap="none" rtlCol="0">
            <a:spAutoFit/>
          </a:bodyPr>
          <a:lstStyle/>
          <a:p>
            <a:r>
              <a:rPr lang="en-US" dirty="0" smtClean="0"/>
              <a:t>To avoid this difficulty instead of the </a:t>
            </a:r>
            <a:r>
              <a:rPr lang="en-US" i="1" dirty="0" smtClean="0">
                <a:solidFill>
                  <a:schemeClr val="tx2"/>
                </a:solidFill>
              </a:rPr>
              <a:t>energy conservation equation</a:t>
            </a:r>
            <a:r>
              <a:rPr lang="en-US" dirty="0" smtClean="0"/>
              <a:t>  </a:t>
            </a:r>
          </a:p>
          <a:p>
            <a:r>
              <a:rPr lang="en-US" dirty="0" smtClean="0"/>
              <a:t>the </a:t>
            </a:r>
            <a:r>
              <a:rPr lang="en-US" i="1" dirty="0" smtClean="0">
                <a:solidFill>
                  <a:schemeClr val="tx2"/>
                </a:solidFill>
              </a:rPr>
              <a:t>conservation entropy equation </a:t>
            </a:r>
            <a:r>
              <a:rPr lang="en-US" dirty="0" smtClean="0"/>
              <a:t>is used.</a:t>
            </a:r>
            <a:endParaRPr lang="ru-RU" dirty="0"/>
          </a:p>
        </p:txBody>
      </p:sp>
      <mc:AlternateContent xmlns:mc="http://schemas.openxmlformats.org/markup-compatibility/2006">
        <mc:Choice xmlns:a14="http://schemas.microsoft.com/office/drawing/2010/main" Requires="a14">
          <p:sp>
            <p:nvSpPr>
              <p:cNvPr id="5" name="TextBox 4"/>
              <p:cNvSpPr txBox="1"/>
              <p:nvPr/>
            </p:nvSpPr>
            <p:spPr>
              <a:xfrm>
                <a:off x="467544" y="2036376"/>
                <a:ext cx="3096344" cy="665888"/>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f>
                        <m:fPr>
                          <m:ctrlPr>
                            <a:rPr lang="ru-RU" i="1" dirty="0" smtClean="0">
                              <a:latin typeface="Cambria Math"/>
                              <a:ea typeface="Cambria Math"/>
                            </a:rPr>
                          </m:ctrlPr>
                        </m:fPr>
                        <m:num>
                          <m:r>
                            <a:rPr lang="ru-RU" i="1" dirty="0" smtClean="0">
                              <a:latin typeface="Cambria Math"/>
                              <a:ea typeface="Cambria Math"/>
                            </a:rPr>
                            <m:t>𝜕𝜀</m:t>
                          </m:r>
                        </m:num>
                        <m:den>
                          <m:r>
                            <a:rPr lang="ru-RU" i="1" dirty="0" smtClean="0">
                              <a:latin typeface="Cambria Math"/>
                              <a:ea typeface="Cambria Math"/>
                            </a:rPr>
                            <m:t>𝜕</m:t>
                          </m:r>
                          <m:r>
                            <a:rPr lang="en-US" b="0" i="1" dirty="0" smtClean="0">
                              <a:latin typeface="Cambria Math"/>
                              <a:ea typeface="Cambria Math"/>
                            </a:rPr>
                            <m:t>𝑡</m:t>
                          </m:r>
                        </m:den>
                      </m:f>
                      <m:r>
                        <a:rPr lang="en-US" b="0" i="1" dirty="0" smtClean="0">
                          <a:latin typeface="Cambria Math"/>
                        </a:rPr>
                        <m:t>+</m:t>
                      </m:r>
                      <m:d>
                        <m:dPr>
                          <m:ctrlPr>
                            <a:rPr lang="en-US" b="0" i="1" dirty="0" smtClean="0">
                              <a:latin typeface="Cambria Math"/>
                              <a:ea typeface="Cambria Math"/>
                            </a:rPr>
                          </m:ctrlPr>
                        </m:dPr>
                        <m:e>
                          <m:r>
                            <a:rPr lang="en-US" b="0" i="1" dirty="0" smtClean="0">
                              <a:latin typeface="Cambria Math"/>
                            </a:rPr>
                            <m:t>𝑣</m:t>
                          </m:r>
                          <m:r>
                            <a:rPr lang="en-US" b="0" i="1" dirty="0" smtClean="0">
                              <a:latin typeface="Cambria Math"/>
                              <a:ea typeface="Cambria Math"/>
                            </a:rPr>
                            <m:t>∙</m:t>
                          </m:r>
                          <m:r>
                            <a:rPr lang="en-US" b="0" i="0" dirty="0" smtClean="0">
                              <a:latin typeface="Cambria Math"/>
                              <a:ea typeface="Cambria Math"/>
                            </a:rPr>
                            <m:t>∇</m:t>
                          </m:r>
                        </m:e>
                      </m:d>
                      <m:r>
                        <a:rPr lang="en-US" b="0" i="1" dirty="0" err="1" smtClean="0">
                          <a:latin typeface="Cambria Math"/>
                          <a:ea typeface="Cambria Math"/>
                        </a:rPr>
                        <m:t>𝜀</m:t>
                      </m:r>
                      <m:r>
                        <a:rPr lang="en-US" b="0" i="1" dirty="0" err="1" smtClean="0">
                          <a:latin typeface="Cambria Math"/>
                          <a:ea typeface="Cambria Math"/>
                        </a:rPr>
                        <m:t>+</m:t>
                      </m:r>
                      <m:f>
                        <m:fPr>
                          <m:ctrlPr>
                            <a:rPr lang="en-US" b="0" i="1" dirty="0" smtClean="0">
                              <a:latin typeface="Cambria Math"/>
                              <a:ea typeface="Cambria Math"/>
                            </a:rPr>
                          </m:ctrlPr>
                        </m:fPr>
                        <m:num>
                          <m:r>
                            <a:rPr lang="en-US" b="0" i="1" dirty="0" err="1" smtClean="0">
                              <a:latin typeface="Cambria Math"/>
                              <a:ea typeface="Cambria Math"/>
                            </a:rPr>
                            <m:t>𝑃</m:t>
                          </m:r>
                        </m:num>
                        <m:den>
                          <m:r>
                            <a:rPr lang="en-US" b="0" i="1" dirty="0" smtClean="0">
                              <a:latin typeface="Cambria Math"/>
                              <a:ea typeface="Cambria Math"/>
                            </a:rPr>
                            <m:t>𝜌</m:t>
                          </m:r>
                        </m:den>
                      </m:f>
                      <m:r>
                        <a:rPr lang="en-US" b="0" i="1" dirty="0" smtClean="0">
                          <a:latin typeface="Cambria Math"/>
                          <a:ea typeface="Cambria Math"/>
                        </a:rPr>
                        <m:t>∇∙</m:t>
                      </m:r>
                      <m:r>
                        <a:rPr lang="en-US" b="0" i="1" dirty="0" smtClean="0">
                          <a:latin typeface="Cambria Math"/>
                          <a:ea typeface="Cambria Math"/>
                        </a:rPr>
                        <m:t>𝑣</m:t>
                      </m:r>
                      <m:r>
                        <a:rPr lang="en-US" b="0" i="1" dirty="0" smtClean="0">
                          <a:latin typeface="Cambria Math"/>
                          <a:ea typeface="Cambria Math"/>
                        </a:rPr>
                        <m:t>=0</m:t>
                      </m:r>
                    </m:oMath>
                  </m:oMathPara>
                </a14:m>
                <a:endParaRPr lang="ru-RU" dirty="0"/>
              </a:p>
            </p:txBody>
          </p:sp>
        </mc:Choice>
        <mc:Fallback>
          <p:sp>
            <p:nvSpPr>
              <p:cNvPr id="5" name="TextBox 4"/>
              <p:cNvSpPr txBox="1">
                <a:spLocks noRot="1" noChangeAspect="1" noMove="1" noResize="1" noEditPoints="1" noAdjustHandles="1" noChangeArrowheads="1" noChangeShapeType="1" noTextEdit="1"/>
              </p:cNvSpPr>
              <p:nvPr/>
            </p:nvSpPr>
            <p:spPr>
              <a:xfrm>
                <a:off x="467544" y="2036376"/>
                <a:ext cx="3096344" cy="665888"/>
              </a:xfrm>
              <a:prstGeom prst="rect">
                <a:avLst/>
              </a:prstGeom>
              <a:blipFill rotWithShape="1">
                <a:blip r:embed="rId2"/>
                <a:stretch>
                  <a:fillRect/>
                </a:stretch>
              </a:blipFill>
            </p:spPr>
            <p:txBody>
              <a:bodyPr/>
              <a:lstStyle/>
              <a:p>
                <a:r>
                  <a:rPr lang="ru-RU">
                    <a:noFill/>
                  </a:rPr>
                  <a:t> </a:t>
                </a:r>
              </a:p>
            </p:txBody>
          </p:sp>
        </mc:Fallback>
      </mc:AlternateContent>
      <p:sp>
        <p:nvSpPr>
          <p:cNvPr id="7" name="Стрелка вправо 6"/>
          <p:cNvSpPr/>
          <p:nvPr/>
        </p:nvSpPr>
        <p:spPr>
          <a:xfrm>
            <a:off x="3707904" y="214295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mc:AlternateContent xmlns:mc="http://schemas.openxmlformats.org/markup-compatibility/2006">
        <mc:Choice xmlns:a14="http://schemas.microsoft.com/office/drawing/2010/main" Requires="a14">
          <p:sp>
            <p:nvSpPr>
              <p:cNvPr id="8" name="TextBox 7"/>
              <p:cNvSpPr txBox="1"/>
              <p:nvPr/>
            </p:nvSpPr>
            <p:spPr>
              <a:xfrm>
                <a:off x="5004048" y="2036376"/>
                <a:ext cx="2153154" cy="89601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dirty="0" smtClean="0">
                              <a:latin typeface="Cambria Math"/>
                              <a:ea typeface="Cambria Math"/>
                            </a:rPr>
                          </m:ctrlPr>
                        </m:fPr>
                        <m:num>
                          <m:r>
                            <a:rPr lang="ru-RU" i="1" dirty="0">
                              <a:latin typeface="Cambria Math"/>
                              <a:ea typeface="Cambria Math"/>
                            </a:rPr>
                            <m:t>𝜕</m:t>
                          </m:r>
                          <m:r>
                            <a:rPr lang="en-US" b="0" i="1" dirty="0" smtClean="0">
                              <a:latin typeface="Cambria Math"/>
                              <a:ea typeface="Cambria Math"/>
                            </a:rPr>
                            <m:t>𝑠</m:t>
                          </m:r>
                        </m:num>
                        <m:den>
                          <m:r>
                            <a:rPr lang="ru-RU" i="1" dirty="0">
                              <a:latin typeface="Cambria Math"/>
                              <a:ea typeface="Cambria Math"/>
                            </a:rPr>
                            <m:t>𝜕</m:t>
                          </m:r>
                          <m:r>
                            <a:rPr lang="en-US" i="1" dirty="0">
                              <a:latin typeface="Cambria Math"/>
                              <a:ea typeface="Cambria Math"/>
                            </a:rPr>
                            <m:t>𝑡</m:t>
                          </m:r>
                        </m:den>
                      </m:f>
                      <m:r>
                        <a:rPr lang="en-US" i="1" dirty="0">
                          <a:latin typeface="Cambria Math"/>
                        </a:rPr>
                        <m:t>+</m:t>
                      </m:r>
                      <m:d>
                        <m:dPr>
                          <m:ctrlPr>
                            <a:rPr lang="en-US" i="1" dirty="0">
                              <a:latin typeface="Cambria Math"/>
                              <a:ea typeface="Cambria Math"/>
                            </a:rPr>
                          </m:ctrlPr>
                        </m:dPr>
                        <m:e>
                          <m:r>
                            <a:rPr lang="en-US" i="1" dirty="0">
                              <a:latin typeface="Cambria Math"/>
                            </a:rPr>
                            <m:t>𝑣</m:t>
                          </m:r>
                          <m:r>
                            <a:rPr lang="en-US" i="1" dirty="0">
                              <a:latin typeface="Cambria Math"/>
                              <a:ea typeface="Cambria Math"/>
                            </a:rPr>
                            <m:t>∙</m:t>
                          </m:r>
                          <m:r>
                            <a:rPr lang="en-US" dirty="0">
                              <a:latin typeface="Cambria Math"/>
                              <a:ea typeface="Cambria Math"/>
                            </a:rPr>
                            <m:t>𝛻</m:t>
                          </m:r>
                        </m:e>
                      </m:d>
                      <m:r>
                        <a:rPr lang="en-US" b="0" i="1" dirty="0" smtClean="0">
                          <a:latin typeface="Cambria Math"/>
                          <a:ea typeface="Cambria Math"/>
                        </a:rPr>
                        <m:t>𝑠</m:t>
                      </m:r>
                      <m:r>
                        <a:rPr lang="en-US" i="1" dirty="0">
                          <a:latin typeface="Cambria Math"/>
                          <a:ea typeface="Cambria Math"/>
                        </a:rPr>
                        <m:t>=0</m:t>
                      </m:r>
                    </m:oMath>
                  </m:oMathPara>
                </a14:m>
                <a:endParaRPr lang="ru-RU" dirty="0"/>
              </a:p>
              <a:p>
                <a:endParaRPr lang="ru-RU" dirty="0"/>
              </a:p>
            </p:txBody>
          </p:sp>
        </mc:Choice>
        <mc:Fallback>
          <p:sp>
            <p:nvSpPr>
              <p:cNvPr id="8" name="TextBox 7"/>
              <p:cNvSpPr txBox="1">
                <a:spLocks noRot="1" noChangeAspect="1" noMove="1" noResize="1" noEditPoints="1" noAdjustHandles="1" noChangeArrowheads="1" noChangeShapeType="1" noTextEdit="1"/>
              </p:cNvSpPr>
              <p:nvPr/>
            </p:nvSpPr>
            <p:spPr>
              <a:xfrm>
                <a:off x="5004048" y="2036376"/>
                <a:ext cx="2153154" cy="896015"/>
              </a:xfrm>
              <a:prstGeom prst="rect">
                <a:avLst/>
              </a:prstGeom>
              <a:blipFill rotWithShape="1">
                <a:blip r:embed="rId3"/>
                <a:stretch>
                  <a:fillRect/>
                </a:stretch>
              </a:blipFill>
            </p:spPr>
            <p:txBody>
              <a:bodyPr/>
              <a:lstStyle/>
              <a:p>
                <a:r>
                  <a:rPr lang="ru-RU">
                    <a:noFill/>
                  </a:rPr>
                  <a:t> </a:t>
                </a:r>
              </a:p>
            </p:txBody>
          </p:sp>
        </mc:Fallback>
      </mc:AlternateContent>
      <p:sp>
        <p:nvSpPr>
          <p:cNvPr id="9" name="TextBox 8"/>
          <p:cNvSpPr txBox="1"/>
          <p:nvPr/>
        </p:nvSpPr>
        <p:spPr>
          <a:xfrm>
            <a:off x="984273" y="5373216"/>
            <a:ext cx="6425670" cy="923330"/>
          </a:xfrm>
          <a:prstGeom prst="rect">
            <a:avLst/>
          </a:prstGeom>
          <a:noFill/>
        </p:spPr>
        <p:txBody>
          <a:bodyPr wrap="none" rtlCol="0">
            <a:spAutoFit/>
          </a:bodyPr>
          <a:lstStyle/>
          <a:p>
            <a:r>
              <a:rPr lang="en-US" dirty="0" smtClean="0"/>
              <a:t>Isentropic set of hydro equations is also hyperbolic in time.</a:t>
            </a:r>
          </a:p>
          <a:p>
            <a:endParaRPr lang="en-US" dirty="0"/>
          </a:p>
          <a:p>
            <a:r>
              <a:rPr lang="en-US" dirty="0" smtClean="0"/>
              <a:t>Isentropic strong discontinuities =‘isentropic shock waves’ exists.</a:t>
            </a:r>
            <a:endParaRPr lang="ru-RU" dirty="0"/>
          </a:p>
        </p:txBody>
      </p:sp>
      <p:sp>
        <p:nvSpPr>
          <p:cNvPr id="10" name="TextBox 9"/>
          <p:cNvSpPr txBox="1"/>
          <p:nvPr/>
        </p:nvSpPr>
        <p:spPr>
          <a:xfrm>
            <a:off x="984273" y="4581128"/>
            <a:ext cx="6022739" cy="369332"/>
          </a:xfrm>
          <a:prstGeom prst="rect">
            <a:avLst/>
          </a:prstGeom>
          <a:noFill/>
        </p:spPr>
        <p:txBody>
          <a:bodyPr wrap="none" rtlCol="0">
            <a:spAutoFit/>
          </a:bodyPr>
          <a:lstStyle/>
          <a:p>
            <a:r>
              <a:rPr lang="en-US" dirty="0" smtClean="0"/>
              <a:t>When there are </a:t>
            </a:r>
            <a:r>
              <a:rPr lang="en-US" i="1" dirty="0" smtClean="0">
                <a:solidFill>
                  <a:schemeClr val="tx2"/>
                </a:solidFill>
              </a:rPr>
              <a:t>no shocks in the flow </a:t>
            </a:r>
            <a:r>
              <a:rPr lang="en-US" dirty="0" smtClean="0"/>
              <a:t>it is correct substitution</a:t>
            </a:r>
            <a:r>
              <a:rPr lang="en-US" dirty="0"/>
              <a:t>.</a:t>
            </a:r>
            <a:endParaRPr lang="ru-RU" dirty="0"/>
          </a:p>
        </p:txBody>
      </p:sp>
      <p:sp>
        <p:nvSpPr>
          <p:cNvPr id="12" name="Номер слайда 11"/>
          <p:cNvSpPr>
            <a:spLocks noGrp="1"/>
          </p:cNvSpPr>
          <p:nvPr>
            <p:ph type="sldNum" sz="quarter" idx="12"/>
          </p:nvPr>
        </p:nvSpPr>
        <p:spPr/>
        <p:txBody>
          <a:bodyPr/>
          <a:lstStyle/>
          <a:p>
            <a:fld id="{2C48D3B2-0BDA-48FB-9DE7-7EC52CCEDA47}" type="slidenum">
              <a:rPr lang="ru-RU" smtClean="0"/>
              <a:t>5</a:t>
            </a:fld>
            <a:endParaRPr lang="ru-RU"/>
          </a:p>
        </p:txBody>
      </p:sp>
      <p:sp>
        <p:nvSpPr>
          <p:cNvPr id="13" name="TextBox 12"/>
          <p:cNvSpPr txBox="1"/>
          <p:nvPr/>
        </p:nvSpPr>
        <p:spPr>
          <a:xfrm>
            <a:off x="629234" y="3429000"/>
            <a:ext cx="7803034" cy="400110"/>
          </a:xfrm>
          <a:prstGeom prst="rect">
            <a:avLst/>
          </a:prstGeom>
          <a:noFill/>
        </p:spPr>
        <p:txBody>
          <a:bodyPr wrap="none" rtlCol="0">
            <a:spAutoFit/>
          </a:bodyPr>
          <a:lstStyle/>
          <a:p>
            <a:r>
              <a:rPr lang="en-US" sz="2000" b="1" dirty="0" smtClean="0"/>
              <a:t>We tried to estimate possible consequences of such step </a:t>
            </a:r>
            <a:r>
              <a:rPr lang="en-US" sz="2000" b="1" i="1" dirty="0" smtClean="0">
                <a:solidFill>
                  <a:schemeClr val="tx2"/>
                </a:solidFill>
              </a:rPr>
              <a:t>quantitatively</a:t>
            </a:r>
            <a:r>
              <a:rPr lang="en-US" sz="2000" b="1" dirty="0" smtClean="0"/>
              <a:t>.</a:t>
            </a:r>
            <a:endParaRPr lang="ru-RU" sz="2000" b="1" dirty="0"/>
          </a:p>
        </p:txBody>
      </p:sp>
    </p:spTree>
    <p:extLst>
      <p:ext uri="{BB962C8B-B14F-4D97-AF65-F5344CB8AC3E}">
        <p14:creationId xmlns:p14="http://schemas.microsoft.com/office/powerpoint/2010/main" val="183565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Shock wave</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412776"/>
            <a:ext cx="2232248" cy="2232248"/>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1465162"/>
            <a:ext cx="2964388" cy="2179862"/>
          </a:xfrm>
          <a:prstGeom prst="rect">
            <a:avLst/>
          </a:prstGeom>
        </p:spPr>
      </p:pic>
      <p:sp>
        <p:nvSpPr>
          <p:cNvPr id="7" name="TextBox 6"/>
          <p:cNvSpPr txBox="1"/>
          <p:nvPr/>
        </p:nvSpPr>
        <p:spPr>
          <a:xfrm>
            <a:off x="830045" y="3940498"/>
            <a:ext cx="2968761" cy="369332"/>
          </a:xfrm>
          <a:prstGeom prst="rect">
            <a:avLst/>
          </a:prstGeom>
          <a:noFill/>
        </p:spPr>
        <p:txBody>
          <a:bodyPr wrap="none" rtlCol="0">
            <a:spAutoFit/>
          </a:bodyPr>
          <a:lstStyle/>
          <a:p>
            <a:r>
              <a:rPr lang="en-US" dirty="0" err="1" smtClean="0"/>
              <a:t>Rankine-Hugoniot</a:t>
            </a:r>
            <a:r>
              <a:rPr lang="en-US" dirty="0" smtClean="0"/>
              <a:t> conditions:</a:t>
            </a:r>
            <a:endParaRPr lang="ru-RU" dirty="0"/>
          </a:p>
        </p:txBody>
      </p:sp>
      <mc:AlternateContent xmlns:mc="http://schemas.openxmlformats.org/markup-compatibility/2006">
        <mc:Choice xmlns:a14="http://schemas.microsoft.com/office/drawing/2010/main" Requires="a14">
          <p:sp>
            <p:nvSpPr>
              <p:cNvPr id="8" name="TextBox 7"/>
              <p:cNvSpPr txBox="1"/>
              <p:nvPr/>
            </p:nvSpPr>
            <p:spPr>
              <a:xfrm>
                <a:off x="829164" y="4509119"/>
                <a:ext cx="1506887" cy="39645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ru-RU" i="1"/>
                          </m:ctrlPr>
                        </m:sSubPr>
                        <m:e>
                          <m:r>
                            <a:rPr lang="ru-RU" i="1"/>
                            <m:t>𝜌</m:t>
                          </m:r>
                        </m:e>
                        <m:sub>
                          <m:r>
                            <a:rPr lang="ru-RU" i="1"/>
                            <m:t>1</m:t>
                          </m:r>
                        </m:sub>
                      </m:sSub>
                      <m:sSub>
                        <m:sSubPr>
                          <m:ctrlPr>
                            <a:rPr lang="ru-RU" i="1"/>
                          </m:ctrlPr>
                        </m:sSubPr>
                        <m:e>
                          <m:r>
                            <a:rPr lang="ru-RU" i="1"/>
                            <m:t>𝑣</m:t>
                          </m:r>
                        </m:e>
                        <m:sub>
                          <m:r>
                            <a:rPr lang="ru-RU" i="1"/>
                            <m:t>1</m:t>
                          </m:r>
                        </m:sub>
                      </m:sSub>
                      <m:r>
                        <a:rPr lang="ru-RU" i="1"/>
                        <m:t>=</m:t>
                      </m:r>
                      <m:sSub>
                        <m:sSubPr>
                          <m:ctrlPr>
                            <a:rPr lang="ru-RU" i="1"/>
                          </m:ctrlPr>
                        </m:sSubPr>
                        <m:e>
                          <m:r>
                            <a:rPr lang="ru-RU" i="1"/>
                            <m:t>𝜌</m:t>
                          </m:r>
                        </m:e>
                        <m:sub>
                          <m:r>
                            <a:rPr lang="ru-RU" i="1"/>
                            <m:t>2</m:t>
                          </m:r>
                        </m:sub>
                      </m:sSub>
                      <m:sSub>
                        <m:sSubPr>
                          <m:ctrlPr>
                            <a:rPr lang="ru-RU" i="1"/>
                          </m:ctrlPr>
                        </m:sSubPr>
                        <m:e>
                          <m:r>
                            <a:rPr lang="ru-RU" i="1"/>
                            <m:t>𝑣</m:t>
                          </m:r>
                        </m:e>
                        <m:sub>
                          <m:r>
                            <a:rPr lang="ru-RU" i="1"/>
                            <m:t>2</m:t>
                          </m:r>
                        </m:sub>
                      </m:sSub>
                      <m:r>
                        <a:rPr lang="ru-RU" i="1"/>
                        <m:t>,</m:t>
                      </m:r>
                    </m:oMath>
                  </m:oMathPara>
                </a14:m>
                <a:endParaRPr lang="ru-RU" dirty="0"/>
              </a:p>
            </p:txBody>
          </p:sp>
        </mc:Choice>
        <mc:Fallback>
          <p:sp>
            <p:nvSpPr>
              <p:cNvPr id="8" name="TextBox 7"/>
              <p:cNvSpPr txBox="1">
                <a:spLocks noRot="1" noChangeAspect="1" noMove="1" noResize="1" noEditPoints="1" noAdjustHandles="1" noChangeArrowheads="1" noChangeShapeType="1" noTextEdit="1"/>
              </p:cNvSpPr>
              <p:nvPr/>
            </p:nvSpPr>
            <p:spPr>
              <a:xfrm>
                <a:off x="829164" y="4509119"/>
                <a:ext cx="1506887" cy="396455"/>
              </a:xfrm>
              <a:prstGeom prst="rect">
                <a:avLst/>
              </a:prstGeom>
              <a:blipFill rotWithShape="1">
                <a:blip r:embed="rId4"/>
                <a:stretch>
                  <a:fillRect b="-3077"/>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9" name="Прямоугольник 8"/>
              <p:cNvSpPr/>
              <p:nvPr/>
            </p:nvSpPr>
            <p:spPr>
              <a:xfrm>
                <a:off x="829164" y="5903230"/>
                <a:ext cx="3006528" cy="74603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ru-RU" i="1" smtClean="0"/>
                          </m:ctrlPr>
                        </m:sSubPr>
                        <m:e>
                          <m:r>
                            <a:rPr lang="en-US" b="0" i="1" smtClean="0">
                              <a:latin typeface="Cambria Math"/>
                            </a:rPr>
                            <m:t>𝑒</m:t>
                          </m:r>
                        </m:e>
                        <m:sub>
                          <m:r>
                            <a:rPr lang="ru-RU" i="1"/>
                            <m:t>1</m:t>
                          </m:r>
                        </m:sub>
                      </m:sSub>
                      <m:r>
                        <a:rPr lang="ru-RU" i="1"/>
                        <m:t>+</m:t>
                      </m:r>
                      <m:f>
                        <m:fPr>
                          <m:ctrlPr>
                            <a:rPr lang="ru-RU" i="1"/>
                          </m:ctrlPr>
                        </m:fPr>
                        <m:num>
                          <m:sSub>
                            <m:sSubPr>
                              <m:ctrlPr>
                                <a:rPr lang="ru-RU" i="1"/>
                              </m:ctrlPr>
                            </m:sSubPr>
                            <m:e>
                              <m:r>
                                <a:rPr lang="ru-RU" i="1"/>
                                <m:t>𝑃</m:t>
                              </m:r>
                            </m:e>
                            <m:sub>
                              <m:r>
                                <a:rPr lang="ru-RU" i="1"/>
                                <m:t>1</m:t>
                              </m:r>
                            </m:sub>
                          </m:sSub>
                        </m:num>
                        <m:den>
                          <m:sSub>
                            <m:sSubPr>
                              <m:ctrlPr>
                                <a:rPr lang="ru-RU" i="1"/>
                              </m:ctrlPr>
                            </m:sSubPr>
                            <m:e>
                              <m:r>
                                <a:rPr lang="ru-RU" i="1"/>
                                <m:t>𝜌</m:t>
                              </m:r>
                            </m:e>
                            <m:sub>
                              <m:r>
                                <a:rPr lang="ru-RU" i="1"/>
                                <m:t>1</m:t>
                              </m:r>
                            </m:sub>
                          </m:sSub>
                        </m:den>
                      </m:f>
                      <m:r>
                        <a:rPr lang="ru-RU" i="1"/>
                        <m:t>+</m:t>
                      </m:r>
                      <m:f>
                        <m:fPr>
                          <m:ctrlPr>
                            <a:rPr lang="ru-RU" i="1"/>
                          </m:ctrlPr>
                        </m:fPr>
                        <m:num>
                          <m:sSubSup>
                            <m:sSubSupPr>
                              <m:ctrlPr>
                                <a:rPr lang="ru-RU" i="1"/>
                              </m:ctrlPr>
                            </m:sSubSupPr>
                            <m:e>
                              <m:r>
                                <a:rPr lang="ru-RU" i="1"/>
                                <m:t>𝑣</m:t>
                              </m:r>
                            </m:e>
                            <m:sub>
                              <m:r>
                                <a:rPr lang="ru-RU" i="1"/>
                                <m:t>1</m:t>
                              </m:r>
                            </m:sub>
                            <m:sup>
                              <m:r>
                                <a:rPr lang="ru-RU" i="1"/>
                                <m:t>2</m:t>
                              </m:r>
                            </m:sup>
                          </m:sSubSup>
                        </m:num>
                        <m:den>
                          <m:r>
                            <a:rPr lang="ru-RU" i="1"/>
                            <m:t>2</m:t>
                          </m:r>
                        </m:den>
                      </m:f>
                      <m:r>
                        <a:rPr lang="ru-RU" i="1"/>
                        <m:t>=</m:t>
                      </m:r>
                      <m:sSub>
                        <m:sSubPr>
                          <m:ctrlPr>
                            <a:rPr lang="ru-RU" i="1"/>
                          </m:ctrlPr>
                        </m:sSubPr>
                        <m:e>
                          <m:r>
                            <a:rPr lang="en-US" b="0" i="1" smtClean="0">
                              <a:latin typeface="Cambria Math"/>
                            </a:rPr>
                            <m:t>𝑒</m:t>
                          </m:r>
                        </m:e>
                        <m:sub>
                          <m:r>
                            <a:rPr lang="ru-RU" i="1"/>
                            <m:t>2</m:t>
                          </m:r>
                        </m:sub>
                      </m:sSub>
                      <m:r>
                        <a:rPr lang="ru-RU" i="1"/>
                        <m:t>+</m:t>
                      </m:r>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𝜌</m:t>
                              </m:r>
                            </m:e>
                            <m:sub>
                              <m:r>
                                <a:rPr lang="ru-RU" i="1"/>
                                <m:t>2</m:t>
                              </m:r>
                            </m:sub>
                          </m:sSub>
                        </m:den>
                      </m:f>
                      <m:r>
                        <a:rPr lang="ru-RU" i="1"/>
                        <m:t>+</m:t>
                      </m:r>
                      <m:f>
                        <m:fPr>
                          <m:ctrlPr>
                            <a:rPr lang="ru-RU" i="1"/>
                          </m:ctrlPr>
                        </m:fPr>
                        <m:num>
                          <m:sSubSup>
                            <m:sSubSupPr>
                              <m:ctrlPr>
                                <a:rPr lang="ru-RU" i="1"/>
                              </m:ctrlPr>
                            </m:sSubSupPr>
                            <m:e>
                              <m:r>
                                <a:rPr lang="ru-RU" i="1"/>
                                <m:t>𝑣</m:t>
                              </m:r>
                            </m:e>
                            <m:sub>
                              <m:r>
                                <a:rPr lang="ru-RU" i="1"/>
                                <m:t>2</m:t>
                              </m:r>
                            </m:sub>
                            <m:sup>
                              <m:r>
                                <a:rPr lang="ru-RU" i="1"/>
                                <m:t>2</m:t>
                              </m:r>
                            </m:sup>
                          </m:sSubSup>
                        </m:num>
                        <m:den>
                          <m:r>
                            <a:rPr lang="ru-RU" i="1"/>
                            <m:t>2</m:t>
                          </m:r>
                        </m:den>
                      </m:f>
                    </m:oMath>
                  </m:oMathPara>
                </a14:m>
                <a:endParaRPr lang="ru-RU" dirty="0"/>
              </a:p>
            </p:txBody>
          </p:sp>
        </mc:Choice>
        <mc:Fallback>
          <p:sp>
            <p:nvSpPr>
              <p:cNvPr id="9" name="Прямоугольник 8"/>
              <p:cNvSpPr>
                <a:spLocks noRot="1" noChangeAspect="1" noMove="1" noResize="1" noEditPoints="1" noAdjustHandles="1" noChangeArrowheads="1" noChangeShapeType="1" noTextEdit="1"/>
              </p:cNvSpPr>
              <p:nvPr/>
            </p:nvSpPr>
            <p:spPr>
              <a:xfrm>
                <a:off x="829164" y="5903230"/>
                <a:ext cx="3006528" cy="746038"/>
              </a:xfrm>
              <a:prstGeom prst="rect">
                <a:avLst/>
              </a:prstGeom>
              <a:blipFill rotWithShape="1">
                <a:blip r:embed="rId5"/>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829164" y="5229200"/>
                <a:ext cx="2548711" cy="416909"/>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ru-RU" i="1"/>
                          </m:ctrlPr>
                        </m:sSubPr>
                        <m:e>
                          <m:r>
                            <a:rPr lang="ru-RU" i="1"/>
                            <m:t>𝑃</m:t>
                          </m:r>
                        </m:e>
                        <m:sub>
                          <m:r>
                            <a:rPr lang="ru-RU" i="1"/>
                            <m:t>1</m:t>
                          </m:r>
                        </m:sub>
                      </m:sSub>
                      <m:r>
                        <a:rPr lang="ru-RU" i="1"/>
                        <m:t>+</m:t>
                      </m:r>
                      <m:sSub>
                        <m:sSubPr>
                          <m:ctrlPr>
                            <a:rPr lang="ru-RU" i="1"/>
                          </m:ctrlPr>
                        </m:sSubPr>
                        <m:e>
                          <m:r>
                            <a:rPr lang="ru-RU" i="1"/>
                            <m:t>𝜌</m:t>
                          </m:r>
                        </m:e>
                        <m:sub>
                          <m:r>
                            <a:rPr lang="ru-RU" i="1"/>
                            <m:t>1</m:t>
                          </m:r>
                        </m:sub>
                      </m:sSub>
                      <m:sSubSup>
                        <m:sSubSupPr>
                          <m:ctrlPr>
                            <a:rPr lang="ru-RU" i="1"/>
                          </m:ctrlPr>
                        </m:sSubSupPr>
                        <m:e>
                          <m:r>
                            <a:rPr lang="ru-RU" i="1"/>
                            <m:t>𝑣</m:t>
                          </m:r>
                        </m:e>
                        <m:sub>
                          <m:r>
                            <a:rPr lang="ru-RU" i="1"/>
                            <m:t>1</m:t>
                          </m:r>
                        </m:sub>
                        <m:sup>
                          <m:r>
                            <a:rPr lang="ru-RU" i="1"/>
                            <m:t>2</m:t>
                          </m:r>
                        </m:sup>
                      </m:sSubSup>
                      <m:r>
                        <a:rPr lang="ru-RU" i="1"/>
                        <m:t>=</m:t>
                      </m:r>
                      <m:sSub>
                        <m:sSubPr>
                          <m:ctrlPr>
                            <a:rPr lang="ru-RU" i="1"/>
                          </m:ctrlPr>
                        </m:sSubPr>
                        <m:e>
                          <m:r>
                            <a:rPr lang="ru-RU" i="1"/>
                            <m:t>𝑃</m:t>
                          </m:r>
                        </m:e>
                        <m:sub>
                          <m:r>
                            <a:rPr lang="ru-RU" i="1"/>
                            <m:t>2</m:t>
                          </m:r>
                        </m:sub>
                      </m:sSub>
                      <m:r>
                        <a:rPr lang="ru-RU" i="1"/>
                        <m:t>+</m:t>
                      </m:r>
                      <m:sSub>
                        <m:sSubPr>
                          <m:ctrlPr>
                            <a:rPr lang="ru-RU" i="1"/>
                          </m:ctrlPr>
                        </m:sSubPr>
                        <m:e>
                          <m:r>
                            <a:rPr lang="ru-RU" i="1"/>
                            <m:t>𝜌</m:t>
                          </m:r>
                        </m:e>
                        <m:sub>
                          <m:r>
                            <a:rPr lang="ru-RU" i="1"/>
                            <m:t>2</m:t>
                          </m:r>
                        </m:sub>
                      </m:sSub>
                      <m:sSubSup>
                        <m:sSubSupPr>
                          <m:ctrlPr>
                            <a:rPr lang="ru-RU" i="1"/>
                          </m:ctrlPr>
                        </m:sSubSupPr>
                        <m:e>
                          <m:r>
                            <a:rPr lang="ru-RU" i="1"/>
                            <m:t>𝑣</m:t>
                          </m:r>
                        </m:e>
                        <m:sub>
                          <m:r>
                            <a:rPr lang="ru-RU" i="1"/>
                            <m:t>2</m:t>
                          </m:r>
                        </m:sub>
                        <m:sup>
                          <m:r>
                            <a:rPr lang="ru-RU" i="1"/>
                            <m:t>2</m:t>
                          </m:r>
                        </m:sup>
                      </m:sSubSup>
                      <m:r>
                        <a:rPr lang="ru-RU" i="1"/>
                        <m:t>,</m:t>
                      </m:r>
                    </m:oMath>
                  </m:oMathPara>
                </a14:m>
                <a:endParaRPr lang="ru-RU" dirty="0"/>
              </a:p>
            </p:txBody>
          </p:sp>
        </mc:Choice>
        <mc:Fallback>
          <p:sp>
            <p:nvSpPr>
              <p:cNvPr id="10" name="TextBox 9"/>
              <p:cNvSpPr txBox="1">
                <a:spLocks noRot="1" noChangeAspect="1" noMove="1" noResize="1" noEditPoints="1" noAdjustHandles="1" noChangeArrowheads="1" noChangeShapeType="1" noTextEdit="1"/>
              </p:cNvSpPr>
              <p:nvPr/>
            </p:nvSpPr>
            <p:spPr>
              <a:xfrm>
                <a:off x="829164" y="5229200"/>
                <a:ext cx="2548711" cy="416909"/>
              </a:xfrm>
              <a:prstGeom prst="rect">
                <a:avLst/>
              </a:prstGeom>
              <a:blipFill rotWithShape="1">
                <a:blip r:embed="rId6"/>
                <a:stretch>
                  <a:fillRect b="-2941"/>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4549150" y="4536423"/>
                <a:ext cx="1385251"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ru-RU" i="1"/>
                        <m:t>𝑃</m:t>
                      </m:r>
                      <m:r>
                        <a:rPr lang="ru-RU" i="1"/>
                        <m:t>=</m:t>
                      </m:r>
                      <m:r>
                        <a:rPr lang="ru-RU" i="1"/>
                        <m:t>𝐾</m:t>
                      </m:r>
                      <m:r>
                        <a:rPr lang="ru-RU" i="1"/>
                        <m:t>(</m:t>
                      </m:r>
                      <m:r>
                        <a:rPr lang="ru-RU" i="1"/>
                        <m:t>𝑆</m:t>
                      </m:r>
                      <m:r>
                        <a:rPr lang="ru-RU" i="1"/>
                        <m:t>)</m:t>
                      </m:r>
                      <m:sSup>
                        <m:sSupPr>
                          <m:ctrlPr>
                            <a:rPr lang="ru-RU" i="1"/>
                          </m:ctrlPr>
                        </m:sSupPr>
                        <m:e>
                          <m:r>
                            <a:rPr lang="ru-RU" i="1"/>
                            <m:t>𝜌</m:t>
                          </m:r>
                        </m:e>
                        <m:sup>
                          <m:r>
                            <a:rPr lang="ru-RU" i="1"/>
                            <m:t>𝛾</m:t>
                          </m:r>
                        </m:sup>
                      </m:sSup>
                    </m:oMath>
                  </m:oMathPara>
                </a14:m>
                <a:endParaRPr lang="ru-RU" dirty="0"/>
              </a:p>
            </p:txBody>
          </p:sp>
        </mc:Choice>
        <mc:Fallback>
          <p:sp>
            <p:nvSpPr>
              <p:cNvPr id="11" name="TextBox 10"/>
              <p:cNvSpPr txBox="1">
                <a:spLocks noRot="1" noChangeAspect="1" noMove="1" noResize="1" noEditPoints="1" noAdjustHandles="1" noChangeArrowheads="1" noChangeShapeType="1" noTextEdit="1"/>
              </p:cNvSpPr>
              <p:nvPr/>
            </p:nvSpPr>
            <p:spPr>
              <a:xfrm>
                <a:off x="4549150" y="4536423"/>
                <a:ext cx="1385251" cy="369332"/>
              </a:xfrm>
              <a:prstGeom prst="rect">
                <a:avLst/>
              </a:prstGeom>
              <a:blipFill rotWithShape="1">
                <a:blip r:embed="rId7"/>
                <a:stretch>
                  <a:fillRect b="-11475"/>
                </a:stretch>
              </a:blipFill>
            </p:spPr>
            <p:txBody>
              <a:bodyPr/>
              <a:lstStyle/>
              <a:p>
                <a:r>
                  <a:rPr lang="ru-RU">
                    <a:noFill/>
                  </a:rPr>
                  <a:t> </a:t>
                </a:r>
              </a:p>
            </p:txBody>
          </p:sp>
        </mc:Fallback>
      </mc:AlternateContent>
      <p:sp>
        <p:nvSpPr>
          <p:cNvPr id="12" name="TextBox 11"/>
          <p:cNvSpPr txBox="1"/>
          <p:nvPr/>
        </p:nvSpPr>
        <p:spPr>
          <a:xfrm>
            <a:off x="6156176" y="4536242"/>
            <a:ext cx="1776961" cy="369332"/>
          </a:xfrm>
          <a:prstGeom prst="rect">
            <a:avLst/>
          </a:prstGeom>
          <a:noFill/>
        </p:spPr>
        <p:txBody>
          <a:bodyPr wrap="none" rtlCol="0">
            <a:spAutoFit/>
          </a:bodyPr>
          <a:lstStyle/>
          <a:p>
            <a:r>
              <a:rPr lang="en-US" dirty="0" smtClean="0"/>
              <a:t>Equation of state</a:t>
            </a:r>
            <a:endParaRPr lang="ru-RU" dirty="0"/>
          </a:p>
        </p:txBody>
      </p:sp>
      <mc:AlternateContent xmlns:mc="http://schemas.openxmlformats.org/markup-compatibility/2006">
        <mc:Choice xmlns:a14="http://schemas.microsoft.com/office/drawing/2010/main" Requires="a14">
          <p:sp>
            <p:nvSpPr>
              <p:cNvPr id="13" name="TextBox 12"/>
              <p:cNvSpPr txBox="1"/>
              <p:nvPr/>
            </p:nvSpPr>
            <p:spPr>
              <a:xfrm>
                <a:off x="4537192" y="5312716"/>
                <a:ext cx="2122632" cy="531940"/>
              </a:xfrm>
              <a:prstGeom prst="rect">
                <a:avLst/>
              </a:prstGeom>
              <a:noFill/>
            </p:spPr>
            <p:txBody>
              <a:bodyPr wrap="none" rtlCol="0">
                <a:spAutoFit/>
              </a:bodyPr>
              <a:lstStyle/>
              <a:p>
                <a:r>
                  <a:rPr lang="en-US" dirty="0" smtClean="0"/>
                  <a:t>e</a:t>
                </a:r>
                <a14:m>
                  <m:oMath xmlns:m="http://schemas.openxmlformats.org/officeDocument/2006/math">
                    <m:r>
                      <a:rPr lang="ru-RU" i="1"/>
                      <m:t>=</m:t>
                    </m:r>
                    <m:f>
                      <m:fPr>
                        <m:ctrlPr>
                          <a:rPr lang="ru-RU" i="1"/>
                        </m:ctrlPr>
                      </m:fPr>
                      <m:num>
                        <m:r>
                          <a:rPr lang="ru-RU" i="1"/>
                          <m:t>1</m:t>
                        </m:r>
                      </m:num>
                      <m:den>
                        <m:r>
                          <a:rPr lang="ru-RU" i="1"/>
                          <m:t>𝛾</m:t>
                        </m:r>
                        <m:r>
                          <a:rPr lang="ru-RU" i="1"/>
                          <m:t>−1</m:t>
                        </m:r>
                      </m:den>
                    </m:f>
                    <m:f>
                      <m:fPr>
                        <m:ctrlPr>
                          <a:rPr lang="ru-RU" i="1"/>
                        </m:ctrlPr>
                      </m:fPr>
                      <m:num>
                        <m:r>
                          <a:rPr lang="ru-RU" i="1"/>
                          <m:t>𝑃</m:t>
                        </m:r>
                      </m:num>
                      <m:den>
                        <m:r>
                          <a:rPr lang="ru-RU" i="1"/>
                          <m:t>𝜌</m:t>
                        </m:r>
                      </m:den>
                    </m:f>
                    <m:r>
                      <a:rPr lang="ru-RU" i="1"/>
                      <m:t>=</m:t>
                    </m:r>
                    <m:f>
                      <m:fPr>
                        <m:ctrlPr>
                          <a:rPr lang="ru-RU" i="1"/>
                        </m:ctrlPr>
                      </m:fPr>
                      <m:num>
                        <m:r>
                          <a:rPr lang="ru-RU" i="1"/>
                          <m:t>𝐾</m:t>
                        </m:r>
                        <m:r>
                          <a:rPr lang="ru-RU" i="1"/>
                          <m:t>(</m:t>
                        </m:r>
                        <m:r>
                          <a:rPr lang="ru-RU" i="1"/>
                          <m:t>𝑆</m:t>
                        </m:r>
                        <m:r>
                          <a:rPr lang="ru-RU" i="1"/>
                          <m:t>)</m:t>
                        </m:r>
                      </m:num>
                      <m:den>
                        <m:r>
                          <a:rPr lang="ru-RU" i="1"/>
                          <m:t>𝛾</m:t>
                        </m:r>
                        <m:r>
                          <a:rPr lang="ru-RU" i="1"/>
                          <m:t>−1</m:t>
                        </m:r>
                      </m:den>
                    </m:f>
                    <m:sSup>
                      <m:sSupPr>
                        <m:ctrlPr>
                          <a:rPr lang="ru-RU" i="1"/>
                        </m:ctrlPr>
                      </m:sSupPr>
                      <m:e>
                        <m:r>
                          <a:rPr lang="ru-RU" i="1"/>
                          <m:t>𝜌</m:t>
                        </m:r>
                      </m:e>
                      <m:sup>
                        <m:r>
                          <a:rPr lang="ru-RU" i="1"/>
                          <m:t>𝛾</m:t>
                        </m:r>
                        <m:r>
                          <a:rPr lang="ru-RU" i="1"/>
                          <m:t>−1</m:t>
                        </m:r>
                      </m:sup>
                    </m:sSup>
                  </m:oMath>
                </a14:m>
                <a:endParaRPr lang="ru-RU" dirty="0"/>
              </a:p>
            </p:txBody>
          </p:sp>
        </mc:Choice>
        <mc:Fallback>
          <p:sp>
            <p:nvSpPr>
              <p:cNvPr id="13" name="TextBox 12"/>
              <p:cNvSpPr txBox="1">
                <a:spLocks noRot="1" noChangeAspect="1" noMove="1" noResize="1" noEditPoints="1" noAdjustHandles="1" noChangeArrowheads="1" noChangeShapeType="1" noTextEdit="1"/>
              </p:cNvSpPr>
              <p:nvPr/>
            </p:nvSpPr>
            <p:spPr>
              <a:xfrm>
                <a:off x="4537192" y="5312716"/>
                <a:ext cx="2122632" cy="531940"/>
              </a:xfrm>
              <a:prstGeom prst="rect">
                <a:avLst/>
              </a:prstGeom>
              <a:blipFill rotWithShape="1">
                <a:blip r:embed="rId8"/>
                <a:stretch>
                  <a:fillRect l="-2299" b="-2299"/>
                </a:stretch>
              </a:blipFill>
            </p:spPr>
            <p:txBody>
              <a:bodyPr/>
              <a:lstStyle/>
              <a:p>
                <a:r>
                  <a:rPr lang="ru-RU">
                    <a:noFill/>
                  </a:rPr>
                  <a:t> </a:t>
                </a:r>
              </a:p>
            </p:txBody>
          </p:sp>
        </mc:Fallback>
      </mc:AlternateContent>
      <p:sp>
        <p:nvSpPr>
          <p:cNvPr id="14" name="TextBox 13"/>
          <p:cNvSpPr txBox="1"/>
          <p:nvPr/>
        </p:nvSpPr>
        <p:spPr>
          <a:xfrm>
            <a:off x="6708144" y="5394020"/>
            <a:ext cx="1666097" cy="369332"/>
          </a:xfrm>
          <a:prstGeom prst="rect">
            <a:avLst/>
          </a:prstGeom>
          <a:noFill/>
        </p:spPr>
        <p:txBody>
          <a:bodyPr wrap="none" rtlCol="0">
            <a:spAutoFit/>
          </a:bodyPr>
          <a:lstStyle/>
          <a:p>
            <a:r>
              <a:rPr lang="en-US" dirty="0" smtClean="0"/>
              <a:t>Internal energy </a:t>
            </a:r>
            <a:endParaRPr lang="ru-RU" dirty="0"/>
          </a:p>
        </p:txBody>
      </p:sp>
      <p:sp>
        <p:nvSpPr>
          <p:cNvPr id="16" name="Номер слайда 15"/>
          <p:cNvSpPr>
            <a:spLocks noGrp="1"/>
          </p:cNvSpPr>
          <p:nvPr>
            <p:ph type="sldNum" sz="quarter" idx="12"/>
          </p:nvPr>
        </p:nvSpPr>
        <p:spPr/>
        <p:txBody>
          <a:bodyPr/>
          <a:lstStyle/>
          <a:p>
            <a:fld id="{2C48D3B2-0BDA-48FB-9DE7-7EC52CCEDA47}" type="slidenum">
              <a:rPr lang="ru-RU" smtClean="0"/>
              <a:t>6</a:t>
            </a:fld>
            <a:endParaRPr lang="ru-RU"/>
          </a:p>
        </p:txBody>
      </p:sp>
    </p:spTree>
    <p:extLst>
      <p:ext uri="{BB962C8B-B14F-4D97-AF65-F5344CB8AC3E}">
        <p14:creationId xmlns:p14="http://schemas.microsoft.com/office/powerpoint/2010/main" val="4127721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408439" y="513252"/>
                <a:ext cx="3954544" cy="573170"/>
              </a:xfrm>
              <a:prstGeom prst="rect">
                <a:avLst/>
              </a:prstGeom>
              <a:noFill/>
            </p:spPr>
            <p:txBody>
              <a:bodyPr wrap="none" rtlCol="0">
                <a:spAutoFit/>
              </a:bodyPr>
              <a:lstStyle/>
              <a:p>
                <a:r>
                  <a:rPr lang="en-US" dirty="0" err="1" smtClean="0"/>
                  <a:t>Hugoniot</a:t>
                </a:r>
                <a:r>
                  <a:rPr lang="en-US" dirty="0" smtClean="0"/>
                  <a:t> </a:t>
                </a:r>
                <a:r>
                  <a:rPr lang="en-US" dirty="0" err="1" smtClean="0"/>
                  <a:t>adiabat</a:t>
                </a:r>
                <a:r>
                  <a:rPr lang="en-US" dirty="0" smtClean="0"/>
                  <a:t>:    </a:t>
                </a:r>
                <a14:m>
                  <m:oMath xmlns:m="http://schemas.openxmlformats.org/officeDocument/2006/math">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𝑃</m:t>
                            </m:r>
                          </m:e>
                          <m:sub>
                            <m:r>
                              <a:rPr lang="ru-RU" i="1"/>
                              <m:t>1</m:t>
                            </m:r>
                          </m:sub>
                        </m:sSub>
                      </m:den>
                    </m:f>
                    <m:r>
                      <a:rPr lang="ru-RU" i="1"/>
                      <m:t>=</m:t>
                    </m:r>
                    <m:f>
                      <m:fPr>
                        <m:ctrlPr>
                          <a:rPr lang="ru-RU" i="1"/>
                        </m:ctrlPr>
                      </m:fPr>
                      <m:num>
                        <m:r>
                          <a:rPr lang="ru-RU" i="1"/>
                          <m:t>(</m:t>
                        </m:r>
                        <m:r>
                          <a:rPr lang="ru-RU" i="1"/>
                          <m:t>𝛾</m:t>
                        </m:r>
                        <m:r>
                          <a:rPr lang="ru-RU" i="1"/>
                          <m:t>+1)</m:t>
                        </m:r>
                        <m:sSub>
                          <m:sSubPr>
                            <m:ctrlPr>
                              <a:rPr lang="ru-RU" i="1"/>
                            </m:ctrlPr>
                          </m:sSubPr>
                          <m:e>
                            <m:r>
                              <a:rPr lang="ru-RU" i="1"/>
                              <m:t>𝜌</m:t>
                            </m:r>
                          </m:e>
                          <m:sub>
                            <m:r>
                              <a:rPr lang="ru-RU" i="1"/>
                              <m:t>2</m:t>
                            </m:r>
                          </m:sub>
                        </m:sSub>
                        <m:r>
                          <a:rPr lang="ru-RU" i="1"/>
                          <m:t>−(</m:t>
                        </m:r>
                        <m:r>
                          <a:rPr lang="ru-RU" i="1"/>
                          <m:t>𝛾</m:t>
                        </m:r>
                        <m:r>
                          <a:rPr lang="ru-RU" i="1"/>
                          <m:t>−1)</m:t>
                        </m:r>
                        <m:sSub>
                          <m:sSubPr>
                            <m:ctrlPr>
                              <a:rPr lang="ru-RU" i="1"/>
                            </m:ctrlPr>
                          </m:sSubPr>
                          <m:e>
                            <m:r>
                              <a:rPr lang="ru-RU" i="1"/>
                              <m:t>𝜌</m:t>
                            </m:r>
                          </m:e>
                          <m:sub>
                            <m:r>
                              <a:rPr lang="ru-RU" i="1"/>
                              <m:t>1</m:t>
                            </m:r>
                          </m:sub>
                        </m:sSub>
                      </m:num>
                      <m:den>
                        <m:r>
                          <a:rPr lang="ru-RU" i="1"/>
                          <m:t>(</m:t>
                        </m:r>
                        <m:r>
                          <a:rPr lang="ru-RU" i="1"/>
                          <m:t>𝛾</m:t>
                        </m:r>
                        <m:r>
                          <a:rPr lang="ru-RU" i="1"/>
                          <m:t>+1)</m:t>
                        </m:r>
                        <m:sSub>
                          <m:sSubPr>
                            <m:ctrlPr>
                              <a:rPr lang="ru-RU" i="1"/>
                            </m:ctrlPr>
                          </m:sSubPr>
                          <m:e>
                            <m:r>
                              <a:rPr lang="ru-RU" i="1"/>
                              <m:t>𝜌</m:t>
                            </m:r>
                          </m:e>
                          <m:sub>
                            <m:r>
                              <a:rPr lang="ru-RU" i="1"/>
                              <m:t>1</m:t>
                            </m:r>
                          </m:sub>
                        </m:sSub>
                        <m:r>
                          <a:rPr lang="ru-RU" i="1"/>
                          <m:t>−(</m:t>
                        </m:r>
                        <m:r>
                          <a:rPr lang="ru-RU" i="1"/>
                          <m:t>𝛾</m:t>
                        </m:r>
                        <m:r>
                          <a:rPr lang="ru-RU" i="1"/>
                          <m:t>−1)</m:t>
                        </m:r>
                        <m:sSub>
                          <m:sSubPr>
                            <m:ctrlPr>
                              <a:rPr lang="ru-RU" i="1"/>
                            </m:ctrlPr>
                          </m:sSubPr>
                          <m:e>
                            <m:r>
                              <a:rPr lang="ru-RU" i="1"/>
                              <m:t>𝜌</m:t>
                            </m:r>
                          </m:e>
                          <m:sub>
                            <m:r>
                              <a:rPr lang="ru-RU" i="1"/>
                              <m:t>2</m:t>
                            </m:r>
                          </m:sub>
                        </m:sSub>
                      </m:den>
                    </m:f>
                  </m:oMath>
                </a14:m>
                <a:endParaRPr lang="ru-RU" dirty="0"/>
              </a:p>
            </p:txBody>
          </p:sp>
        </mc:Choice>
        <mc:Fallback>
          <p:sp>
            <p:nvSpPr>
              <p:cNvPr id="4" name="TextBox 3"/>
              <p:cNvSpPr txBox="1">
                <a:spLocks noRot="1" noChangeAspect="1" noMove="1" noResize="1" noEditPoints="1" noAdjustHandles="1" noChangeArrowheads="1" noChangeShapeType="1" noTextEdit="1"/>
              </p:cNvSpPr>
              <p:nvPr/>
            </p:nvSpPr>
            <p:spPr>
              <a:xfrm>
                <a:off x="408439" y="513252"/>
                <a:ext cx="3954544" cy="573170"/>
              </a:xfrm>
              <a:prstGeom prst="rect">
                <a:avLst/>
              </a:prstGeom>
              <a:blipFill rotWithShape="1">
                <a:blip r:embed="rId2"/>
                <a:stretch>
                  <a:fillRect l="-1233" b="-1064"/>
                </a:stretch>
              </a:blipFill>
            </p:spPr>
            <p:txBody>
              <a:bodyPr/>
              <a:lstStyle/>
              <a:p>
                <a:r>
                  <a:rPr lang="ru-RU">
                    <a:noFill/>
                  </a:rPr>
                  <a:t> </a:t>
                </a:r>
              </a:p>
            </p:txBody>
          </p:sp>
        </mc:Fallback>
      </mc:AlternateContent>
      <p:sp>
        <p:nvSpPr>
          <p:cNvPr id="5" name="TextBox 4"/>
          <p:cNvSpPr txBox="1"/>
          <p:nvPr/>
        </p:nvSpPr>
        <p:spPr>
          <a:xfrm>
            <a:off x="6084167" y="476672"/>
            <a:ext cx="2885149" cy="646331"/>
          </a:xfrm>
          <a:prstGeom prst="rect">
            <a:avLst/>
          </a:prstGeom>
          <a:noFill/>
        </p:spPr>
        <p:txBody>
          <a:bodyPr wrap="none" rtlCol="0">
            <a:spAutoFit/>
          </a:bodyPr>
          <a:lstStyle/>
          <a:p>
            <a:r>
              <a:rPr lang="en-US" dirty="0" smtClean="0"/>
              <a:t>Index ‘1’ – before the shock, </a:t>
            </a:r>
          </a:p>
          <a:p>
            <a:r>
              <a:rPr lang="en-US" dirty="0"/>
              <a:t> </a:t>
            </a:r>
            <a:r>
              <a:rPr lang="en-US" dirty="0" smtClean="0"/>
              <a:t>          ‘2’ – after the shock</a:t>
            </a:r>
            <a:endParaRPr lang="ru-RU" dirty="0"/>
          </a:p>
        </p:txBody>
      </p:sp>
      <p:sp>
        <p:nvSpPr>
          <p:cNvPr id="6" name="TextBox 5"/>
          <p:cNvSpPr txBox="1"/>
          <p:nvPr/>
        </p:nvSpPr>
        <p:spPr>
          <a:xfrm>
            <a:off x="395536" y="1268760"/>
            <a:ext cx="5648919" cy="369332"/>
          </a:xfrm>
          <a:prstGeom prst="rect">
            <a:avLst/>
          </a:prstGeom>
          <a:noFill/>
        </p:spPr>
        <p:txBody>
          <a:bodyPr wrap="none" rtlCol="0">
            <a:spAutoFit/>
          </a:bodyPr>
          <a:lstStyle/>
          <a:p>
            <a:r>
              <a:rPr lang="en-US" dirty="0" smtClean="0"/>
              <a:t>Relations between parameters before and after the shock:</a:t>
            </a:r>
            <a:endParaRPr lang="ru-RU" dirty="0"/>
          </a:p>
        </p:txBody>
      </p:sp>
      <mc:AlternateContent xmlns:mc="http://schemas.openxmlformats.org/markup-compatibility/2006">
        <mc:Choice xmlns:a14="http://schemas.microsoft.com/office/drawing/2010/main" Requires="a14">
          <p:sp>
            <p:nvSpPr>
              <p:cNvPr id="8" name="TextBox 7"/>
              <p:cNvSpPr txBox="1"/>
              <p:nvPr/>
            </p:nvSpPr>
            <p:spPr>
              <a:xfrm>
                <a:off x="395535" y="1772816"/>
                <a:ext cx="4224041" cy="80567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ru-RU" i="1"/>
                          </m:ctrlPr>
                        </m:sSubPr>
                        <m:e>
                          <m:r>
                            <a:rPr lang="ru-RU" i="1"/>
                            <m:t>𝑣</m:t>
                          </m:r>
                        </m:e>
                        <m:sub>
                          <m:r>
                            <a:rPr lang="ru-RU" i="1"/>
                            <m:t>1</m:t>
                          </m:r>
                        </m:sub>
                      </m:sSub>
                      <m:r>
                        <a:rPr lang="ru-RU" i="1"/>
                        <m:t>−</m:t>
                      </m:r>
                      <m:sSub>
                        <m:sSubPr>
                          <m:ctrlPr>
                            <a:rPr lang="ru-RU" i="1"/>
                          </m:ctrlPr>
                        </m:sSubPr>
                        <m:e>
                          <m:r>
                            <a:rPr lang="ru-RU" i="1"/>
                            <m:t>𝑣</m:t>
                          </m:r>
                        </m:e>
                        <m:sub>
                          <m:r>
                            <a:rPr lang="ru-RU" i="1"/>
                            <m:t>2</m:t>
                          </m:r>
                        </m:sub>
                      </m:sSub>
                      <m:r>
                        <a:rPr lang="ru-RU" i="1"/>
                        <m:t>=</m:t>
                      </m:r>
                      <m:sSup>
                        <m:sSupPr>
                          <m:ctrlPr>
                            <a:rPr lang="ru-RU" i="1"/>
                          </m:ctrlPr>
                        </m:sSupPr>
                        <m:e>
                          <m:f>
                            <m:fPr>
                              <m:ctrlPr>
                                <a:rPr lang="ru-RU" i="1"/>
                              </m:ctrlPr>
                            </m:fPr>
                            <m:num>
                              <m:rad>
                                <m:radPr>
                                  <m:degHide m:val="on"/>
                                  <m:ctrlPr>
                                    <a:rPr lang="ru-RU" i="1"/>
                                  </m:ctrlPr>
                                </m:radPr>
                                <m:deg/>
                                <m:e>
                                  <m:r>
                                    <a:rPr lang="ru-RU" i="1"/>
                                    <m:t>2</m:t>
                                  </m:r>
                                </m:e>
                              </m:rad>
                              <m:r>
                                <a:rPr lang="ru-RU" i="1"/>
                                <m:t>(</m:t>
                              </m:r>
                              <m:sSub>
                                <m:sSubPr>
                                  <m:ctrlPr>
                                    <a:rPr lang="ru-RU" i="1"/>
                                  </m:ctrlPr>
                                </m:sSubPr>
                                <m:e>
                                  <m:r>
                                    <a:rPr lang="ru-RU" i="1"/>
                                    <m:t>𝑃</m:t>
                                  </m:r>
                                </m:e>
                                <m:sub>
                                  <m:r>
                                    <a:rPr lang="ru-RU" i="1"/>
                                    <m:t>2</m:t>
                                  </m:r>
                                </m:sub>
                              </m:sSub>
                              <m:r>
                                <a:rPr lang="ru-RU" i="1"/>
                                <m:t>−</m:t>
                              </m:r>
                              <m:sSub>
                                <m:sSubPr>
                                  <m:ctrlPr>
                                    <a:rPr lang="ru-RU" i="1"/>
                                  </m:ctrlPr>
                                </m:sSubPr>
                                <m:e>
                                  <m:r>
                                    <a:rPr lang="ru-RU" i="1"/>
                                    <m:t>𝑃</m:t>
                                  </m:r>
                                </m:e>
                                <m:sub>
                                  <m:r>
                                    <a:rPr lang="ru-RU" i="1"/>
                                    <m:t>1</m:t>
                                  </m:r>
                                </m:sub>
                              </m:sSub>
                              <m:r>
                                <a:rPr lang="ru-RU" i="1"/>
                                <m:t>)</m:t>
                              </m:r>
                            </m:num>
                            <m:den>
                              <m:rad>
                                <m:radPr>
                                  <m:degHide m:val="on"/>
                                  <m:ctrlPr>
                                    <a:rPr lang="ru-RU" i="1"/>
                                  </m:ctrlPr>
                                </m:radPr>
                                <m:deg/>
                                <m:e>
                                  <m:r>
                                    <a:rPr lang="ru-RU" i="1"/>
                                    <m:t>𝜌</m:t>
                                  </m:r>
                                </m:e>
                              </m:rad>
                              <m:d>
                                <m:dPr>
                                  <m:ctrlPr>
                                    <a:rPr lang="ru-RU" i="1"/>
                                  </m:ctrlPr>
                                </m:dPr>
                                <m:e>
                                  <m:r>
                                    <a:rPr lang="ru-RU" i="1"/>
                                    <m:t>(</m:t>
                                  </m:r>
                                  <m:r>
                                    <a:rPr lang="ru-RU" i="1"/>
                                    <m:t>𝛾</m:t>
                                  </m:r>
                                  <m:r>
                                    <a:rPr lang="ru-RU" i="1"/>
                                    <m:t>−1)</m:t>
                                  </m:r>
                                  <m:sSub>
                                    <m:sSubPr>
                                      <m:ctrlPr>
                                        <a:rPr lang="ru-RU" i="1"/>
                                      </m:ctrlPr>
                                    </m:sSubPr>
                                    <m:e>
                                      <m:r>
                                        <a:rPr lang="ru-RU" i="1"/>
                                        <m:t>𝑃</m:t>
                                      </m:r>
                                    </m:e>
                                    <m:sub>
                                      <m:r>
                                        <a:rPr lang="ru-RU" i="1"/>
                                        <m:t>1</m:t>
                                      </m:r>
                                    </m:sub>
                                  </m:sSub>
                                  <m:r>
                                    <a:rPr lang="ru-RU" i="1"/>
                                    <m:t>+(</m:t>
                                  </m:r>
                                  <m:r>
                                    <a:rPr lang="ru-RU" i="1"/>
                                    <m:t>𝛾</m:t>
                                  </m:r>
                                  <m:r>
                                    <a:rPr lang="ru-RU" i="1"/>
                                    <m:t>+1)</m:t>
                                  </m:r>
                                  <m:sSub>
                                    <m:sSubPr>
                                      <m:ctrlPr>
                                        <a:rPr lang="ru-RU" i="1"/>
                                      </m:ctrlPr>
                                    </m:sSubPr>
                                    <m:e>
                                      <m:r>
                                        <a:rPr lang="ru-RU" i="1"/>
                                        <m:t>𝑃</m:t>
                                      </m:r>
                                    </m:e>
                                    <m:sub>
                                      <m:r>
                                        <a:rPr lang="ru-RU" i="1"/>
                                        <m:t>2</m:t>
                                      </m:r>
                                    </m:sub>
                                  </m:sSub>
                                </m:e>
                              </m:d>
                            </m:den>
                          </m:f>
                        </m:e>
                        <m:sup>
                          <m:r>
                            <a:rPr lang="ru-RU" i="1"/>
                            <m:t>1/2</m:t>
                          </m:r>
                        </m:sup>
                      </m:sSup>
                    </m:oMath>
                  </m:oMathPara>
                </a14:m>
                <a:endParaRPr lang="ru-RU" dirty="0"/>
              </a:p>
            </p:txBody>
          </p:sp>
        </mc:Choice>
        <mc:Fallback>
          <p:sp>
            <p:nvSpPr>
              <p:cNvPr id="8" name="TextBox 7"/>
              <p:cNvSpPr txBox="1">
                <a:spLocks noRot="1" noChangeAspect="1" noMove="1" noResize="1" noEditPoints="1" noAdjustHandles="1" noChangeArrowheads="1" noChangeShapeType="1" noTextEdit="1"/>
              </p:cNvSpPr>
              <p:nvPr/>
            </p:nvSpPr>
            <p:spPr>
              <a:xfrm>
                <a:off x="395535" y="1772816"/>
                <a:ext cx="4224041" cy="805670"/>
              </a:xfrm>
              <a:prstGeom prst="rect">
                <a:avLst/>
              </a:prstGeom>
              <a:blipFill rotWithShape="1">
                <a:blip r:embed="rId3"/>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4619576" y="2066070"/>
                <a:ext cx="4176336" cy="492186"/>
              </a:xfrm>
              <a:prstGeom prst="rect">
                <a:avLst/>
              </a:prstGeom>
              <a:noFill/>
            </p:spPr>
            <p:txBody>
              <a:bodyPr wrap="none" rtlCol="0">
                <a:spAutoFit/>
              </a:bodyPr>
              <a:lstStyle/>
              <a:p>
                <a14:m>
                  <m:oMath xmlns:m="http://schemas.openxmlformats.org/officeDocument/2006/math">
                    <m:sSub>
                      <m:sSubPr>
                        <m:ctrlPr>
                          <a:rPr lang="ru-RU" i="1"/>
                        </m:ctrlPr>
                      </m:sSubPr>
                      <m:e>
                        <m:r>
                          <a:rPr lang="ru-RU" i="1"/>
                          <m:t>𝑀</m:t>
                        </m:r>
                      </m:e>
                      <m:sub>
                        <m:r>
                          <a:rPr lang="ru-RU" i="1"/>
                          <m:t>1</m:t>
                        </m:r>
                      </m:sub>
                    </m:sSub>
                    <m:r>
                      <a:rPr lang="ru-RU" i="1"/>
                      <m:t>=</m:t>
                    </m:r>
                    <m:f>
                      <m:fPr>
                        <m:ctrlPr>
                          <a:rPr lang="ru-RU" i="1"/>
                        </m:ctrlPr>
                      </m:fPr>
                      <m:num>
                        <m:sSub>
                          <m:sSubPr>
                            <m:ctrlPr>
                              <a:rPr lang="ru-RU" i="1"/>
                            </m:ctrlPr>
                          </m:sSubPr>
                          <m:e>
                            <m:r>
                              <a:rPr lang="ru-RU" i="1"/>
                              <m:t>𝑣</m:t>
                            </m:r>
                          </m:e>
                          <m:sub>
                            <m:r>
                              <a:rPr lang="ru-RU" i="1"/>
                              <m:t>1</m:t>
                            </m:r>
                          </m:sub>
                        </m:sSub>
                      </m:num>
                      <m:den>
                        <m:sSub>
                          <m:sSubPr>
                            <m:ctrlPr>
                              <a:rPr lang="ru-RU" i="1"/>
                            </m:ctrlPr>
                          </m:sSubPr>
                          <m:e>
                            <m:r>
                              <a:rPr lang="ru-RU" i="1"/>
                              <m:t>𝑐</m:t>
                            </m:r>
                          </m:e>
                          <m:sub>
                            <m:r>
                              <a:rPr lang="ru-RU" i="1"/>
                              <m:t>1</m:t>
                            </m:r>
                          </m:sub>
                        </m:sSub>
                      </m:den>
                    </m:f>
                  </m:oMath>
                </a14:m>
                <a:r>
                  <a:rPr lang="en-US" dirty="0" smtClean="0"/>
                  <a:t> - Mach number before the shock.</a:t>
                </a:r>
                <a:endParaRPr lang="ru-RU" dirty="0"/>
              </a:p>
            </p:txBody>
          </p:sp>
        </mc:Choice>
        <mc:Fallback>
          <p:sp>
            <p:nvSpPr>
              <p:cNvPr id="9" name="TextBox 8"/>
              <p:cNvSpPr txBox="1">
                <a:spLocks noRot="1" noChangeAspect="1" noMove="1" noResize="1" noEditPoints="1" noAdjustHandles="1" noChangeArrowheads="1" noChangeShapeType="1" noTextEdit="1"/>
              </p:cNvSpPr>
              <p:nvPr/>
            </p:nvSpPr>
            <p:spPr>
              <a:xfrm>
                <a:off x="4619576" y="2066070"/>
                <a:ext cx="4176336" cy="492186"/>
              </a:xfrm>
              <a:prstGeom prst="rect">
                <a:avLst/>
              </a:prstGeom>
              <a:blipFill rotWithShape="1">
                <a:blip r:embed="rId4"/>
                <a:stretch>
                  <a:fillRect b="-1235"/>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395536" y="2780928"/>
                <a:ext cx="2722027" cy="755591"/>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m:ctrlPr>
                        </m:fPr>
                        <m:num>
                          <m:sSub>
                            <m:sSubPr>
                              <m:ctrlPr>
                                <a:rPr lang="ru-RU" i="1"/>
                              </m:ctrlPr>
                            </m:sSubPr>
                            <m:e>
                              <m:r>
                                <a:rPr lang="ru-RU" i="1"/>
                                <m:t>𝜌</m:t>
                              </m:r>
                            </m:e>
                            <m:sub>
                              <m:r>
                                <a:rPr lang="ru-RU" i="1"/>
                                <m:t>2</m:t>
                              </m:r>
                            </m:sub>
                          </m:sSub>
                        </m:num>
                        <m:den>
                          <m:sSub>
                            <m:sSubPr>
                              <m:ctrlPr>
                                <a:rPr lang="ru-RU" i="1"/>
                              </m:ctrlPr>
                            </m:sSubPr>
                            <m:e>
                              <m:r>
                                <a:rPr lang="ru-RU" i="1"/>
                                <m:t>𝜌</m:t>
                              </m:r>
                            </m:e>
                            <m:sub>
                              <m:r>
                                <a:rPr lang="ru-RU" i="1"/>
                                <m:t>1</m:t>
                              </m:r>
                            </m:sub>
                          </m:sSub>
                        </m:den>
                      </m:f>
                      <m:r>
                        <a:rPr lang="ru-RU" i="1"/>
                        <m:t>=</m:t>
                      </m:r>
                      <m:f>
                        <m:fPr>
                          <m:ctrlPr>
                            <a:rPr lang="ru-RU" i="1"/>
                          </m:ctrlPr>
                        </m:fPr>
                        <m:num>
                          <m:sSub>
                            <m:sSubPr>
                              <m:ctrlPr>
                                <a:rPr lang="ru-RU" i="1"/>
                              </m:ctrlPr>
                            </m:sSubPr>
                            <m:e>
                              <m:r>
                                <a:rPr lang="ru-RU" i="1"/>
                                <m:t>𝑣</m:t>
                              </m:r>
                            </m:e>
                            <m:sub>
                              <m:r>
                                <a:rPr lang="ru-RU" i="1"/>
                                <m:t>1</m:t>
                              </m:r>
                            </m:sub>
                          </m:sSub>
                        </m:num>
                        <m:den>
                          <m:sSub>
                            <m:sSubPr>
                              <m:ctrlPr>
                                <a:rPr lang="ru-RU" i="1"/>
                              </m:ctrlPr>
                            </m:sSubPr>
                            <m:e>
                              <m:r>
                                <a:rPr lang="ru-RU" i="1"/>
                                <m:t>𝑣</m:t>
                              </m:r>
                            </m:e>
                            <m:sub>
                              <m:r>
                                <a:rPr lang="ru-RU" i="1"/>
                                <m:t>2</m:t>
                              </m:r>
                            </m:sub>
                          </m:sSub>
                        </m:den>
                      </m:f>
                      <m:r>
                        <a:rPr lang="ru-RU" i="1"/>
                        <m:t>=</m:t>
                      </m:r>
                      <m:f>
                        <m:fPr>
                          <m:ctrlPr>
                            <a:rPr lang="ru-RU" i="1"/>
                          </m:ctrlPr>
                        </m:fPr>
                        <m:num>
                          <m:r>
                            <a:rPr lang="ru-RU" i="1"/>
                            <m:t>(</m:t>
                          </m:r>
                          <m:r>
                            <a:rPr lang="ru-RU" i="1"/>
                            <m:t>𝛾</m:t>
                          </m:r>
                          <m:r>
                            <a:rPr lang="ru-RU" i="1"/>
                            <m:t>+1)</m:t>
                          </m:r>
                          <m:sSubSup>
                            <m:sSubSupPr>
                              <m:ctrlPr>
                                <a:rPr lang="ru-RU" i="1"/>
                              </m:ctrlPr>
                            </m:sSubSupPr>
                            <m:e>
                              <m:r>
                                <a:rPr lang="ru-RU" i="1"/>
                                <m:t>𝑀</m:t>
                              </m:r>
                            </m:e>
                            <m:sub>
                              <m:r>
                                <a:rPr lang="ru-RU" i="1"/>
                                <m:t>1</m:t>
                              </m:r>
                            </m:sub>
                            <m:sup>
                              <m:r>
                                <a:rPr lang="ru-RU" i="1"/>
                                <m:t>2</m:t>
                              </m:r>
                            </m:sup>
                          </m:sSubSup>
                        </m:num>
                        <m:den>
                          <m:r>
                            <a:rPr lang="ru-RU" i="1"/>
                            <m:t>(</m:t>
                          </m:r>
                          <m:r>
                            <a:rPr lang="ru-RU" i="1"/>
                            <m:t>𝛾</m:t>
                          </m:r>
                          <m:r>
                            <a:rPr lang="ru-RU" i="1"/>
                            <m:t>−1)</m:t>
                          </m:r>
                          <m:sSubSup>
                            <m:sSubSupPr>
                              <m:ctrlPr>
                                <a:rPr lang="ru-RU" i="1"/>
                              </m:ctrlPr>
                            </m:sSubSupPr>
                            <m:e>
                              <m:r>
                                <a:rPr lang="ru-RU" i="1"/>
                                <m:t>𝑀</m:t>
                              </m:r>
                            </m:e>
                            <m:sub>
                              <m:r>
                                <a:rPr lang="ru-RU" i="1"/>
                                <m:t>1</m:t>
                              </m:r>
                            </m:sub>
                            <m:sup>
                              <m:r>
                                <a:rPr lang="ru-RU" i="1"/>
                                <m:t>2</m:t>
                              </m:r>
                            </m:sup>
                          </m:sSubSup>
                          <m:r>
                            <a:rPr lang="ru-RU" i="1"/>
                            <m:t>+2</m:t>
                          </m:r>
                        </m:den>
                      </m:f>
                    </m:oMath>
                  </m:oMathPara>
                </a14:m>
                <a:endParaRPr lang="ru-RU" dirty="0"/>
              </a:p>
            </p:txBody>
          </p:sp>
        </mc:Choice>
        <mc:Fallback>
          <p:sp>
            <p:nvSpPr>
              <p:cNvPr id="10" name="TextBox 9"/>
              <p:cNvSpPr txBox="1">
                <a:spLocks noRot="1" noChangeAspect="1" noMove="1" noResize="1" noEditPoints="1" noAdjustHandles="1" noChangeArrowheads="1" noChangeShapeType="1" noTextEdit="1"/>
              </p:cNvSpPr>
              <p:nvPr/>
            </p:nvSpPr>
            <p:spPr>
              <a:xfrm>
                <a:off x="395536" y="2780928"/>
                <a:ext cx="2722027" cy="755591"/>
              </a:xfrm>
              <a:prstGeom prst="rect">
                <a:avLst/>
              </a:prstGeom>
              <a:blipFill rotWithShape="1">
                <a:blip r:embed="rId5"/>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408439" y="3717032"/>
                <a:ext cx="2449581" cy="6580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𝑃</m:t>
                              </m:r>
                            </m:e>
                            <m:sub>
                              <m:r>
                                <a:rPr lang="ru-RU" i="1"/>
                                <m:t>1</m:t>
                              </m:r>
                            </m:sub>
                          </m:sSub>
                        </m:den>
                      </m:f>
                      <m:r>
                        <a:rPr lang="ru-RU" i="1"/>
                        <m:t>=</m:t>
                      </m:r>
                      <m:f>
                        <m:fPr>
                          <m:ctrlPr>
                            <a:rPr lang="ru-RU" i="1"/>
                          </m:ctrlPr>
                        </m:fPr>
                        <m:num>
                          <m:r>
                            <a:rPr lang="ru-RU" i="1"/>
                            <m:t>2</m:t>
                          </m:r>
                          <m:r>
                            <a:rPr lang="ru-RU" i="1"/>
                            <m:t>𝛾</m:t>
                          </m:r>
                        </m:num>
                        <m:den>
                          <m:r>
                            <a:rPr lang="ru-RU" i="1"/>
                            <m:t>𝛾</m:t>
                          </m:r>
                          <m:r>
                            <a:rPr lang="ru-RU" i="1"/>
                            <m:t>−1</m:t>
                          </m:r>
                        </m:den>
                      </m:f>
                      <m:sSubSup>
                        <m:sSubSupPr>
                          <m:ctrlPr>
                            <a:rPr lang="ru-RU" i="1"/>
                          </m:ctrlPr>
                        </m:sSubSupPr>
                        <m:e>
                          <m:r>
                            <a:rPr lang="ru-RU" i="1"/>
                            <m:t>𝑀</m:t>
                          </m:r>
                        </m:e>
                        <m:sub>
                          <m:r>
                            <a:rPr lang="ru-RU" i="1"/>
                            <m:t>1</m:t>
                          </m:r>
                        </m:sub>
                        <m:sup>
                          <m:r>
                            <a:rPr lang="ru-RU" i="1"/>
                            <m:t>2</m:t>
                          </m:r>
                        </m:sup>
                      </m:sSubSup>
                      <m:r>
                        <a:rPr lang="ru-RU" i="1"/>
                        <m:t>−</m:t>
                      </m:r>
                      <m:f>
                        <m:fPr>
                          <m:ctrlPr>
                            <a:rPr lang="ru-RU" i="1"/>
                          </m:ctrlPr>
                        </m:fPr>
                        <m:num>
                          <m:r>
                            <a:rPr lang="ru-RU" i="1"/>
                            <m:t>𝛾</m:t>
                          </m:r>
                          <m:r>
                            <a:rPr lang="ru-RU" i="1"/>
                            <m:t>−1</m:t>
                          </m:r>
                        </m:num>
                        <m:den>
                          <m:r>
                            <a:rPr lang="ru-RU" i="1"/>
                            <m:t>𝛾</m:t>
                          </m:r>
                          <m:r>
                            <a:rPr lang="ru-RU" i="1"/>
                            <m:t>+1</m:t>
                          </m:r>
                        </m:den>
                      </m:f>
                    </m:oMath>
                  </m:oMathPara>
                </a14:m>
                <a:endParaRPr lang="ru-RU" dirty="0"/>
              </a:p>
            </p:txBody>
          </p:sp>
        </mc:Choice>
        <mc:Fallback>
          <p:sp>
            <p:nvSpPr>
              <p:cNvPr id="11" name="TextBox 10"/>
              <p:cNvSpPr txBox="1">
                <a:spLocks noRot="1" noChangeAspect="1" noMove="1" noResize="1" noEditPoints="1" noAdjustHandles="1" noChangeArrowheads="1" noChangeShapeType="1" noTextEdit="1"/>
              </p:cNvSpPr>
              <p:nvPr/>
            </p:nvSpPr>
            <p:spPr>
              <a:xfrm>
                <a:off x="408439" y="3717032"/>
                <a:ext cx="2449581" cy="658065"/>
              </a:xfrm>
              <a:prstGeom prst="rect">
                <a:avLst/>
              </a:prstGeom>
              <a:blipFill rotWithShape="1">
                <a:blip r:embed="rId6"/>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408439" y="4653136"/>
                <a:ext cx="4304063" cy="710194"/>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m:ctrlPr>
                        </m:fPr>
                        <m:num>
                          <m:sSub>
                            <m:sSubPr>
                              <m:ctrlPr>
                                <a:rPr lang="ru-RU" i="1"/>
                              </m:ctrlPr>
                            </m:sSubPr>
                            <m:e>
                              <m:r>
                                <a:rPr lang="ru-RU" i="1"/>
                                <m:t>𝑇</m:t>
                              </m:r>
                            </m:e>
                            <m:sub>
                              <m:r>
                                <a:rPr lang="ru-RU" i="1"/>
                                <m:t>2</m:t>
                              </m:r>
                            </m:sub>
                          </m:sSub>
                        </m:num>
                        <m:den>
                          <m:sSub>
                            <m:sSubPr>
                              <m:ctrlPr>
                                <a:rPr lang="ru-RU" i="1"/>
                              </m:ctrlPr>
                            </m:sSubPr>
                            <m:e>
                              <m:r>
                                <a:rPr lang="ru-RU" i="1"/>
                                <m:t>𝑇</m:t>
                              </m:r>
                            </m:e>
                            <m:sub>
                              <m:r>
                                <a:rPr lang="ru-RU" i="1"/>
                                <m:t>1</m:t>
                              </m:r>
                            </m:sub>
                          </m:sSub>
                        </m:den>
                      </m:f>
                      <m:r>
                        <a:rPr lang="ru-RU" i="1"/>
                        <m:t>=1+</m:t>
                      </m:r>
                      <m:f>
                        <m:fPr>
                          <m:ctrlPr>
                            <a:rPr lang="ru-RU" i="1"/>
                          </m:ctrlPr>
                        </m:fPr>
                        <m:num>
                          <m:r>
                            <a:rPr lang="ru-RU" i="1"/>
                            <m:t>2(</m:t>
                          </m:r>
                          <m:r>
                            <a:rPr lang="ru-RU" i="1"/>
                            <m:t>𝛾</m:t>
                          </m:r>
                          <m:r>
                            <a:rPr lang="ru-RU" i="1"/>
                            <m:t>−1)</m:t>
                          </m:r>
                        </m:num>
                        <m:den>
                          <m:r>
                            <a:rPr lang="ru-RU" i="1"/>
                            <m:t>(</m:t>
                          </m:r>
                          <m:r>
                            <a:rPr lang="ru-RU" i="1"/>
                            <m:t>𝛾</m:t>
                          </m:r>
                          <m:r>
                            <a:rPr lang="ru-RU" i="1"/>
                            <m:t>+1</m:t>
                          </m:r>
                          <m:sSup>
                            <m:sSupPr>
                              <m:ctrlPr>
                                <a:rPr lang="ru-RU" i="1"/>
                              </m:ctrlPr>
                            </m:sSupPr>
                            <m:e>
                              <m:r>
                                <a:rPr lang="ru-RU" i="1"/>
                                <m:t>)</m:t>
                              </m:r>
                            </m:e>
                            <m:sup>
                              <m:r>
                                <a:rPr lang="ru-RU" i="1"/>
                                <m:t>2</m:t>
                              </m:r>
                            </m:sup>
                          </m:sSup>
                          <m:sSubSup>
                            <m:sSubSupPr>
                              <m:ctrlPr>
                                <a:rPr lang="ru-RU" i="1"/>
                              </m:ctrlPr>
                            </m:sSubSupPr>
                            <m:e>
                              <m:r>
                                <a:rPr lang="ru-RU" i="1"/>
                                <m:t>𝑀</m:t>
                              </m:r>
                            </m:e>
                            <m:sub>
                              <m:r>
                                <a:rPr lang="ru-RU" i="1"/>
                                <m:t>1</m:t>
                              </m:r>
                            </m:sub>
                            <m:sup>
                              <m:r>
                                <a:rPr lang="ru-RU" i="1"/>
                                <m:t>2</m:t>
                              </m:r>
                            </m:sup>
                          </m:sSubSup>
                        </m:den>
                      </m:f>
                      <m:r>
                        <a:rPr lang="ru-RU" i="1"/>
                        <m:t>(</m:t>
                      </m:r>
                      <m:sSubSup>
                        <m:sSubSupPr>
                          <m:ctrlPr>
                            <a:rPr lang="ru-RU" i="1"/>
                          </m:ctrlPr>
                        </m:sSubSupPr>
                        <m:e>
                          <m:r>
                            <a:rPr lang="ru-RU" i="1"/>
                            <m:t>𝑀</m:t>
                          </m:r>
                        </m:e>
                        <m:sub>
                          <m:r>
                            <a:rPr lang="ru-RU" i="1"/>
                            <m:t>1</m:t>
                          </m:r>
                        </m:sub>
                        <m:sup>
                          <m:r>
                            <a:rPr lang="ru-RU" i="1"/>
                            <m:t>2</m:t>
                          </m:r>
                        </m:sup>
                      </m:sSubSup>
                      <m:r>
                        <a:rPr lang="ru-RU" i="1"/>
                        <m:t>−1)(1+</m:t>
                      </m:r>
                      <m:r>
                        <a:rPr lang="ru-RU" i="1"/>
                        <m:t>𝛾</m:t>
                      </m:r>
                      <m:sSubSup>
                        <m:sSubSupPr>
                          <m:ctrlPr>
                            <a:rPr lang="ru-RU" i="1"/>
                          </m:ctrlPr>
                        </m:sSubSupPr>
                        <m:e>
                          <m:r>
                            <a:rPr lang="ru-RU" i="1"/>
                            <m:t>𝑀</m:t>
                          </m:r>
                        </m:e>
                        <m:sub>
                          <m:r>
                            <a:rPr lang="ru-RU" i="1"/>
                            <m:t>1</m:t>
                          </m:r>
                        </m:sub>
                        <m:sup>
                          <m:r>
                            <a:rPr lang="ru-RU" i="1"/>
                            <m:t>2</m:t>
                          </m:r>
                        </m:sup>
                      </m:sSubSup>
                      <m:r>
                        <a:rPr lang="ru-RU" i="1"/>
                        <m:t>),</m:t>
                      </m:r>
                    </m:oMath>
                  </m:oMathPara>
                </a14:m>
                <a:endParaRPr lang="ru-RU" dirty="0"/>
              </a:p>
            </p:txBody>
          </p:sp>
        </mc:Choice>
        <mc:Fallback>
          <p:sp>
            <p:nvSpPr>
              <p:cNvPr id="12" name="TextBox 11"/>
              <p:cNvSpPr txBox="1">
                <a:spLocks noRot="1" noChangeAspect="1" noMove="1" noResize="1" noEditPoints="1" noAdjustHandles="1" noChangeArrowheads="1" noChangeShapeType="1" noTextEdit="1"/>
              </p:cNvSpPr>
              <p:nvPr/>
            </p:nvSpPr>
            <p:spPr>
              <a:xfrm>
                <a:off x="408439" y="4653136"/>
                <a:ext cx="4304063" cy="710194"/>
              </a:xfrm>
              <a:prstGeom prst="rect">
                <a:avLst/>
              </a:prstGeom>
              <a:blipFill rotWithShape="1">
                <a:blip r:embed="rId7"/>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395536" y="5733256"/>
                <a:ext cx="2382255" cy="753861"/>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Sup>
                        <m:sSubSupPr>
                          <m:ctrlPr>
                            <a:rPr lang="ru-RU" i="1"/>
                          </m:ctrlPr>
                        </m:sSubSupPr>
                        <m:e>
                          <m:r>
                            <a:rPr lang="ru-RU" i="1"/>
                            <m:t>𝑀</m:t>
                          </m:r>
                        </m:e>
                        <m:sub>
                          <m:r>
                            <a:rPr lang="ru-RU" i="1"/>
                            <m:t>2</m:t>
                          </m:r>
                        </m:sub>
                        <m:sup>
                          <m:r>
                            <a:rPr lang="ru-RU" i="1"/>
                            <m:t>2</m:t>
                          </m:r>
                        </m:sup>
                      </m:sSubSup>
                      <m:r>
                        <a:rPr lang="ru-RU" i="1"/>
                        <m:t>=</m:t>
                      </m:r>
                      <m:f>
                        <m:fPr>
                          <m:ctrlPr>
                            <a:rPr lang="ru-RU" i="1"/>
                          </m:ctrlPr>
                        </m:fPr>
                        <m:num>
                          <m:r>
                            <a:rPr lang="ru-RU" i="1"/>
                            <m:t>2+(</m:t>
                          </m:r>
                          <m:r>
                            <a:rPr lang="ru-RU" i="1"/>
                            <m:t>𝛾</m:t>
                          </m:r>
                          <m:r>
                            <a:rPr lang="ru-RU" i="1"/>
                            <m:t>−1)</m:t>
                          </m:r>
                          <m:sSubSup>
                            <m:sSubSupPr>
                              <m:ctrlPr>
                                <a:rPr lang="ru-RU" i="1"/>
                              </m:ctrlPr>
                            </m:sSubSupPr>
                            <m:e>
                              <m:r>
                                <a:rPr lang="ru-RU" i="1"/>
                                <m:t>𝑀</m:t>
                              </m:r>
                            </m:e>
                            <m:sub>
                              <m:r>
                                <a:rPr lang="ru-RU" i="1"/>
                                <m:t>1</m:t>
                              </m:r>
                            </m:sub>
                            <m:sup>
                              <m:r>
                                <a:rPr lang="ru-RU" i="1"/>
                                <m:t>2</m:t>
                              </m:r>
                            </m:sup>
                          </m:sSubSup>
                        </m:num>
                        <m:den>
                          <m:r>
                            <a:rPr lang="ru-RU" i="1"/>
                            <m:t>2</m:t>
                          </m:r>
                          <m:r>
                            <a:rPr lang="ru-RU" i="1"/>
                            <m:t>𝛾</m:t>
                          </m:r>
                          <m:sSubSup>
                            <m:sSubSupPr>
                              <m:ctrlPr>
                                <a:rPr lang="ru-RU" i="1"/>
                              </m:ctrlPr>
                            </m:sSubSupPr>
                            <m:e>
                              <m:r>
                                <a:rPr lang="ru-RU" i="1"/>
                                <m:t>𝑀</m:t>
                              </m:r>
                            </m:e>
                            <m:sub>
                              <m:r>
                                <a:rPr lang="ru-RU" i="1"/>
                                <m:t>1</m:t>
                              </m:r>
                            </m:sub>
                            <m:sup>
                              <m:r>
                                <a:rPr lang="ru-RU" i="1"/>
                                <m:t>2</m:t>
                              </m:r>
                            </m:sup>
                          </m:sSubSup>
                          <m:r>
                            <a:rPr lang="ru-RU" i="1"/>
                            <m:t>−(</m:t>
                          </m:r>
                          <m:r>
                            <a:rPr lang="ru-RU" i="1"/>
                            <m:t>𝛾</m:t>
                          </m:r>
                          <m:r>
                            <a:rPr lang="ru-RU" i="1"/>
                            <m:t>−1)</m:t>
                          </m:r>
                        </m:den>
                      </m:f>
                    </m:oMath>
                  </m:oMathPara>
                </a14:m>
                <a:endParaRPr lang="ru-RU" dirty="0"/>
              </a:p>
            </p:txBody>
          </p:sp>
        </mc:Choice>
        <mc:Fallback>
          <p:sp>
            <p:nvSpPr>
              <p:cNvPr id="13" name="TextBox 12"/>
              <p:cNvSpPr txBox="1">
                <a:spLocks noRot="1" noChangeAspect="1" noMove="1" noResize="1" noEditPoints="1" noAdjustHandles="1" noChangeArrowheads="1" noChangeShapeType="1" noTextEdit="1"/>
              </p:cNvSpPr>
              <p:nvPr/>
            </p:nvSpPr>
            <p:spPr>
              <a:xfrm>
                <a:off x="395536" y="5733256"/>
                <a:ext cx="2382255" cy="753861"/>
              </a:xfrm>
              <a:prstGeom prst="rect">
                <a:avLst/>
              </a:prstGeom>
              <a:blipFill rotWithShape="1">
                <a:blip r:embed="rId8"/>
                <a:stretch>
                  <a:fillRect/>
                </a:stretch>
              </a:blipFill>
            </p:spPr>
            <p:txBody>
              <a:bodyPr/>
              <a:lstStyle/>
              <a:p>
                <a:r>
                  <a:rPr lang="ru-RU">
                    <a:noFill/>
                  </a:rPr>
                  <a:t> </a:t>
                </a:r>
              </a:p>
            </p:txBody>
          </p:sp>
        </mc:Fallback>
      </mc:AlternateContent>
      <p:sp>
        <p:nvSpPr>
          <p:cNvPr id="15" name="Номер слайда 14"/>
          <p:cNvSpPr>
            <a:spLocks noGrp="1"/>
          </p:cNvSpPr>
          <p:nvPr>
            <p:ph type="sldNum" sz="quarter" idx="12"/>
          </p:nvPr>
        </p:nvSpPr>
        <p:spPr/>
        <p:txBody>
          <a:bodyPr/>
          <a:lstStyle/>
          <a:p>
            <a:fld id="{2C48D3B2-0BDA-48FB-9DE7-7EC52CCEDA47}" type="slidenum">
              <a:rPr lang="ru-RU" smtClean="0"/>
              <a:t>7</a:t>
            </a:fld>
            <a:endParaRPr lang="ru-RU"/>
          </a:p>
        </p:txBody>
      </p:sp>
    </p:spTree>
    <p:extLst>
      <p:ext uri="{BB962C8B-B14F-4D97-AF65-F5344CB8AC3E}">
        <p14:creationId xmlns:p14="http://schemas.microsoft.com/office/powerpoint/2010/main" val="3639638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19872" y="548680"/>
            <a:ext cx="1994777" cy="369332"/>
          </a:xfrm>
          <a:prstGeom prst="rect">
            <a:avLst/>
          </a:prstGeom>
          <a:noFill/>
        </p:spPr>
        <p:txBody>
          <a:bodyPr wrap="none" rtlCol="0">
            <a:spAutoFit/>
          </a:bodyPr>
          <a:lstStyle/>
          <a:p>
            <a:r>
              <a:rPr lang="en-US" dirty="0" smtClean="0"/>
              <a:t>For isentropic case:</a:t>
            </a:r>
            <a:endParaRPr lang="ru-RU" dirty="0"/>
          </a:p>
        </p:txBody>
      </p:sp>
      <p:sp>
        <p:nvSpPr>
          <p:cNvPr id="5" name="TextBox 4"/>
          <p:cNvSpPr txBox="1"/>
          <p:nvPr/>
        </p:nvSpPr>
        <p:spPr>
          <a:xfrm>
            <a:off x="611560" y="1700808"/>
            <a:ext cx="921791" cy="369332"/>
          </a:xfrm>
          <a:prstGeom prst="rect">
            <a:avLst/>
          </a:prstGeom>
          <a:noFill/>
        </p:spPr>
        <p:txBody>
          <a:bodyPr wrap="none" rtlCol="0">
            <a:spAutoFit/>
          </a:bodyPr>
          <a:lstStyle/>
          <a:p>
            <a:r>
              <a:rPr lang="en-US" dirty="0" smtClean="0"/>
              <a:t>Instead </a:t>
            </a:r>
            <a:endParaRPr lang="ru-RU" dirty="0"/>
          </a:p>
        </p:txBody>
      </p:sp>
      <mc:AlternateContent xmlns:mc="http://schemas.openxmlformats.org/markup-compatibility/2006">
        <mc:Choice xmlns:a14="http://schemas.microsoft.com/office/drawing/2010/main" Requires="a14">
          <p:sp>
            <p:nvSpPr>
              <p:cNvPr id="7" name="Прямоугольник 6"/>
              <p:cNvSpPr/>
              <p:nvPr/>
            </p:nvSpPr>
            <p:spPr>
              <a:xfrm>
                <a:off x="1440395" y="1512455"/>
                <a:ext cx="3006528" cy="74603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ru-RU" i="1" smtClean="0"/>
                          </m:ctrlPr>
                        </m:sSubPr>
                        <m:e>
                          <m:r>
                            <a:rPr lang="en-US" b="0" i="1" smtClean="0">
                              <a:latin typeface="Cambria Math"/>
                            </a:rPr>
                            <m:t>𝑒</m:t>
                          </m:r>
                        </m:e>
                        <m:sub>
                          <m:r>
                            <a:rPr lang="ru-RU" i="1"/>
                            <m:t>1</m:t>
                          </m:r>
                        </m:sub>
                      </m:sSub>
                      <m:r>
                        <a:rPr lang="ru-RU" i="1"/>
                        <m:t>+</m:t>
                      </m:r>
                      <m:f>
                        <m:fPr>
                          <m:ctrlPr>
                            <a:rPr lang="ru-RU" i="1"/>
                          </m:ctrlPr>
                        </m:fPr>
                        <m:num>
                          <m:sSub>
                            <m:sSubPr>
                              <m:ctrlPr>
                                <a:rPr lang="ru-RU" i="1"/>
                              </m:ctrlPr>
                            </m:sSubPr>
                            <m:e>
                              <m:r>
                                <a:rPr lang="ru-RU" i="1"/>
                                <m:t>𝑃</m:t>
                              </m:r>
                            </m:e>
                            <m:sub>
                              <m:r>
                                <a:rPr lang="ru-RU" i="1"/>
                                <m:t>1</m:t>
                              </m:r>
                            </m:sub>
                          </m:sSub>
                        </m:num>
                        <m:den>
                          <m:sSub>
                            <m:sSubPr>
                              <m:ctrlPr>
                                <a:rPr lang="ru-RU" i="1"/>
                              </m:ctrlPr>
                            </m:sSubPr>
                            <m:e>
                              <m:r>
                                <a:rPr lang="ru-RU" i="1"/>
                                <m:t>𝜌</m:t>
                              </m:r>
                            </m:e>
                            <m:sub>
                              <m:r>
                                <a:rPr lang="ru-RU" i="1"/>
                                <m:t>1</m:t>
                              </m:r>
                            </m:sub>
                          </m:sSub>
                        </m:den>
                      </m:f>
                      <m:r>
                        <a:rPr lang="ru-RU" i="1"/>
                        <m:t>+</m:t>
                      </m:r>
                      <m:f>
                        <m:fPr>
                          <m:ctrlPr>
                            <a:rPr lang="ru-RU" i="1"/>
                          </m:ctrlPr>
                        </m:fPr>
                        <m:num>
                          <m:sSubSup>
                            <m:sSubSupPr>
                              <m:ctrlPr>
                                <a:rPr lang="ru-RU" i="1"/>
                              </m:ctrlPr>
                            </m:sSubSupPr>
                            <m:e>
                              <m:r>
                                <a:rPr lang="ru-RU" i="1"/>
                                <m:t>𝑣</m:t>
                              </m:r>
                            </m:e>
                            <m:sub>
                              <m:r>
                                <a:rPr lang="ru-RU" i="1"/>
                                <m:t>1</m:t>
                              </m:r>
                            </m:sub>
                            <m:sup>
                              <m:r>
                                <a:rPr lang="ru-RU" i="1"/>
                                <m:t>2</m:t>
                              </m:r>
                            </m:sup>
                          </m:sSubSup>
                        </m:num>
                        <m:den>
                          <m:r>
                            <a:rPr lang="ru-RU" i="1"/>
                            <m:t>2</m:t>
                          </m:r>
                        </m:den>
                      </m:f>
                      <m:r>
                        <a:rPr lang="ru-RU" i="1"/>
                        <m:t>=</m:t>
                      </m:r>
                      <m:sSub>
                        <m:sSubPr>
                          <m:ctrlPr>
                            <a:rPr lang="ru-RU" i="1"/>
                          </m:ctrlPr>
                        </m:sSubPr>
                        <m:e>
                          <m:r>
                            <a:rPr lang="en-US" b="0" i="1" smtClean="0">
                              <a:latin typeface="Cambria Math"/>
                            </a:rPr>
                            <m:t>𝑒</m:t>
                          </m:r>
                        </m:e>
                        <m:sub>
                          <m:r>
                            <a:rPr lang="ru-RU" i="1"/>
                            <m:t>2</m:t>
                          </m:r>
                        </m:sub>
                      </m:sSub>
                      <m:r>
                        <a:rPr lang="ru-RU" i="1"/>
                        <m:t>+</m:t>
                      </m:r>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𝜌</m:t>
                              </m:r>
                            </m:e>
                            <m:sub>
                              <m:r>
                                <a:rPr lang="ru-RU" i="1"/>
                                <m:t>2</m:t>
                              </m:r>
                            </m:sub>
                          </m:sSub>
                        </m:den>
                      </m:f>
                      <m:r>
                        <a:rPr lang="ru-RU" i="1"/>
                        <m:t>+</m:t>
                      </m:r>
                      <m:f>
                        <m:fPr>
                          <m:ctrlPr>
                            <a:rPr lang="ru-RU" i="1"/>
                          </m:ctrlPr>
                        </m:fPr>
                        <m:num>
                          <m:sSubSup>
                            <m:sSubSupPr>
                              <m:ctrlPr>
                                <a:rPr lang="ru-RU" i="1"/>
                              </m:ctrlPr>
                            </m:sSubSupPr>
                            <m:e>
                              <m:r>
                                <a:rPr lang="ru-RU" i="1"/>
                                <m:t>𝑣</m:t>
                              </m:r>
                            </m:e>
                            <m:sub>
                              <m:r>
                                <a:rPr lang="ru-RU" i="1"/>
                                <m:t>2</m:t>
                              </m:r>
                            </m:sub>
                            <m:sup>
                              <m:r>
                                <a:rPr lang="ru-RU" i="1"/>
                                <m:t>2</m:t>
                              </m:r>
                            </m:sup>
                          </m:sSubSup>
                        </m:num>
                        <m:den>
                          <m:r>
                            <a:rPr lang="ru-RU" i="1"/>
                            <m:t>2</m:t>
                          </m:r>
                        </m:den>
                      </m:f>
                    </m:oMath>
                  </m:oMathPara>
                </a14:m>
                <a:endParaRPr lang="ru-RU" dirty="0"/>
              </a:p>
            </p:txBody>
          </p:sp>
        </mc:Choice>
        <mc:Fallback>
          <p:sp>
            <p:nvSpPr>
              <p:cNvPr id="7" name="Прямоугольник 6"/>
              <p:cNvSpPr>
                <a:spLocks noRot="1" noChangeAspect="1" noMove="1" noResize="1" noEditPoints="1" noAdjustHandles="1" noChangeArrowheads="1" noChangeShapeType="1" noTextEdit="1"/>
              </p:cNvSpPr>
              <p:nvPr/>
            </p:nvSpPr>
            <p:spPr>
              <a:xfrm>
                <a:off x="1440395" y="1512455"/>
                <a:ext cx="3006528" cy="746038"/>
              </a:xfrm>
              <a:prstGeom prst="rect">
                <a:avLst/>
              </a:prstGeom>
              <a:blipFill rotWithShape="1">
                <a:blip r:embed="rId2"/>
                <a:stretch>
                  <a:fillRect/>
                </a:stretch>
              </a:blipFill>
            </p:spPr>
            <p:txBody>
              <a:bodyPr/>
              <a:lstStyle/>
              <a:p>
                <a:r>
                  <a:rPr lang="ru-RU">
                    <a:noFill/>
                  </a:rPr>
                  <a:t> </a:t>
                </a:r>
              </a:p>
            </p:txBody>
          </p:sp>
        </mc:Fallback>
      </mc:AlternateContent>
      <p:sp>
        <p:nvSpPr>
          <p:cNvPr id="8" name="TextBox 7"/>
          <p:cNvSpPr txBox="1"/>
          <p:nvPr/>
        </p:nvSpPr>
        <p:spPr>
          <a:xfrm>
            <a:off x="4716016" y="1702303"/>
            <a:ext cx="843051" cy="369332"/>
          </a:xfrm>
          <a:prstGeom prst="rect">
            <a:avLst/>
          </a:prstGeom>
          <a:noFill/>
        </p:spPr>
        <p:txBody>
          <a:bodyPr wrap="none" rtlCol="0">
            <a:spAutoFit/>
          </a:bodyPr>
          <a:lstStyle/>
          <a:p>
            <a:r>
              <a:rPr lang="en-US" dirty="0"/>
              <a:t>w</a:t>
            </a:r>
            <a:r>
              <a:rPr lang="en-US" dirty="0" smtClean="0"/>
              <a:t>e use</a:t>
            </a:r>
            <a:endParaRPr lang="ru-RU" dirty="0"/>
          </a:p>
        </p:txBody>
      </p:sp>
      <mc:AlternateContent xmlns:mc="http://schemas.openxmlformats.org/markup-compatibility/2006">
        <mc:Choice xmlns:a14="http://schemas.microsoft.com/office/drawing/2010/main" Requires="a14">
          <p:sp>
            <p:nvSpPr>
              <p:cNvPr id="9" name="TextBox 8"/>
              <p:cNvSpPr txBox="1"/>
              <p:nvPr/>
            </p:nvSpPr>
            <p:spPr>
              <a:xfrm>
                <a:off x="6084168" y="1536103"/>
                <a:ext cx="1115883" cy="72276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m:ctrlPr>
                        </m:fPr>
                        <m:num>
                          <m:sSub>
                            <m:sSubPr>
                              <m:ctrlPr>
                                <a:rPr lang="ru-RU" i="1"/>
                              </m:ctrlPr>
                            </m:sSubPr>
                            <m:e>
                              <m:r>
                                <a:rPr lang="ru-RU" i="1"/>
                                <m:t>𝑃</m:t>
                              </m:r>
                            </m:e>
                            <m:sub>
                              <m:r>
                                <a:rPr lang="ru-RU" i="1"/>
                                <m:t>1</m:t>
                              </m:r>
                            </m:sub>
                          </m:sSub>
                        </m:num>
                        <m:den>
                          <m:sSubSup>
                            <m:sSubSupPr>
                              <m:ctrlPr>
                                <a:rPr lang="ru-RU" i="1"/>
                              </m:ctrlPr>
                            </m:sSubSupPr>
                            <m:e>
                              <m:r>
                                <a:rPr lang="ru-RU" i="1"/>
                                <m:t>𝜌</m:t>
                              </m:r>
                            </m:e>
                            <m:sub>
                              <m:r>
                                <a:rPr lang="ru-RU" i="1"/>
                                <m:t>1</m:t>
                              </m:r>
                            </m:sub>
                            <m:sup>
                              <m:r>
                                <a:rPr lang="ru-RU" i="1"/>
                                <m:t>𝛾</m:t>
                              </m:r>
                            </m:sup>
                          </m:sSubSup>
                        </m:den>
                      </m:f>
                      <m:r>
                        <a:rPr lang="ru-RU" i="1"/>
                        <m:t>=</m:t>
                      </m:r>
                      <m:f>
                        <m:fPr>
                          <m:ctrlPr>
                            <a:rPr lang="ru-RU" i="1"/>
                          </m:ctrlPr>
                        </m:fPr>
                        <m:num>
                          <m:sSub>
                            <m:sSubPr>
                              <m:ctrlPr>
                                <a:rPr lang="ru-RU" i="1"/>
                              </m:ctrlPr>
                            </m:sSubPr>
                            <m:e>
                              <m:r>
                                <a:rPr lang="ru-RU" i="1"/>
                                <m:t>𝑃</m:t>
                              </m:r>
                            </m:e>
                            <m:sub>
                              <m:r>
                                <a:rPr lang="ru-RU" i="1"/>
                                <m:t>2</m:t>
                              </m:r>
                            </m:sub>
                          </m:sSub>
                        </m:num>
                        <m:den>
                          <m:sSubSup>
                            <m:sSubSupPr>
                              <m:ctrlPr>
                                <a:rPr lang="ru-RU" i="1"/>
                              </m:ctrlPr>
                            </m:sSubSupPr>
                            <m:e>
                              <m:r>
                                <a:rPr lang="ru-RU" i="1"/>
                                <m:t>𝜌</m:t>
                              </m:r>
                            </m:e>
                            <m:sub>
                              <m:r>
                                <a:rPr lang="ru-RU" i="1"/>
                                <m:t>2</m:t>
                              </m:r>
                            </m:sub>
                            <m:sup>
                              <m:r>
                                <a:rPr lang="ru-RU" i="1"/>
                                <m:t>𝛾</m:t>
                              </m:r>
                            </m:sup>
                          </m:sSubSup>
                        </m:den>
                      </m:f>
                      <m:r>
                        <a:rPr lang="ru-RU" i="1"/>
                        <m:t>.</m:t>
                      </m:r>
                    </m:oMath>
                  </m:oMathPara>
                </a14:m>
                <a:endParaRPr lang="ru-RU" dirty="0"/>
              </a:p>
            </p:txBody>
          </p:sp>
        </mc:Choice>
        <mc:Fallback>
          <p:sp>
            <p:nvSpPr>
              <p:cNvPr id="9" name="TextBox 8"/>
              <p:cNvSpPr txBox="1">
                <a:spLocks noRot="1" noChangeAspect="1" noMove="1" noResize="1" noEditPoints="1" noAdjustHandles="1" noChangeArrowheads="1" noChangeShapeType="1" noTextEdit="1"/>
              </p:cNvSpPr>
              <p:nvPr/>
            </p:nvSpPr>
            <p:spPr>
              <a:xfrm>
                <a:off x="6084168" y="1536103"/>
                <a:ext cx="1115883" cy="722762"/>
              </a:xfrm>
              <a:prstGeom prst="rect">
                <a:avLst/>
              </a:prstGeom>
              <a:blipFill rotWithShape="1">
                <a:blip r:embed="rId3"/>
                <a:stretch>
                  <a:fillRect/>
                </a:stretch>
              </a:blipFill>
            </p:spPr>
            <p:txBody>
              <a:bodyPr/>
              <a:lstStyle/>
              <a:p>
                <a:r>
                  <a:rPr lang="ru-RU">
                    <a:noFill/>
                  </a:rPr>
                  <a:t> </a:t>
                </a:r>
              </a:p>
            </p:txBody>
          </p:sp>
        </mc:Fallback>
      </mc:AlternateContent>
      <p:sp>
        <p:nvSpPr>
          <p:cNvPr id="10" name="TextBox 9"/>
          <p:cNvSpPr txBox="1"/>
          <p:nvPr/>
        </p:nvSpPr>
        <p:spPr>
          <a:xfrm>
            <a:off x="611560" y="2935671"/>
            <a:ext cx="6570260" cy="369332"/>
          </a:xfrm>
          <a:prstGeom prst="rect">
            <a:avLst/>
          </a:prstGeom>
          <a:noFill/>
        </p:spPr>
        <p:txBody>
          <a:bodyPr wrap="none" rtlCol="0">
            <a:spAutoFit/>
          </a:bodyPr>
          <a:lstStyle/>
          <a:p>
            <a:r>
              <a:rPr lang="en-US" dirty="0" smtClean="0"/>
              <a:t>Instead of </a:t>
            </a:r>
            <a:r>
              <a:rPr lang="en-US" dirty="0" err="1" smtClean="0"/>
              <a:t>Hugoniot</a:t>
            </a:r>
            <a:r>
              <a:rPr lang="en-US" dirty="0" smtClean="0"/>
              <a:t> relations we get relations for ‘isentropic shock’:</a:t>
            </a:r>
            <a:endParaRPr lang="ru-RU" dirty="0"/>
          </a:p>
        </p:txBody>
      </p:sp>
      <mc:AlternateContent xmlns:mc="http://schemas.openxmlformats.org/markup-compatibility/2006">
        <mc:Choice xmlns:a14="http://schemas.microsoft.com/office/drawing/2010/main" Requires="a14">
          <p:sp>
            <p:nvSpPr>
              <p:cNvPr id="11" name="TextBox 10"/>
              <p:cNvSpPr txBox="1"/>
              <p:nvPr/>
            </p:nvSpPr>
            <p:spPr>
              <a:xfrm>
                <a:off x="755576" y="3573016"/>
                <a:ext cx="2029595" cy="66486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Sup>
                        <m:sSubSupPr>
                          <m:ctrlPr>
                            <a:rPr lang="ru-RU" i="1"/>
                          </m:ctrlPr>
                        </m:sSubSupPr>
                        <m:e>
                          <m:r>
                            <a:rPr lang="ru-RU" i="1"/>
                            <m:t>𝑀</m:t>
                          </m:r>
                        </m:e>
                        <m:sub>
                          <m:r>
                            <a:rPr lang="ru-RU" i="1"/>
                            <m:t>1</m:t>
                          </m:r>
                        </m:sub>
                        <m:sup>
                          <m:r>
                            <a:rPr lang="ru-RU" i="1"/>
                            <m:t>2</m:t>
                          </m:r>
                        </m:sup>
                      </m:sSubSup>
                      <m:r>
                        <a:rPr lang="ru-RU" i="1"/>
                        <m:t>=</m:t>
                      </m:r>
                      <m:f>
                        <m:fPr>
                          <m:ctrlPr>
                            <a:rPr lang="ru-RU" i="1"/>
                          </m:ctrlPr>
                        </m:fPr>
                        <m:num>
                          <m:sSup>
                            <m:sSupPr>
                              <m:ctrlPr>
                                <a:rPr lang="ru-RU" i="1"/>
                              </m:ctrlPr>
                            </m:sSupPr>
                            <m:e>
                              <m:r>
                                <a:rPr lang="ru-RU" i="1"/>
                                <m:t>𝑥</m:t>
                              </m:r>
                            </m:e>
                            <m:sup>
                              <m:r>
                                <a:rPr lang="ru-RU" i="1"/>
                                <m:t>𝛾</m:t>
                              </m:r>
                            </m:sup>
                          </m:sSup>
                          <m:r>
                            <a:rPr lang="ru-RU" i="1"/>
                            <m:t>−1</m:t>
                          </m:r>
                        </m:num>
                        <m:den>
                          <m:r>
                            <a:rPr lang="ru-RU" i="1"/>
                            <m:t>𝛾</m:t>
                          </m:r>
                        </m:den>
                      </m:f>
                      <m:f>
                        <m:fPr>
                          <m:ctrlPr>
                            <a:rPr lang="ru-RU" i="1"/>
                          </m:ctrlPr>
                        </m:fPr>
                        <m:num>
                          <m:r>
                            <a:rPr lang="ru-RU" i="1"/>
                            <m:t>𝑥</m:t>
                          </m:r>
                        </m:num>
                        <m:den>
                          <m:r>
                            <a:rPr lang="ru-RU" i="1"/>
                            <m:t>𝑥</m:t>
                          </m:r>
                          <m:r>
                            <a:rPr lang="ru-RU" i="1"/>
                            <m:t>−1</m:t>
                          </m:r>
                        </m:den>
                      </m:f>
                    </m:oMath>
                  </m:oMathPara>
                </a14:m>
                <a:endParaRPr lang="ru-RU" dirty="0"/>
              </a:p>
            </p:txBody>
          </p:sp>
        </mc:Choice>
        <mc:Fallback>
          <p:sp>
            <p:nvSpPr>
              <p:cNvPr id="11" name="TextBox 10"/>
              <p:cNvSpPr txBox="1">
                <a:spLocks noRot="1" noChangeAspect="1" noMove="1" noResize="1" noEditPoints="1" noAdjustHandles="1" noChangeArrowheads="1" noChangeShapeType="1" noTextEdit="1"/>
              </p:cNvSpPr>
              <p:nvPr/>
            </p:nvSpPr>
            <p:spPr>
              <a:xfrm>
                <a:off x="755576" y="3573016"/>
                <a:ext cx="2029595" cy="664862"/>
              </a:xfrm>
              <a:prstGeom prst="rect">
                <a:avLst/>
              </a:prstGeom>
              <a:blipFill rotWithShape="1">
                <a:blip r:embed="rId4"/>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755576" y="4581128"/>
                <a:ext cx="4085927" cy="6580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𝑃</m:t>
                              </m:r>
                            </m:e>
                            <m:sub>
                              <m:r>
                                <a:rPr lang="ru-RU" i="1"/>
                                <m:t>1</m:t>
                              </m:r>
                            </m:sub>
                          </m:sSub>
                        </m:den>
                      </m:f>
                      <m:r>
                        <a:rPr lang="ru-RU" i="1"/>
                        <m:t>=</m:t>
                      </m:r>
                      <m:sSup>
                        <m:sSupPr>
                          <m:ctrlPr>
                            <a:rPr lang="ru-RU" i="1"/>
                          </m:ctrlPr>
                        </m:sSupPr>
                        <m:e>
                          <m:r>
                            <a:rPr lang="ru-RU" i="1"/>
                            <m:t>𝑥</m:t>
                          </m:r>
                        </m:e>
                        <m:sup>
                          <m:r>
                            <a:rPr lang="ru-RU" i="1"/>
                            <m:t>𝛾</m:t>
                          </m:r>
                        </m:sup>
                      </m:sSup>
                      <m:r>
                        <a:rPr lang="ru-RU" i="1"/>
                        <m:t>; </m:t>
                      </m:r>
                      <m:f>
                        <m:fPr>
                          <m:ctrlPr>
                            <a:rPr lang="ru-RU" i="1"/>
                          </m:ctrlPr>
                        </m:fPr>
                        <m:num>
                          <m:sSub>
                            <m:sSubPr>
                              <m:ctrlPr>
                                <a:rPr lang="ru-RU" i="1"/>
                              </m:ctrlPr>
                            </m:sSubPr>
                            <m:e>
                              <m:r>
                                <a:rPr lang="ru-RU" i="1"/>
                                <m:t>𝑇</m:t>
                              </m:r>
                            </m:e>
                            <m:sub>
                              <m:r>
                                <a:rPr lang="ru-RU" i="1"/>
                                <m:t>2</m:t>
                              </m:r>
                            </m:sub>
                          </m:sSub>
                        </m:num>
                        <m:den>
                          <m:sSub>
                            <m:sSubPr>
                              <m:ctrlPr>
                                <a:rPr lang="ru-RU" i="1"/>
                              </m:ctrlPr>
                            </m:sSubPr>
                            <m:e>
                              <m:r>
                                <a:rPr lang="ru-RU" i="1"/>
                                <m:t>𝑇</m:t>
                              </m:r>
                            </m:e>
                            <m:sub>
                              <m:r>
                                <a:rPr lang="ru-RU" i="1"/>
                                <m:t>1</m:t>
                              </m:r>
                            </m:sub>
                          </m:sSub>
                        </m:den>
                      </m:f>
                      <m:r>
                        <a:rPr lang="ru-RU" i="1"/>
                        <m:t>=</m:t>
                      </m:r>
                      <m:sSup>
                        <m:sSupPr>
                          <m:ctrlPr>
                            <a:rPr lang="ru-RU" i="1"/>
                          </m:ctrlPr>
                        </m:sSupPr>
                        <m:e>
                          <m:r>
                            <a:rPr lang="ru-RU" i="1"/>
                            <m:t>𝑥</m:t>
                          </m:r>
                        </m:e>
                        <m:sup>
                          <m:r>
                            <a:rPr lang="ru-RU" i="1"/>
                            <m:t>𝛾</m:t>
                          </m:r>
                          <m:r>
                            <a:rPr lang="ru-RU" i="1"/>
                            <m:t>−1</m:t>
                          </m:r>
                        </m:sup>
                      </m:sSup>
                      <m:r>
                        <a:rPr lang="ru-RU" i="1"/>
                        <m:t>; </m:t>
                      </m:r>
                      <m:f>
                        <m:fPr>
                          <m:ctrlPr>
                            <a:rPr lang="ru-RU" i="1"/>
                          </m:ctrlPr>
                        </m:fPr>
                        <m:num>
                          <m:sSub>
                            <m:sSubPr>
                              <m:ctrlPr>
                                <a:rPr lang="ru-RU" i="1"/>
                              </m:ctrlPr>
                            </m:sSubPr>
                            <m:e>
                              <m:r>
                                <a:rPr lang="ru-RU" i="1"/>
                                <m:t>𝑣</m:t>
                              </m:r>
                            </m:e>
                            <m:sub>
                              <m:r>
                                <a:rPr lang="ru-RU" i="1"/>
                                <m:t>2</m:t>
                              </m:r>
                            </m:sub>
                          </m:sSub>
                        </m:num>
                        <m:den>
                          <m:sSub>
                            <m:sSubPr>
                              <m:ctrlPr>
                                <a:rPr lang="ru-RU" i="1"/>
                              </m:ctrlPr>
                            </m:sSubPr>
                            <m:e>
                              <m:r>
                                <a:rPr lang="ru-RU" i="1"/>
                                <m:t>𝑣</m:t>
                              </m:r>
                            </m:e>
                            <m:sub>
                              <m:r>
                                <a:rPr lang="ru-RU" i="1"/>
                                <m:t>1</m:t>
                              </m:r>
                            </m:sub>
                          </m:sSub>
                        </m:den>
                      </m:f>
                      <m:r>
                        <a:rPr lang="ru-RU" i="1"/>
                        <m:t>=</m:t>
                      </m:r>
                      <m:f>
                        <m:fPr>
                          <m:ctrlPr>
                            <a:rPr lang="ru-RU" i="1"/>
                          </m:ctrlPr>
                        </m:fPr>
                        <m:num>
                          <m:r>
                            <a:rPr lang="ru-RU" i="1"/>
                            <m:t>1</m:t>
                          </m:r>
                        </m:num>
                        <m:den>
                          <m:r>
                            <a:rPr lang="ru-RU" i="1"/>
                            <m:t>𝑥</m:t>
                          </m:r>
                        </m:den>
                      </m:f>
                      <m:r>
                        <a:rPr lang="ru-RU" i="1"/>
                        <m:t>; </m:t>
                      </m:r>
                      <m:f>
                        <m:fPr>
                          <m:ctrlPr>
                            <a:rPr lang="ru-RU" i="1"/>
                          </m:ctrlPr>
                        </m:fPr>
                        <m:num>
                          <m:sSub>
                            <m:sSubPr>
                              <m:ctrlPr>
                                <a:rPr lang="ru-RU" i="1"/>
                              </m:ctrlPr>
                            </m:sSubPr>
                            <m:e>
                              <m:r>
                                <a:rPr lang="ru-RU" i="1"/>
                                <m:t>𝑐</m:t>
                              </m:r>
                            </m:e>
                            <m:sub>
                              <m:r>
                                <a:rPr lang="ru-RU" i="1"/>
                                <m:t>2</m:t>
                              </m:r>
                            </m:sub>
                          </m:sSub>
                        </m:num>
                        <m:den>
                          <m:sSub>
                            <m:sSubPr>
                              <m:ctrlPr>
                                <a:rPr lang="ru-RU" i="1"/>
                              </m:ctrlPr>
                            </m:sSubPr>
                            <m:e>
                              <m:r>
                                <a:rPr lang="ru-RU" i="1"/>
                                <m:t>𝑐</m:t>
                              </m:r>
                            </m:e>
                            <m:sub>
                              <m:r>
                                <a:rPr lang="ru-RU" i="1"/>
                                <m:t>1</m:t>
                              </m:r>
                            </m:sub>
                          </m:sSub>
                        </m:den>
                      </m:f>
                      <m:r>
                        <a:rPr lang="ru-RU" i="1"/>
                        <m:t>=</m:t>
                      </m:r>
                      <m:sSup>
                        <m:sSupPr>
                          <m:ctrlPr>
                            <a:rPr lang="ru-RU" i="1"/>
                          </m:ctrlPr>
                        </m:sSupPr>
                        <m:e>
                          <m:r>
                            <a:rPr lang="ru-RU" i="1"/>
                            <m:t>𝑥</m:t>
                          </m:r>
                        </m:e>
                        <m:sup>
                          <m:f>
                            <m:fPr>
                              <m:ctrlPr>
                                <a:rPr lang="ru-RU" i="1"/>
                              </m:ctrlPr>
                            </m:fPr>
                            <m:num>
                              <m:r>
                                <a:rPr lang="ru-RU" i="1"/>
                                <m:t>𝛾</m:t>
                              </m:r>
                              <m:r>
                                <a:rPr lang="ru-RU" i="1"/>
                                <m:t>−1</m:t>
                              </m:r>
                            </m:num>
                            <m:den>
                              <m:r>
                                <a:rPr lang="ru-RU" i="1"/>
                                <m:t>2</m:t>
                              </m:r>
                            </m:den>
                          </m:f>
                        </m:sup>
                      </m:sSup>
                    </m:oMath>
                  </m:oMathPara>
                </a14:m>
                <a:endParaRPr lang="ru-RU" dirty="0"/>
              </a:p>
            </p:txBody>
          </p:sp>
        </mc:Choice>
        <mc:Fallback>
          <p:sp>
            <p:nvSpPr>
              <p:cNvPr id="12" name="TextBox 11"/>
              <p:cNvSpPr txBox="1">
                <a:spLocks noRot="1" noChangeAspect="1" noMove="1" noResize="1" noEditPoints="1" noAdjustHandles="1" noChangeArrowheads="1" noChangeShapeType="1" noTextEdit="1"/>
              </p:cNvSpPr>
              <p:nvPr/>
            </p:nvSpPr>
            <p:spPr>
              <a:xfrm>
                <a:off x="755576" y="4581128"/>
                <a:ext cx="4085927" cy="658065"/>
              </a:xfrm>
              <a:prstGeom prst="rect">
                <a:avLst/>
              </a:prstGeom>
              <a:blipFill rotWithShape="1">
                <a:blip r:embed="rId5"/>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755576" y="5589240"/>
                <a:ext cx="4630819" cy="717953"/>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Sup>
                        <m:sSubSupPr>
                          <m:ctrlPr>
                            <a:rPr lang="ru-RU" i="1"/>
                          </m:ctrlPr>
                        </m:sSubSupPr>
                        <m:e>
                          <m:r>
                            <a:rPr lang="ru-RU" i="1"/>
                            <m:t>𝑀</m:t>
                          </m:r>
                        </m:e>
                        <m:sub>
                          <m:r>
                            <a:rPr lang="ru-RU" i="1"/>
                            <m:t>2</m:t>
                          </m:r>
                        </m:sub>
                        <m:sup>
                          <m:r>
                            <a:rPr lang="ru-RU" i="1"/>
                            <m:t>2</m:t>
                          </m:r>
                        </m:sup>
                      </m:sSubSup>
                      <m:r>
                        <a:rPr lang="ru-RU" i="1"/>
                        <m:t>=</m:t>
                      </m:r>
                      <m:sSubSup>
                        <m:sSubSupPr>
                          <m:ctrlPr>
                            <a:rPr lang="ru-RU" i="1"/>
                          </m:ctrlPr>
                        </m:sSubSupPr>
                        <m:e>
                          <m:r>
                            <a:rPr lang="ru-RU" i="1"/>
                            <m:t>𝑣</m:t>
                          </m:r>
                        </m:e>
                        <m:sub>
                          <m:r>
                            <a:rPr lang="ru-RU" i="1"/>
                            <m:t>2</m:t>
                          </m:r>
                        </m:sub>
                        <m:sup>
                          <m:r>
                            <a:rPr lang="ru-RU" i="1"/>
                            <m:t>2</m:t>
                          </m:r>
                        </m:sup>
                      </m:sSubSup>
                      <m:f>
                        <m:fPr>
                          <m:ctrlPr>
                            <a:rPr lang="ru-RU" i="1"/>
                          </m:ctrlPr>
                        </m:fPr>
                        <m:num>
                          <m:sSub>
                            <m:sSubPr>
                              <m:ctrlPr>
                                <a:rPr lang="ru-RU" i="1"/>
                              </m:ctrlPr>
                            </m:sSubPr>
                            <m:e>
                              <m:r>
                                <a:rPr lang="ru-RU" i="1"/>
                                <m:t>𝜌</m:t>
                              </m:r>
                            </m:e>
                            <m:sub>
                              <m:r>
                                <a:rPr lang="ru-RU" i="1"/>
                                <m:t>2</m:t>
                              </m:r>
                            </m:sub>
                          </m:sSub>
                        </m:num>
                        <m:den>
                          <m:r>
                            <a:rPr lang="ru-RU" i="1"/>
                            <m:t>𝛾</m:t>
                          </m:r>
                          <m:sSub>
                            <m:sSubPr>
                              <m:ctrlPr>
                                <a:rPr lang="ru-RU" i="1"/>
                              </m:ctrlPr>
                            </m:sSubPr>
                            <m:e>
                              <m:r>
                                <a:rPr lang="ru-RU" i="1"/>
                                <m:t>𝑃</m:t>
                              </m:r>
                            </m:e>
                            <m:sub>
                              <m:r>
                                <a:rPr lang="ru-RU" i="1"/>
                                <m:t>2</m:t>
                              </m:r>
                            </m:sub>
                          </m:sSub>
                        </m:den>
                      </m:f>
                      <m:r>
                        <a:rPr lang="ru-RU" i="1"/>
                        <m:t>=</m:t>
                      </m:r>
                      <m:f>
                        <m:fPr>
                          <m:ctrlPr>
                            <a:rPr lang="ru-RU" i="1"/>
                          </m:ctrlPr>
                        </m:fPr>
                        <m:num>
                          <m:sSubSup>
                            <m:sSubSupPr>
                              <m:ctrlPr>
                                <a:rPr lang="ru-RU" i="1"/>
                              </m:ctrlPr>
                            </m:sSubSupPr>
                            <m:e>
                              <m:r>
                                <a:rPr lang="ru-RU" i="1"/>
                                <m:t>𝑣</m:t>
                              </m:r>
                            </m:e>
                            <m:sub>
                              <m:r>
                                <a:rPr lang="ru-RU" i="1"/>
                                <m:t>1</m:t>
                              </m:r>
                            </m:sub>
                            <m:sup>
                              <m:r>
                                <a:rPr lang="ru-RU" i="1"/>
                                <m:t>2</m:t>
                              </m:r>
                            </m:sup>
                          </m:sSubSup>
                        </m:num>
                        <m:den>
                          <m:r>
                            <a:rPr lang="ru-RU" i="1"/>
                            <m:t>𝛾</m:t>
                          </m:r>
                          <m:sSup>
                            <m:sSupPr>
                              <m:ctrlPr>
                                <a:rPr lang="ru-RU" i="1"/>
                              </m:ctrlPr>
                            </m:sSupPr>
                            <m:e>
                              <m:r>
                                <a:rPr lang="ru-RU" i="1"/>
                                <m:t>𝑥</m:t>
                              </m:r>
                            </m:e>
                            <m:sup>
                              <m:r>
                                <a:rPr lang="ru-RU" i="1"/>
                                <m:t>2</m:t>
                              </m:r>
                            </m:sup>
                          </m:sSup>
                        </m:den>
                      </m:f>
                      <m:f>
                        <m:fPr>
                          <m:ctrlPr>
                            <a:rPr lang="ru-RU" i="1"/>
                          </m:ctrlPr>
                        </m:fPr>
                        <m:num>
                          <m:r>
                            <a:rPr lang="ru-RU" i="1"/>
                            <m:t>𝑥</m:t>
                          </m:r>
                          <m:sSub>
                            <m:sSubPr>
                              <m:ctrlPr>
                                <a:rPr lang="ru-RU" i="1"/>
                              </m:ctrlPr>
                            </m:sSubPr>
                            <m:e>
                              <m:r>
                                <a:rPr lang="ru-RU" i="1"/>
                                <m:t>𝜌</m:t>
                              </m:r>
                            </m:e>
                            <m:sub>
                              <m:r>
                                <a:rPr lang="ru-RU" i="1"/>
                                <m:t>1</m:t>
                              </m:r>
                            </m:sub>
                          </m:sSub>
                        </m:num>
                        <m:den>
                          <m:sSub>
                            <m:sSubPr>
                              <m:ctrlPr>
                                <a:rPr lang="ru-RU" i="1"/>
                              </m:ctrlPr>
                            </m:sSubPr>
                            <m:e>
                              <m:r>
                                <a:rPr lang="ru-RU" i="1"/>
                                <m:t>𝑃</m:t>
                              </m:r>
                            </m:e>
                            <m:sub>
                              <m:r>
                                <a:rPr lang="ru-RU" i="1"/>
                                <m:t>1</m:t>
                              </m:r>
                            </m:sub>
                          </m:sSub>
                        </m:den>
                      </m:f>
                      <m:f>
                        <m:fPr>
                          <m:ctrlPr>
                            <a:rPr lang="ru-RU" i="1"/>
                          </m:ctrlPr>
                        </m:fPr>
                        <m:num>
                          <m:sSub>
                            <m:sSubPr>
                              <m:ctrlPr>
                                <a:rPr lang="ru-RU" i="1"/>
                              </m:ctrlPr>
                            </m:sSubPr>
                            <m:e>
                              <m:r>
                                <a:rPr lang="ru-RU" i="1"/>
                                <m:t>𝑃</m:t>
                              </m:r>
                            </m:e>
                            <m:sub>
                              <m:r>
                                <a:rPr lang="ru-RU" i="1"/>
                                <m:t>1</m:t>
                              </m:r>
                            </m:sub>
                          </m:sSub>
                        </m:num>
                        <m:den>
                          <m:sSub>
                            <m:sSubPr>
                              <m:ctrlPr>
                                <a:rPr lang="ru-RU" i="1"/>
                              </m:ctrlPr>
                            </m:sSubPr>
                            <m:e>
                              <m:r>
                                <a:rPr lang="ru-RU" i="1"/>
                                <m:t>𝑃</m:t>
                              </m:r>
                            </m:e>
                            <m:sub>
                              <m:r>
                                <a:rPr lang="ru-RU" i="1"/>
                                <m:t>2</m:t>
                              </m:r>
                            </m:sub>
                          </m:sSub>
                        </m:den>
                      </m:f>
                      <m:r>
                        <a:rPr lang="ru-RU" i="1"/>
                        <m:t>=</m:t>
                      </m:r>
                      <m:f>
                        <m:fPr>
                          <m:ctrlPr>
                            <a:rPr lang="ru-RU" i="1"/>
                          </m:ctrlPr>
                        </m:fPr>
                        <m:num>
                          <m:sSubSup>
                            <m:sSubSupPr>
                              <m:ctrlPr>
                                <a:rPr lang="ru-RU" i="1"/>
                              </m:ctrlPr>
                            </m:sSubSupPr>
                            <m:e>
                              <m:r>
                                <a:rPr lang="ru-RU" i="1"/>
                                <m:t>𝑣</m:t>
                              </m:r>
                            </m:e>
                            <m:sub>
                              <m:r>
                                <a:rPr lang="ru-RU" i="1"/>
                                <m:t>1</m:t>
                              </m:r>
                            </m:sub>
                            <m:sup>
                              <m:r>
                                <a:rPr lang="ru-RU" i="1"/>
                                <m:t>2</m:t>
                              </m:r>
                            </m:sup>
                          </m:sSubSup>
                        </m:num>
                        <m:den>
                          <m:r>
                            <a:rPr lang="ru-RU" i="1"/>
                            <m:t>𝛾</m:t>
                          </m:r>
                          <m:r>
                            <a:rPr lang="ru-RU" i="1"/>
                            <m:t>𝑥</m:t>
                          </m:r>
                        </m:den>
                      </m:f>
                      <m:f>
                        <m:fPr>
                          <m:ctrlPr>
                            <a:rPr lang="ru-RU" i="1"/>
                          </m:ctrlPr>
                        </m:fPr>
                        <m:num>
                          <m:sSub>
                            <m:sSubPr>
                              <m:ctrlPr>
                                <a:rPr lang="ru-RU" i="1"/>
                              </m:ctrlPr>
                            </m:sSubPr>
                            <m:e>
                              <m:r>
                                <a:rPr lang="ru-RU" i="1"/>
                                <m:t>𝜌</m:t>
                              </m:r>
                            </m:e>
                            <m:sub>
                              <m:r>
                                <a:rPr lang="ru-RU" i="1"/>
                                <m:t>1</m:t>
                              </m:r>
                            </m:sub>
                          </m:sSub>
                        </m:num>
                        <m:den>
                          <m:sSub>
                            <m:sSubPr>
                              <m:ctrlPr>
                                <a:rPr lang="ru-RU" i="1"/>
                              </m:ctrlPr>
                            </m:sSubPr>
                            <m:e>
                              <m:r>
                                <a:rPr lang="ru-RU" i="1"/>
                                <m:t>𝑃</m:t>
                              </m:r>
                            </m:e>
                            <m:sub>
                              <m:r>
                                <a:rPr lang="ru-RU" i="1"/>
                                <m:t>1</m:t>
                              </m:r>
                            </m:sub>
                          </m:sSub>
                        </m:den>
                      </m:f>
                      <m:f>
                        <m:fPr>
                          <m:ctrlPr>
                            <a:rPr lang="ru-RU" i="1"/>
                          </m:ctrlPr>
                        </m:fPr>
                        <m:num>
                          <m:r>
                            <a:rPr lang="ru-RU" i="1"/>
                            <m:t>1</m:t>
                          </m:r>
                        </m:num>
                        <m:den>
                          <m:sSup>
                            <m:sSupPr>
                              <m:ctrlPr>
                                <a:rPr lang="ru-RU" i="1"/>
                              </m:ctrlPr>
                            </m:sSupPr>
                            <m:e>
                              <m:r>
                                <a:rPr lang="ru-RU" i="1"/>
                                <m:t>𝑥</m:t>
                              </m:r>
                            </m:e>
                            <m:sup>
                              <m:r>
                                <a:rPr lang="ru-RU" i="1"/>
                                <m:t>𝛾</m:t>
                              </m:r>
                            </m:sup>
                          </m:sSup>
                        </m:den>
                      </m:f>
                      <m:r>
                        <a:rPr lang="ru-RU" i="1"/>
                        <m:t>=</m:t>
                      </m:r>
                      <m:f>
                        <m:fPr>
                          <m:ctrlPr>
                            <a:rPr lang="ru-RU" i="1"/>
                          </m:ctrlPr>
                        </m:fPr>
                        <m:num>
                          <m:sSubSup>
                            <m:sSubSupPr>
                              <m:ctrlPr>
                                <a:rPr lang="ru-RU" i="1"/>
                              </m:ctrlPr>
                            </m:sSubSupPr>
                            <m:e>
                              <m:r>
                                <a:rPr lang="ru-RU" i="1"/>
                                <m:t>𝑀</m:t>
                              </m:r>
                            </m:e>
                            <m:sub>
                              <m:r>
                                <a:rPr lang="ru-RU" i="1"/>
                                <m:t>1</m:t>
                              </m:r>
                            </m:sub>
                            <m:sup>
                              <m:r>
                                <a:rPr lang="ru-RU" i="1"/>
                                <m:t>2</m:t>
                              </m:r>
                            </m:sup>
                          </m:sSubSup>
                        </m:num>
                        <m:den>
                          <m:sSup>
                            <m:sSupPr>
                              <m:ctrlPr>
                                <a:rPr lang="ru-RU" i="1"/>
                              </m:ctrlPr>
                            </m:sSupPr>
                            <m:e>
                              <m:r>
                                <a:rPr lang="ru-RU" i="1"/>
                                <m:t>𝑥</m:t>
                              </m:r>
                            </m:e>
                            <m:sup>
                              <m:r>
                                <a:rPr lang="ru-RU" i="1"/>
                                <m:t>𝛾</m:t>
                              </m:r>
                              <m:r>
                                <a:rPr lang="ru-RU" i="1"/>
                                <m:t>+1</m:t>
                              </m:r>
                            </m:sup>
                          </m:sSup>
                        </m:den>
                      </m:f>
                    </m:oMath>
                  </m:oMathPara>
                </a14:m>
                <a:endParaRPr lang="ru-RU" dirty="0"/>
              </a:p>
            </p:txBody>
          </p:sp>
        </mc:Choice>
        <mc:Fallback>
          <p:sp>
            <p:nvSpPr>
              <p:cNvPr id="13" name="TextBox 12"/>
              <p:cNvSpPr txBox="1">
                <a:spLocks noRot="1" noChangeAspect="1" noMove="1" noResize="1" noEditPoints="1" noAdjustHandles="1" noChangeArrowheads="1" noChangeShapeType="1" noTextEdit="1"/>
              </p:cNvSpPr>
              <p:nvPr/>
            </p:nvSpPr>
            <p:spPr>
              <a:xfrm>
                <a:off x="755576" y="5589240"/>
                <a:ext cx="4630819" cy="717953"/>
              </a:xfrm>
              <a:prstGeom prst="rect">
                <a:avLst/>
              </a:prstGeom>
              <a:blipFill rotWithShape="1">
                <a:blip r:embed="rId6"/>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14" name="TextBox 13"/>
              <p:cNvSpPr txBox="1"/>
              <p:nvPr/>
            </p:nvSpPr>
            <p:spPr>
              <a:xfrm>
                <a:off x="5212721" y="3429000"/>
                <a:ext cx="1415964" cy="662361"/>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m:rPr>
                          <m:nor/>
                        </m:rPr>
                        <a:rPr lang="en-US" b="0" i="0" smtClean="0">
                          <a:latin typeface="Cambria Math"/>
                        </a:rPr>
                        <m:t>here</m:t>
                      </m:r>
                      <m:r>
                        <m:rPr>
                          <m:nor/>
                        </m:rPr>
                        <a:rPr lang="en-US" b="0" i="0" smtClean="0">
                          <a:latin typeface="Cambria Math"/>
                        </a:rPr>
                        <m:t> </m:t>
                      </m:r>
                      <m:r>
                        <a:rPr lang="ru-RU" i="1"/>
                        <m:t>𝑥</m:t>
                      </m:r>
                      <m:r>
                        <a:rPr lang="ru-RU" i="1"/>
                        <m:t>=</m:t>
                      </m:r>
                      <m:f>
                        <m:fPr>
                          <m:ctrlPr>
                            <a:rPr lang="ru-RU" i="1"/>
                          </m:ctrlPr>
                        </m:fPr>
                        <m:num>
                          <m:sSub>
                            <m:sSubPr>
                              <m:ctrlPr>
                                <a:rPr lang="ru-RU" i="1"/>
                              </m:ctrlPr>
                            </m:sSubPr>
                            <m:e>
                              <m:r>
                                <a:rPr lang="ru-RU" i="1"/>
                                <m:t>𝜌</m:t>
                              </m:r>
                            </m:e>
                            <m:sub>
                              <m:r>
                                <a:rPr lang="ru-RU" i="1"/>
                                <m:t>2</m:t>
                              </m:r>
                            </m:sub>
                          </m:sSub>
                        </m:num>
                        <m:den>
                          <m:sSub>
                            <m:sSubPr>
                              <m:ctrlPr>
                                <a:rPr lang="ru-RU" i="1"/>
                              </m:ctrlPr>
                            </m:sSubPr>
                            <m:e>
                              <m:r>
                                <a:rPr lang="ru-RU" i="1"/>
                                <m:t>𝜌</m:t>
                              </m:r>
                            </m:e>
                            <m:sub>
                              <m:r>
                                <a:rPr lang="ru-RU" i="1"/>
                                <m:t>1</m:t>
                              </m:r>
                            </m:sub>
                          </m:sSub>
                        </m:den>
                      </m:f>
                    </m:oMath>
                  </m:oMathPara>
                </a14:m>
                <a:endParaRPr lang="ru-RU" dirty="0"/>
              </a:p>
            </p:txBody>
          </p:sp>
        </mc:Choice>
        <mc:Fallback>
          <p:sp>
            <p:nvSpPr>
              <p:cNvPr id="14" name="TextBox 13"/>
              <p:cNvSpPr txBox="1">
                <a:spLocks noRot="1" noChangeAspect="1" noMove="1" noResize="1" noEditPoints="1" noAdjustHandles="1" noChangeArrowheads="1" noChangeShapeType="1" noTextEdit="1"/>
              </p:cNvSpPr>
              <p:nvPr/>
            </p:nvSpPr>
            <p:spPr>
              <a:xfrm>
                <a:off x="5212721" y="3429000"/>
                <a:ext cx="1415964" cy="662361"/>
              </a:xfrm>
              <a:prstGeom prst="rect">
                <a:avLst/>
              </a:prstGeom>
              <a:blipFill rotWithShape="1">
                <a:blip r:embed="rId7"/>
                <a:stretch>
                  <a:fillRect/>
                </a:stretch>
              </a:blipFill>
            </p:spPr>
            <p:txBody>
              <a:bodyPr/>
              <a:lstStyle/>
              <a:p>
                <a:r>
                  <a:rPr lang="ru-RU">
                    <a:noFill/>
                  </a:rPr>
                  <a:t> </a:t>
                </a:r>
              </a:p>
            </p:txBody>
          </p:sp>
        </mc:Fallback>
      </mc:AlternateContent>
      <p:sp>
        <p:nvSpPr>
          <p:cNvPr id="16" name="Номер слайда 15"/>
          <p:cNvSpPr>
            <a:spLocks noGrp="1"/>
          </p:cNvSpPr>
          <p:nvPr>
            <p:ph type="sldNum" sz="quarter" idx="12"/>
          </p:nvPr>
        </p:nvSpPr>
        <p:spPr/>
        <p:txBody>
          <a:bodyPr/>
          <a:lstStyle/>
          <a:p>
            <a:fld id="{2C48D3B2-0BDA-48FB-9DE7-7EC52CCEDA47}" type="slidenum">
              <a:rPr lang="ru-RU" smtClean="0"/>
              <a:t>8</a:t>
            </a:fld>
            <a:endParaRPr lang="ru-RU"/>
          </a:p>
        </p:txBody>
      </p:sp>
    </p:spTree>
    <p:extLst>
      <p:ext uri="{BB962C8B-B14F-4D97-AF65-F5344CB8AC3E}">
        <p14:creationId xmlns:p14="http://schemas.microsoft.com/office/powerpoint/2010/main" val="429813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p:cNvSpPr txBox="1"/>
              <p:nvPr/>
            </p:nvSpPr>
            <p:spPr>
              <a:xfrm>
                <a:off x="1403648" y="404664"/>
                <a:ext cx="4572598" cy="551626"/>
              </a:xfrm>
              <a:prstGeom prst="rect">
                <a:avLst/>
              </a:prstGeom>
              <a:noFill/>
            </p:spPr>
            <p:txBody>
              <a:bodyPr wrap="none" rtlCol="0">
                <a:spAutoFit/>
              </a:bodyPr>
              <a:lstStyle/>
              <a:p>
                <a:r>
                  <a:rPr lang="en-US" dirty="0" smtClean="0"/>
                  <a:t>Plots for </a:t>
                </a:r>
                <a14:m>
                  <m:oMath xmlns:m="http://schemas.openxmlformats.org/officeDocument/2006/math">
                    <m:r>
                      <a:rPr lang="ru-RU" i="1"/>
                      <m:t>𝑥</m:t>
                    </m:r>
                    <m:r>
                      <a:rPr lang="ru-RU" i="1"/>
                      <m:t>=</m:t>
                    </m:r>
                    <m:f>
                      <m:fPr>
                        <m:ctrlPr>
                          <a:rPr lang="ru-RU" i="1"/>
                        </m:ctrlPr>
                      </m:fPr>
                      <m:num>
                        <m:sSub>
                          <m:sSubPr>
                            <m:ctrlPr>
                              <a:rPr lang="ru-RU" i="1"/>
                            </m:ctrlPr>
                          </m:sSubPr>
                          <m:e>
                            <m:r>
                              <a:rPr lang="ru-RU" i="1"/>
                              <m:t>𝜌</m:t>
                            </m:r>
                          </m:e>
                          <m:sub>
                            <m:r>
                              <a:rPr lang="ru-RU" i="1"/>
                              <m:t>2</m:t>
                            </m:r>
                          </m:sub>
                        </m:sSub>
                      </m:num>
                      <m:den>
                        <m:sSub>
                          <m:sSubPr>
                            <m:ctrlPr>
                              <a:rPr lang="ru-RU" i="1"/>
                            </m:ctrlPr>
                          </m:sSubPr>
                          <m:e>
                            <m:r>
                              <a:rPr lang="ru-RU" i="1"/>
                              <m:t>𝜌</m:t>
                            </m:r>
                          </m:e>
                          <m:sub>
                            <m:r>
                              <a:rPr lang="ru-RU" i="1"/>
                              <m:t>1</m:t>
                            </m:r>
                          </m:sub>
                        </m:sSub>
                      </m:den>
                    </m:f>
                    <m:d>
                      <m:dPr>
                        <m:ctrlPr>
                          <a:rPr lang="ru-RU" i="1"/>
                        </m:ctrlPr>
                      </m:dPr>
                      <m:e>
                        <m:sSub>
                          <m:sSubPr>
                            <m:ctrlPr>
                              <a:rPr lang="ru-RU" i="1"/>
                            </m:ctrlPr>
                          </m:sSubPr>
                          <m:e>
                            <m:r>
                              <a:rPr lang="ru-RU" i="1"/>
                              <m:t>𝑀</m:t>
                            </m:r>
                          </m:e>
                          <m:sub>
                            <m:r>
                              <a:rPr lang="ru-RU" i="1"/>
                              <m:t>1</m:t>
                            </m:r>
                          </m:sub>
                        </m:sSub>
                      </m:e>
                    </m:d>
                    <m:r>
                      <a:rPr lang="ru-RU" i="1"/>
                      <m:t>, </m:t>
                    </m:r>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𝑃</m:t>
                            </m:r>
                          </m:e>
                          <m:sub>
                            <m:r>
                              <a:rPr lang="ru-RU" i="1"/>
                              <m:t>1</m:t>
                            </m:r>
                          </m:sub>
                        </m:sSub>
                      </m:den>
                    </m:f>
                    <m:d>
                      <m:dPr>
                        <m:ctrlPr>
                          <a:rPr lang="ru-RU" i="1"/>
                        </m:ctrlPr>
                      </m:dPr>
                      <m:e>
                        <m:sSub>
                          <m:sSubPr>
                            <m:ctrlPr>
                              <a:rPr lang="ru-RU" i="1"/>
                            </m:ctrlPr>
                          </m:sSubPr>
                          <m:e>
                            <m:r>
                              <a:rPr lang="ru-RU" i="1"/>
                              <m:t>𝑀</m:t>
                            </m:r>
                          </m:e>
                          <m:sub>
                            <m:r>
                              <a:rPr lang="ru-RU" i="1"/>
                              <m:t>1</m:t>
                            </m:r>
                          </m:sub>
                        </m:sSub>
                      </m:e>
                    </m:d>
                    <m:r>
                      <a:rPr lang="ru-RU" i="1"/>
                      <m:t>, </m:t>
                    </m:r>
                    <m:f>
                      <m:fPr>
                        <m:ctrlPr>
                          <a:rPr lang="ru-RU" i="1"/>
                        </m:ctrlPr>
                      </m:fPr>
                      <m:num>
                        <m:sSub>
                          <m:sSubPr>
                            <m:ctrlPr>
                              <a:rPr lang="ru-RU" i="1"/>
                            </m:ctrlPr>
                          </m:sSubPr>
                          <m:e>
                            <m:r>
                              <a:rPr lang="ru-RU" i="1"/>
                              <m:t>𝑇</m:t>
                            </m:r>
                          </m:e>
                          <m:sub>
                            <m:r>
                              <a:rPr lang="ru-RU" i="1"/>
                              <m:t>2</m:t>
                            </m:r>
                          </m:sub>
                        </m:sSub>
                      </m:num>
                      <m:den>
                        <m:sSub>
                          <m:sSubPr>
                            <m:ctrlPr>
                              <a:rPr lang="ru-RU" i="1"/>
                            </m:ctrlPr>
                          </m:sSubPr>
                          <m:e>
                            <m:r>
                              <a:rPr lang="ru-RU" i="1"/>
                              <m:t>𝑇</m:t>
                            </m:r>
                          </m:e>
                          <m:sub>
                            <m:r>
                              <a:rPr lang="ru-RU" i="1"/>
                              <m:t>1</m:t>
                            </m:r>
                          </m:sub>
                        </m:sSub>
                      </m:den>
                    </m:f>
                    <m:d>
                      <m:dPr>
                        <m:ctrlPr>
                          <a:rPr lang="ru-RU" i="1"/>
                        </m:ctrlPr>
                      </m:dPr>
                      <m:e>
                        <m:sSub>
                          <m:sSubPr>
                            <m:ctrlPr>
                              <a:rPr lang="ru-RU" i="1"/>
                            </m:ctrlPr>
                          </m:sSubPr>
                          <m:e>
                            <m:r>
                              <a:rPr lang="ru-RU" i="1"/>
                              <m:t>𝑀</m:t>
                            </m:r>
                          </m:e>
                          <m:sub>
                            <m:r>
                              <a:rPr lang="ru-RU" i="1"/>
                              <m:t>1</m:t>
                            </m:r>
                          </m:sub>
                        </m:sSub>
                      </m:e>
                    </m:d>
                  </m:oMath>
                </a14:m>
                <a:r>
                  <a:rPr lang="en-US" dirty="0" smtClean="0"/>
                  <a:t>, </a:t>
                </a:r>
                <a14:m>
                  <m:oMath xmlns:m="http://schemas.openxmlformats.org/officeDocument/2006/math">
                    <m:f>
                      <m:fPr>
                        <m:ctrlPr>
                          <a:rPr lang="ru-RU" i="1"/>
                        </m:ctrlPr>
                      </m:fPr>
                      <m:num>
                        <m:sSub>
                          <m:sSubPr>
                            <m:ctrlPr>
                              <a:rPr lang="ru-RU" i="1"/>
                            </m:ctrlPr>
                          </m:sSubPr>
                          <m:e>
                            <m:r>
                              <a:rPr lang="ru-RU" i="1"/>
                              <m:t>𝑣</m:t>
                            </m:r>
                          </m:e>
                          <m:sub>
                            <m:r>
                              <a:rPr lang="ru-RU" i="1"/>
                              <m:t>2</m:t>
                            </m:r>
                          </m:sub>
                        </m:sSub>
                      </m:num>
                      <m:den>
                        <m:sSub>
                          <m:sSubPr>
                            <m:ctrlPr>
                              <a:rPr lang="ru-RU" i="1"/>
                            </m:ctrlPr>
                          </m:sSubPr>
                          <m:e>
                            <m:r>
                              <a:rPr lang="ru-RU" i="1"/>
                              <m:t>𝑣</m:t>
                            </m:r>
                          </m:e>
                          <m:sub>
                            <m:r>
                              <a:rPr lang="ru-RU" i="1"/>
                              <m:t>1</m:t>
                            </m:r>
                          </m:sub>
                        </m:sSub>
                      </m:den>
                    </m:f>
                    <m:d>
                      <m:dPr>
                        <m:ctrlPr>
                          <a:rPr lang="ru-RU" i="1"/>
                        </m:ctrlPr>
                      </m:dPr>
                      <m:e>
                        <m:sSub>
                          <m:sSubPr>
                            <m:ctrlPr>
                              <a:rPr lang="ru-RU" i="1"/>
                            </m:ctrlPr>
                          </m:sSubPr>
                          <m:e>
                            <m:r>
                              <a:rPr lang="ru-RU" i="1"/>
                              <m:t>𝑀</m:t>
                            </m:r>
                          </m:e>
                          <m:sub>
                            <m:r>
                              <a:rPr lang="ru-RU" i="1"/>
                              <m:t>1</m:t>
                            </m:r>
                          </m:sub>
                        </m:sSub>
                      </m:e>
                    </m:d>
                  </m:oMath>
                </a14:m>
                <a:endParaRPr lang="ru-RU" dirty="0"/>
              </a:p>
            </p:txBody>
          </p:sp>
        </mc:Choice>
        <mc:Fallback>
          <p:sp>
            <p:nvSpPr>
              <p:cNvPr id="4" name="TextBox 3"/>
              <p:cNvSpPr txBox="1">
                <a:spLocks noRot="1" noChangeAspect="1" noMove="1" noResize="1" noEditPoints="1" noAdjustHandles="1" noChangeArrowheads="1" noChangeShapeType="1" noTextEdit="1"/>
              </p:cNvSpPr>
              <p:nvPr/>
            </p:nvSpPr>
            <p:spPr>
              <a:xfrm>
                <a:off x="1403648" y="404664"/>
                <a:ext cx="4572598" cy="551626"/>
              </a:xfrm>
              <a:prstGeom prst="rect">
                <a:avLst/>
              </a:prstGeom>
              <a:blipFill rotWithShape="1">
                <a:blip r:embed="rId2"/>
                <a:stretch>
                  <a:fillRect l="-1067"/>
                </a:stretch>
              </a:blipFill>
            </p:spPr>
            <p:txBody>
              <a:bodyPr/>
              <a:lstStyle/>
              <a:p>
                <a:r>
                  <a:rPr lang="ru-RU">
                    <a:noFill/>
                  </a:rPr>
                  <a:t> </a:t>
                </a:r>
              </a:p>
            </p:txBody>
          </p:sp>
        </mc:Fallback>
      </mc:AlternateContent>
      <p:sp>
        <p:nvSpPr>
          <p:cNvPr id="5" name="TextBox 4"/>
          <p:cNvSpPr txBox="1"/>
          <p:nvPr/>
        </p:nvSpPr>
        <p:spPr>
          <a:xfrm>
            <a:off x="1475656" y="1124744"/>
            <a:ext cx="4570547" cy="369332"/>
          </a:xfrm>
          <a:prstGeom prst="rect">
            <a:avLst/>
          </a:prstGeom>
          <a:noFill/>
        </p:spPr>
        <p:txBody>
          <a:bodyPr wrap="none" rtlCol="0">
            <a:spAutoFit/>
          </a:bodyPr>
          <a:lstStyle/>
          <a:p>
            <a:r>
              <a:rPr lang="en-US" dirty="0" smtClean="0"/>
              <a:t>For </a:t>
            </a:r>
            <a:r>
              <a:rPr lang="en-US" dirty="0" err="1" smtClean="0"/>
              <a:t>Hugoniot</a:t>
            </a:r>
            <a:r>
              <a:rPr lang="en-US" dirty="0" smtClean="0"/>
              <a:t> </a:t>
            </a:r>
            <a:r>
              <a:rPr lang="en-US" dirty="0" err="1" smtClean="0"/>
              <a:t>adiabat</a:t>
            </a:r>
            <a:r>
              <a:rPr lang="en-US" dirty="0" smtClean="0"/>
              <a:t> and for ‘isentropic shock’</a:t>
            </a:r>
            <a:endParaRPr lang="ru-RU" dirty="0"/>
          </a:p>
        </p:txBody>
      </p:sp>
      <mc:AlternateContent xmlns:mc="http://schemas.openxmlformats.org/markup-compatibility/2006">
        <mc:Choice xmlns:a14="http://schemas.microsoft.com/office/drawing/2010/main" Requires="a14">
          <p:sp>
            <p:nvSpPr>
              <p:cNvPr id="6" name="TextBox 5"/>
              <p:cNvSpPr txBox="1"/>
              <p:nvPr/>
            </p:nvSpPr>
            <p:spPr>
              <a:xfrm>
                <a:off x="7020272" y="495811"/>
                <a:ext cx="1031051"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ru-RU" i="1"/>
                        <m:t>𝛾</m:t>
                      </m:r>
                      <m:r>
                        <a:rPr lang="ru-RU" i="1"/>
                        <m:t>=5/3</m:t>
                      </m:r>
                    </m:oMath>
                  </m:oMathPara>
                </a14:m>
                <a:endParaRPr lang="ru-RU" dirty="0"/>
              </a:p>
            </p:txBody>
          </p:sp>
        </mc:Choice>
        <mc:Fallback>
          <p:sp>
            <p:nvSpPr>
              <p:cNvPr id="6" name="TextBox 5"/>
              <p:cNvSpPr txBox="1">
                <a:spLocks noRot="1" noChangeAspect="1" noMove="1" noResize="1" noEditPoints="1" noAdjustHandles="1" noChangeArrowheads="1" noChangeShapeType="1" noTextEdit="1"/>
              </p:cNvSpPr>
              <p:nvPr/>
            </p:nvSpPr>
            <p:spPr>
              <a:xfrm>
                <a:off x="7020272" y="495811"/>
                <a:ext cx="1031051" cy="369332"/>
              </a:xfrm>
              <a:prstGeom prst="rect">
                <a:avLst/>
              </a:prstGeom>
              <a:blipFill rotWithShape="1">
                <a:blip r:embed="rId3"/>
                <a:stretch>
                  <a:fillRect b="-11475"/>
                </a:stretch>
              </a:blipFill>
            </p:spPr>
            <p:txBody>
              <a:bodyPr/>
              <a:lstStyle/>
              <a:p>
                <a:r>
                  <a:rPr lang="ru-RU">
                    <a:noFill/>
                  </a:rPr>
                  <a:t> </a:t>
                </a:r>
              </a:p>
            </p:txBody>
          </p:sp>
        </mc:Fallback>
      </mc:AlternateContent>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1988840"/>
            <a:ext cx="3744416" cy="3329810"/>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9270" y="1881428"/>
            <a:ext cx="3865203" cy="3437222"/>
          </a:xfrm>
          <a:prstGeom prst="rect">
            <a:avLst/>
          </a:prstGeom>
        </p:spPr>
      </p:pic>
      <p:sp>
        <p:nvSpPr>
          <p:cNvPr id="11" name="Номер слайда 10"/>
          <p:cNvSpPr>
            <a:spLocks noGrp="1"/>
          </p:cNvSpPr>
          <p:nvPr>
            <p:ph type="sldNum" sz="quarter" idx="12"/>
          </p:nvPr>
        </p:nvSpPr>
        <p:spPr/>
        <p:txBody>
          <a:bodyPr/>
          <a:lstStyle/>
          <a:p>
            <a:fld id="{2C48D3B2-0BDA-48FB-9DE7-7EC52CCEDA47}" type="slidenum">
              <a:rPr lang="ru-RU" smtClean="0"/>
              <a:t>9</a:t>
            </a:fld>
            <a:endParaRPr lang="ru-RU"/>
          </a:p>
        </p:txBody>
      </p:sp>
    </p:spTree>
    <p:extLst>
      <p:ext uri="{BB962C8B-B14F-4D97-AF65-F5344CB8AC3E}">
        <p14:creationId xmlns:p14="http://schemas.microsoft.com/office/powerpoint/2010/main" val="3046170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06" y="764704"/>
            <a:ext cx="4242895" cy="3773094"/>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5384" y="692696"/>
            <a:ext cx="4323869" cy="3845102"/>
          </a:xfrm>
          <a:prstGeom prst="rect">
            <a:avLst/>
          </a:prstGeom>
        </p:spPr>
      </p:pic>
      <p:sp>
        <p:nvSpPr>
          <p:cNvPr id="7" name="Номер слайда 6"/>
          <p:cNvSpPr>
            <a:spLocks noGrp="1"/>
          </p:cNvSpPr>
          <p:nvPr>
            <p:ph type="sldNum" sz="quarter" idx="12"/>
          </p:nvPr>
        </p:nvSpPr>
        <p:spPr/>
        <p:txBody>
          <a:bodyPr/>
          <a:lstStyle/>
          <a:p>
            <a:fld id="{2C48D3B2-0BDA-48FB-9DE7-7EC52CCEDA47}" type="slidenum">
              <a:rPr lang="ru-RU" smtClean="0"/>
              <a:t>10</a:t>
            </a:fld>
            <a:endParaRPr lang="ru-RU"/>
          </a:p>
        </p:txBody>
      </p:sp>
    </p:spTree>
    <p:extLst>
      <p:ext uri="{BB962C8B-B14F-4D97-AF65-F5344CB8AC3E}">
        <p14:creationId xmlns:p14="http://schemas.microsoft.com/office/powerpoint/2010/main" val="851605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1239" y="4365104"/>
            <a:ext cx="5120056" cy="369332"/>
          </a:xfrm>
          <a:prstGeom prst="rect">
            <a:avLst/>
          </a:prstGeom>
          <a:noFill/>
        </p:spPr>
        <p:txBody>
          <a:bodyPr wrap="none" rtlCol="0">
            <a:spAutoFit/>
          </a:bodyPr>
          <a:lstStyle/>
          <a:p>
            <a:r>
              <a:rPr lang="en-US" dirty="0" smtClean="0"/>
              <a:t>Relative violation of full energy on ‘isentropic shock’ </a:t>
            </a:r>
            <a:endParaRPr lang="ru-RU" dirty="0"/>
          </a:p>
        </p:txBody>
      </p:sp>
      <mc:AlternateContent xmlns:mc="http://schemas.openxmlformats.org/markup-compatibility/2006">
        <mc:Choice xmlns:a14="http://schemas.microsoft.com/office/drawing/2010/main" Requires="a14">
          <p:sp>
            <p:nvSpPr>
              <p:cNvPr id="5" name="TextBox 4"/>
              <p:cNvSpPr txBox="1"/>
              <p:nvPr/>
            </p:nvSpPr>
            <p:spPr>
              <a:xfrm>
                <a:off x="1043608" y="1556792"/>
                <a:ext cx="6893490" cy="80823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ru-RU" i="1"/>
                          </m:ctrlPr>
                        </m:sSubPr>
                        <m:e>
                          <m:r>
                            <a:rPr lang="ru-RU" i="1"/>
                            <m:t>𝜀</m:t>
                          </m:r>
                        </m:e>
                        <m:sub>
                          <m:r>
                            <a:rPr lang="ru-RU" i="1"/>
                            <m:t>1</m:t>
                          </m:r>
                        </m:sub>
                      </m:sSub>
                      <m:r>
                        <a:rPr lang="ru-RU" i="1"/>
                        <m:t>=</m:t>
                      </m:r>
                      <m:sSub>
                        <m:sSubPr>
                          <m:ctrlPr>
                            <a:rPr lang="ru-RU" i="1"/>
                          </m:ctrlPr>
                        </m:sSubPr>
                        <m:e>
                          <m:r>
                            <a:rPr lang="ru-RU" i="1"/>
                            <m:t>𝐸</m:t>
                          </m:r>
                        </m:e>
                        <m:sub>
                          <m:r>
                            <a:rPr lang="ru-RU" i="1"/>
                            <m:t>1</m:t>
                          </m:r>
                        </m:sub>
                      </m:sSub>
                      <m:r>
                        <a:rPr lang="ru-RU" i="1"/>
                        <m:t>+</m:t>
                      </m:r>
                      <m:f>
                        <m:fPr>
                          <m:ctrlPr>
                            <a:rPr lang="ru-RU" i="1"/>
                          </m:ctrlPr>
                        </m:fPr>
                        <m:num>
                          <m:sSub>
                            <m:sSubPr>
                              <m:ctrlPr>
                                <a:rPr lang="ru-RU" i="1"/>
                              </m:ctrlPr>
                            </m:sSubPr>
                            <m:e>
                              <m:r>
                                <a:rPr lang="ru-RU" i="1"/>
                                <m:t>𝑃</m:t>
                              </m:r>
                            </m:e>
                            <m:sub>
                              <m:r>
                                <a:rPr lang="ru-RU" i="1"/>
                                <m:t>1</m:t>
                              </m:r>
                            </m:sub>
                          </m:sSub>
                        </m:num>
                        <m:den>
                          <m:sSub>
                            <m:sSubPr>
                              <m:ctrlPr>
                                <a:rPr lang="ru-RU" i="1"/>
                              </m:ctrlPr>
                            </m:sSubPr>
                            <m:e>
                              <m:r>
                                <a:rPr lang="ru-RU" i="1"/>
                                <m:t>𝜌</m:t>
                              </m:r>
                            </m:e>
                            <m:sub>
                              <m:r>
                                <a:rPr lang="ru-RU" i="1"/>
                                <m:t>1</m:t>
                              </m:r>
                            </m:sub>
                          </m:sSub>
                        </m:den>
                      </m:f>
                      <m:r>
                        <a:rPr lang="ru-RU" i="1"/>
                        <m:t>+</m:t>
                      </m:r>
                      <m:f>
                        <m:fPr>
                          <m:ctrlPr>
                            <a:rPr lang="ru-RU" i="1"/>
                          </m:ctrlPr>
                        </m:fPr>
                        <m:num>
                          <m:sSubSup>
                            <m:sSubSupPr>
                              <m:ctrlPr>
                                <a:rPr lang="ru-RU" i="1"/>
                              </m:ctrlPr>
                            </m:sSubSupPr>
                            <m:e>
                              <m:r>
                                <a:rPr lang="ru-RU" i="1"/>
                                <m:t>𝑣</m:t>
                              </m:r>
                            </m:e>
                            <m:sub>
                              <m:r>
                                <a:rPr lang="ru-RU" i="1"/>
                                <m:t>1</m:t>
                              </m:r>
                            </m:sub>
                            <m:sup>
                              <m:r>
                                <a:rPr lang="ru-RU" i="1"/>
                                <m:t>2</m:t>
                              </m:r>
                            </m:sup>
                          </m:sSubSup>
                        </m:num>
                        <m:den>
                          <m:r>
                            <a:rPr lang="ru-RU" i="1"/>
                            <m:t>2</m:t>
                          </m:r>
                        </m:den>
                      </m:f>
                      <m:r>
                        <a:rPr lang="ru-RU" i="1"/>
                        <m:t>=</m:t>
                      </m:r>
                      <m:f>
                        <m:fPr>
                          <m:ctrlPr>
                            <a:rPr lang="ru-RU" i="1"/>
                          </m:ctrlPr>
                        </m:fPr>
                        <m:num>
                          <m:r>
                            <a:rPr lang="ru-RU" i="1"/>
                            <m:t>𝛾</m:t>
                          </m:r>
                        </m:num>
                        <m:den>
                          <m:r>
                            <a:rPr lang="ru-RU" i="1"/>
                            <m:t>𝛾</m:t>
                          </m:r>
                          <m:r>
                            <a:rPr lang="ru-RU" i="1"/>
                            <m:t>−1</m:t>
                          </m:r>
                        </m:den>
                      </m:f>
                      <m:f>
                        <m:fPr>
                          <m:ctrlPr>
                            <a:rPr lang="ru-RU" i="1"/>
                          </m:ctrlPr>
                        </m:fPr>
                        <m:num>
                          <m:sSub>
                            <m:sSubPr>
                              <m:ctrlPr>
                                <a:rPr lang="ru-RU" i="1"/>
                              </m:ctrlPr>
                            </m:sSubPr>
                            <m:e>
                              <m:r>
                                <a:rPr lang="ru-RU" i="1"/>
                                <m:t>𝑃</m:t>
                              </m:r>
                            </m:e>
                            <m:sub>
                              <m:r>
                                <a:rPr lang="ru-RU" i="1"/>
                                <m:t>1</m:t>
                              </m:r>
                            </m:sub>
                          </m:sSub>
                        </m:num>
                        <m:den>
                          <m:sSub>
                            <m:sSubPr>
                              <m:ctrlPr>
                                <a:rPr lang="ru-RU" i="1"/>
                              </m:ctrlPr>
                            </m:sSubPr>
                            <m:e>
                              <m:r>
                                <a:rPr lang="ru-RU" i="1"/>
                                <m:t>𝜌</m:t>
                              </m:r>
                            </m:e>
                            <m:sub>
                              <m:r>
                                <a:rPr lang="ru-RU" i="1"/>
                                <m:t>1</m:t>
                              </m:r>
                            </m:sub>
                          </m:sSub>
                        </m:den>
                      </m:f>
                      <m:r>
                        <a:rPr lang="ru-RU" i="1"/>
                        <m:t>+</m:t>
                      </m:r>
                      <m:f>
                        <m:fPr>
                          <m:ctrlPr>
                            <a:rPr lang="ru-RU" i="1"/>
                          </m:ctrlPr>
                        </m:fPr>
                        <m:num>
                          <m:sSub>
                            <m:sSubPr>
                              <m:ctrlPr>
                                <a:rPr lang="ru-RU" i="1"/>
                              </m:ctrlPr>
                            </m:sSubPr>
                            <m:e>
                              <m:r>
                                <a:rPr lang="ru-RU" i="1"/>
                                <m:t>𝑣</m:t>
                              </m:r>
                            </m:e>
                            <m:sub>
                              <m:r>
                                <a:rPr lang="ru-RU" i="1"/>
                                <m:t>1</m:t>
                              </m:r>
                            </m:sub>
                          </m:sSub>
                        </m:num>
                        <m:den>
                          <m:r>
                            <a:rPr lang="ru-RU" i="1"/>
                            <m:t>2</m:t>
                          </m:r>
                        </m:den>
                      </m:f>
                      <m:r>
                        <a:rPr lang="ru-RU" i="1"/>
                        <m:t>=</m:t>
                      </m:r>
                      <m:f>
                        <m:fPr>
                          <m:ctrlPr>
                            <a:rPr lang="ru-RU" i="1"/>
                          </m:ctrlPr>
                        </m:fPr>
                        <m:num>
                          <m:sSub>
                            <m:sSubPr>
                              <m:ctrlPr>
                                <a:rPr lang="ru-RU" i="1"/>
                              </m:ctrlPr>
                            </m:sSubPr>
                            <m:e>
                              <m:r>
                                <a:rPr lang="ru-RU" i="1"/>
                                <m:t>𝑐</m:t>
                              </m:r>
                            </m:e>
                            <m:sub>
                              <m:r>
                                <a:rPr lang="ru-RU" i="1"/>
                                <m:t>1</m:t>
                              </m:r>
                            </m:sub>
                          </m:sSub>
                        </m:num>
                        <m:den>
                          <m:r>
                            <a:rPr lang="ru-RU" i="1"/>
                            <m:t>𝛾</m:t>
                          </m:r>
                          <m:r>
                            <a:rPr lang="ru-RU" i="1"/>
                            <m:t>−1</m:t>
                          </m:r>
                        </m:den>
                      </m:f>
                      <m:r>
                        <a:rPr lang="ru-RU" i="1"/>
                        <m:t>+</m:t>
                      </m:r>
                      <m:f>
                        <m:fPr>
                          <m:ctrlPr>
                            <a:rPr lang="ru-RU" i="1"/>
                          </m:ctrlPr>
                        </m:fPr>
                        <m:num>
                          <m:sSubSup>
                            <m:sSubSupPr>
                              <m:ctrlPr>
                                <a:rPr lang="ru-RU" i="1"/>
                              </m:ctrlPr>
                            </m:sSubSupPr>
                            <m:e>
                              <m:r>
                                <a:rPr lang="ru-RU" i="1"/>
                                <m:t>𝑣</m:t>
                              </m:r>
                            </m:e>
                            <m:sub>
                              <m:r>
                                <a:rPr lang="ru-RU" i="1"/>
                                <m:t>1</m:t>
                              </m:r>
                            </m:sub>
                            <m:sup>
                              <m:r>
                                <a:rPr lang="ru-RU" i="1"/>
                                <m:t>2</m:t>
                              </m:r>
                            </m:sup>
                          </m:sSubSup>
                        </m:num>
                        <m:den>
                          <m:r>
                            <a:rPr lang="ru-RU" i="1"/>
                            <m:t>2</m:t>
                          </m:r>
                        </m:den>
                      </m:f>
                      <m:r>
                        <a:rPr lang="ru-RU" i="1"/>
                        <m:t>=</m:t>
                      </m:r>
                      <m:sSubSup>
                        <m:sSubSupPr>
                          <m:ctrlPr>
                            <a:rPr lang="ru-RU" i="1"/>
                          </m:ctrlPr>
                        </m:sSubSupPr>
                        <m:e>
                          <m:r>
                            <a:rPr lang="ru-RU" i="1"/>
                            <m:t>𝑐</m:t>
                          </m:r>
                        </m:e>
                        <m:sub>
                          <m:r>
                            <a:rPr lang="ru-RU" i="1"/>
                            <m:t>1</m:t>
                          </m:r>
                        </m:sub>
                        <m:sup>
                          <m:r>
                            <a:rPr lang="ru-RU" i="1"/>
                            <m:t>2</m:t>
                          </m:r>
                        </m:sup>
                      </m:sSubSup>
                      <m:d>
                        <m:dPr>
                          <m:ctrlPr>
                            <a:rPr lang="ru-RU" i="1"/>
                          </m:ctrlPr>
                        </m:dPr>
                        <m:e>
                          <m:f>
                            <m:fPr>
                              <m:ctrlPr>
                                <a:rPr lang="ru-RU" i="1"/>
                              </m:ctrlPr>
                            </m:fPr>
                            <m:num>
                              <m:sSubSup>
                                <m:sSubSupPr>
                                  <m:ctrlPr>
                                    <a:rPr lang="ru-RU" i="1"/>
                                  </m:ctrlPr>
                                </m:sSubSupPr>
                                <m:e>
                                  <m:r>
                                    <a:rPr lang="ru-RU" i="1"/>
                                    <m:t>𝑀</m:t>
                                  </m:r>
                                </m:e>
                                <m:sub>
                                  <m:r>
                                    <a:rPr lang="ru-RU" i="1"/>
                                    <m:t>1</m:t>
                                  </m:r>
                                </m:sub>
                                <m:sup>
                                  <m:r>
                                    <a:rPr lang="ru-RU" i="1"/>
                                    <m:t>2</m:t>
                                  </m:r>
                                </m:sup>
                              </m:sSubSup>
                            </m:num>
                            <m:den>
                              <m:r>
                                <a:rPr lang="ru-RU" i="1"/>
                                <m:t>2</m:t>
                              </m:r>
                            </m:den>
                          </m:f>
                          <m:r>
                            <a:rPr lang="ru-RU" i="1"/>
                            <m:t>+</m:t>
                          </m:r>
                          <m:f>
                            <m:fPr>
                              <m:ctrlPr>
                                <a:rPr lang="ru-RU" i="1"/>
                              </m:ctrlPr>
                            </m:fPr>
                            <m:num>
                              <m:r>
                                <a:rPr lang="ru-RU" i="1"/>
                                <m:t>1</m:t>
                              </m:r>
                            </m:num>
                            <m:den>
                              <m:r>
                                <a:rPr lang="ru-RU" i="1"/>
                                <m:t>𝛾</m:t>
                              </m:r>
                              <m:r>
                                <a:rPr lang="ru-RU" i="1"/>
                                <m:t>−1</m:t>
                              </m:r>
                            </m:den>
                          </m:f>
                        </m:e>
                      </m:d>
                    </m:oMath>
                  </m:oMathPara>
                </a14:m>
                <a:endParaRPr lang="ru-RU" dirty="0"/>
              </a:p>
            </p:txBody>
          </p:sp>
        </mc:Choice>
        <mc:Fallback>
          <p:sp>
            <p:nvSpPr>
              <p:cNvPr id="5" name="TextBox 4"/>
              <p:cNvSpPr txBox="1">
                <a:spLocks noRot="1" noChangeAspect="1" noMove="1" noResize="1" noEditPoints="1" noAdjustHandles="1" noChangeArrowheads="1" noChangeShapeType="1" noTextEdit="1"/>
              </p:cNvSpPr>
              <p:nvPr/>
            </p:nvSpPr>
            <p:spPr>
              <a:xfrm>
                <a:off x="1043608" y="1556792"/>
                <a:ext cx="6893490" cy="808235"/>
              </a:xfrm>
              <a:prstGeom prst="rect">
                <a:avLst/>
              </a:prstGeom>
              <a:blipFill rotWithShape="1">
                <a:blip r:embed="rId2"/>
                <a:stretch>
                  <a:fillRect/>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1127731" y="3113037"/>
                <a:ext cx="3948966" cy="80823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ru-RU" i="1"/>
                          </m:ctrlPr>
                        </m:sSubPr>
                        <m:e>
                          <m:r>
                            <a:rPr lang="ru-RU" i="1"/>
                            <m:t>𝜀</m:t>
                          </m:r>
                        </m:e>
                        <m:sub>
                          <m:r>
                            <a:rPr lang="ru-RU" i="1"/>
                            <m:t>2</m:t>
                          </m:r>
                        </m:sub>
                      </m:sSub>
                      <m:r>
                        <a:rPr lang="ru-RU" i="1"/>
                        <m:t>=</m:t>
                      </m:r>
                      <m:sSub>
                        <m:sSubPr>
                          <m:ctrlPr>
                            <a:rPr lang="ru-RU" i="1"/>
                          </m:ctrlPr>
                        </m:sSubPr>
                        <m:e>
                          <m:r>
                            <a:rPr lang="ru-RU" i="1"/>
                            <m:t>𝐸</m:t>
                          </m:r>
                        </m:e>
                        <m:sub>
                          <m:r>
                            <a:rPr lang="ru-RU" i="1"/>
                            <m:t>2</m:t>
                          </m:r>
                        </m:sub>
                      </m:sSub>
                      <m:r>
                        <a:rPr lang="ru-RU" i="1"/>
                        <m:t>+</m:t>
                      </m:r>
                      <m:f>
                        <m:fPr>
                          <m:ctrlPr>
                            <a:rPr lang="ru-RU" i="1"/>
                          </m:ctrlPr>
                        </m:fPr>
                        <m:num>
                          <m:sSub>
                            <m:sSubPr>
                              <m:ctrlPr>
                                <a:rPr lang="ru-RU" i="1"/>
                              </m:ctrlPr>
                            </m:sSubPr>
                            <m:e>
                              <m:r>
                                <a:rPr lang="ru-RU" i="1"/>
                                <m:t>𝑃</m:t>
                              </m:r>
                            </m:e>
                            <m:sub>
                              <m:r>
                                <a:rPr lang="ru-RU" i="1"/>
                                <m:t>2</m:t>
                              </m:r>
                            </m:sub>
                          </m:sSub>
                        </m:num>
                        <m:den>
                          <m:sSub>
                            <m:sSubPr>
                              <m:ctrlPr>
                                <a:rPr lang="ru-RU" i="1"/>
                              </m:ctrlPr>
                            </m:sSubPr>
                            <m:e>
                              <m:r>
                                <a:rPr lang="ru-RU" i="1"/>
                                <m:t>𝜌</m:t>
                              </m:r>
                            </m:e>
                            <m:sub>
                              <m:r>
                                <a:rPr lang="ru-RU" i="1"/>
                                <m:t>2</m:t>
                              </m:r>
                            </m:sub>
                          </m:sSub>
                        </m:den>
                      </m:f>
                      <m:r>
                        <a:rPr lang="ru-RU" i="1"/>
                        <m:t>+</m:t>
                      </m:r>
                      <m:f>
                        <m:fPr>
                          <m:ctrlPr>
                            <a:rPr lang="ru-RU" i="1"/>
                          </m:ctrlPr>
                        </m:fPr>
                        <m:num>
                          <m:sSubSup>
                            <m:sSubSupPr>
                              <m:ctrlPr>
                                <a:rPr lang="ru-RU" i="1"/>
                              </m:ctrlPr>
                            </m:sSubSupPr>
                            <m:e>
                              <m:r>
                                <a:rPr lang="ru-RU" i="1"/>
                                <m:t>𝑣</m:t>
                              </m:r>
                            </m:e>
                            <m:sub>
                              <m:r>
                                <a:rPr lang="ru-RU" i="1"/>
                                <m:t>2</m:t>
                              </m:r>
                            </m:sub>
                            <m:sup>
                              <m:r>
                                <a:rPr lang="ru-RU" i="1"/>
                                <m:t>2</m:t>
                              </m:r>
                            </m:sup>
                          </m:sSubSup>
                        </m:num>
                        <m:den>
                          <m:r>
                            <a:rPr lang="ru-RU" i="1"/>
                            <m:t>2</m:t>
                          </m:r>
                        </m:den>
                      </m:f>
                      <m:r>
                        <a:rPr lang="ru-RU" i="1"/>
                        <m:t>=</m:t>
                      </m:r>
                      <m:sSubSup>
                        <m:sSubSupPr>
                          <m:ctrlPr>
                            <a:rPr lang="ru-RU" i="1"/>
                          </m:ctrlPr>
                        </m:sSubSupPr>
                        <m:e>
                          <m:r>
                            <a:rPr lang="ru-RU" i="1"/>
                            <m:t>𝑐</m:t>
                          </m:r>
                        </m:e>
                        <m:sub>
                          <m:r>
                            <a:rPr lang="ru-RU" i="1"/>
                            <m:t>2</m:t>
                          </m:r>
                        </m:sub>
                        <m:sup>
                          <m:r>
                            <a:rPr lang="ru-RU" i="1"/>
                            <m:t>2</m:t>
                          </m:r>
                        </m:sup>
                      </m:sSubSup>
                      <m:d>
                        <m:dPr>
                          <m:ctrlPr>
                            <a:rPr lang="ru-RU" i="1"/>
                          </m:ctrlPr>
                        </m:dPr>
                        <m:e>
                          <m:f>
                            <m:fPr>
                              <m:ctrlPr>
                                <a:rPr lang="ru-RU" i="1"/>
                              </m:ctrlPr>
                            </m:fPr>
                            <m:num>
                              <m:sSubSup>
                                <m:sSubSupPr>
                                  <m:ctrlPr>
                                    <a:rPr lang="ru-RU" i="1"/>
                                  </m:ctrlPr>
                                </m:sSubSupPr>
                                <m:e>
                                  <m:r>
                                    <a:rPr lang="ru-RU" i="1"/>
                                    <m:t>𝑀</m:t>
                                  </m:r>
                                </m:e>
                                <m:sub>
                                  <m:r>
                                    <a:rPr lang="ru-RU" i="1"/>
                                    <m:t>2</m:t>
                                  </m:r>
                                </m:sub>
                                <m:sup>
                                  <m:r>
                                    <a:rPr lang="ru-RU" i="1"/>
                                    <m:t>2</m:t>
                                  </m:r>
                                </m:sup>
                              </m:sSubSup>
                            </m:num>
                            <m:den>
                              <m:r>
                                <a:rPr lang="ru-RU" i="1"/>
                                <m:t>2</m:t>
                              </m:r>
                            </m:den>
                          </m:f>
                          <m:r>
                            <a:rPr lang="ru-RU" i="1"/>
                            <m:t>+</m:t>
                          </m:r>
                          <m:f>
                            <m:fPr>
                              <m:ctrlPr>
                                <a:rPr lang="ru-RU" i="1"/>
                              </m:ctrlPr>
                            </m:fPr>
                            <m:num>
                              <m:r>
                                <a:rPr lang="ru-RU" i="1"/>
                                <m:t>1</m:t>
                              </m:r>
                            </m:num>
                            <m:den>
                              <m:r>
                                <a:rPr lang="ru-RU" i="1"/>
                                <m:t>𝛾</m:t>
                              </m:r>
                              <m:r>
                                <a:rPr lang="ru-RU" i="1"/>
                                <m:t>−1</m:t>
                              </m:r>
                            </m:den>
                          </m:f>
                        </m:e>
                      </m:d>
                    </m:oMath>
                  </m:oMathPara>
                </a14:m>
                <a:endParaRPr lang="ru-RU" dirty="0"/>
              </a:p>
            </p:txBody>
          </p:sp>
        </mc:Choice>
        <mc:Fallback>
          <p:sp>
            <p:nvSpPr>
              <p:cNvPr id="6" name="TextBox 5"/>
              <p:cNvSpPr txBox="1">
                <a:spLocks noRot="1" noChangeAspect="1" noMove="1" noResize="1" noEditPoints="1" noAdjustHandles="1" noChangeArrowheads="1" noChangeShapeType="1" noTextEdit="1"/>
              </p:cNvSpPr>
              <p:nvPr/>
            </p:nvSpPr>
            <p:spPr>
              <a:xfrm>
                <a:off x="1127731" y="3113037"/>
                <a:ext cx="3948966" cy="808235"/>
              </a:xfrm>
              <a:prstGeom prst="rect">
                <a:avLst/>
              </a:prstGeom>
              <a:blipFill rotWithShape="1">
                <a:blip r:embed="rId3"/>
                <a:stretch>
                  <a:fillRect/>
                </a:stretch>
              </a:blipFill>
            </p:spPr>
            <p:txBody>
              <a:bodyPr/>
              <a:lstStyle/>
              <a:p>
                <a:r>
                  <a:rPr lang="ru-RU">
                    <a:noFill/>
                  </a:rPr>
                  <a:t> </a:t>
                </a:r>
              </a:p>
            </p:txBody>
          </p:sp>
        </mc:Fallback>
      </mc:AlternateContent>
      <p:sp>
        <p:nvSpPr>
          <p:cNvPr id="7" name="TextBox 6"/>
          <p:cNvSpPr txBox="1"/>
          <p:nvPr/>
        </p:nvSpPr>
        <p:spPr>
          <a:xfrm>
            <a:off x="1259632" y="1268760"/>
            <a:ext cx="3984104" cy="369332"/>
          </a:xfrm>
          <a:prstGeom prst="rect">
            <a:avLst/>
          </a:prstGeom>
          <a:noFill/>
        </p:spPr>
        <p:txBody>
          <a:bodyPr wrap="none" rtlCol="0">
            <a:spAutoFit/>
          </a:bodyPr>
          <a:lstStyle/>
          <a:p>
            <a:r>
              <a:rPr lang="en-US" dirty="0" smtClean="0"/>
              <a:t>Full energy </a:t>
            </a:r>
            <a:r>
              <a:rPr lang="en-US" i="1" dirty="0" smtClean="0">
                <a:solidFill>
                  <a:schemeClr val="tx2"/>
                </a:solidFill>
              </a:rPr>
              <a:t>before</a:t>
            </a:r>
            <a:r>
              <a:rPr lang="en-US" dirty="0" smtClean="0"/>
              <a:t> the </a:t>
            </a:r>
            <a:r>
              <a:rPr lang="en-US" dirty="0"/>
              <a:t>‘isentropic shock’ </a:t>
            </a:r>
            <a:endParaRPr lang="ru-RU" dirty="0"/>
          </a:p>
        </p:txBody>
      </p:sp>
      <mc:AlternateContent xmlns:mc="http://schemas.openxmlformats.org/markup-compatibility/2006">
        <mc:Choice xmlns:a14="http://schemas.microsoft.com/office/drawing/2010/main" Requires="a14">
          <p:sp>
            <p:nvSpPr>
              <p:cNvPr id="8" name="TextBox 7"/>
              <p:cNvSpPr txBox="1"/>
              <p:nvPr/>
            </p:nvSpPr>
            <p:spPr>
              <a:xfrm>
                <a:off x="1259632" y="2524254"/>
                <a:ext cx="3943002" cy="369332"/>
              </a:xfrm>
              <a:prstGeom prst="rect">
                <a:avLst/>
              </a:prstGeom>
              <a:noFill/>
            </p:spPr>
            <p:txBody>
              <a:bodyPr wrap="none" rtlCol="0">
                <a:spAutoFit/>
              </a:bodyPr>
              <a:lstStyle/>
              <a:p>
                <a:r>
                  <a:rPr lang="en-US" dirty="0"/>
                  <a:t>Full energy </a:t>
                </a:r>
                <a14:m>
                  <m:oMath xmlns:m="http://schemas.openxmlformats.org/officeDocument/2006/math">
                    <m:r>
                      <a:rPr lang="en-US" i="1" dirty="0" smtClean="0">
                        <a:solidFill>
                          <a:schemeClr val="tx2"/>
                        </a:solidFill>
                        <a:latin typeface="Cambria Math"/>
                      </a:rPr>
                      <m:t>𝑎𝑓𝑡𝑒𝑟</m:t>
                    </m:r>
                  </m:oMath>
                </a14:m>
                <a:r>
                  <a:rPr lang="en-US" dirty="0" smtClean="0"/>
                  <a:t> </a:t>
                </a:r>
                <a:r>
                  <a:rPr lang="en-US" dirty="0"/>
                  <a:t>the ‘isentropic shock’ </a:t>
                </a:r>
                <a:endParaRPr lang="ru-RU" dirty="0"/>
              </a:p>
            </p:txBody>
          </p:sp>
        </mc:Choice>
        <mc:Fallback>
          <p:sp>
            <p:nvSpPr>
              <p:cNvPr id="8" name="TextBox 7"/>
              <p:cNvSpPr txBox="1">
                <a:spLocks noRot="1" noChangeAspect="1" noMove="1" noResize="1" noEditPoints="1" noAdjustHandles="1" noChangeArrowheads="1" noChangeShapeType="1" noTextEdit="1"/>
              </p:cNvSpPr>
              <p:nvPr/>
            </p:nvSpPr>
            <p:spPr>
              <a:xfrm>
                <a:off x="1259632" y="2524254"/>
                <a:ext cx="3943002" cy="369332"/>
              </a:xfrm>
              <a:prstGeom prst="rect">
                <a:avLst/>
              </a:prstGeom>
              <a:blipFill rotWithShape="1">
                <a:blip r:embed="rId4"/>
                <a:stretch>
                  <a:fillRect l="-1393" t="-8197" r="-310" b="-24590"/>
                </a:stretch>
              </a:blipFill>
            </p:spPr>
            <p:txBody>
              <a:bodyPr/>
              <a:lstStyle/>
              <a:p>
                <a:r>
                  <a:rPr lang="ru-RU">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1259632" y="5157192"/>
                <a:ext cx="4319580" cy="116512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
                        <m:fPr>
                          <m:ctrlPr>
                            <a:rPr lang="ru-RU" i="1"/>
                          </m:ctrlPr>
                        </m:fPr>
                        <m:num>
                          <m:sSub>
                            <m:sSubPr>
                              <m:ctrlPr>
                                <a:rPr lang="ru-RU" i="1"/>
                              </m:ctrlPr>
                            </m:sSubPr>
                            <m:e>
                              <m:r>
                                <a:rPr lang="ru-RU" i="1"/>
                                <m:t>𝜀</m:t>
                              </m:r>
                            </m:e>
                            <m:sub>
                              <m:r>
                                <a:rPr lang="ru-RU" i="1"/>
                                <m:t>2</m:t>
                              </m:r>
                            </m:sub>
                          </m:sSub>
                          <m:r>
                            <a:rPr lang="ru-RU" i="1"/>
                            <m:t>−</m:t>
                          </m:r>
                          <m:sSub>
                            <m:sSubPr>
                              <m:ctrlPr>
                                <a:rPr lang="ru-RU" i="1"/>
                              </m:ctrlPr>
                            </m:sSubPr>
                            <m:e>
                              <m:r>
                                <a:rPr lang="ru-RU" i="1"/>
                                <m:t>𝜀</m:t>
                              </m:r>
                            </m:e>
                            <m:sub>
                              <m:r>
                                <a:rPr lang="ru-RU" i="1"/>
                                <m:t>1</m:t>
                              </m:r>
                            </m:sub>
                          </m:sSub>
                        </m:num>
                        <m:den>
                          <m:sSub>
                            <m:sSubPr>
                              <m:ctrlPr>
                                <a:rPr lang="ru-RU" i="1"/>
                              </m:ctrlPr>
                            </m:sSubPr>
                            <m:e>
                              <m:r>
                                <a:rPr lang="ru-RU" i="1"/>
                                <m:t>𝜀</m:t>
                              </m:r>
                            </m:e>
                            <m:sub>
                              <m:r>
                                <a:rPr lang="ru-RU" i="1"/>
                                <m:t>1</m:t>
                              </m:r>
                            </m:sub>
                          </m:sSub>
                        </m:den>
                      </m:f>
                      <m:r>
                        <a:rPr lang="ru-RU" i="1"/>
                        <m:t>=</m:t>
                      </m:r>
                      <m:f>
                        <m:fPr>
                          <m:ctrlPr>
                            <a:rPr lang="ru-RU" i="1"/>
                          </m:ctrlPr>
                        </m:fPr>
                        <m:num>
                          <m:f>
                            <m:fPr>
                              <m:ctrlPr>
                                <a:rPr lang="ru-RU" i="1"/>
                              </m:ctrlPr>
                            </m:fPr>
                            <m:num>
                              <m:r>
                                <a:rPr lang="ru-RU" i="1"/>
                                <m:t>1</m:t>
                              </m:r>
                            </m:num>
                            <m:den>
                              <m:r>
                                <a:rPr lang="ru-RU" i="1"/>
                                <m:t>𝛾</m:t>
                              </m:r>
                              <m:r>
                                <a:rPr lang="ru-RU" i="1"/>
                                <m:t>−1</m:t>
                              </m:r>
                            </m:den>
                          </m:f>
                          <m:d>
                            <m:dPr>
                              <m:ctrlPr>
                                <a:rPr lang="ru-RU" i="1"/>
                              </m:ctrlPr>
                            </m:dPr>
                            <m:e>
                              <m:sSup>
                                <m:sSupPr>
                                  <m:ctrlPr>
                                    <a:rPr lang="ru-RU" i="1"/>
                                  </m:ctrlPr>
                                </m:sSupPr>
                                <m:e>
                                  <m:r>
                                    <a:rPr lang="ru-RU" i="1"/>
                                    <m:t>𝑥</m:t>
                                  </m:r>
                                </m:e>
                                <m:sup>
                                  <m:r>
                                    <a:rPr lang="ru-RU" i="1"/>
                                    <m:t>𝛾</m:t>
                                  </m:r>
                                  <m:r>
                                    <a:rPr lang="ru-RU" i="1"/>
                                    <m:t>−1</m:t>
                                  </m:r>
                                </m:sup>
                              </m:sSup>
                              <m:r>
                                <a:rPr lang="ru-RU" i="1"/>
                                <m:t>−1</m:t>
                              </m:r>
                            </m:e>
                          </m:d>
                          <m:r>
                            <a:rPr lang="ru-RU" i="1"/>
                            <m:t>+</m:t>
                          </m:r>
                          <m:f>
                            <m:fPr>
                              <m:ctrlPr>
                                <a:rPr lang="ru-RU" i="1"/>
                              </m:ctrlPr>
                            </m:fPr>
                            <m:num>
                              <m:sSubSup>
                                <m:sSubSupPr>
                                  <m:ctrlPr>
                                    <a:rPr lang="ru-RU" i="1"/>
                                  </m:ctrlPr>
                                </m:sSubSupPr>
                                <m:e>
                                  <m:r>
                                    <a:rPr lang="ru-RU" i="1"/>
                                    <m:t>𝑀</m:t>
                                  </m:r>
                                </m:e>
                                <m:sub>
                                  <m:r>
                                    <a:rPr lang="ru-RU" i="1"/>
                                    <m:t>1</m:t>
                                  </m:r>
                                </m:sub>
                                <m:sup>
                                  <m:r>
                                    <a:rPr lang="ru-RU" i="1"/>
                                    <m:t>2</m:t>
                                  </m:r>
                                </m:sup>
                              </m:sSubSup>
                            </m:num>
                            <m:den>
                              <m:r>
                                <a:rPr lang="ru-RU" i="1"/>
                                <m:t>2</m:t>
                              </m:r>
                            </m:den>
                          </m:f>
                          <m:d>
                            <m:dPr>
                              <m:ctrlPr>
                                <a:rPr lang="ru-RU" i="1"/>
                              </m:ctrlPr>
                            </m:dPr>
                            <m:e>
                              <m:f>
                                <m:fPr>
                                  <m:ctrlPr>
                                    <a:rPr lang="ru-RU" i="1"/>
                                  </m:ctrlPr>
                                </m:fPr>
                                <m:num>
                                  <m:r>
                                    <a:rPr lang="ru-RU" i="1"/>
                                    <m:t>1</m:t>
                                  </m:r>
                                </m:num>
                                <m:den>
                                  <m:sSup>
                                    <m:sSupPr>
                                      <m:ctrlPr>
                                        <a:rPr lang="ru-RU" i="1"/>
                                      </m:ctrlPr>
                                    </m:sSupPr>
                                    <m:e>
                                      <m:r>
                                        <a:rPr lang="ru-RU" i="1"/>
                                        <m:t>𝑥</m:t>
                                      </m:r>
                                    </m:e>
                                    <m:sup>
                                      <m:r>
                                        <a:rPr lang="ru-RU" i="1"/>
                                        <m:t>2</m:t>
                                      </m:r>
                                    </m:sup>
                                  </m:sSup>
                                </m:den>
                              </m:f>
                              <m:r>
                                <a:rPr lang="ru-RU" i="1"/>
                                <m:t>−1</m:t>
                              </m:r>
                            </m:e>
                          </m:d>
                        </m:num>
                        <m:den>
                          <m:f>
                            <m:fPr>
                              <m:ctrlPr>
                                <a:rPr lang="ru-RU" i="1"/>
                              </m:ctrlPr>
                            </m:fPr>
                            <m:num>
                              <m:r>
                                <a:rPr lang="ru-RU" i="1"/>
                                <m:t>1</m:t>
                              </m:r>
                            </m:num>
                            <m:den>
                              <m:r>
                                <a:rPr lang="ru-RU" i="1"/>
                                <m:t>𝛾</m:t>
                              </m:r>
                              <m:r>
                                <a:rPr lang="ru-RU" i="1"/>
                                <m:t>−1</m:t>
                              </m:r>
                            </m:den>
                          </m:f>
                          <m:r>
                            <a:rPr lang="ru-RU" i="1"/>
                            <m:t>+</m:t>
                          </m:r>
                          <m:f>
                            <m:fPr>
                              <m:ctrlPr>
                                <a:rPr lang="ru-RU" i="1"/>
                              </m:ctrlPr>
                            </m:fPr>
                            <m:num>
                              <m:sSub>
                                <m:sSubPr>
                                  <m:ctrlPr>
                                    <a:rPr lang="ru-RU" i="1"/>
                                  </m:ctrlPr>
                                </m:sSubPr>
                                <m:e>
                                  <m:r>
                                    <a:rPr lang="ru-RU" i="1"/>
                                    <m:t>𝑀</m:t>
                                  </m:r>
                                </m:e>
                                <m:sub>
                                  <m:r>
                                    <a:rPr lang="ru-RU" i="1"/>
                                    <m:t>1</m:t>
                                  </m:r>
                                </m:sub>
                              </m:sSub>
                            </m:num>
                            <m:den>
                              <m:r>
                                <a:rPr lang="ru-RU" i="1"/>
                                <m:t>2</m:t>
                              </m:r>
                            </m:den>
                          </m:f>
                        </m:den>
                      </m:f>
                    </m:oMath>
                  </m:oMathPara>
                </a14:m>
                <a:endParaRPr lang="ru-RU" dirty="0"/>
              </a:p>
            </p:txBody>
          </p:sp>
        </mc:Choice>
        <mc:Fallback>
          <p:sp>
            <p:nvSpPr>
              <p:cNvPr id="9" name="TextBox 8"/>
              <p:cNvSpPr txBox="1">
                <a:spLocks noRot="1" noChangeAspect="1" noMove="1" noResize="1" noEditPoints="1" noAdjustHandles="1" noChangeArrowheads="1" noChangeShapeType="1" noTextEdit="1"/>
              </p:cNvSpPr>
              <p:nvPr/>
            </p:nvSpPr>
            <p:spPr>
              <a:xfrm>
                <a:off x="1259632" y="5157192"/>
                <a:ext cx="4319580" cy="1165127"/>
              </a:xfrm>
              <a:prstGeom prst="rect">
                <a:avLst/>
              </a:prstGeom>
              <a:blipFill rotWithShape="1">
                <a:blip r:embed="rId5"/>
                <a:stretch>
                  <a:fillRect/>
                </a:stretch>
              </a:blipFill>
            </p:spPr>
            <p:txBody>
              <a:bodyPr/>
              <a:lstStyle/>
              <a:p>
                <a:r>
                  <a:rPr lang="ru-RU">
                    <a:noFill/>
                  </a:rPr>
                  <a:t> </a:t>
                </a:r>
              </a:p>
            </p:txBody>
          </p:sp>
        </mc:Fallback>
      </mc:AlternateContent>
      <p:sp>
        <p:nvSpPr>
          <p:cNvPr id="10" name="TextBox 9"/>
          <p:cNvSpPr txBox="1"/>
          <p:nvPr/>
        </p:nvSpPr>
        <p:spPr>
          <a:xfrm>
            <a:off x="5243736" y="6137653"/>
            <a:ext cx="2698175" cy="400110"/>
          </a:xfrm>
          <a:prstGeom prst="rect">
            <a:avLst/>
          </a:prstGeom>
          <a:noFill/>
        </p:spPr>
        <p:txBody>
          <a:bodyPr wrap="none" rtlCol="0">
            <a:spAutoFit/>
          </a:bodyPr>
          <a:lstStyle/>
          <a:p>
            <a:r>
              <a:rPr lang="en-US" sz="2000" i="1" dirty="0">
                <a:latin typeface="Times New Roman" pitchFamily="18" charset="0"/>
                <a:cs typeface="Times New Roman" pitchFamily="18" charset="0"/>
              </a:rPr>
              <a:t>x</a:t>
            </a:r>
            <a:r>
              <a:rPr lang="en-US" b="1" dirty="0" smtClean="0">
                <a:cs typeface="Times New Roman" pitchFamily="18" charset="0"/>
              </a:rPr>
              <a:t> </a:t>
            </a:r>
            <a:r>
              <a:rPr lang="en-US" dirty="0" smtClean="0">
                <a:cs typeface="Times New Roman" pitchFamily="18" charset="0"/>
              </a:rPr>
              <a:t>is implicit function of </a:t>
            </a:r>
            <a:r>
              <a:rPr lang="en-US" i="1" dirty="0" smtClean="0">
                <a:latin typeface="Times New Roman" pitchFamily="18" charset="0"/>
                <a:cs typeface="Times New Roman" pitchFamily="18" charset="0"/>
              </a:rPr>
              <a:t>M</a:t>
            </a:r>
            <a:r>
              <a:rPr lang="en-US" i="1" baseline="-25000" dirty="0" smtClean="0">
                <a:latin typeface="Times New Roman" pitchFamily="18" charset="0"/>
                <a:cs typeface="Times New Roman" pitchFamily="18" charset="0"/>
              </a:rPr>
              <a:t>1</a:t>
            </a:r>
            <a:r>
              <a:rPr lang="en-US" dirty="0" smtClean="0">
                <a:cs typeface="Times New Roman" pitchFamily="18" charset="0"/>
              </a:rPr>
              <a:t> </a:t>
            </a:r>
            <a:endParaRPr lang="ru-RU" i="1" dirty="0">
              <a:latin typeface="Times New Roman" pitchFamily="18" charset="0"/>
              <a:cs typeface="Times New Roman" pitchFamily="18" charset="0"/>
            </a:endParaRPr>
          </a:p>
        </p:txBody>
      </p:sp>
      <p:sp>
        <p:nvSpPr>
          <p:cNvPr id="12" name="Номер слайда 11"/>
          <p:cNvSpPr>
            <a:spLocks noGrp="1"/>
          </p:cNvSpPr>
          <p:nvPr>
            <p:ph type="sldNum" sz="quarter" idx="12"/>
          </p:nvPr>
        </p:nvSpPr>
        <p:spPr/>
        <p:txBody>
          <a:bodyPr/>
          <a:lstStyle/>
          <a:p>
            <a:fld id="{2C48D3B2-0BDA-48FB-9DE7-7EC52CCEDA47}" type="slidenum">
              <a:rPr lang="ru-RU" smtClean="0"/>
              <a:t>11</a:t>
            </a:fld>
            <a:endParaRPr lang="ru-RU"/>
          </a:p>
        </p:txBody>
      </p:sp>
    </p:spTree>
    <p:extLst>
      <p:ext uri="{BB962C8B-B14F-4D97-AF65-F5344CB8AC3E}">
        <p14:creationId xmlns:p14="http://schemas.microsoft.com/office/powerpoint/2010/main" val="2947558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80" y="260648"/>
            <a:ext cx="5904655" cy="5250852"/>
          </a:xfrm>
          <a:prstGeom prst="rect">
            <a:avLst/>
          </a:prstGeom>
        </p:spPr>
      </p:pic>
      <p:sp>
        <p:nvSpPr>
          <p:cNvPr id="5" name="TextBox 4"/>
          <p:cNvSpPr txBox="1"/>
          <p:nvPr/>
        </p:nvSpPr>
        <p:spPr>
          <a:xfrm>
            <a:off x="2437409" y="5877272"/>
            <a:ext cx="4413196" cy="369332"/>
          </a:xfrm>
          <a:prstGeom prst="rect">
            <a:avLst/>
          </a:prstGeom>
          <a:noFill/>
        </p:spPr>
        <p:txBody>
          <a:bodyPr wrap="none" rtlCol="0">
            <a:spAutoFit/>
          </a:bodyPr>
          <a:lstStyle/>
          <a:p>
            <a:r>
              <a:rPr lang="en-US" dirty="0" smtClean="0"/>
              <a:t>For M1=2, error in energy is more then 20% !</a:t>
            </a:r>
            <a:endParaRPr lang="ru-RU" dirty="0"/>
          </a:p>
        </p:txBody>
      </p:sp>
      <p:sp>
        <p:nvSpPr>
          <p:cNvPr id="7" name="Номер слайда 6"/>
          <p:cNvSpPr>
            <a:spLocks noGrp="1"/>
          </p:cNvSpPr>
          <p:nvPr>
            <p:ph type="sldNum" sz="quarter" idx="12"/>
          </p:nvPr>
        </p:nvSpPr>
        <p:spPr/>
        <p:txBody>
          <a:bodyPr/>
          <a:lstStyle/>
          <a:p>
            <a:fld id="{2C48D3B2-0BDA-48FB-9DE7-7EC52CCEDA47}" type="slidenum">
              <a:rPr lang="ru-RU" smtClean="0"/>
              <a:t>12</a:t>
            </a:fld>
            <a:endParaRPr lang="ru-RU"/>
          </a:p>
        </p:txBody>
      </p:sp>
    </p:spTree>
    <p:extLst>
      <p:ext uri="{BB962C8B-B14F-4D97-AF65-F5344CB8AC3E}">
        <p14:creationId xmlns:p14="http://schemas.microsoft.com/office/powerpoint/2010/main" val="850707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2C48D3B2-0BDA-48FB-9DE7-7EC52CCEDA47}" type="slidenum">
              <a:rPr lang="ru-RU" smtClean="0"/>
              <a:t>13</a:t>
            </a:fld>
            <a:endParaRPr lang="ru-RU"/>
          </a:p>
        </p:txBody>
      </p:sp>
      <mc:AlternateContent xmlns:mc="http://schemas.openxmlformats.org/markup-compatibility/2006">
        <mc:Choice xmlns:a14="http://schemas.microsoft.com/office/drawing/2010/main" Requires="a14">
          <p:sp>
            <p:nvSpPr>
              <p:cNvPr id="6" name="Прямоугольник 5"/>
              <p:cNvSpPr/>
              <p:nvPr/>
            </p:nvSpPr>
            <p:spPr>
              <a:xfrm>
                <a:off x="611560" y="656472"/>
                <a:ext cx="8352928" cy="4985980"/>
              </a:xfrm>
              <a:prstGeom prst="rect">
                <a:avLst/>
              </a:prstGeom>
            </p:spPr>
            <p:txBody>
              <a:bodyPr wrap="square">
                <a:spAutoFit/>
              </a:bodyPr>
              <a:lstStyle/>
              <a:p>
                <a:pPr algn="ctr"/>
                <a:r>
                  <a:rPr lang="en-US" sz="2800" dirty="0" smtClean="0">
                    <a:solidFill>
                      <a:schemeClr val="tx2"/>
                    </a:solidFill>
                  </a:rPr>
                  <a:t>What to do?</a:t>
                </a:r>
              </a:p>
              <a:p>
                <a:endParaRPr lang="en-US" sz="1600" dirty="0"/>
              </a:p>
              <a:p>
                <a:r>
                  <a:rPr lang="en-US" sz="1600" dirty="0" smtClean="0"/>
                  <a:t>D</a:t>
                </a:r>
                <a:r>
                  <a:rPr lang="en-US" sz="1600" dirty="0"/>
                  <a:t>. </a:t>
                </a:r>
                <a:r>
                  <a:rPr lang="en-US" sz="1600" dirty="0" err="1"/>
                  <a:t>Ryu</a:t>
                </a:r>
                <a:r>
                  <a:rPr lang="en-US" sz="1600" dirty="0"/>
                  <a:t>, J.P. </a:t>
                </a:r>
                <a:r>
                  <a:rPr lang="en-US" sz="1600" dirty="0" err="1"/>
                  <a:t>Ostriker</a:t>
                </a:r>
                <a:r>
                  <a:rPr lang="en-US" sz="1600" dirty="0"/>
                  <a:t>, </a:t>
                </a:r>
                <a:r>
                  <a:rPr lang="en-US" sz="1600" dirty="0" err="1"/>
                  <a:t>H.Kang</a:t>
                </a:r>
                <a:r>
                  <a:rPr lang="en-US" sz="1600" dirty="0"/>
                  <a:t>, R. Cen, </a:t>
                </a:r>
                <a:r>
                  <a:rPr lang="en-US" sz="1600" dirty="0" err="1"/>
                  <a:t>ApJ</a:t>
                </a:r>
                <a:r>
                  <a:rPr lang="en-US" sz="1600" dirty="0"/>
                  <a:t>, </a:t>
                </a:r>
                <a:r>
                  <a:rPr lang="en-US" sz="1600" b="1" dirty="0"/>
                  <a:t>414</a:t>
                </a:r>
                <a:r>
                  <a:rPr lang="en-US" sz="1600" dirty="0"/>
                  <a:t>, 1, 1993</a:t>
                </a:r>
                <a:r>
                  <a:rPr lang="ru-RU" sz="1600" dirty="0" smtClean="0"/>
                  <a:t> </a:t>
                </a:r>
                <a:endParaRPr lang="en-US" sz="1600" dirty="0" smtClean="0"/>
              </a:p>
              <a:p>
                <a:r>
                  <a:rPr lang="en-US" sz="1600" dirty="0"/>
                  <a:t>C</a:t>
                </a:r>
                <a:r>
                  <a:rPr lang="en-US" sz="1600" dirty="0" smtClean="0"/>
                  <a:t>alculate energy and entropy equations simultaneously. In </a:t>
                </a:r>
                <a:r>
                  <a:rPr lang="en-US" sz="1600" dirty="0" err="1" smtClean="0"/>
                  <a:t>nonshocked</a:t>
                </a:r>
                <a:r>
                  <a:rPr lang="en-US" sz="1600" dirty="0" smtClean="0"/>
                  <a:t> regions use entropy equations in shocked regions – energy equation. </a:t>
                </a:r>
              </a:p>
              <a:p>
                <a:r>
                  <a:rPr lang="en-US" sz="1600" dirty="0" smtClean="0"/>
                  <a:t>Some criteria </a:t>
                </a:r>
                <a:r>
                  <a:rPr lang="en-US" sz="1600" dirty="0"/>
                  <a:t>w</a:t>
                </a:r>
                <a:r>
                  <a:rPr lang="en-US" sz="1600" dirty="0" smtClean="0"/>
                  <a:t>ere suggested. </a:t>
                </a:r>
              </a:p>
              <a:p>
                <a:endParaRPr lang="ru-RU" sz="1600" dirty="0"/>
              </a:p>
              <a:p>
                <a:r>
                  <a:rPr lang="en-US" sz="1600" dirty="0" err="1" smtClean="0"/>
                  <a:t>G.L.Bryan</a:t>
                </a:r>
                <a:r>
                  <a:rPr lang="en-US" sz="1600" dirty="0"/>
                  <a:t>, M.L. Norman, J.M. Stone, </a:t>
                </a:r>
                <a:r>
                  <a:rPr lang="en-US" sz="1600" dirty="0" err="1"/>
                  <a:t>R.Cen</a:t>
                </a:r>
                <a:r>
                  <a:rPr lang="en-US" sz="1600" dirty="0"/>
                  <a:t>, </a:t>
                </a:r>
                <a:r>
                  <a:rPr lang="en-US" sz="1600" dirty="0" err="1"/>
                  <a:t>J.P.Ostriker</a:t>
                </a:r>
                <a:r>
                  <a:rPr lang="en-US" sz="1600" dirty="0"/>
                  <a:t> </a:t>
                </a:r>
                <a:r>
                  <a:rPr lang="en-US" sz="1600" dirty="0" err="1"/>
                  <a:t>Comput</a:t>
                </a:r>
                <a:r>
                  <a:rPr lang="en-US" sz="1600" dirty="0"/>
                  <a:t>. </a:t>
                </a:r>
                <a:r>
                  <a:rPr lang="ru-RU" sz="1600" dirty="0" err="1"/>
                  <a:t>Phys</a:t>
                </a:r>
                <a:r>
                  <a:rPr lang="ru-RU" sz="1600" dirty="0"/>
                  <a:t>. </a:t>
                </a:r>
                <a:r>
                  <a:rPr lang="ru-RU" sz="1600" dirty="0" err="1"/>
                  <a:t>Commun</a:t>
                </a:r>
                <a:r>
                  <a:rPr lang="ru-RU" sz="1600" dirty="0"/>
                  <a:t>., </a:t>
                </a:r>
                <a:r>
                  <a:rPr lang="ru-RU" sz="1600" b="1" dirty="0"/>
                  <a:t>89</a:t>
                </a:r>
                <a:r>
                  <a:rPr lang="ru-RU" sz="1600" dirty="0"/>
                  <a:t>, 149, 1995</a:t>
                </a:r>
                <a:r>
                  <a:rPr lang="ru-RU" sz="1600" dirty="0" smtClean="0"/>
                  <a:t> </a:t>
                </a:r>
                <a:r>
                  <a:rPr lang="en-US" sz="1600" dirty="0" smtClean="0"/>
                  <a:t>‘Dual energy formalism’ suggested.</a:t>
                </a:r>
              </a:p>
              <a:p>
                <a:r>
                  <a:rPr lang="en-US" sz="1600" dirty="0"/>
                  <a:t>C</a:t>
                </a:r>
                <a:r>
                  <a:rPr lang="en-US" sz="1600" dirty="0" smtClean="0"/>
                  <a:t>alculations using </a:t>
                </a:r>
                <a:r>
                  <a:rPr lang="en-US" sz="1600" dirty="0"/>
                  <a:t>i</a:t>
                </a:r>
                <a:r>
                  <a:rPr lang="en-US" sz="1600" dirty="0" smtClean="0"/>
                  <a:t>nternal energy was done in addition to the total energy equations. When the flow was essentially supersonic the pressure and temperature were calculated from the equation for the internal energy were done. In opposite case total energy equation was used.</a:t>
                </a:r>
                <a:r>
                  <a:rPr lang="ru-RU" sz="1600" dirty="0" smtClean="0"/>
                  <a:t>. </a:t>
                </a:r>
                <a:endParaRPr lang="ru-RU" sz="1600" dirty="0"/>
              </a:p>
              <a:p>
                <a:endParaRPr lang="ru-RU" sz="1600" dirty="0" smtClean="0"/>
              </a:p>
              <a:p>
                <a:r>
                  <a:rPr lang="ru-RU" sz="1600" dirty="0" err="1" smtClean="0"/>
                  <a:t>V.Spergel</a:t>
                </a:r>
                <a:r>
                  <a:rPr lang="ru-RU" sz="1600" dirty="0"/>
                  <a:t>, MNRAS, </a:t>
                </a:r>
                <a:r>
                  <a:rPr lang="ru-RU" sz="1600" b="1" dirty="0"/>
                  <a:t>401</a:t>
                </a:r>
                <a:r>
                  <a:rPr lang="ru-RU" sz="1600" dirty="0"/>
                  <a:t>, 791, 2010 </a:t>
                </a:r>
                <a:endParaRPr lang="en-US" sz="1600" dirty="0" smtClean="0"/>
              </a:p>
              <a:p>
                <a:pPr marL="285750" indent="-285750">
                  <a:buFont typeface="Arial" pitchFamily="34" charset="0"/>
                  <a:buChar char="•"/>
                </a:pPr>
                <a:r>
                  <a:rPr lang="en-US" sz="1600" dirty="0"/>
                  <a:t>T</a:t>
                </a:r>
                <a:r>
                  <a:rPr lang="en-US" sz="1600" dirty="0" smtClean="0"/>
                  <a:t>o estimate the shock wave amplitude. When Shock Mach number is </a:t>
                </a:r>
                <a14:m>
                  <m:oMath xmlns:m="http://schemas.openxmlformats.org/officeDocument/2006/math">
                    <m:r>
                      <a:rPr lang="ru-RU" sz="1600" i="1">
                        <a:latin typeface="Cambria Math"/>
                      </a:rPr>
                      <m:t>∼</m:t>
                    </m:r>
                  </m:oMath>
                </a14:m>
                <a:r>
                  <a:rPr lang="ru-RU" sz="1600" dirty="0"/>
                  <a:t> </a:t>
                </a:r>
                <a:r>
                  <a:rPr lang="ru-RU" sz="1600" dirty="0" smtClean="0"/>
                  <a:t>1.1</a:t>
                </a:r>
                <a:r>
                  <a:rPr lang="en-US" sz="1600" dirty="0" smtClean="0"/>
                  <a:t> or less entropy balance equation was used. </a:t>
                </a:r>
              </a:p>
              <a:p>
                <a:pPr marL="285750" indent="-285750">
                  <a:buFont typeface="Arial" pitchFamily="34" charset="0"/>
                  <a:buChar char="•"/>
                </a:pPr>
                <a:r>
                  <a:rPr lang="en-US" sz="1600" dirty="0" smtClean="0"/>
                  <a:t>Comparison of kinetic and internal energy of every cell.</a:t>
                </a:r>
              </a:p>
              <a:p>
                <a:pPr marL="285750" indent="-285750">
                  <a:buFont typeface="Arial" pitchFamily="34" charset="0"/>
                  <a:buChar char="•"/>
                </a:pPr>
                <a:r>
                  <a:rPr lang="en-US" sz="1600" dirty="0" smtClean="0"/>
                  <a:t>For gravitational flows – comparison of the force by gas pressure and gravitational acceleration. When internal energy is much smaller then gravitational one  - entropy equation scan be used</a:t>
                </a:r>
                <a:r>
                  <a:rPr lang="en-US" dirty="0" smtClean="0"/>
                  <a:t>.</a:t>
                </a:r>
                <a:endParaRPr lang="ru-RU" dirty="0"/>
              </a:p>
            </p:txBody>
          </p:sp>
        </mc:Choice>
        <mc:Fallback>
          <p:sp>
            <p:nvSpPr>
              <p:cNvPr id="6" name="Прямоугольник 5"/>
              <p:cNvSpPr>
                <a:spLocks noRot="1" noChangeAspect="1" noMove="1" noResize="1" noEditPoints="1" noAdjustHandles="1" noChangeArrowheads="1" noChangeShapeType="1" noTextEdit="1"/>
              </p:cNvSpPr>
              <p:nvPr/>
            </p:nvSpPr>
            <p:spPr>
              <a:xfrm>
                <a:off x="611560" y="656472"/>
                <a:ext cx="8352928" cy="4985980"/>
              </a:xfrm>
              <a:prstGeom prst="rect">
                <a:avLst/>
              </a:prstGeom>
              <a:blipFill rotWithShape="1">
                <a:blip r:embed="rId2"/>
                <a:stretch>
                  <a:fillRect l="-365" t="-1100" r="-438" b="-978"/>
                </a:stretch>
              </a:blipFill>
            </p:spPr>
            <p:txBody>
              <a:bodyPr/>
              <a:lstStyle/>
              <a:p>
                <a:r>
                  <a:rPr lang="ru-RU">
                    <a:noFill/>
                  </a:rPr>
                  <a:t> </a:t>
                </a:r>
              </a:p>
            </p:txBody>
          </p:sp>
        </mc:Fallback>
      </mc:AlternateContent>
    </p:spTree>
    <p:extLst>
      <p:ext uri="{BB962C8B-B14F-4D97-AF65-F5344CB8AC3E}">
        <p14:creationId xmlns:p14="http://schemas.microsoft.com/office/powerpoint/2010/main" val="1757965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Conclusion</a:t>
            </a:r>
            <a:endParaRPr lang="ru-RU" dirty="0"/>
          </a:p>
        </p:txBody>
      </p:sp>
      <p:sp>
        <p:nvSpPr>
          <p:cNvPr id="3" name="Объект 2"/>
          <p:cNvSpPr>
            <a:spLocks noGrp="1"/>
          </p:cNvSpPr>
          <p:nvPr>
            <p:ph idx="1"/>
          </p:nvPr>
        </p:nvSpPr>
        <p:spPr>
          <a:xfrm>
            <a:off x="611560" y="2924944"/>
            <a:ext cx="8229600" cy="2088232"/>
          </a:xfrm>
        </p:spPr>
        <p:txBody>
          <a:bodyPr/>
          <a:lstStyle/>
          <a:p>
            <a:r>
              <a:rPr lang="en-US" dirty="0" smtClean="0"/>
              <a:t>Always try to conserve energy.</a:t>
            </a:r>
          </a:p>
          <a:p>
            <a:r>
              <a:rPr lang="en-US" dirty="0" smtClean="0"/>
              <a:t>Use entropy conservation very carefully.</a:t>
            </a:r>
            <a:endParaRPr lang="ru-RU" dirty="0"/>
          </a:p>
        </p:txBody>
      </p:sp>
      <p:sp>
        <p:nvSpPr>
          <p:cNvPr id="4" name="Номер слайда 3"/>
          <p:cNvSpPr>
            <a:spLocks noGrp="1"/>
          </p:cNvSpPr>
          <p:nvPr>
            <p:ph type="sldNum" sz="quarter" idx="12"/>
          </p:nvPr>
        </p:nvSpPr>
        <p:spPr/>
        <p:txBody>
          <a:bodyPr/>
          <a:lstStyle/>
          <a:p>
            <a:fld id="{2C48D3B2-0BDA-48FB-9DE7-7EC52CCEDA47}" type="slidenum">
              <a:rPr lang="ru-RU" smtClean="0"/>
              <a:t>14</a:t>
            </a:fld>
            <a:endParaRPr lang="ru-RU"/>
          </a:p>
        </p:txBody>
      </p:sp>
    </p:spTree>
    <p:extLst>
      <p:ext uri="{BB962C8B-B14F-4D97-AF65-F5344CB8AC3E}">
        <p14:creationId xmlns:p14="http://schemas.microsoft.com/office/powerpoint/2010/main" val="397745261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1442</Words>
  <Application>Microsoft Office PowerPoint</Application>
  <PresentationFormat>Экран (4:3)</PresentationFormat>
  <Paragraphs>104</Paragraphs>
  <Slides>14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Isentropic “shock waves”  in numerical astrophysical simulations</vt:lpstr>
      <vt:lpstr>Презентация PowerPoint</vt:lpstr>
      <vt:lpstr>Презентация PowerPoint</vt:lpstr>
      <vt:lpstr>Презентация PowerPoint</vt:lpstr>
      <vt:lpstr>Презентация PowerPoint</vt:lpstr>
      <vt:lpstr>Shock wave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Conclusion</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Изоэнтропические "ударные волны" при численном моделировании в астрофизических задачах</dc:title>
  <dc:creator>s</dc:creator>
  <cp:lastModifiedBy>s</cp:lastModifiedBy>
  <cp:revision>30</cp:revision>
  <dcterms:created xsi:type="dcterms:W3CDTF">2015-11-12T19:08:44Z</dcterms:created>
  <dcterms:modified xsi:type="dcterms:W3CDTF">2015-11-14T16:33:01Z</dcterms:modified>
</cp:coreProperties>
</file>