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70" r:id="rId9"/>
    <p:sldId id="262" r:id="rId10"/>
    <p:sldId id="271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89" autoAdjust="0"/>
    <p:restoredTop sz="94660"/>
  </p:normalViewPr>
  <p:slideViewPr>
    <p:cSldViewPr>
      <p:cViewPr varScale="1">
        <p:scale>
          <a:sx n="66" d="100"/>
          <a:sy n="66" d="100"/>
        </p:scale>
        <p:origin x="-1353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5E7E4-7B11-4869-BDC0-C8E07731AAF8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C0612-3018-4E84-8BAA-AF7E45C3C7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0095B-E9C3-4EE9-907D-2E695AF20239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DCFED-33DF-4316-8B31-3D3C0012388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DCFED-33DF-4316-8B31-3D3C00123882}" type="slidenum">
              <a:rPr lang="ru-RU" smtClean="0"/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654032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8286808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14348" y="6356350"/>
            <a:ext cx="7000924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86710" y="6356350"/>
            <a:ext cx="900090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00034" y="6421461"/>
            <a:ext cx="8215370" cy="365125"/>
          </a:xfrm>
          <a:prstGeom prst="rect">
            <a:avLst/>
          </a:prstGeom>
        </p:spPr>
        <p:txBody>
          <a:bodyPr/>
          <a:lstStyle>
            <a:lvl1pPr>
              <a:defRPr sz="1600" i="1"/>
            </a:lvl1pPr>
          </a:lstStyle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7786710" y="6356350"/>
            <a:ext cx="90009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8286808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ru-RU" smtClean="0"/>
              <a:t>Методы суперкомпьютерного моделирования. 17-19.11.15. Таруса. стр. 6 из 15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785794"/>
            <a:ext cx="8858312" cy="178595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SCARP: масштабируемая и отказоустойчивая платформа легкой виртуализации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ru-RU" sz="3200" b="1" dirty="0" smtClean="0"/>
              <a:t>для интенсивной работы с большими данными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ru-RU" sz="3200" b="1" dirty="0" smtClean="0"/>
              <a:t>и облачных приложений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357562"/>
            <a:ext cx="7929618" cy="1752600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/>
              <a:t>Коноплев В.В.</a:t>
            </a:r>
            <a:r>
              <a:rPr lang="ru-RU" i="1" baseline="30000" dirty="0" smtClean="0"/>
              <a:t>1</a:t>
            </a:r>
            <a:r>
              <a:rPr lang="ru-RU" i="1" dirty="0" smtClean="0"/>
              <a:t>, Боярский М.Н., </a:t>
            </a:r>
            <a:r>
              <a:rPr lang="ru-RU" i="1" dirty="0" err="1" smtClean="0"/>
              <a:t>Назиров</a:t>
            </a:r>
            <a:r>
              <a:rPr lang="ru-RU" i="1" dirty="0" smtClean="0"/>
              <a:t> Р.Р.</a:t>
            </a:r>
            <a:br>
              <a:rPr lang="ru-RU" i="1" dirty="0" smtClean="0"/>
            </a:br>
            <a:r>
              <a:rPr lang="ru-RU" i="1" dirty="0" smtClean="0"/>
              <a:t>Институт космических исследований РАН, Москва, 117997, Россия</a:t>
            </a:r>
            <a:br>
              <a:rPr lang="ru-RU" i="1" dirty="0" smtClean="0"/>
            </a:br>
            <a:r>
              <a:rPr lang="en-US" i="1" baseline="30000" dirty="0" smtClean="0"/>
              <a:t>1</a:t>
            </a:r>
            <a:r>
              <a:rPr lang="en-US" i="1" dirty="0" smtClean="0"/>
              <a:t> E-mail: v.konoplev@cosmos.ru</a:t>
            </a:r>
            <a:endParaRPr lang="ru-RU" i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5572140"/>
            <a:ext cx="9144000" cy="1252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«Методы суперкомпьютерного моделирования»</a:t>
            </a:r>
            <a:b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Таруса. 17-19 ноября 2015.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Архитектурная концепция </a:t>
            </a:r>
            <a:r>
              <a:rPr lang="ru-RU" sz="3100" dirty="0" smtClean="0"/>
              <a:t>комплекса</a:t>
            </a:r>
            <a:r>
              <a:rPr lang="ru-RU" dirty="0" smtClean="0"/>
              <a:t> </a:t>
            </a:r>
            <a:r>
              <a:rPr lang="en-US" dirty="0" smtClean="0"/>
              <a:t>SCARP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1" y="702874"/>
            <a:ext cx="7783516" cy="542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</a:t>
            </a:r>
            <a:r>
              <a:rPr lang="ru-RU" dirty="0" smtClean="0"/>
              <a:t>2</a:t>
            </a:r>
            <a:r>
              <a:rPr lang="ru-RU" dirty="0" smtClean="0"/>
              <a:t>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Целевые характеристики </a:t>
            </a:r>
            <a:r>
              <a:rPr lang="en-US" dirty="0" smtClean="0"/>
              <a:t>SCARP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86874" cy="5643602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ru-RU" sz="2500" dirty="0" smtClean="0"/>
              <a:t>Отказоустойчивость с полным аппаратным дублированием</a:t>
            </a:r>
          </a:p>
          <a:p>
            <a:pPr>
              <a:lnSpc>
                <a:spcPct val="140000"/>
              </a:lnSpc>
            </a:pPr>
            <a:r>
              <a:rPr lang="ru-RU" sz="2500" dirty="0" smtClean="0"/>
              <a:t>Типовые аппаратные компоненты (</a:t>
            </a:r>
            <a:r>
              <a:rPr lang="en-US" sz="2500" dirty="0" smtClean="0"/>
              <a:t>commodity hardware</a:t>
            </a:r>
            <a:r>
              <a:rPr lang="ru-RU" sz="2500" dirty="0" smtClean="0"/>
              <a:t>)</a:t>
            </a:r>
          </a:p>
          <a:p>
            <a:pPr>
              <a:lnSpc>
                <a:spcPct val="140000"/>
              </a:lnSpc>
            </a:pPr>
            <a:r>
              <a:rPr lang="ru-RU" sz="2500" dirty="0" smtClean="0"/>
              <a:t>Свободное открытое программное обеспечение</a:t>
            </a:r>
          </a:p>
          <a:p>
            <a:pPr lvl="0">
              <a:lnSpc>
                <a:spcPct val="140000"/>
              </a:lnSpc>
            </a:pPr>
            <a:r>
              <a:rPr lang="ru-RU" sz="2500" dirty="0" smtClean="0"/>
              <a:t>Работа в широком профиле нагрузок и сценариев</a:t>
            </a:r>
          </a:p>
          <a:p>
            <a:pPr>
              <a:lnSpc>
                <a:spcPct val="140000"/>
              </a:lnSpc>
            </a:pPr>
            <a:r>
              <a:rPr lang="ru-RU" sz="2500" dirty="0" smtClean="0"/>
              <a:t>Однородный высокопроизводительный доступ с клиентов</a:t>
            </a:r>
          </a:p>
          <a:p>
            <a:pPr lvl="0">
              <a:lnSpc>
                <a:spcPct val="140000"/>
              </a:lnSpc>
            </a:pPr>
            <a:r>
              <a:rPr lang="ru-RU" sz="2500" dirty="0" smtClean="0"/>
              <a:t>Свободное перераспределение дискового пространства</a:t>
            </a:r>
          </a:p>
          <a:p>
            <a:pPr lvl="0">
              <a:lnSpc>
                <a:spcPct val="140000"/>
              </a:lnSpc>
            </a:pPr>
            <a:r>
              <a:rPr lang="ru-RU" sz="2500" dirty="0" err="1" smtClean="0"/>
              <a:t>Масштабируемость</a:t>
            </a:r>
            <a:r>
              <a:rPr lang="ru-RU" sz="2500" dirty="0" smtClean="0"/>
              <a:t> до нескольких петабайт</a:t>
            </a:r>
          </a:p>
          <a:p>
            <a:pPr lvl="0">
              <a:lnSpc>
                <a:spcPct val="140000"/>
              </a:lnSpc>
            </a:pPr>
            <a:r>
              <a:rPr lang="ru-RU" sz="2500" dirty="0" smtClean="0"/>
              <a:t>Производительность порядка нескольких ГБ/</a:t>
            </a:r>
            <a:r>
              <a:rPr lang="ru-RU" sz="2500" dirty="0" err="1" smtClean="0"/>
              <a:t>c</a:t>
            </a:r>
            <a:endParaRPr lang="ru-RU" sz="2500" dirty="0" smtClean="0"/>
          </a:p>
          <a:p>
            <a:pPr lvl="0">
              <a:lnSpc>
                <a:spcPct val="140000"/>
              </a:lnSpc>
            </a:pPr>
            <a:r>
              <a:rPr lang="ru-RU" sz="2500" dirty="0" smtClean="0"/>
              <a:t>Повышенная надежность хранения данных</a:t>
            </a: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</a:t>
            </a:r>
            <a:r>
              <a:rPr lang="ru-RU" dirty="0" smtClean="0"/>
              <a:t>3</a:t>
            </a:r>
            <a:r>
              <a:rPr lang="ru-RU" dirty="0" smtClean="0"/>
              <a:t>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008" y="928670"/>
            <a:ext cx="8637272" cy="536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Обеспечение отказоустойчивости систем хранения на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en-US" dirty="0" smtClean="0"/>
              <a:t>commodity hardware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4929188"/>
            <a:ext cx="800100" cy="9969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3214686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3000372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928934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Нижний колонтитул 1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</a:t>
            </a:r>
            <a:r>
              <a:rPr lang="ru-RU" dirty="0" smtClean="0"/>
              <a:t>4</a:t>
            </a:r>
            <a:r>
              <a:rPr lang="ru-RU" dirty="0" smtClean="0"/>
              <a:t>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Генеалогическое древо </a:t>
            </a:r>
            <a:r>
              <a:rPr lang="en-US" dirty="0" smtClean="0"/>
              <a:t>SCARP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2844" y="500042"/>
          <a:ext cx="8858310" cy="5933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6385"/>
                <a:gridCol w="1476385"/>
                <a:gridCol w="1476385"/>
                <a:gridCol w="1476385"/>
                <a:gridCol w="1476385"/>
                <a:gridCol w="1476385"/>
              </a:tblGrid>
              <a:tr h="493370"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Год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RAID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Linux</a:t>
                      </a:r>
                      <a:endParaRPr lang="ru-RU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1987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/>
                        <a:t>Virtuozzo</a:t>
                      </a:r>
                      <a:endParaRPr lang="en-US" sz="2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2002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FS</a:t>
                      </a:r>
                      <a:r>
                        <a:rPr lang="en-US" sz="2600" b="1" baseline="0" dirty="0" smtClean="0"/>
                        <a:t> </a:t>
                      </a:r>
                      <a:r>
                        <a:rPr lang="en-US" sz="2600" b="1" dirty="0" err="1" smtClean="0"/>
                        <a:t>Lustre</a:t>
                      </a:r>
                      <a:endParaRPr lang="en-US" sz="2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2003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/>
                        <a:t>OpenVZ</a:t>
                      </a:r>
                      <a:endParaRPr lang="ru-RU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FS ZFS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2005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SSD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2007</a:t>
                      </a:r>
                      <a:endParaRPr lang="ru-RU" sz="2600" dirty="0"/>
                    </a:p>
                  </a:txBody>
                  <a:tcPr/>
                </a:tc>
              </a:tr>
              <a:tr h="441960">
                <a:tc rowSpan="2"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26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600" u="sng" dirty="0" smtClean="0"/>
                        <a:t>ZFS v10</a:t>
                      </a:r>
                    </a:p>
                    <a:p>
                      <a:pPr algn="ctr"/>
                      <a:endParaRPr lang="ru-RU" sz="2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2008</a:t>
                      </a:r>
                      <a:endParaRPr lang="ru-RU" sz="2600" dirty="0"/>
                    </a:p>
                  </a:txBody>
                  <a:tcPr/>
                </a:tc>
              </a:tr>
              <a:tr h="441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600" u="sng" dirty="0" err="1" smtClean="0"/>
                        <a:t>ZFSonLinux</a:t>
                      </a:r>
                      <a:endParaRPr lang="en-US" sz="2600" u="sng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</a:tr>
              <a:tr h="493370"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u="sng" dirty="0" smtClean="0"/>
                        <a:t>ZFS OSD</a:t>
                      </a:r>
                      <a:endParaRPr lang="ru-RU" sz="2600" u="sng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2012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 gridSpan="2">
                  <a:txBody>
                    <a:bodyPr/>
                    <a:lstStyle/>
                    <a:p>
                      <a:pPr algn="ctr"/>
                      <a:endParaRPr lang="ru-RU" sz="2600" b="1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2013</a:t>
                      </a:r>
                      <a:endParaRPr lang="ru-RU" sz="2600" dirty="0"/>
                    </a:p>
                  </a:txBody>
                  <a:tcPr/>
                </a:tc>
              </a:tr>
              <a:tr h="49337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u="sng" dirty="0" smtClean="0"/>
                        <a:t>SCARP</a:t>
                      </a:r>
                      <a:endParaRPr lang="ru-RU" sz="2600" b="1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Соединительная линия уступом 7"/>
          <p:cNvCxnSpPr/>
          <p:nvPr/>
        </p:nvCxnSpPr>
        <p:spPr>
          <a:xfrm rot="5400000">
            <a:off x="3393273" y="1963727"/>
            <a:ext cx="928694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rot="5400000">
            <a:off x="500828" y="2142322"/>
            <a:ext cx="571504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/>
          <p:nvPr/>
        </p:nvCxnSpPr>
        <p:spPr>
          <a:xfrm rot="16200000" flipH="1">
            <a:off x="3536149" y="3321843"/>
            <a:ext cx="785818" cy="142876"/>
          </a:xfrm>
          <a:prstGeom prst="bentConnector3">
            <a:avLst>
              <a:gd name="adj1" fmla="val 9489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rot="5400000">
            <a:off x="5072066" y="3500438"/>
            <a:ext cx="357190" cy="214314"/>
          </a:xfrm>
          <a:prstGeom prst="bentConnector3">
            <a:avLst>
              <a:gd name="adj1" fmla="val 9733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/>
          <p:nvPr/>
        </p:nvCxnSpPr>
        <p:spPr>
          <a:xfrm rot="5400000">
            <a:off x="5464975" y="3216805"/>
            <a:ext cx="2928958" cy="142876"/>
          </a:xfrm>
          <a:prstGeom prst="bentConnector3">
            <a:avLst>
              <a:gd name="adj1" fmla="val 99918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/>
          <p:nvPr/>
        </p:nvCxnSpPr>
        <p:spPr>
          <a:xfrm>
            <a:off x="4572000" y="4109780"/>
            <a:ext cx="714380" cy="642942"/>
          </a:xfrm>
          <a:prstGeom prst="bentConnector3">
            <a:avLst>
              <a:gd name="adj1" fmla="val 111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3786182" y="4895598"/>
            <a:ext cx="2143140" cy="319352"/>
          </a:xfrm>
          <a:prstGeom prst="bentConnector3">
            <a:avLst>
              <a:gd name="adj1" fmla="val -5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6200000" flipH="1">
            <a:off x="1019019" y="3662233"/>
            <a:ext cx="2605368" cy="357190"/>
          </a:xfrm>
          <a:prstGeom prst="bentConnector3">
            <a:avLst>
              <a:gd name="adj1" fmla="val 10057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6200000" flipH="1">
            <a:off x="-624055" y="4519489"/>
            <a:ext cx="3105434" cy="285752"/>
          </a:xfrm>
          <a:prstGeom prst="bentConnector3">
            <a:avLst>
              <a:gd name="adj1" fmla="val 9915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/>
          <p:nvPr/>
        </p:nvCxnSpPr>
        <p:spPr>
          <a:xfrm rot="10800000" flipV="1">
            <a:off x="2214546" y="5467102"/>
            <a:ext cx="785818" cy="747980"/>
          </a:xfrm>
          <a:prstGeom prst="bentConnector3">
            <a:avLst>
              <a:gd name="adj1" fmla="val 327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1357322" cy="36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 descr="Sun Microsystems logo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1500174"/>
            <a:ext cx="1000132" cy="432490"/>
          </a:xfrm>
          <a:prstGeom prst="rect">
            <a:avLst/>
          </a:prstGeom>
          <a:noFill/>
        </p:spPr>
      </p:pic>
      <p:pic>
        <p:nvPicPr>
          <p:cNvPr id="18" name="Picture 5" descr="Sun Microsystems logo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2723" y="2000240"/>
            <a:ext cx="1013526" cy="4382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415" name="Picture 7" descr="@behlendor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3286124"/>
            <a:ext cx="1143008" cy="1143012"/>
          </a:xfrm>
          <a:prstGeom prst="rect">
            <a:avLst/>
          </a:prstGeom>
          <a:noFill/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4429132"/>
            <a:ext cx="1438273" cy="57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2976" y="5499040"/>
            <a:ext cx="1000132" cy="53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Скругленный прямоугольник 20"/>
          <p:cNvSpPr/>
          <p:nvPr/>
        </p:nvSpPr>
        <p:spPr>
          <a:xfrm>
            <a:off x="142844" y="2500306"/>
            <a:ext cx="1428760" cy="5000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643042" y="2000240"/>
            <a:ext cx="1428760" cy="5000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143240" y="2500306"/>
            <a:ext cx="1428760" cy="5000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5143504" y="500042"/>
            <a:ext cx="3857652" cy="2428892"/>
          </a:xfrm>
          <a:prstGeom prst="wedgeRectCallout">
            <a:avLst>
              <a:gd name="adj1" fmla="val -29382"/>
              <a:gd name="adj2" fmla="val 645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Brian </a:t>
            </a:r>
            <a:r>
              <a:rPr lang="en-US" sz="2800" b="1" dirty="0" err="1" smtClean="0"/>
              <a:t>Behlendorf</a:t>
            </a:r>
            <a:endParaRPr lang="en-US" sz="2800" b="1" dirty="0" smtClean="0"/>
          </a:p>
          <a:p>
            <a:pPr algn="ctr"/>
            <a:r>
              <a:rPr lang="ru-RU" sz="2800" dirty="0" smtClean="0"/>
              <a:t>Ведущий разработчик</a:t>
            </a:r>
          </a:p>
          <a:p>
            <a:pPr algn="ctr"/>
            <a:r>
              <a:rPr lang="en-US" sz="2800" dirty="0" smtClean="0"/>
              <a:t>ZFS on Linux</a:t>
            </a:r>
          </a:p>
          <a:p>
            <a:pPr algn="ctr"/>
            <a:r>
              <a:rPr lang="en-US" sz="2800" i="1" u="sng" dirty="0" smtClean="0"/>
              <a:t>Lawrence Livermore National Laboratory</a:t>
            </a:r>
          </a:p>
          <a:p>
            <a:pPr algn="ctr"/>
            <a:endParaRPr lang="ru-RU" sz="2800" dirty="0"/>
          </a:p>
        </p:txBody>
      </p:sp>
      <p:sp>
        <p:nvSpPr>
          <p:cNvPr id="33" name="Нижний колонтитул 3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</a:t>
            </a:r>
            <a:r>
              <a:rPr lang="ru-RU" dirty="0" smtClean="0"/>
              <a:t>5</a:t>
            </a:r>
            <a:r>
              <a:rPr lang="ru-RU" dirty="0" smtClean="0"/>
              <a:t>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комплекса </a:t>
            </a:r>
            <a:r>
              <a:rPr lang="en-US" dirty="0" smtClean="0"/>
              <a:t>SCARP </a:t>
            </a:r>
            <a:r>
              <a:rPr lang="ru-RU" dirty="0" smtClean="0"/>
              <a:t>в ИКИ РАН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714356"/>
            <a:ext cx="7530541" cy="565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6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 данных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4786322"/>
            <a:ext cx="8083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До четырех 60-ти дисковых корзин </a:t>
            </a:r>
            <a:r>
              <a:rPr lang="en-US" sz="2400" dirty="0" smtClean="0"/>
              <a:t>(</a:t>
            </a:r>
            <a:r>
              <a:rPr lang="en-US" sz="2400" dirty="0" err="1" smtClean="0"/>
              <a:t>Etegro</a:t>
            </a:r>
            <a:r>
              <a:rPr lang="en-US" sz="2400" dirty="0" smtClean="0"/>
              <a:t> </a:t>
            </a:r>
            <a:r>
              <a:rPr lang="en-US" sz="2400" dirty="0" err="1" smtClean="0"/>
              <a:t>Fastor</a:t>
            </a:r>
            <a:r>
              <a:rPr lang="en-US" sz="2400" dirty="0" smtClean="0"/>
              <a:t> JS300 G3)</a:t>
            </a:r>
          </a:p>
          <a:p>
            <a:r>
              <a:rPr lang="ru-RU" sz="2400" dirty="0" smtClean="0"/>
              <a:t>Полезный объем до 6</a:t>
            </a:r>
            <a:r>
              <a:rPr lang="en-US" sz="2400" dirty="0" smtClean="0"/>
              <a:t>8</a:t>
            </a:r>
            <a:r>
              <a:rPr lang="ru-RU" sz="2400" dirty="0" smtClean="0"/>
              <a:t>0 ТБ при использовании </a:t>
            </a:r>
            <a:r>
              <a:rPr lang="en-US" sz="2400" dirty="0" smtClean="0"/>
              <a:t>HDD SAS 4TB</a:t>
            </a:r>
            <a:endParaRPr lang="ru-RU" sz="2400" dirty="0" smtClean="0"/>
          </a:p>
          <a:p>
            <a:r>
              <a:rPr lang="ru-RU" sz="2400" dirty="0" smtClean="0"/>
              <a:t>Группы </a:t>
            </a:r>
            <a:r>
              <a:rPr lang="en-US" sz="2400" dirty="0" smtClean="0"/>
              <a:t>RAIDZ-3 </a:t>
            </a:r>
            <a:r>
              <a:rPr lang="ru-RU" sz="2400" dirty="0" smtClean="0"/>
              <a:t>из 19 дисков.</a:t>
            </a:r>
            <a:endParaRPr lang="en-US" sz="2400" dirty="0" smtClean="0"/>
          </a:p>
          <a:p>
            <a:r>
              <a:rPr lang="en-US" sz="2400" dirty="0" smtClean="0"/>
              <a:t>*) </a:t>
            </a:r>
            <a:r>
              <a:rPr lang="ru-RU" sz="2400" dirty="0" smtClean="0"/>
              <a:t>Иллюстрация с сайта производителя </a:t>
            </a:r>
            <a:r>
              <a:rPr lang="en-US" sz="2400" dirty="0" smtClean="0"/>
              <a:t>https://www.etgro.ru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205" y="571480"/>
            <a:ext cx="8529637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Нижний колонтитул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</a:t>
            </a:r>
            <a:r>
              <a:rPr lang="ru-RU" dirty="0" smtClean="0"/>
              <a:t>7</a:t>
            </a:r>
            <a:r>
              <a:rPr lang="ru-RU" dirty="0" smtClean="0"/>
              <a:t>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Оценка вероятности потери данных в хранилище</a:t>
            </a:r>
            <a:br>
              <a:rPr lang="ru-RU" dirty="0" smtClean="0"/>
            </a:br>
            <a:r>
              <a:rPr lang="ru-RU" dirty="0" smtClean="0"/>
              <a:t>в следствие отказа дисков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268760"/>
            <a:ext cx="48028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Характеристики хранилища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Объем хранилища – </a:t>
            </a:r>
            <a:r>
              <a:rPr lang="ru-RU" sz="2400" b="1" dirty="0" smtClean="0"/>
              <a:t>1 петабайт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Срок хранения – </a:t>
            </a:r>
            <a:r>
              <a:rPr lang="ru-RU" sz="2400" b="1" dirty="0" smtClean="0"/>
              <a:t>10 лет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Объем дисков – 4 терабайта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Наличие дисков горячего резерва</a:t>
            </a:r>
            <a:endParaRPr lang="en-US" sz="2400" dirty="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77" y="3357562"/>
            <a:ext cx="7577137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1714480" y="5713428"/>
            <a:ext cx="5214974" cy="1588"/>
          </a:xfrm>
          <a:prstGeom prst="line">
            <a:avLst/>
          </a:prstGeom>
          <a:ln w="508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организации файловых систем в SCARP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804071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9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Моментальные снимки в SCARP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463" y="690583"/>
            <a:ext cx="7839075" cy="5524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10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доступа для контейнеров </a:t>
            </a:r>
            <a:r>
              <a:rPr lang="ru-RU" dirty="0" err="1" smtClean="0"/>
              <a:t>OpenVZ</a:t>
            </a:r>
            <a:r>
              <a:rPr lang="ru-RU" dirty="0" smtClean="0"/>
              <a:t>  к параллельному хранилищу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1390650"/>
            <a:ext cx="89154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11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571504"/>
          </a:xfrm>
        </p:spPr>
        <p:txBody>
          <a:bodyPr>
            <a:normAutofit/>
          </a:bodyPr>
          <a:lstStyle/>
          <a:p>
            <a:r>
              <a:rPr lang="ru-RU" dirty="0" smtClean="0"/>
              <a:t>Результаты нагрузочного тестирования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3786190"/>
          <a:ext cx="8429684" cy="2500332"/>
        </p:xfrm>
        <a:graphic>
          <a:graphicData uri="http://schemas.openxmlformats.org/drawingml/2006/table">
            <a:tbl>
              <a:tblPr/>
              <a:tblGrid>
                <a:gridCol w="3522626"/>
                <a:gridCol w="2306825"/>
                <a:gridCol w="2600233"/>
              </a:tblGrid>
              <a:tr h="416722">
                <a:tc>
                  <a:txBody>
                    <a:bodyPr/>
                    <a:lstStyle/>
                    <a:p>
                      <a:endParaRPr lang="ru-RU" sz="1200" dirty="0">
                        <a:latin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>
                          <a:latin typeface="Times New Roman"/>
                          <a:ea typeface="Times New Roman"/>
                        </a:rPr>
                        <a:t>Для одного потока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>
                          <a:latin typeface="Times New Roman"/>
                          <a:ea typeface="Times New Roman"/>
                        </a:rPr>
                        <a:t>Интегрально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Запись (МБ/</a:t>
                      </a:r>
                      <a:r>
                        <a:rPr lang="en-US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234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~ 1500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Перезапись (МБ/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166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н/д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Чтение (МБ/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413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~ 2000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Создание (1/</a:t>
                      </a:r>
                      <a:r>
                        <a:rPr lang="en-US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318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2079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Удаление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(1/c) 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2197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3387 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6038" y="642918"/>
            <a:ext cx="6510337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Нижний колонтитул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12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ограничения и недостатки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56436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b="1" dirty="0" smtClean="0"/>
              <a:t>Не работает поддержка синхронного журнала на </a:t>
            </a:r>
            <a:r>
              <a:rPr lang="en-US" b="1" dirty="0" smtClean="0"/>
              <a:t>SSD</a:t>
            </a:r>
            <a:r>
              <a:rPr lang="ru-RU" b="1" dirty="0" smtClean="0"/>
              <a:t> </a:t>
            </a:r>
            <a:r>
              <a:rPr lang="ru-RU" dirty="0" smtClean="0"/>
              <a:t>(ждем обновлений </a:t>
            </a:r>
            <a:r>
              <a:rPr lang="en-US" dirty="0" smtClean="0"/>
              <a:t>ZFS/</a:t>
            </a:r>
            <a:r>
              <a:rPr lang="en-US" dirty="0" err="1" smtClean="0"/>
              <a:t>Lustre</a:t>
            </a:r>
            <a:r>
              <a:rPr lang="ru-RU" dirty="0" smtClean="0"/>
              <a:t>)</a:t>
            </a:r>
            <a:endParaRPr lang="en-US" dirty="0" smtClean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b="1" dirty="0" smtClean="0"/>
              <a:t>Монтирование ФС </a:t>
            </a:r>
            <a:r>
              <a:rPr lang="en-US" b="1" dirty="0" err="1" smtClean="0"/>
              <a:t>Lustre</a:t>
            </a:r>
            <a:r>
              <a:rPr lang="en-US" b="1" dirty="0" smtClean="0"/>
              <a:t> </a:t>
            </a:r>
            <a:r>
              <a:rPr lang="ru-RU" b="1" dirty="0" smtClean="0"/>
              <a:t>возможно только от корня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несущественно при использовании контейнеров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b="1" dirty="0" smtClean="0"/>
              <a:t>Проблемы с проверкой целостности </a:t>
            </a:r>
            <a:r>
              <a:rPr lang="en-US" b="1" dirty="0" err="1" smtClean="0"/>
              <a:t>Lustre</a:t>
            </a:r>
            <a:r>
              <a:rPr lang="en-US" b="1" dirty="0" smtClean="0"/>
              <a:t> </a:t>
            </a:r>
            <a:r>
              <a:rPr lang="ru-RU" b="1" dirty="0" smtClean="0"/>
              <a:t>при использовании </a:t>
            </a:r>
            <a:r>
              <a:rPr lang="en-US" b="1" dirty="0" smtClean="0"/>
              <a:t>ZFS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(</a:t>
            </a:r>
            <a:r>
              <a:rPr lang="ru-RU" dirty="0" smtClean="0"/>
              <a:t>ждем ближайшее обновление в </a:t>
            </a:r>
            <a:r>
              <a:rPr lang="en-US" dirty="0" smtClean="0"/>
              <a:t>2.5.4)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b="1" dirty="0" smtClean="0"/>
              <a:t>Проблемы с использованием </a:t>
            </a:r>
            <a:r>
              <a:rPr lang="en-US" b="1" dirty="0" smtClean="0"/>
              <a:t>RDMA </a:t>
            </a:r>
            <a:r>
              <a:rPr lang="ru-RU" b="1" dirty="0" smtClean="0"/>
              <a:t>для </a:t>
            </a:r>
            <a:r>
              <a:rPr lang="en-US" b="1" dirty="0" err="1" smtClean="0"/>
              <a:t>OpenVZ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ru-RU" dirty="0" smtClean="0"/>
              <a:t>требуется запуск непосредственно на физ. серверах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b="1" dirty="0" smtClean="0"/>
              <a:t>Проблемы с размещение файлов-образов </a:t>
            </a:r>
            <a:br>
              <a:rPr lang="ru-RU" b="1" dirty="0" smtClean="0"/>
            </a:br>
            <a:r>
              <a:rPr lang="ru-RU" b="1" dirty="0" smtClean="0"/>
              <a:t>для контейнеров </a:t>
            </a:r>
            <a:r>
              <a:rPr lang="en-US" b="1" dirty="0" err="1" smtClean="0"/>
              <a:t>OpenVZ</a:t>
            </a:r>
            <a:r>
              <a:rPr lang="en-US" b="1" dirty="0" smtClean="0"/>
              <a:t> </a:t>
            </a:r>
            <a:r>
              <a:rPr lang="ru-RU" b="1" dirty="0" smtClean="0"/>
              <a:t>в ФС </a:t>
            </a:r>
            <a:r>
              <a:rPr lang="en-US" b="1" dirty="0" err="1" smtClean="0"/>
              <a:t>Lustre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dirty="0" smtClean="0"/>
              <a:t>(используем реэкспорт по </a:t>
            </a:r>
            <a:r>
              <a:rPr lang="en-US" dirty="0" smtClean="0"/>
              <a:t>NFS, </a:t>
            </a:r>
            <a:r>
              <a:rPr lang="ru-RU" dirty="0" smtClean="0"/>
              <a:t>ждем ядра </a:t>
            </a:r>
            <a:r>
              <a:rPr lang="en-US" dirty="0" smtClean="0"/>
              <a:t>Linux </a:t>
            </a:r>
            <a:r>
              <a:rPr lang="ru-RU" dirty="0" smtClean="0"/>
              <a:t>3.+)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13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приложения комплекса </a:t>
            </a:r>
            <a:r>
              <a:rPr lang="en-US" dirty="0" smtClean="0"/>
              <a:t>SCARP</a:t>
            </a:r>
            <a:r>
              <a:rPr lang="ru-RU" dirty="0" smtClean="0"/>
              <a:t> в ИКИ 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dirty="0" smtClean="0"/>
              <a:t>Данные и приложения дистанционного зондирования Земли из космоса</a:t>
            </a:r>
          </a:p>
          <a:p>
            <a:r>
              <a:rPr lang="ru-RU" dirty="0" smtClean="0"/>
              <a:t>Базы данных рентгеновских источников для астрофизики высоких энергий (</a:t>
            </a:r>
            <a:r>
              <a:rPr lang="en-US" dirty="0" smtClean="0"/>
              <a:t>SRG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Данные проектов планетарных исследований (</a:t>
            </a:r>
            <a:r>
              <a:rPr lang="en-US" dirty="0" err="1" smtClean="0"/>
              <a:t>Venera</a:t>
            </a:r>
            <a:r>
              <a:rPr lang="en-US" dirty="0" smtClean="0"/>
              <a:t> Express </a:t>
            </a:r>
            <a:r>
              <a:rPr lang="ru-RU" dirty="0" smtClean="0"/>
              <a:t>и д.р.)</a:t>
            </a:r>
          </a:p>
          <a:p>
            <a:r>
              <a:rPr lang="ru-RU" dirty="0" smtClean="0"/>
              <a:t>Корпоративное облачное хранилище ИКИ РАН </a:t>
            </a:r>
            <a:r>
              <a:rPr lang="en-US" dirty="0" err="1" smtClean="0"/>
              <a:t>SeaFile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Методы суперкомпьютерного моделирования. 17-19.11.15. Таруса. стр. 14 из 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654032"/>
          </a:xfrm>
        </p:spPr>
        <p:txBody>
          <a:bodyPr/>
          <a:lstStyle/>
          <a:p>
            <a:r>
              <a:rPr lang="ru-RU" dirty="0" smtClean="0"/>
              <a:t>Вопросы</a:t>
            </a:r>
            <a:r>
              <a:rPr lang="en-US" dirty="0" smtClean="0"/>
              <a:t>? </a:t>
            </a:r>
            <a:r>
              <a:rPr lang="ru-RU" dirty="0" err="1" smtClean="0"/>
              <a:t>Коментарии</a:t>
            </a:r>
            <a:r>
              <a:rPr lang="en-US" dirty="0" smtClean="0"/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493</Words>
  <PresentationFormat>Экран (4:3)</PresentationFormat>
  <Paragraphs>99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SCARP: масштабируемая и отказоустойчивая платформа легкой виртуализации  для интенсивной работы с большими данными  и облачных приложений</vt:lpstr>
      <vt:lpstr>Архитектурная концепция комплекса SCARP</vt:lpstr>
      <vt:lpstr>Целевые характеристики SCARP</vt:lpstr>
      <vt:lpstr>Обеспечение отказоустойчивости систем хранения на «commodity hardware»</vt:lpstr>
      <vt:lpstr>Генеалогическое древо SCARP</vt:lpstr>
      <vt:lpstr>Организация комплекса SCARP в ИКИ РАН</vt:lpstr>
      <vt:lpstr>Модуль данных</vt:lpstr>
      <vt:lpstr>Оценка вероятности потери данных в хранилище в следствие отказа дисков</vt:lpstr>
      <vt:lpstr>Особенности организации файловых систем в SCARP</vt:lpstr>
      <vt:lpstr>Моментальные снимки в SCARP</vt:lpstr>
      <vt:lpstr>Схема доступа для контейнеров OpenVZ  к параллельному хранилищу</vt:lpstr>
      <vt:lpstr>Результаты нагрузочного тестирования</vt:lpstr>
      <vt:lpstr>Текущие ограничения и недостатки</vt:lpstr>
      <vt:lpstr>Текущие приложения комплекса SCARP в ИКИ РАН</vt:lpstr>
      <vt:lpstr>Вопросы? Коментарии?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SCARP: масштабируемая и отказоустойчивая платформа легкой виртуализации  для интенсивной работы с большими данными  и облачных приложений</dc:title>
  <dc:creator>Veniamin Konoplev</dc:creator>
  <cp:lastModifiedBy>Veniamin Konoplev</cp:lastModifiedBy>
  <cp:revision>63</cp:revision>
  <dcterms:created xsi:type="dcterms:W3CDTF">2015-11-17T19:31:18Z</dcterms:created>
  <dcterms:modified xsi:type="dcterms:W3CDTF">2015-11-19T06:28:19Z</dcterms:modified>
</cp:coreProperties>
</file>