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sldIdLst>
    <p:sldId id="280" r:id="rId2"/>
    <p:sldId id="293" r:id="rId3"/>
    <p:sldId id="263" r:id="rId4"/>
    <p:sldId id="281" r:id="rId5"/>
    <p:sldId id="283" r:id="rId6"/>
    <p:sldId id="290" r:id="rId7"/>
    <p:sldId id="285" r:id="rId8"/>
    <p:sldId id="289" r:id="rId9"/>
    <p:sldId id="286" r:id="rId10"/>
    <p:sldId id="287" r:id="rId11"/>
    <p:sldId id="292" r:id="rId12"/>
    <p:sldId id="265" r:id="rId13"/>
    <p:sldId id="291" r:id="rId1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2426" autoAdjust="0"/>
    <p:restoredTop sz="90579" autoAdjust="0"/>
  </p:normalViewPr>
  <p:slideViewPr>
    <p:cSldViewPr>
      <p:cViewPr varScale="1">
        <p:scale>
          <a:sx n="75" d="100"/>
          <a:sy n="75" d="100"/>
        </p:scale>
        <p:origin x="-136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4" Type="http://schemas.openxmlformats.org/officeDocument/2006/relationships/image" Target="../media/image2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pPr>
                <a:defRPr/>
              </a:pPr>
              <a:endParaRPr lang="ru-RU">
                <a:cs typeface="+mn-cs"/>
              </a:endParaRPr>
            </a:p>
          </p:txBody>
        </p:sp>
        <p:sp>
          <p:nvSpPr>
            <p:cNvPr id="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w="9525">
              <a:noFill/>
              <a:miter lim="800000"/>
              <a:headEnd/>
              <a:tailEnd/>
            </a:ln>
          </p:spPr>
          <p:txBody>
            <a:bodyPr/>
            <a:lstStyle/>
            <a:p>
              <a:pPr>
                <a:defRPr/>
              </a:pPr>
              <a:endParaRPr lang="ru-RU" sz="2400">
                <a:latin typeface="Times New Roman" pitchFamily="18" charset="0"/>
                <a:cs typeface="+mn-cs"/>
              </a:endParaRPr>
            </a:p>
          </p:txBody>
        </p:sp>
        <p:sp>
          <p:nvSpPr>
            <p:cNvPr id="7"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w="9525">
              <a:noFill/>
              <a:miter lim="800000"/>
              <a:headEnd/>
              <a:tailEnd/>
            </a:ln>
          </p:spPr>
          <p:txBody>
            <a:bodyPr/>
            <a:lstStyle/>
            <a:p>
              <a:pPr>
                <a:defRPr/>
              </a:pPr>
              <a:endParaRPr lang="ru-RU">
                <a:latin typeface="Arial" charset="0"/>
                <a:cs typeface="+mn-cs"/>
              </a:endParaRPr>
            </a:p>
          </p:txBody>
        </p:sp>
      </p:grpSp>
      <p:sp>
        <p:nvSpPr>
          <p:cNvPr id="51206" name="Rectangle 6"/>
          <p:cNvSpPr>
            <a:spLocks noGrp="1" noChangeArrowheads="1"/>
          </p:cNvSpPr>
          <p:nvPr>
            <p:ph type="ctrTitle"/>
          </p:nvPr>
        </p:nvSpPr>
        <p:spPr>
          <a:xfrm>
            <a:off x="1443038" y="985838"/>
            <a:ext cx="7239000" cy="1444625"/>
          </a:xfrm>
        </p:spPr>
        <p:txBody>
          <a:bodyPr/>
          <a:lstStyle>
            <a:lvl1pPr>
              <a:defRPr sz="4000"/>
            </a:lvl1pPr>
          </a:lstStyle>
          <a:p>
            <a:r>
              <a:rPr lang="ru-RU"/>
              <a:t>Образец заголовка</a:t>
            </a:r>
          </a:p>
        </p:txBody>
      </p:sp>
      <p:sp>
        <p:nvSpPr>
          <p:cNvPr id="51207"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ru-RU"/>
              <a:t>Образец подзаголовка</a:t>
            </a:r>
          </a:p>
        </p:txBody>
      </p:sp>
      <p:sp>
        <p:nvSpPr>
          <p:cNvPr id="8" name="Rectangle 8"/>
          <p:cNvSpPr>
            <a:spLocks noGrp="1" noChangeArrowheads="1"/>
          </p:cNvSpPr>
          <p:nvPr>
            <p:ph type="dt" sz="half" idx="10"/>
          </p:nvPr>
        </p:nvSpPr>
        <p:spPr/>
        <p:txBody>
          <a:bodyPr/>
          <a:lstStyle>
            <a:lvl1pPr>
              <a:defRPr/>
            </a:lvl1pPr>
          </a:lstStyle>
          <a:p>
            <a:pPr>
              <a:defRPr/>
            </a:pPr>
            <a:endParaRPr lang="ru-RU"/>
          </a:p>
        </p:txBody>
      </p:sp>
      <p:sp>
        <p:nvSpPr>
          <p:cNvPr id="9" name="Rectangle 9"/>
          <p:cNvSpPr>
            <a:spLocks noGrp="1" noChangeArrowheads="1"/>
          </p:cNvSpPr>
          <p:nvPr>
            <p:ph type="ftr" sz="quarter" idx="11"/>
          </p:nvPr>
        </p:nvSpPr>
        <p:spPr/>
        <p:txBody>
          <a:bodyPr/>
          <a:lstStyle>
            <a:lvl1pPr>
              <a:defRPr/>
            </a:lvl1pPr>
          </a:lstStyle>
          <a:p>
            <a:pPr>
              <a:defRPr/>
            </a:pPr>
            <a:endParaRPr lang="ru-RU"/>
          </a:p>
        </p:txBody>
      </p:sp>
      <p:sp>
        <p:nvSpPr>
          <p:cNvPr id="10" name="Rectangle 10"/>
          <p:cNvSpPr>
            <a:spLocks noGrp="1" noChangeArrowheads="1"/>
          </p:cNvSpPr>
          <p:nvPr>
            <p:ph type="sldNum" sz="quarter" idx="12"/>
          </p:nvPr>
        </p:nvSpPr>
        <p:spPr/>
        <p:txBody>
          <a:bodyPr/>
          <a:lstStyle>
            <a:lvl1pPr>
              <a:defRPr/>
            </a:lvl1pPr>
          </a:lstStyle>
          <a:p>
            <a:pPr>
              <a:defRPr/>
            </a:pPr>
            <a:fld id="{666DC8F4-1416-4B62-9D47-226984B8CAF7}"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ACCECAA9-A75B-48DA-8422-F54206D17D69}"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4CF6D2CD-4677-43F8-B588-4147F9E0BD39}"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7E42C630-4F5C-439A-961F-2A7B3BCB05C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8"/>
          <p:cNvSpPr>
            <a:spLocks noGrp="1" noChangeArrowheads="1"/>
          </p:cNvSpPr>
          <p:nvPr>
            <p:ph type="dt" sz="half" idx="10"/>
          </p:nvPr>
        </p:nvSpPr>
        <p:spPr>
          <a:ln/>
        </p:spPr>
        <p:txBody>
          <a:bodyPr/>
          <a:lstStyle>
            <a:lvl1pPr>
              <a:defRPr/>
            </a:lvl1pPr>
          </a:lstStyle>
          <a:p>
            <a:pPr>
              <a:defRPr/>
            </a:pPr>
            <a:endParaRPr lang="ru-RU"/>
          </a:p>
        </p:txBody>
      </p:sp>
      <p:sp>
        <p:nvSpPr>
          <p:cNvPr id="8" name="Rectangle 9"/>
          <p:cNvSpPr>
            <a:spLocks noGrp="1" noChangeArrowheads="1"/>
          </p:cNvSpPr>
          <p:nvPr>
            <p:ph type="ftr" sz="quarter" idx="11"/>
          </p:nvPr>
        </p:nvSpPr>
        <p:spPr>
          <a:ln/>
        </p:spPr>
        <p:txBody>
          <a:bodyPr/>
          <a:lstStyle>
            <a:lvl1pPr>
              <a:defRPr/>
            </a:lvl1pPr>
          </a:lstStyle>
          <a:p>
            <a:pPr>
              <a:defRPr/>
            </a:pPr>
            <a:endParaRPr lang="ru-RU"/>
          </a:p>
        </p:txBody>
      </p:sp>
      <p:sp>
        <p:nvSpPr>
          <p:cNvPr id="9" name="Rectangle 10"/>
          <p:cNvSpPr>
            <a:spLocks noGrp="1" noChangeArrowheads="1"/>
          </p:cNvSpPr>
          <p:nvPr>
            <p:ph type="sldNum" sz="quarter" idx="12"/>
          </p:nvPr>
        </p:nvSpPr>
        <p:spPr>
          <a:ln/>
        </p:spPr>
        <p:txBody>
          <a:bodyPr/>
          <a:lstStyle>
            <a:lvl1pPr>
              <a:defRPr/>
            </a:lvl1pPr>
          </a:lstStyle>
          <a:p>
            <a:pPr>
              <a:defRPr/>
            </a:pPr>
            <a:fld id="{B200D2EB-65A5-4298-8BE1-11259CFEBE4C}"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8"/>
          <p:cNvSpPr>
            <a:spLocks noGrp="1" noChangeArrowheads="1"/>
          </p:cNvSpPr>
          <p:nvPr>
            <p:ph type="dt" sz="half" idx="10"/>
          </p:nvPr>
        </p:nvSpPr>
        <p:spPr>
          <a:ln/>
        </p:spPr>
        <p:txBody>
          <a:bodyPr/>
          <a:lstStyle>
            <a:lvl1pPr>
              <a:defRPr/>
            </a:lvl1pPr>
          </a:lstStyle>
          <a:p>
            <a:pPr>
              <a:defRPr/>
            </a:pPr>
            <a:endParaRPr lang="ru-RU"/>
          </a:p>
        </p:txBody>
      </p:sp>
      <p:sp>
        <p:nvSpPr>
          <p:cNvPr id="4" name="Rectangle 9"/>
          <p:cNvSpPr>
            <a:spLocks noGrp="1" noChangeArrowheads="1"/>
          </p:cNvSpPr>
          <p:nvPr>
            <p:ph type="ftr" sz="quarter" idx="11"/>
          </p:nvPr>
        </p:nvSpPr>
        <p:spPr>
          <a:ln/>
        </p:spPr>
        <p:txBody>
          <a:bodyPr/>
          <a:lstStyle>
            <a:lvl1pPr>
              <a:defRPr/>
            </a:lvl1pPr>
          </a:lstStyle>
          <a:p>
            <a:pPr>
              <a:defRPr/>
            </a:pPr>
            <a:endParaRPr lang="ru-RU"/>
          </a:p>
        </p:txBody>
      </p:sp>
      <p:sp>
        <p:nvSpPr>
          <p:cNvPr id="5" name="Rectangle 10"/>
          <p:cNvSpPr>
            <a:spLocks noGrp="1" noChangeArrowheads="1"/>
          </p:cNvSpPr>
          <p:nvPr>
            <p:ph type="sldNum" sz="quarter" idx="12"/>
          </p:nvPr>
        </p:nvSpPr>
        <p:spPr>
          <a:ln/>
        </p:spPr>
        <p:txBody>
          <a:bodyPr/>
          <a:lstStyle>
            <a:lvl1pPr>
              <a:defRPr/>
            </a:lvl1pPr>
          </a:lstStyle>
          <a:p>
            <a:pPr>
              <a:defRPr/>
            </a:pPr>
            <a:fld id="{D2525270-4994-4AEF-AFE4-D600A471083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ru-RU"/>
          </a:p>
        </p:txBody>
      </p:sp>
      <p:sp>
        <p:nvSpPr>
          <p:cNvPr id="3" name="Rectangle 9"/>
          <p:cNvSpPr>
            <a:spLocks noGrp="1" noChangeArrowheads="1"/>
          </p:cNvSpPr>
          <p:nvPr>
            <p:ph type="ftr" sz="quarter" idx="11"/>
          </p:nvPr>
        </p:nvSpPr>
        <p:spPr>
          <a:ln/>
        </p:spPr>
        <p:txBody>
          <a:bodyPr/>
          <a:lstStyle>
            <a:lvl1pPr>
              <a:defRPr/>
            </a:lvl1pPr>
          </a:lstStyle>
          <a:p>
            <a:pPr>
              <a:defRPr/>
            </a:pPr>
            <a:endParaRPr lang="ru-RU"/>
          </a:p>
        </p:txBody>
      </p:sp>
      <p:sp>
        <p:nvSpPr>
          <p:cNvPr id="4" name="Rectangle 10"/>
          <p:cNvSpPr>
            <a:spLocks noGrp="1" noChangeArrowheads="1"/>
          </p:cNvSpPr>
          <p:nvPr>
            <p:ph type="sldNum" sz="quarter" idx="12"/>
          </p:nvPr>
        </p:nvSpPr>
        <p:spPr>
          <a:ln/>
        </p:spPr>
        <p:txBody>
          <a:bodyPr/>
          <a:lstStyle>
            <a:lvl1pPr>
              <a:defRPr/>
            </a:lvl1pPr>
          </a:lstStyle>
          <a:p>
            <a:pPr>
              <a:defRPr/>
            </a:pPr>
            <a:fld id="{45C766DB-E442-4ECC-8276-D31EFD011C60}"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8A98212F-4A4D-4633-99B8-4C11C8856AF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DD0F7754-DE38-4F45-BC35-0E96274A046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A6207363-CC98-4482-AB60-9FBC9D2B292D}"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6413" y="301625"/>
            <a:ext cx="1827212" cy="56403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370013" y="301625"/>
            <a:ext cx="5334000" cy="56403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FA416ECC-F2C8-4EA4-9D60-03DFA7AC4ED0}"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0013" y="301625"/>
            <a:ext cx="7313612"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370013" y="1827213"/>
            <a:ext cx="3579812"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102225" y="1827213"/>
            <a:ext cx="35814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1C9DD58D-873E-4A3F-802A-9D44300EDD90}"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3238500" y="0"/>
            <a:ext cx="11925300" cy="3810000"/>
            <a:chOff x="-2040" y="0"/>
            <a:chExt cx="7512" cy="2400"/>
          </a:xfrm>
        </p:grpSpPr>
        <p:sp>
          <p:nvSpPr>
            <p:cNvPr id="50179"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pPr>
                <a:defRPr/>
              </a:pPr>
              <a:endParaRPr lang="ru-RU" sz="2400">
                <a:latin typeface="Times New Roman" pitchFamily="18" charset="0"/>
                <a:cs typeface="+mn-cs"/>
              </a:endParaRPr>
            </a:p>
          </p:txBody>
        </p:sp>
        <p:sp>
          <p:nvSpPr>
            <p:cNvPr id="50180"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pPr>
                <a:defRPr/>
              </a:pPr>
              <a:endParaRPr lang="ru-RU">
                <a:latin typeface="Arial" charset="0"/>
                <a:cs typeface="+mn-cs"/>
              </a:endParaRPr>
            </a:p>
          </p:txBody>
        </p:sp>
        <p:sp>
          <p:nvSpPr>
            <p:cNvPr id="50181"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pPr>
                <a:defRPr/>
              </a:pPr>
              <a:endParaRPr lang="ru-RU">
                <a:cs typeface="+mn-cs"/>
              </a:endParaRPr>
            </a:p>
          </p:txBody>
        </p:sp>
      </p:grpSp>
      <p:sp>
        <p:nvSpPr>
          <p:cNvPr id="4099" name="Rectangle 6"/>
          <p:cNvSpPr>
            <a:spLocks noGrp="1" noChangeArrowheads="1"/>
          </p:cNvSpPr>
          <p:nvPr>
            <p:ph type="title"/>
          </p:nvPr>
        </p:nvSpPr>
        <p:spPr bwMode="auto">
          <a:xfrm>
            <a:off x="1370013" y="301625"/>
            <a:ext cx="7313612"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4100" name="Rectangle 7"/>
          <p:cNvSpPr>
            <a:spLocks noGrp="1" noChangeArrowheads="1"/>
          </p:cNvSpPr>
          <p:nvPr>
            <p:ph type="body" idx="1"/>
          </p:nvPr>
        </p:nvSpPr>
        <p:spPr bwMode="auto">
          <a:xfrm>
            <a:off x="1370013" y="1827213"/>
            <a:ext cx="7313612"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018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ru-RU"/>
          </a:p>
        </p:txBody>
      </p:sp>
      <p:sp>
        <p:nvSpPr>
          <p:cNvPr id="5018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cs typeface="+mn-cs"/>
              </a:defRPr>
            </a:lvl1pPr>
          </a:lstStyle>
          <a:p>
            <a:pPr>
              <a:defRPr/>
            </a:pPr>
            <a:endParaRPr lang="ru-RU"/>
          </a:p>
        </p:txBody>
      </p:sp>
      <p:sp>
        <p:nvSpPr>
          <p:cNvPr id="5018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C57AD64D-2756-401B-A9B1-826998D9C7E0}"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70"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oleObject" Target="../embeddings/oleObject2.bin"/><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6.png"/><Relationship Id="rId7" Type="http://schemas.openxmlformats.org/officeDocument/2006/relationships/oleObject" Target="../embeddings/oleObject6.bin"/><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emf"/><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wmf"/><Relationship Id="rId1" Type="http://schemas.openxmlformats.org/officeDocument/2006/relationships/slideLayout" Target="../slideLayouts/slideLayout2.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ctrTitle"/>
          </p:nvPr>
        </p:nvSpPr>
        <p:spPr>
          <a:xfrm>
            <a:off x="503238" y="571480"/>
            <a:ext cx="8640762" cy="1689120"/>
          </a:xfrm>
        </p:spPr>
        <p:txBody>
          <a:bodyPr/>
          <a:lstStyle/>
          <a:p>
            <a:pPr algn="ctr" eaLnBrk="1" hangingPunct="1"/>
            <a:r>
              <a:rPr lang="en-US" sz="3500" b="1" i="1" dirty="0" smtClean="0"/>
              <a:t>Electronic structure and Auger recombination rates in silicon </a:t>
            </a:r>
            <a:r>
              <a:rPr lang="en-US" sz="3500" b="1" i="1" dirty="0" err="1" smtClean="0"/>
              <a:t>nanocrystals</a:t>
            </a:r>
            <a:r>
              <a:rPr lang="en-US" sz="3500" b="1" i="1" dirty="0" smtClean="0"/>
              <a:t> doped with P, Li, S</a:t>
            </a:r>
            <a:endParaRPr lang="ru-RU" sz="3500" b="1" i="1" dirty="0" smtClean="0"/>
          </a:p>
        </p:txBody>
      </p:sp>
      <p:sp>
        <p:nvSpPr>
          <p:cNvPr id="1028" name="Rectangle 3"/>
          <p:cNvSpPr>
            <a:spLocks noGrp="1" noChangeArrowheads="1"/>
          </p:cNvSpPr>
          <p:nvPr>
            <p:ph type="subTitle" idx="1"/>
          </p:nvPr>
        </p:nvSpPr>
        <p:spPr>
          <a:xfrm>
            <a:off x="1071538" y="3357562"/>
            <a:ext cx="7521575" cy="1500197"/>
          </a:xfrm>
        </p:spPr>
        <p:txBody>
          <a:bodyPr/>
          <a:lstStyle/>
          <a:p>
            <a:pPr algn="r" eaLnBrk="1" hangingPunct="1">
              <a:lnSpc>
                <a:spcPct val="80000"/>
              </a:lnSpc>
            </a:pPr>
            <a:endParaRPr lang="ru-RU" sz="2400" dirty="0" smtClean="0">
              <a:latin typeface="Times New Roman" pitchFamily="18" charset="0"/>
            </a:endParaRPr>
          </a:p>
          <a:p>
            <a:pPr algn="ctr" eaLnBrk="1" hangingPunct="1">
              <a:lnSpc>
                <a:spcPct val="80000"/>
              </a:lnSpc>
            </a:pPr>
            <a:r>
              <a:rPr lang="en-US" sz="2400" dirty="0" smtClean="0">
                <a:latin typeface="Times New Roman" pitchFamily="18" charset="0"/>
              </a:rPr>
              <a:t>N.V. </a:t>
            </a:r>
            <a:r>
              <a:rPr lang="en-US" sz="2400" dirty="0" err="1" smtClean="0">
                <a:latin typeface="Times New Roman" pitchFamily="18" charset="0"/>
              </a:rPr>
              <a:t>Derbeneva</a:t>
            </a:r>
            <a:r>
              <a:rPr lang="en-US" sz="2400" dirty="0" smtClean="0">
                <a:latin typeface="Times New Roman" pitchFamily="18" charset="0"/>
              </a:rPr>
              <a:t>, </a:t>
            </a:r>
            <a:r>
              <a:rPr lang="en-US" sz="2400" dirty="0" smtClean="0">
                <a:latin typeface="Times New Roman" pitchFamily="18" charset="0"/>
              </a:rPr>
              <a:t>V.A. </a:t>
            </a:r>
            <a:r>
              <a:rPr lang="en-US" sz="2400" dirty="0" err="1" smtClean="0">
                <a:latin typeface="Times New Roman" pitchFamily="18" charset="0"/>
              </a:rPr>
              <a:t>Burdov</a:t>
            </a:r>
            <a:endParaRPr lang="ru-RU" sz="2400" dirty="0" smtClean="0">
              <a:latin typeface="Times New Roman" pitchFamily="18" charset="0"/>
            </a:endParaRPr>
          </a:p>
          <a:p>
            <a:pPr algn="ctr" eaLnBrk="1" hangingPunct="1">
              <a:lnSpc>
                <a:spcPct val="80000"/>
              </a:lnSpc>
            </a:pPr>
            <a:r>
              <a:rPr lang="en-US" sz="2400" dirty="0" err="1" smtClean="0">
                <a:latin typeface="Times New Roman" pitchFamily="18" charset="0"/>
              </a:rPr>
              <a:t>Lobachevsky</a:t>
            </a:r>
            <a:r>
              <a:rPr lang="en-US" sz="2400" dirty="0" smtClean="0">
                <a:latin typeface="Times New Roman" pitchFamily="18" charset="0"/>
              </a:rPr>
              <a:t> State University of Nizhniy Novgorod</a:t>
            </a:r>
            <a:endParaRPr lang="ru-RU" sz="2400" dirty="0" smtClean="0">
              <a:latin typeface="Times New Roman" pitchFamily="18" charset="0"/>
            </a:endParaRPr>
          </a:p>
        </p:txBody>
      </p:sp>
      <p:graphicFrame>
        <p:nvGraphicFramePr>
          <p:cNvPr id="107525" name="Object 5"/>
          <p:cNvGraphicFramePr>
            <a:graphicFrameLocks noChangeAspect="1"/>
          </p:cNvGraphicFramePr>
          <p:nvPr/>
        </p:nvGraphicFramePr>
        <p:xfrm>
          <a:off x="3214678" y="4786322"/>
          <a:ext cx="1152525" cy="1079500"/>
        </p:xfrm>
        <a:graphic>
          <a:graphicData uri="http://schemas.openxmlformats.org/presentationml/2006/ole">
            <p:oleObj spid="_x0000_s1026" name="Точечный рисунок" r:id="rId3" imgW="2038095" imgH="2029108" progId="PBrush">
              <p:embed/>
            </p:oleObj>
          </a:graphicData>
        </a:graphic>
      </p:graphicFrame>
      <p:pic>
        <p:nvPicPr>
          <p:cNvPr id="7" name="Picture 178"/>
          <p:cNvPicPr>
            <a:picLocks noChangeAspect="1" noChangeArrowheads="1"/>
          </p:cNvPicPr>
          <p:nvPr/>
        </p:nvPicPr>
        <p:blipFill>
          <a:blip r:embed="rId4" cstate="print">
            <a:clrChange>
              <a:clrFrom>
                <a:srgbClr val="FCFEFC"/>
              </a:clrFrom>
              <a:clrTo>
                <a:srgbClr val="FCFEFC">
                  <a:alpha val="0"/>
                </a:srgbClr>
              </a:clrTo>
            </a:clrChange>
            <a:duotone>
              <a:prstClr val="black"/>
              <a:schemeClr val="accent1">
                <a:tint val="45000"/>
                <a:satMod val="400000"/>
              </a:schemeClr>
            </a:duotone>
            <a:lum bright="4000"/>
          </a:blip>
          <a:srcRect/>
          <a:stretch>
            <a:fillRect/>
          </a:stretch>
        </p:blipFill>
        <p:spPr bwMode="auto">
          <a:xfrm>
            <a:off x="4714876" y="4714884"/>
            <a:ext cx="1070570" cy="1049299"/>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7525"/>
                                        </p:tgtEl>
                                        <p:attrNameLst>
                                          <p:attrName>style.visibility</p:attrName>
                                        </p:attrNameLst>
                                      </p:cBhvr>
                                      <p:to>
                                        <p:strVal val="visible"/>
                                      </p:to>
                                    </p:set>
                                    <p:anim calcmode="lin" valueType="num">
                                      <p:cBhvr additive="base">
                                        <p:cTn id="7" dur="500" fill="hold"/>
                                        <p:tgtEl>
                                          <p:spTgt spid="107525"/>
                                        </p:tgtEl>
                                        <p:attrNameLst>
                                          <p:attrName>ppt_x</p:attrName>
                                        </p:attrNameLst>
                                      </p:cBhvr>
                                      <p:tavLst>
                                        <p:tav tm="0">
                                          <p:val>
                                            <p:strVal val="#ppt_x"/>
                                          </p:val>
                                        </p:tav>
                                        <p:tav tm="100000">
                                          <p:val>
                                            <p:strVal val="#ppt_x"/>
                                          </p:val>
                                        </p:tav>
                                      </p:tavLst>
                                    </p:anim>
                                    <p:anim calcmode="lin" valueType="num">
                                      <p:cBhvr additive="base">
                                        <p:cTn id="8" dur="500" fill="hold"/>
                                        <p:tgtEl>
                                          <p:spTgt spid="1075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142852"/>
            <a:ext cx="7773987" cy="1158897"/>
          </a:xfrm>
        </p:spPr>
        <p:txBody>
          <a:bodyPr/>
          <a:lstStyle/>
          <a:p>
            <a:pPr algn="ctr"/>
            <a:r>
              <a:rPr lang="en-US" sz="3000" b="1" i="1" dirty="0" smtClean="0">
                <a:cs typeface="Times New Roman" pitchFamily="18" charset="0"/>
              </a:rPr>
              <a:t>Published data </a:t>
            </a:r>
            <a:r>
              <a:rPr lang="en-US" sz="3000" b="1" i="1" dirty="0" smtClean="0">
                <a:cs typeface="Times New Roman" pitchFamily="18" charset="0"/>
              </a:rPr>
              <a:t>by other authors </a:t>
            </a:r>
            <a:br>
              <a:rPr lang="en-US" sz="3000" b="1" i="1" dirty="0" smtClean="0">
                <a:cs typeface="Times New Roman" pitchFamily="18" charset="0"/>
              </a:rPr>
            </a:br>
            <a:r>
              <a:rPr lang="en-US" sz="3000" b="1" i="1" dirty="0" smtClean="0">
                <a:cs typeface="Times New Roman" pitchFamily="18" charset="0"/>
              </a:rPr>
              <a:t>on </a:t>
            </a:r>
            <a:r>
              <a:rPr lang="en-US" sz="3000" b="1" i="1" dirty="0" err="1" smtClean="0">
                <a:cs typeface="Times New Roman" pitchFamily="18" charset="0"/>
              </a:rPr>
              <a:t>radiative</a:t>
            </a:r>
            <a:r>
              <a:rPr lang="en-US" sz="3000" b="1" i="1" dirty="0" smtClean="0">
                <a:cs typeface="Times New Roman" pitchFamily="18" charset="0"/>
              </a:rPr>
              <a:t> recombination lifetimes</a:t>
            </a:r>
            <a:endParaRPr lang="ru-RU" sz="3000" b="1" i="1" dirty="0">
              <a:cs typeface="Times New Roman" pitchFamily="18" charset="0"/>
            </a:endParaRPr>
          </a:p>
        </p:txBody>
      </p:sp>
      <p:pic>
        <p:nvPicPr>
          <p:cNvPr id="27650" name="Picture 2"/>
          <p:cNvPicPr>
            <a:picLocks noChangeAspect="1" noChangeArrowheads="1"/>
          </p:cNvPicPr>
          <p:nvPr/>
        </p:nvPicPr>
        <p:blipFill>
          <a:blip r:embed="rId2"/>
          <a:srcRect/>
          <a:stretch>
            <a:fillRect/>
          </a:stretch>
        </p:blipFill>
        <p:spPr bwMode="auto">
          <a:xfrm>
            <a:off x="285720" y="2500306"/>
            <a:ext cx="3870511" cy="3000397"/>
          </a:xfrm>
          <a:prstGeom prst="rect">
            <a:avLst/>
          </a:prstGeom>
          <a:noFill/>
          <a:ln w="9525">
            <a:noFill/>
            <a:miter lim="800000"/>
            <a:headEnd/>
            <a:tailEnd/>
          </a:ln>
          <a:effectLst/>
        </p:spPr>
      </p:pic>
      <p:sp>
        <p:nvSpPr>
          <p:cNvPr id="5" name="TextBox 4"/>
          <p:cNvSpPr txBox="1"/>
          <p:nvPr/>
        </p:nvSpPr>
        <p:spPr>
          <a:xfrm>
            <a:off x="0" y="5572140"/>
            <a:ext cx="4643438" cy="1077218"/>
          </a:xfrm>
          <a:prstGeom prst="rect">
            <a:avLst/>
          </a:prstGeom>
          <a:noFill/>
        </p:spPr>
        <p:txBody>
          <a:bodyPr wrap="square" rtlCol="0">
            <a:spAutoFit/>
          </a:bodyPr>
          <a:lstStyle/>
          <a:p>
            <a:pPr marL="342900" indent="-342900" algn="ctr"/>
            <a:r>
              <a:rPr lang="en-US" sz="1600" dirty="0" smtClean="0">
                <a:latin typeface="Times New Roman" pitchFamily="18" charset="0"/>
                <a:cs typeface="Times New Roman" pitchFamily="18" charset="0"/>
              </a:rPr>
              <a:t>A.N. </a:t>
            </a:r>
            <a:r>
              <a:rPr lang="en-US" sz="1600" dirty="0" err="1" smtClean="0">
                <a:latin typeface="Times New Roman" pitchFamily="18" charset="0"/>
                <a:cs typeface="Times New Roman" pitchFamily="18" charset="0"/>
              </a:rPr>
              <a:t>Poddubny</a:t>
            </a:r>
            <a:r>
              <a:rPr lang="en-US" sz="1600" dirty="0" smtClean="0">
                <a:latin typeface="Times New Roman" pitchFamily="18" charset="0"/>
                <a:cs typeface="Times New Roman" pitchFamily="18" charset="0"/>
              </a:rPr>
              <a:t>, A.A. </a:t>
            </a:r>
            <a:r>
              <a:rPr lang="en-US" sz="1600" dirty="0" err="1" smtClean="0">
                <a:latin typeface="Times New Roman" pitchFamily="18" charset="0"/>
                <a:cs typeface="Times New Roman" pitchFamily="18" charset="0"/>
              </a:rPr>
              <a:t>Prokoﬁev</a:t>
            </a:r>
            <a:r>
              <a:rPr lang="en-US" sz="1600" dirty="0" smtClean="0">
                <a:latin typeface="Times New Roman" pitchFamily="18" charset="0"/>
                <a:cs typeface="Times New Roman" pitchFamily="18" charset="0"/>
              </a:rPr>
              <a:t>,  and I.N. </a:t>
            </a:r>
            <a:r>
              <a:rPr lang="en-US" sz="1600" dirty="0" err="1" smtClean="0">
                <a:latin typeface="Times New Roman" pitchFamily="18" charset="0"/>
                <a:cs typeface="Times New Roman" pitchFamily="18" charset="0"/>
              </a:rPr>
              <a:t>Yassievich</a:t>
            </a:r>
            <a:endParaRPr lang="en-US" sz="1600" dirty="0" smtClean="0">
              <a:latin typeface="Times New Roman" pitchFamily="18" charset="0"/>
              <a:cs typeface="Times New Roman" pitchFamily="18" charset="0"/>
            </a:endParaRPr>
          </a:p>
          <a:p>
            <a:pPr marL="342900" indent="-342900" algn="ctr"/>
            <a:r>
              <a:rPr lang="en-US" sz="1600" dirty="0" smtClean="0">
                <a:latin typeface="Times New Roman" pitchFamily="18" charset="0"/>
                <a:cs typeface="Times New Roman" pitchFamily="18" charset="0"/>
              </a:rPr>
              <a:t>Optical transitions and energy relaxation</a:t>
            </a:r>
          </a:p>
          <a:p>
            <a:pPr marL="342900" indent="-342900" algn="ctr"/>
            <a:r>
              <a:rPr lang="en-US" sz="1600" dirty="0" smtClean="0">
                <a:latin typeface="Times New Roman" pitchFamily="18" charset="0"/>
                <a:cs typeface="Times New Roman" pitchFamily="18" charset="0"/>
              </a:rPr>
              <a:t> of hot carriers in Si </a:t>
            </a:r>
            <a:r>
              <a:rPr lang="en-US" sz="1600" dirty="0" err="1" smtClean="0">
                <a:latin typeface="Times New Roman" pitchFamily="18" charset="0"/>
                <a:cs typeface="Times New Roman" pitchFamily="18" charset="0"/>
              </a:rPr>
              <a:t>nanocrystals</a:t>
            </a:r>
            <a:endParaRPr lang="en-US" sz="1600" dirty="0" smtClean="0">
              <a:latin typeface="Times New Roman" pitchFamily="18" charset="0"/>
              <a:cs typeface="Times New Roman" pitchFamily="18" charset="0"/>
            </a:endParaRPr>
          </a:p>
          <a:p>
            <a:pPr marL="342900" indent="-342900" algn="ctr"/>
            <a:r>
              <a:rPr lang="en-US" sz="1600" dirty="0" smtClean="0">
                <a:latin typeface="Times New Roman" pitchFamily="18" charset="0"/>
                <a:cs typeface="Times New Roman" pitchFamily="18" charset="0"/>
              </a:rPr>
              <a:t>APL, V. 97, P. 231116 (</a:t>
            </a:r>
            <a:r>
              <a:rPr lang="en-US" altLang="ja-JP" sz="1600" dirty="0" smtClean="0">
                <a:latin typeface="Times New Roman" pitchFamily="18" charset="0"/>
                <a:cs typeface="Times New Roman" pitchFamily="18" charset="0"/>
              </a:rPr>
              <a:t>2010)</a:t>
            </a:r>
            <a:endParaRPr lang="ru-RU" sz="1600" dirty="0">
              <a:latin typeface="Times New Roman" pitchFamily="18" charset="0"/>
              <a:cs typeface="Times New Roman" pitchFamily="18" charset="0"/>
            </a:endParaRPr>
          </a:p>
        </p:txBody>
      </p:sp>
      <p:sp>
        <p:nvSpPr>
          <p:cNvPr id="8" name="TextBox 7"/>
          <p:cNvSpPr txBox="1"/>
          <p:nvPr/>
        </p:nvSpPr>
        <p:spPr>
          <a:xfrm>
            <a:off x="4786282" y="5534561"/>
            <a:ext cx="4357718" cy="1323439"/>
          </a:xfrm>
          <a:prstGeom prst="rect">
            <a:avLst/>
          </a:prstGeom>
          <a:noFill/>
        </p:spPr>
        <p:txBody>
          <a:bodyPr wrap="square" rtlCol="0">
            <a:spAutoFit/>
          </a:bodyPr>
          <a:lstStyle/>
          <a:p>
            <a:pPr algn="ctr"/>
            <a:r>
              <a:rPr lang="en-US" sz="1600" dirty="0" smtClean="0">
                <a:latin typeface="Times New Roman" pitchFamily="18" charset="0"/>
                <a:cs typeface="Times New Roman" pitchFamily="18" charset="0"/>
              </a:rPr>
              <a:t>V.A. </a:t>
            </a:r>
            <a:r>
              <a:rPr lang="en-US" sz="1600" dirty="0" err="1" smtClean="0">
                <a:latin typeface="Times New Roman" pitchFamily="18" charset="0"/>
                <a:cs typeface="Times New Roman" pitchFamily="18" charset="0"/>
              </a:rPr>
              <a:t>Belyakov</a:t>
            </a:r>
            <a:r>
              <a:rPr lang="en-US" sz="1600" dirty="0" smtClean="0">
                <a:latin typeface="Times New Roman" pitchFamily="18" charset="0"/>
                <a:cs typeface="Times New Roman" pitchFamily="18" charset="0"/>
              </a:rPr>
              <a:t>, V.A. </a:t>
            </a:r>
            <a:r>
              <a:rPr lang="en-US" sz="1600" dirty="0" err="1" smtClean="0">
                <a:latin typeface="Times New Roman" pitchFamily="18" charset="0"/>
                <a:cs typeface="Times New Roman" pitchFamily="18" charset="0"/>
              </a:rPr>
              <a:t>Burdov</a:t>
            </a:r>
            <a:r>
              <a:rPr lang="en-US" sz="1600" dirty="0" smtClean="0">
                <a:latin typeface="Times New Roman" pitchFamily="18" charset="0"/>
                <a:cs typeface="Times New Roman" pitchFamily="18" charset="0"/>
              </a:rPr>
              <a:t> et al. Tunnel migration in ensembles of silicon </a:t>
            </a:r>
            <a:r>
              <a:rPr lang="en-US" sz="1600" dirty="0" err="1" smtClean="0">
                <a:latin typeface="Times New Roman" pitchFamily="18" charset="0"/>
                <a:cs typeface="Times New Roman" pitchFamily="18" charset="0"/>
              </a:rPr>
              <a:t>nanocrystals</a:t>
            </a:r>
            <a:r>
              <a:rPr lang="en-US" sz="1600" dirty="0" smtClean="0">
                <a:latin typeface="Times New Roman" pitchFamily="18" charset="0"/>
                <a:cs typeface="Times New Roman" pitchFamily="18" charset="0"/>
              </a:rPr>
              <a:t> doped with phosphorus </a:t>
            </a:r>
          </a:p>
          <a:p>
            <a:pPr algn="ctr"/>
            <a:r>
              <a:rPr lang="en-US" sz="1600" dirty="0" smtClean="0">
                <a:latin typeface="Times New Roman" pitchFamily="18" charset="0"/>
                <a:cs typeface="Times New Roman" pitchFamily="18" charset="0"/>
              </a:rPr>
              <a:t>J. Of Phys.: Conf. Ser., V. 245,</a:t>
            </a:r>
          </a:p>
          <a:p>
            <a:pPr algn="ctr"/>
            <a:r>
              <a:rPr lang="en-US" sz="1600" dirty="0" smtClean="0">
                <a:latin typeface="Times New Roman" pitchFamily="18" charset="0"/>
                <a:cs typeface="Times New Roman" pitchFamily="18" charset="0"/>
              </a:rPr>
              <a:t>P. 012039 (2010)</a:t>
            </a:r>
            <a:endParaRPr lang="ru-RU" sz="1600" dirty="0">
              <a:latin typeface="Times New Roman" pitchFamily="18" charset="0"/>
              <a:cs typeface="Times New Roman" pitchFamily="18" charset="0"/>
            </a:endParaRPr>
          </a:p>
        </p:txBody>
      </p:sp>
      <p:pic>
        <p:nvPicPr>
          <p:cNvPr id="27656" name="Picture 8"/>
          <p:cNvPicPr>
            <a:picLocks noChangeAspect="1" noChangeArrowheads="1"/>
          </p:cNvPicPr>
          <p:nvPr/>
        </p:nvPicPr>
        <p:blipFill>
          <a:blip r:embed="rId3"/>
          <a:srcRect/>
          <a:stretch>
            <a:fillRect/>
          </a:stretch>
        </p:blipFill>
        <p:spPr bwMode="auto">
          <a:xfrm>
            <a:off x="4857752" y="2786058"/>
            <a:ext cx="4071966" cy="2702943"/>
          </a:xfrm>
          <a:prstGeom prst="rect">
            <a:avLst/>
          </a:prstGeom>
          <a:noFill/>
          <a:ln w="9525">
            <a:noFill/>
            <a:miter lim="800000"/>
            <a:headEnd/>
            <a:tailEnd/>
          </a:ln>
          <a:effectLst/>
        </p:spPr>
      </p:pic>
      <p:sp>
        <p:nvSpPr>
          <p:cNvPr id="15" name="TextBox 14"/>
          <p:cNvSpPr txBox="1"/>
          <p:nvPr/>
        </p:nvSpPr>
        <p:spPr>
          <a:xfrm>
            <a:off x="4786282" y="1571612"/>
            <a:ext cx="4357718" cy="1384995"/>
          </a:xfrm>
          <a:prstGeom prst="rect">
            <a:avLst/>
          </a:prstGeom>
          <a:noFill/>
        </p:spPr>
        <p:txBody>
          <a:bodyPr wrap="square" rtlCol="0">
            <a:spAutoFit/>
          </a:bodyPr>
          <a:lstStyle/>
          <a:p>
            <a:pPr algn="ctr"/>
            <a:r>
              <a:rPr lang="en-US" sz="1400" dirty="0" smtClean="0">
                <a:latin typeface="Times New Roman" pitchFamily="18" charset="0"/>
                <a:cs typeface="Times New Roman" pitchFamily="18" charset="0"/>
              </a:rPr>
              <a:t>Relative rate of the </a:t>
            </a:r>
            <a:r>
              <a:rPr lang="en-US" sz="1400" dirty="0" err="1" smtClean="0">
                <a:latin typeface="Times New Roman" pitchFamily="18" charset="0"/>
                <a:cs typeface="Times New Roman" pitchFamily="18" charset="0"/>
              </a:rPr>
              <a:t>radiative</a:t>
            </a:r>
            <a:r>
              <a:rPr lang="en-US" sz="1400" dirty="0" smtClean="0">
                <a:latin typeface="Times New Roman" pitchFamily="18" charset="0"/>
                <a:cs typeface="Times New Roman" pitchFamily="18" charset="0"/>
              </a:rPr>
              <a:t> recombination as a function of the dot radius at donor (P) concentration with the constant step 0.1% from 0 to 2%/ Inset shows absolute values of the rate for three Si </a:t>
            </a:r>
            <a:r>
              <a:rPr lang="en-US" sz="1400" dirty="0" err="1" smtClean="0">
                <a:latin typeface="Times New Roman" pitchFamily="18" charset="0"/>
                <a:cs typeface="Times New Roman" pitchFamily="18" charset="0"/>
              </a:rPr>
              <a:t>nanocrystals</a:t>
            </a:r>
            <a:r>
              <a:rPr lang="en-US" sz="1400" dirty="0" smtClean="0">
                <a:latin typeface="Times New Roman" pitchFamily="18" charset="0"/>
                <a:cs typeface="Times New Roman" pitchFamily="18" charset="0"/>
              </a:rPr>
              <a:t> with different radii indicated in the inset</a:t>
            </a:r>
          </a:p>
          <a:p>
            <a:r>
              <a:rPr lang="en-US" sz="1400"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p:txBody>
      </p:sp>
      <p:sp>
        <p:nvSpPr>
          <p:cNvPr id="16" name="TextBox 15"/>
          <p:cNvSpPr txBox="1"/>
          <p:nvPr/>
        </p:nvSpPr>
        <p:spPr>
          <a:xfrm>
            <a:off x="285720" y="1785926"/>
            <a:ext cx="3929090" cy="738664"/>
          </a:xfrm>
          <a:prstGeom prst="rect">
            <a:avLst/>
          </a:prstGeom>
          <a:solidFill>
            <a:schemeClr val="bg1"/>
          </a:solidFill>
        </p:spPr>
        <p:txBody>
          <a:bodyPr wrap="square" rtlCol="0">
            <a:spAutoFit/>
          </a:bodyPr>
          <a:lstStyle/>
          <a:p>
            <a:pPr algn="ctr"/>
            <a:r>
              <a:rPr lang="en-US" sz="1400" dirty="0" smtClean="0">
                <a:latin typeface="Times New Roman" pitchFamily="18" charset="0"/>
                <a:cs typeface="Times New Roman" pitchFamily="18" charset="0"/>
              </a:rPr>
              <a:t>Calculated rates for direct </a:t>
            </a:r>
            <a:r>
              <a:rPr lang="en-US" sz="1400" dirty="0" err="1" smtClean="0">
                <a:latin typeface="Times New Roman" pitchFamily="18" charset="0"/>
                <a:cs typeface="Times New Roman" pitchFamily="18" charset="0"/>
              </a:rPr>
              <a:t>radiative</a:t>
            </a:r>
            <a:r>
              <a:rPr lang="en-US" sz="1400" dirty="0" smtClean="0">
                <a:latin typeface="Times New Roman" pitchFamily="18" charset="0"/>
                <a:cs typeface="Times New Roman" pitchFamily="18" charset="0"/>
              </a:rPr>
              <a:t> recombination. Panels a) and b) were calculated for NCs with different diameters</a:t>
            </a:r>
            <a:endParaRPr lang="ru-RU" sz="1400" dirty="0">
              <a:latin typeface="Times New Roman" pitchFamily="18" charset="0"/>
              <a:cs typeface="Times New Roman" pitchFamily="18" charset="0"/>
            </a:endParaRPr>
          </a:p>
        </p:txBody>
      </p:sp>
      <p:cxnSp>
        <p:nvCxnSpPr>
          <p:cNvPr id="18" name="Прямая соединительная линия 17"/>
          <p:cNvCxnSpPr/>
          <p:nvPr/>
        </p:nvCxnSpPr>
        <p:spPr>
          <a:xfrm rot="16200000" flipH="1">
            <a:off x="2857488" y="4000504"/>
            <a:ext cx="3643338" cy="71438"/>
          </a:xfrm>
          <a:prstGeom prst="line">
            <a:avLst/>
          </a:prstGeom>
        </p:spPr>
        <p:style>
          <a:lnRef idx="1">
            <a:schemeClr val="accent4"/>
          </a:lnRef>
          <a:fillRef idx="0">
            <a:schemeClr val="accent4"/>
          </a:fillRef>
          <a:effectRef idx="0">
            <a:schemeClr val="accent4"/>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title"/>
          </p:nvPr>
        </p:nvSpPr>
        <p:spPr>
          <a:xfrm>
            <a:off x="87313" y="28575"/>
            <a:ext cx="9288462" cy="1231900"/>
          </a:xfrm>
        </p:spPr>
        <p:txBody>
          <a:bodyPr/>
          <a:lstStyle/>
          <a:p>
            <a:pPr algn="ctr" eaLnBrk="1" hangingPunct="1"/>
            <a:r>
              <a:rPr lang="en-US" sz="3300" b="1" i="1" smtClean="0"/>
              <a:t>Modeling nanocrystal structure and computational method</a:t>
            </a:r>
            <a:endParaRPr lang="ru-RU" sz="3300" b="1" i="1" smtClean="0"/>
          </a:p>
        </p:txBody>
      </p:sp>
      <p:grpSp>
        <p:nvGrpSpPr>
          <p:cNvPr id="6147" name="Группа 18"/>
          <p:cNvGrpSpPr>
            <a:grpSpLocks/>
          </p:cNvGrpSpPr>
          <p:nvPr/>
        </p:nvGrpSpPr>
        <p:grpSpPr bwMode="auto">
          <a:xfrm>
            <a:off x="179388" y="2060575"/>
            <a:ext cx="2879725" cy="3671888"/>
            <a:chOff x="251520" y="1556792"/>
            <a:chExt cx="2664296" cy="3456384"/>
          </a:xfrm>
        </p:grpSpPr>
        <p:sp>
          <p:nvSpPr>
            <p:cNvPr id="18" name="Прямоугольник 17"/>
            <p:cNvSpPr/>
            <p:nvPr/>
          </p:nvSpPr>
          <p:spPr>
            <a:xfrm>
              <a:off x="251520" y="1556792"/>
              <a:ext cx="2664296" cy="345638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57364" name="Rectangle 20"/>
            <p:cNvSpPr>
              <a:spLocks noChangeArrowheads="1"/>
            </p:cNvSpPr>
            <p:nvPr/>
          </p:nvSpPr>
          <p:spPr bwMode="auto">
            <a:xfrm>
              <a:off x="683330" y="4218193"/>
              <a:ext cx="1727239" cy="647044"/>
            </a:xfrm>
            <a:prstGeom prst="rect">
              <a:avLst/>
            </a:prstGeom>
            <a:noFill/>
            <a:ln w="9525">
              <a:noFill/>
              <a:miter lim="800000"/>
              <a:headEnd/>
              <a:tailEnd/>
            </a:ln>
            <a:effectLst/>
          </p:spPr>
          <p:txBody>
            <a:bodyPr anchor="ctr">
              <a:spAutoFit/>
            </a:bodyPr>
            <a:lstStyle/>
            <a:p>
              <a:pPr algn="ctr">
                <a:defRPr/>
              </a:pPr>
              <a:r>
                <a:rPr lang="en-US" b="1" dirty="0">
                  <a:latin typeface="+mj-lt"/>
                  <a:cs typeface="+mn-cs"/>
                </a:rPr>
                <a:t>Si</a:t>
              </a:r>
              <a:r>
                <a:rPr lang="en-US" b="1" baseline="-25000" dirty="0">
                  <a:latin typeface="+mj-lt"/>
                  <a:cs typeface="+mn-cs"/>
                </a:rPr>
                <a:t>87</a:t>
              </a:r>
              <a:r>
                <a:rPr lang="en-US" b="1" dirty="0">
                  <a:latin typeface="+mj-lt"/>
                  <a:cs typeface="+mn-cs"/>
                </a:rPr>
                <a:t>H</a:t>
              </a:r>
              <a:r>
                <a:rPr lang="en-US" b="1" baseline="-25000" dirty="0">
                  <a:latin typeface="+mj-lt"/>
                  <a:cs typeface="+mn-cs"/>
                </a:rPr>
                <a:t>76</a:t>
              </a:r>
              <a:r>
                <a:rPr lang="ru-RU" b="1" baseline="-25000" dirty="0">
                  <a:latin typeface="+mj-lt"/>
                  <a:cs typeface="+mn-cs"/>
                </a:rPr>
                <a:t> </a:t>
              </a:r>
            </a:p>
            <a:p>
              <a:pPr algn="ctr">
                <a:defRPr/>
              </a:pPr>
              <a:r>
                <a:rPr lang="en-US" b="1" dirty="0">
                  <a:latin typeface="+mj-lt"/>
                  <a:cs typeface="+mn-cs"/>
                </a:rPr>
                <a:t>D=1.4 </a:t>
              </a:r>
              <a:r>
                <a:rPr lang="ru-RU" b="1" dirty="0">
                  <a:latin typeface="+mj-lt"/>
                  <a:cs typeface="+mn-cs"/>
                </a:rPr>
                <a:t>нм </a:t>
              </a:r>
            </a:p>
          </p:txBody>
        </p:sp>
        <p:pic>
          <p:nvPicPr>
            <p:cNvPr id="6151" name="Picture 709"/>
            <p:cNvPicPr>
              <a:picLocks noChangeAspect="1" noChangeArrowheads="1"/>
            </p:cNvPicPr>
            <p:nvPr/>
          </p:nvPicPr>
          <p:blipFill>
            <a:blip r:embed="rId2"/>
            <a:srcRect/>
            <a:stretch>
              <a:fillRect/>
            </a:stretch>
          </p:blipFill>
          <p:spPr bwMode="auto">
            <a:xfrm>
              <a:off x="323528" y="1628801"/>
              <a:ext cx="2570162" cy="2520279"/>
            </a:xfrm>
            <a:prstGeom prst="rect">
              <a:avLst/>
            </a:prstGeom>
            <a:noFill/>
            <a:ln w="9525">
              <a:noFill/>
              <a:miter lim="800000"/>
              <a:headEnd/>
              <a:tailEnd/>
            </a:ln>
          </p:spPr>
        </p:pic>
      </p:grpSp>
      <p:sp>
        <p:nvSpPr>
          <p:cNvPr id="38" name="Прямоугольник 37"/>
          <p:cNvSpPr/>
          <p:nvPr/>
        </p:nvSpPr>
        <p:spPr>
          <a:xfrm>
            <a:off x="3203575" y="1557338"/>
            <a:ext cx="5616575" cy="4770437"/>
          </a:xfrm>
          <a:prstGeom prst="rect">
            <a:avLst/>
          </a:prstGeom>
        </p:spPr>
        <p:txBody>
          <a:bodyPr>
            <a:spAutoFit/>
          </a:bodyPr>
          <a:lstStyle/>
          <a:p>
            <a:pPr algn="just">
              <a:buClr>
                <a:schemeClr val="tx2">
                  <a:lumMod val="75000"/>
                </a:schemeClr>
              </a:buClr>
              <a:buFont typeface="Wingdings" pitchFamily="2" charset="2"/>
              <a:buChar char="Ø"/>
              <a:defRPr/>
            </a:pPr>
            <a:r>
              <a:rPr lang="ru-RU" sz="1600" dirty="0">
                <a:latin typeface="+mj-lt"/>
                <a:cs typeface="+mn-cs"/>
              </a:rPr>
              <a:t> </a:t>
            </a:r>
            <a:r>
              <a:rPr lang="en-US" sz="1600" dirty="0">
                <a:latin typeface="+mj-lt"/>
                <a:cs typeface="+mn-cs"/>
              </a:rPr>
              <a:t>Dangling bonds on the </a:t>
            </a:r>
            <a:r>
              <a:rPr lang="en-US" sz="1600" dirty="0" err="1">
                <a:latin typeface="+mj-lt"/>
                <a:cs typeface="+mn-cs"/>
              </a:rPr>
              <a:t>nanocrystal’s</a:t>
            </a:r>
            <a:r>
              <a:rPr lang="en-US" sz="1600" dirty="0">
                <a:latin typeface="+mj-lt"/>
                <a:cs typeface="+mn-cs"/>
              </a:rPr>
              <a:t> boundary were saturated with hydrogen; </a:t>
            </a:r>
          </a:p>
          <a:p>
            <a:pPr algn="just">
              <a:buClr>
                <a:schemeClr val="tx2">
                  <a:lumMod val="75000"/>
                </a:schemeClr>
              </a:buClr>
              <a:buFont typeface="Wingdings" pitchFamily="2" charset="2"/>
              <a:buChar char="Ø"/>
              <a:defRPr/>
            </a:pPr>
            <a:endParaRPr lang="ru-RU" sz="1600" dirty="0">
              <a:latin typeface="+mj-lt"/>
              <a:cs typeface="+mn-cs"/>
            </a:endParaRPr>
          </a:p>
          <a:p>
            <a:pPr algn="just">
              <a:buClr>
                <a:schemeClr val="tx2">
                  <a:lumMod val="75000"/>
                </a:schemeClr>
              </a:buClr>
              <a:buFont typeface="Wingdings" pitchFamily="2" charset="2"/>
              <a:buChar char="Ø"/>
              <a:defRPr/>
            </a:pPr>
            <a:r>
              <a:rPr lang="ru-RU" sz="1600" dirty="0">
                <a:latin typeface="+mj-lt"/>
                <a:cs typeface="+mn-cs"/>
              </a:rPr>
              <a:t> </a:t>
            </a:r>
            <a:r>
              <a:rPr lang="en-US" sz="1600" dirty="0">
                <a:latin typeface="+mj-lt"/>
                <a:cs typeface="+mn-cs"/>
              </a:rPr>
              <a:t>The relaxation of the crystal structure of the </a:t>
            </a:r>
            <a:r>
              <a:rPr lang="en-US" sz="1600" dirty="0" err="1">
                <a:latin typeface="+mj-lt"/>
                <a:cs typeface="+mn-cs"/>
              </a:rPr>
              <a:t>nanocluster</a:t>
            </a:r>
            <a:r>
              <a:rPr lang="en-US" sz="1600" dirty="0">
                <a:latin typeface="+mj-lt"/>
                <a:cs typeface="+mn-cs"/>
              </a:rPr>
              <a:t> was performed by minimizing the appropriate modules of the forces acting on each of the atoms from the other atoms using conjugate gradient method;</a:t>
            </a:r>
            <a:endParaRPr lang="ru-RU" sz="1600" dirty="0">
              <a:latin typeface="+mj-lt"/>
              <a:cs typeface="+mn-cs"/>
            </a:endParaRPr>
          </a:p>
          <a:p>
            <a:pPr algn="just">
              <a:buClr>
                <a:schemeClr val="tx2">
                  <a:lumMod val="75000"/>
                </a:schemeClr>
              </a:buClr>
              <a:buFont typeface="Wingdings" pitchFamily="2" charset="2"/>
              <a:buChar char="Ø"/>
              <a:defRPr/>
            </a:pPr>
            <a:endParaRPr lang="ru-RU" sz="1600" dirty="0">
              <a:latin typeface="+mj-lt"/>
              <a:cs typeface="+mn-cs"/>
            </a:endParaRPr>
          </a:p>
          <a:p>
            <a:pPr algn="just">
              <a:buClr>
                <a:schemeClr val="tx2">
                  <a:lumMod val="75000"/>
                </a:schemeClr>
              </a:buClr>
              <a:buFont typeface="Wingdings" pitchFamily="2" charset="2"/>
              <a:buChar char="Ø"/>
              <a:defRPr/>
            </a:pPr>
            <a:r>
              <a:rPr lang="ru-RU" sz="1600" dirty="0">
                <a:latin typeface="+mj-lt"/>
                <a:cs typeface="+mn-cs"/>
              </a:rPr>
              <a:t> </a:t>
            </a:r>
            <a:r>
              <a:rPr lang="en-US" sz="1600" dirty="0">
                <a:latin typeface="+mj-lt"/>
                <a:cs typeface="+mn-cs"/>
              </a:rPr>
              <a:t>Calculation of </a:t>
            </a:r>
            <a:r>
              <a:rPr lang="en-US" sz="1600" dirty="0" err="1">
                <a:cs typeface="+mn-cs"/>
              </a:rPr>
              <a:t>nanocluster’s</a:t>
            </a:r>
            <a:r>
              <a:rPr lang="en-US" sz="1600" dirty="0">
                <a:cs typeface="+mn-cs"/>
              </a:rPr>
              <a:t> </a:t>
            </a:r>
            <a:r>
              <a:rPr lang="en-US" sz="1600" dirty="0">
                <a:latin typeface="+mj-lt"/>
                <a:cs typeface="+mn-cs"/>
              </a:rPr>
              <a:t>electron and hole states was performed within the density functional theory based on the self-consistent calculation of the electron density and the total energy of the system using the software package OCTOPUS;</a:t>
            </a:r>
          </a:p>
          <a:p>
            <a:pPr algn="just">
              <a:buClr>
                <a:schemeClr val="tx2">
                  <a:lumMod val="75000"/>
                </a:schemeClr>
              </a:buClr>
              <a:buFont typeface="Wingdings" pitchFamily="2" charset="2"/>
              <a:buChar char="Ø"/>
              <a:defRPr/>
            </a:pPr>
            <a:endParaRPr lang="ru-RU" sz="1600" dirty="0">
              <a:latin typeface="+mj-lt"/>
              <a:cs typeface="+mn-cs"/>
            </a:endParaRPr>
          </a:p>
          <a:p>
            <a:pPr algn="just">
              <a:buClr>
                <a:schemeClr val="tx2">
                  <a:lumMod val="75000"/>
                </a:schemeClr>
              </a:buClr>
              <a:buFont typeface="Wingdings" pitchFamily="2" charset="2"/>
              <a:buChar char="Ø"/>
              <a:defRPr/>
            </a:pPr>
            <a:r>
              <a:rPr lang="en-US" sz="1600" dirty="0">
                <a:latin typeface="+mj-lt"/>
                <a:cs typeface="+mn-cs"/>
              </a:rPr>
              <a:t>Exchange-correlation term was used in the form of generalized-gradient approximation PBE </a:t>
            </a:r>
            <a:r>
              <a:rPr lang="en-US" sz="1600" dirty="0">
                <a:cs typeface="+mn-cs"/>
              </a:rPr>
              <a:t>model</a:t>
            </a:r>
            <a:r>
              <a:rPr lang="en-US" sz="1600" dirty="0">
                <a:latin typeface="+mj-lt"/>
                <a:cs typeface="+mn-cs"/>
              </a:rPr>
              <a:t>;</a:t>
            </a:r>
            <a:endParaRPr lang="ru-RU" sz="1600" dirty="0">
              <a:latin typeface="+mj-lt"/>
              <a:cs typeface="+mn-cs"/>
            </a:endParaRPr>
          </a:p>
          <a:p>
            <a:pPr algn="just">
              <a:buClr>
                <a:schemeClr val="tx2">
                  <a:lumMod val="75000"/>
                </a:schemeClr>
              </a:buClr>
              <a:buFont typeface="Wingdings" pitchFamily="2" charset="2"/>
              <a:buChar char="Ø"/>
              <a:defRPr/>
            </a:pPr>
            <a:endParaRPr lang="ru-RU" sz="1600" dirty="0">
              <a:latin typeface="+mj-lt"/>
              <a:cs typeface="+mn-cs"/>
            </a:endParaRPr>
          </a:p>
          <a:p>
            <a:pPr algn="just">
              <a:buClr>
                <a:schemeClr val="tx2">
                  <a:lumMod val="75000"/>
                </a:schemeClr>
              </a:buClr>
              <a:buFont typeface="Wingdings" pitchFamily="2" charset="2"/>
              <a:buChar char="Ø"/>
              <a:defRPr/>
            </a:pPr>
            <a:r>
              <a:rPr lang="en-US" sz="1600" dirty="0">
                <a:latin typeface="+mj-lt"/>
                <a:cs typeface="+mn-cs"/>
              </a:rPr>
              <a:t>Vanishing wave function on the surface of the crystallite was applied as a boundary condition</a:t>
            </a:r>
            <a:r>
              <a:rPr lang="ru-RU" sz="1600" dirty="0">
                <a:latin typeface="+mj-lt"/>
                <a:cs typeface="+mn-cs"/>
              </a:rPr>
              <a:t>. </a:t>
            </a:r>
            <a:endParaRPr lang="ru-RU" sz="1600" dirty="0">
              <a:latin typeface="+mj-lt"/>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215900" y="12700"/>
            <a:ext cx="8928100" cy="1295400"/>
          </a:xfrm>
        </p:spPr>
        <p:txBody>
          <a:bodyPr/>
          <a:lstStyle/>
          <a:p>
            <a:pPr algn="ctr" eaLnBrk="1" hangingPunct="1"/>
            <a:r>
              <a:rPr lang="en-US" sz="3400" b="1" i="1" smtClean="0"/>
              <a:t>Electronic structure of Si-nc</a:t>
            </a:r>
            <a:r>
              <a:rPr lang="ru-RU" sz="3400" b="1" i="1" smtClean="0"/>
              <a:t>, </a:t>
            </a:r>
            <a:r>
              <a:rPr lang="en-US" sz="3400" b="1" i="1" smtClean="0"/>
              <a:t/>
            </a:r>
            <a:br>
              <a:rPr lang="en-US" sz="3400" b="1" i="1" smtClean="0"/>
            </a:br>
            <a:r>
              <a:rPr lang="en-US" sz="3400" b="1" i="1" smtClean="0"/>
              <a:t>doped with</a:t>
            </a:r>
            <a:r>
              <a:rPr lang="ru-RU" sz="3400" b="1" i="1" smtClean="0"/>
              <a:t> </a:t>
            </a:r>
            <a:r>
              <a:rPr lang="en-US" sz="3400" b="1" i="1" smtClean="0"/>
              <a:t>P, Li</a:t>
            </a:r>
            <a:endParaRPr lang="ru-RU" sz="3400" b="1" i="1" smtClean="0"/>
          </a:p>
        </p:txBody>
      </p:sp>
      <p:pic>
        <p:nvPicPr>
          <p:cNvPr id="2052" name="Picture 3"/>
          <p:cNvPicPr>
            <a:picLocks noChangeAspect="1" noChangeArrowheads="1"/>
          </p:cNvPicPr>
          <p:nvPr/>
        </p:nvPicPr>
        <p:blipFill>
          <a:blip r:embed="rId3"/>
          <a:srcRect/>
          <a:stretch>
            <a:fillRect/>
          </a:stretch>
        </p:blipFill>
        <p:spPr bwMode="auto">
          <a:xfrm>
            <a:off x="0" y="1598613"/>
            <a:ext cx="5384800" cy="2447925"/>
          </a:xfrm>
          <a:prstGeom prst="rect">
            <a:avLst/>
          </a:prstGeom>
          <a:noFill/>
          <a:ln w="9525">
            <a:noFill/>
            <a:miter lim="800000"/>
            <a:headEnd/>
            <a:tailEnd/>
          </a:ln>
        </p:spPr>
      </p:pic>
      <p:graphicFrame>
        <p:nvGraphicFramePr>
          <p:cNvPr id="2050" name="Object 4"/>
          <p:cNvGraphicFramePr>
            <a:graphicFrameLocks noChangeAspect="1"/>
          </p:cNvGraphicFramePr>
          <p:nvPr>
            <p:ph idx="1"/>
          </p:nvPr>
        </p:nvGraphicFramePr>
        <p:xfrm>
          <a:off x="179388" y="4149725"/>
          <a:ext cx="4643437" cy="382588"/>
        </p:xfrm>
        <a:graphic>
          <a:graphicData uri="http://schemas.openxmlformats.org/presentationml/2006/ole">
            <p:oleObj spid="_x0000_s2050" name="Формула" r:id="rId4" imgW="3378200" imgH="279400" progId="Equation.3">
              <p:embed/>
            </p:oleObj>
          </a:graphicData>
        </a:graphic>
      </p:graphicFrame>
      <p:sp>
        <p:nvSpPr>
          <p:cNvPr id="2053" name="Rectangle 5"/>
          <p:cNvSpPr>
            <a:spLocks noChangeArrowheads="1"/>
          </p:cNvSpPr>
          <p:nvPr/>
        </p:nvSpPr>
        <p:spPr bwMode="auto">
          <a:xfrm>
            <a:off x="179388" y="4652963"/>
            <a:ext cx="4537075" cy="523875"/>
          </a:xfrm>
          <a:prstGeom prst="rect">
            <a:avLst/>
          </a:prstGeom>
          <a:noFill/>
          <a:ln w="9525">
            <a:noFill/>
            <a:miter lim="800000"/>
            <a:headEnd/>
            <a:tailEnd/>
          </a:ln>
        </p:spPr>
        <p:txBody>
          <a:bodyPr anchor="ctr">
            <a:spAutoFit/>
          </a:bodyPr>
          <a:lstStyle/>
          <a:p>
            <a:pPr marL="342900" indent="-342900" algn="ctr"/>
            <a:r>
              <a:rPr lang="en-US" sz="1400">
                <a:latin typeface="Arial" charset="0"/>
              </a:rPr>
              <a:t>Hohenberg P., Kohn W., </a:t>
            </a:r>
            <a:r>
              <a:rPr lang="en-US" sz="1400" i="1">
                <a:latin typeface="Arial" charset="0"/>
              </a:rPr>
              <a:t>Phys. Rev.</a:t>
            </a:r>
            <a:r>
              <a:rPr lang="en-US" sz="1400">
                <a:latin typeface="Arial" charset="0"/>
              </a:rPr>
              <a:t> 136, B864 (1964)</a:t>
            </a:r>
          </a:p>
          <a:p>
            <a:pPr marL="342900" indent="-342900" algn="ctr"/>
            <a:r>
              <a:rPr lang="en-US" sz="1400">
                <a:latin typeface="Arial" charset="0"/>
              </a:rPr>
              <a:t>Kohn W., Sham L.J., </a:t>
            </a:r>
            <a:r>
              <a:rPr lang="en-US" sz="1400" i="1">
                <a:latin typeface="Arial" charset="0"/>
              </a:rPr>
              <a:t>Phys. Rev</a:t>
            </a:r>
            <a:r>
              <a:rPr lang="en-US" sz="1400">
                <a:latin typeface="Arial" charset="0"/>
              </a:rPr>
              <a:t>. 140, A1133 (1965)</a:t>
            </a:r>
            <a:endParaRPr lang="ru-RU" sz="1400">
              <a:latin typeface="Arial" charset="0"/>
            </a:endParaRPr>
          </a:p>
        </p:txBody>
      </p:sp>
      <p:pic>
        <p:nvPicPr>
          <p:cNvPr id="2054" name="Picture 396"/>
          <p:cNvPicPr>
            <a:picLocks noChangeAspect="1" noChangeArrowheads="1"/>
          </p:cNvPicPr>
          <p:nvPr/>
        </p:nvPicPr>
        <p:blipFill>
          <a:blip r:embed="rId5"/>
          <a:srcRect/>
          <a:stretch>
            <a:fillRect/>
          </a:stretch>
        </p:blipFill>
        <p:spPr bwMode="auto">
          <a:xfrm>
            <a:off x="4859338" y="4048125"/>
            <a:ext cx="4284662" cy="2784475"/>
          </a:xfrm>
          <a:prstGeom prst="rect">
            <a:avLst/>
          </a:prstGeom>
          <a:noFill/>
          <a:ln w="9525">
            <a:noFill/>
            <a:miter lim="800000"/>
            <a:headEnd/>
            <a:tailEnd/>
          </a:ln>
        </p:spPr>
      </p:pic>
      <p:sp>
        <p:nvSpPr>
          <p:cNvPr id="11" name="Text Box 26"/>
          <p:cNvSpPr txBox="1">
            <a:spLocks noChangeArrowheads="1"/>
          </p:cNvSpPr>
          <p:nvPr/>
        </p:nvSpPr>
        <p:spPr bwMode="auto">
          <a:xfrm>
            <a:off x="1643063" y="5286375"/>
            <a:ext cx="3146425" cy="1246188"/>
          </a:xfrm>
          <a:prstGeom prst="rect">
            <a:avLst/>
          </a:prstGeom>
          <a:noFill/>
          <a:ln w="9525">
            <a:noFill/>
            <a:miter lim="800000"/>
            <a:headEnd/>
            <a:tailEnd/>
          </a:ln>
          <a:effectLst/>
        </p:spPr>
        <p:txBody>
          <a:bodyPr>
            <a:spAutoFit/>
          </a:bodyPr>
          <a:lstStyle/>
          <a:p>
            <a:pPr algn="ctr">
              <a:defRPr/>
            </a:pPr>
            <a:r>
              <a:rPr lang="en-US" sz="1500" dirty="0">
                <a:latin typeface="+mj-lt"/>
                <a:cs typeface="+mn-cs"/>
              </a:rPr>
              <a:t>Calculations were performed using the software package OCTOPUS</a:t>
            </a:r>
          </a:p>
          <a:p>
            <a:pPr algn="ctr">
              <a:defRPr/>
            </a:pPr>
            <a:r>
              <a:rPr lang="en-US" sz="1500" dirty="0">
                <a:latin typeface="+mj-lt"/>
                <a:cs typeface="+mn-cs"/>
              </a:rPr>
              <a:t>X</a:t>
            </a:r>
            <a:r>
              <a:rPr lang="en-US" sz="1500" dirty="0">
                <a:latin typeface="+mj-lt"/>
                <a:cs typeface="+mn-cs"/>
              </a:rPr>
              <a:t>. </a:t>
            </a:r>
            <a:r>
              <a:rPr lang="en-US" sz="1500" dirty="0">
                <a:latin typeface="+mj-lt"/>
                <a:cs typeface="Arial" pitchFamily="34" charset="0"/>
              </a:rPr>
              <a:t>Andrade</a:t>
            </a:r>
            <a:r>
              <a:rPr lang="en-US" sz="1500" dirty="0">
                <a:latin typeface="+mj-lt"/>
                <a:cs typeface="+mn-cs"/>
              </a:rPr>
              <a:t> et al. J. Phys.: Cond. Matt., 24, 233202 (2012).</a:t>
            </a:r>
            <a:endParaRPr lang="ru-RU" sz="1500" dirty="0">
              <a:latin typeface="+mj-lt"/>
              <a:cs typeface="+mn-cs"/>
            </a:endParaRPr>
          </a:p>
          <a:p>
            <a:pPr algn="ctr">
              <a:defRPr/>
            </a:pPr>
            <a:endParaRPr lang="ru-RU" sz="1500" dirty="0">
              <a:latin typeface="Arial" charset="0"/>
            </a:endParaRPr>
          </a:p>
        </p:txBody>
      </p:sp>
      <p:pic>
        <p:nvPicPr>
          <p:cNvPr id="2056" name="Picture 25"/>
          <p:cNvPicPr>
            <a:picLocks noChangeAspect="1" noChangeArrowheads="1"/>
          </p:cNvPicPr>
          <p:nvPr/>
        </p:nvPicPr>
        <p:blipFill>
          <a:blip r:embed="rId6"/>
          <a:srcRect/>
          <a:stretch>
            <a:fillRect/>
          </a:stretch>
        </p:blipFill>
        <p:spPr bwMode="auto">
          <a:xfrm>
            <a:off x="15875" y="5286375"/>
            <a:ext cx="1698625" cy="1182688"/>
          </a:xfrm>
          <a:prstGeom prst="rect">
            <a:avLst/>
          </a:prstGeom>
          <a:noFill/>
          <a:ln w="9525">
            <a:noFill/>
            <a:miter lim="800000"/>
            <a:headEnd/>
            <a:tailEnd/>
          </a:ln>
        </p:spPr>
      </p:pic>
      <p:pic>
        <p:nvPicPr>
          <p:cNvPr id="2057" name="Picture 23"/>
          <p:cNvPicPr>
            <a:picLocks noChangeAspect="1" noChangeArrowheads="1"/>
          </p:cNvPicPr>
          <p:nvPr/>
        </p:nvPicPr>
        <p:blipFill>
          <a:blip r:embed="rId7"/>
          <a:srcRect/>
          <a:stretch>
            <a:fillRect/>
          </a:stretch>
        </p:blipFill>
        <p:spPr bwMode="auto">
          <a:xfrm>
            <a:off x="5508625" y="1700213"/>
            <a:ext cx="2501900" cy="2114550"/>
          </a:xfrm>
          <a:prstGeom prst="rect">
            <a:avLst/>
          </a:prstGeom>
          <a:noFill/>
          <a:ln w="9525">
            <a:noFill/>
            <a:miter lim="800000"/>
            <a:headEnd/>
            <a:tailEnd/>
          </a:ln>
        </p:spPr>
      </p:pic>
      <p:grpSp>
        <p:nvGrpSpPr>
          <p:cNvPr id="2058" name="Группа 23"/>
          <p:cNvGrpSpPr>
            <a:grpSpLocks/>
          </p:cNvGrpSpPr>
          <p:nvPr/>
        </p:nvGrpSpPr>
        <p:grpSpPr bwMode="auto">
          <a:xfrm>
            <a:off x="7986713" y="1704975"/>
            <a:ext cx="1223962" cy="2084388"/>
            <a:chOff x="7986092" y="1705124"/>
            <a:chExt cx="1224136" cy="2083916"/>
          </a:xfrm>
        </p:grpSpPr>
        <p:sp>
          <p:nvSpPr>
            <p:cNvPr id="15" name="Rectangle 21"/>
            <p:cNvSpPr>
              <a:spLocks noChangeArrowheads="1"/>
            </p:cNvSpPr>
            <p:nvPr/>
          </p:nvSpPr>
          <p:spPr bwMode="auto">
            <a:xfrm>
              <a:off x="7986092" y="3200210"/>
              <a:ext cx="1224136" cy="523756"/>
            </a:xfrm>
            <a:prstGeom prst="rect">
              <a:avLst/>
            </a:prstGeom>
            <a:noFill/>
            <a:ln w="9525">
              <a:noFill/>
              <a:miter lim="800000"/>
              <a:headEnd/>
              <a:tailEnd/>
            </a:ln>
            <a:effectLst/>
          </p:spPr>
          <p:txBody>
            <a:bodyPr anchor="ctr">
              <a:spAutoFit/>
            </a:bodyPr>
            <a:lstStyle/>
            <a:p>
              <a:pPr algn="ctr">
                <a:defRPr/>
              </a:pPr>
              <a:r>
                <a:rPr lang="en-US" sz="1400" dirty="0">
                  <a:latin typeface="+mj-lt"/>
                  <a:cs typeface="+mn-cs"/>
                </a:rPr>
                <a:t>Si</a:t>
              </a:r>
              <a:r>
                <a:rPr lang="en-US" sz="1400" baseline="-25000" dirty="0">
                  <a:latin typeface="+mj-lt"/>
                  <a:cs typeface="+mn-cs"/>
                </a:rPr>
                <a:t>26</a:t>
              </a:r>
              <a:r>
                <a:rPr lang="en-US" sz="1400" dirty="0">
                  <a:latin typeface="+mj-lt"/>
                  <a:cs typeface="+mn-cs"/>
                </a:rPr>
                <a:t>Li</a:t>
              </a:r>
              <a:r>
                <a:rPr lang="en-US" sz="1400" baseline="-25000" dirty="0">
                  <a:latin typeface="+mj-lt"/>
                  <a:cs typeface="+mn-cs"/>
                </a:rPr>
                <a:t>1</a:t>
              </a:r>
              <a:r>
                <a:rPr lang="en-US" sz="1400" dirty="0">
                  <a:latin typeface="+mj-lt"/>
                  <a:cs typeface="+mn-cs"/>
                </a:rPr>
                <a:t>H</a:t>
              </a:r>
              <a:r>
                <a:rPr lang="en-US" sz="1400" baseline="-25000" dirty="0">
                  <a:latin typeface="+mj-lt"/>
                  <a:cs typeface="+mn-cs"/>
                </a:rPr>
                <a:t>32</a:t>
              </a:r>
            </a:p>
            <a:p>
              <a:pPr algn="ctr">
                <a:defRPr/>
              </a:pPr>
              <a:r>
                <a:rPr lang="en-US" sz="1400" dirty="0">
                  <a:latin typeface="+mj-lt"/>
                  <a:cs typeface="+mn-cs"/>
                </a:rPr>
                <a:t>D=</a:t>
              </a:r>
              <a:r>
                <a:rPr lang="ru-RU" sz="1400" dirty="0">
                  <a:latin typeface="+mj-lt"/>
                  <a:cs typeface="+mn-cs"/>
                </a:rPr>
                <a:t>1</a:t>
              </a:r>
              <a:r>
                <a:rPr lang="en-US" sz="1400" dirty="0">
                  <a:latin typeface="+mj-lt"/>
                  <a:cs typeface="+mn-cs"/>
                </a:rPr>
                <a:t>.</a:t>
              </a:r>
              <a:r>
                <a:rPr lang="ru-RU" sz="1400" dirty="0">
                  <a:latin typeface="+mj-lt"/>
                  <a:cs typeface="+mn-cs"/>
                </a:rPr>
                <a:t>0</a:t>
              </a:r>
              <a:r>
                <a:rPr lang="en-US" sz="1400" dirty="0">
                  <a:latin typeface="+mj-lt"/>
                  <a:cs typeface="+mn-cs"/>
                </a:rPr>
                <a:t> </a:t>
              </a:r>
              <a:r>
                <a:rPr lang="ru-RU" sz="1400" dirty="0">
                  <a:latin typeface="+mj-lt"/>
                  <a:cs typeface="+mn-cs"/>
                </a:rPr>
                <a:t>нм </a:t>
              </a:r>
            </a:p>
          </p:txBody>
        </p:sp>
        <p:grpSp>
          <p:nvGrpSpPr>
            <p:cNvPr id="2060" name="Группа 22"/>
            <p:cNvGrpSpPr>
              <a:grpSpLocks/>
            </p:cNvGrpSpPr>
            <p:nvPr/>
          </p:nvGrpSpPr>
          <p:grpSpPr bwMode="auto">
            <a:xfrm>
              <a:off x="8100268" y="1705124"/>
              <a:ext cx="936104" cy="2083916"/>
              <a:chOff x="8100268" y="1844824"/>
              <a:chExt cx="936104" cy="2091289"/>
            </a:xfrm>
          </p:grpSpPr>
          <p:sp>
            <p:nvSpPr>
              <p:cNvPr id="16" name="TextBox 15"/>
              <p:cNvSpPr txBox="1"/>
              <p:nvPr/>
            </p:nvSpPr>
            <p:spPr>
              <a:xfrm>
                <a:off x="8557673" y="1878272"/>
                <a:ext cx="452501" cy="308995"/>
              </a:xfrm>
              <a:prstGeom prst="rect">
                <a:avLst/>
              </a:prstGeom>
              <a:noFill/>
            </p:spPr>
            <p:txBody>
              <a:bodyPr wrap="none">
                <a:spAutoFit/>
              </a:bodyPr>
              <a:lstStyle/>
              <a:p>
                <a:pPr>
                  <a:defRPr/>
                </a:pPr>
                <a:r>
                  <a:rPr lang="en-US" sz="1400" dirty="0">
                    <a:latin typeface="+mj-lt"/>
                    <a:cs typeface="+mn-cs"/>
                  </a:rPr>
                  <a:t>- Si</a:t>
                </a:r>
                <a:endParaRPr lang="ru-RU" sz="1400" dirty="0">
                  <a:latin typeface="+mj-lt"/>
                  <a:cs typeface="+mn-cs"/>
                </a:endParaRPr>
              </a:p>
            </p:txBody>
          </p:sp>
          <p:sp>
            <p:nvSpPr>
              <p:cNvPr id="17" name="TextBox 16"/>
              <p:cNvSpPr txBox="1"/>
              <p:nvPr/>
            </p:nvSpPr>
            <p:spPr>
              <a:xfrm>
                <a:off x="8565611" y="2293981"/>
                <a:ext cx="423923" cy="307402"/>
              </a:xfrm>
              <a:prstGeom prst="rect">
                <a:avLst/>
              </a:prstGeom>
              <a:noFill/>
            </p:spPr>
            <p:txBody>
              <a:bodyPr wrap="none">
                <a:spAutoFit/>
              </a:bodyPr>
              <a:lstStyle/>
              <a:p>
                <a:pPr>
                  <a:defRPr/>
                </a:pPr>
                <a:r>
                  <a:rPr lang="en-US" sz="1400" dirty="0">
                    <a:latin typeface="+mj-lt"/>
                    <a:cs typeface="+mn-cs"/>
                  </a:rPr>
                  <a:t>- H</a:t>
                </a:r>
                <a:endParaRPr lang="ru-RU" sz="1400" dirty="0">
                  <a:latin typeface="+mj-lt"/>
                  <a:cs typeface="+mn-cs"/>
                </a:endParaRPr>
              </a:p>
            </p:txBody>
          </p:sp>
          <p:sp>
            <p:nvSpPr>
              <p:cNvPr id="18" name="TextBox 17"/>
              <p:cNvSpPr txBox="1"/>
              <p:nvPr/>
            </p:nvSpPr>
            <p:spPr>
              <a:xfrm>
                <a:off x="8565611" y="2674650"/>
                <a:ext cx="433450" cy="307401"/>
              </a:xfrm>
              <a:prstGeom prst="rect">
                <a:avLst/>
              </a:prstGeom>
              <a:noFill/>
            </p:spPr>
            <p:txBody>
              <a:bodyPr wrap="none">
                <a:spAutoFit/>
              </a:bodyPr>
              <a:lstStyle/>
              <a:p>
                <a:pPr>
                  <a:defRPr/>
                </a:pPr>
                <a:r>
                  <a:rPr lang="en-US" sz="1400" dirty="0">
                    <a:latin typeface="+mj-lt"/>
                    <a:cs typeface="+mn-cs"/>
                  </a:rPr>
                  <a:t>- Li</a:t>
                </a:r>
                <a:endParaRPr lang="ru-RU" sz="1400" dirty="0">
                  <a:latin typeface="+mj-lt"/>
                  <a:cs typeface="+mn-cs"/>
                </a:endParaRPr>
              </a:p>
            </p:txBody>
          </p:sp>
          <p:pic>
            <p:nvPicPr>
              <p:cNvPr id="2064" name="Рисунок 18" descr="H.png"/>
              <p:cNvPicPr>
                <a:picLocks noChangeAspect="1"/>
              </p:cNvPicPr>
              <p:nvPr/>
            </p:nvPicPr>
            <p:blipFill>
              <a:blip r:embed="rId8"/>
              <a:srcRect/>
              <a:stretch>
                <a:fillRect/>
              </a:stretch>
            </p:blipFill>
            <p:spPr bwMode="auto">
              <a:xfrm>
                <a:off x="8131734" y="2297599"/>
                <a:ext cx="374702" cy="350785"/>
              </a:xfrm>
              <a:prstGeom prst="rect">
                <a:avLst/>
              </a:prstGeom>
              <a:noFill/>
              <a:ln w="9525">
                <a:noFill/>
                <a:miter lim="800000"/>
                <a:headEnd/>
                <a:tailEnd/>
              </a:ln>
            </p:spPr>
          </p:pic>
          <p:pic>
            <p:nvPicPr>
              <p:cNvPr id="2065" name="Рисунок 19" descr="Li.png"/>
              <p:cNvPicPr>
                <a:picLocks noChangeAspect="1"/>
              </p:cNvPicPr>
              <p:nvPr/>
            </p:nvPicPr>
            <p:blipFill>
              <a:blip r:embed="rId9"/>
              <a:srcRect/>
              <a:stretch>
                <a:fillRect/>
              </a:stretch>
            </p:blipFill>
            <p:spPr bwMode="auto">
              <a:xfrm>
                <a:off x="8186433" y="2664784"/>
                <a:ext cx="340076" cy="332167"/>
              </a:xfrm>
              <a:prstGeom prst="rect">
                <a:avLst/>
              </a:prstGeom>
              <a:noFill/>
              <a:ln w="9525">
                <a:noFill/>
                <a:miter lim="800000"/>
                <a:headEnd/>
                <a:tailEnd/>
              </a:ln>
            </p:spPr>
          </p:pic>
          <p:pic>
            <p:nvPicPr>
              <p:cNvPr id="2066" name="Рисунок 20" descr="Si.png"/>
              <p:cNvPicPr>
                <a:picLocks noChangeAspect="1"/>
              </p:cNvPicPr>
              <p:nvPr/>
            </p:nvPicPr>
            <p:blipFill>
              <a:blip r:embed="rId10"/>
              <a:srcRect/>
              <a:stretch>
                <a:fillRect/>
              </a:stretch>
            </p:blipFill>
            <p:spPr bwMode="auto">
              <a:xfrm>
                <a:off x="8151068" y="1878732"/>
                <a:ext cx="390646" cy="390646"/>
              </a:xfrm>
              <a:prstGeom prst="rect">
                <a:avLst/>
              </a:prstGeom>
              <a:noFill/>
              <a:ln w="9525">
                <a:noFill/>
                <a:miter lim="800000"/>
                <a:headEnd/>
                <a:tailEnd/>
              </a:ln>
            </p:spPr>
          </p:pic>
          <p:sp>
            <p:nvSpPr>
              <p:cNvPr id="22" name="Прямоугольник 21"/>
              <p:cNvSpPr/>
              <p:nvPr/>
            </p:nvSpPr>
            <p:spPr>
              <a:xfrm>
                <a:off x="8100408" y="1844824"/>
                <a:ext cx="935170" cy="2091289"/>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1187450" y="1412875"/>
            <a:ext cx="3455988"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7171" name="Rectangle 2"/>
          <p:cNvSpPr>
            <a:spLocks noGrp="1" noChangeArrowheads="1"/>
          </p:cNvSpPr>
          <p:nvPr>
            <p:ph type="title"/>
          </p:nvPr>
        </p:nvSpPr>
        <p:spPr>
          <a:xfrm>
            <a:off x="500063" y="571500"/>
            <a:ext cx="4249737" cy="1636713"/>
          </a:xfrm>
        </p:spPr>
        <p:txBody>
          <a:bodyPr/>
          <a:lstStyle/>
          <a:p>
            <a:pPr algn="ctr" eaLnBrk="1" hangingPunct="1"/>
            <a:r>
              <a:rPr lang="en-US" sz="2400" b="1" i="1" smtClean="0"/>
              <a:t>Electronic structure of silicon nanocrystals doped with several phosphorus atoms</a:t>
            </a:r>
            <a:r>
              <a:rPr lang="ru-RU" sz="2400" b="1" i="1" smtClean="0"/>
              <a:t> (</a:t>
            </a:r>
            <a:r>
              <a:rPr lang="en-US" sz="2400" b="1" i="1" smtClean="0"/>
              <a:t>n</a:t>
            </a:r>
            <a:r>
              <a:rPr lang="en-US" sz="2400" b="1" i="1" baseline="-25000" smtClean="0"/>
              <a:t>D</a:t>
            </a:r>
            <a:r>
              <a:rPr lang="en-US" sz="2400" b="1" i="1" smtClean="0"/>
              <a:t>=2%</a:t>
            </a:r>
            <a:r>
              <a:rPr lang="ru-RU" sz="2400" b="1" i="1" smtClean="0"/>
              <a:t>)</a:t>
            </a:r>
          </a:p>
        </p:txBody>
      </p:sp>
      <p:sp>
        <p:nvSpPr>
          <p:cNvPr id="7172" name="Rectangle 6"/>
          <p:cNvSpPr>
            <a:spLocks noChangeArrowheads="1"/>
          </p:cNvSpPr>
          <p:nvPr/>
        </p:nvSpPr>
        <p:spPr bwMode="auto">
          <a:xfrm>
            <a:off x="4643438" y="571500"/>
            <a:ext cx="4500562" cy="1563688"/>
          </a:xfrm>
          <a:prstGeom prst="rect">
            <a:avLst/>
          </a:prstGeom>
          <a:solidFill>
            <a:schemeClr val="bg1"/>
          </a:solidFill>
          <a:ln w="9525">
            <a:noFill/>
            <a:miter lim="800000"/>
            <a:headEnd/>
            <a:tailEnd/>
          </a:ln>
        </p:spPr>
        <p:txBody>
          <a:bodyPr anchor="b"/>
          <a:lstStyle/>
          <a:p>
            <a:pPr algn="ctr"/>
            <a:r>
              <a:rPr lang="en-US" sz="2000" b="1" i="1">
                <a:solidFill>
                  <a:schemeClr val="tx2"/>
                </a:solidFill>
                <a:latin typeface="Arial" charset="0"/>
              </a:rPr>
              <a:t>Electronic structure of silicon nanocrystal with diameter equivalent to </a:t>
            </a:r>
            <a:r>
              <a:rPr lang="ru-RU" sz="2000" b="1" i="1">
                <a:solidFill>
                  <a:schemeClr val="tx2"/>
                </a:solidFill>
                <a:latin typeface="Arial" charset="0"/>
              </a:rPr>
              <a:t>1.95 </a:t>
            </a:r>
            <a:r>
              <a:rPr lang="en-US" sz="2000" b="1" i="1">
                <a:solidFill>
                  <a:schemeClr val="tx2"/>
                </a:solidFill>
                <a:latin typeface="Arial" charset="0"/>
              </a:rPr>
              <a:t>nm</a:t>
            </a:r>
            <a:r>
              <a:rPr lang="ru-RU" sz="2000" b="1" i="1">
                <a:solidFill>
                  <a:schemeClr val="tx2"/>
                </a:solidFill>
                <a:latin typeface="Arial" charset="0"/>
              </a:rPr>
              <a:t> </a:t>
            </a:r>
            <a:r>
              <a:rPr lang="en-US" sz="2000" b="1" i="1">
                <a:solidFill>
                  <a:schemeClr val="tx2"/>
                </a:solidFill>
                <a:latin typeface="Arial" charset="0"/>
              </a:rPr>
              <a:t>doped with one phosphorus atom depending on its position in the crystalline</a:t>
            </a:r>
            <a:endParaRPr lang="ru-RU" sz="2000" b="1" i="1">
              <a:solidFill>
                <a:schemeClr val="tx2"/>
              </a:solidFill>
              <a:latin typeface="Arial" charset="0"/>
            </a:endParaRPr>
          </a:p>
        </p:txBody>
      </p:sp>
      <p:pic>
        <p:nvPicPr>
          <p:cNvPr id="7173" name="Рисунок 8" descr="Безымянный2.png"/>
          <p:cNvPicPr>
            <a:picLocks noChangeAspect="1"/>
          </p:cNvPicPr>
          <p:nvPr/>
        </p:nvPicPr>
        <p:blipFill>
          <a:blip r:embed="rId2"/>
          <a:srcRect/>
          <a:stretch>
            <a:fillRect/>
          </a:stretch>
        </p:blipFill>
        <p:spPr bwMode="auto">
          <a:xfrm>
            <a:off x="5575300" y="2649538"/>
            <a:ext cx="2736850" cy="3984625"/>
          </a:xfrm>
          <a:prstGeom prst="rect">
            <a:avLst/>
          </a:prstGeom>
          <a:noFill/>
          <a:ln w="9525">
            <a:noFill/>
            <a:miter lim="800000"/>
            <a:headEnd/>
            <a:tailEnd/>
          </a:ln>
        </p:spPr>
      </p:pic>
      <p:cxnSp>
        <p:nvCxnSpPr>
          <p:cNvPr id="11" name="Прямая соединительная линия 10"/>
          <p:cNvCxnSpPr/>
          <p:nvPr/>
        </p:nvCxnSpPr>
        <p:spPr>
          <a:xfrm>
            <a:off x="646113" y="2484438"/>
            <a:ext cx="395922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5465763" y="2489200"/>
            <a:ext cx="2905125" cy="317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176" name="Группа 22"/>
          <p:cNvGrpSpPr>
            <a:grpSpLocks/>
          </p:cNvGrpSpPr>
          <p:nvPr/>
        </p:nvGrpSpPr>
        <p:grpSpPr bwMode="auto">
          <a:xfrm>
            <a:off x="234950" y="2705100"/>
            <a:ext cx="5040313" cy="3600450"/>
            <a:chOff x="323528" y="2768228"/>
            <a:chExt cx="5040560" cy="3600400"/>
          </a:xfrm>
        </p:grpSpPr>
        <p:grpSp>
          <p:nvGrpSpPr>
            <p:cNvPr id="7177" name="Группа 18"/>
            <p:cNvGrpSpPr>
              <a:grpSpLocks/>
            </p:cNvGrpSpPr>
            <p:nvPr/>
          </p:nvGrpSpPr>
          <p:grpSpPr bwMode="auto">
            <a:xfrm>
              <a:off x="323528" y="2780928"/>
              <a:ext cx="4929187" cy="3457575"/>
              <a:chOff x="204788" y="2720975"/>
              <a:chExt cx="4929187" cy="3457575"/>
            </a:xfrm>
          </p:grpSpPr>
          <p:pic>
            <p:nvPicPr>
              <p:cNvPr id="7179" name="Picture 3" descr="El_struct_10"/>
              <p:cNvPicPr>
                <a:picLocks noChangeAspect="1" noChangeArrowheads="1"/>
              </p:cNvPicPr>
              <p:nvPr/>
            </p:nvPicPr>
            <p:blipFill>
              <a:blip r:embed="rId3"/>
              <a:srcRect/>
              <a:stretch>
                <a:fillRect/>
              </a:stretch>
            </p:blipFill>
            <p:spPr bwMode="auto">
              <a:xfrm>
                <a:off x="204788" y="2720975"/>
                <a:ext cx="2465387" cy="3457575"/>
              </a:xfrm>
              <a:prstGeom prst="rect">
                <a:avLst/>
              </a:prstGeom>
              <a:noFill/>
              <a:ln w="9525">
                <a:noFill/>
                <a:miter lim="800000"/>
                <a:headEnd/>
                <a:tailEnd/>
              </a:ln>
            </p:spPr>
          </p:pic>
          <p:pic>
            <p:nvPicPr>
              <p:cNvPr id="7180" name="Picture 4" descr="El_struct_13"/>
              <p:cNvPicPr>
                <a:picLocks noChangeAspect="1" noChangeArrowheads="1"/>
              </p:cNvPicPr>
              <p:nvPr/>
            </p:nvPicPr>
            <p:blipFill>
              <a:blip r:embed="rId4"/>
              <a:srcRect/>
              <a:stretch>
                <a:fillRect/>
              </a:stretch>
            </p:blipFill>
            <p:spPr bwMode="auto">
              <a:xfrm>
                <a:off x="2670175" y="2720975"/>
                <a:ext cx="2463800" cy="3455988"/>
              </a:xfrm>
              <a:prstGeom prst="rect">
                <a:avLst/>
              </a:prstGeom>
              <a:noFill/>
              <a:ln w="9525">
                <a:noFill/>
                <a:miter lim="800000"/>
                <a:headEnd/>
                <a:tailEnd/>
              </a:ln>
            </p:spPr>
          </p:pic>
        </p:grpSp>
        <p:sp>
          <p:nvSpPr>
            <p:cNvPr id="22" name="Прямоугольник 21"/>
            <p:cNvSpPr/>
            <p:nvPr/>
          </p:nvSpPr>
          <p:spPr>
            <a:xfrm>
              <a:off x="323528" y="2768228"/>
              <a:ext cx="5040560" cy="3600400"/>
            </a:xfrm>
            <a:prstGeom prst="rect">
              <a:avLst/>
            </a:prstGeom>
            <a:no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1370013" y="301625"/>
            <a:ext cx="7594600" cy="1143000"/>
          </a:xfrm>
        </p:spPr>
        <p:txBody>
          <a:bodyPr/>
          <a:lstStyle/>
          <a:p>
            <a:pPr algn="ctr" eaLnBrk="1" hangingPunct="1"/>
            <a:r>
              <a:rPr lang="en-US" b="1" i="1" smtClean="0"/>
              <a:t>Electronic structure of silicon nanocrystals doped with P, S</a:t>
            </a:r>
            <a:endParaRPr lang="ru-RU" smtClean="0"/>
          </a:p>
        </p:txBody>
      </p:sp>
      <p:sp>
        <p:nvSpPr>
          <p:cNvPr id="9" name="Text Box 712"/>
          <p:cNvSpPr txBox="1">
            <a:spLocks noChangeArrowheads="1"/>
          </p:cNvSpPr>
          <p:nvPr/>
        </p:nvSpPr>
        <p:spPr bwMode="auto">
          <a:xfrm>
            <a:off x="5786438" y="3500438"/>
            <a:ext cx="3121025" cy="554037"/>
          </a:xfrm>
          <a:prstGeom prst="rect">
            <a:avLst/>
          </a:prstGeom>
          <a:noFill/>
          <a:ln w="9525">
            <a:noFill/>
            <a:miter lim="800000"/>
            <a:headEnd/>
            <a:tailEnd/>
          </a:ln>
          <a:effectLst/>
        </p:spPr>
        <p:txBody>
          <a:bodyPr lIns="91432" tIns="45716" rIns="91432" bIns="45716">
            <a:spAutoFit/>
          </a:bodyPr>
          <a:lstStyle/>
          <a:p>
            <a:pPr algn="ctr" defTabSz="915988">
              <a:defRPr/>
            </a:pPr>
            <a:r>
              <a:rPr lang="en-US" sz="1500" dirty="0">
                <a:latin typeface="+mj-lt"/>
                <a:cs typeface="+mn-cs"/>
              </a:rPr>
              <a:t>Relation between impurity energy level and the </a:t>
            </a:r>
            <a:r>
              <a:rPr lang="en-US" sz="1500" dirty="0" err="1">
                <a:latin typeface="+mj-lt"/>
                <a:cs typeface="+mn-cs"/>
              </a:rPr>
              <a:t>nanocrystal</a:t>
            </a:r>
            <a:r>
              <a:rPr lang="en-US" sz="1500" dirty="0">
                <a:latin typeface="+mj-lt"/>
                <a:cs typeface="+mn-cs"/>
              </a:rPr>
              <a:t> diameter</a:t>
            </a:r>
            <a:endParaRPr lang="ru-RU" sz="1500" dirty="0">
              <a:latin typeface="+mj-lt"/>
              <a:cs typeface="+mn-cs"/>
            </a:endParaRPr>
          </a:p>
        </p:txBody>
      </p:sp>
      <p:pic>
        <p:nvPicPr>
          <p:cNvPr id="8196" name="Picture 690" descr="Energy of Impurity Level"/>
          <p:cNvPicPr>
            <a:picLocks noChangeAspect="1" noChangeArrowheads="1"/>
          </p:cNvPicPr>
          <p:nvPr/>
        </p:nvPicPr>
        <p:blipFill>
          <a:blip r:embed="rId2"/>
          <a:srcRect/>
          <a:stretch>
            <a:fillRect/>
          </a:stretch>
        </p:blipFill>
        <p:spPr bwMode="auto">
          <a:xfrm>
            <a:off x="5364163" y="4292600"/>
            <a:ext cx="3617912" cy="2381250"/>
          </a:xfrm>
          <a:prstGeom prst="rect">
            <a:avLst/>
          </a:prstGeom>
          <a:noFill/>
          <a:ln w="9525">
            <a:noFill/>
            <a:miter lim="800000"/>
            <a:headEnd/>
            <a:tailEnd/>
          </a:ln>
        </p:spPr>
      </p:pic>
      <p:sp>
        <p:nvSpPr>
          <p:cNvPr id="18" name="Прямоугольник 17"/>
          <p:cNvSpPr/>
          <p:nvPr/>
        </p:nvSpPr>
        <p:spPr>
          <a:xfrm>
            <a:off x="5867400" y="1700213"/>
            <a:ext cx="2916238" cy="523875"/>
          </a:xfrm>
          <a:prstGeom prst="rect">
            <a:avLst/>
          </a:prstGeom>
        </p:spPr>
        <p:txBody>
          <a:bodyPr>
            <a:spAutoFit/>
          </a:bodyPr>
          <a:lstStyle/>
          <a:p>
            <a:pPr>
              <a:defRPr/>
            </a:pPr>
            <a:r>
              <a:rPr lang="en-US" sz="1400" dirty="0">
                <a:latin typeface="+mj-lt"/>
                <a:cs typeface="+mn-cs"/>
              </a:rPr>
              <a:t>Electronic structure of Si-</a:t>
            </a:r>
            <a:r>
              <a:rPr lang="en-US" sz="1400" dirty="0" err="1">
                <a:latin typeface="+mj-lt"/>
                <a:cs typeface="+mn-cs"/>
              </a:rPr>
              <a:t>nc</a:t>
            </a:r>
            <a:r>
              <a:rPr lang="ru-RU" sz="1400" dirty="0">
                <a:latin typeface="+mj-lt"/>
                <a:cs typeface="+mn-cs"/>
              </a:rPr>
              <a:t>,</a:t>
            </a:r>
            <a:r>
              <a:rPr lang="en-US" sz="1400" dirty="0">
                <a:latin typeface="+mj-lt"/>
                <a:cs typeface="+mn-cs"/>
              </a:rPr>
              <a:t> </a:t>
            </a:r>
            <a:r>
              <a:rPr lang="en-US" sz="1400" dirty="0">
                <a:latin typeface="+mj-lt"/>
                <a:cs typeface="+mn-cs"/>
              </a:rPr>
              <a:t>doped with</a:t>
            </a:r>
            <a:r>
              <a:rPr lang="ru-RU" sz="1400" dirty="0">
                <a:latin typeface="+mj-lt"/>
                <a:cs typeface="+mn-cs"/>
              </a:rPr>
              <a:t> </a:t>
            </a:r>
            <a:r>
              <a:rPr lang="en-US" sz="1400" dirty="0">
                <a:latin typeface="+mj-lt"/>
                <a:cs typeface="+mn-cs"/>
              </a:rPr>
              <a:t>P, S</a:t>
            </a:r>
            <a:endParaRPr lang="ru-RU" sz="1400" dirty="0">
              <a:latin typeface="+mj-lt"/>
              <a:cs typeface="+mn-cs"/>
            </a:endParaRPr>
          </a:p>
        </p:txBody>
      </p:sp>
      <p:pic>
        <p:nvPicPr>
          <p:cNvPr id="8198" name="Picture 2" descr="Bands_nano2014"/>
          <p:cNvPicPr>
            <a:picLocks noChangeAspect="1" noChangeArrowheads="1"/>
          </p:cNvPicPr>
          <p:nvPr/>
        </p:nvPicPr>
        <p:blipFill>
          <a:blip r:embed="rId3"/>
          <a:srcRect/>
          <a:stretch>
            <a:fillRect/>
          </a:stretch>
        </p:blipFill>
        <p:spPr bwMode="auto">
          <a:xfrm>
            <a:off x="111125" y="4365625"/>
            <a:ext cx="3384550" cy="2244725"/>
          </a:xfrm>
          <a:prstGeom prst="rect">
            <a:avLst/>
          </a:prstGeom>
          <a:noFill/>
          <a:ln w="9525">
            <a:noFill/>
            <a:miter lim="800000"/>
            <a:headEnd/>
            <a:tailEnd/>
          </a:ln>
        </p:spPr>
      </p:pic>
      <p:grpSp>
        <p:nvGrpSpPr>
          <p:cNvPr id="8199" name="Группа 27"/>
          <p:cNvGrpSpPr>
            <a:grpSpLocks/>
          </p:cNvGrpSpPr>
          <p:nvPr/>
        </p:nvGrpSpPr>
        <p:grpSpPr bwMode="auto">
          <a:xfrm>
            <a:off x="88900" y="1557338"/>
            <a:ext cx="5364163" cy="2663825"/>
            <a:chOff x="88900" y="1556792"/>
            <a:chExt cx="5364088" cy="2664296"/>
          </a:xfrm>
        </p:grpSpPr>
        <p:sp>
          <p:nvSpPr>
            <p:cNvPr id="27" name="Прямоугольник 26"/>
            <p:cNvSpPr/>
            <p:nvPr/>
          </p:nvSpPr>
          <p:spPr>
            <a:xfrm>
              <a:off x="88900" y="1556792"/>
              <a:ext cx="5364088" cy="266429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8208" name="Picture 700" descr="1"/>
            <p:cNvPicPr>
              <a:picLocks noChangeAspect="1" noChangeArrowheads="1"/>
            </p:cNvPicPr>
            <p:nvPr/>
          </p:nvPicPr>
          <p:blipFill>
            <a:blip r:embed="rId4"/>
            <a:srcRect/>
            <a:stretch>
              <a:fillRect/>
            </a:stretch>
          </p:blipFill>
          <p:spPr bwMode="auto">
            <a:xfrm>
              <a:off x="3597672" y="1611908"/>
              <a:ext cx="1766416" cy="2597117"/>
            </a:xfrm>
            <a:prstGeom prst="rect">
              <a:avLst/>
            </a:prstGeom>
            <a:noFill/>
            <a:ln w="9525">
              <a:noFill/>
              <a:miter lim="800000"/>
              <a:headEnd/>
              <a:tailEnd/>
            </a:ln>
          </p:spPr>
        </p:pic>
        <p:pic>
          <p:nvPicPr>
            <p:cNvPr id="8209" name="Picture 701" descr="1"/>
            <p:cNvPicPr>
              <a:picLocks noChangeAspect="1" noChangeArrowheads="1"/>
            </p:cNvPicPr>
            <p:nvPr/>
          </p:nvPicPr>
          <p:blipFill>
            <a:blip r:embed="rId5"/>
            <a:srcRect/>
            <a:stretch>
              <a:fillRect/>
            </a:stretch>
          </p:blipFill>
          <p:spPr bwMode="auto">
            <a:xfrm>
              <a:off x="121296" y="1611908"/>
              <a:ext cx="1646907" cy="2575272"/>
            </a:xfrm>
            <a:prstGeom prst="rect">
              <a:avLst/>
            </a:prstGeom>
            <a:noFill/>
            <a:ln w="9525">
              <a:noFill/>
              <a:miter lim="800000"/>
              <a:headEnd/>
              <a:tailEnd/>
            </a:ln>
          </p:spPr>
        </p:pic>
        <p:pic>
          <p:nvPicPr>
            <p:cNvPr id="8210" name="Picture 702" descr="1"/>
            <p:cNvPicPr>
              <a:picLocks noChangeAspect="1" noChangeArrowheads="1"/>
            </p:cNvPicPr>
            <p:nvPr/>
          </p:nvPicPr>
          <p:blipFill>
            <a:blip r:embed="rId6"/>
            <a:srcRect/>
            <a:stretch>
              <a:fillRect/>
            </a:stretch>
          </p:blipFill>
          <p:spPr bwMode="auto">
            <a:xfrm>
              <a:off x="1835695" y="1607716"/>
              <a:ext cx="1681525" cy="2554064"/>
            </a:xfrm>
            <a:prstGeom prst="rect">
              <a:avLst/>
            </a:prstGeom>
            <a:noFill/>
            <a:ln w="9525">
              <a:noFill/>
              <a:miter lim="800000"/>
              <a:headEnd/>
              <a:tailEnd/>
            </a:ln>
          </p:spPr>
        </p:pic>
      </p:grpSp>
      <p:sp>
        <p:nvSpPr>
          <p:cNvPr id="26" name="Выгнутая вправо стрелка 25"/>
          <p:cNvSpPr/>
          <p:nvPr/>
        </p:nvSpPr>
        <p:spPr>
          <a:xfrm rot="4116513">
            <a:off x="6152508" y="1844963"/>
            <a:ext cx="378974" cy="1688544"/>
          </a:xfrm>
          <a:prstGeom prst="curvedLeftArrow">
            <a:avLst>
              <a:gd name="adj1" fmla="val 22782"/>
              <a:gd name="adj2" fmla="val 63397"/>
              <a:gd name="adj3" fmla="val 44304"/>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29" name="Text Box 708"/>
          <p:cNvSpPr txBox="1">
            <a:spLocks noChangeArrowheads="1"/>
          </p:cNvSpPr>
          <p:nvPr/>
        </p:nvSpPr>
        <p:spPr bwMode="auto">
          <a:xfrm>
            <a:off x="3571875" y="5072063"/>
            <a:ext cx="1728788" cy="1169987"/>
          </a:xfrm>
          <a:prstGeom prst="rect">
            <a:avLst/>
          </a:prstGeom>
          <a:noFill/>
          <a:ln w="9525">
            <a:noFill/>
            <a:miter lim="800000"/>
            <a:headEnd/>
            <a:tailEnd/>
          </a:ln>
          <a:effectLst/>
        </p:spPr>
        <p:txBody>
          <a:bodyPr lIns="91432" tIns="45716" rIns="91432" bIns="45716">
            <a:spAutoFit/>
          </a:bodyPr>
          <a:lstStyle/>
          <a:p>
            <a:pPr algn="ctr" defTabSz="915988">
              <a:defRPr/>
            </a:pPr>
            <a:r>
              <a:rPr lang="en-US" sz="1400" dirty="0">
                <a:latin typeface="+mj-lt"/>
                <a:cs typeface="+mn-cs"/>
              </a:rPr>
              <a:t>Relation between HOMO-LUMO </a:t>
            </a:r>
          </a:p>
          <a:p>
            <a:pPr algn="ctr" defTabSz="915988">
              <a:defRPr/>
            </a:pPr>
            <a:r>
              <a:rPr lang="en-US" sz="1400" dirty="0">
                <a:latin typeface="+mj-lt"/>
                <a:cs typeface="+mn-cs"/>
              </a:rPr>
              <a:t>gap and the </a:t>
            </a:r>
            <a:r>
              <a:rPr lang="en-US" sz="1400" dirty="0" err="1">
                <a:latin typeface="+mj-lt"/>
                <a:cs typeface="+mn-cs"/>
              </a:rPr>
              <a:t>nanocrystal</a:t>
            </a:r>
            <a:r>
              <a:rPr lang="en-US" sz="1400" dirty="0">
                <a:latin typeface="+mj-lt"/>
                <a:cs typeface="+mn-cs"/>
              </a:rPr>
              <a:t> diameter</a:t>
            </a:r>
            <a:endParaRPr lang="ru-RU" sz="1400" dirty="0">
              <a:latin typeface="+mj-lt"/>
              <a:cs typeface="+mn-cs"/>
            </a:endParaRPr>
          </a:p>
        </p:txBody>
      </p:sp>
      <p:sp>
        <p:nvSpPr>
          <p:cNvPr id="30" name="Выгнутая вправо стрелка 29"/>
          <p:cNvSpPr/>
          <p:nvPr/>
        </p:nvSpPr>
        <p:spPr>
          <a:xfrm rot="6785377" flipH="1">
            <a:off x="4126936" y="3987599"/>
            <a:ext cx="283840" cy="1359057"/>
          </a:xfrm>
          <a:prstGeom prst="curvedLeftArrow">
            <a:avLst>
              <a:gd name="adj1" fmla="val 22782"/>
              <a:gd name="adj2" fmla="val 63397"/>
              <a:gd name="adj3" fmla="val 44304"/>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2"/>
          <p:cNvSpPr>
            <a:spLocks noGrp="1" noChangeArrowheads="1"/>
          </p:cNvSpPr>
          <p:nvPr>
            <p:ph type="title"/>
          </p:nvPr>
        </p:nvSpPr>
        <p:spPr>
          <a:xfrm>
            <a:off x="1285875" y="127000"/>
            <a:ext cx="7313613" cy="1317625"/>
          </a:xfrm>
        </p:spPr>
        <p:txBody>
          <a:bodyPr/>
          <a:lstStyle/>
          <a:p>
            <a:pPr algn="ctr" eaLnBrk="1" hangingPunct="1"/>
            <a:r>
              <a:rPr lang="en-US" b="1" i="1" dirty="0" smtClean="0"/>
              <a:t>Mechanism of the </a:t>
            </a:r>
            <a:br>
              <a:rPr lang="en-US" b="1" i="1" dirty="0" smtClean="0"/>
            </a:br>
            <a:r>
              <a:rPr lang="en-US" b="1" i="1" dirty="0" smtClean="0"/>
              <a:t>Auger recombination process</a:t>
            </a:r>
            <a:endParaRPr lang="ru-RU" b="1" i="1" dirty="0" smtClean="0"/>
          </a:p>
        </p:txBody>
      </p:sp>
      <p:grpSp>
        <p:nvGrpSpPr>
          <p:cNvPr id="3079" name="Группа 63"/>
          <p:cNvGrpSpPr>
            <a:grpSpLocks/>
          </p:cNvGrpSpPr>
          <p:nvPr/>
        </p:nvGrpSpPr>
        <p:grpSpPr bwMode="auto">
          <a:xfrm>
            <a:off x="2928938" y="1773238"/>
            <a:ext cx="3240087" cy="2232025"/>
            <a:chOff x="1581572" y="2086248"/>
            <a:chExt cx="3024336" cy="2376264"/>
          </a:xfrm>
        </p:grpSpPr>
        <p:sp>
          <p:nvSpPr>
            <p:cNvPr id="63" name="Прямоугольник 62"/>
            <p:cNvSpPr/>
            <p:nvPr/>
          </p:nvSpPr>
          <p:spPr>
            <a:xfrm>
              <a:off x="1581572" y="2086248"/>
              <a:ext cx="3024336" cy="237626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nvGrpSpPr>
            <p:cNvPr id="3092" name="Group 791"/>
            <p:cNvGrpSpPr>
              <a:grpSpLocks/>
            </p:cNvGrpSpPr>
            <p:nvPr/>
          </p:nvGrpSpPr>
          <p:grpSpPr bwMode="auto">
            <a:xfrm>
              <a:off x="1763688" y="2204864"/>
              <a:ext cx="2664867" cy="2015926"/>
              <a:chOff x="3697" y="3220"/>
              <a:chExt cx="2221" cy="1535"/>
            </a:xfrm>
          </p:grpSpPr>
          <p:grpSp>
            <p:nvGrpSpPr>
              <p:cNvPr id="3093" name="Group 1550"/>
              <p:cNvGrpSpPr>
                <a:grpSpLocks noChangeAspect="1"/>
              </p:cNvGrpSpPr>
              <p:nvPr/>
            </p:nvGrpSpPr>
            <p:grpSpPr bwMode="auto">
              <a:xfrm>
                <a:off x="3697" y="3220"/>
                <a:ext cx="995" cy="1534"/>
                <a:chOff x="1019" y="1314"/>
                <a:chExt cx="1226" cy="1890"/>
              </a:xfrm>
            </p:grpSpPr>
            <p:grpSp>
              <p:nvGrpSpPr>
                <p:cNvPr id="3116" name="Group 4"/>
                <p:cNvGrpSpPr>
                  <a:grpSpLocks noChangeAspect="1"/>
                </p:cNvGrpSpPr>
                <p:nvPr/>
              </p:nvGrpSpPr>
              <p:grpSpPr bwMode="auto">
                <a:xfrm>
                  <a:off x="1019" y="1608"/>
                  <a:ext cx="1225" cy="597"/>
                  <a:chOff x="2245" y="1608"/>
                  <a:chExt cx="1225" cy="597"/>
                </a:xfrm>
              </p:grpSpPr>
              <p:sp>
                <p:nvSpPr>
                  <p:cNvPr id="3135" name="Line 5"/>
                  <p:cNvSpPr>
                    <a:spLocks noChangeAspect="1" noChangeShapeType="1"/>
                  </p:cNvSpPr>
                  <p:nvPr/>
                </p:nvSpPr>
                <p:spPr bwMode="auto">
                  <a:xfrm>
                    <a:off x="2245" y="1616"/>
                    <a:ext cx="272" cy="0"/>
                  </a:xfrm>
                  <a:prstGeom prst="line">
                    <a:avLst/>
                  </a:prstGeom>
                  <a:noFill/>
                  <a:ln w="15875">
                    <a:solidFill>
                      <a:schemeClr val="tx1"/>
                    </a:solidFill>
                    <a:round/>
                    <a:headEnd/>
                    <a:tailEnd/>
                  </a:ln>
                </p:spPr>
                <p:txBody>
                  <a:bodyPr/>
                  <a:lstStyle/>
                  <a:p>
                    <a:endParaRPr lang="ru-RU"/>
                  </a:p>
                </p:txBody>
              </p:sp>
              <p:sp>
                <p:nvSpPr>
                  <p:cNvPr id="3136" name="Line 6"/>
                  <p:cNvSpPr>
                    <a:spLocks noChangeAspect="1" noChangeShapeType="1"/>
                  </p:cNvSpPr>
                  <p:nvPr/>
                </p:nvSpPr>
                <p:spPr bwMode="auto">
                  <a:xfrm>
                    <a:off x="3198" y="1608"/>
                    <a:ext cx="272" cy="0"/>
                  </a:xfrm>
                  <a:prstGeom prst="line">
                    <a:avLst/>
                  </a:prstGeom>
                  <a:noFill/>
                  <a:ln w="15875">
                    <a:solidFill>
                      <a:schemeClr val="tx1"/>
                    </a:solidFill>
                    <a:round/>
                    <a:headEnd/>
                    <a:tailEnd/>
                  </a:ln>
                </p:spPr>
                <p:txBody>
                  <a:bodyPr/>
                  <a:lstStyle/>
                  <a:p>
                    <a:endParaRPr lang="ru-RU"/>
                  </a:p>
                </p:txBody>
              </p:sp>
              <p:sp>
                <p:nvSpPr>
                  <p:cNvPr id="3137" name="Line 7"/>
                  <p:cNvSpPr>
                    <a:spLocks noChangeAspect="1" noChangeShapeType="1"/>
                  </p:cNvSpPr>
                  <p:nvPr/>
                </p:nvSpPr>
                <p:spPr bwMode="auto">
                  <a:xfrm>
                    <a:off x="2517" y="1616"/>
                    <a:ext cx="0" cy="589"/>
                  </a:xfrm>
                  <a:prstGeom prst="line">
                    <a:avLst/>
                  </a:prstGeom>
                  <a:noFill/>
                  <a:ln w="9525">
                    <a:solidFill>
                      <a:schemeClr val="tx1"/>
                    </a:solidFill>
                    <a:round/>
                    <a:headEnd/>
                    <a:tailEnd/>
                  </a:ln>
                </p:spPr>
                <p:txBody>
                  <a:bodyPr/>
                  <a:lstStyle/>
                  <a:p>
                    <a:endParaRPr lang="ru-RU"/>
                  </a:p>
                </p:txBody>
              </p:sp>
              <p:sp>
                <p:nvSpPr>
                  <p:cNvPr id="3138" name="Line 8"/>
                  <p:cNvSpPr>
                    <a:spLocks noChangeAspect="1" noChangeShapeType="1"/>
                  </p:cNvSpPr>
                  <p:nvPr/>
                </p:nvSpPr>
                <p:spPr bwMode="auto">
                  <a:xfrm>
                    <a:off x="2517" y="2205"/>
                    <a:ext cx="681" cy="0"/>
                  </a:xfrm>
                  <a:prstGeom prst="line">
                    <a:avLst/>
                  </a:prstGeom>
                  <a:noFill/>
                  <a:ln w="9525">
                    <a:solidFill>
                      <a:schemeClr val="tx1"/>
                    </a:solidFill>
                    <a:round/>
                    <a:headEnd/>
                    <a:tailEnd/>
                  </a:ln>
                </p:spPr>
                <p:txBody>
                  <a:bodyPr/>
                  <a:lstStyle/>
                  <a:p>
                    <a:endParaRPr lang="ru-RU"/>
                  </a:p>
                </p:txBody>
              </p:sp>
              <p:sp>
                <p:nvSpPr>
                  <p:cNvPr id="3139" name="Line 9"/>
                  <p:cNvSpPr>
                    <a:spLocks noChangeAspect="1" noChangeShapeType="1"/>
                  </p:cNvSpPr>
                  <p:nvPr/>
                </p:nvSpPr>
                <p:spPr bwMode="auto">
                  <a:xfrm>
                    <a:off x="3198" y="1616"/>
                    <a:ext cx="0" cy="589"/>
                  </a:xfrm>
                  <a:prstGeom prst="line">
                    <a:avLst/>
                  </a:prstGeom>
                  <a:noFill/>
                  <a:ln w="9525">
                    <a:solidFill>
                      <a:schemeClr val="tx1"/>
                    </a:solidFill>
                    <a:round/>
                    <a:headEnd/>
                    <a:tailEnd/>
                  </a:ln>
                </p:spPr>
                <p:txBody>
                  <a:bodyPr/>
                  <a:lstStyle/>
                  <a:p>
                    <a:endParaRPr lang="ru-RU"/>
                  </a:p>
                </p:txBody>
              </p:sp>
            </p:grpSp>
            <p:sp>
              <p:nvSpPr>
                <p:cNvPr id="3117" name="Line 10"/>
                <p:cNvSpPr>
                  <a:spLocks noChangeAspect="1" noChangeShapeType="1"/>
                </p:cNvSpPr>
                <p:nvPr/>
              </p:nvSpPr>
              <p:spPr bwMode="auto">
                <a:xfrm>
                  <a:off x="1216" y="2024"/>
                  <a:ext cx="817" cy="0"/>
                </a:xfrm>
                <a:prstGeom prst="line">
                  <a:avLst/>
                </a:prstGeom>
                <a:noFill/>
                <a:ln w="25400">
                  <a:solidFill>
                    <a:schemeClr val="tx1"/>
                  </a:solidFill>
                  <a:round/>
                  <a:headEnd/>
                  <a:tailEnd/>
                </a:ln>
              </p:spPr>
              <p:txBody>
                <a:bodyPr/>
                <a:lstStyle/>
                <a:p>
                  <a:endParaRPr lang="ru-RU"/>
                </a:p>
              </p:txBody>
            </p:sp>
            <p:sp>
              <p:nvSpPr>
                <p:cNvPr id="3118" name="Line 11"/>
                <p:cNvSpPr>
                  <a:spLocks noChangeAspect="1" noChangeShapeType="1"/>
                </p:cNvSpPr>
                <p:nvPr/>
              </p:nvSpPr>
              <p:spPr bwMode="auto">
                <a:xfrm rot="10800000">
                  <a:off x="1973" y="3196"/>
                  <a:ext cx="272" cy="0"/>
                </a:xfrm>
                <a:prstGeom prst="line">
                  <a:avLst/>
                </a:prstGeom>
                <a:noFill/>
                <a:ln w="15875">
                  <a:solidFill>
                    <a:schemeClr val="tx1"/>
                  </a:solidFill>
                  <a:round/>
                  <a:headEnd/>
                  <a:tailEnd/>
                </a:ln>
              </p:spPr>
              <p:txBody>
                <a:bodyPr/>
                <a:lstStyle/>
                <a:p>
                  <a:endParaRPr lang="ru-RU"/>
                </a:p>
              </p:txBody>
            </p:sp>
            <p:sp>
              <p:nvSpPr>
                <p:cNvPr id="3119" name="Line 12"/>
                <p:cNvSpPr>
                  <a:spLocks noChangeAspect="1" noChangeShapeType="1"/>
                </p:cNvSpPr>
                <p:nvPr/>
              </p:nvSpPr>
              <p:spPr bwMode="auto">
                <a:xfrm rot="10800000">
                  <a:off x="1020" y="3204"/>
                  <a:ext cx="272" cy="0"/>
                </a:xfrm>
                <a:prstGeom prst="line">
                  <a:avLst/>
                </a:prstGeom>
                <a:noFill/>
                <a:ln w="15875">
                  <a:solidFill>
                    <a:schemeClr val="tx1"/>
                  </a:solidFill>
                  <a:round/>
                  <a:headEnd/>
                  <a:tailEnd/>
                </a:ln>
              </p:spPr>
              <p:txBody>
                <a:bodyPr/>
                <a:lstStyle/>
                <a:p>
                  <a:endParaRPr lang="ru-RU"/>
                </a:p>
              </p:txBody>
            </p:sp>
            <p:sp>
              <p:nvSpPr>
                <p:cNvPr id="3120" name="Line 13"/>
                <p:cNvSpPr>
                  <a:spLocks noChangeAspect="1" noChangeShapeType="1"/>
                </p:cNvSpPr>
                <p:nvPr/>
              </p:nvSpPr>
              <p:spPr bwMode="auto">
                <a:xfrm rot="10800000">
                  <a:off x="1973" y="2606"/>
                  <a:ext cx="0" cy="589"/>
                </a:xfrm>
                <a:prstGeom prst="line">
                  <a:avLst/>
                </a:prstGeom>
                <a:noFill/>
                <a:ln w="9525">
                  <a:solidFill>
                    <a:schemeClr val="tx1"/>
                  </a:solidFill>
                  <a:round/>
                  <a:headEnd/>
                  <a:tailEnd/>
                </a:ln>
              </p:spPr>
              <p:txBody>
                <a:bodyPr/>
                <a:lstStyle/>
                <a:p>
                  <a:endParaRPr lang="ru-RU"/>
                </a:p>
              </p:txBody>
            </p:sp>
            <p:sp>
              <p:nvSpPr>
                <p:cNvPr id="3121" name="Line 14"/>
                <p:cNvSpPr>
                  <a:spLocks noChangeAspect="1" noChangeShapeType="1"/>
                </p:cNvSpPr>
                <p:nvPr/>
              </p:nvSpPr>
              <p:spPr bwMode="auto">
                <a:xfrm rot="10800000">
                  <a:off x="1291" y="2607"/>
                  <a:ext cx="681" cy="0"/>
                </a:xfrm>
                <a:prstGeom prst="line">
                  <a:avLst/>
                </a:prstGeom>
                <a:noFill/>
                <a:ln w="9525">
                  <a:solidFill>
                    <a:schemeClr val="tx1"/>
                  </a:solidFill>
                  <a:round/>
                  <a:headEnd/>
                  <a:tailEnd/>
                </a:ln>
              </p:spPr>
              <p:txBody>
                <a:bodyPr/>
                <a:lstStyle/>
                <a:p>
                  <a:endParaRPr lang="ru-RU"/>
                </a:p>
              </p:txBody>
            </p:sp>
            <p:sp>
              <p:nvSpPr>
                <p:cNvPr id="3122" name="Line 15"/>
                <p:cNvSpPr>
                  <a:spLocks noChangeAspect="1" noChangeShapeType="1"/>
                </p:cNvSpPr>
                <p:nvPr/>
              </p:nvSpPr>
              <p:spPr bwMode="auto">
                <a:xfrm rot="10800000">
                  <a:off x="1292" y="2606"/>
                  <a:ext cx="0" cy="589"/>
                </a:xfrm>
                <a:prstGeom prst="line">
                  <a:avLst/>
                </a:prstGeom>
                <a:noFill/>
                <a:ln w="9525">
                  <a:solidFill>
                    <a:schemeClr val="tx1"/>
                  </a:solidFill>
                  <a:round/>
                  <a:headEnd/>
                  <a:tailEnd/>
                </a:ln>
              </p:spPr>
              <p:txBody>
                <a:bodyPr/>
                <a:lstStyle/>
                <a:p>
                  <a:endParaRPr lang="ru-RU"/>
                </a:p>
              </p:txBody>
            </p:sp>
            <p:sp>
              <p:nvSpPr>
                <p:cNvPr id="3123" name="Line 16"/>
                <p:cNvSpPr>
                  <a:spLocks noChangeAspect="1" noChangeShapeType="1"/>
                </p:cNvSpPr>
                <p:nvPr/>
              </p:nvSpPr>
              <p:spPr bwMode="auto">
                <a:xfrm>
                  <a:off x="1216" y="2795"/>
                  <a:ext cx="817" cy="0"/>
                </a:xfrm>
                <a:prstGeom prst="line">
                  <a:avLst/>
                </a:prstGeom>
                <a:noFill/>
                <a:ln w="25400">
                  <a:solidFill>
                    <a:schemeClr val="tx1"/>
                  </a:solidFill>
                  <a:round/>
                  <a:headEnd/>
                  <a:tailEnd/>
                </a:ln>
              </p:spPr>
              <p:txBody>
                <a:bodyPr/>
                <a:lstStyle/>
                <a:p>
                  <a:endParaRPr lang="ru-RU"/>
                </a:p>
              </p:txBody>
            </p:sp>
            <p:sp>
              <p:nvSpPr>
                <p:cNvPr id="3124" name="Line 17"/>
                <p:cNvSpPr>
                  <a:spLocks noChangeAspect="1" noChangeShapeType="1"/>
                </p:cNvSpPr>
                <p:nvPr/>
              </p:nvSpPr>
              <p:spPr bwMode="auto">
                <a:xfrm>
                  <a:off x="1216" y="3022"/>
                  <a:ext cx="817" cy="0"/>
                </a:xfrm>
                <a:prstGeom prst="line">
                  <a:avLst/>
                </a:prstGeom>
                <a:noFill/>
                <a:ln w="25400">
                  <a:solidFill>
                    <a:schemeClr val="tx1"/>
                  </a:solidFill>
                  <a:round/>
                  <a:headEnd/>
                  <a:tailEnd/>
                </a:ln>
              </p:spPr>
              <p:txBody>
                <a:bodyPr/>
                <a:lstStyle/>
                <a:p>
                  <a:endParaRPr lang="ru-RU"/>
                </a:p>
              </p:txBody>
            </p:sp>
            <p:sp>
              <p:nvSpPr>
                <p:cNvPr id="3125" name="Oval 18"/>
                <p:cNvSpPr>
                  <a:spLocks noChangeAspect="1" noChangeArrowheads="1"/>
                </p:cNvSpPr>
                <p:nvPr/>
              </p:nvSpPr>
              <p:spPr bwMode="auto">
                <a:xfrm>
                  <a:off x="1350" y="1955"/>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26" name="Oval 19"/>
                <p:cNvSpPr>
                  <a:spLocks noChangeAspect="1" noChangeArrowheads="1"/>
                </p:cNvSpPr>
                <p:nvPr/>
              </p:nvSpPr>
              <p:spPr bwMode="auto">
                <a:xfrm>
                  <a:off x="1777" y="1949"/>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27" name="Oval 20"/>
                <p:cNvSpPr>
                  <a:spLocks noChangeAspect="1" noChangeArrowheads="1"/>
                </p:cNvSpPr>
                <p:nvPr/>
              </p:nvSpPr>
              <p:spPr bwMode="auto">
                <a:xfrm>
                  <a:off x="1350" y="2726"/>
                  <a:ext cx="136" cy="136"/>
                </a:xfrm>
                <a:prstGeom prst="ellipse">
                  <a:avLst/>
                </a:prstGeom>
                <a:solidFill>
                  <a:schemeClr val="bg1"/>
                </a:soli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28" name="Oval 21"/>
                <p:cNvSpPr>
                  <a:spLocks noChangeAspect="1" noChangeArrowheads="1"/>
                </p:cNvSpPr>
                <p:nvPr/>
              </p:nvSpPr>
              <p:spPr bwMode="auto">
                <a:xfrm>
                  <a:off x="1782" y="2726"/>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29" name="Oval 22"/>
                <p:cNvSpPr>
                  <a:spLocks noChangeAspect="1" noChangeArrowheads="1"/>
                </p:cNvSpPr>
                <p:nvPr/>
              </p:nvSpPr>
              <p:spPr bwMode="auto">
                <a:xfrm>
                  <a:off x="1344" y="2952"/>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30" name="Oval 23"/>
                <p:cNvSpPr>
                  <a:spLocks noChangeAspect="1" noChangeArrowheads="1"/>
                </p:cNvSpPr>
                <p:nvPr/>
              </p:nvSpPr>
              <p:spPr bwMode="auto">
                <a:xfrm>
                  <a:off x="1790" y="2955"/>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31" name="Line 24"/>
                <p:cNvSpPr>
                  <a:spLocks noChangeAspect="1" noChangeShapeType="1"/>
                </p:cNvSpPr>
                <p:nvPr/>
              </p:nvSpPr>
              <p:spPr bwMode="auto">
                <a:xfrm>
                  <a:off x="1494" y="1995"/>
                  <a:ext cx="136" cy="0"/>
                </a:xfrm>
                <a:prstGeom prst="line">
                  <a:avLst/>
                </a:prstGeom>
                <a:noFill/>
                <a:ln w="9525">
                  <a:solidFill>
                    <a:schemeClr val="tx1"/>
                  </a:solidFill>
                  <a:round/>
                  <a:headEnd/>
                  <a:tailEnd/>
                </a:ln>
              </p:spPr>
              <p:txBody>
                <a:bodyPr/>
                <a:lstStyle/>
                <a:p>
                  <a:endParaRPr lang="ru-RU"/>
                </a:p>
              </p:txBody>
            </p:sp>
            <p:sp>
              <p:nvSpPr>
                <p:cNvPr id="3132" name="Line 25"/>
                <p:cNvSpPr>
                  <a:spLocks noChangeAspect="1" noChangeShapeType="1"/>
                </p:cNvSpPr>
                <p:nvPr/>
              </p:nvSpPr>
              <p:spPr bwMode="auto">
                <a:xfrm>
                  <a:off x="1630" y="2053"/>
                  <a:ext cx="136" cy="0"/>
                </a:xfrm>
                <a:prstGeom prst="line">
                  <a:avLst/>
                </a:prstGeom>
                <a:noFill/>
                <a:ln w="9525">
                  <a:solidFill>
                    <a:schemeClr val="tx1"/>
                  </a:solidFill>
                  <a:round/>
                  <a:headEnd/>
                  <a:tailEnd/>
                </a:ln>
              </p:spPr>
              <p:txBody>
                <a:bodyPr/>
                <a:lstStyle/>
                <a:p>
                  <a:endParaRPr lang="ru-RU"/>
                </a:p>
              </p:txBody>
            </p:sp>
            <p:sp>
              <p:nvSpPr>
                <p:cNvPr id="3133" name="Line 26"/>
                <p:cNvSpPr>
                  <a:spLocks noChangeAspect="1" noChangeShapeType="1"/>
                </p:cNvSpPr>
                <p:nvPr/>
              </p:nvSpPr>
              <p:spPr bwMode="auto">
                <a:xfrm>
                  <a:off x="1633" y="2053"/>
                  <a:ext cx="0" cy="681"/>
                </a:xfrm>
                <a:prstGeom prst="line">
                  <a:avLst/>
                </a:prstGeom>
                <a:noFill/>
                <a:ln w="9525">
                  <a:solidFill>
                    <a:schemeClr val="tx1"/>
                  </a:solidFill>
                  <a:round/>
                  <a:headEnd/>
                  <a:tailEnd type="triangle" w="med" len="lg"/>
                </a:ln>
              </p:spPr>
              <p:txBody>
                <a:bodyPr/>
                <a:lstStyle/>
                <a:p>
                  <a:endParaRPr lang="ru-RU"/>
                </a:p>
              </p:txBody>
            </p:sp>
            <p:sp>
              <p:nvSpPr>
                <p:cNvPr id="3134" name="Line 27"/>
                <p:cNvSpPr>
                  <a:spLocks noChangeAspect="1" noChangeShapeType="1"/>
                </p:cNvSpPr>
                <p:nvPr/>
              </p:nvSpPr>
              <p:spPr bwMode="auto">
                <a:xfrm rot="10800000">
                  <a:off x="1633" y="1314"/>
                  <a:ext cx="0" cy="681"/>
                </a:xfrm>
                <a:prstGeom prst="line">
                  <a:avLst/>
                </a:prstGeom>
                <a:noFill/>
                <a:ln w="9525">
                  <a:solidFill>
                    <a:schemeClr val="tx1"/>
                  </a:solidFill>
                  <a:round/>
                  <a:headEnd/>
                  <a:tailEnd type="triangle" w="med" len="lg"/>
                </a:ln>
              </p:spPr>
              <p:txBody>
                <a:bodyPr/>
                <a:lstStyle/>
                <a:p>
                  <a:endParaRPr lang="ru-RU"/>
                </a:p>
              </p:txBody>
            </p:sp>
          </p:grpSp>
          <p:sp>
            <p:nvSpPr>
              <p:cNvPr id="3094" name="AutoShape 28"/>
              <p:cNvSpPr>
                <a:spLocks noChangeArrowheads="1"/>
              </p:cNvSpPr>
              <p:nvPr/>
            </p:nvSpPr>
            <p:spPr bwMode="auto">
              <a:xfrm>
                <a:off x="4695" y="3946"/>
                <a:ext cx="194" cy="318"/>
              </a:xfrm>
              <a:prstGeom prst="rightArrow">
                <a:avLst>
                  <a:gd name="adj1" fmla="val 50000"/>
                  <a:gd name="adj2" fmla="val 25000"/>
                </a:avLst>
              </a:prstGeom>
              <a:solidFill>
                <a:schemeClr val="bg1"/>
              </a:solidFill>
              <a:ln w="9525">
                <a:solidFill>
                  <a:schemeClr val="tx1"/>
                </a:solidFill>
                <a:miter lim="800000"/>
                <a:headEnd/>
                <a:tailEnd/>
              </a:ln>
            </p:spPr>
            <p:txBody>
              <a:bodyPr vert="eaVert" wrap="none" lIns="91435" tIns="45716" rIns="91435" bIns="45716" anchor="ctr"/>
              <a:lstStyle/>
              <a:p>
                <a:endParaRPr lang="ru-RU" sz="1900" b="1">
                  <a:latin typeface="Arial" charset="0"/>
                </a:endParaRPr>
              </a:p>
            </p:txBody>
          </p:sp>
          <p:grpSp>
            <p:nvGrpSpPr>
              <p:cNvPr id="3095" name="Group 1576"/>
              <p:cNvGrpSpPr>
                <a:grpSpLocks noChangeAspect="1"/>
              </p:cNvGrpSpPr>
              <p:nvPr/>
            </p:nvGrpSpPr>
            <p:grpSpPr bwMode="auto">
              <a:xfrm>
                <a:off x="4921" y="3220"/>
                <a:ext cx="997" cy="1535"/>
                <a:chOff x="3189" y="1298"/>
                <a:chExt cx="1233" cy="1898"/>
              </a:xfrm>
            </p:grpSpPr>
            <p:grpSp>
              <p:nvGrpSpPr>
                <p:cNvPr id="3096" name="Group 31"/>
                <p:cNvGrpSpPr>
                  <a:grpSpLocks noChangeAspect="1"/>
                </p:cNvGrpSpPr>
                <p:nvPr/>
              </p:nvGrpSpPr>
              <p:grpSpPr bwMode="auto">
                <a:xfrm>
                  <a:off x="3197" y="1600"/>
                  <a:ext cx="1225" cy="597"/>
                  <a:chOff x="2245" y="1608"/>
                  <a:chExt cx="1225" cy="597"/>
                </a:xfrm>
              </p:grpSpPr>
              <p:sp>
                <p:nvSpPr>
                  <p:cNvPr id="3111" name="Line 32"/>
                  <p:cNvSpPr>
                    <a:spLocks noChangeAspect="1" noChangeShapeType="1"/>
                  </p:cNvSpPr>
                  <p:nvPr/>
                </p:nvSpPr>
                <p:spPr bwMode="auto">
                  <a:xfrm>
                    <a:off x="2245" y="1616"/>
                    <a:ext cx="272" cy="0"/>
                  </a:xfrm>
                  <a:prstGeom prst="line">
                    <a:avLst/>
                  </a:prstGeom>
                  <a:noFill/>
                  <a:ln w="15875">
                    <a:solidFill>
                      <a:schemeClr val="tx1"/>
                    </a:solidFill>
                    <a:round/>
                    <a:headEnd/>
                    <a:tailEnd/>
                  </a:ln>
                </p:spPr>
                <p:txBody>
                  <a:bodyPr/>
                  <a:lstStyle/>
                  <a:p>
                    <a:endParaRPr lang="ru-RU"/>
                  </a:p>
                </p:txBody>
              </p:sp>
              <p:sp>
                <p:nvSpPr>
                  <p:cNvPr id="3112" name="Line 33"/>
                  <p:cNvSpPr>
                    <a:spLocks noChangeAspect="1" noChangeShapeType="1"/>
                  </p:cNvSpPr>
                  <p:nvPr/>
                </p:nvSpPr>
                <p:spPr bwMode="auto">
                  <a:xfrm>
                    <a:off x="3198" y="1608"/>
                    <a:ext cx="272" cy="0"/>
                  </a:xfrm>
                  <a:prstGeom prst="line">
                    <a:avLst/>
                  </a:prstGeom>
                  <a:noFill/>
                  <a:ln w="15875">
                    <a:solidFill>
                      <a:schemeClr val="tx1"/>
                    </a:solidFill>
                    <a:round/>
                    <a:headEnd/>
                    <a:tailEnd/>
                  </a:ln>
                </p:spPr>
                <p:txBody>
                  <a:bodyPr/>
                  <a:lstStyle/>
                  <a:p>
                    <a:endParaRPr lang="ru-RU"/>
                  </a:p>
                </p:txBody>
              </p:sp>
              <p:sp>
                <p:nvSpPr>
                  <p:cNvPr id="3113" name="Line 34"/>
                  <p:cNvSpPr>
                    <a:spLocks noChangeAspect="1" noChangeShapeType="1"/>
                  </p:cNvSpPr>
                  <p:nvPr/>
                </p:nvSpPr>
                <p:spPr bwMode="auto">
                  <a:xfrm>
                    <a:off x="2517" y="1616"/>
                    <a:ext cx="0" cy="589"/>
                  </a:xfrm>
                  <a:prstGeom prst="line">
                    <a:avLst/>
                  </a:prstGeom>
                  <a:noFill/>
                  <a:ln w="9525">
                    <a:solidFill>
                      <a:schemeClr val="tx1"/>
                    </a:solidFill>
                    <a:round/>
                    <a:headEnd/>
                    <a:tailEnd/>
                  </a:ln>
                </p:spPr>
                <p:txBody>
                  <a:bodyPr/>
                  <a:lstStyle/>
                  <a:p>
                    <a:endParaRPr lang="ru-RU"/>
                  </a:p>
                </p:txBody>
              </p:sp>
              <p:sp>
                <p:nvSpPr>
                  <p:cNvPr id="3114" name="Line 35"/>
                  <p:cNvSpPr>
                    <a:spLocks noChangeAspect="1" noChangeShapeType="1"/>
                  </p:cNvSpPr>
                  <p:nvPr/>
                </p:nvSpPr>
                <p:spPr bwMode="auto">
                  <a:xfrm>
                    <a:off x="2517" y="2205"/>
                    <a:ext cx="681" cy="0"/>
                  </a:xfrm>
                  <a:prstGeom prst="line">
                    <a:avLst/>
                  </a:prstGeom>
                  <a:noFill/>
                  <a:ln w="9525">
                    <a:solidFill>
                      <a:schemeClr val="tx1"/>
                    </a:solidFill>
                    <a:round/>
                    <a:headEnd/>
                    <a:tailEnd/>
                  </a:ln>
                </p:spPr>
                <p:txBody>
                  <a:bodyPr/>
                  <a:lstStyle/>
                  <a:p>
                    <a:endParaRPr lang="ru-RU"/>
                  </a:p>
                </p:txBody>
              </p:sp>
              <p:sp>
                <p:nvSpPr>
                  <p:cNvPr id="3115" name="Line 36"/>
                  <p:cNvSpPr>
                    <a:spLocks noChangeAspect="1" noChangeShapeType="1"/>
                  </p:cNvSpPr>
                  <p:nvPr/>
                </p:nvSpPr>
                <p:spPr bwMode="auto">
                  <a:xfrm>
                    <a:off x="3198" y="1616"/>
                    <a:ext cx="0" cy="589"/>
                  </a:xfrm>
                  <a:prstGeom prst="line">
                    <a:avLst/>
                  </a:prstGeom>
                  <a:noFill/>
                  <a:ln w="9525">
                    <a:solidFill>
                      <a:schemeClr val="tx1"/>
                    </a:solidFill>
                    <a:round/>
                    <a:headEnd/>
                    <a:tailEnd/>
                  </a:ln>
                </p:spPr>
                <p:txBody>
                  <a:bodyPr/>
                  <a:lstStyle/>
                  <a:p>
                    <a:endParaRPr lang="ru-RU"/>
                  </a:p>
                </p:txBody>
              </p:sp>
            </p:grpSp>
            <p:sp>
              <p:nvSpPr>
                <p:cNvPr id="3097" name="Line 37"/>
                <p:cNvSpPr>
                  <a:spLocks noChangeAspect="1" noChangeShapeType="1"/>
                </p:cNvSpPr>
                <p:nvPr/>
              </p:nvSpPr>
              <p:spPr bwMode="auto">
                <a:xfrm>
                  <a:off x="3394" y="2016"/>
                  <a:ext cx="817" cy="0"/>
                </a:xfrm>
                <a:prstGeom prst="line">
                  <a:avLst/>
                </a:prstGeom>
                <a:noFill/>
                <a:ln w="25400">
                  <a:solidFill>
                    <a:schemeClr val="tx1"/>
                  </a:solidFill>
                  <a:round/>
                  <a:headEnd/>
                  <a:tailEnd/>
                </a:ln>
              </p:spPr>
              <p:txBody>
                <a:bodyPr/>
                <a:lstStyle/>
                <a:p>
                  <a:endParaRPr lang="ru-RU"/>
                </a:p>
              </p:txBody>
            </p:sp>
            <p:sp>
              <p:nvSpPr>
                <p:cNvPr id="3098" name="Line 38"/>
                <p:cNvSpPr>
                  <a:spLocks noChangeAspect="1" noChangeShapeType="1"/>
                </p:cNvSpPr>
                <p:nvPr/>
              </p:nvSpPr>
              <p:spPr bwMode="auto">
                <a:xfrm rot="10800000">
                  <a:off x="4150" y="3188"/>
                  <a:ext cx="272" cy="0"/>
                </a:xfrm>
                <a:prstGeom prst="line">
                  <a:avLst/>
                </a:prstGeom>
                <a:noFill/>
                <a:ln w="15875">
                  <a:solidFill>
                    <a:schemeClr val="tx1"/>
                  </a:solidFill>
                  <a:round/>
                  <a:headEnd/>
                  <a:tailEnd/>
                </a:ln>
              </p:spPr>
              <p:txBody>
                <a:bodyPr/>
                <a:lstStyle/>
                <a:p>
                  <a:endParaRPr lang="ru-RU"/>
                </a:p>
              </p:txBody>
            </p:sp>
            <p:sp>
              <p:nvSpPr>
                <p:cNvPr id="3099" name="Line 39"/>
                <p:cNvSpPr>
                  <a:spLocks noChangeAspect="1" noChangeShapeType="1"/>
                </p:cNvSpPr>
                <p:nvPr/>
              </p:nvSpPr>
              <p:spPr bwMode="auto">
                <a:xfrm rot="10800000">
                  <a:off x="3189" y="3196"/>
                  <a:ext cx="272" cy="0"/>
                </a:xfrm>
                <a:prstGeom prst="line">
                  <a:avLst/>
                </a:prstGeom>
                <a:noFill/>
                <a:ln w="15875">
                  <a:solidFill>
                    <a:schemeClr val="tx1"/>
                  </a:solidFill>
                  <a:round/>
                  <a:headEnd/>
                  <a:tailEnd/>
                </a:ln>
              </p:spPr>
              <p:txBody>
                <a:bodyPr/>
                <a:lstStyle/>
                <a:p>
                  <a:endParaRPr lang="ru-RU"/>
                </a:p>
              </p:txBody>
            </p:sp>
            <p:sp>
              <p:nvSpPr>
                <p:cNvPr id="3100" name="Line 40"/>
                <p:cNvSpPr>
                  <a:spLocks noChangeAspect="1" noChangeShapeType="1"/>
                </p:cNvSpPr>
                <p:nvPr/>
              </p:nvSpPr>
              <p:spPr bwMode="auto">
                <a:xfrm rot="10800000">
                  <a:off x="4150" y="2598"/>
                  <a:ext cx="0" cy="589"/>
                </a:xfrm>
                <a:prstGeom prst="line">
                  <a:avLst/>
                </a:prstGeom>
                <a:noFill/>
                <a:ln w="9525">
                  <a:solidFill>
                    <a:schemeClr val="tx1"/>
                  </a:solidFill>
                  <a:round/>
                  <a:headEnd/>
                  <a:tailEnd/>
                </a:ln>
              </p:spPr>
              <p:txBody>
                <a:bodyPr/>
                <a:lstStyle/>
                <a:p>
                  <a:endParaRPr lang="ru-RU"/>
                </a:p>
              </p:txBody>
            </p:sp>
            <p:sp>
              <p:nvSpPr>
                <p:cNvPr id="3101" name="Line 41"/>
                <p:cNvSpPr>
                  <a:spLocks noChangeAspect="1" noChangeShapeType="1"/>
                </p:cNvSpPr>
                <p:nvPr/>
              </p:nvSpPr>
              <p:spPr bwMode="auto">
                <a:xfrm rot="10800000">
                  <a:off x="3468" y="2591"/>
                  <a:ext cx="681" cy="0"/>
                </a:xfrm>
                <a:prstGeom prst="line">
                  <a:avLst/>
                </a:prstGeom>
                <a:noFill/>
                <a:ln w="9525">
                  <a:solidFill>
                    <a:schemeClr val="tx1"/>
                  </a:solidFill>
                  <a:round/>
                  <a:headEnd/>
                  <a:tailEnd/>
                </a:ln>
              </p:spPr>
              <p:txBody>
                <a:bodyPr/>
                <a:lstStyle/>
                <a:p>
                  <a:endParaRPr lang="ru-RU"/>
                </a:p>
              </p:txBody>
            </p:sp>
            <p:sp>
              <p:nvSpPr>
                <p:cNvPr id="3102" name="Line 42"/>
                <p:cNvSpPr>
                  <a:spLocks noChangeAspect="1" noChangeShapeType="1"/>
                </p:cNvSpPr>
                <p:nvPr/>
              </p:nvSpPr>
              <p:spPr bwMode="auto">
                <a:xfrm rot="10800000">
                  <a:off x="3461" y="2598"/>
                  <a:ext cx="0" cy="589"/>
                </a:xfrm>
                <a:prstGeom prst="line">
                  <a:avLst/>
                </a:prstGeom>
                <a:noFill/>
                <a:ln w="9525">
                  <a:solidFill>
                    <a:schemeClr val="tx1"/>
                  </a:solidFill>
                  <a:round/>
                  <a:headEnd/>
                  <a:tailEnd/>
                </a:ln>
              </p:spPr>
              <p:txBody>
                <a:bodyPr/>
                <a:lstStyle/>
                <a:p>
                  <a:endParaRPr lang="ru-RU"/>
                </a:p>
              </p:txBody>
            </p:sp>
            <p:sp>
              <p:nvSpPr>
                <p:cNvPr id="3103" name="Line 43"/>
                <p:cNvSpPr>
                  <a:spLocks noChangeAspect="1" noChangeShapeType="1"/>
                </p:cNvSpPr>
                <p:nvPr/>
              </p:nvSpPr>
              <p:spPr bwMode="auto">
                <a:xfrm>
                  <a:off x="3394" y="2787"/>
                  <a:ext cx="817" cy="0"/>
                </a:xfrm>
                <a:prstGeom prst="line">
                  <a:avLst/>
                </a:prstGeom>
                <a:noFill/>
                <a:ln w="25400">
                  <a:solidFill>
                    <a:schemeClr val="tx1"/>
                  </a:solidFill>
                  <a:round/>
                  <a:headEnd/>
                  <a:tailEnd/>
                </a:ln>
              </p:spPr>
              <p:txBody>
                <a:bodyPr/>
                <a:lstStyle/>
                <a:p>
                  <a:endParaRPr lang="ru-RU"/>
                </a:p>
              </p:txBody>
            </p:sp>
            <p:sp>
              <p:nvSpPr>
                <p:cNvPr id="3104" name="Line 44"/>
                <p:cNvSpPr>
                  <a:spLocks noChangeAspect="1" noChangeShapeType="1"/>
                </p:cNvSpPr>
                <p:nvPr/>
              </p:nvSpPr>
              <p:spPr bwMode="auto">
                <a:xfrm>
                  <a:off x="3394" y="3014"/>
                  <a:ext cx="817" cy="0"/>
                </a:xfrm>
                <a:prstGeom prst="line">
                  <a:avLst/>
                </a:prstGeom>
                <a:noFill/>
                <a:ln w="25400">
                  <a:solidFill>
                    <a:schemeClr val="tx1"/>
                  </a:solidFill>
                  <a:round/>
                  <a:headEnd/>
                  <a:tailEnd/>
                </a:ln>
              </p:spPr>
              <p:txBody>
                <a:bodyPr/>
                <a:lstStyle/>
                <a:p>
                  <a:endParaRPr lang="ru-RU"/>
                </a:p>
              </p:txBody>
            </p:sp>
            <p:sp>
              <p:nvSpPr>
                <p:cNvPr id="3105" name="Oval 45"/>
                <p:cNvSpPr>
                  <a:spLocks noChangeAspect="1" noChangeArrowheads="1"/>
                </p:cNvSpPr>
                <p:nvPr/>
              </p:nvSpPr>
              <p:spPr bwMode="auto">
                <a:xfrm>
                  <a:off x="3771" y="1298"/>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06" name="Oval 46"/>
                <p:cNvSpPr>
                  <a:spLocks noChangeAspect="1" noChangeArrowheads="1"/>
                </p:cNvSpPr>
                <p:nvPr/>
              </p:nvSpPr>
              <p:spPr bwMode="auto">
                <a:xfrm>
                  <a:off x="3528" y="2718"/>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07" name="Oval 47"/>
                <p:cNvSpPr>
                  <a:spLocks noChangeAspect="1" noChangeArrowheads="1"/>
                </p:cNvSpPr>
                <p:nvPr/>
              </p:nvSpPr>
              <p:spPr bwMode="auto">
                <a:xfrm>
                  <a:off x="3960" y="2718"/>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08" name="Oval 48"/>
                <p:cNvSpPr>
                  <a:spLocks noChangeAspect="1" noChangeArrowheads="1"/>
                </p:cNvSpPr>
                <p:nvPr/>
              </p:nvSpPr>
              <p:spPr bwMode="auto">
                <a:xfrm>
                  <a:off x="3522" y="2944"/>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09" name="Oval 49"/>
                <p:cNvSpPr>
                  <a:spLocks noChangeAspect="1" noChangeArrowheads="1"/>
                </p:cNvSpPr>
                <p:nvPr/>
              </p:nvSpPr>
              <p:spPr bwMode="auto">
                <a:xfrm>
                  <a:off x="3968" y="2947"/>
                  <a:ext cx="136" cy="136"/>
                </a:xfrm>
                <a:prstGeom prst="ellipse">
                  <a:avLst/>
                </a:prstGeom>
                <a:gradFill rotWithShape="1">
                  <a:gsLst>
                    <a:gs pos="0">
                      <a:srgbClr val="FF9933"/>
                    </a:gs>
                    <a:gs pos="100000">
                      <a:srgbClr val="764718"/>
                    </a:gs>
                  </a:gsLst>
                  <a:path path="shape">
                    <a:fillToRect l="50000" t="50000" r="50000" b="50000"/>
                  </a:path>
                </a:gradFill>
                <a:ln w="9525">
                  <a:solidFill>
                    <a:schemeClr val="tx1"/>
                  </a:solidFill>
                  <a:round/>
                  <a:headEnd/>
                  <a:tailEnd/>
                </a:ln>
              </p:spPr>
              <p:txBody>
                <a:bodyPr wrap="none" lIns="91435" tIns="45716" rIns="91435" bIns="45716" anchor="ctr"/>
                <a:lstStyle/>
                <a:p>
                  <a:endParaRPr lang="ru-RU" sz="1900" b="1">
                    <a:latin typeface="Arial" charset="0"/>
                  </a:endParaRPr>
                </a:p>
              </p:txBody>
            </p:sp>
            <p:sp>
              <p:nvSpPr>
                <p:cNvPr id="3110" name="Line 50"/>
                <p:cNvSpPr>
                  <a:spLocks noChangeAspect="1" noChangeShapeType="1"/>
                </p:cNvSpPr>
                <p:nvPr/>
              </p:nvSpPr>
              <p:spPr bwMode="auto">
                <a:xfrm>
                  <a:off x="3936" y="1368"/>
                  <a:ext cx="362" cy="0"/>
                </a:xfrm>
                <a:prstGeom prst="line">
                  <a:avLst/>
                </a:prstGeom>
                <a:noFill/>
                <a:ln w="9525">
                  <a:solidFill>
                    <a:schemeClr val="tx1"/>
                  </a:solidFill>
                  <a:round/>
                  <a:headEnd/>
                  <a:tailEnd type="triangle" w="med" len="lg"/>
                </a:ln>
              </p:spPr>
              <p:txBody>
                <a:bodyPr/>
                <a:lstStyle/>
                <a:p>
                  <a:endParaRPr lang="ru-RU"/>
                </a:p>
              </p:txBody>
            </p:sp>
          </p:grpSp>
        </p:grpSp>
      </p:grpSp>
      <p:pic>
        <p:nvPicPr>
          <p:cNvPr id="3080" name="Picture 55"/>
          <p:cNvPicPr>
            <a:picLocks noChangeAspect="1" noChangeArrowheads="1"/>
          </p:cNvPicPr>
          <p:nvPr/>
        </p:nvPicPr>
        <p:blipFill>
          <a:blip r:embed="rId3"/>
          <a:srcRect/>
          <a:stretch>
            <a:fillRect/>
          </a:stretch>
        </p:blipFill>
        <p:spPr bwMode="auto">
          <a:xfrm>
            <a:off x="6588125" y="1628775"/>
            <a:ext cx="2344738" cy="3600450"/>
          </a:xfrm>
          <a:prstGeom prst="rect">
            <a:avLst/>
          </a:prstGeom>
          <a:noFill/>
          <a:ln w="9525">
            <a:noFill/>
            <a:miter lim="800000"/>
            <a:headEnd/>
            <a:tailEnd/>
          </a:ln>
        </p:spPr>
      </p:pic>
      <p:sp>
        <p:nvSpPr>
          <p:cNvPr id="3081" name="Text Box 533"/>
          <p:cNvSpPr txBox="1">
            <a:spLocks noChangeArrowheads="1"/>
          </p:cNvSpPr>
          <p:nvPr/>
        </p:nvSpPr>
        <p:spPr bwMode="auto">
          <a:xfrm>
            <a:off x="7019925" y="5246688"/>
            <a:ext cx="1582738" cy="542925"/>
          </a:xfrm>
          <a:prstGeom prst="rect">
            <a:avLst/>
          </a:prstGeom>
          <a:noFill/>
          <a:ln w="9525">
            <a:noFill/>
            <a:miter lim="800000"/>
            <a:headEnd/>
            <a:tailEnd/>
          </a:ln>
        </p:spPr>
        <p:txBody>
          <a:bodyPr lIns="91435" tIns="45716" rIns="91435" bIns="45716"/>
          <a:lstStyle/>
          <a:p>
            <a:pPr algn="ctr"/>
            <a:r>
              <a:rPr lang="en-US" sz="1600">
                <a:solidFill>
                  <a:srgbClr val="000000"/>
                </a:solidFill>
                <a:latin typeface="Arial" charset="0"/>
              </a:rPr>
              <a:t>A transition condition</a:t>
            </a:r>
            <a:r>
              <a:rPr lang="ru-RU" sz="1600">
                <a:solidFill>
                  <a:srgbClr val="000000"/>
                </a:solidFill>
                <a:latin typeface="Arial" charset="0"/>
              </a:rPr>
              <a:t>:</a:t>
            </a:r>
            <a:endParaRPr lang="ru-RU" sz="1600">
              <a:latin typeface="Arial" charset="0"/>
            </a:endParaRPr>
          </a:p>
        </p:txBody>
      </p:sp>
      <p:graphicFrame>
        <p:nvGraphicFramePr>
          <p:cNvPr id="3074" name="Object 532"/>
          <p:cNvGraphicFramePr>
            <a:graphicFrameLocks noChangeAspect="1"/>
          </p:cNvGraphicFramePr>
          <p:nvPr>
            <p:ph sz="half" idx="2"/>
          </p:nvPr>
        </p:nvGraphicFramePr>
        <p:xfrm>
          <a:off x="7283450" y="5846763"/>
          <a:ext cx="1041400" cy="412750"/>
        </p:xfrm>
        <a:graphic>
          <a:graphicData uri="http://schemas.openxmlformats.org/presentationml/2006/ole">
            <p:oleObj spid="_x0000_s3074" name="Формула" r:id="rId4" imgW="609480" imgH="241200" progId="Equation.3">
              <p:embed/>
            </p:oleObj>
          </a:graphicData>
        </a:graphic>
      </p:graphicFrame>
      <p:sp>
        <p:nvSpPr>
          <p:cNvPr id="3082" name="Rectangle 58"/>
          <p:cNvSpPr>
            <a:spLocks noChangeArrowheads="1"/>
          </p:cNvSpPr>
          <p:nvPr/>
        </p:nvSpPr>
        <p:spPr bwMode="auto">
          <a:xfrm>
            <a:off x="0" y="3141663"/>
            <a:ext cx="9144000" cy="0"/>
          </a:xfrm>
          <a:prstGeom prst="rect">
            <a:avLst/>
          </a:prstGeom>
          <a:noFill/>
          <a:ln w="9525">
            <a:noFill/>
            <a:miter lim="800000"/>
            <a:headEnd/>
            <a:tailEnd/>
          </a:ln>
        </p:spPr>
        <p:txBody>
          <a:bodyPr wrap="none" anchor="ctr">
            <a:spAutoFit/>
          </a:bodyPr>
          <a:lstStyle/>
          <a:p>
            <a:endParaRPr lang="ru-RU"/>
          </a:p>
        </p:txBody>
      </p:sp>
      <p:grpSp>
        <p:nvGrpSpPr>
          <p:cNvPr id="3083" name="Группа 66"/>
          <p:cNvGrpSpPr>
            <a:grpSpLocks/>
          </p:cNvGrpSpPr>
          <p:nvPr/>
        </p:nvGrpSpPr>
        <p:grpSpPr bwMode="auto">
          <a:xfrm>
            <a:off x="187325" y="4221163"/>
            <a:ext cx="6329363" cy="2389187"/>
            <a:chOff x="264220" y="4221088"/>
            <a:chExt cx="6264696" cy="2376264"/>
          </a:xfrm>
        </p:grpSpPr>
        <p:graphicFrame>
          <p:nvGraphicFramePr>
            <p:cNvPr id="3075" name="Object 3"/>
            <p:cNvGraphicFramePr>
              <a:graphicFrameLocks noChangeAspect="1"/>
            </p:cNvGraphicFramePr>
            <p:nvPr/>
          </p:nvGraphicFramePr>
          <p:xfrm>
            <a:off x="3131839" y="4348212"/>
            <a:ext cx="2494095" cy="648072"/>
          </p:xfrm>
          <a:graphic>
            <a:graphicData uri="http://schemas.openxmlformats.org/presentationml/2006/ole">
              <p:oleObj spid="_x0000_s3075" name="Формула" r:id="rId5" imgW="1612800" imgH="419040" progId="Equation.3">
                <p:embed/>
              </p:oleObj>
            </a:graphicData>
          </a:graphic>
        </p:graphicFrame>
        <p:sp>
          <p:nvSpPr>
            <p:cNvPr id="3087" name="Text Box 954"/>
            <p:cNvSpPr txBox="1">
              <a:spLocks noChangeArrowheads="1"/>
            </p:cNvSpPr>
            <p:nvPr/>
          </p:nvSpPr>
          <p:spPr bwMode="auto">
            <a:xfrm>
              <a:off x="342756" y="4462512"/>
              <a:ext cx="2330781" cy="336550"/>
            </a:xfrm>
            <a:prstGeom prst="rect">
              <a:avLst/>
            </a:prstGeom>
            <a:noFill/>
            <a:ln w="9525">
              <a:noFill/>
              <a:miter lim="800000"/>
              <a:headEnd/>
              <a:tailEnd/>
            </a:ln>
          </p:spPr>
          <p:txBody>
            <a:bodyPr lIns="91435" tIns="45716" rIns="91435" bIns="45716">
              <a:spAutoFit/>
            </a:bodyPr>
            <a:lstStyle/>
            <a:p>
              <a:pPr algn="ctr"/>
              <a:r>
                <a:rPr lang="en-US" sz="1600">
                  <a:latin typeface="Arial" charset="0"/>
                </a:rPr>
                <a:t>Fermi’s Golden Rule</a:t>
              </a:r>
              <a:r>
                <a:rPr lang="ru-RU" sz="1600">
                  <a:latin typeface="Arial" charset="0"/>
                </a:rPr>
                <a:t>:</a:t>
              </a:r>
            </a:p>
          </p:txBody>
        </p:sp>
        <p:graphicFrame>
          <p:nvGraphicFramePr>
            <p:cNvPr id="3076" name="Object 934"/>
            <p:cNvGraphicFramePr>
              <a:graphicFrameLocks noChangeAspect="1"/>
            </p:cNvGraphicFramePr>
            <p:nvPr/>
          </p:nvGraphicFramePr>
          <p:xfrm>
            <a:off x="3995936" y="5055592"/>
            <a:ext cx="1720850" cy="363538"/>
          </p:xfrm>
          <a:graphic>
            <a:graphicData uri="http://schemas.openxmlformats.org/presentationml/2006/ole">
              <p:oleObj spid="_x0000_s3076" name="Формула" r:id="rId6" imgW="1015920" imgH="215640" progId="Equation.3">
                <p:embed/>
              </p:oleObj>
            </a:graphicData>
          </a:graphic>
        </p:graphicFrame>
        <p:sp>
          <p:nvSpPr>
            <p:cNvPr id="3088" name="Text Box 956"/>
            <p:cNvSpPr txBox="1">
              <a:spLocks noChangeArrowheads="1"/>
            </p:cNvSpPr>
            <p:nvPr/>
          </p:nvSpPr>
          <p:spPr bwMode="auto">
            <a:xfrm>
              <a:off x="395536" y="5051400"/>
              <a:ext cx="3606579" cy="336715"/>
            </a:xfrm>
            <a:prstGeom prst="rect">
              <a:avLst/>
            </a:prstGeom>
            <a:noFill/>
            <a:ln w="9525">
              <a:noFill/>
              <a:miter lim="800000"/>
              <a:headEnd/>
              <a:tailEnd/>
            </a:ln>
          </p:spPr>
          <p:txBody>
            <a:bodyPr wrap="none" lIns="91435" tIns="45716" rIns="91435" bIns="45716">
              <a:spAutoFit/>
            </a:bodyPr>
            <a:lstStyle/>
            <a:p>
              <a:r>
                <a:rPr lang="en-US" sz="1600" dirty="0">
                  <a:latin typeface="Arial" charset="0"/>
                </a:rPr>
                <a:t>Matrix element of the Auger transition</a:t>
              </a:r>
              <a:r>
                <a:rPr lang="ru-RU" sz="1600" dirty="0">
                  <a:latin typeface="Arial" charset="0"/>
                </a:rPr>
                <a:t>:</a:t>
              </a:r>
            </a:p>
          </p:txBody>
        </p:sp>
        <p:graphicFrame>
          <p:nvGraphicFramePr>
            <p:cNvPr id="3077" name="Object 937"/>
            <p:cNvGraphicFramePr>
              <a:graphicFrameLocks noChangeAspect="1"/>
            </p:cNvGraphicFramePr>
            <p:nvPr/>
          </p:nvGraphicFramePr>
          <p:xfrm>
            <a:off x="467543" y="5729597"/>
            <a:ext cx="5976665" cy="827574"/>
          </p:xfrm>
          <a:graphic>
            <a:graphicData uri="http://schemas.openxmlformats.org/presentationml/2006/ole">
              <p:oleObj spid="_x0000_s3077" r:id="rId7" imgW="3784600" imgH="520700" progId="">
                <p:embed/>
              </p:oleObj>
            </a:graphicData>
          </a:graphic>
        </p:graphicFrame>
        <p:sp>
          <p:nvSpPr>
            <p:cNvPr id="3089" name="Text Box 956"/>
            <p:cNvSpPr txBox="1">
              <a:spLocks noChangeArrowheads="1"/>
            </p:cNvSpPr>
            <p:nvPr/>
          </p:nvSpPr>
          <p:spPr bwMode="auto">
            <a:xfrm>
              <a:off x="391344" y="5445224"/>
              <a:ext cx="3590840" cy="336715"/>
            </a:xfrm>
            <a:prstGeom prst="rect">
              <a:avLst/>
            </a:prstGeom>
            <a:noFill/>
            <a:ln w="9525">
              <a:noFill/>
              <a:miter lim="800000"/>
              <a:headEnd/>
              <a:tailEnd/>
            </a:ln>
          </p:spPr>
          <p:txBody>
            <a:bodyPr wrap="none" lIns="91435" tIns="45716" rIns="91435" bIns="45716">
              <a:spAutoFit/>
            </a:bodyPr>
            <a:lstStyle/>
            <a:p>
              <a:r>
                <a:rPr lang="en-US" sz="1600">
                  <a:latin typeface="Arial" charset="0"/>
                </a:rPr>
                <a:t>Electron-electron interaction potential</a:t>
              </a:r>
              <a:r>
                <a:rPr lang="ru-RU" sz="1600">
                  <a:latin typeface="Arial" charset="0"/>
                </a:rPr>
                <a:t>:</a:t>
              </a:r>
            </a:p>
          </p:txBody>
        </p:sp>
        <p:sp>
          <p:nvSpPr>
            <p:cNvPr id="66" name="Прямоугольник 65"/>
            <p:cNvSpPr/>
            <p:nvPr/>
          </p:nvSpPr>
          <p:spPr>
            <a:xfrm>
              <a:off x="264220" y="4221088"/>
              <a:ext cx="6264696" cy="2376264"/>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grpSp>
        <p:nvGrpSpPr>
          <p:cNvPr id="3084" name="Группа 68"/>
          <p:cNvGrpSpPr>
            <a:grpSpLocks/>
          </p:cNvGrpSpPr>
          <p:nvPr/>
        </p:nvGrpSpPr>
        <p:grpSpPr bwMode="auto">
          <a:xfrm>
            <a:off x="377825" y="1773238"/>
            <a:ext cx="2305050" cy="2232025"/>
            <a:chOff x="251520" y="1556792"/>
            <a:chExt cx="2664296" cy="2741270"/>
          </a:xfrm>
        </p:grpSpPr>
        <p:sp>
          <p:nvSpPr>
            <p:cNvPr id="70" name="Прямоугольник 69"/>
            <p:cNvSpPr/>
            <p:nvPr/>
          </p:nvSpPr>
          <p:spPr>
            <a:xfrm>
              <a:off x="251520" y="1556792"/>
              <a:ext cx="2664296" cy="274127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3086" name="Picture 709"/>
            <p:cNvPicPr>
              <a:picLocks noChangeAspect="1" noChangeArrowheads="1"/>
            </p:cNvPicPr>
            <p:nvPr/>
          </p:nvPicPr>
          <p:blipFill>
            <a:blip r:embed="rId8"/>
            <a:srcRect/>
            <a:stretch>
              <a:fillRect/>
            </a:stretch>
          </p:blipFill>
          <p:spPr bwMode="auto">
            <a:xfrm>
              <a:off x="323528" y="1628801"/>
              <a:ext cx="2570162" cy="2520279"/>
            </a:xfrm>
            <a:prstGeom prst="rect">
              <a:avLst/>
            </a:prstGeom>
            <a:noFill/>
            <a:ln w="9525">
              <a:noFill/>
              <a:miter lim="800000"/>
              <a:headEnd/>
              <a:tailEnd/>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4213" y="142875"/>
            <a:ext cx="8459787" cy="1444625"/>
          </a:xfrm>
        </p:spPr>
        <p:txBody>
          <a:bodyPr/>
          <a:lstStyle/>
          <a:p>
            <a:pPr algn="ctr" eaLnBrk="1" hangingPunct="1"/>
            <a:r>
              <a:rPr lang="en-US" sz="3400" b="1" i="1" smtClean="0"/>
              <a:t>Auger recombination rates in pure</a:t>
            </a:r>
            <a:br>
              <a:rPr lang="en-US" sz="3400" b="1" i="1" smtClean="0"/>
            </a:br>
            <a:r>
              <a:rPr lang="en-US" sz="3400" b="1" i="1" smtClean="0"/>
              <a:t> silicon nanocrystals with diameter from 2 to 6 nm (the k-p method)</a:t>
            </a:r>
            <a:endParaRPr lang="ru-RU" sz="3400" b="1" i="1" smtClean="0"/>
          </a:p>
        </p:txBody>
      </p:sp>
      <p:sp>
        <p:nvSpPr>
          <p:cNvPr id="9219" name="Rectangle 3"/>
          <p:cNvSpPr>
            <a:spLocks noChangeArrowheads="1"/>
          </p:cNvSpPr>
          <p:nvPr/>
        </p:nvSpPr>
        <p:spPr bwMode="auto">
          <a:xfrm>
            <a:off x="0" y="3213100"/>
            <a:ext cx="9144000" cy="0"/>
          </a:xfrm>
          <a:prstGeom prst="rect">
            <a:avLst/>
          </a:prstGeom>
          <a:noFill/>
          <a:ln w="9525">
            <a:noFill/>
            <a:miter lim="800000"/>
            <a:headEnd/>
            <a:tailEnd/>
          </a:ln>
        </p:spPr>
        <p:txBody>
          <a:bodyPr wrap="none" anchor="ctr">
            <a:spAutoFit/>
          </a:bodyPr>
          <a:lstStyle/>
          <a:p>
            <a:endParaRPr lang="ru-RU"/>
          </a:p>
        </p:txBody>
      </p:sp>
      <p:pic>
        <p:nvPicPr>
          <p:cNvPr id="9220" name="Picture 4"/>
          <p:cNvPicPr>
            <a:picLocks noChangeAspect="1" noChangeArrowheads="1"/>
          </p:cNvPicPr>
          <p:nvPr/>
        </p:nvPicPr>
        <p:blipFill>
          <a:blip r:embed="rId2"/>
          <a:srcRect l="4030" r="6532"/>
          <a:stretch>
            <a:fillRect/>
          </a:stretch>
        </p:blipFill>
        <p:spPr bwMode="auto">
          <a:xfrm>
            <a:off x="179388" y="4225925"/>
            <a:ext cx="2736850" cy="2343150"/>
          </a:xfrm>
          <a:prstGeom prst="rect">
            <a:avLst/>
          </a:prstGeom>
          <a:solidFill>
            <a:srgbClr val="FFFFFF">
              <a:alpha val="0"/>
            </a:srgbClr>
          </a:solidFill>
          <a:ln w="9525">
            <a:noFill/>
            <a:miter lim="800000"/>
            <a:headEnd/>
            <a:tailEnd/>
          </a:ln>
        </p:spPr>
      </p:pic>
      <p:sp>
        <p:nvSpPr>
          <p:cNvPr id="9221" name="Rectangle 5"/>
          <p:cNvSpPr>
            <a:spLocks noChangeArrowheads="1"/>
          </p:cNvSpPr>
          <p:nvPr/>
        </p:nvSpPr>
        <p:spPr bwMode="auto">
          <a:xfrm>
            <a:off x="2703513" y="4838700"/>
            <a:ext cx="1728787" cy="954088"/>
          </a:xfrm>
          <a:prstGeom prst="rect">
            <a:avLst/>
          </a:prstGeom>
          <a:noFill/>
          <a:ln w="9525">
            <a:noFill/>
            <a:miter lim="800000"/>
            <a:headEnd/>
            <a:tailEnd/>
          </a:ln>
        </p:spPr>
        <p:txBody>
          <a:bodyPr anchor="ctr">
            <a:spAutoFit/>
          </a:bodyPr>
          <a:lstStyle/>
          <a:p>
            <a:pPr algn="ctr"/>
            <a:r>
              <a:rPr lang="en-US" sz="1400">
                <a:latin typeface="Times New Roman" pitchFamily="18" charset="0"/>
              </a:rPr>
              <a:t>Delerue C., Lannoo M., Allan G. et al., </a:t>
            </a:r>
            <a:endParaRPr lang="ru-RU" sz="1400">
              <a:latin typeface="Times New Roman" pitchFamily="18" charset="0"/>
            </a:endParaRPr>
          </a:p>
          <a:p>
            <a:pPr algn="ctr"/>
            <a:r>
              <a:rPr lang="en-US" sz="1400">
                <a:latin typeface="Times New Roman" pitchFamily="18" charset="0"/>
              </a:rPr>
              <a:t>Phys. Rev. Lett. </a:t>
            </a:r>
            <a:r>
              <a:rPr lang="en-US" sz="1400" b="1">
                <a:latin typeface="Times New Roman" pitchFamily="18" charset="0"/>
              </a:rPr>
              <a:t>75</a:t>
            </a:r>
            <a:r>
              <a:rPr lang="en-US" sz="1400">
                <a:latin typeface="Times New Roman" pitchFamily="18" charset="0"/>
              </a:rPr>
              <a:t>, 2228 (1995).</a:t>
            </a:r>
            <a:r>
              <a:rPr lang="ru-RU" sz="1400"/>
              <a:t> </a:t>
            </a:r>
          </a:p>
        </p:txBody>
      </p:sp>
      <p:pic>
        <p:nvPicPr>
          <p:cNvPr id="10247" name="Picture 13"/>
          <p:cNvPicPr>
            <a:picLocks noChangeAspect="1" noChangeArrowheads="1"/>
          </p:cNvPicPr>
          <p:nvPr/>
        </p:nvPicPr>
        <p:blipFill>
          <a:blip r:embed="rId3"/>
          <a:srcRect l="2469" r="2794"/>
          <a:stretch>
            <a:fillRect/>
          </a:stretch>
        </p:blipFill>
        <p:spPr bwMode="auto">
          <a:xfrm>
            <a:off x="4321175" y="3517900"/>
            <a:ext cx="4724400" cy="3168650"/>
          </a:xfrm>
          <a:prstGeom prst="rect">
            <a:avLst/>
          </a:prstGeom>
          <a:noFill/>
          <a:ln w="9525">
            <a:solidFill>
              <a:schemeClr val="bg2">
                <a:lumMod val="60000"/>
                <a:lumOff val="40000"/>
              </a:schemeClr>
            </a:solidFill>
            <a:miter lim="800000"/>
            <a:headEnd/>
            <a:tailEnd/>
          </a:ln>
        </p:spPr>
      </p:pic>
      <p:sp>
        <p:nvSpPr>
          <p:cNvPr id="10" name="TextBox 9"/>
          <p:cNvSpPr txBox="1"/>
          <p:nvPr/>
        </p:nvSpPr>
        <p:spPr>
          <a:xfrm>
            <a:off x="4445000" y="2663825"/>
            <a:ext cx="4183063" cy="830263"/>
          </a:xfrm>
          <a:prstGeom prst="rect">
            <a:avLst/>
          </a:prstGeom>
          <a:noFill/>
        </p:spPr>
        <p:txBody>
          <a:bodyPr>
            <a:spAutoFit/>
          </a:bodyPr>
          <a:lstStyle/>
          <a:p>
            <a:pPr algn="ctr">
              <a:defRPr/>
            </a:pPr>
            <a:r>
              <a:rPr lang="en-US" sz="1600" dirty="0" err="1">
                <a:latin typeface="+mj-lt"/>
                <a:cs typeface="+mn-cs"/>
              </a:rPr>
              <a:t>Eleectronic</a:t>
            </a:r>
            <a:r>
              <a:rPr lang="en-US" sz="1600" dirty="0">
                <a:latin typeface="+mj-lt"/>
                <a:cs typeface="+mn-cs"/>
              </a:rPr>
              <a:t> structure of silicon </a:t>
            </a:r>
            <a:r>
              <a:rPr lang="en-US" sz="1600" dirty="0" err="1">
                <a:latin typeface="+mj-lt"/>
                <a:cs typeface="+mn-cs"/>
              </a:rPr>
              <a:t>nanocrystals</a:t>
            </a:r>
            <a:r>
              <a:rPr lang="en-US" sz="1600" dirty="0">
                <a:latin typeface="+mj-lt"/>
                <a:cs typeface="+mn-cs"/>
              </a:rPr>
              <a:t> obtained within the </a:t>
            </a:r>
            <a:r>
              <a:rPr lang="en-US" sz="1600" b="1" i="1" dirty="0" err="1">
                <a:latin typeface="+mj-lt"/>
                <a:cs typeface="+mn-cs"/>
              </a:rPr>
              <a:t>kp</a:t>
            </a:r>
            <a:r>
              <a:rPr lang="en-US" sz="1600" dirty="0">
                <a:latin typeface="+mj-lt"/>
                <a:cs typeface="+mn-cs"/>
              </a:rPr>
              <a:t>-method as a function of </a:t>
            </a:r>
            <a:r>
              <a:rPr lang="en-US" sz="1600" dirty="0" err="1">
                <a:latin typeface="+mj-lt"/>
                <a:cs typeface="+mn-cs"/>
              </a:rPr>
              <a:t>nanocrystalline</a:t>
            </a:r>
            <a:r>
              <a:rPr lang="en-US" sz="1600" dirty="0">
                <a:latin typeface="+mj-lt"/>
                <a:cs typeface="+mn-cs"/>
              </a:rPr>
              <a:t> radius</a:t>
            </a:r>
          </a:p>
        </p:txBody>
      </p:sp>
      <p:grpSp>
        <p:nvGrpSpPr>
          <p:cNvPr id="9224" name="Группа 14"/>
          <p:cNvGrpSpPr>
            <a:grpSpLocks/>
          </p:cNvGrpSpPr>
          <p:nvPr/>
        </p:nvGrpSpPr>
        <p:grpSpPr bwMode="auto">
          <a:xfrm>
            <a:off x="4521200" y="1717675"/>
            <a:ext cx="3765550" cy="954088"/>
            <a:chOff x="4355976" y="1739928"/>
            <a:chExt cx="4378012" cy="953528"/>
          </a:xfrm>
        </p:grpSpPr>
        <p:sp>
          <p:nvSpPr>
            <p:cNvPr id="11" name="TextBox 10"/>
            <p:cNvSpPr txBox="1"/>
            <p:nvPr/>
          </p:nvSpPr>
          <p:spPr>
            <a:xfrm>
              <a:off x="4535010" y="1739928"/>
              <a:ext cx="4198978" cy="953528"/>
            </a:xfrm>
            <a:prstGeom prst="rect">
              <a:avLst/>
            </a:prstGeom>
            <a:noFill/>
          </p:spPr>
          <p:txBody>
            <a:bodyPr>
              <a:spAutoFit/>
            </a:bodyPr>
            <a:lstStyle/>
            <a:p>
              <a:pPr>
                <a:defRPr/>
              </a:pPr>
              <a:r>
                <a:rPr lang="en-US" sz="1400" dirty="0">
                  <a:latin typeface="+mj-lt"/>
                  <a:cs typeface="+mn-cs"/>
                </a:rPr>
                <a:t>Calculation was performed using electronic spectrum and </a:t>
              </a:r>
              <a:r>
                <a:rPr lang="en-US" sz="1400" dirty="0" err="1">
                  <a:latin typeface="+mj-lt"/>
                  <a:cs typeface="+mn-cs"/>
                </a:rPr>
                <a:t>wavefunctions</a:t>
              </a:r>
              <a:r>
                <a:rPr lang="en-US" sz="1400" dirty="0">
                  <a:latin typeface="+mj-lt"/>
                  <a:cs typeface="+mn-cs"/>
                </a:rPr>
                <a:t> obtained within the </a:t>
              </a:r>
              <a:r>
                <a:rPr lang="en-US" sz="1400" b="1" i="1" dirty="0" err="1">
                  <a:latin typeface="+mj-lt"/>
                  <a:cs typeface="+mn-cs"/>
                </a:rPr>
                <a:t>kp</a:t>
              </a:r>
              <a:r>
                <a:rPr lang="en-US" sz="1400" dirty="0">
                  <a:latin typeface="+mj-lt"/>
                  <a:cs typeface="+mn-cs"/>
                </a:rPr>
                <a:t>-method</a:t>
              </a:r>
              <a:endParaRPr lang="ru-RU" sz="1400" dirty="0">
                <a:latin typeface="+mj-lt"/>
                <a:cs typeface="+mn-cs"/>
              </a:endParaRPr>
            </a:p>
          </p:txBody>
        </p:sp>
        <p:cxnSp>
          <p:nvCxnSpPr>
            <p:cNvPr id="13" name="Прямая соединительная линия 12"/>
            <p:cNvCxnSpPr/>
            <p:nvPr/>
          </p:nvCxnSpPr>
          <p:spPr>
            <a:xfrm>
              <a:off x="4355976" y="1917624"/>
              <a:ext cx="215948"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15" name="Рисунок 14" descr="Безымянный6.png"/>
          <p:cNvPicPr>
            <a:picLocks noChangeAspect="1"/>
          </p:cNvPicPr>
          <p:nvPr/>
        </p:nvPicPr>
        <p:blipFill>
          <a:blip r:embed="rId4"/>
          <a:stretch>
            <a:fillRect/>
          </a:stretch>
        </p:blipFill>
        <p:spPr>
          <a:xfrm>
            <a:off x="101600" y="1577975"/>
            <a:ext cx="4105275" cy="2686050"/>
          </a:xfrm>
          <a:prstGeom prst="rect">
            <a:avLst/>
          </a:prstGeom>
          <a:ln>
            <a:solidFill>
              <a:schemeClr val="bg2">
                <a:lumMod val="60000"/>
                <a:lumOff val="40000"/>
              </a:schemeClr>
            </a:solid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71550" y="215900"/>
            <a:ext cx="7993063" cy="2133600"/>
          </a:xfrm>
          <a:solidFill>
            <a:schemeClr val="bg1"/>
          </a:solidFill>
        </p:spPr>
        <p:txBody>
          <a:bodyPr/>
          <a:lstStyle/>
          <a:p>
            <a:pPr algn="ctr" eaLnBrk="1" hangingPunct="1"/>
            <a:r>
              <a:rPr lang="en-US" sz="3400" b="1" i="1" smtClean="0"/>
              <a:t>Auger recombination rates for nanocrystal with diameter of 1.95 nm as a function of the phosphorus position inside the nanocrystal</a:t>
            </a:r>
            <a:endParaRPr lang="ru-RU" sz="3400" b="1" i="1" smtClean="0"/>
          </a:p>
        </p:txBody>
      </p:sp>
      <p:grpSp>
        <p:nvGrpSpPr>
          <p:cNvPr id="10243" name="Группа 4"/>
          <p:cNvGrpSpPr>
            <a:grpSpLocks/>
          </p:cNvGrpSpPr>
          <p:nvPr/>
        </p:nvGrpSpPr>
        <p:grpSpPr bwMode="auto">
          <a:xfrm>
            <a:off x="1619250" y="2420938"/>
            <a:ext cx="5905500" cy="3887787"/>
            <a:chOff x="1475656" y="2348880"/>
            <a:chExt cx="5904656" cy="3888432"/>
          </a:xfrm>
        </p:grpSpPr>
        <p:sp>
          <p:nvSpPr>
            <p:cNvPr id="4" name="Прямоугольник 3"/>
            <p:cNvSpPr/>
            <p:nvPr/>
          </p:nvSpPr>
          <p:spPr>
            <a:xfrm>
              <a:off x="1475656" y="2348880"/>
              <a:ext cx="5904656" cy="3888432"/>
            </a:xfrm>
            <a:prstGeom prst="rect">
              <a:avLst/>
            </a:prstGeom>
            <a:ln>
              <a:solidFill>
                <a:schemeClr val="bg2">
                  <a:lumMod val="40000"/>
                  <a:lumOff val="6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ru-RU"/>
            </a:p>
          </p:txBody>
        </p:sp>
        <p:pic>
          <p:nvPicPr>
            <p:cNvPr id="10245" name="Picture 3" descr="Auger_bare-P-diff"/>
            <p:cNvPicPr>
              <a:picLocks noChangeAspect="1" noChangeArrowheads="1"/>
            </p:cNvPicPr>
            <p:nvPr/>
          </p:nvPicPr>
          <p:blipFill>
            <a:blip r:embed="rId2"/>
            <a:srcRect/>
            <a:stretch>
              <a:fillRect/>
            </a:stretch>
          </p:blipFill>
          <p:spPr bwMode="auto">
            <a:xfrm>
              <a:off x="1692275" y="2435225"/>
              <a:ext cx="5508625" cy="3657600"/>
            </a:xfrm>
            <a:prstGeom prst="rect">
              <a:avLst/>
            </a:prstGeom>
            <a:noFill/>
            <a:ln w="9525">
              <a:noFill/>
              <a:miter lim="800000"/>
              <a:headEnd/>
              <a:tailEnd/>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42938" y="0"/>
            <a:ext cx="8501062" cy="1412875"/>
          </a:xfrm>
          <a:solidFill>
            <a:schemeClr val="bg1"/>
          </a:solidFill>
        </p:spPr>
        <p:txBody>
          <a:bodyPr/>
          <a:lstStyle/>
          <a:p>
            <a:pPr algn="ctr" eaLnBrk="1" hangingPunct="1"/>
            <a:r>
              <a:rPr lang="en-US" sz="3400" b="1" i="1" smtClean="0"/>
              <a:t>Auger recombination rate in silicon nanocrystals in the presence of donors </a:t>
            </a:r>
            <a:endParaRPr lang="ru-RU" sz="3400" b="1" i="1" smtClean="0"/>
          </a:p>
        </p:txBody>
      </p:sp>
      <p:grpSp>
        <p:nvGrpSpPr>
          <p:cNvPr id="11267" name="Группа 7"/>
          <p:cNvGrpSpPr>
            <a:grpSpLocks/>
          </p:cNvGrpSpPr>
          <p:nvPr/>
        </p:nvGrpSpPr>
        <p:grpSpPr bwMode="auto">
          <a:xfrm>
            <a:off x="250825" y="2852738"/>
            <a:ext cx="5210175" cy="3313112"/>
            <a:chOff x="154112" y="2971552"/>
            <a:chExt cx="5688632" cy="3600400"/>
          </a:xfrm>
        </p:grpSpPr>
        <p:sp>
          <p:nvSpPr>
            <p:cNvPr id="7" name="Прямоугольник 6"/>
            <p:cNvSpPr/>
            <p:nvPr/>
          </p:nvSpPr>
          <p:spPr>
            <a:xfrm>
              <a:off x="154112" y="2971552"/>
              <a:ext cx="5688632" cy="360040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11273" name="Picture 3"/>
            <p:cNvPicPr>
              <a:picLocks noChangeAspect="1" noChangeArrowheads="1"/>
            </p:cNvPicPr>
            <p:nvPr/>
          </p:nvPicPr>
          <p:blipFill>
            <a:blip r:embed="rId2"/>
            <a:srcRect/>
            <a:stretch>
              <a:fillRect/>
            </a:stretch>
          </p:blipFill>
          <p:spPr bwMode="auto">
            <a:xfrm>
              <a:off x="179513" y="2988298"/>
              <a:ext cx="5616624" cy="3522238"/>
            </a:xfrm>
            <a:prstGeom prst="rect">
              <a:avLst/>
            </a:prstGeom>
            <a:noFill/>
            <a:ln w="9525">
              <a:noFill/>
              <a:miter lim="800000"/>
              <a:headEnd/>
              <a:tailEnd/>
            </a:ln>
          </p:spPr>
        </p:pic>
      </p:grpSp>
      <p:sp>
        <p:nvSpPr>
          <p:cNvPr id="6" name="TextBox 5"/>
          <p:cNvSpPr txBox="1"/>
          <p:nvPr/>
        </p:nvSpPr>
        <p:spPr>
          <a:xfrm>
            <a:off x="928688" y="1857375"/>
            <a:ext cx="4387850" cy="923925"/>
          </a:xfrm>
          <a:prstGeom prst="rect">
            <a:avLst/>
          </a:prstGeom>
          <a:noFill/>
        </p:spPr>
        <p:txBody>
          <a:bodyPr>
            <a:spAutoFit/>
          </a:bodyPr>
          <a:lstStyle/>
          <a:p>
            <a:pPr algn="ctr">
              <a:defRPr/>
            </a:pPr>
            <a:r>
              <a:rPr lang="en-US" dirty="0">
                <a:latin typeface="+mj-lt"/>
                <a:cs typeface="+mn-cs"/>
              </a:rPr>
              <a:t>Auger recombination rates as a function of phosphorus concentration and </a:t>
            </a:r>
            <a:r>
              <a:rPr lang="en-US" dirty="0" err="1">
                <a:latin typeface="+mj-lt"/>
                <a:cs typeface="+mn-cs"/>
              </a:rPr>
              <a:t>nanocrystal</a:t>
            </a:r>
            <a:r>
              <a:rPr lang="en-US" dirty="0">
                <a:latin typeface="+mj-lt"/>
                <a:cs typeface="+mn-cs"/>
              </a:rPr>
              <a:t> diameter</a:t>
            </a:r>
            <a:endParaRPr lang="ru-RU" dirty="0">
              <a:latin typeface="+mj-lt"/>
              <a:cs typeface="+mn-cs"/>
            </a:endParaRPr>
          </a:p>
        </p:txBody>
      </p:sp>
      <p:sp>
        <p:nvSpPr>
          <p:cNvPr id="14" name="TextBox 13"/>
          <p:cNvSpPr txBox="1"/>
          <p:nvPr/>
        </p:nvSpPr>
        <p:spPr>
          <a:xfrm>
            <a:off x="5724525" y="4868863"/>
            <a:ext cx="3240088" cy="1200150"/>
          </a:xfrm>
          <a:prstGeom prst="rect">
            <a:avLst/>
          </a:prstGeom>
          <a:noFill/>
        </p:spPr>
        <p:txBody>
          <a:bodyPr>
            <a:spAutoFit/>
          </a:bodyPr>
          <a:lstStyle/>
          <a:p>
            <a:pPr algn="ctr">
              <a:defRPr/>
            </a:pPr>
            <a:r>
              <a:rPr lang="en-US" dirty="0">
                <a:latin typeface="+mj-lt"/>
                <a:cs typeface="+mn-cs"/>
              </a:rPr>
              <a:t>Auger recombination rates in </a:t>
            </a:r>
            <a:r>
              <a:rPr lang="en-US" dirty="0" err="1">
                <a:latin typeface="+mj-lt"/>
                <a:cs typeface="+mn-cs"/>
              </a:rPr>
              <a:t>nanocrystals</a:t>
            </a:r>
            <a:r>
              <a:rPr lang="en-US" dirty="0">
                <a:latin typeface="+mj-lt"/>
                <a:cs typeface="+mn-cs"/>
              </a:rPr>
              <a:t> doped with Lithium depending on the crystalline diameter</a:t>
            </a:r>
            <a:endParaRPr lang="ru-RU" dirty="0">
              <a:latin typeface="+mj-lt"/>
              <a:cs typeface="+mn-cs"/>
            </a:endParaRPr>
          </a:p>
        </p:txBody>
      </p:sp>
      <p:sp>
        <p:nvSpPr>
          <p:cNvPr id="16" name="Стрелка вниз 15"/>
          <p:cNvSpPr/>
          <p:nvPr/>
        </p:nvSpPr>
        <p:spPr>
          <a:xfrm rot="10800000">
            <a:off x="7164388" y="3860800"/>
            <a:ext cx="287337" cy="935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11271" name="Picture 10"/>
          <p:cNvPicPr>
            <a:picLocks noChangeAspect="1" noChangeArrowheads="1"/>
          </p:cNvPicPr>
          <p:nvPr/>
        </p:nvPicPr>
        <p:blipFill>
          <a:blip r:embed="rId3"/>
          <a:srcRect/>
          <a:stretch>
            <a:fillRect/>
          </a:stretch>
        </p:blipFill>
        <p:spPr bwMode="auto">
          <a:xfrm>
            <a:off x="5543550" y="2806700"/>
            <a:ext cx="3600450" cy="8858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81175"/>
          </a:schemeClr>
        </a:solidFill>
        <a:effectLst/>
      </p:bgPr>
    </p:bg>
    <p:spTree>
      <p:nvGrpSpPr>
        <p:cNvPr id="1" name=""/>
        <p:cNvGrpSpPr/>
        <p:nvPr/>
      </p:nvGrpSpPr>
      <p:grpSpPr>
        <a:xfrm>
          <a:off x="0" y="0"/>
          <a:ext cx="0" cy="0"/>
          <a:chOff x="0" y="0"/>
          <a:chExt cx="0" cy="0"/>
        </a:xfrm>
      </p:grpSpPr>
      <p:sp>
        <p:nvSpPr>
          <p:cNvPr id="12290" name="Заголовок 1"/>
          <p:cNvSpPr>
            <a:spLocks noGrp="1"/>
          </p:cNvSpPr>
          <p:nvPr>
            <p:ph type="title"/>
          </p:nvPr>
        </p:nvSpPr>
        <p:spPr>
          <a:xfrm>
            <a:off x="1258888" y="260350"/>
            <a:ext cx="7594600" cy="1143000"/>
          </a:xfrm>
        </p:spPr>
        <p:txBody>
          <a:bodyPr/>
          <a:lstStyle/>
          <a:p>
            <a:pPr algn="ctr"/>
            <a:r>
              <a:rPr lang="en-US" b="1" i="1" smtClean="0"/>
              <a:t>Dielectric function in silicon nanocrystals</a:t>
            </a:r>
            <a:endParaRPr lang="ru-RU" b="1" i="1" smtClean="0"/>
          </a:p>
        </p:txBody>
      </p:sp>
      <p:pic>
        <p:nvPicPr>
          <p:cNvPr id="5" name="Рисунок 4" descr="Chelikowsky_df.bmp"/>
          <p:cNvPicPr>
            <a:picLocks noChangeAspect="1"/>
          </p:cNvPicPr>
          <p:nvPr/>
        </p:nvPicPr>
        <p:blipFill>
          <a:blip r:embed="rId2"/>
          <a:srcRect l="6216" t="15540" r="11940" b="10645"/>
          <a:stretch>
            <a:fillRect/>
          </a:stretch>
        </p:blipFill>
        <p:spPr>
          <a:xfrm>
            <a:off x="4800600" y="3576638"/>
            <a:ext cx="3887788" cy="2806700"/>
          </a:xfrm>
          <a:prstGeom prst="rect">
            <a:avLst/>
          </a:prstGeom>
          <a:ln>
            <a:solidFill>
              <a:schemeClr val="bg2">
                <a:lumMod val="60000"/>
                <a:lumOff val="40000"/>
              </a:schemeClr>
            </a:solidFill>
          </a:ln>
        </p:spPr>
      </p:pic>
      <p:grpSp>
        <p:nvGrpSpPr>
          <p:cNvPr id="12292" name="Группа 26"/>
          <p:cNvGrpSpPr>
            <a:grpSpLocks/>
          </p:cNvGrpSpPr>
          <p:nvPr/>
        </p:nvGrpSpPr>
        <p:grpSpPr bwMode="auto">
          <a:xfrm>
            <a:off x="285720" y="3571876"/>
            <a:ext cx="4248150" cy="2951162"/>
            <a:chOff x="323528" y="3573016"/>
            <a:chExt cx="4248472" cy="2952328"/>
          </a:xfrm>
        </p:grpSpPr>
        <p:sp>
          <p:nvSpPr>
            <p:cNvPr id="26" name="Прямоугольник 25"/>
            <p:cNvSpPr/>
            <p:nvPr/>
          </p:nvSpPr>
          <p:spPr>
            <a:xfrm>
              <a:off x="323528" y="3573016"/>
              <a:ext cx="4248472" cy="2952328"/>
            </a:xfrm>
            <a:prstGeom prst="rect">
              <a:avLst/>
            </a:prstGeom>
            <a:ln>
              <a:solidFill>
                <a:schemeClr val="bg2">
                  <a:lumMod val="40000"/>
                  <a:lumOff val="6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ru-RU"/>
            </a:p>
          </p:txBody>
        </p:sp>
        <p:pic>
          <p:nvPicPr>
            <p:cNvPr id="12312" name="Рисунок 3"/>
            <p:cNvPicPr>
              <a:picLocks noChangeAspect="1" noChangeArrowheads="1"/>
            </p:cNvPicPr>
            <p:nvPr/>
          </p:nvPicPr>
          <p:blipFill>
            <a:blip r:embed="rId3"/>
            <a:srcRect/>
            <a:stretch>
              <a:fillRect/>
            </a:stretch>
          </p:blipFill>
          <p:spPr bwMode="auto">
            <a:xfrm>
              <a:off x="395536" y="3606924"/>
              <a:ext cx="4060636" cy="2819772"/>
            </a:xfrm>
            <a:prstGeom prst="rect">
              <a:avLst/>
            </a:prstGeom>
            <a:noFill/>
            <a:ln w="9525">
              <a:noFill/>
              <a:miter lim="800000"/>
              <a:headEnd/>
              <a:tailEnd/>
            </a:ln>
          </p:spPr>
        </p:pic>
        <p:sp>
          <p:nvSpPr>
            <p:cNvPr id="12313" name="TextBox 5"/>
            <p:cNvSpPr txBox="1">
              <a:spLocks noChangeArrowheads="1"/>
            </p:cNvSpPr>
            <p:nvPr/>
          </p:nvSpPr>
          <p:spPr bwMode="auto">
            <a:xfrm>
              <a:off x="1475656" y="4293096"/>
              <a:ext cx="864096" cy="369332"/>
            </a:xfrm>
            <a:prstGeom prst="rect">
              <a:avLst/>
            </a:prstGeom>
            <a:noFill/>
            <a:ln w="9525">
              <a:noFill/>
              <a:miter lim="800000"/>
              <a:headEnd/>
              <a:tailEnd/>
            </a:ln>
          </p:spPr>
          <p:txBody>
            <a:bodyPr>
              <a:spAutoFit/>
            </a:bodyPr>
            <a:lstStyle/>
            <a:p>
              <a:r>
                <a:rPr lang="en-US">
                  <a:latin typeface="Times New Roman" pitchFamily="18" charset="0"/>
                  <a:cs typeface="Times New Roman" pitchFamily="18" charset="0"/>
                </a:rPr>
                <a:t>SiH</a:t>
              </a:r>
              <a:r>
                <a:rPr lang="en-US" baseline="-25000">
                  <a:latin typeface="Times New Roman" pitchFamily="18" charset="0"/>
                  <a:cs typeface="Times New Roman" pitchFamily="18" charset="0"/>
                </a:rPr>
                <a:t>4</a:t>
              </a:r>
              <a:endParaRPr lang="ru-RU" baseline="-25000">
                <a:latin typeface="Times New Roman" pitchFamily="18" charset="0"/>
                <a:cs typeface="Times New Roman" pitchFamily="18" charset="0"/>
              </a:endParaRPr>
            </a:p>
          </p:txBody>
        </p:sp>
        <p:sp>
          <p:nvSpPr>
            <p:cNvPr id="7" name="TextBox 6"/>
            <p:cNvSpPr txBox="1"/>
            <p:nvPr/>
          </p:nvSpPr>
          <p:spPr>
            <a:xfrm>
              <a:off x="2017519" y="6195014"/>
              <a:ext cx="1081169" cy="262041"/>
            </a:xfrm>
            <a:prstGeom prst="rect">
              <a:avLst/>
            </a:prstGeom>
            <a:solidFill>
              <a:schemeClr val="bg1"/>
            </a:solidFill>
          </p:spPr>
          <p:txBody>
            <a:bodyPr>
              <a:spAutoFit/>
            </a:bodyPr>
            <a:lstStyle/>
            <a:p>
              <a:pPr>
                <a:defRPr/>
              </a:pPr>
              <a:r>
                <a:rPr lang="en-US" sz="1050" dirty="0">
                  <a:cs typeface="+mn-cs"/>
                </a:rPr>
                <a:t>R, angstrom</a:t>
              </a:r>
              <a:endParaRPr lang="ru-RU" sz="1050" dirty="0">
                <a:cs typeface="+mn-cs"/>
              </a:endParaRPr>
            </a:p>
          </p:txBody>
        </p:sp>
      </p:grpSp>
      <p:sp>
        <p:nvSpPr>
          <p:cNvPr id="12293" name="TextBox 7"/>
          <p:cNvSpPr txBox="1">
            <a:spLocks noChangeArrowheads="1"/>
          </p:cNvSpPr>
          <p:nvPr/>
        </p:nvSpPr>
        <p:spPr bwMode="auto">
          <a:xfrm>
            <a:off x="5186363" y="6407150"/>
            <a:ext cx="3240087" cy="307975"/>
          </a:xfrm>
          <a:prstGeom prst="rect">
            <a:avLst/>
          </a:prstGeom>
          <a:noFill/>
          <a:ln w="9525">
            <a:noFill/>
            <a:miter lim="800000"/>
            <a:headEnd/>
            <a:tailEnd/>
          </a:ln>
        </p:spPr>
        <p:txBody>
          <a:bodyPr>
            <a:spAutoFit/>
          </a:bodyPr>
          <a:lstStyle/>
          <a:p>
            <a:r>
              <a:rPr lang="en-US" sz="1400">
                <a:latin typeface="Times New Roman" pitchFamily="18" charset="0"/>
                <a:cs typeface="Times New Roman" pitchFamily="18" charset="0"/>
              </a:rPr>
              <a:t>J.R. Chelikowsky et. al. PRL </a:t>
            </a:r>
            <a:r>
              <a:rPr lang="en-US" sz="1400" b="1">
                <a:latin typeface="Times New Roman" pitchFamily="18" charset="0"/>
                <a:cs typeface="Times New Roman" pitchFamily="18" charset="0"/>
              </a:rPr>
              <a:t>90</a:t>
            </a:r>
            <a:r>
              <a:rPr lang="en-US" sz="1400">
                <a:latin typeface="Times New Roman" pitchFamily="18" charset="0"/>
                <a:cs typeface="Times New Roman" pitchFamily="18" charset="0"/>
              </a:rPr>
              <a:t>, 127401</a:t>
            </a:r>
            <a:endParaRPr lang="ru-RU" sz="1400">
              <a:latin typeface="Times New Roman" pitchFamily="18" charset="0"/>
              <a:cs typeface="Times New Roman" pitchFamily="18" charset="0"/>
            </a:endParaRPr>
          </a:p>
        </p:txBody>
      </p:sp>
      <p:sp>
        <p:nvSpPr>
          <p:cNvPr id="1229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12295"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12296"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12297" name="Rectangle 1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12298" name="Rectangle 1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12299" name="Rectangle 1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pSp>
        <p:nvGrpSpPr>
          <p:cNvPr id="12300" name="Группа 24"/>
          <p:cNvGrpSpPr>
            <a:grpSpLocks/>
          </p:cNvGrpSpPr>
          <p:nvPr/>
        </p:nvGrpSpPr>
        <p:grpSpPr bwMode="auto">
          <a:xfrm>
            <a:off x="250825" y="1628775"/>
            <a:ext cx="4105275" cy="1800225"/>
            <a:chOff x="268536" y="1628800"/>
            <a:chExt cx="4104456" cy="1800200"/>
          </a:xfrm>
        </p:grpSpPr>
        <p:sp>
          <p:nvSpPr>
            <p:cNvPr id="24" name="Прямоугольник 23"/>
            <p:cNvSpPr/>
            <p:nvPr/>
          </p:nvSpPr>
          <p:spPr>
            <a:xfrm>
              <a:off x="268536" y="1628800"/>
              <a:ext cx="4104456" cy="1800200"/>
            </a:xfrm>
            <a:prstGeom prst="rect">
              <a:avLst/>
            </a:prstGeom>
            <a:ln>
              <a:solidFill>
                <a:schemeClr val="bg2">
                  <a:lumMod val="40000"/>
                  <a:lumOff val="6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ru-RU"/>
            </a:p>
          </p:txBody>
        </p:sp>
        <p:grpSp>
          <p:nvGrpSpPr>
            <p:cNvPr id="9" name="Группа 18"/>
            <p:cNvGrpSpPr/>
            <p:nvPr/>
          </p:nvGrpSpPr>
          <p:grpSpPr>
            <a:xfrm>
              <a:off x="395534" y="1662708"/>
              <a:ext cx="3841826" cy="1724000"/>
              <a:chOff x="1162223" y="1700808"/>
              <a:chExt cx="3841826" cy="1724000"/>
            </a:xfrm>
            <a:solidFill>
              <a:schemeClr val="bg1"/>
            </a:solidFill>
          </p:grpSpPr>
          <p:pic>
            <p:nvPicPr>
              <p:cNvPr id="2662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62225" y="1700808"/>
                <a:ext cx="3841824" cy="568157"/>
              </a:xfrm>
              <a:prstGeom prst="rect">
                <a:avLst/>
              </a:prstGeom>
              <a:grpFill/>
              <a:ln>
                <a:noFill/>
              </a:ln>
            </p:spPr>
          </p:pic>
          <p:pic>
            <p:nvPicPr>
              <p:cNvPr id="26630" name="Picture 6"/>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162224" y="2238772"/>
                <a:ext cx="1728192" cy="254146"/>
              </a:xfrm>
              <a:prstGeom prst="rect">
                <a:avLst/>
              </a:prstGeom>
              <a:grpFill/>
              <a:ln>
                <a:noFill/>
              </a:ln>
            </p:spPr>
          </p:pic>
          <p:pic>
            <p:nvPicPr>
              <p:cNvPr id="26632" name="Picture 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162223" y="2488703"/>
                <a:ext cx="2129643" cy="504057"/>
              </a:xfrm>
              <a:prstGeom prst="rect">
                <a:avLst/>
              </a:prstGeom>
              <a:grpFill/>
              <a:ln>
                <a:noFill/>
              </a:ln>
            </p:spPr>
          </p:pic>
          <p:pic>
            <p:nvPicPr>
              <p:cNvPr id="26634" name="Picture 10"/>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162224" y="2992760"/>
                <a:ext cx="1128125" cy="432048"/>
              </a:xfrm>
              <a:prstGeom prst="rect">
                <a:avLst/>
              </a:prstGeom>
              <a:grpFill/>
              <a:ln>
                <a:noFill/>
              </a:ln>
            </p:spPr>
          </p:pic>
        </p:grpSp>
        <p:pic>
          <p:nvPicPr>
            <p:cNvPr id="12310" name="Picture 14"/>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2123728" y="3068960"/>
              <a:ext cx="1440160" cy="254896"/>
            </a:xfrm>
            <a:prstGeom prst="rect">
              <a:avLst/>
            </a:prstGeom>
            <a:noFill/>
            <a:ln w="9525">
              <a:noFill/>
              <a:miter lim="800000"/>
              <a:headEnd/>
              <a:tailEnd/>
            </a:ln>
          </p:spPr>
        </p:pic>
      </p:grpSp>
      <p:sp>
        <p:nvSpPr>
          <p:cNvPr id="12301" name="Rectangle 1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12302" name="Picture 16"/>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4694238" y="1700213"/>
            <a:ext cx="3902075" cy="542925"/>
          </a:xfrm>
          <a:prstGeom prst="rect">
            <a:avLst/>
          </a:prstGeom>
          <a:noFill/>
          <a:ln w="9525">
            <a:noFill/>
            <a:miter lim="800000"/>
            <a:headEnd/>
            <a:tailEnd/>
          </a:ln>
        </p:spPr>
      </p:pic>
      <p:sp>
        <p:nvSpPr>
          <p:cNvPr id="12303" name="Rectangle 1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12304" name="Picture 18"/>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4572000" y="2255838"/>
            <a:ext cx="4267200" cy="525462"/>
          </a:xfrm>
          <a:prstGeom prst="rect">
            <a:avLst/>
          </a:prstGeom>
          <a:noFill/>
          <a:ln w="9525">
            <a:noFill/>
            <a:miter lim="800000"/>
            <a:headEnd/>
            <a:tailEnd/>
          </a:ln>
        </p:spPr>
      </p:pic>
      <p:sp>
        <p:nvSpPr>
          <p:cNvPr id="12305" name="Rectangle 2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pic>
        <p:nvPicPr>
          <p:cNvPr id="12306" name="Picture 20"/>
          <p:cNvPicPr>
            <a:picLocks noChangeAspect="1" noChangeArrowheads="1"/>
          </p:cNvPicPr>
          <p:nvPr/>
        </p:nvPicPr>
        <p:blipFill>
          <a:blip r:embed="rId11">
            <a:clrChange>
              <a:clrFrom>
                <a:srgbClr val="FFFFFF"/>
              </a:clrFrom>
              <a:clrTo>
                <a:srgbClr val="FFFFFF">
                  <a:alpha val="0"/>
                </a:srgbClr>
              </a:clrTo>
            </a:clrChange>
          </a:blip>
          <a:srcRect/>
          <a:stretch>
            <a:fillRect/>
          </a:stretch>
        </p:blipFill>
        <p:spPr bwMode="auto">
          <a:xfrm>
            <a:off x="4792663" y="2857500"/>
            <a:ext cx="3811587" cy="571500"/>
          </a:xfrm>
          <a:prstGeom prst="rect">
            <a:avLst/>
          </a:prstGeom>
          <a:noFill/>
          <a:ln w="9525">
            <a:noFill/>
            <a:miter lim="800000"/>
            <a:headEnd/>
            <a:tailEnd/>
          </a:ln>
        </p:spPr>
      </p:pic>
      <p:sp>
        <p:nvSpPr>
          <p:cNvPr id="34" name="Прямоугольник 33"/>
          <p:cNvSpPr/>
          <p:nvPr/>
        </p:nvSpPr>
        <p:spPr>
          <a:xfrm>
            <a:off x="4500563" y="1628775"/>
            <a:ext cx="4464050" cy="1871663"/>
          </a:xfrm>
          <a:prstGeom prst="rect">
            <a:avLst/>
          </a:prstGeom>
          <a:noFill/>
          <a:ln>
            <a:solidFill>
              <a:schemeClr val="bg2">
                <a:lumMod val="40000"/>
                <a:lumOff val="60000"/>
              </a:schemeClr>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258888" y="620713"/>
            <a:ext cx="7313612" cy="679450"/>
          </a:xfrm>
        </p:spPr>
        <p:txBody>
          <a:bodyPr/>
          <a:lstStyle/>
          <a:p>
            <a:pPr algn="ctr" eaLnBrk="1" hangingPunct="1"/>
            <a:r>
              <a:rPr lang="en-US" sz="3800" b="1" i="1" smtClean="0"/>
              <a:t>Conclusion</a:t>
            </a:r>
            <a:endParaRPr lang="ru-RU" sz="3800" b="1" i="1" smtClean="0"/>
          </a:p>
        </p:txBody>
      </p:sp>
      <p:sp>
        <p:nvSpPr>
          <p:cNvPr id="59401" name="Text Box 792"/>
          <p:cNvSpPr txBox="1">
            <a:spLocks noChangeArrowheads="1"/>
          </p:cNvSpPr>
          <p:nvPr/>
        </p:nvSpPr>
        <p:spPr bwMode="auto">
          <a:xfrm>
            <a:off x="971550" y="1544638"/>
            <a:ext cx="7921625" cy="5197475"/>
          </a:xfrm>
          <a:prstGeom prst="rect">
            <a:avLst/>
          </a:prstGeom>
          <a:noFill/>
          <a:ln w="9525">
            <a:noFill/>
            <a:miter lim="800000"/>
            <a:headEnd/>
            <a:tailEnd/>
          </a:ln>
        </p:spPr>
        <p:txBody>
          <a:bodyPr lIns="91435" tIns="45716" rIns="91435" bIns="45716"/>
          <a:lstStyle/>
          <a:p>
            <a:pPr marL="342900" indent="-342900" algn="just">
              <a:lnSpc>
                <a:spcPct val="120000"/>
              </a:lnSpc>
              <a:buFontTx/>
              <a:buAutoNum type="arabicPeriod"/>
              <a:defRPr/>
            </a:pPr>
            <a:r>
              <a:rPr lang="en-US" sz="1500" dirty="0">
                <a:latin typeface="+mj-lt"/>
              </a:rPr>
              <a:t>The electronic structure calculation for silicon </a:t>
            </a:r>
            <a:r>
              <a:rPr lang="en-US" sz="1500" dirty="0" err="1">
                <a:latin typeface="+mj-lt"/>
              </a:rPr>
              <a:t>nanocrystals</a:t>
            </a:r>
            <a:r>
              <a:rPr lang="en-US" sz="1500" dirty="0">
                <a:latin typeface="+mj-lt"/>
              </a:rPr>
              <a:t> with diameters 1-2 nm was performed within density functional theory for two cases: pure crystallites and doped with P, Li, S.</a:t>
            </a:r>
          </a:p>
          <a:p>
            <a:pPr marL="342900" indent="-342900" algn="just">
              <a:lnSpc>
                <a:spcPct val="120000"/>
              </a:lnSpc>
              <a:buFontTx/>
              <a:buAutoNum type="arabicPeriod"/>
              <a:defRPr/>
            </a:pPr>
            <a:r>
              <a:rPr lang="en-US" sz="1500" dirty="0">
                <a:latin typeface="+mj-lt"/>
              </a:rPr>
              <a:t>It was shown that the presence of the lithium atom has a significantly less strong influence on the spectrum of the </a:t>
            </a:r>
            <a:r>
              <a:rPr lang="en-US" sz="1500" dirty="0" err="1">
                <a:latin typeface="+mj-lt"/>
              </a:rPr>
              <a:t>nanocrystal</a:t>
            </a:r>
            <a:r>
              <a:rPr lang="en-US" sz="1500" dirty="0">
                <a:latin typeface="+mj-lt"/>
              </a:rPr>
              <a:t> than the presence of phosphorus which leads to a strongly cleaved singlet level, that in turn leads to a </a:t>
            </a:r>
            <a:r>
              <a:rPr lang="en-US" sz="1500" dirty="0" err="1">
                <a:latin typeface="+mj-lt"/>
              </a:rPr>
              <a:t>noticable</a:t>
            </a:r>
            <a:r>
              <a:rPr lang="en-US" sz="1500" dirty="0">
                <a:latin typeface="+mj-lt"/>
              </a:rPr>
              <a:t> decrease of the HOMO-LUMO gap of the </a:t>
            </a:r>
            <a:r>
              <a:rPr lang="en-US" sz="1500" dirty="0" err="1">
                <a:latin typeface="+mj-lt"/>
              </a:rPr>
              <a:t>nanocrystal</a:t>
            </a:r>
            <a:r>
              <a:rPr lang="en-US" sz="1500" dirty="0">
                <a:latin typeface="+mj-lt"/>
              </a:rPr>
              <a:t>. We also can see that in the presence of the lithium atom decreasing the width of the HOMO-LUMO gap of the </a:t>
            </a:r>
            <a:r>
              <a:rPr lang="en-US" sz="1500" dirty="0" err="1">
                <a:latin typeface="+mj-lt"/>
              </a:rPr>
              <a:t>nanocrystals</a:t>
            </a:r>
            <a:r>
              <a:rPr lang="en-US" sz="1500" dirty="0">
                <a:latin typeface="+mj-lt"/>
              </a:rPr>
              <a:t> also takes place. However it is much weaker and is achieved through the elimination of the triplet level.</a:t>
            </a:r>
            <a:endParaRPr lang="en-US" sz="1500" dirty="0">
              <a:latin typeface="+mj-lt"/>
            </a:endParaRPr>
          </a:p>
          <a:p>
            <a:pPr marL="342900" indent="-342900" algn="just">
              <a:lnSpc>
                <a:spcPct val="120000"/>
              </a:lnSpc>
              <a:buFontTx/>
              <a:buAutoNum type="arabicPeriod"/>
              <a:defRPr/>
            </a:pPr>
            <a:r>
              <a:rPr lang="en-US" sz="1500" dirty="0">
                <a:latin typeface="+mj-lt"/>
                <a:cs typeface="+mn-cs"/>
              </a:rPr>
              <a:t>It was shown that the sulfur quite strongly modifies the electronic structure of a crystalline, resulting in reducing of the primary electron-hole junction energy by about 15 - 20% in comparison with pure </a:t>
            </a:r>
            <a:r>
              <a:rPr lang="en-US" sz="1500" dirty="0" err="1">
                <a:latin typeface="+mj-lt"/>
                <a:cs typeface="+mn-cs"/>
              </a:rPr>
              <a:t>nanocrystals</a:t>
            </a:r>
            <a:r>
              <a:rPr lang="en-US" sz="1500" dirty="0">
                <a:latin typeface="+mj-lt"/>
                <a:cs typeface="+mn-cs"/>
              </a:rPr>
              <a:t> and 10 - 15% in comparison with  phosphorus-doped </a:t>
            </a:r>
            <a:r>
              <a:rPr lang="en-US" sz="1500" dirty="0" err="1">
                <a:latin typeface="+mj-lt"/>
                <a:cs typeface="+mn-cs"/>
              </a:rPr>
              <a:t>nanocrystals</a:t>
            </a:r>
            <a:r>
              <a:rPr lang="ru-RU" sz="1500" dirty="0">
                <a:latin typeface="+mj-lt"/>
                <a:cs typeface="+mn-cs"/>
              </a:rPr>
              <a:t>.</a:t>
            </a:r>
            <a:endParaRPr lang="en-US" sz="1500" dirty="0">
              <a:latin typeface="+mj-lt"/>
              <a:cs typeface="+mn-cs"/>
            </a:endParaRPr>
          </a:p>
          <a:p>
            <a:pPr marL="342900" indent="-342900" algn="just">
              <a:lnSpc>
                <a:spcPct val="120000"/>
              </a:lnSpc>
              <a:buFontTx/>
              <a:buAutoNum type="arabicPeriod"/>
              <a:defRPr/>
            </a:pPr>
            <a:r>
              <a:rPr lang="en-US" sz="1500" dirty="0">
                <a:latin typeface="+mj-lt"/>
              </a:rPr>
              <a:t>In the presence of donor Auger recombination rate increases, and the calculations show that phosphorus has mach more influence on the Auger transition rates than lithium, which can be associated with stronger central cell potential of the phosphorus</a:t>
            </a:r>
            <a:r>
              <a:rPr lang="en-US" sz="1500" dirty="0"/>
              <a:t> </a:t>
            </a:r>
            <a:r>
              <a:rPr lang="en-US" sz="1500" dirty="0">
                <a:latin typeface="+mj-lt"/>
              </a:rPr>
              <a:t>ion.</a:t>
            </a:r>
            <a:endParaRPr lang="ru-RU" sz="1500" dirty="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00113" y="315913"/>
            <a:ext cx="5543550" cy="1223962"/>
          </a:xfrm>
          <a:solidFill>
            <a:schemeClr val="bg1"/>
          </a:solidFill>
        </p:spPr>
        <p:txBody>
          <a:bodyPr/>
          <a:lstStyle/>
          <a:p>
            <a:pPr algn="ctr" eaLnBrk="1" hangingPunct="1"/>
            <a:r>
              <a:rPr lang="en-US" sz="3200" b="1" i="1" smtClean="0"/>
              <a:t>Band strurcture near </a:t>
            </a:r>
            <a:r>
              <a:rPr lang="ru-RU" sz="3200" b="1" i="1" smtClean="0"/>
              <a:t>Г</a:t>
            </a:r>
            <a:r>
              <a:rPr lang="ru-RU" sz="3200" b="1" i="1" baseline="-25000" smtClean="0"/>
              <a:t>15</a:t>
            </a:r>
            <a:r>
              <a:rPr lang="en-US" sz="3200" b="1" i="1" smtClean="0"/>
              <a:t> in bulk silicon </a:t>
            </a:r>
            <a:endParaRPr lang="ru-RU" sz="3200" b="1" i="1" baseline="-25000" smtClean="0"/>
          </a:p>
        </p:txBody>
      </p:sp>
      <p:pic>
        <p:nvPicPr>
          <p:cNvPr id="14339" name="Picture 987"/>
          <p:cNvPicPr>
            <a:picLocks noChangeAspect="1" noChangeArrowheads="1"/>
          </p:cNvPicPr>
          <p:nvPr/>
        </p:nvPicPr>
        <p:blipFill>
          <a:blip r:embed="rId2"/>
          <a:srcRect/>
          <a:stretch>
            <a:fillRect/>
          </a:stretch>
        </p:blipFill>
        <p:spPr bwMode="auto">
          <a:xfrm>
            <a:off x="5597525" y="3336925"/>
            <a:ext cx="3397250" cy="3419475"/>
          </a:xfrm>
          <a:prstGeom prst="rect">
            <a:avLst/>
          </a:prstGeom>
          <a:noFill/>
          <a:ln w="9525">
            <a:noFill/>
            <a:miter lim="800000"/>
            <a:headEnd/>
            <a:tailEnd/>
          </a:ln>
        </p:spPr>
      </p:pic>
      <p:pic>
        <p:nvPicPr>
          <p:cNvPr id="14340" name="Рисунок 15" descr="Безымянный3.png"/>
          <p:cNvPicPr>
            <a:picLocks noChangeAspect="1"/>
          </p:cNvPicPr>
          <p:nvPr/>
        </p:nvPicPr>
        <p:blipFill>
          <a:blip r:embed="rId3"/>
          <a:srcRect/>
          <a:stretch>
            <a:fillRect/>
          </a:stretch>
        </p:blipFill>
        <p:spPr bwMode="auto">
          <a:xfrm>
            <a:off x="179388" y="1814513"/>
            <a:ext cx="5126037" cy="4411662"/>
          </a:xfrm>
          <a:prstGeom prst="rect">
            <a:avLst/>
          </a:prstGeom>
          <a:noFill/>
          <a:ln w="9525">
            <a:noFill/>
            <a:miter lim="800000"/>
            <a:headEnd/>
            <a:tailEnd/>
          </a:ln>
        </p:spPr>
      </p:pic>
      <p:cxnSp>
        <p:nvCxnSpPr>
          <p:cNvPr id="18" name="Прямая соединительная линия 17"/>
          <p:cNvCxnSpPr/>
          <p:nvPr/>
        </p:nvCxnSpPr>
        <p:spPr>
          <a:xfrm>
            <a:off x="1344613" y="1628775"/>
            <a:ext cx="467995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4342" name="Рисунок 13" descr="Безымянный5.png"/>
          <p:cNvPicPr>
            <a:picLocks noChangeAspect="1"/>
          </p:cNvPicPr>
          <p:nvPr/>
        </p:nvPicPr>
        <p:blipFill>
          <a:blip r:embed="rId4"/>
          <a:srcRect/>
          <a:stretch>
            <a:fillRect/>
          </a:stretch>
        </p:blipFill>
        <p:spPr bwMode="auto">
          <a:xfrm>
            <a:off x="6372225" y="188913"/>
            <a:ext cx="2400300" cy="29718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Затмение">
  <a:themeElements>
    <a:clrScheme name="Затмение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Затмение">
      <a:majorFont>
        <a:latin typeface="Arial"/>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Затмение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Затмение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Затмение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Затмение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Затмение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Затмение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Затмение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Затмение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Затмение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Затмение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Eclipse</Template>
  <TotalTime>4165</TotalTime>
  <Words>828</Words>
  <Application>Microsoft Office PowerPoint</Application>
  <PresentationFormat>Экран (4:3)</PresentationFormat>
  <Paragraphs>68</Paragraphs>
  <Slides>13</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2</vt:i4>
      </vt:variant>
      <vt:variant>
        <vt:lpstr>Заголовки слайдов</vt:lpstr>
      </vt:variant>
      <vt:variant>
        <vt:i4>13</vt:i4>
      </vt:variant>
    </vt:vector>
  </HeadingPairs>
  <TitlesOfParts>
    <vt:vector size="21" baseType="lpstr">
      <vt:lpstr>Verdana</vt:lpstr>
      <vt:lpstr>Arial</vt:lpstr>
      <vt:lpstr>Wingdings</vt:lpstr>
      <vt:lpstr>Calibri</vt:lpstr>
      <vt:lpstr>Times New Roman</vt:lpstr>
      <vt:lpstr>Затмение</vt:lpstr>
      <vt:lpstr>Точечный рисунок</vt:lpstr>
      <vt:lpstr>Формула</vt:lpstr>
      <vt:lpstr>Electronic structure and Auger recombination rates in silicon nanocrystals doped with P, Li, S</vt:lpstr>
      <vt:lpstr>Published data by other authors  on radiative recombination lifetimes</vt:lpstr>
      <vt:lpstr>Modeling nanocrystal structure and computational method</vt:lpstr>
      <vt:lpstr>Electronic structure of Si-nc,  doped with P, Li</vt:lpstr>
      <vt:lpstr>Electronic structure of silicon nanocrystals doped with several phosphorus atoms (nD=2%)</vt:lpstr>
      <vt:lpstr>Electronic structure of silicon nanocrystals doped with P, S</vt:lpstr>
      <vt:lpstr>Mechanism of the  Auger recombination process</vt:lpstr>
      <vt:lpstr>Auger recombination rates in pure  silicon nanocrystals with diameter from 2 to 6 nm (the k-p method)</vt:lpstr>
      <vt:lpstr>Auger recombination rates for nanocrystal with diameter of 1.95 nm as a function of the phosphorus position inside the nanocrystal</vt:lpstr>
      <vt:lpstr>Auger recombination rate in silicon nanocrystals in the presence of donors </vt:lpstr>
      <vt:lpstr>Dielectric function in silicon nanocrystals</vt:lpstr>
      <vt:lpstr>Conclusion</vt:lpstr>
      <vt:lpstr>Band strurcture near Г15 in bulk silicon </vt:lpstr>
    </vt:vector>
  </TitlesOfParts>
  <Company>Организация</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Скорость Оже-рекомбинации в нанокристаллах кремния в зависимости от их размера</dc:title>
  <dc:creator>Customer</dc:creator>
  <cp:lastModifiedBy>Alp</cp:lastModifiedBy>
  <cp:revision>49</cp:revision>
  <dcterms:created xsi:type="dcterms:W3CDTF">2010-05-24T19:42:58Z</dcterms:created>
  <dcterms:modified xsi:type="dcterms:W3CDTF">2015-11-16T17:33:27Z</dcterms:modified>
</cp:coreProperties>
</file>