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66" r:id="rId4"/>
    <p:sldId id="292" r:id="rId5"/>
    <p:sldId id="265" r:id="rId6"/>
    <p:sldId id="293" r:id="rId7"/>
    <p:sldId id="263" r:id="rId8"/>
    <p:sldId id="294" r:id="rId9"/>
    <p:sldId id="295" r:id="rId10"/>
    <p:sldId id="286" r:id="rId11"/>
    <p:sldId id="259" r:id="rId12"/>
    <p:sldId id="264" r:id="rId13"/>
    <p:sldId id="267" r:id="rId14"/>
    <p:sldId id="268" r:id="rId15"/>
    <p:sldId id="269" r:id="rId16"/>
    <p:sldId id="270" r:id="rId17"/>
    <p:sldId id="296" r:id="rId18"/>
    <p:sldId id="284" r:id="rId19"/>
    <p:sldId id="29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7999E-26E8-4531-9AEB-7FFD0B984DAC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51A85-EF6F-4523-85D0-F37932AF6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399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1A85-EF6F-4523-85D0-F37932AF60D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08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85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70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78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72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8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60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24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43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57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7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0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13720-6DF4-4BC5-B1AD-B15CD44DA615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6BFA0-6ACB-414B-94D1-03FECE673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4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масштабируемости параллельных приложений на основе технологий суперкомпьютерного </a:t>
            </a:r>
            <a:r>
              <a:rPr lang="ru-RU" dirty="0" err="1" smtClean="0"/>
              <a:t>кодизайна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221088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Антонов Александр Сергеевич</a:t>
            </a:r>
          </a:p>
          <a:p>
            <a:r>
              <a:rPr lang="ru-RU" sz="1900" dirty="0" err="1" smtClean="0">
                <a:solidFill>
                  <a:schemeClr val="tx1"/>
                </a:solidFill>
              </a:rPr>
              <a:t>Вед.н.с</a:t>
            </a:r>
            <a:r>
              <a:rPr lang="ru-RU" sz="1900" dirty="0" smtClean="0">
                <a:solidFill>
                  <a:schemeClr val="tx1"/>
                </a:solidFill>
              </a:rPr>
              <a:t>. НИВЦ МГУ имени М.В. Ломоносова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Теплов Алексей Михайлович</a:t>
            </a:r>
          </a:p>
          <a:p>
            <a:r>
              <a:rPr lang="ru-RU" sz="1800" dirty="0" err="1" smtClean="0">
                <a:solidFill>
                  <a:schemeClr val="tx1"/>
                </a:solidFill>
              </a:rPr>
              <a:t>М.н.с</a:t>
            </a:r>
            <a:r>
              <a:rPr lang="ru-RU" sz="1800" dirty="0" smtClean="0">
                <a:solidFill>
                  <a:schemeClr val="tx1"/>
                </a:solidFill>
              </a:rPr>
              <a:t>. НИВЦ МГУ имени М.В. Ломоносова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5975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Масштабируемость параллельной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b="1" dirty="0" smtClean="0"/>
              <a:t>Показателем масштабируемости</a:t>
            </a:r>
            <a:r>
              <a:rPr lang="ru-RU" dirty="0" smtClean="0"/>
              <a:t> является </a:t>
            </a:r>
            <a:r>
              <a:rPr lang="ru-RU" b="1" dirty="0" smtClean="0"/>
              <a:t>способность</a:t>
            </a:r>
            <a:r>
              <a:rPr lang="ru-RU" dirty="0" smtClean="0"/>
              <a:t> приложения </a:t>
            </a:r>
            <a:r>
              <a:rPr lang="ru-RU" b="1" dirty="0" smtClean="0"/>
              <a:t>работать</a:t>
            </a:r>
            <a:r>
              <a:rPr lang="ru-RU" dirty="0" smtClean="0"/>
              <a:t> на системах </a:t>
            </a:r>
            <a:r>
              <a:rPr lang="ru-RU" b="1" dirty="0" smtClean="0"/>
              <a:t>разных масштабов</a:t>
            </a:r>
            <a:r>
              <a:rPr lang="ru-RU" dirty="0" smtClean="0"/>
              <a:t>» </a:t>
            </a:r>
            <a:endParaRPr lang="ru-RU" b="1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«Под </a:t>
            </a:r>
            <a:r>
              <a:rPr lang="ru-RU" b="1" dirty="0" smtClean="0"/>
              <a:t>масштабируемостью</a:t>
            </a:r>
            <a:r>
              <a:rPr lang="ru-RU" dirty="0" smtClean="0"/>
              <a:t> параллельной программы понимают </a:t>
            </a:r>
            <a:r>
              <a:rPr lang="ru-RU" b="1" dirty="0" smtClean="0"/>
              <a:t>изменение</a:t>
            </a:r>
            <a:r>
              <a:rPr lang="ru-RU" dirty="0" smtClean="0"/>
              <a:t> оценки  </a:t>
            </a:r>
            <a:r>
              <a:rPr lang="ru-RU" b="1" dirty="0" smtClean="0"/>
              <a:t>ускорения</a:t>
            </a:r>
            <a:r>
              <a:rPr lang="ru-RU" dirty="0" smtClean="0"/>
              <a:t>  </a:t>
            </a:r>
            <a:r>
              <a:rPr lang="ru-RU" b="1" dirty="0" smtClean="0"/>
              <a:t>в зависимости  от числа параллельных процессоров</a:t>
            </a:r>
            <a:r>
              <a:rPr lang="ru-RU" dirty="0" smtClean="0"/>
              <a:t>»</a:t>
            </a:r>
          </a:p>
          <a:p>
            <a:pPr marL="0" indent="0" algn="r">
              <a:buNone/>
            </a:pPr>
            <a:r>
              <a:rPr lang="ru-RU" b="1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«Под </a:t>
            </a:r>
            <a:r>
              <a:rPr lang="ru-RU" b="1" dirty="0" smtClean="0"/>
              <a:t>масштабируемостью</a:t>
            </a:r>
            <a:r>
              <a:rPr lang="ru-RU" dirty="0" smtClean="0"/>
              <a:t> программного обеспечения понимают </a:t>
            </a:r>
            <a:r>
              <a:rPr lang="ru-RU" b="1" dirty="0" smtClean="0"/>
              <a:t>способность</a:t>
            </a:r>
            <a:r>
              <a:rPr lang="ru-RU" dirty="0" smtClean="0"/>
              <a:t>  к пропорциональному </a:t>
            </a:r>
            <a:r>
              <a:rPr lang="ru-RU" b="1" dirty="0" smtClean="0"/>
              <a:t>увеличению производительности</a:t>
            </a:r>
            <a:r>
              <a:rPr lang="ru-RU" dirty="0" smtClean="0"/>
              <a:t> при </a:t>
            </a:r>
            <a:r>
              <a:rPr lang="ru-RU" b="1" dirty="0" smtClean="0"/>
              <a:t>увеличении</a:t>
            </a:r>
            <a:r>
              <a:rPr lang="ru-RU" dirty="0" smtClean="0"/>
              <a:t> </a:t>
            </a:r>
            <a:r>
              <a:rPr lang="ru-RU" b="1" dirty="0" smtClean="0"/>
              <a:t>аппаратных ресурсов</a:t>
            </a:r>
            <a:r>
              <a:rPr lang="ru-RU" dirty="0" smtClean="0"/>
              <a:t>»</a:t>
            </a:r>
            <a:endParaRPr lang="en-US" dirty="0" smtClean="0"/>
          </a:p>
          <a:p>
            <a:pPr marL="0" indent="0" algn="r">
              <a:buNone/>
            </a:pPr>
            <a:r>
              <a:rPr lang="ru-RU" b="1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«Параллельный алгоритм называется </a:t>
            </a:r>
            <a:r>
              <a:rPr lang="ru-RU" b="1" dirty="0" smtClean="0"/>
              <a:t>масштабируемым</a:t>
            </a:r>
            <a:r>
              <a:rPr lang="ru-RU" dirty="0" smtClean="0"/>
              <a:t>, если </a:t>
            </a:r>
            <a:r>
              <a:rPr lang="ru-RU" b="1" dirty="0" smtClean="0"/>
              <a:t>при росте числа процессоров</a:t>
            </a:r>
            <a:r>
              <a:rPr lang="ru-RU" dirty="0" smtClean="0"/>
              <a:t> он обеспечивает </a:t>
            </a:r>
            <a:r>
              <a:rPr lang="ru-RU" b="1" dirty="0" smtClean="0"/>
              <a:t>увеличение ускорения</a:t>
            </a:r>
            <a:r>
              <a:rPr lang="ru-RU" dirty="0" smtClean="0"/>
              <a:t> при </a:t>
            </a:r>
            <a:r>
              <a:rPr lang="ru-RU" b="1" dirty="0" smtClean="0"/>
              <a:t>сохранении</a:t>
            </a:r>
            <a:r>
              <a:rPr lang="ru-RU" dirty="0" smtClean="0"/>
              <a:t> постоянного уровня </a:t>
            </a:r>
            <a:r>
              <a:rPr lang="ru-RU" b="1" dirty="0" smtClean="0"/>
              <a:t>эффективности</a:t>
            </a:r>
            <a:r>
              <a:rPr lang="ru-RU" dirty="0" smtClean="0"/>
              <a:t> использования процессоров» </a:t>
            </a:r>
            <a:endParaRPr lang="en-US" b="1" dirty="0" smtClean="0"/>
          </a:p>
          <a:p>
            <a:pPr marL="0" indent="0" algn="r">
              <a:buNone/>
            </a:pPr>
            <a:r>
              <a:rPr lang="ru-RU" b="1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3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масштабируемости параллельной программы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ru-RU" dirty="0" smtClean="0"/>
                  <a:t>Сильная масштабируемость, где </a:t>
                </a:r>
                <a:r>
                  <a:rPr lang="en-US" dirty="0" smtClean="0"/>
                  <a:t>W=</a:t>
                </a:r>
                <a:r>
                  <a:rPr lang="en-US" dirty="0" err="1" smtClean="0"/>
                  <a:t>const</a:t>
                </a:r>
                <a:endParaRPr lang="en-US" dirty="0" smtClean="0"/>
              </a:p>
              <a:p>
                <a:r>
                  <a:rPr lang="ru-RU" dirty="0" smtClean="0"/>
                  <a:t>Слабая масштабируемость, где </a:t>
                </a:r>
                <a:r>
                  <a:rPr lang="en-US" dirty="0" smtClean="0"/>
                  <a:t>W/P = </a:t>
                </a:r>
                <a:r>
                  <a:rPr lang="en-US" dirty="0" err="1" smtClean="0"/>
                  <a:t>const</a:t>
                </a:r>
                <a:endParaRPr lang="en-US" dirty="0" smtClean="0"/>
              </a:p>
              <a:p>
                <a:r>
                  <a:rPr lang="ru-RU" dirty="0" smtClean="0">
                    <a:latin typeface="+mj-lt"/>
                  </a:rPr>
                  <a:t>Масштабируемость вширь, где </a:t>
                </a:r>
                <a:r>
                  <a:rPr lang="en-US" dirty="0" smtClean="0">
                    <a:latin typeface="+mj-lt"/>
                  </a:rPr>
                  <a:t>P = </a:t>
                </a:r>
                <a:r>
                  <a:rPr lang="en-US" dirty="0" err="1" smtClean="0">
                    <a:latin typeface="+mj-lt"/>
                  </a:rPr>
                  <a:t>const</a:t>
                </a:r>
                <a:endParaRPr lang="en-US" dirty="0" smtClean="0">
                  <a:latin typeface="+mj-lt"/>
                </a:endParaRPr>
              </a:p>
              <a:p>
                <a:r>
                  <a:rPr lang="ru-RU" sz="2800" dirty="0" smtClean="0">
                    <a:latin typeface="+mj-lt"/>
                  </a:rPr>
                  <a:t>Характеристики: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ru-RU" sz="2200" i="1">
                        <a:latin typeface="Cambria Math"/>
                      </a:rPr>
                      <m:t>𝑆</m:t>
                    </m:r>
                    <m:r>
                      <a:rPr lang="ru-RU" sz="2200" i="1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ru-RU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2200" i="1">
                            <a:latin typeface="Cambria Math"/>
                          </a:rPr>
                          <m:t>𝑇</m:t>
                        </m:r>
                        <m:r>
                          <a:rPr lang="ru-RU" sz="2200" i="1" baseline="-2500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2200" i="1">
                            <a:latin typeface="Cambria Math"/>
                          </a:rPr>
                          <m:t>𝑇</m:t>
                        </m:r>
                        <m:r>
                          <a:rPr lang="ru-RU" sz="2200" i="1" baseline="-25000">
                            <a:latin typeface="Cambria Math"/>
                          </a:rPr>
                          <m:t>𝑝</m:t>
                        </m:r>
                      </m:den>
                    </m:f>
                    <m:r>
                      <a:rPr lang="ru-RU" sz="22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200" i="1" dirty="0" smtClean="0">
                    <a:latin typeface="+mj-lt"/>
                  </a:rPr>
                  <a:t> </a:t>
                </a:r>
                <a:r>
                  <a:rPr lang="ru-RU" i="1" dirty="0" smtClean="0">
                    <a:latin typeface="+mj-lt"/>
                  </a:rPr>
                  <a:t>- </a:t>
                </a:r>
                <a:r>
                  <a:rPr lang="ru-RU" dirty="0" smtClean="0">
                    <a:latin typeface="+mj-lt"/>
                  </a:rPr>
                  <a:t>ускорение;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𝑝𝑎𝑟</m:t>
                        </m:r>
                      </m:sub>
                    </m:sSub>
                    <m:r>
                      <a:rPr lang="ru-RU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2200" i="1"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ru-RU" sz="22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200" i="1" dirty="0" smtClean="0">
                    <a:latin typeface="+mj-lt"/>
                  </a:rPr>
                  <a:t> - </a:t>
                </a:r>
                <a:r>
                  <a:rPr lang="ru-RU" dirty="0" smtClean="0">
                    <a:latin typeface="+mj-lt"/>
                  </a:rPr>
                  <a:t>эффективность распараллеливания;</a:t>
                </a:r>
                <a:endParaRPr lang="ru-RU" i="1" dirty="0" smtClean="0">
                  <a:latin typeface="+mj-lt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ru-RU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𝑟𝑒𝑎𝑙</m:t>
                        </m:r>
                      </m:sub>
                    </m:sSub>
                    <m:r>
                      <a:rPr lang="ru-RU" sz="22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𝑅𝑚𝑎𝑥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𝑅𝑝𝑒𝑎𝑘</m:t>
                        </m:r>
                      </m:den>
                    </m:f>
                    <m:r>
                      <a:rPr lang="ru-RU" sz="22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2200" i="1" dirty="0" smtClean="0">
                    <a:latin typeface="+mj-lt"/>
                  </a:rPr>
                  <a:t>- </a:t>
                </a:r>
                <a:r>
                  <a:rPr lang="ru-RU" dirty="0" smtClean="0">
                    <a:latin typeface="+mj-lt"/>
                  </a:rPr>
                  <a:t>эффективность реализации</a:t>
                </a:r>
                <a:r>
                  <a:rPr lang="ru-RU" sz="2200" dirty="0" smtClean="0">
                    <a:latin typeface="+mj-lt"/>
                  </a:rPr>
                  <a:t>;</a:t>
                </a:r>
                <a:endParaRPr lang="ru-RU" sz="2200" i="1" dirty="0" smtClean="0">
                  <a:latin typeface="+mj-l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𝑅</m:t>
                    </m:r>
                    <m:r>
                      <a:rPr lang="ru-RU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𝑊</m:t>
                        </m:r>
                        <m:d>
                          <m:dPr>
                            <m:ctrlPr>
                              <a:rPr lang="ru-RU" sz="2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𝑎</m:t>
                            </m:r>
                            <m:r>
                              <a:rPr lang="ru-RU" sz="22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𝑏</m:t>
                            </m:r>
                            <m:r>
                              <a:rPr lang="ru-RU" sz="2200" i="1">
                                <a:latin typeface="Cambria Math"/>
                              </a:rPr>
                              <m:t>,…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ru-RU" sz="2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dirty="0" smtClean="0">
                    <a:latin typeface="+mj-lt"/>
                  </a:rPr>
                  <a:t> - накладные расходы;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00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Масштабируемость является способом описания свойств параллельной программы</a:t>
            </a:r>
          </a:p>
          <a:p>
            <a:r>
              <a:rPr lang="ru-RU" dirty="0" smtClean="0"/>
              <a:t>Технологии суперкомпьютерного </a:t>
            </a:r>
            <a:r>
              <a:rPr lang="ru-RU" dirty="0" err="1" smtClean="0"/>
              <a:t>кодизайна</a:t>
            </a:r>
            <a:r>
              <a:rPr lang="ru-RU" dirty="0" smtClean="0"/>
              <a:t> позволяют анализировать взаимодействие программной и аппаратной составляющих</a:t>
            </a:r>
          </a:p>
          <a:p>
            <a:r>
              <a:rPr lang="ru-RU" dirty="0" smtClean="0"/>
              <a:t>Анализ масштабируемости параллельных программ связан с </a:t>
            </a:r>
            <a:r>
              <a:rPr lang="ru-RU" dirty="0" smtClean="0"/>
              <a:t>поиском причин изменения характеристик работы программ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78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Масштабируемость параллельной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2" b="10337"/>
          <a:stretch/>
        </p:blipFill>
        <p:spPr bwMode="auto">
          <a:xfrm>
            <a:off x="1115616" y="2276872"/>
            <a:ext cx="7632847" cy="3548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1691680" y="1700808"/>
            <a:ext cx="1656184" cy="32403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843808" y="3670176"/>
            <a:ext cx="417646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1691680" y="1988840"/>
            <a:ext cx="4608512" cy="302433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66664" y="1416615"/>
            <a:ext cx="3277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Идеальная масштабируемость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601281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92D050"/>
                </a:solidFill>
              </a:rPr>
              <a:t>Порог эффективности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8144" y="3330999"/>
            <a:ext cx="304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Предел масштабируемости?</a:t>
            </a:r>
            <a:endParaRPr lang="ru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04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Масштабируемость параллельной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66" y="1600200"/>
            <a:ext cx="718406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91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Параметром запуска </a:t>
            </a:r>
            <a:r>
              <a:rPr lang="ru-RU" sz="2000" dirty="0" smtClean="0"/>
              <a:t>параллельной программы будем называть любые параметры оказывающие влияние на работу параллельной программы, не влияющие на реализацию алгоритма работы программы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4" name="Соединительная линия уступом 3"/>
          <p:cNvCxnSpPr>
            <a:stCxn id="6" idx="3"/>
            <a:endCxn id="5" idx="1"/>
          </p:cNvCxnSpPr>
          <p:nvPr/>
        </p:nvCxnSpPr>
        <p:spPr>
          <a:xfrm flipV="1">
            <a:off x="3575765" y="3252089"/>
            <a:ext cx="1355527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931292" y="3067423"/>
            <a:ext cx="387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Аппаратные - параметры </a:t>
            </a:r>
            <a:r>
              <a:rPr lang="ru-RU" dirty="0"/>
              <a:t>аппаратуры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6425" y="3021257"/>
            <a:ext cx="2739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Параметры запуска</a:t>
            </a:r>
            <a:endParaRPr lang="ru-RU" sz="2400" dirty="0"/>
          </a:p>
        </p:txBody>
      </p:sp>
      <p:cxnSp>
        <p:nvCxnSpPr>
          <p:cNvPr id="7" name="Соединительная линия уступом 6"/>
          <p:cNvCxnSpPr>
            <a:stCxn id="6" idx="3"/>
            <a:endCxn id="8" idx="1"/>
          </p:cNvCxnSpPr>
          <p:nvPr/>
        </p:nvCxnSpPr>
        <p:spPr>
          <a:xfrm>
            <a:off x="3575765" y="3252090"/>
            <a:ext cx="1355527" cy="58692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1292" y="3515847"/>
            <a:ext cx="4162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Системные – параметры операционной </a:t>
            </a:r>
          </a:p>
          <a:p>
            <a:r>
              <a:rPr lang="ru-RU" dirty="0" smtClean="0"/>
              <a:t>системы, и системного ПО</a:t>
            </a:r>
            <a:endParaRPr lang="ru-RU" dirty="0"/>
          </a:p>
        </p:txBody>
      </p:sp>
      <p:cxnSp>
        <p:nvCxnSpPr>
          <p:cNvPr id="9" name="Соединительная линия уступом 8"/>
          <p:cNvCxnSpPr>
            <a:stCxn id="6" idx="3"/>
          </p:cNvCxnSpPr>
          <p:nvPr/>
        </p:nvCxnSpPr>
        <p:spPr>
          <a:xfrm>
            <a:off x="3575765" y="3252090"/>
            <a:ext cx="1355526" cy="120468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31291" y="4133609"/>
            <a:ext cx="3618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Программные - предусмотренные </a:t>
            </a:r>
          </a:p>
          <a:p>
            <a:r>
              <a:rPr lang="ru-RU" dirty="0" smtClean="0"/>
              <a:t>разработчиком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3857815"/>
            <a:ext cx="84447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характеристики процессора: </a:t>
            </a:r>
          </a:p>
          <a:p>
            <a:pPr lvl="1"/>
            <a:r>
              <a:rPr lang="ru-RU" dirty="0" smtClean="0"/>
              <a:t>тип</a:t>
            </a:r>
            <a:r>
              <a:rPr lang="ru-RU" dirty="0"/>
              <a:t>, архитектура, характеристики ядра, характеристики кэш-памяти </a:t>
            </a:r>
            <a:r>
              <a:rPr lang="ru-RU" dirty="0" smtClean="0"/>
              <a:t>...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характеристики </a:t>
            </a:r>
            <a:r>
              <a:rPr lang="ru-RU" dirty="0"/>
              <a:t>оперативной </a:t>
            </a:r>
            <a:r>
              <a:rPr lang="ru-RU" dirty="0" smtClean="0"/>
              <a:t>памяти: </a:t>
            </a:r>
          </a:p>
          <a:p>
            <a:pPr lvl="1"/>
            <a:r>
              <a:rPr lang="ru-RU" dirty="0" smtClean="0"/>
              <a:t>тип </a:t>
            </a:r>
            <a:r>
              <a:rPr lang="ru-RU" dirty="0"/>
              <a:t>памяти, объем памяти, частота работы, </a:t>
            </a:r>
            <a:r>
              <a:rPr lang="ru-RU" dirty="0" smtClean="0"/>
              <a:t>пропускная </a:t>
            </a:r>
            <a:r>
              <a:rPr lang="ru-RU" dirty="0"/>
              <a:t>способность </a:t>
            </a:r>
            <a:r>
              <a:rPr lang="ru-RU" dirty="0" smtClean="0"/>
              <a:t>...</a:t>
            </a:r>
            <a:endParaRPr lang="ru-RU" sz="1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/>
              <a:t>характеристики вычислительного </a:t>
            </a:r>
            <a:r>
              <a:rPr lang="ru-RU" dirty="0" smtClean="0"/>
              <a:t>узла: </a:t>
            </a:r>
            <a:endParaRPr lang="ru-RU" dirty="0"/>
          </a:p>
          <a:p>
            <a:pPr lvl="1"/>
            <a:r>
              <a:rPr lang="ru-RU" dirty="0" smtClean="0"/>
              <a:t>число </a:t>
            </a:r>
            <a:r>
              <a:rPr lang="ru-RU" dirty="0"/>
              <a:t>процессоров, соединение процессоров на узле, число модулей </a:t>
            </a:r>
            <a:r>
              <a:rPr lang="ru-RU" dirty="0" smtClean="0"/>
              <a:t>памяти…</a:t>
            </a:r>
            <a:endParaRPr lang="ru-RU" sz="1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характеристики </a:t>
            </a:r>
            <a:r>
              <a:rPr lang="ru-RU" dirty="0" err="1" smtClean="0"/>
              <a:t>интерконнекта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тип </a:t>
            </a:r>
            <a:r>
              <a:rPr lang="ru-RU" dirty="0"/>
              <a:t>сети, топология соединения узлов, скорость передачи, латентность 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4134182"/>
            <a:ext cx="91235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r>
              <a:rPr lang="ru-RU" dirty="0"/>
              <a:t>настройки запуска </a:t>
            </a:r>
            <a:r>
              <a:rPr lang="ru-RU" dirty="0" smtClean="0"/>
              <a:t>задачи: </a:t>
            </a:r>
          </a:p>
          <a:p>
            <a:pPr lvl="1"/>
            <a:r>
              <a:rPr lang="ru-RU" dirty="0" smtClean="0"/>
              <a:t>число </a:t>
            </a:r>
            <a:r>
              <a:rPr lang="ru-RU" dirty="0"/>
              <a:t>ядер для запущенной задачи, число ядер на узел, параметры ввода-вывода </a:t>
            </a:r>
            <a:r>
              <a:rPr lang="ru-RU" dirty="0" smtClean="0"/>
              <a:t>…</a:t>
            </a:r>
            <a:endParaRPr lang="ru-RU" sz="1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/>
              <a:t>настройки </a:t>
            </a:r>
            <a:r>
              <a:rPr lang="ru-RU" dirty="0" smtClean="0"/>
              <a:t>компиляции:</a:t>
            </a:r>
          </a:p>
          <a:p>
            <a:pPr lvl="1"/>
            <a:r>
              <a:rPr lang="ru-RU" dirty="0" smtClean="0"/>
              <a:t>тип </a:t>
            </a:r>
            <a:r>
              <a:rPr lang="ru-RU" dirty="0"/>
              <a:t>компилятора, версия, опции компиляции, тип использованных библиотек</a:t>
            </a:r>
            <a:r>
              <a:rPr lang="ru-RU" dirty="0" smtClean="0"/>
              <a:t>,</a:t>
            </a:r>
          </a:p>
          <a:p>
            <a:pPr lvl="1"/>
            <a:r>
              <a:rPr lang="ru-RU" dirty="0" smtClean="0"/>
              <a:t>их </a:t>
            </a:r>
            <a:r>
              <a:rPr lang="ru-RU" dirty="0"/>
              <a:t>версии и </a:t>
            </a:r>
            <a:r>
              <a:rPr lang="ru-RU" dirty="0" smtClean="0"/>
              <a:t>настройки</a:t>
            </a:r>
            <a:endParaRPr lang="ru-RU" sz="1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/>
              <a:t>настройки вычислительной системы </a:t>
            </a:r>
            <a:endParaRPr lang="ru-RU" dirty="0" smtClean="0"/>
          </a:p>
          <a:p>
            <a:pPr lvl="1"/>
            <a:r>
              <a:rPr lang="ru-RU" dirty="0" smtClean="0"/>
              <a:t>тип </a:t>
            </a:r>
            <a:r>
              <a:rPr lang="ru-RU" dirty="0"/>
              <a:t>операционной системы и ее версия, системные настройки аппаратуры, </a:t>
            </a:r>
            <a:endParaRPr lang="ru-RU" dirty="0" smtClean="0"/>
          </a:p>
          <a:p>
            <a:pPr lvl="1"/>
            <a:r>
              <a:rPr lang="ru-RU" dirty="0" smtClean="0"/>
              <a:t>значения </a:t>
            </a:r>
            <a:r>
              <a:rPr lang="ru-RU" dirty="0"/>
              <a:t>переменных окружения, настройки и версия ядра операционной </a:t>
            </a:r>
            <a:r>
              <a:rPr lang="ru-RU" dirty="0" smtClean="0"/>
              <a:t>системы…</a:t>
            </a:r>
            <a:endParaRPr lang="ru-RU" sz="1400" dirty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86843" y="4796910"/>
            <a:ext cx="841852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Входные данные задачи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настройки </a:t>
            </a:r>
            <a:r>
              <a:rPr lang="ru-RU" dirty="0"/>
              <a:t>работы с данными </a:t>
            </a:r>
            <a:endParaRPr lang="ru-RU" dirty="0" smtClean="0"/>
          </a:p>
          <a:p>
            <a:pPr lvl="1"/>
            <a:r>
              <a:rPr lang="ru-RU" dirty="0" smtClean="0"/>
              <a:t>размерность </a:t>
            </a:r>
            <a:r>
              <a:rPr lang="ru-RU" dirty="0"/>
              <a:t>данных, их формат, параметры вывода </a:t>
            </a:r>
            <a:r>
              <a:rPr lang="ru-RU" dirty="0" smtClean="0"/>
              <a:t>данных…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параметры</a:t>
            </a:r>
            <a:r>
              <a:rPr lang="ru-RU" dirty="0"/>
              <a:t>, являющиеся настройками вычислительного алгоритма </a:t>
            </a:r>
            <a:endParaRPr lang="ru-RU" dirty="0" smtClean="0"/>
          </a:p>
          <a:p>
            <a:pPr lvl="1"/>
            <a:r>
              <a:rPr lang="ru-RU" dirty="0" smtClean="0"/>
              <a:t>параметры </a:t>
            </a:r>
            <a:r>
              <a:rPr lang="ru-RU" dirty="0"/>
              <a:t>для логических ветвлений, различные параметры для </a:t>
            </a:r>
            <a:r>
              <a:rPr lang="ru-RU" dirty="0" smtClean="0"/>
              <a:t>алгоритма…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32244" y="4889243"/>
            <a:ext cx="7127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Конфигурация запуска – совокупность всех параметров запуска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9732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1" grpId="1"/>
      <p:bldP spid="12" grpId="0"/>
      <p:bldP spid="12" grpId="1"/>
      <p:bldP spid="13" grpId="0"/>
      <p:bldP spid="13" grpId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Динамическими характеристиками </a:t>
            </a:r>
            <a:r>
              <a:rPr lang="ru-RU" sz="2400" dirty="0"/>
              <a:t>параллельной программы будем называть такие показатели работы параллельной программы, которые характеризуют выполнение параллельной программы.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4282" y="3430740"/>
            <a:ext cx="2309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Динамические</a:t>
            </a:r>
          </a:p>
          <a:p>
            <a:r>
              <a:rPr lang="ru-RU" sz="2400" dirty="0" smtClean="0"/>
              <a:t>характеристики</a:t>
            </a:r>
            <a:endParaRPr lang="ru-RU" sz="2400" dirty="0"/>
          </a:p>
        </p:txBody>
      </p:sp>
      <p:cxnSp>
        <p:nvCxnSpPr>
          <p:cNvPr id="5" name="Соединительная линия уступом 4"/>
          <p:cNvCxnSpPr>
            <a:stCxn id="4" idx="3"/>
            <a:endCxn id="6" idx="1"/>
          </p:cNvCxnSpPr>
          <p:nvPr/>
        </p:nvCxnSpPr>
        <p:spPr>
          <a:xfrm flipV="1">
            <a:off x="3253440" y="3846238"/>
            <a:ext cx="1778947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32387" y="3615405"/>
            <a:ext cx="4025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Измеряемые характеристики</a:t>
            </a:r>
            <a:endParaRPr lang="ru-RU" sz="2400" dirty="0"/>
          </a:p>
        </p:txBody>
      </p:sp>
      <p:cxnSp>
        <p:nvCxnSpPr>
          <p:cNvPr id="7" name="Соединительная линия уступом 6"/>
          <p:cNvCxnSpPr>
            <a:stCxn id="4" idx="3"/>
            <a:endCxn id="8" idx="1"/>
          </p:cNvCxnSpPr>
          <p:nvPr/>
        </p:nvCxnSpPr>
        <p:spPr>
          <a:xfrm>
            <a:off x="3253440" y="3846239"/>
            <a:ext cx="1778947" cy="46166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32387" y="4077071"/>
            <a:ext cx="4144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Вычисляемые характеристики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4861520"/>
            <a:ext cx="7956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ru-RU" dirty="0"/>
              <a:t>ускорение, производительность, скорость передачи данных, </a:t>
            </a:r>
            <a:endParaRPr lang="ru-RU" dirty="0" smtClean="0"/>
          </a:p>
          <a:p>
            <a:pPr lvl="1"/>
            <a:r>
              <a:rPr lang="ru-RU" dirty="0" smtClean="0"/>
              <a:t>число кэш-промахов </a:t>
            </a:r>
            <a:r>
              <a:rPr lang="ru-RU" dirty="0"/>
              <a:t>в секунду, моментальная и средняя </a:t>
            </a:r>
            <a:r>
              <a:rPr lang="ru-RU" dirty="0" smtClean="0"/>
              <a:t>эффективность…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515491"/>
            <a:ext cx="8593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ru-RU" dirty="0"/>
              <a:t>время выполнения, количество кэш-промахов, </a:t>
            </a:r>
            <a:r>
              <a:rPr lang="ru-RU" dirty="0" smtClean="0"/>
              <a:t>количество </a:t>
            </a:r>
            <a:r>
              <a:rPr lang="ru-RU" dirty="0"/>
              <a:t>переданных </a:t>
            </a:r>
            <a:r>
              <a:rPr lang="ru-RU" dirty="0" smtClean="0"/>
              <a:t>байт </a:t>
            </a:r>
          </a:p>
          <a:p>
            <a:pPr lvl="1"/>
            <a:r>
              <a:rPr lang="ru-RU" dirty="0" smtClean="0"/>
              <a:t>по </a:t>
            </a:r>
            <a:r>
              <a:rPr lang="ru-RU" dirty="0"/>
              <a:t>сети или по шине данных, количество обращений в память за время </a:t>
            </a:r>
            <a:r>
              <a:rPr lang="ru-RU" dirty="0" smtClean="0"/>
              <a:t>работы…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01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Масштабируемость</a:t>
            </a:r>
            <a:r>
              <a:rPr lang="en-US" dirty="0"/>
              <a:t> </a:t>
            </a:r>
            <a:r>
              <a:rPr lang="ru-RU" dirty="0"/>
              <a:t> - </a:t>
            </a:r>
            <a:r>
              <a:rPr lang="ru-RU" b="1" dirty="0"/>
              <a:t>свойство</a:t>
            </a:r>
            <a:r>
              <a:rPr lang="ru-RU" dirty="0"/>
              <a:t> параллельной программы, характеризующее </a:t>
            </a:r>
            <a:r>
              <a:rPr lang="ru-RU" b="1" dirty="0"/>
              <a:t>зависимость изменения динамических характеристик</a:t>
            </a:r>
            <a:r>
              <a:rPr lang="ru-RU" dirty="0"/>
              <a:t>  работы этой программы от </a:t>
            </a:r>
            <a:r>
              <a:rPr lang="ru-RU" b="1" dirty="0"/>
              <a:t>изменения параметров ее запуска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i="1" dirty="0" smtClean="0"/>
              <a:t>  </a:t>
            </a:r>
            <a:r>
              <a:rPr lang="en-US" i="1" dirty="0" smtClean="0"/>
              <a:t>(</a:t>
            </a:r>
            <a:r>
              <a:rPr lang="en-US" i="1" dirty="0" err="1"/>
              <a:t>a,b,c,d</a:t>
            </a:r>
            <a:r>
              <a:rPr lang="en-US" i="1" dirty="0" smtClean="0"/>
              <a:t>,…)</a:t>
            </a:r>
            <a:r>
              <a:rPr lang="ru-RU" i="1" dirty="0" smtClean="0"/>
              <a:t>→</a:t>
            </a:r>
            <a:r>
              <a:rPr lang="en-US" i="1" dirty="0" smtClean="0"/>
              <a:t>(</a:t>
            </a:r>
            <a:r>
              <a:rPr lang="en-US" i="1" dirty="0" err="1"/>
              <a:t>t,S,E,P</a:t>
            </a:r>
            <a:r>
              <a:rPr lang="en-US" i="1" dirty="0"/>
              <a:t>,…)</a:t>
            </a:r>
            <a:endParaRPr lang="ru-RU" i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1718751" y="4484120"/>
            <a:ext cx="360040" cy="170618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 rot="16200000">
            <a:off x="3804913" y="4484119"/>
            <a:ext cx="360040" cy="170618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532" y="5539299"/>
            <a:ext cx="2394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</a:t>
            </a:r>
            <a:r>
              <a:rPr lang="ru-RU" dirty="0" smtClean="0">
                <a:solidFill>
                  <a:srgbClr val="FF0000"/>
                </a:solidFill>
              </a:rPr>
              <a:t>онфигурация запуска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5295" y="5539299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Динамические характеристики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2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Масштабируемость параллельной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Представима в виде:</a:t>
            </a:r>
          </a:p>
          <a:p>
            <a:pPr lvl="1"/>
            <a:r>
              <a:rPr lang="ru-RU" i="1" dirty="0" smtClean="0"/>
              <a:t>Функции </a:t>
            </a:r>
          </a:p>
          <a:p>
            <a:pPr lvl="1"/>
            <a:r>
              <a:rPr lang="ru-RU" i="1" dirty="0" smtClean="0"/>
              <a:t>Таблицы значений</a:t>
            </a:r>
          </a:p>
          <a:p>
            <a:pPr lvl="1"/>
            <a:r>
              <a:rPr lang="ru-RU" i="1" dirty="0" smtClean="0"/>
              <a:t>Базы данных</a:t>
            </a:r>
            <a:r>
              <a:rPr lang="ru-RU" i="1" dirty="0"/>
              <a:t>	</a:t>
            </a:r>
            <a:endParaRPr lang="en-US" i="1" dirty="0" smtClean="0"/>
          </a:p>
          <a:p>
            <a:endParaRPr lang="en-US" i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236907"/>
              </p:ext>
            </p:extLst>
          </p:nvPr>
        </p:nvGraphicFramePr>
        <p:xfrm>
          <a:off x="323528" y="3789040"/>
          <a:ext cx="8640959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080120"/>
                <a:gridCol w="1152128"/>
                <a:gridCol w="1152128"/>
                <a:gridCol w="936104"/>
                <a:gridCol w="720080"/>
                <a:gridCol w="792088"/>
                <a:gridCol w="864096"/>
                <a:gridCol w="792088"/>
                <a:gridCol w="36003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CPU</a:t>
                      </a:r>
                    </a:p>
                    <a:p>
                      <a:r>
                        <a:rPr lang="en-US" dirty="0" smtClean="0"/>
                        <a:t>type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Compiler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Compiler Options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Processes</a:t>
                      </a:r>
                      <a:r>
                        <a:rPr lang="en-US" baseline="0" dirty="0" smtClean="0"/>
                        <a:t> number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Launch </a:t>
                      </a:r>
                      <a:r>
                        <a:rPr lang="en-US" dirty="0" err="1" smtClean="0"/>
                        <a:t>params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num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r>
                        <a:rPr lang="en-US" baseline="0" dirty="0" smtClean="0"/>
                        <a:t> misses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Traffic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x5570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Intel 11.0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-O3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npp</a:t>
                      </a:r>
                      <a:r>
                        <a:rPr lang="en-US" baseline="0" dirty="0" smtClean="0"/>
                        <a:t>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13,53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911G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86M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18Gb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x5570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Intel 11.0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-O3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npp</a:t>
                      </a:r>
                      <a:r>
                        <a:rPr lang="en-US" baseline="0" dirty="0" smtClean="0"/>
                        <a:t>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930G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63Gb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x5570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Intel 11.0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-O3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npp</a:t>
                      </a:r>
                      <a:r>
                        <a:rPr lang="en-US" baseline="0" dirty="0" smtClean="0"/>
                        <a:t>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5,53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980G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91Gb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90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Использование данных системного мониторинга для анализа масштабируемости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10" descr="Описание: \\psf\Home\Desktop\Screen Shot 2014-11-10 at 9.00.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772816"/>
            <a:ext cx="587692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Screen Shot 2015-04-08 at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52825"/>
            <a:ext cx="59340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14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65553" y="2276872"/>
            <a:ext cx="616085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Параллельная реализация умножения </a:t>
            </a:r>
            <a:endParaRPr lang="en-US" sz="2800" dirty="0" smtClean="0"/>
          </a:p>
          <a:p>
            <a:r>
              <a:rPr lang="ru-RU" sz="2800" dirty="0" smtClean="0"/>
              <a:t>квадратных матриц</a:t>
            </a:r>
          </a:p>
          <a:p>
            <a:r>
              <a:rPr lang="ru-RU" sz="2800" dirty="0" smtClean="0"/>
              <a:t>Параметры запуска:</a:t>
            </a:r>
          </a:p>
          <a:p>
            <a:r>
              <a:rPr lang="ru-RU" sz="2800" dirty="0"/>
              <a:t>	</a:t>
            </a:r>
            <a:r>
              <a:rPr lang="ru-RU" sz="2800" dirty="0" smtClean="0"/>
              <a:t>Число процессов </a:t>
            </a:r>
            <a:r>
              <a:rPr lang="en-US" sz="2800" dirty="0" smtClean="0"/>
              <a:t>[4..1024]</a:t>
            </a:r>
            <a:endParaRPr lang="ru-RU" sz="2800" dirty="0" smtClean="0"/>
          </a:p>
          <a:p>
            <a:r>
              <a:rPr lang="ru-RU" sz="2800" dirty="0"/>
              <a:t>	</a:t>
            </a:r>
            <a:r>
              <a:rPr lang="ru-RU" sz="2800" dirty="0" smtClean="0"/>
              <a:t>Размерность матрицы</a:t>
            </a:r>
            <a:r>
              <a:rPr lang="en-US" sz="2800" dirty="0" smtClean="0"/>
              <a:t> </a:t>
            </a:r>
            <a:r>
              <a:rPr lang="en-US" sz="2000" dirty="0" smtClean="0"/>
              <a:t>[1024..20480]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представления масштабируемости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"/>
          <a:stretch/>
        </p:blipFill>
        <p:spPr>
          <a:xfrm>
            <a:off x="1552040" y="1648699"/>
            <a:ext cx="5882876" cy="4275592"/>
          </a:xfrm>
        </p:spPr>
      </p:pic>
      <p:pic>
        <p:nvPicPr>
          <p:cNvPr id="1027" name="Picture 3" descr="Screen Shot 2015-03-17 at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3"/>
          <a:stretch/>
        </p:blipFill>
        <p:spPr bwMode="auto">
          <a:xfrm>
            <a:off x="1552040" y="1656927"/>
            <a:ext cx="5960962" cy="432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Matrixmult_performance_fixed_matrix_819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6"/>
          <a:stretch/>
        </p:blipFill>
        <p:spPr bwMode="auto">
          <a:xfrm>
            <a:off x="6210300" y="1676399"/>
            <a:ext cx="2933700" cy="211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Screen Shot 2015-03-17 at 1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4"/>
          <a:stretch/>
        </p:blipFill>
        <p:spPr bwMode="auto">
          <a:xfrm>
            <a:off x="1572865" y="1676399"/>
            <a:ext cx="5960962" cy="43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6"/>
          <a:stretch/>
        </p:blipFill>
        <p:spPr>
          <a:xfrm>
            <a:off x="5895391" y="1404256"/>
            <a:ext cx="3276872" cy="2382239"/>
          </a:xfrm>
          <a:prstGeom prst="rect">
            <a:avLst/>
          </a:prstGeom>
        </p:spPr>
      </p:pic>
      <p:pic>
        <p:nvPicPr>
          <p:cNvPr id="1031" name="Picture 7" descr="Screen Shot 2015-03-17 at 1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/>
          <a:stretch/>
        </p:blipFill>
        <p:spPr bwMode="auto">
          <a:xfrm>
            <a:off x="1572865" y="1656563"/>
            <a:ext cx="5979637" cy="435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"/>
          <a:stretch/>
        </p:blipFill>
        <p:spPr>
          <a:xfrm>
            <a:off x="1241452" y="1439502"/>
            <a:ext cx="6582137" cy="479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1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/>
          <a:stretch/>
        </p:blipFill>
        <p:spPr>
          <a:xfrm>
            <a:off x="1382609" y="1731818"/>
            <a:ext cx="6400800" cy="4677391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/>
          <a:stretch/>
        </p:blipFill>
        <p:spPr>
          <a:xfrm>
            <a:off x="1382610" y="1731818"/>
            <a:ext cx="6400799" cy="46773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Подход к анализу масштабируемости программ</a:t>
            </a:r>
            <a:endParaRPr lang="ru-RU" dirty="0"/>
          </a:p>
        </p:txBody>
      </p:sp>
      <p:pic>
        <p:nvPicPr>
          <p:cNvPr id="2050" name="Picture 2" descr="Linpack_efficiency+vertical%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4"/>
          <a:stretch/>
        </p:blipFill>
        <p:spPr bwMode="auto">
          <a:xfrm>
            <a:off x="1454142" y="1731818"/>
            <a:ext cx="6299246" cy="455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46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Подход к анализу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масштабируемости программ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Диаграм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484785"/>
            <a:ext cx="324036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Диаграмма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794" y="1484786"/>
            <a:ext cx="307657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Диаграмма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369" y="1484784"/>
            <a:ext cx="2745524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Диаграмма 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66" y="3456588"/>
            <a:ext cx="3053434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Диаграмма 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1"/>
            <a:ext cx="2952749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07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Подход к анализу масштабируемости программ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4098" name="Диаграм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74084"/>
            <a:ext cx="3096344" cy="239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Диаграмма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4003"/>
            <a:ext cx="3096344" cy="239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06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1" name="Диаграмма 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49" y="3861049"/>
            <a:ext cx="4108301" cy="287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0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Другие параметры запуска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4"/>
          <a:stretch/>
        </p:blipFill>
        <p:spPr>
          <a:xfrm>
            <a:off x="575960" y="1922917"/>
            <a:ext cx="5882876" cy="4273225"/>
          </a:xfrm>
        </p:spPr>
      </p:pic>
      <p:sp>
        <p:nvSpPr>
          <p:cNvPr id="5" name="TextBox 4"/>
          <p:cNvSpPr txBox="1"/>
          <p:nvPr/>
        </p:nvSpPr>
        <p:spPr>
          <a:xfrm>
            <a:off x="6425435" y="1906893"/>
            <a:ext cx="2705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Конфигурация узла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5435" y="2830223"/>
            <a:ext cx="1736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Библиотеки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425435" y="3266871"/>
            <a:ext cx="199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Компиляторы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5435" y="4190201"/>
            <a:ext cx="24788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Число процессов </a:t>
            </a:r>
          </a:p>
          <a:p>
            <a:r>
              <a:rPr lang="ru-RU" sz="2400" dirty="0" smtClean="0"/>
              <a:t>на узел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5435" y="3728536"/>
            <a:ext cx="2756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Опции компиляции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5434" y="2368557"/>
            <a:ext cx="1859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Интерконект</a:t>
            </a:r>
            <a:endParaRPr lang="ru-RU" sz="2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425435" y="5021198"/>
            <a:ext cx="269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Размерность блока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5434" y="5404427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8992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Свойства подхода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Автоматизируемый сбор </a:t>
            </a:r>
            <a:r>
              <a:rPr lang="ru-RU" dirty="0" smtClean="0"/>
              <a:t>данных экспериментов</a:t>
            </a:r>
            <a:endParaRPr lang="ru-RU" dirty="0" smtClean="0"/>
          </a:p>
          <a:p>
            <a:r>
              <a:rPr lang="ru-RU" dirty="0" err="1" smtClean="0"/>
              <a:t>Дополняемость</a:t>
            </a:r>
            <a:r>
              <a:rPr lang="ru-RU" dirty="0" smtClean="0"/>
              <a:t> результатов различных </a:t>
            </a:r>
            <a:r>
              <a:rPr lang="ru-RU" dirty="0" smtClean="0"/>
              <a:t>исследований</a:t>
            </a:r>
          </a:p>
          <a:p>
            <a:r>
              <a:rPr lang="ru-RU" dirty="0" smtClean="0"/>
              <a:t>Связь с классическими определениями</a:t>
            </a:r>
          </a:p>
          <a:p>
            <a:r>
              <a:rPr lang="ru-RU" dirty="0" smtClean="0"/>
              <a:t>Возможность делать выводы о согласованности работы программы и аппаратуры</a:t>
            </a:r>
          </a:p>
          <a:p>
            <a:r>
              <a:rPr lang="ru-RU" dirty="0" smtClean="0"/>
              <a:t>Необходимость структурированного хранения</a:t>
            </a:r>
          </a:p>
          <a:p>
            <a:r>
              <a:rPr lang="ru-RU" dirty="0" smtClean="0"/>
              <a:t>Способ описания свойств алгоритмов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30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Энциклопедия свойств алгоритмов</a:t>
            </a:r>
            <a:br>
              <a:rPr lang="ru-RU" dirty="0" smtClean="0"/>
            </a:br>
            <a:r>
              <a:rPr lang="en-US" dirty="0" smtClean="0"/>
              <a:t>algowiki-project.org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73" y="4015320"/>
            <a:ext cx="2987389" cy="2051682"/>
          </a:xfrm>
        </p:spPr>
      </p:pic>
      <p:pic>
        <p:nvPicPr>
          <p:cNvPr id="6146" name="Рисунок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3024336" cy="227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Рисунок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36" y="1814105"/>
            <a:ext cx="3024336" cy="232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Screen Shot 2014-09-13 at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224" y="1830376"/>
            <a:ext cx="2967038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Screen Shot 2014-10-17 at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" y="4071515"/>
            <a:ext cx="2967037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Screen Shot 2014-09-14 at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336" y="4075125"/>
            <a:ext cx="3024336" cy="199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32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Вопросы?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23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9705</TotalTime>
  <Words>664</Words>
  <Application>Microsoft Office PowerPoint</Application>
  <PresentationFormat>Экран (4:3)</PresentationFormat>
  <Paragraphs>156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Анализ масштабируемости параллельных приложений на основе технологий суперкомпьютерного кодизайна</vt:lpstr>
      <vt:lpstr>Масштабируемость параллельной программы</vt:lpstr>
      <vt:lpstr>Виды масштабируемости параллельной программы</vt:lpstr>
      <vt:lpstr>Актуальность исследований</vt:lpstr>
      <vt:lpstr>Масштабируемость параллельной программы</vt:lpstr>
      <vt:lpstr>Масштабируемость параллельной программы</vt:lpstr>
      <vt:lpstr>Используемые понятия</vt:lpstr>
      <vt:lpstr>Используемые понятия</vt:lpstr>
      <vt:lpstr>Используемые понятия</vt:lpstr>
      <vt:lpstr>Масштабируемость параллельной программы</vt:lpstr>
      <vt:lpstr>Использование данных системного мониторинга для анализа масштабируемости программ</vt:lpstr>
      <vt:lpstr>Пример представления масштабируемости</vt:lpstr>
      <vt:lpstr>Подход к анализу масштабируемости программ</vt:lpstr>
      <vt:lpstr>Подход к анализу  масштабируемости программ</vt:lpstr>
      <vt:lpstr>Подход к анализу масштабируемости программ</vt:lpstr>
      <vt:lpstr>Другие параметры запуска</vt:lpstr>
      <vt:lpstr>Свойства подхода</vt:lpstr>
      <vt:lpstr>Энциклопедия свойств алгоритмов algowiki-project.org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масштабиуремости параллельных приложений на основе технологий суперкомпьютерного ко-дизайна</dc:title>
  <dc:creator>Алексей Теплов</dc:creator>
  <cp:lastModifiedBy>Алексей Теплов</cp:lastModifiedBy>
  <cp:revision>90</cp:revision>
  <dcterms:created xsi:type="dcterms:W3CDTF">2015-04-11T23:04:11Z</dcterms:created>
  <dcterms:modified xsi:type="dcterms:W3CDTF">2015-04-23T08:13:36Z</dcterms:modified>
</cp:coreProperties>
</file>