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handoutMasterIdLst>
    <p:handoutMasterId r:id="rId33"/>
  </p:handoutMasterIdLst>
  <p:sldIdLst>
    <p:sldId id="532" r:id="rId2"/>
    <p:sldId id="775" r:id="rId3"/>
    <p:sldId id="776" r:id="rId4"/>
    <p:sldId id="777" r:id="rId5"/>
    <p:sldId id="778" r:id="rId6"/>
    <p:sldId id="779" r:id="rId7"/>
    <p:sldId id="812" r:id="rId8"/>
    <p:sldId id="781" r:id="rId9"/>
    <p:sldId id="783" r:id="rId10"/>
    <p:sldId id="830" r:id="rId11"/>
    <p:sldId id="831" r:id="rId12"/>
    <p:sldId id="813" r:id="rId13"/>
    <p:sldId id="814" r:id="rId14"/>
    <p:sldId id="815" r:id="rId15"/>
    <p:sldId id="816" r:id="rId16"/>
    <p:sldId id="829" r:id="rId17"/>
    <p:sldId id="792" r:id="rId18"/>
    <p:sldId id="793" r:id="rId19"/>
    <p:sldId id="794" r:id="rId20"/>
    <p:sldId id="795" r:id="rId21"/>
    <p:sldId id="796" r:id="rId22"/>
    <p:sldId id="797" r:id="rId23"/>
    <p:sldId id="802" r:id="rId24"/>
    <p:sldId id="804" r:id="rId25"/>
    <p:sldId id="805" r:id="rId26"/>
    <p:sldId id="807" r:id="rId27"/>
    <p:sldId id="808" r:id="rId28"/>
    <p:sldId id="809" r:id="rId29"/>
    <p:sldId id="832" r:id="rId30"/>
    <p:sldId id="811" r:id="rId31"/>
  </p:sldIdLst>
  <p:sldSz cx="9144000" cy="6858000" type="screen4x3"/>
  <p:notesSz cx="9928225" cy="666908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b="1"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600" b="1"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600" b="1"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600" b="1"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600" b="1"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600" b="1"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1600" b="1"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1600" b="1"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1600" b="1"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033DBD"/>
    <a:srgbClr val="C22C2C"/>
    <a:srgbClr val="0F0597"/>
    <a:srgbClr val="FEFBE8"/>
    <a:srgbClr val="FDFAE9"/>
    <a:srgbClr val="FEFBF4"/>
    <a:srgbClr val="FCFDE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8311" autoAdjust="0"/>
    <p:restoredTop sz="98291" autoAdjust="0"/>
  </p:normalViewPr>
  <p:slideViewPr>
    <p:cSldViewPr snapToGrid="0">
      <p:cViewPr>
        <p:scale>
          <a:sx n="100" d="100"/>
          <a:sy n="100" d="100"/>
        </p:scale>
        <p:origin x="-1944" y="-402"/>
      </p:cViewPr>
      <p:guideLst>
        <p:guide orient="horz" pos="628"/>
        <p:guide orient="horz" pos="18"/>
        <p:guide orient="horz"/>
        <p:guide orient="horz" pos="4282"/>
        <p:guide pos="2887"/>
        <p:guide pos="4183"/>
        <p:guide pos="16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-1608" y="-84"/>
      </p:cViewPr>
      <p:guideLst>
        <p:guide orient="horz" pos="2101"/>
        <p:guide pos="3126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0538" cy="333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4513" y="0"/>
            <a:ext cx="4302125" cy="333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E5276816-DA1B-49B9-B116-899F2825073A}" type="datetimeFigureOut">
              <a:rPr lang="ru-RU"/>
              <a:pPr>
                <a:defRPr/>
              </a:pPr>
              <a:t>20.04.2015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334125"/>
            <a:ext cx="4300538" cy="333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4513" y="6334125"/>
            <a:ext cx="4302125" cy="333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69B62A36-064A-4E06-90DE-4659C9E66C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05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 b="0" i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513" y="0"/>
            <a:ext cx="43021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 i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1C23E19-9A64-4B15-8904-7612FD376B3F}" type="datetimeFigureOut">
              <a:rPr lang="ru-RU"/>
              <a:pPr>
                <a:defRPr/>
              </a:pPr>
              <a:t>20.04.2015</a:t>
            </a:fld>
            <a:endParaRPr lang="ru-RU"/>
          </a:p>
        </p:txBody>
      </p:sp>
      <p:sp>
        <p:nvSpPr>
          <p:cNvPr id="901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97238" y="500063"/>
            <a:ext cx="3333750" cy="25003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14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188" y="3168650"/>
            <a:ext cx="794385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914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334125"/>
            <a:ext cx="43005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 b="0" i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14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513" y="6334125"/>
            <a:ext cx="43021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 i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20BA3CB-3298-4B28-86D4-97A78484C8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This are main stages of the Full-Wave location technology.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First of all we build 3d numerical model on the base of velocity model by Vertical seismic profiling</a:t>
            </a:r>
            <a:r>
              <a:rPr lang="ru-RU" altLang="en-US" smtClean="0"/>
              <a:t>.</a:t>
            </a:r>
            <a:endParaRPr lang="en-US" altLang="en-US" smtClean="0"/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Then we simulate the wave process from an impulse on the depth of reservoir.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During this time we record simulated responses in places where our sensors are installed.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In the meantime microseismic records are acquired during hydraulic fracturing.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Then they are filtered from harmonical noises while saving background noises.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After that filtered data match to the simulated responses by maximum likelihood method.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To calibrate location system we use the perforation shot or other high energy event in well.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And finally we detect events and stack them in a map of stacked seismic activity.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This is the complete picture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Let’s have a look of each stage in more detail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7588" name="Номер слайда 3"/>
          <p:cNvSpPr>
            <a:spLocks noGrp="1"/>
          </p:cNvSpPr>
          <p:nvPr>
            <p:ph type="sldNum" sz="quarter"/>
          </p:nvPr>
        </p:nvSpPr>
        <p:spPr>
          <a:noFill/>
          <a:ln>
            <a:miter lim="800000"/>
          </a:ln>
        </p:spPr>
        <p:txBody>
          <a:bodyPr/>
          <a:lstStyle/>
          <a:p>
            <a:fld id="{23DD59C2-E7E4-4A7C-8E5A-FFD39E7A2AEC}" type="slidenum">
              <a:rPr lang="ru-RU" altLang="en-US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/>
              <a:t>7</a:t>
            </a:fld>
            <a:endParaRPr lang="ru-RU" altLang="en-US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246785-AEC6-4CC4-B1CF-A4F56A4C282D}" type="slidenum">
              <a:rPr lang="ru-RU" smtClean="0">
                <a:latin typeface="Arial" charset="0"/>
                <a:cs typeface="Arial" charset="0"/>
              </a:rPr>
              <a:pPr/>
              <a:t>8</a:t>
            </a:fld>
            <a:endParaRPr lang="ru-RU" smtClean="0">
              <a:latin typeface="Arial" charset="0"/>
              <a:cs typeface="Arial" charset="0"/>
            </a:endParaRPr>
          </a:p>
        </p:txBody>
      </p:sp>
      <p:sp>
        <p:nvSpPr>
          <p:cNvPr id="983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8308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r>
              <a:rPr lang="ru-RU" smtClean="0"/>
              <a:t>Мы используем наиболее информативный метод - максимального правдоподобия. Для применения данного метода необходимо обладать информацией о волновой форме импульса. Используя численное моделирование,  мы получаем форму импульса, которая приходит к датчику из определенной точки геологической среды. В численном моделировании не применяется аппроксимаций, такми образом мырассчитываем все существующие типы волн (P, S, R и др.) Это очень трудоемко, но мы таким образом можем видеть очень слабые источники .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DB4B37-EC7E-4D33-889D-38928A4692DF}" type="slidenum">
              <a:rPr lang="ru-RU" smtClean="0"/>
              <a:pPr/>
              <a:t>27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E6AA8-8A85-4187-8E7A-1B86ADA591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B087E-7B17-433F-AB78-36C099BDE2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C51F9-DA86-4FD0-A67F-A1E9E15420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D1A7C-1858-4581-B359-A5DFAA0898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24AF1-D309-4C2A-B92A-92C7F30954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CD7D1-22BE-44B4-ADAE-5FA6B5C7B5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2A3EB-C879-4CF8-9DAA-AD0AEE490D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70541-04C6-4D3A-8F3E-5B74148574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3B11FF-0FB6-4E66-8951-F15CBCADF6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CCBB2E-93A5-49F4-A2D6-0AD5225711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E5C08-6C64-4CFE-A9F0-F39D387F8B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9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D4598-3A63-45E9-A7FE-0B0F4B59AB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email"/>
          <a:srcRect/>
          <a:stretch>
            <a:fillRect b="-133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B14D817-F102-4B0A-A0B9-D5909A5FE4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31" name="Picture 8" descr="111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0" y="-4763"/>
            <a:ext cx="9144000" cy="686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lackwell-synergy.com/doi/pdf/10.1111/j.1365-246X.2005.02732.x" TargetMode="External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gif"/><Relationship Id="rId5" Type="http://schemas.openxmlformats.org/officeDocument/2006/relationships/image" Target="../media/image57.gif"/><Relationship Id="rId4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2078038"/>
            <a:ext cx="9144000" cy="31257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3400" i="0" cap="all" dirty="0" smtClean="0"/>
              <a:t>Новые методы сейсморазведки</a:t>
            </a:r>
          </a:p>
          <a:p>
            <a:pPr algn="ctr">
              <a:defRPr/>
            </a:pPr>
            <a:r>
              <a:rPr lang="ru-RU" sz="3400" i="0" cap="all" dirty="0" smtClean="0">
                <a:latin typeface="Arial" charset="0"/>
              </a:rPr>
              <a:t>На основе высокопроизводительных вычислений</a:t>
            </a:r>
            <a:endParaRPr lang="ru-RU" sz="3400" i="0" dirty="0">
              <a:latin typeface="Arial" charset="0"/>
            </a:endParaRPr>
          </a:p>
        </p:txBody>
      </p:sp>
      <p:sp>
        <p:nvSpPr>
          <p:cNvPr id="2051" name="TextBox 2"/>
          <p:cNvSpPr txBox="1">
            <a:spLocks noChangeArrowheads="1"/>
          </p:cNvSpPr>
          <p:nvPr/>
        </p:nvSpPr>
        <p:spPr bwMode="auto">
          <a:xfrm>
            <a:off x="3479800" y="5842000"/>
            <a:ext cx="2088520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 smtClean="0"/>
              <a:t>Таруса </a:t>
            </a:r>
            <a:r>
              <a:rPr lang="ru-RU" dirty="0"/>
              <a:t>– </a:t>
            </a:r>
            <a:r>
              <a:rPr lang="ru-RU" dirty="0" smtClean="0"/>
              <a:t>21.04.2015 </a:t>
            </a:r>
            <a:r>
              <a:rPr lang="ru-RU" dirty="0"/>
              <a:t>г.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90649" y="990600"/>
            <a:ext cx="6853351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2400" dirty="0" smtClean="0"/>
              <a:t>Биряльцев Е.В. ЗАО Градиент</a:t>
            </a:r>
          </a:p>
          <a:p>
            <a:r>
              <a:rPr lang="ru-RU" sz="2400" dirty="0" smtClean="0"/>
              <a:t>Елизаров А.М.  Казанский филиал НИИСИ РАН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Задачи сейсморазведки</a:t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П</a:t>
            </a:r>
            <a:r>
              <a:rPr lang="ru-RU" sz="1600" dirty="0" smtClean="0"/>
              <a:t>рямая задача. Определить напряжения в некоторых точках среды, зная источник сигнала и свойства среды.</a:t>
            </a:r>
          </a:p>
          <a:p>
            <a:pPr algn="ctr">
              <a:buNone/>
            </a:pPr>
            <a:endParaRPr lang="ru-RU" sz="1600" dirty="0" smtClean="0"/>
          </a:p>
          <a:p>
            <a:r>
              <a:rPr lang="ru-RU" sz="1600" dirty="0" smtClean="0"/>
              <a:t>Обратные задачи :</a:t>
            </a:r>
          </a:p>
          <a:p>
            <a:endParaRPr lang="ru-RU" sz="1600" dirty="0" smtClean="0"/>
          </a:p>
          <a:p>
            <a:r>
              <a:rPr lang="ru-RU" sz="1600" dirty="0" smtClean="0"/>
              <a:t>Определить характеристики источника сигнала, зная зарегистрированные сигналы и свойства среды.</a:t>
            </a:r>
          </a:p>
          <a:p>
            <a:pPr lvl="1"/>
            <a:r>
              <a:rPr lang="ru-RU" sz="1200" dirty="0" smtClean="0"/>
              <a:t>Мониторинг микросейсмической активности</a:t>
            </a:r>
          </a:p>
          <a:p>
            <a:pPr lvl="1"/>
            <a:r>
              <a:rPr lang="ru-RU" sz="1200" dirty="0" smtClean="0"/>
              <a:t>Определение </a:t>
            </a:r>
            <a:r>
              <a:rPr lang="ru-RU" sz="1200" dirty="0" err="1" smtClean="0"/>
              <a:t>трещиноватости</a:t>
            </a:r>
            <a:endParaRPr lang="ru-RU" sz="1200" dirty="0" smtClean="0"/>
          </a:p>
          <a:p>
            <a:pPr lvl="1"/>
            <a:r>
              <a:rPr lang="ru-RU" sz="1200" dirty="0" smtClean="0"/>
              <a:t>Контроль ГРП</a:t>
            </a:r>
          </a:p>
          <a:p>
            <a:pPr lvl="1"/>
            <a:endParaRPr lang="ru-RU" sz="1200" dirty="0" smtClean="0"/>
          </a:p>
          <a:p>
            <a:r>
              <a:rPr lang="ru-RU" sz="1600" dirty="0" smtClean="0"/>
              <a:t>Определить свойства среды, зная зарегистрированные сигналы и функцию источника</a:t>
            </a:r>
          </a:p>
          <a:p>
            <a:pPr lvl="1"/>
            <a:r>
              <a:rPr lang="ru-RU" sz="1200" dirty="0" smtClean="0"/>
              <a:t>Структурные построения</a:t>
            </a:r>
          </a:p>
          <a:p>
            <a:pPr lvl="1"/>
            <a:r>
              <a:rPr lang="ru-RU" sz="1200" dirty="0" smtClean="0"/>
              <a:t>Определение характеристик пласта</a:t>
            </a:r>
          </a:p>
          <a:p>
            <a:pPr lvl="1"/>
            <a:r>
              <a:rPr lang="ru-RU" sz="1200" dirty="0" smtClean="0"/>
              <a:t>Определение характеристик флюида</a:t>
            </a:r>
          </a:p>
          <a:p>
            <a:pPr lvl="1"/>
            <a:endParaRPr lang="en-US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675" y="188913"/>
            <a:ext cx="8229600" cy="1143000"/>
          </a:xfrm>
        </p:spPr>
        <p:txBody>
          <a:bodyPr/>
          <a:lstStyle/>
          <a:p>
            <a:endParaRPr lang="ru-RU" sz="2400" b="1" dirty="0"/>
          </a:p>
        </p:txBody>
      </p:sp>
      <p:grpSp>
        <p:nvGrpSpPr>
          <p:cNvPr id="3" name="Группа 8"/>
          <p:cNvGrpSpPr>
            <a:grpSpLocks/>
          </p:cNvGrpSpPr>
          <p:nvPr/>
        </p:nvGrpSpPr>
        <p:grpSpPr bwMode="auto">
          <a:xfrm>
            <a:off x="752448" y="4505336"/>
            <a:ext cx="1785950" cy="1357322"/>
            <a:chOff x="463550" y="1463675"/>
            <a:chExt cx="8489950" cy="5043774"/>
          </a:xfrm>
        </p:grpSpPr>
        <p:grpSp>
          <p:nvGrpSpPr>
            <p:cNvPr id="4" name="Группа 9"/>
            <p:cNvGrpSpPr>
              <a:grpSpLocks/>
            </p:cNvGrpSpPr>
            <p:nvPr/>
          </p:nvGrpSpPr>
          <p:grpSpPr bwMode="auto">
            <a:xfrm>
              <a:off x="463550" y="1463675"/>
              <a:ext cx="8489950" cy="4992688"/>
              <a:chOff x="463550" y="1463675"/>
              <a:chExt cx="8489950" cy="4992688"/>
            </a:xfrm>
          </p:grpSpPr>
          <p:pic>
            <p:nvPicPr>
              <p:cNvPr id="11" name="Рисунок 4" descr="3D-куб.png"/>
              <p:cNvPicPr>
                <a:picLocks noChangeAspect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913063" y="1814513"/>
                <a:ext cx="6040437" cy="40211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" name="Рисунок 9" descr="3D-срез_05.png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77838" y="1463675"/>
                <a:ext cx="2333625" cy="16859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" name="Рисунок 10" descr="3D-срез_10.png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463550" y="3162300"/>
                <a:ext cx="2320925" cy="16525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" name="Рисунок 11" descr="3D-срез_15.png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463550" y="4814888"/>
                <a:ext cx="2306638" cy="1641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8" name="TextBox 13"/>
            <p:cNvSpPr txBox="1">
              <a:spLocks noChangeArrowheads="1"/>
            </p:cNvSpPr>
            <p:nvPr/>
          </p:nvSpPr>
          <p:spPr bwMode="auto">
            <a:xfrm>
              <a:off x="1788855" y="2606676"/>
              <a:ext cx="1160057" cy="4678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800"/>
                <a:t>t =</a:t>
              </a:r>
              <a:r>
                <a:rPr lang="ru-RU" sz="800"/>
                <a:t>0,5 с</a:t>
              </a:r>
            </a:p>
          </p:txBody>
        </p:sp>
        <p:sp>
          <p:nvSpPr>
            <p:cNvPr id="9" name="TextBox 15"/>
            <p:cNvSpPr txBox="1">
              <a:spLocks noChangeArrowheads="1"/>
            </p:cNvSpPr>
            <p:nvPr/>
          </p:nvSpPr>
          <p:spPr bwMode="auto">
            <a:xfrm>
              <a:off x="1856738" y="4267633"/>
              <a:ext cx="1160057" cy="4678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800"/>
                <a:t>t =1</a:t>
              </a:r>
              <a:r>
                <a:rPr lang="ru-RU" sz="800"/>
                <a:t>,0 с</a:t>
              </a:r>
            </a:p>
          </p:txBody>
        </p:sp>
        <p:sp>
          <p:nvSpPr>
            <p:cNvPr id="10" name="TextBox 16"/>
            <p:cNvSpPr txBox="1">
              <a:spLocks noChangeArrowheads="1"/>
            </p:cNvSpPr>
            <p:nvPr/>
          </p:nvSpPr>
          <p:spPr bwMode="auto">
            <a:xfrm>
              <a:off x="1813369" y="6039573"/>
              <a:ext cx="1160057" cy="4678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800"/>
                <a:t>t =1</a:t>
              </a:r>
              <a:r>
                <a:rPr lang="ru-RU" sz="800"/>
                <a:t>,5 с</a:t>
              </a:r>
            </a:p>
          </p:txBody>
        </p:sp>
      </p:grp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22612" y="4279112"/>
            <a:ext cx="2071702" cy="172733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6" name="Рисунок 15" descr="workstation_hp_istanbul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755330" y="1537112"/>
            <a:ext cx="1910469" cy="1294790"/>
          </a:xfrm>
          <a:prstGeom prst="rect">
            <a:avLst/>
          </a:prstGeom>
        </p:spPr>
      </p:pic>
      <p:pic>
        <p:nvPicPr>
          <p:cNvPr id="17" name="Рисунок 16" descr="reflected_ray_tracing_new_med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2910" y="1571612"/>
            <a:ext cx="1709773" cy="121444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028939" y="1443026"/>
            <a:ext cx="307783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Традиционная сейсморазведка</a:t>
            </a:r>
          </a:p>
          <a:p>
            <a:pPr algn="ctr"/>
            <a:endParaRPr lang="ru-RU" b="1" dirty="0" smtClean="0"/>
          </a:p>
          <a:p>
            <a:pPr algn="ctr"/>
            <a:r>
              <a:rPr lang="ru-RU" b="1" dirty="0" smtClean="0"/>
              <a:t> Лучевая постановка</a:t>
            </a:r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r>
              <a:rPr lang="ru-RU" dirty="0" smtClean="0"/>
              <a:t>Требуемые </a:t>
            </a:r>
          </a:p>
          <a:p>
            <a:pPr algn="ctr"/>
            <a:r>
              <a:rPr lang="ru-RU" dirty="0" smtClean="0"/>
              <a:t>вычислительные  м</a:t>
            </a:r>
            <a:r>
              <a:rPr lang="ru-RU" b="1" dirty="0" smtClean="0"/>
              <a:t>ощности </a:t>
            </a:r>
          </a:p>
          <a:p>
            <a:pPr algn="ctr"/>
            <a:r>
              <a:rPr lang="ru-RU" b="1" dirty="0" smtClean="0"/>
              <a:t>класса рабочей </a:t>
            </a:r>
            <a:r>
              <a:rPr lang="ru-RU" dirty="0" smtClean="0"/>
              <a:t>станции</a:t>
            </a:r>
            <a:endParaRPr lang="en-US" dirty="0" smtClean="0"/>
          </a:p>
          <a:p>
            <a:pPr algn="ctr"/>
            <a:endParaRPr lang="ru-RU" b="1" dirty="0" smtClean="0"/>
          </a:p>
          <a:p>
            <a:pPr algn="ctr"/>
            <a:r>
              <a:rPr lang="en-US" sz="3200" b="1" dirty="0" smtClean="0"/>
              <a:t>vs.</a:t>
            </a:r>
            <a:endParaRPr lang="ru-RU" sz="3200" b="1" dirty="0" smtClean="0"/>
          </a:p>
          <a:p>
            <a:pPr algn="ctr"/>
            <a:endParaRPr lang="ru-RU" b="1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3162289" y="4457711"/>
            <a:ext cx="3004092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/>
              <a:t>Новые подходы</a:t>
            </a:r>
          </a:p>
          <a:p>
            <a:endParaRPr lang="ru-RU" dirty="0" smtClean="0"/>
          </a:p>
          <a:p>
            <a:r>
              <a:rPr lang="ru-RU" dirty="0" err="1" smtClean="0"/>
              <a:t>Полноволновая</a:t>
            </a:r>
            <a:r>
              <a:rPr lang="ru-RU" dirty="0" smtClean="0"/>
              <a:t> </a:t>
            </a:r>
            <a:r>
              <a:rPr lang="ru-RU" dirty="0" smtClean="0"/>
              <a:t>постановка</a:t>
            </a:r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dirty="0" smtClean="0"/>
              <a:t>Требуемые </a:t>
            </a:r>
          </a:p>
          <a:p>
            <a:pPr algn="ctr"/>
            <a:r>
              <a:rPr lang="ru-RU" dirty="0" smtClean="0"/>
              <a:t>вычислительные мощности</a:t>
            </a:r>
          </a:p>
          <a:p>
            <a:pPr algn="ctr"/>
            <a:r>
              <a:rPr lang="ru-RU" dirty="0" smtClean="0"/>
              <a:t>суперкомпьютерного класса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Решение обратной задачи </a:t>
            </a:r>
            <a:br>
              <a:rPr lang="ru-RU" sz="3200" dirty="0" smtClean="0"/>
            </a:br>
            <a:r>
              <a:rPr lang="ru-RU" sz="3200" dirty="0" smtClean="0"/>
              <a:t>для восстановления источников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428728" y="2428868"/>
            <a:ext cx="545938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Традиционные методы:</a:t>
            </a:r>
          </a:p>
          <a:p>
            <a:r>
              <a:rPr lang="ru-RU" sz="2400" dirty="0" smtClean="0"/>
              <a:t>1. Метод засечек</a:t>
            </a:r>
          </a:p>
          <a:p>
            <a:r>
              <a:rPr lang="ru-RU" sz="2400" dirty="0" smtClean="0"/>
              <a:t>2. Дифракционное суммирование</a:t>
            </a:r>
          </a:p>
          <a:p>
            <a:endParaRPr lang="ru-RU" sz="2400" dirty="0" smtClean="0"/>
          </a:p>
          <a:p>
            <a:r>
              <a:rPr lang="ru-RU" sz="2400" dirty="0" smtClean="0"/>
              <a:t>Новые подходы:</a:t>
            </a:r>
          </a:p>
          <a:p>
            <a:r>
              <a:rPr lang="ru-RU" sz="2400" dirty="0" smtClean="0"/>
              <a:t>1. Моделирование в обратном времени</a:t>
            </a:r>
          </a:p>
          <a:p>
            <a:r>
              <a:rPr lang="ru-RU" sz="2400" dirty="0" smtClean="0"/>
              <a:t>2. Метод максимума правдоподобия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/>
          <a:srcRect l="6059" t="6297" r="4379" b="5197"/>
          <a:stretch>
            <a:fillRect/>
          </a:stretch>
        </p:blipFill>
        <p:spPr bwMode="auto">
          <a:xfrm>
            <a:off x="928662" y="1643050"/>
            <a:ext cx="2932111" cy="216904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 l="4715" t="5734" r="6261" b="4462"/>
          <a:stretch>
            <a:fillRect/>
          </a:stretch>
        </p:blipFill>
        <p:spPr bwMode="auto">
          <a:xfrm>
            <a:off x="928662" y="1628500"/>
            <a:ext cx="2857520" cy="215769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6" name="Рисунок 5" descr="rasstanovka_noise.png"/>
          <p:cNvPicPr>
            <a:picLocks noChangeAspect="1"/>
          </p:cNvPicPr>
          <p:nvPr/>
        </p:nvPicPr>
        <p:blipFill>
          <a:blip r:embed="rId4"/>
          <a:srcRect l="27499" t="4712" r="25000" b="7138"/>
          <a:stretch>
            <a:fillRect/>
          </a:stretch>
        </p:blipFill>
        <p:spPr bwMode="auto">
          <a:xfrm>
            <a:off x="857224" y="3857628"/>
            <a:ext cx="2806140" cy="2640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Группа 18"/>
          <p:cNvGrpSpPr/>
          <p:nvPr/>
        </p:nvGrpSpPr>
        <p:grpSpPr>
          <a:xfrm>
            <a:off x="2143108" y="4714884"/>
            <a:ext cx="571504" cy="539753"/>
            <a:chOff x="2143108" y="4216412"/>
            <a:chExt cx="1117600" cy="1038225"/>
          </a:xfrm>
        </p:grpSpPr>
        <p:sp>
          <p:nvSpPr>
            <p:cNvPr id="17" name="Овал 16"/>
            <p:cNvSpPr/>
            <p:nvPr/>
          </p:nvSpPr>
          <p:spPr bwMode="auto">
            <a:xfrm>
              <a:off x="2143108" y="4929198"/>
              <a:ext cx="330200" cy="32543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8" name="Овал 17"/>
            <p:cNvSpPr/>
            <p:nvPr/>
          </p:nvSpPr>
          <p:spPr bwMode="auto">
            <a:xfrm>
              <a:off x="2930508" y="4216412"/>
              <a:ext cx="330200" cy="322262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Дифракционное суммирование</a:t>
            </a:r>
            <a:endParaRPr lang="ru-RU" sz="3200" dirty="0"/>
          </a:p>
        </p:txBody>
      </p:sp>
      <p:pic>
        <p:nvPicPr>
          <p:cNvPr id="20" name="Picture 5" descr="C:\Users\Ильшат\Desktop\2 udara\difr_2_udara_1k5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4" y="3714752"/>
            <a:ext cx="3929090" cy="2941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1"/>
          <p:cNvSpPr txBox="1"/>
          <p:nvPr/>
        </p:nvSpPr>
        <p:spPr>
          <a:xfrm>
            <a:off x="5572132" y="2143116"/>
            <a:ext cx="3462102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Плюсы:</a:t>
            </a:r>
          </a:p>
          <a:p>
            <a:endParaRPr lang="ru-RU" dirty="0" smtClean="0"/>
          </a:p>
          <a:p>
            <a:r>
              <a:rPr lang="ru-RU" dirty="0" smtClean="0"/>
              <a:t>Простая реализация, достаточно </a:t>
            </a:r>
          </a:p>
          <a:p>
            <a:r>
              <a:rPr lang="ru-RU" dirty="0" smtClean="0"/>
              <a:t>лучевых методов для расчета </a:t>
            </a:r>
          </a:p>
          <a:p>
            <a:r>
              <a:rPr lang="ru-RU" dirty="0"/>
              <a:t>п</a:t>
            </a:r>
            <a:r>
              <a:rPr lang="ru-RU" dirty="0" smtClean="0"/>
              <a:t>ервых вступлений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Минусы:</a:t>
            </a:r>
          </a:p>
          <a:p>
            <a:endParaRPr lang="ru-RU" dirty="0" smtClean="0"/>
          </a:p>
          <a:p>
            <a:r>
              <a:rPr lang="ru-RU" dirty="0" smtClean="0"/>
              <a:t>Плохая точность локализации</a:t>
            </a:r>
          </a:p>
          <a:p>
            <a:r>
              <a:rPr lang="ru-RU" dirty="0" smtClean="0"/>
              <a:t>Плохая помехоустойчивость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Time Reverse modeling</a:t>
            </a:r>
            <a:endParaRPr lang="ru-RU" sz="3200" dirty="0"/>
          </a:p>
        </p:txBody>
      </p:sp>
      <p:pic>
        <p:nvPicPr>
          <p:cNvPr id="4" name="Рисунок 3" descr="ac2d_rev_anim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1714488"/>
            <a:ext cx="3733800" cy="42005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5720" y="5934670"/>
            <a:ext cx="51590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Gajewski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, D., </a:t>
            </a:r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Tessmer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, E., 2005,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Reverse </a:t>
            </a:r>
            <a:r>
              <a:rPr lang="en-US" dirty="0" err="1" smtClean="0"/>
              <a:t>modelling</a:t>
            </a:r>
            <a:r>
              <a:rPr lang="en-US" dirty="0" smtClean="0"/>
              <a:t> for seismic event characterization.</a:t>
            </a:r>
            <a:br>
              <a:rPr lang="en-US" dirty="0" smtClean="0"/>
            </a:br>
            <a:r>
              <a:rPr lang="en-US" dirty="0" err="1" smtClean="0"/>
              <a:t>Geophys</a:t>
            </a:r>
            <a:r>
              <a:rPr lang="en-US" dirty="0" smtClean="0"/>
              <a:t>. J. Int. ,163, 276-284.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572132" y="2143116"/>
            <a:ext cx="328423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Плюсы:</a:t>
            </a:r>
          </a:p>
          <a:p>
            <a:endParaRPr lang="ru-RU" dirty="0" smtClean="0"/>
          </a:p>
          <a:p>
            <a:r>
              <a:rPr lang="ru-RU" dirty="0" smtClean="0"/>
              <a:t>Большая точность локализации</a:t>
            </a:r>
          </a:p>
          <a:p>
            <a:r>
              <a:rPr lang="ru-RU" dirty="0" smtClean="0"/>
              <a:t>Большая помехоустойчивость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Минусы:</a:t>
            </a:r>
          </a:p>
          <a:p>
            <a:endParaRPr lang="ru-RU" dirty="0" smtClean="0"/>
          </a:p>
          <a:p>
            <a:r>
              <a:rPr lang="ru-RU" dirty="0" smtClean="0"/>
              <a:t>Очень высокая ресурсоемкость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Рисунок 186" descr="Sig_Z_chis_st4_SBX_2"/>
          <p:cNvPicPr>
            <a:picLocks noChangeAspect="1" noChangeArrowheads="1"/>
          </p:cNvPicPr>
          <p:nvPr/>
        </p:nvPicPr>
        <p:blipFill>
          <a:blip r:embed="rId3"/>
          <a:srcRect l="9302" t="6760" r="8563" b="6366"/>
          <a:stretch>
            <a:fillRect/>
          </a:stretch>
        </p:blipFill>
        <p:spPr bwMode="auto">
          <a:xfrm>
            <a:off x="5000625" y="1462088"/>
            <a:ext cx="3798888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Прямоугольник 48"/>
          <p:cNvSpPr/>
          <p:nvPr/>
        </p:nvSpPr>
        <p:spPr bwMode="auto">
          <a:xfrm>
            <a:off x="2857500" y="1319213"/>
            <a:ext cx="1571625" cy="250031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</a:rPr>
              <a:t>Ма</a:t>
            </a:r>
            <a:endParaRPr lang="ru-RU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 flipH="1">
            <a:off x="4572000" y="2033588"/>
            <a:ext cx="428625" cy="785812"/>
          </a:xfrm>
          <a:prstGeom prst="rightArrow">
            <a:avLst>
              <a:gd name="adj1" fmla="val 34211"/>
              <a:gd name="adj2" fmla="val 50000"/>
            </a:avLst>
          </a:prstGeom>
          <a:noFill/>
          <a:ln>
            <a:solidFill>
              <a:srgbClr val="FF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/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2990850" y="1571625"/>
            <a:ext cx="1285875" cy="18180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0000" tIns="46800" rIns="90000" bIns="468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1200" dirty="0" smtClean="0">
                <a:solidFill>
                  <a:srgbClr val="9F0C06"/>
                </a:solidFill>
                <a:cs typeface="Arial" panose="020B0604020202020204" pitchFamily="34" charset="0"/>
              </a:rPr>
              <a:t>Максимум правдоподобия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sz="1200" dirty="0" smtClean="0">
              <a:solidFill>
                <a:srgbClr val="9F0C06"/>
              </a:solidFill>
              <a:cs typeface="Arial" panose="020B060402020202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1200" dirty="0" smtClean="0">
                <a:solidFill>
                  <a:srgbClr val="9F0C06"/>
                </a:solidFill>
                <a:cs typeface="Arial" panose="020B0604020202020204" pitchFamily="34" charset="0"/>
              </a:rPr>
              <a:t>10</a:t>
            </a:r>
            <a:r>
              <a:rPr lang="ru-RU" sz="1200" baseline="30000" dirty="0" smtClean="0">
                <a:solidFill>
                  <a:srgbClr val="9F0C06"/>
                </a:solidFill>
                <a:cs typeface="Arial" panose="020B0604020202020204" pitchFamily="34" charset="0"/>
              </a:rPr>
              <a:t>3</a:t>
            </a:r>
            <a:r>
              <a:rPr lang="ru-RU" sz="1200" dirty="0" smtClean="0">
                <a:solidFill>
                  <a:srgbClr val="9F0C06"/>
                </a:solidFill>
                <a:cs typeface="Arial" panose="020B0604020202020204" pitchFamily="34" charset="0"/>
              </a:rPr>
              <a:t>-10</a:t>
            </a:r>
            <a:r>
              <a:rPr lang="ru-RU" sz="1200" baseline="30000" dirty="0" smtClean="0">
                <a:solidFill>
                  <a:srgbClr val="9F0C06"/>
                </a:solidFill>
                <a:cs typeface="Arial" panose="020B0604020202020204" pitchFamily="34" charset="0"/>
              </a:rPr>
              <a:t>5</a:t>
            </a:r>
            <a:r>
              <a:rPr lang="ru-RU" sz="1200" dirty="0" smtClean="0">
                <a:solidFill>
                  <a:srgbClr val="9F0C06"/>
                </a:solidFill>
                <a:cs typeface="Arial" panose="020B0604020202020204" pitchFamily="34" charset="0"/>
              </a:rPr>
              <a:t> обращений матриц размерности 10</a:t>
            </a:r>
            <a:r>
              <a:rPr lang="ru-RU" sz="1200" baseline="30000" dirty="0" smtClean="0">
                <a:solidFill>
                  <a:srgbClr val="9F0C06"/>
                </a:solidFill>
                <a:cs typeface="Arial" panose="020B0604020202020204" pitchFamily="34" charset="0"/>
              </a:rPr>
              <a:t>4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dirty="0" smtClean="0">
                <a:solidFill>
                  <a:srgbClr val="9F0C06"/>
                </a:solidFill>
                <a:cs typeface="Arial" panose="020B0604020202020204" pitchFamily="34" charset="0"/>
              </a:rPr>
              <a:t> </a:t>
            </a:r>
            <a:endParaRPr lang="en-US" dirty="0">
              <a:solidFill>
                <a:srgbClr val="9F0C06"/>
              </a:solidFill>
              <a:cs typeface="Arial" panose="020B0604020202020204" pitchFamily="34" charset="0"/>
            </a:endParaRPr>
          </a:p>
        </p:txBody>
      </p:sp>
      <p:sp>
        <p:nvSpPr>
          <p:cNvPr id="45" name="Title 8"/>
          <p:cNvSpPr txBox="1">
            <a:spLocks/>
          </p:cNvSpPr>
          <p:nvPr/>
        </p:nvSpPr>
        <p:spPr bwMode="auto">
          <a:xfrm>
            <a:off x="1695450" y="317500"/>
            <a:ext cx="6697663" cy="5334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lvl="1" indent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2400" i="0" dirty="0" smtClean="0">
                <a:latin typeface="Cambria" pitchFamily="18" charset="0"/>
                <a:ea typeface="+mn-ea"/>
                <a:sym typeface="Wingdings" pitchFamily="2" charset="2"/>
              </a:rPr>
              <a:t>Метод максимального правдоподобия</a:t>
            </a:r>
            <a:endParaRPr lang="en-US" sz="2400" i="0" dirty="0">
              <a:solidFill>
                <a:srgbClr val="C00000"/>
              </a:solidFill>
              <a:latin typeface="Cambria" pitchFamily="18" charset="0"/>
              <a:ea typeface="+mn-ea"/>
              <a:sym typeface="Wingdings" pitchFamily="2" charset="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en-US" sz="2400" dirty="0" smtClean="0">
              <a:solidFill>
                <a:srgbClr val="00B0F0"/>
              </a:solidFill>
              <a:latin typeface="+mj-lt"/>
              <a:cs typeface="+mn-cs"/>
              <a:sym typeface="Wingdings" pitchFamily="2" charset="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en-US" sz="2400" dirty="0" smtClean="0">
              <a:solidFill>
                <a:srgbClr val="00B0F0"/>
              </a:solidFill>
              <a:latin typeface="+mj-lt"/>
              <a:cs typeface="+mn-cs"/>
              <a:sym typeface="Wingdings" pitchFamily="2" charset="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en-US" sz="2400" dirty="0" smtClean="0">
              <a:solidFill>
                <a:srgbClr val="00B0F0"/>
              </a:solidFill>
              <a:latin typeface="+mj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en-US" sz="2400" dirty="0">
              <a:solidFill>
                <a:srgbClr val="00B0F0"/>
              </a:solidFill>
              <a:latin typeface="Days" pitchFamily="50" charset="0"/>
              <a:cs typeface="+mn-cs"/>
            </a:endParaRPr>
          </a:p>
        </p:txBody>
      </p:sp>
      <p:pic>
        <p:nvPicPr>
          <p:cNvPr id="32776" name="Picture 5" descr="R:\2015\Руспетра_ГРП\Обработка\Модель\plots_Z.png"/>
          <p:cNvPicPr>
            <a:picLocks noChangeAspect="1" noChangeArrowheads="1"/>
          </p:cNvPicPr>
          <p:nvPr/>
        </p:nvPicPr>
        <p:blipFill>
          <a:blip r:embed="rId4"/>
          <a:srcRect l="57031" r="26367"/>
          <a:stretch>
            <a:fillRect/>
          </a:stretch>
        </p:blipFill>
        <p:spPr bwMode="auto">
          <a:xfrm>
            <a:off x="214313" y="1247775"/>
            <a:ext cx="566737" cy="255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7" name="Picture 6" descr="R:\2015\Руспетра_ГРП\Обработка\Модель\plots_X.png"/>
          <p:cNvPicPr>
            <a:picLocks noChangeAspect="1" noChangeArrowheads="1"/>
          </p:cNvPicPr>
          <p:nvPr/>
        </p:nvPicPr>
        <p:blipFill>
          <a:blip r:embed="rId5"/>
          <a:srcRect l="57031" r="26367"/>
          <a:stretch>
            <a:fillRect/>
          </a:stretch>
        </p:blipFill>
        <p:spPr bwMode="auto">
          <a:xfrm>
            <a:off x="862013" y="1247775"/>
            <a:ext cx="566737" cy="255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8" name="Picture 7" descr="R:\2015\Руспетра_ГРП\Обработка\Модель\plots_Y.png"/>
          <p:cNvPicPr>
            <a:picLocks noChangeAspect="1" noChangeArrowheads="1"/>
          </p:cNvPicPr>
          <p:nvPr/>
        </p:nvPicPr>
        <p:blipFill>
          <a:blip r:embed="rId6"/>
          <a:srcRect l="57031" r="26367"/>
          <a:stretch>
            <a:fillRect/>
          </a:stretch>
        </p:blipFill>
        <p:spPr bwMode="auto">
          <a:xfrm>
            <a:off x="1500188" y="1247775"/>
            <a:ext cx="566737" cy="255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9" name="TextBox 34"/>
          <p:cNvSpPr txBox="1">
            <a:spLocks noChangeArrowheads="1"/>
          </p:cNvSpPr>
          <p:nvPr/>
        </p:nvSpPr>
        <p:spPr bwMode="auto">
          <a:xfrm flipH="1">
            <a:off x="214313" y="1447800"/>
            <a:ext cx="17145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sz="1100">
                <a:solidFill>
                  <a:schemeClr val="tx1"/>
                </a:solidFill>
              </a:rPr>
              <a:t>Z</a:t>
            </a:r>
            <a:r>
              <a:rPr lang="ru-RU" sz="1100">
                <a:solidFill>
                  <a:schemeClr val="tx1"/>
                </a:solidFill>
              </a:rPr>
              <a:t> </a:t>
            </a:r>
            <a:r>
              <a:rPr lang="en-US" sz="1100">
                <a:solidFill>
                  <a:schemeClr val="tx1"/>
                </a:solidFill>
              </a:rPr>
              <a:t>    	      X                Y</a:t>
            </a:r>
            <a:endParaRPr lang="ru-RU" sz="1100">
              <a:solidFill>
                <a:schemeClr val="tx1"/>
              </a:solidFill>
            </a:endParaRPr>
          </a:p>
        </p:txBody>
      </p: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0" y="2247900"/>
            <a:ext cx="2276475" cy="3413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0000" tIns="46800" rIns="90000" bIns="468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dirty="0" smtClean="0">
                <a:solidFill>
                  <a:schemeClr val="tx1"/>
                </a:solidFill>
                <a:cs typeface="Arial" panose="020B0604020202020204" pitchFamily="34" charset="0"/>
              </a:rPr>
              <a:t>Модельный отклик</a:t>
            </a:r>
            <a:endParaRPr lang="it-IT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7" name="Стрелка вправо 36"/>
          <p:cNvSpPr/>
          <p:nvPr/>
        </p:nvSpPr>
        <p:spPr>
          <a:xfrm>
            <a:off x="2214563" y="1890713"/>
            <a:ext cx="428625" cy="785812"/>
          </a:xfrm>
          <a:prstGeom prst="rightArrow">
            <a:avLst>
              <a:gd name="adj1" fmla="val 34211"/>
              <a:gd name="adj2" fmla="val 50000"/>
            </a:avLst>
          </a:prstGeom>
          <a:noFill/>
          <a:ln>
            <a:solidFill>
              <a:srgbClr val="FF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/>
          </a:p>
        </p:txBody>
      </p:sp>
      <p:pic>
        <p:nvPicPr>
          <p:cNvPr id="32782" name="Picture 1" descr="KAF2devent"/>
          <p:cNvPicPr>
            <a:picLocks noChangeAspect="1" noChangeArrowheads="1"/>
          </p:cNvPicPr>
          <p:nvPr/>
        </p:nvPicPr>
        <p:blipFill>
          <a:blip r:embed="rId7"/>
          <a:srcRect r="5208" b="51218"/>
          <a:stretch>
            <a:fillRect/>
          </a:stretch>
        </p:blipFill>
        <p:spPr bwMode="auto">
          <a:xfrm>
            <a:off x="117475" y="4179888"/>
            <a:ext cx="5946775" cy="271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3" name="Picture 1" descr="KAF2devent"/>
          <p:cNvPicPr>
            <a:picLocks noChangeAspect="1" noChangeArrowheads="1"/>
          </p:cNvPicPr>
          <p:nvPr/>
        </p:nvPicPr>
        <p:blipFill>
          <a:blip r:embed="rId7"/>
          <a:srcRect l="87961" t="48782" r="5208" b="2434"/>
          <a:stretch>
            <a:fillRect/>
          </a:stretch>
        </p:blipFill>
        <p:spPr bwMode="auto">
          <a:xfrm>
            <a:off x="8572528" y="4143375"/>
            <a:ext cx="428597" cy="271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Стрелка вправо 41"/>
          <p:cNvSpPr/>
          <p:nvPr/>
        </p:nvSpPr>
        <p:spPr>
          <a:xfrm>
            <a:off x="2857500" y="4962525"/>
            <a:ext cx="428625" cy="785813"/>
          </a:xfrm>
          <a:prstGeom prst="rightArrow">
            <a:avLst>
              <a:gd name="adj1" fmla="val 34211"/>
              <a:gd name="adj2" fmla="val 50000"/>
            </a:avLst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/>
          </a:p>
        </p:txBody>
      </p:sp>
      <p:sp>
        <p:nvSpPr>
          <p:cNvPr id="55" name="Text Box 11"/>
          <p:cNvSpPr txBox="1">
            <a:spLocks noChangeArrowheads="1"/>
          </p:cNvSpPr>
          <p:nvPr/>
        </p:nvSpPr>
        <p:spPr bwMode="auto">
          <a:xfrm>
            <a:off x="6053138" y="2314575"/>
            <a:ext cx="2133600" cy="3413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0000" tIns="46800" rIns="90000" bIns="468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dirty="0" smtClean="0">
                <a:solidFill>
                  <a:schemeClr val="tx1"/>
                </a:solidFill>
                <a:cs typeface="Arial" panose="020B0604020202020204" pitchFamily="34" charset="0"/>
              </a:rPr>
              <a:t>Реальные данные</a:t>
            </a:r>
            <a:endParaRPr lang="it-IT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00063" y="3748088"/>
            <a:ext cx="1756828" cy="5847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dirty="0" smtClean="0">
                <a:solidFill>
                  <a:srgbClr val="C00000"/>
                </a:solidFill>
              </a:rPr>
              <a:t>Поле отношения</a:t>
            </a:r>
          </a:p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dirty="0" smtClean="0">
                <a:solidFill>
                  <a:srgbClr val="C00000"/>
                </a:solidFill>
              </a:rPr>
              <a:t> сигнал/шум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4" name="Стрелка вправо 43"/>
          <p:cNvSpPr/>
          <p:nvPr/>
        </p:nvSpPr>
        <p:spPr>
          <a:xfrm rot="8075256">
            <a:off x="2359819" y="3569494"/>
            <a:ext cx="428625" cy="785813"/>
          </a:xfrm>
          <a:prstGeom prst="rightArrow">
            <a:avLst>
              <a:gd name="adj1" fmla="val 34211"/>
              <a:gd name="adj2" fmla="val 50000"/>
            </a:avLst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/>
          </a:p>
        </p:txBody>
      </p:sp>
      <p:sp>
        <p:nvSpPr>
          <p:cNvPr id="64" name="TextBox 63"/>
          <p:cNvSpPr txBox="1"/>
          <p:nvPr/>
        </p:nvSpPr>
        <p:spPr>
          <a:xfrm>
            <a:off x="2924175" y="3871500"/>
            <a:ext cx="2807180" cy="33855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dirty="0" err="1" smtClean="0">
                <a:solidFill>
                  <a:srgbClr val="C00000"/>
                </a:solidFill>
              </a:rPr>
              <a:t>Микросеймическое</a:t>
            </a:r>
            <a:r>
              <a:rPr lang="ru-RU" dirty="0" smtClean="0">
                <a:solidFill>
                  <a:srgbClr val="C00000"/>
                </a:solidFill>
              </a:rPr>
              <a:t> событие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843588" y="3757613"/>
            <a:ext cx="3135602" cy="5847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dirty="0" smtClean="0">
                <a:solidFill>
                  <a:srgbClr val="C00000"/>
                </a:solidFill>
              </a:rPr>
              <a:t>Совокупная микросейсмическая </a:t>
            </a:r>
          </a:p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dirty="0" smtClean="0">
                <a:solidFill>
                  <a:srgbClr val="C00000"/>
                </a:solidFill>
              </a:rPr>
              <a:t>активность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0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572500" y="6819900"/>
            <a:ext cx="393700" cy="285750"/>
          </a:xfrm>
        </p:spPr>
        <p:txBody>
          <a:bodyPr/>
          <a:lstStyle/>
          <a:p>
            <a:pPr>
              <a:defRPr/>
            </a:pPr>
            <a:fld id="{E7E04997-35E2-418B-BB2C-5E4BA011AF6B}" type="slidenum">
              <a:rPr lang="ru-RU" sz="1000" b="1" smtClean="0">
                <a:solidFill>
                  <a:schemeClr val="bg1"/>
                </a:solidFill>
                <a:latin typeface="+mj-lt"/>
              </a:rPr>
              <a:pPr>
                <a:defRPr/>
              </a:pPr>
              <a:t>7</a:t>
            </a:fld>
            <a:endParaRPr lang="ru-RU" sz="1000" b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2799" name="Picture 31" descr="R:\2015\Руспетра_ГРП\Обработка\Описание  анализ\4stage.png"/>
          <p:cNvPicPr>
            <a:picLocks noChangeAspect="1" noChangeArrowheads="1"/>
          </p:cNvPicPr>
          <p:nvPr/>
        </p:nvPicPr>
        <p:blipFill>
          <a:blip r:embed="rId8"/>
          <a:srcRect l="11358" t="2409" b="6049"/>
          <a:stretch>
            <a:fillRect/>
          </a:stretch>
        </p:blipFill>
        <p:spPr bwMode="auto">
          <a:xfrm>
            <a:off x="6000760" y="4313981"/>
            <a:ext cx="2573333" cy="2505942"/>
          </a:xfrm>
          <a:prstGeom prst="rect">
            <a:avLst/>
          </a:prstGeom>
          <a:noFill/>
        </p:spPr>
      </p:pic>
      <p:sp>
        <p:nvSpPr>
          <p:cNvPr id="43" name="Стрелка вправо 42"/>
          <p:cNvSpPr/>
          <p:nvPr/>
        </p:nvSpPr>
        <p:spPr>
          <a:xfrm>
            <a:off x="5786438" y="4962525"/>
            <a:ext cx="428625" cy="785813"/>
          </a:xfrm>
          <a:prstGeom prst="rightArrow">
            <a:avLst>
              <a:gd name="adj1" fmla="val 34211"/>
              <a:gd name="adj2" fmla="val 50000"/>
            </a:avLst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/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1" name="Picture 5"/>
          <p:cNvPicPr>
            <a:picLocks noChangeAspect="1" noChangeArrowheads="1"/>
          </p:cNvPicPr>
          <p:nvPr/>
        </p:nvPicPr>
        <p:blipFill>
          <a:blip r:embed="rId3">
            <a:lum bright="20000" contrast="20000"/>
          </a:blip>
          <a:srcRect/>
          <a:stretch>
            <a:fillRect/>
          </a:stretch>
        </p:blipFill>
        <p:spPr bwMode="auto">
          <a:xfrm>
            <a:off x="495300" y="3478213"/>
            <a:ext cx="2674938" cy="295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2" name="Picture 6"/>
          <p:cNvPicPr>
            <a:picLocks noChangeAspect="1" noChangeArrowheads="1"/>
          </p:cNvPicPr>
          <p:nvPr/>
        </p:nvPicPr>
        <p:blipFill>
          <a:blip r:embed="rId4">
            <a:lum bright="20000" contrast="20000"/>
          </a:blip>
          <a:srcRect l="7188"/>
          <a:stretch>
            <a:fillRect/>
          </a:stretch>
        </p:blipFill>
        <p:spPr bwMode="auto">
          <a:xfrm>
            <a:off x="3186113" y="3479800"/>
            <a:ext cx="2778125" cy="295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3" name="Picture 7"/>
          <p:cNvPicPr>
            <a:picLocks noChangeAspect="1" noChangeArrowheads="1"/>
          </p:cNvPicPr>
          <p:nvPr/>
        </p:nvPicPr>
        <p:blipFill>
          <a:blip r:embed="rId5">
            <a:lum bright="20000" contrast="20000"/>
          </a:blip>
          <a:srcRect l="2129"/>
          <a:stretch>
            <a:fillRect/>
          </a:stretch>
        </p:blipFill>
        <p:spPr bwMode="auto">
          <a:xfrm>
            <a:off x="5975350" y="3478213"/>
            <a:ext cx="2894013" cy="295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4" name="Рисунок 10" descr="signals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3075" y="1468438"/>
            <a:ext cx="8491538" cy="196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5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6905625" y="6448425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1F93017-84E6-4852-9C8D-9C51E4482908}" type="slidenum">
              <a:rPr lang="ru-RU" b="1" smtClean="0">
                <a:solidFill>
                  <a:srgbClr val="C00000"/>
                </a:solidFill>
              </a:rPr>
              <a:pPr/>
              <a:t>8</a:t>
            </a:fld>
            <a:endParaRPr lang="ru-RU" b="1" smtClean="0">
              <a:solidFill>
                <a:srgbClr val="C00000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Расчет формы сигналов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Рисунок 3" descr="G:\mllm_auto_rezults\new\trm_results\mapRS2D_xyz_rs_n0_c_r21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2017996"/>
            <a:ext cx="2857520" cy="2147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Picture 2" descr="mapDS2D_max_diffsum_r200_n0_xyz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000240"/>
            <a:ext cx="2928958" cy="2200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3" descr="mapDS2D_max_diffsum_r200_n2_xyz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4286256"/>
            <a:ext cx="2857520" cy="2147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Рисунок 5" descr="G:\mllm_auto_rezults\new\trm_results\mapRS2D_xyz_rs_n2_c_r210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0430" y="4286255"/>
            <a:ext cx="2857520" cy="2147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Рисунок 15" descr="G:\mllm_auto_rezults\new\mllm_auto_results\mapKAF2D_sum_mllm_auto_n0_3x3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43636" y="2036142"/>
            <a:ext cx="2857520" cy="2147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Рисунок 17" descr="G:\mllm_auto_rezults\new\mllm_auto_results\mapKAF2D_sum_mllm_auto_n2_3x3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43636" y="4286256"/>
            <a:ext cx="2857520" cy="2147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00034" y="1500174"/>
            <a:ext cx="7954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              Дифракционное                        </a:t>
            </a:r>
            <a:r>
              <a:rPr lang="en-US" dirty="0" smtClean="0"/>
              <a:t>Time Reverse </a:t>
            </a:r>
            <a:r>
              <a:rPr lang="ru-RU" dirty="0" smtClean="0"/>
              <a:t>                            Максимум</a:t>
            </a:r>
          </a:p>
          <a:p>
            <a:r>
              <a:rPr lang="ru-RU" dirty="0" smtClean="0"/>
              <a:t>                 суммирование                             </a:t>
            </a:r>
            <a:r>
              <a:rPr lang="en-US" dirty="0" smtClean="0"/>
              <a:t>Modeling</a:t>
            </a:r>
            <a:r>
              <a:rPr lang="ru-RU" dirty="0" smtClean="0"/>
              <a:t>                           правдоподобия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85720" y="2714620"/>
            <a:ext cx="867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N/S = 0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14282" y="4929198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N/S = 10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Сопоставление методов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 точности и помехоустойчивости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R:\2015\Руспетра_ГРП\Обработка\Описание  анализ\результаты по стадиям\итог\рис_стадия_1_в отчет_мини.jpg"/>
          <p:cNvPicPr>
            <a:picLocks noChangeAspect="1" noChangeArrowheads="1"/>
          </p:cNvPicPr>
          <p:nvPr/>
        </p:nvPicPr>
        <p:blipFill>
          <a:blip r:embed="rId2" cstate="print"/>
          <a:srcRect r="5476"/>
          <a:stretch>
            <a:fillRect/>
          </a:stretch>
        </p:blipFill>
        <p:spPr bwMode="auto">
          <a:xfrm>
            <a:off x="2700000" y="1188000"/>
            <a:ext cx="6357982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8"/>
          <p:cNvSpPr txBox="1">
            <a:spLocks/>
          </p:cNvSpPr>
          <p:nvPr/>
        </p:nvSpPr>
        <p:spPr bwMode="auto">
          <a:xfrm>
            <a:off x="1187450" y="231775"/>
            <a:ext cx="7956550" cy="5334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lvl="1" indent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2000" i="0" dirty="0" smtClean="0">
                <a:latin typeface="Cambria" pitchFamily="18" charset="0"/>
                <a:ea typeface="+mn-ea"/>
                <a:sym typeface="Wingdings" pitchFamily="2" charset="2"/>
              </a:rPr>
              <a:t>Стадия 1. </a:t>
            </a:r>
            <a:r>
              <a:rPr lang="ru-RU" sz="2000" i="0" dirty="0" err="1" smtClean="0">
                <a:latin typeface="Cambria" pitchFamily="18" charset="0"/>
                <a:ea typeface="+mn-ea"/>
                <a:sym typeface="Wingdings" pitchFamily="2" charset="2"/>
              </a:rPr>
              <a:t>Минифрак</a:t>
            </a:r>
            <a:endParaRPr lang="en-US" sz="2000" dirty="0">
              <a:solidFill>
                <a:srgbClr val="00B0F0"/>
              </a:solidFill>
              <a:latin typeface="Days" pitchFamily="50" charset="0"/>
              <a:cs typeface="+mn-cs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idx="10"/>
          </p:nvPr>
        </p:nvSpPr>
        <p:spPr>
          <a:xfrm>
            <a:off x="8572528" y="6572273"/>
            <a:ext cx="393674" cy="285728"/>
          </a:xfrm>
        </p:spPr>
        <p:txBody>
          <a:bodyPr/>
          <a:lstStyle/>
          <a:p>
            <a:pPr>
              <a:defRPr/>
            </a:pPr>
            <a:fld id="{3D1DF936-2D39-456C-8DDC-D25A24E24DF1}" type="slidenum">
              <a:rPr lang="ru-RU" sz="1000" b="1" smtClean="0">
                <a:solidFill>
                  <a:schemeClr val="bg1"/>
                </a:solidFill>
                <a:latin typeface="+mj-lt"/>
              </a:rPr>
              <a:pPr>
                <a:defRPr/>
              </a:pPr>
              <a:t>10</a:t>
            </a:fld>
            <a:endParaRPr lang="ru-RU" sz="1000" b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4036" name="Picture 4" descr="R:\2015\Руспетра_ГРП\Обработка\Описание  анализ\результаты по стадиям\итог\видео\minifrac_1_video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804" y="3500438"/>
            <a:ext cx="2803684" cy="2787015"/>
          </a:xfrm>
          <a:prstGeom prst="rect">
            <a:avLst/>
          </a:prstGeom>
          <a:noFill/>
        </p:spPr>
      </p:pic>
      <p:pic>
        <p:nvPicPr>
          <p:cNvPr id="44037" name="Picture 5" descr="R:\2015\Руспетра_ГРП\Обработка\Описание  анализ\результаты по стадиям\итог\рис_стадия_1_в отчет_мини.jpg"/>
          <p:cNvPicPr>
            <a:picLocks noChangeAspect="1" noChangeArrowheads="1"/>
          </p:cNvPicPr>
          <p:nvPr/>
        </p:nvPicPr>
        <p:blipFill>
          <a:blip r:embed="rId4" cstate="print"/>
          <a:srcRect l="23346" t="65073" r="59101" b="19848"/>
          <a:stretch>
            <a:fillRect/>
          </a:stretch>
        </p:blipFill>
        <p:spPr bwMode="auto">
          <a:xfrm>
            <a:off x="571472" y="1214422"/>
            <a:ext cx="1928826" cy="214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R:\2015\Руспетра_ГРП\Обработка\Описание  анализ\результаты по стадиям\итог\рис_стадия_1_в отчет_фрак.jpg"/>
          <p:cNvPicPr>
            <a:picLocks noChangeAspect="1" noChangeArrowheads="1"/>
          </p:cNvPicPr>
          <p:nvPr/>
        </p:nvPicPr>
        <p:blipFill>
          <a:blip r:embed="rId2" cstate="print"/>
          <a:srcRect r="5061"/>
          <a:stretch>
            <a:fillRect/>
          </a:stretch>
        </p:blipFill>
        <p:spPr bwMode="auto">
          <a:xfrm>
            <a:off x="2664000" y="1209675"/>
            <a:ext cx="6429375" cy="500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8"/>
          <p:cNvSpPr txBox="1">
            <a:spLocks/>
          </p:cNvSpPr>
          <p:nvPr/>
        </p:nvSpPr>
        <p:spPr bwMode="auto">
          <a:xfrm>
            <a:off x="1187450" y="231775"/>
            <a:ext cx="7956550" cy="5334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lvl="1" indent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2000" i="0" dirty="0" smtClean="0">
                <a:latin typeface="Cambria" pitchFamily="18" charset="0"/>
                <a:ea typeface="+mn-ea"/>
                <a:sym typeface="Wingdings" pitchFamily="2" charset="2"/>
              </a:rPr>
              <a:t>Стадия 1. Фрак</a:t>
            </a:r>
            <a:endParaRPr lang="en-US" sz="2000" dirty="0">
              <a:solidFill>
                <a:srgbClr val="00B0F0"/>
              </a:solidFill>
              <a:latin typeface="Days" pitchFamily="50" charset="0"/>
              <a:cs typeface="+mn-cs"/>
            </a:endParaRPr>
          </a:p>
        </p:txBody>
      </p:sp>
      <p:pic>
        <p:nvPicPr>
          <p:cNvPr id="45060" name="Рисунок 3" descr="frac_1_video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63" y="3500438"/>
            <a:ext cx="2803525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Picture 4" descr="\\MASTER\Objects\2015\Руспетра_ГРП\Обработка\Описание  анализ\результаты по стадиям\итог\рис_стадия_1_в отчет_фрак.jpg"/>
          <p:cNvPicPr>
            <a:picLocks noChangeAspect="1" noChangeArrowheads="1"/>
          </p:cNvPicPr>
          <p:nvPr/>
        </p:nvPicPr>
        <p:blipFill>
          <a:blip r:embed="rId4" cstate="print"/>
          <a:srcRect l="23354" t="65070" r="59099" b="20357"/>
          <a:stretch>
            <a:fillRect/>
          </a:stretch>
        </p:blipFill>
        <p:spPr bwMode="auto">
          <a:xfrm>
            <a:off x="571486" y="1214438"/>
            <a:ext cx="1928812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idx="10"/>
          </p:nvPr>
        </p:nvSpPr>
        <p:spPr>
          <a:xfrm>
            <a:off x="8572528" y="6572273"/>
            <a:ext cx="393674" cy="285728"/>
          </a:xfrm>
        </p:spPr>
        <p:txBody>
          <a:bodyPr/>
          <a:lstStyle/>
          <a:p>
            <a:pPr>
              <a:defRPr/>
            </a:pPr>
            <a:fld id="{3D1DF936-2D39-456C-8DDC-D25A24E24DF1}" type="slidenum">
              <a:rPr lang="ru-RU" sz="1000" b="1" smtClean="0">
                <a:solidFill>
                  <a:schemeClr val="bg1"/>
                </a:solidFill>
                <a:latin typeface="+mj-lt"/>
              </a:rPr>
              <a:pPr>
                <a:defRPr/>
              </a:pPr>
              <a:t>11</a:t>
            </a:fld>
            <a:endParaRPr lang="ru-RU" sz="1000" b="1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R:\2015\Руспетра_ГРП\Обработка\Описание  анализ\результаты по стадиям\итог\стадия_1_обща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313" y="857250"/>
            <a:ext cx="6550025" cy="568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3" name="Picture 2" descr="R:\2015\Руспетра_ГРП\Обработка\Описание  анализ\результаты по стадиям\итог\стадия_1_обща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3714750"/>
            <a:ext cx="3071812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4" name="Picture 2" descr="R:\2015\Руспетра_ГРП\Обработка\Описание  анализ\результаты по стадиям\итог\стадия_1_общая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1000125"/>
            <a:ext cx="2857500" cy="266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8"/>
          <p:cNvSpPr txBox="1">
            <a:spLocks/>
          </p:cNvSpPr>
          <p:nvPr/>
        </p:nvSpPr>
        <p:spPr bwMode="auto">
          <a:xfrm>
            <a:off x="1187450" y="231775"/>
            <a:ext cx="7956550" cy="5334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lvl="1" indent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2000" i="0" dirty="0" smtClean="0">
                <a:latin typeface="Cambria" pitchFamily="18" charset="0"/>
                <a:ea typeface="+mn-ea"/>
                <a:sym typeface="Wingdings" pitchFamily="2" charset="2"/>
              </a:rPr>
              <a:t>Стадия 1</a:t>
            </a:r>
            <a:endParaRPr lang="en-US" sz="2000" dirty="0">
              <a:solidFill>
                <a:srgbClr val="00B0F0"/>
              </a:solidFill>
              <a:latin typeface="Days" pitchFamily="50" charset="0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0"/>
          </p:nvPr>
        </p:nvSpPr>
        <p:spPr>
          <a:xfrm>
            <a:off x="8572528" y="6572273"/>
            <a:ext cx="393674" cy="285728"/>
          </a:xfrm>
        </p:spPr>
        <p:txBody>
          <a:bodyPr/>
          <a:lstStyle/>
          <a:p>
            <a:pPr>
              <a:defRPr/>
            </a:pPr>
            <a:fld id="{3D1DF936-2D39-456C-8DDC-D25A24E24DF1}" type="slidenum">
              <a:rPr lang="ru-RU" sz="1000" b="1" smtClean="0">
                <a:solidFill>
                  <a:schemeClr val="bg1"/>
                </a:solidFill>
                <a:latin typeface="+mj-lt"/>
              </a:rPr>
              <a:pPr>
                <a:defRPr/>
              </a:pPr>
              <a:t>12</a:t>
            </a:fld>
            <a:endParaRPr lang="ru-RU" sz="1000" b="1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R:\2015\Руспетра_ГРП\Обработка\Описание  анализ\результаты по стадиям\итог\рис_стадия_3_в отчет_мини.jpg"/>
          <p:cNvPicPr>
            <a:picLocks noChangeAspect="1" noChangeArrowheads="1"/>
          </p:cNvPicPr>
          <p:nvPr/>
        </p:nvPicPr>
        <p:blipFill>
          <a:blip r:embed="rId2" cstate="print"/>
          <a:srcRect r="3165"/>
          <a:stretch>
            <a:fillRect/>
          </a:stretch>
        </p:blipFill>
        <p:spPr bwMode="auto">
          <a:xfrm>
            <a:off x="2643174" y="1285860"/>
            <a:ext cx="6555936" cy="4985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8"/>
          <p:cNvSpPr txBox="1">
            <a:spLocks/>
          </p:cNvSpPr>
          <p:nvPr/>
        </p:nvSpPr>
        <p:spPr bwMode="auto">
          <a:xfrm>
            <a:off x="1187450" y="231775"/>
            <a:ext cx="7956550" cy="5334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lvl="1" indent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2000" i="0" dirty="0" smtClean="0">
                <a:latin typeface="Cambria" pitchFamily="18" charset="0"/>
                <a:ea typeface="+mn-ea"/>
                <a:sym typeface="Wingdings" pitchFamily="2" charset="2"/>
              </a:rPr>
              <a:t>Стадия </a:t>
            </a:r>
            <a:r>
              <a:rPr lang="en-US" sz="2000" i="0" dirty="0" smtClean="0">
                <a:latin typeface="Cambria" pitchFamily="18" charset="0"/>
                <a:ea typeface="+mn-ea"/>
                <a:sym typeface="Wingdings" pitchFamily="2" charset="2"/>
              </a:rPr>
              <a:t>3</a:t>
            </a:r>
            <a:r>
              <a:rPr lang="ru-RU" sz="2000" i="0" dirty="0" smtClean="0">
                <a:latin typeface="Cambria" pitchFamily="18" charset="0"/>
                <a:ea typeface="+mn-ea"/>
                <a:sym typeface="Wingdings" pitchFamily="2" charset="2"/>
              </a:rPr>
              <a:t>. </a:t>
            </a:r>
            <a:r>
              <a:rPr lang="ru-RU" sz="2000" i="0" dirty="0" err="1" smtClean="0">
                <a:latin typeface="Cambria" pitchFamily="18" charset="0"/>
                <a:ea typeface="+mn-ea"/>
                <a:sym typeface="Wingdings" pitchFamily="2" charset="2"/>
              </a:rPr>
              <a:t>Минифрак</a:t>
            </a:r>
            <a:endParaRPr lang="en-US" sz="2000" dirty="0">
              <a:solidFill>
                <a:srgbClr val="00B0F0"/>
              </a:solidFill>
              <a:latin typeface="Days" pitchFamily="50" charset="0"/>
              <a:cs typeface="+mn-cs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idx="10"/>
          </p:nvPr>
        </p:nvSpPr>
        <p:spPr>
          <a:xfrm>
            <a:off x="8572528" y="6572273"/>
            <a:ext cx="393674" cy="285728"/>
          </a:xfrm>
        </p:spPr>
        <p:txBody>
          <a:bodyPr/>
          <a:lstStyle/>
          <a:p>
            <a:pPr>
              <a:defRPr/>
            </a:pPr>
            <a:fld id="{3D1DF936-2D39-456C-8DDC-D25A24E24DF1}" type="slidenum">
              <a:rPr lang="ru-RU" sz="1000" b="1" smtClean="0">
                <a:solidFill>
                  <a:schemeClr val="bg1"/>
                </a:solidFill>
                <a:latin typeface="+mj-lt"/>
              </a:rPr>
              <a:pPr>
                <a:defRPr/>
              </a:pPr>
              <a:t>13</a:t>
            </a:fld>
            <a:endParaRPr lang="ru-RU" sz="1000" b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7109" name="Picture 5" descr="R:\2015\Руспетра_ГРП\Обработка\Описание  анализ\результаты по стадиям\итог\рис_стадия_3_в отчет_мини.jpg"/>
          <p:cNvPicPr>
            <a:picLocks noChangeAspect="1" noChangeArrowheads="1"/>
          </p:cNvPicPr>
          <p:nvPr/>
        </p:nvPicPr>
        <p:blipFill>
          <a:blip r:embed="rId3" cstate="print"/>
          <a:srcRect l="23013" t="65605" r="59434" b="20315"/>
          <a:stretch>
            <a:fillRect/>
          </a:stretch>
        </p:blipFill>
        <p:spPr bwMode="auto">
          <a:xfrm>
            <a:off x="500034" y="1428736"/>
            <a:ext cx="1928826" cy="2000264"/>
          </a:xfrm>
          <a:prstGeom prst="rect">
            <a:avLst/>
          </a:prstGeom>
          <a:noFill/>
        </p:spPr>
      </p:pic>
      <p:pic>
        <p:nvPicPr>
          <p:cNvPr id="89090" name="Picture 2" descr="R:\2015\Руспетра_ГРП\Обработка\Описание  анализ\результаты по стадиям\итог\видео\minifrac_3_video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2" y="3571876"/>
            <a:ext cx="2803684" cy="27870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R:\2015\Руспетра_ГРП\Обработка\Описание  анализ\результаты по стадиям\итог\рис_стадия_3_в отчет_фрак.jpg"/>
          <p:cNvPicPr>
            <a:picLocks noChangeAspect="1" noChangeArrowheads="1"/>
          </p:cNvPicPr>
          <p:nvPr/>
        </p:nvPicPr>
        <p:blipFill>
          <a:blip r:embed="rId2" cstate="print"/>
          <a:srcRect r="5362"/>
          <a:stretch>
            <a:fillRect/>
          </a:stretch>
        </p:blipFill>
        <p:spPr bwMode="auto">
          <a:xfrm>
            <a:off x="2643174" y="1285860"/>
            <a:ext cx="6407169" cy="5054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8"/>
          <p:cNvSpPr txBox="1">
            <a:spLocks/>
          </p:cNvSpPr>
          <p:nvPr/>
        </p:nvSpPr>
        <p:spPr bwMode="auto">
          <a:xfrm>
            <a:off x="1187450" y="231775"/>
            <a:ext cx="7956550" cy="5334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lvl="1" indent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2000" i="0" dirty="0" smtClean="0">
                <a:latin typeface="Cambria" pitchFamily="18" charset="0"/>
                <a:ea typeface="+mn-ea"/>
                <a:sym typeface="Wingdings" pitchFamily="2" charset="2"/>
              </a:rPr>
              <a:t>Стадия </a:t>
            </a:r>
            <a:r>
              <a:rPr lang="en-US" sz="2000" i="0" dirty="0" smtClean="0">
                <a:latin typeface="Cambria" pitchFamily="18" charset="0"/>
                <a:ea typeface="+mn-ea"/>
                <a:sym typeface="Wingdings" pitchFamily="2" charset="2"/>
              </a:rPr>
              <a:t>3</a:t>
            </a:r>
            <a:r>
              <a:rPr lang="ru-RU" sz="2000" i="0" dirty="0" smtClean="0">
                <a:latin typeface="Cambria" pitchFamily="18" charset="0"/>
                <a:ea typeface="+mn-ea"/>
                <a:sym typeface="Wingdings" pitchFamily="2" charset="2"/>
              </a:rPr>
              <a:t>. Фрак</a:t>
            </a:r>
            <a:endParaRPr lang="en-US" sz="2000" dirty="0">
              <a:solidFill>
                <a:srgbClr val="00B0F0"/>
              </a:solidFill>
              <a:latin typeface="Days" pitchFamily="50" charset="0"/>
              <a:cs typeface="+mn-cs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idx="10"/>
          </p:nvPr>
        </p:nvSpPr>
        <p:spPr>
          <a:xfrm>
            <a:off x="8572528" y="6572273"/>
            <a:ext cx="393674" cy="285728"/>
          </a:xfrm>
        </p:spPr>
        <p:txBody>
          <a:bodyPr/>
          <a:lstStyle/>
          <a:p>
            <a:pPr>
              <a:defRPr/>
            </a:pPr>
            <a:fld id="{3D1DF936-2D39-456C-8DDC-D25A24E24DF1}" type="slidenum">
              <a:rPr lang="ru-RU" sz="1000" b="1" smtClean="0">
                <a:solidFill>
                  <a:schemeClr val="bg1"/>
                </a:solidFill>
                <a:latin typeface="+mj-lt"/>
              </a:rPr>
              <a:pPr>
                <a:defRPr/>
              </a:pPr>
              <a:t>14</a:t>
            </a:fld>
            <a:endParaRPr lang="ru-RU" sz="1000" b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8132" name="Picture 4" descr="R:\2015\Руспетра_ГРП\Обработка\Описание  анализ\результаты по стадиям\итог\видео\frac_3_video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70943"/>
            <a:ext cx="2803684" cy="2787015"/>
          </a:xfrm>
          <a:prstGeom prst="rect">
            <a:avLst/>
          </a:prstGeom>
          <a:noFill/>
        </p:spPr>
      </p:pic>
      <p:pic>
        <p:nvPicPr>
          <p:cNvPr id="48133" name="Picture 5" descr="R:\2015\Руспетра_ГРП\Обработка\Описание  анализ\результаты по стадиям\итог\рис_стадия_3_в отчет_фрак.jpg"/>
          <p:cNvPicPr>
            <a:picLocks noChangeAspect="1" noChangeArrowheads="1"/>
          </p:cNvPicPr>
          <p:nvPr/>
        </p:nvPicPr>
        <p:blipFill>
          <a:blip r:embed="rId4" cstate="print"/>
          <a:srcRect l="22949" t="65401" r="59503" b="20020"/>
          <a:stretch>
            <a:fillRect/>
          </a:stretch>
        </p:blipFill>
        <p:spPr bwMode="auto">
          <a:xfrm>
            <a:off x="500034" y="1357298"/>
            <a:ext cx="1928826" cy="2071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R:\2015\Руспетра_ГРП\Обработка\Описание  анализ\результаты по стадиям\итог\стадия_3_обща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88" y="928688"/>
            <a:ext cx="5715000" cy="564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5" name="Picture 2" descr="R:\2015\Руспетра_ГРП\Обработка\Описание  анализ\результаты по стадиям\итог\стадия_3_обща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8" y="3717925"/>
            <a:ext cx="3171825" cy="285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6" name="Picture 2" descr="R:\2015\Руспетра_ГРП\Обработка\Описание  анализ\результаты по стадиям\итог\стадия_3_общая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5" y="860425"/>
            <a:ext cx="2457450" cy="285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8"/>
          <p:cNvSpPr txBox="1">
            <a:spLocks/>
          </p:cNvSpPr>
          <p:nvPr/>
        </p:nvSpPr>
        <p:spPr bwMode="auto">
          <a:xfrm>
            <a:off x="1187450" y="231775"/>
            <a:ext cx="7956550" cy="5334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lvl="1" indent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2000" i="0" dirty="0" smtClean="0">
                <a:latin typeface="Cambria" pitchFamily="18" charset="0"/>
                <a:ea typeface="+mn-ea"/>
                <a:sym typeface="Wingdings" pitchFamily="2" charset="2"/>
              </a:rPr>
              <a:t>Стадия </a:t>
            </a:r>
            <a:r>
              <a:rPr lang="en-US" sz="2000" i="0" dirty="0" smtClean="0">
                <a:latin typeface="Cambria" pitchFamily="18" charset="0"/>
                <a:ea typeface="+mn-ea"/>
                <a:sym typeface="Wingdings" pitchFamily="2" charset="2"/>
              </a:rPr>
              <a:t>3</a:t>
            </a:r>
            <a:endParaRPr lang="en-US" sz="2000" dirty="0">
              <a:solidFill>
                <a:srgbClr val="00B0F0"/>
              </a:solidFill>
              <a:latin typeface="Days" pitchFamily="50" charset="0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0"/>
          </p:nvPr>
        </p:nvSpPr>
        <p:spPr>
          <a:xfrm>
            <a:off x="8572528" y="6572273"/>
            <a:ext cx="393674" cy="285728"/>
          </a:xfrm>
        </p:spPr>
        <p:txBody>
          <a:bodyPr/>
          <a:lstStyle/>
          <a:p>
            <a:pPr>
              <a:defRPr/>
            </a:pPr>
            <a:fld id="{3D1DF936-2D39-456C-8DDC-D25A24E24DF1}" type="slidenum">
              <a:rPr lang="ru-RU" sz="1000" b="1" smtClean="0">
                <a:solidFill>
                  <a:schemeClr val="bg1"/>
                </a:solidFill>
                <a:latin typeface="+mj-lt"/>
              </a:rPr>
              <a:pPr>
                <a:defRPr/>
              </a:pPr>
              <a:t>15</a:t>
            </a:fld>
            <a:endParaRPr lang="ru-RU" sz="1000" b="1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R:\2015\Руспетра_ГРП\Обработка\Описание  анализ\результаты по стадиям\итог\общая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785813"/>
            <a:ext cx="8643938" cy="58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8"/>
          <p:cNvSpPr txBox="1">
            <a:spLocks/>
          </p:cNvSpPr>
          <p:nvPr/>
        </p:nvSpPr>
        <p:spPr bwMode="auto">
          <a:xfrm>
            <a:off x="1187450" y="231775"/>
            <a:ext cx="7670800" cy="5334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lvl="1" indent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2000" i="0" dirty="0" smtClean="0">
                <a:latin typeface="Cambria" pitchFamily="18" charset="0"/>
                <a:ea typeface="+mn-ea"/>
                <a:sym typeface="Wingdings" pitchFamily="2" charset="2"/>
              </a:rPr>
              <a:t>Все стадии</a:t>
            </a:r>
            <a:endParaRPr lang="en-US" sz="2000" dirty="0">
              <a:solidFill>
                <a:srgbClr val="00B0F0"/>
              </a:solidFill>
              <a:latin typeface="Days" pitchFamily="50" charset="0"/>
              <a:cs typeface="+mn-cs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idx="10"/>
          </p:nvPr>
        </p:nvSpPr>
        <p:spPr>
          <a:xfrm>
            <a:off x="8572528" y="6572273"/>
            <a:ext cx="393674" cy="285728"/>
          </a:xfrm>
        </p:spPr>
        <p:txBody>
          <a:bodyPr/>
          <a:lstStyle/>
          <a:p>
            <a:pPr>
              <a:defRPr/>
            </a:pPr>
            <a:fld id="{3D1DF936-2D39-456C-8DDC-D25A24E24DF1}" type="slidenum">
              <a:rPr lang="ru-RU" sz="1000" b="1" smtClean="0">
                <a:solidFill>
                  <a:schemeClr val="bg1"/>
                </a:solidFill>
                <a:latin typeface="+mj-lt"/>
              </a:rPr>
              <a:pPr>
                <a:defRPr/>
              </a:pPr>
              <a:t>16</a:t>
            </a:fld>
            <a:endParaRPr lang="ru-RU" sz="1000" b="1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Восстановление свойств среды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Традиционная </a:t>
            </a:r>
            <a:r>
              <a:rPr lang="ru-RU" sz="3000" dirty="0" err="1" smtClean="0"/>
              <a:t>сейморазведка</a:t>
            </a:r>
            <a:endParaRPr lang="ru-RU" sz="3000" dirty="0" smtClean="0"/>
          </a:p>
          <a:p>
            <a:pPr lvl="1"/>
            <a:r>
              <a:rPr lang="ru-RU" sz="2200" dirty="0" smtClean="0"/>
              <a:t>Метод общей глубинной точки </a:t>
            </a:r>
            <a:r>
              <a:rPr lang="en-US" sz="2200" dirty="0" smtClean="0"/>
              <a:t>2D </a:t>
            </a:r>
            <a:r>
              <a:rPr lang="ru-RU" sz="2200" dirty="0" smtClean="0"/>
              <a:t>и </a:t>
            </a:r>
            <a:r>
              <a:rPr lang="en-US" sz="2200" dirty="0" smtClean="0"/>
              <a:t>3D</a:t>
            </a:r>
            <a:endParaRPr lang="ru-RU" sz="2200" dirty="0" smtClean="0"/>
          </a:p>
          <a:p>
            <a:pPr lvl="1"/>
            <a:r>
              <a:rPr lang="ru-RU" sz="2200" dirty="0" smtClean="0"/>
              <a:t>Техники миграции</a:t>
            </a:r>
          </a:p>
          <a:p>
            <a:pPr lvl="1"/>
            <a:r>
              <a:rPr lang="ru-RU" sz="2200" dirty="0" smtClean="0"/>
              <a:t>Анализ сейсмических атрибутов</a:t>
            </a:r>
          </a:p>
          <a:p>
            <a:pPr lvl="1">
              <a:buNone/>
            </a:pPr>
            <a:endParaRPr lang="ru-RU" sz="2200" dirty="0" smtClean="0"/>
          </a:p>
          <a:p>
            <a:pPr lvl="1">
              <a:buNone/>
            </a:pPr>
            <a:endParaRPr lang="ru-RU" sz="2200" dirty="0" smtClean="0"/>
          </a:p>
          <a:p>
            <a:r>
              <a:rPr lang="ru-RU" sz="3000" dirty="0" smtClean="0"/>
              <a:t>Новые подходы</a:t>
            </a:r>
          </a:p>
          <a:p>
            <a:pPr lvl="1"/>
            <a:r>
              <a:rPr lang="ru-RU" sz="2200" dirty="0" err="1" smtClean="0"/>
              <a:t>Полноволновая</a:t>
            </a:r>
            <a:r>
              <a:rPr lang="ru-RU" sz="2200" dirty="0" smtClean="0"/>
              <a:t> инверсия </a:t>
            </a:r>
            <a:r>
              <a:rPr lang="en-US" sz="2200" dirty="0" smtClean="0"/>
              <a:t>(FWI)</a:t>
            </a:r>
            <a:endParaRPr lang="ru-RU" sz="2200" dirty="0" smtClean="0"/>
          </a:p>
          <a:p>
            <a:pPr lvl="1"/>
            <a:r>
              <a:rPr lang="ru-RU" sz="2200" dirty="0" smtClean="0"/>
              <a:t>Низкочастотная пассивная сейсморазведка</a:t>
            </a:r>
            <a:r>
              <a:rPr lang="en-US" sz="2200" dirty="0" smtClean="0"/>
              <a:t> (LFS)</a:t>
            </a:r>
            <a:endParaRPr lang="ru-RU" dirty="0" smtClean="0"/>
          </a:p>
          <a:p>
            <a:pPr lvl="1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2214554"/>
            <a:ext cx="3386137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1" y="2143118"/>
            <a:ext cx="3357585" cy="2929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Содержимое 3" descr="FWI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 r="24822" b="68719"/>
          <a:stretch>
            <a:fillRect/>
          </a:stretch>
        </p:blipFill>
        <p:spPr>
          <a:xfrm>
            <a:off x="214282" y="2143116"/>
            <a:ext cx="4990734" cy="3000396"/>
          </a:xfrm>
        </p:spPr>
      </p:pic>
      <p:sp>
        <p:nvSpPr>
          <p:cNvPr id="5" name="TextBox 4"/>
          <p:cNvSpPr txBox="1"/>
          <p:nvPr/>
        </p:nvSpPr>
        <p:spPr>
          <a:xfrm>
            <a:off x="1857356" y="5572140"/>
            <a:ext cx="52228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S. </a:t>
            </a:r>
            <a:r>
              <a:rPr lang="en-US" dirty="0" err="1" smtClean="0"/>
              <a:t>Kapoor</a:t>
            </a:r>
            <a:r>
              <a:rPr lang="en-US" dirty="0" smtClean="0"/>
              <a:t>, D. </a:t>
            </a:r>
            <a:r>
              <a:rPr lang="en-US" dirty="0" err="1" smtClean="0"/>
              <a:t>Vigh</a:t>
            </a:r>
            <a:r>
              <a:rPr lang="en-US" dirty="0" smtClean="0"/>
              <a:t>, E. </a:t>
            </a:r>
            <a:r>
              <a:rPr lang="en-US" dirty="0" err="1" smtClean="0"/>
              <a:t>Wiarda</a:t>
            </a:r>
            <a:r>
              <a:rPr lang="en-US" dirty="0" smtClean="0"/>
              <a:t>, S. </a:t>
            </a:r>
            <a:r>
              <a:rPr lang="en-US" dirty="0" err="1" smtClean="0"/>
              <a:t>Alwon</a:t>
            </a:r>
            <a:r>
              <a:rPr lang="en-US" dirty="0" smtClean="0"/>
              <a:t> (</a:t>
            </a:r>
            <a:r>
              <a:rPr lang="en-US" dirty="0" err="1" smtClean="0"/>
              <a:t>WesternGeco</a:t>
            </a:r>
            <a:r>
              <a:rPr lang="en-US" dirty="0" smtClean="0"/>
              <a:t>)</a:t>
            </a:r>
          </a:p>
          <a:p>
            <a:r>
              <a:rPr lang="en-US" dirty="0" smtClean="0"/>
              <a:t>Full Waveform Inversion Around the World</a:t>
            </a:r>
          </a:p>
          <a:p>
            <a:r>
              <a:rPr lang="en-US" dirty="0" smtClean="0"/>
              <a:t>75 EAGE Conference London UK 10-13 June 2013</a:t>
            </a:r>
            <a:endParaRPr lang="ru-RU" dirty="0"/>
          </a:p>
        </p:txBody>
      </p:sp>
      <p:sp>
        <p:nvSpPr>
          <p:cNvPr id="8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Полноволновая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инверсия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(FWI)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/>
          <a:srcRect l="6796" t="6747" r="49867" b="9816"/>
          <a:stretch>
            <a:fillRect/>
          </a:stretch>
        </p:blipFill>
        <p:spPr bwMode="auto">
          <a:xfrm>
            <a:off x="4357686" y="1714488"/>
            <a:ext cx="4274607" cy="463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5850" y="188913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err="1" smtClean="0"/>
              <a:t>Низкочатотное</a:t>
            </a:r>
            <a:r>
              <a:rPr lang="ru-RU" sz="3200" dirty="0" smtClean="0"/>
              <a:t> </a:t>
            </a:r>
            <a:r>
              <a:rPr lang="ru-RU" sz="3200" dirty="0" err="1" smtClean="0"/>
              <a:t>ейсмическое</a:t>
            </a:r>
            <a:r>
              <a:rPr lang="ru-RU" sz="3200" dirty="0" smtClean="0"/>
              <a:t> зондирование </a:t>
            </a:r>
            <a:br>
              <a:rPr lang="ru-RU" sz="3200" dirty="0" smtClean="0"/>
            </a:br>
            <a:r>
              <a:rPr lang="ru-RU" sz="3200" dirty="0" smtClean="0"/>
              <a:t>(</a:t>
            </a:r>
            <a:r>
              <a:rPr lang="en-US" sz="3200" dirty="0" smtClean="0"/>
              <a:t>LFS)</a:t>
            </a:r>
            <a:endParaRPr lang="ru-RU" sz="32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1714488"/>
            <a:ext cx="3214710" cy="2389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12" descr="поглощение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5852" y="4429132"/>
            <a:ext cx="2928958" cy="2153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57158" y="4000504"/>
            <a:ext cx="450059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800" b="0" i="0" dirty="0" err="1">
                <a:latin typeface="Arial" charset="0"/>
              </a:rPr>
              <a:t>Low-frequency</a:t>
            </a:r>
            <a:r>
              <a:rPr lang="ru-RU" sz="800" b="0" i="0" dirty="0">
                <a:latin typeface="Arial" charset="0"/>
              </a:rPr>
              <a:t> </a:t>
            </a:r>
            <a:r>
              <a:rPr lang="ru-RU" sz="800" b="0" i="0" dirty="0" err="1">
                <a:latin typeface="Arial" charset="0"/>
              </a:rPr>
              <a:t>reflections</a:t>
            </a:r>
            <a:r>
              <a:rPr lang="ru-RU" sz="800" b="0" i="0" dirty="0">
                <a:latin typeface="Arial" charset="0"/>
              </a:rPr>
              <a:t> </a:t>
            </a:r>
            <a:r>
              <a:rPr lang="ru-RU" sz="800" b="0" i="0" dirty="0" err="1">
                <a:latin typeface="Arial" charset="0"/>
              </a:rPr>
              <a:t>from</a:t>
            </a:r>
            <a:r>
              <a:rPr lang="ru-RU" sz="800" b="0" i="0" dirty="0">
                <a:latin typeface="Arial" charset="0"/>
              </a:rPr>
              <a:t>  </a:t>
            </a:r>
            <a:r>
              <a:rPr lang="ru-RU" sz="800" b="0" i="0" dirty="0" err="1">
                <a:latin typeface="Arial" charset="0"/>
              </a:rPr>
              <a:t>a</a:t>
            </a:r>
            <a:r>
              <a:rPr lang="ru-RU" sz="800" b="0" i="0" dirty="0">
                <a:latin typeface="Arial" charset="0"/>
              </a:rPr>
              <a:t> </a:t>
            </a:r>
            <a:r>
              <a:rPr lang="ru-RU" sz="800" b="0" i="0" dirty="0" err="1">
                <a:latin typeface="Arial" charset="0"/>
              </a:rPr>
              <a:t>thin</a:t>
            </a:r>
            <a:r>
              <a:rPr lang="ru-RU" sz="800" b="0" i="0" dirty="0">
                <a:latin typeface="Arial" charset="0"/>
              </a:rPr>
              <a:t> </a:t>
            </a:r>
            <a:r>
              <a:rPr lang="ru-RU" sz="800" b="0" i="0" dirty="0" err="1">
                <a:latin typeface="Arial" charset="0"/>
              </a:rPr>
              <a:t>layer</a:t>
            </a:r>
            <a:r>
              <a:rPr lang="ru-RU" sz="800" b="0" i="0" dirty="0">
                <a:latin typeface="Arial" charset="0"/>
              </a:rPr>
              <a:t> </a:t>
            </a:r>
            <a:r>
              <a:rPr lang="ru-RU" sz="800" b="0" i="0" dirty="0" err="1">
                <a:latin typeface="Arial" charset="0"/>
              </a:rPr>
              <a:t>with</a:t>
            </a:r>
            <a:r>
              <a:rPr lang="ru-RU" sz="800" b="0" i="0" dirty="0">
                <a:latin typeface="Arial" charset="0"/>
              </a:rPr>
              <a:t> </a:t>
            </a:r>
            <a:r>
              <a:rPr lang="ru-RU" sz="800" b="0" i="0" dirty="0" err="1">
                <a:latin typeface="Arial" charset="0"/>
              </a:rPr>
              <a:t>high</a:t>
            </a:r>
            <a:r>
              <a:rPr lang="ru-RU" sz="800" b="0" i="0" dirty="0">
                <a:latin typeface="Arial" charset="0"/>
              </a:rPr>
              <a:t> </a:t>
            </a:r>
            <a:r>
              <a:rPr lang="ru-RU" sz="800" b="0" i="0" dirty="0" err="1">
                <a:latin typeface="Arial" charset="0"/>
              </a:rPr>
              <a:t>attenuation</a:t>
            </a:r>
            <a:r>
              <a:rPr lang="ru-RU" sz="800" b="0" i="0" dirty="0">
                <a:latin typeface="Arial" charset="0"/>
              </a:rPr>
              <a:t> </a:t>
            </a:r>
            <a:r>
              <a:rPr lang="ru-RU" sz="800" b="0" i="0" dirty="0" err="1">
                <a:latin typeface="Arial" charset="0"/>
              </a:rPr>
              <a:t>caused</a:t>
            </a:r>
            <a:r>
              <a:rPr lang="ru-RU" sz="800" b="0" i="0" dirty="0">
                <a:latin typeface="Arial" charset="0"/>
              </a:rPr>
              <a:t> </a:t>
            </a:r>
            <a:r>
              <a:rPr lang="ru-RU" sz="800" b="0" i="0" dirty="0" err="1">
                <a:latin typeface="Arial" charset="0"/>
              </a:rPr>
              <a:t>by</a:t>
            </a:r>
            <a:r>
              <a:rPr lang="ru-RU" sz="800" b="0" i="0" dirty="0">
                <a:latin typeface="Arial" charset="0"/>
              </a:rPr>
              <a:t> </a:t>
            </a:r>
            <a:r>
              <a:rPr lang="ru-RU" sz="800" b="0" i="0" dirty="0" err="1">
                <a:latin typeface="Arial" charset="0"/>
              </a:rPr>
              <a:t>interlayer</a:t>
            </a:r>
            <a:r>
              <a:rPr lang="ru-RU" sz="800" b="0" i="0" dirty="0">
                <a:latin typeface="Arial" charset="0"/>
              </a:rPr>
              <a:t> </a:t>
            </a:r>
            <a:r>
              <a:rPr lang="ru-RU" sz="800" b="0" i="0" dirty="0" err="1">
                <a:latin typeface="Arial" charset="0"/>
              </a:rPr>
              <a:t>flow</a:t>
            </a:r>
            <a:r>
              <a:rPr lang="ru-RU" sz="800" dirty="0">
                <a:latin typeface="Arial" charset="0"/>
              </a:rPr>
              <a:t> </a:t>
            </a:r>
          </a:p>
          <a:p>
            <a:pPr algn="ctr"/>
            <a:r>
              <a:rPr lang="ru-RU" sz="800" dirty="0" err="1">
                <a:latin typeface="Arial" charset="0"/>
              </a:rPr>
              <a:t>Beatriz</a:t>
            </a:r>
            <a:r>
              <a:rPr lang="ru-RU" sz="800" dirty="0">
                <a:latin typeface="Arial" charset="0"/>
              </a:rPr>
              <a:t> </a:t>
            </a:r>
            <a:r>
              <a:rPr lang="ru-RU" sz="800" dirty="0" err="1">
                <a:latin typeface="Arial" charset="0"/>
              </a:rPr>
              <a:t>Quintal</a:t>
            </a:r>
            <a:r>
              <a:rPr lang="ru-RU" sz="800" dirty="0">
                <a:latin typeface="Arial" charset="0"/>
              </a:rPr>
              <a:t>, </a:t>
            </a:r>
            <a:r>
              <a:rPr lang="ru-RU" sz="800" dirty="0" err="1">
                <a:latin typeface="Arial" charset="0"/>
              </a:rPr>
              <a:t>Stefan</a:t>
            </a:r>
            <a:r>
              <a:rPr lang="ru-RU" sz="800" dirty="0">
                <a:latin typeface="Arial" charset="0"/>
              </a:rPr>
              <a:t> M. </a:t>
            </a:r>
            <a:r>
              <a:rPr lang="ru-RU" sz="800" dirty="0" err="1">
                <a:latin typeface="Arial" charset="0"/>
              </a:rPr>
              <a:t>Schmalholz</a:t>
            </a:r>
            <a:r>
              <a:rPr lang="ru-RU" sz="800" dirty="0">
                <a:latin typeface="Arial" charset="0"/>
              </a:rPr>
              <a:t>, </a:t>
            </a:r>
            <a:r>
              <a:rPr lang="ru-RU" sz="800" dirty="0" err="1">
                <a:latin typeface="Arial" charset="0"/>
              </a:rPr>
              <a:t>Yuri</a:t>
            </a:r>
            <a:r>
              <a:rPr lang="ru-RU" sz="800" dirty="0">
                <a:latin typeface="Arial" charset="0"/>
              </a:rPr>
              <a:t> Y. </a:t>
            </a:r>
            <a:r>
              <a:rPr lang="ru-RU" sz="800" dirty="0" err="1">
                <a:latin typeface="Arial" charset="0"/>
              </a:rPr>
              <a:t>Podladchikov</a:t>
            </a:r>
            <a:r>
              <a:rPr lang="ru-RU" sz="800" dirty="0">
                <a:latin typeface="Arial" charset="0"/>
              </a:rPr>
              <a:t> </a:t>
            </a:r>
          </a:p>
        </p:txBody>
      </p:sp>
      <p:grpSp>
        <p:nvGrpSpPr>
          <p:cNvPr id="3" name="Группа 10"/>
          <p:cNvGrpSpPr/>
          <p:nvPr/>
        </p:nvGrpSpPr>
        <p:grpSpPr>
          <a:xfrm>
            <a:off x="4970479" y="1714488"/>
            <a:ext cx="3562597" cy="4543425"/>
            <a:chOff x="4970479" y="1714488"/>
            <a:chExt cx="3562597" cy="4543425"/>
          </a:xfrm>
        </p:grpSpPr>
        <p:pic>
          <p:nvPicPr>
            <p:cNvPr id="7" name="Рисунок 4" descr="42.gif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970479" y="1714488"/>
              <a:ext cx="1816099" cy="4543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4" descr="F:\Градиент_data1\Обмен\Вася\Мрдель_скрины\znew.gif"/>
            <p:cNvPicPr>
              <a:picLocks noChangeAspect="1" noChangeArrowheads="1" noCrop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786578" y="1714488"/>
              <a:ext cx="1746498" cy="4540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Прямоугольник 8"/>
          <p:cNvSpPr/>
          <p:nvPr/>
        </p:nvSpPr>
        <p:spPr>
          <a:xfrm>
            <a:off x="6786578" y="4286256"/>
            <a:ext cx="1735385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Построение модельных спектров</a:t>
            </a:r>
            <a:endParaRPr lang="ru-RU" sz="3200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/>
          <a:srcRect l="6796" t="6747" r="49867" b="9816"/>
          <a:stretch>
            <a:fillRect/>
          </a:stretch>
        </p:blipFill>
        <p:spPr bwMode="auto">
          <a:xfrm>
            <a:off x="0" y="1785926"/>
            <a:ext cx="3357553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00034" y="2928934"/>
            <a:ext cx="2714644" cy="7143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3500438"/>
            <a:ext cx="2714644" cy="7143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00034" y="4071942"/>
            <a:ext cx="2714644" cy="7143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4714884"/>
            <a:ext cx="2714644" cy="7143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786182" y="1928802"/>
            <a:ext cx="1390650" cy="433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14938" y="1952645"/>
            <a:ext cx="1314450" cy="433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15074" y="1981220"/>
            <a:ext cx="1352550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29520" y="1962170"/>
            <a:ext cx="154305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\\processing\Обработка2\Октопус 2014\Камчатка\Обработка\Разрезы\Для презентации\base\pr_Z_Z_prof_12_i.png"/>
          <p:cNvPicPr>
            <a:picLocks noChangeAspect="1" noChangeArrowheads="1"/>
          </p:cNvPicPr>
          <p:nvPr/>
        </p:nvPicPr>
        <p:blipFill>
          <a:blip r:embed="rId2"/>
          <a:srcRect l="5414" t="39373" r="7875" b="3937"/>
          <a:stretch>
            <a:fillRect/>
          </a:stretch>
        </p:blipFill>
        <p:spPr bwMode="auto">
          <a:xfrm>
            <a:off x="1428728" y="2857496"/>
            <a:ext cx="6342409" cy="3109845"/>
          </a:xfrm>
          <a:prstGeom prst="rect">
            <a:avLst/>
          </a:prstGeom>
          <a:noFill/>
        </p:spPr>
      </p:pic>
      <p:pic>
        <p:nvPicPr>
          <p:cNvPr id="1029" name="Picture 5" descr="\\processing\Обработка2\Октопус 2014\Камчатка\Обработка\Разрезы\Для презентации\tih\pr_Z_Z_prof_12_i.png"/>
          <p:cNvPicPr>
            <a:picLocks noChangeAspect="1" noChangeArrowheads="1"/>
          </p:cNvPicPr>
          <p:nvPr/>
        </p:nvPicPr>
        <p:blipFill>
          <a:blip r:embed="rId3"/>
          <a:srcRect l="5414" t="40030" r="18210" b="5250"/>
          <a:stretch>
            <a:fillRect/>
          </a:stretch>
        </p:blipFill>
        <p:spPr bwMode="auto">
          <a:xfrm>
            <a:off x="1414619" y="2882116"/>
            <a:ext cx="5586273" cy="300180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Построение разрезов</a:t>
            </a:r>
            <a:endParaRPr lang="ru-RU" sz="3200" dirty="0"/>
          </a:p>
        </p:txBody>
      </p:sp>
      <p:pic>
        <p:nvPicPr>
          <p:cNvPr id="5" name="Рисунок 4"/>
          <p:cNvPicPr/>
          <p:nvPr/>
        </p:nvPicPr>
        <p:blipFill>
          <a:blip r:embed="rId4" cstate="print"/>
          <a:srcRect l="4878" r="11488"/>
          <a:stretch>
            <a:fillRect/>
          </a:stretch>
        </p:blipFill>
        <p:spPr bwMode="auto">
          <a:xfrm>
            <a:off x="1785918" y="2071678"/>
            <a:ext cx="857256" cy="78581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1071538" y="2956178"/>
            <a:ext cx="296172" cy="83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Рисунок 10"/>
          <p:cNvPicPr/>
          <p:nvPr/>
        </p:nvPicPr>
        <p:blipFill>
          <a:blip r:embed="rId4" cstate="print"/>
          <a:srcRect l="4878" r="11488"/>
          <a:stretch>
            <a:fillRect/>
          </a:stretch>
        </p:blipFill>
        <p:spPr bwMode="auto">
          <a:xfrm>
            <a:off x="3571868" y="2071678"/>
            <a:ext cx="857256" cy="78581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12" name="Рисунок 11"/>
          <p:cNvPicPr/>
          <p:nvPr/>
        </p:nvPicPr>
        <p:blipFill>
          <a:blip r:embed="rId4" cstate="print"/>
          <a:srcRect l="4878" r="11488"/>
          <a:stretch>
            <a:fillRect/>
          </a:stretch>
        </p:blipFill>
        <p:spPr bwMode="auto">
          <a:xfrm>
            <a:off x="4429124" y="2071678"/>
            <a:ext cx="857256" cy="78581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13" name="Рисунок 12"/>
          <p:cNvPicPr/>
          <p:nvPr/>
        </p:nvPicPr>
        <p:blipFill>
          <a:blip r:embed="rId4" cstate="print"/>
          <a:srcRect l="4878" r="11488"/>
          <a:stretch>
            <a:fillRect/>
          </a:stretch>
        </p:blipFill>
        <p:spPr bwMode="auto">
          <a:xfrm>
            <a:off x="5286380" y="2071678"/>
            <a:ext cx="857256" cy="78581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/>
          <p:nvPr/>
        </p:nvPicPr>
        <p:blipFill>
          <a:blip r:embed="rId4" cstate="print"/>
          <a:srcRect l="4878" r="11488"/>
          <a:stretch>
            <a:fillRect/>
          </a:stretch>
        </p:blipFill>
        <p:spPr bwMode="auto">
          <a:xfrm>
            <a:off x="2714612" y="2071678"/>
            <a:ext cx="857256" cy="78581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1071538" y="3857628"/>
            <a:ext cx="296172" cy="83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1071538" y="4714884"/>
            <a:ext cx="296172" cy="83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Рисунок 21"/>
          <p:cNvPicPr/>
          <p:nvPr/>
        </p:nvPicPr>
        <p:blipFill>
          <a:blip r:embed="rId4" cstate="print"/>
          <a:srcRect l="4878" r="11488"/>
          <a:stretch>
            <a:fillRect/>
          </a:stretch>
        </p:blipFill>
        <p:spPr bwMode="auto">
          <a:xfrm>
            <a:off x="6215074" y="2071678"/>
            <a:ext cx="857256" cy="78581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1" name="Рисунок 6" descr="профиля ок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27550" y="1595438"/>
            <a:ext cx="3594100" cy="227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2" name="Рисунок 7" descr="ширяевка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" y="1768475"/>
            <a:ext cx="3421062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3" name="Picture 4"/>
          <p:cNvPicPr>
            <a:picLocks noChangeAspect="1" noChangeArrowheads="1"/>
          </p:cNvPicPr>
          <p:nvPr/>
        </p:nvPicPr>
        <p:blipFill>
          <a:blip r:embed="rId4"/>
          <a:srcRect t="9566" r="3545" b="10715"/>
          <a:stretch>
            <a:fillRect/>
          </a:stretch>
        </p:blipFill>
        <p:spPr bwMode="auto">
          <a:xfrm>
            <a:off x="4711700" y="4098925"/>
            <a:ext cx="3484563" cy="23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4" name="TextBox 5"/>
          <p:cNvSpPr txBox="1">
            <a:spLocks noChangeArrowheads="1"/>
          </p:cNvSpPr>
          <p:nvPr/>
        </p:nvSpPr>
        <p:spPr bwMode="auto">
          <a:xfrm>
            <a:off x="487363" y="1450975"/>
            <a:ext cx="35448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i="0">
                <a:latin typeface="Arial" charset="0"/>
              </a:rPr>
              <a:t>Карты неоднородностей по глубинам</a:t>
            </a:r>
          </a:p>
        </p:txBody>
      </p:sp>
      <p:sp>
        <p:nvSpPr>
          <p:cNvPr id="78855" name="TextBox 6"/>
          <p:cNvSpPr txBox="1">
            <a:spLocks noChangeArrowheads="1"/>
          </p:cNvSpPr>
          <p:nvPr/>
        </p:nvSpPr>
        <p:spPr bwMode="auto">
          <a:xfrm>
            <a:off x="5218113" y="1450975"/>
            <a:ext cx="24304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i="0">
                <a:latin typeface="Arial" charset="0"/>
              </a:rPr>
              <a:t>Разрез неоднородностей</a:t>
            </a:r>
          </a:p>
        </p:txBody>
      </p:sp>
      <p:sp>
        <p:nvSpPr>
          <p:cNvPr id="78856" name="TextBox 7"/>
          <p:cNvSpPr txBox="1">
            <a:spLocks noChangeArrowheads="1"/>
          </p:cNvSpPr>
          <p:nvPr/>
        </p:nvSpPr>
        <p:spPr bwMode="auto">
          <a:xfrm>
            <a:off x="4170363" y="3865563"/>
            <a:ext cx="47498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i="0">
                <a:latin typeface="Arial" charset="0"/>
              </a:rPr>
              <a:t>Расположение неоднородностей вблизи скважины</a:t>
            </a:r>
          </a:p>
        </p:txBody>
      </p:sp>
      <p:sp>
        <p:nvSpPr>
          <p:cNvPr id="78857" name="Номер слайда 9"/>
          <p:cNvSpPr>
            <a:spLocks noGrp="1"/>
          </p:cNvSpPr>
          <p:nvPr>
            <p:ph type="sldNum" sz="quarter" idx="12"/>
          </p:nvPr>
        </p:nvSpPr>
        <p:spPr bwMode="auto">
          <a:xfrm>
            <a:off x="6985000" y="6434138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2CE2BC8-0B93-4E26-A001-ED7611F55B9D}" type="slidenum">
              <a:rPr lang="ru-RU" b="1" smtClean="0">
                <a:solidFill>
                  <a:srgbClr val="C00000"/>
                </a:solidFill>
              </a:rPr>
              <a:pPr/>
              <a:t>22</a:t>
            </a:fld>
            <a:endParaRPr lang="ru-RU" b="1" smtClean="0">
              <a:solidFill>
                <a:srgbClr val="C00000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Представление результатов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6" descr="Баган_Сейсм.gif"/>
          <p:cNvPicPr>
            <a:picLocks noChangeAspect="1"/>
          </p:cNvPicPr>
          <p:nvPr/>
        </p:nvPicPr>
        <p:blipFill>
          <a:blip r:embed="rId2"/>
          <a:srcRect l="3329" t="32611" r="-426" b="25317"/>
          <a:stretch>
            <a:fillRect/>
          </a:stretch>
        </p:blipFill>
        <p:spPr bwMode="auto">
          <a:xfrm>
            <a:off x="2717800" y="1435100"/>
            <a:ext cx="3975100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705100" y="1409700"/>
            <a:ext cx="3987800" cy="138430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7172" name="Рисунок 10" descr="sejsmicheskoe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89500" y="2835275"/>
            <a:ext cx="3975100" cy="360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7" descr="D:\Обмен\adel\карты2\baganskoe.png"/>
          <p:cNvPicPr>
            <a:picLocks noChangeAspect="1" noChangeArrowheads="1"/>
          </p:cNvPicPr>
          <p:nvPr/>
        </p:nvPicPr>
        <p:blipFill>
          <a:blip r:embed="rId4"/>
          <a:srcRect t="-2692" r="-2119"/>
          <a:stretch>
            <a:fillRect/>
          </a:stretch>
        </p:blipFill>
        <p:spPr bwMode="auto">
          <a:xfrm>
            <a:off x="292100" y="2733675"/>
            <a:ext cx="4330700" cy="373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4" name="Rectangle 13"/>
          <p:cNvSpPr>
            <a:spLocks noChangeArrowheads="1"/>
          </p:cNvSpPr>
          <p:nvPr/>
        </p:nvSpPr>
        <p:spPr bwMode="auto">
          <a:xfrm>
            <a:off x="6742113" y="1846263"/>
            <a:ext cx="23193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>
                <a:solidFill>
                  <a:srgbClr val="990000"/>
                </a:solidFill>
              </a:rPr>
              <a:t>Скважина глубокого бурения,</a:t>
            </a:r>
          </a:p>
          <a:p>
            <a:pPr algn="ctr"/>
            <a:r>
              <a:rPr lang="ru-RU" sz="1200">
                <a:solidFill>
                  <a:srgbClr val="990000"/>
                </a:solidFill>
              </a:rPr>
              <a:t>пробуренная с учетом </a:t>
            </a:r>
          </a:p>
          <a:p>
            <a:pPr algn="ctr"/>
            <a:r>
              <a:rPr lang="ru-RU" sz="1200">
                <a:solidFill>
                  <a:srgbClr val="990000"/>
                </a:solidFill>
              </a:rPr>
              <a:t>данных НСЗ, давшая промышленный приток</a:t>
            </a:r>
          </a:p>
        </p:txBody>
      </p:sp>
      <p:sp>
        <p:nvSpPr>
          <p:cNvPr id="7175" name="Line 10"/>
          <p:cNvSpPr>
            <a:spLocks noChangeShapeType="1"/>
          </p:cNvSpPr>
          <p:nvPr/>
        </p:nvSpPr>
        <p:spPr bwMode="auto">
          <a:xfrm flipH="1">
            <a:off x="7602538" y="2728913"/>
            <a:ext cx="231775" cy="15160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 flipH="1">
            <a:off x="1201738" y="2711450"/>
            <a:ext cx="84137" cy="2174875"/>
          </a:xfrm>
          <a:prstGeom prst="line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round/>
            <a:headEnd/>
            <a:tailEnd type="stealth" w="lg" len="lg"/>
          </a:ln>
        </p:spPr>
        <p:txBody>
          <a:bodyPr/>
          <a:lstStyle/>
          <a:p>
            <a:pPr algn="ctr">
              <a:defRPr/>
            </a:pPr>
            <a:endParaRPr lang="ru-RU">
              <a:cs typeface="Arial" charset="0"/>
            </a:endParaRPr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200025" y="1858963"/>
            <a:ext cx="22606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 err="1">
                <a:solidFill>
                  <a:schemeClr val="tx2">
                    <a:lumMod val="60000"/>
                    <a:lumOff val="40000"/>
                  </a:schemeClr>
                </a:solidFill>
                <a:cs typeface="Arial" charset="0"/>
              </a:rPr>
              <a:t>При опробовании скважины притока не получено</a:t>
            </a:r>
          </a:p>
        </p:txBody>
      </p:sp>
      <p:sp>
        <p:nvSpPr>
          <p:cNvPr id="7178" name="Rectangle 2"/>
          <p:cNvSpPr>
            <a:spLocks noChangeArrowheads="1"/>
          </p:cNvSpPr>
          <p:nvPr/>
        </p:nvSpPr>
        <p:spPr bwMode="auto">
          <a:xfrm>
            <a:off x="2105025" y="423863"/>
            <a:ext cx="59769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871538" eaLnBrk="0" hangingPunct="0">
              <a:lnSpc>
                <a:spcPct val="90000"/>
              </a:lnSpc>
            </a:pPr>
            <a:r>
              <a:rPr lang="ru-RU" sz="2000" i="0" dirty="0">
                <a:cs typeface="Times New Roman" pitchFamily="18" charset="0"/>
              </a:rPr>
              <a:t>Республика Татарстан</a:t>
            </a:r>
          </a:p>
          <a:p>
            <a:pPr algn="ctr" defTabSz="871538" eaLnBrk="0" hangingPunct="0">
              <a:lnSpc>
                <a:spcPct val="90000"/>
              </a:lnSpc>
            </a:pPr>
            <a:r>
              <a:rPr lang="ru-RU" sz="2000" i="0" dirty="0">
                <a:cs typeface="Times New Roman" pitchFamily="18" charset="0"/>
              </a:rPr>
              <a:t>Карбонатные отложения среднего карбона</a:t>
            </a:r>
          </a:p>
        </p:txBody>
      </p:sp>
      <p:sp>
        <p:nvSpPr>
          <p:cNvPr id="7179" name="Номер слайда 13"/>
          <p:cNvSpPr>
            <a:spLocks noGrp="1"/>
          </p:cNvSpPr>
          <p:nvPr>
            <p:ph type="sldNum" sz="quarter" idx="12"/>
          </p:nvPr>
        </p:nvSpPr>
        <p:spPr bwMode="auto">
          <a:xfrm>
            <a:off x="6918325" y="6434138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FDD03CF-C955-4A7C-ABAB-26D794481BBD}" type="slidenum">
              <a:rPr lang="ru-RU" b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pPr/>
              <a:t>23</a:t>
            </a:fld>
            <a:endParaRPr lang="ru-RU" b="1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1003300" y="430213"/>
            <a:ext cx="77295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871538" eaLnBrk="0" hangingPunct="0">
              <a:lnSpc>
                <a:spcPct val="90000"/>
              </a:lnSpc>
            </a:pPr>
            <a:r>
              <a:rPr lang="ru-RU" sz="2000" i="0" dirty="0">
                <a:cs typeface="Times New Roman" pitchFamily="18" charset="0"/>
              </a:rPr>
              <a:t>Республика Татарстан</a:t>
            </a:r>
          </a:p>
          <a:p>
            <a:pPr algn="ctr" defTabSz="871538" eaLnBrk="0" hangingPunct="0">
              <a:lnSpc>
                <a:spcPct val="90000"/>
              </a:lnSpc>
            </a:pPr>
            <a:r>
              <a:rPr lang="ru-RU" sz="2000" i="0" dirty="0">
                <a:cs typeface="Times New Roman" pitchFamily="18" charset="0"/>
              </a:rPr>
              <a:t>Отложения терригенного девона</a:t>
            </a:r>
          </a:p>
        </p:txBody>
      </p:sp>
      <p:pic>
        <p:nvPicPr>
          <p:cNvPr id="9219" name="Picture 10" descr="D:\Обмен\adel\карты2\Urat'm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10088" y="1531938"/>
            <a:ext cx="4005262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Line 10"/>
          <p:cNvSpPr>
            <a:spLocks noChangeShapeType="1"/>
          </p:cNvSpPr>
          <p:nvPr/>
        </p:nvSpPr>
        <p:spPr bwMode="auto">
          <a:xfrm>
            <a:off x="3521075" y="4176713"/>
            <a:ext cx="3548063" cy="682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74713" y="1728788"/>
            <a:ext cx="2786062" cy="37861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endParaRPr lang="ru-RU" dirty="0">
              <a:solidFill>
                <a:srgbClr val="990000"/>
              </a:solidFill>
              <a:cs typeface="Arial" charset="0"/>
            </a:endParaRPr>
          </a:p>
          <a:p>
            <a:pPr algn="ctr">
              <a:defRPr/>
            </a:pPr>
            <a:r>
              <a:rPr lang="ru-RU" dirty="0">
                <a:solidFill>
                  <a:srgbClr val="990000"/>
                </a:solidFill>
                <a:cs typeface="Arial" charset="0"/>
              </a:rPr>
              <a:t>Все </a:t>
            </a:r>
            <a:r>
              <a:rPr lang="ru-RU" dirty="0" err="1">
                <a:solidFill>
                  <a:srgbClr val="990000"/>
                </a:solidFill>
                <a:cs typeface="Arial" charset="0"/>
              </a:rPr>
              <a:t>пробуреные</a:t>
            </a:r>
            <a:r>
              <a:rPr lang="ru-RU" dirty="0">
                <a:solidFill>
                  <a:srgbClr val="990000"/>
                </a:solidFill>
                <a:cs typeface="Arial" charset="0"/>
              </a:rPr>
              <a:t> скважины дали промышленный приток </a:t>
            </a:r>
          </a:p>
          <a:p>
            <a:pPr algn="ctr">
              <a:defRPr/>
            </a:pPr>
            <a:endParaRPr lang="ru-RU" dirty="0">
              <a:solidFill>
                <a:srgbClr val="990000"/>
              </a:solidFill>
              <a:cs typeface="Arial" charset="0"/>
            </a:endParaRPr>
          </a:p>
          <a:p>
            <a:pPr algn="ctr">
              <a:defRPr/>
            </a:pPr>
            <a:endParaRPr lang="ru-RU" dirty="0">
              <a:solidFill>
                <a:srgbClr val="990000"/>
              </a:solidFill>
              <a:cs typeface="Arial" charset="0"/>
            </a:endParaRPr>
          </a:p>
          <a:p>
            <a:pPr algn="ctr">
              <a:defRPr/>
            </a:pPr>
            <a:endParaRPr lang="ru-RU" dirty="0">
              <a:solidFill>
                <a:srgbClr val="990000"/>
              </a:solidFill>
              <a:cs typeface="Arial" charset="0"/>
            </a:endParaRPr>
          </a:p>
          <a:p>
            <a:pPr algn="ctr">
              <a:defRPr/>
            </a:pPr>
            <a:r>
              <a:rPr lang="ru-RU" dirty="0">
                <a:solidFill>
                  <a:srgbClr val="990000"/>
                </a:solidFill>
                <a:cs typeface="Arial" charset="0"/>
              </a:rPr>
              <a:t>Скважина № 18 пробурена по данным НСЗ между структурами. При опробовании скважины получен максимальный  приток нефти.</a:t>
            </a:r>
          </a:p>
          <a:p>
            <a:pPr algn="ctr">
              <a:defRPr/>
            </a:pPr>
            <a:endParaRPr lang="ru-RU" dirty="0">
              <a:solidFill>
                <a:schemeClr val="accent1">
                  <a:lumMod val="75000"/>
                </a:schemeClr>
              </a:solidFill>
              <a:cs typeface="Arial" charset="0"/>
            </a:endParaRPr>
          </a:p>
          <a:p>
            <a:pPr algn="ctr">
              <a:defRPr/>
            </a:pPr>
            <a:endParaRPr lang="ru-RU" dirty="0">
              <a:solidFill>
                <a:srgbClr val="FF0000"/>
              </a:solidFill>
              <a:cs typeface="Arial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9144000" y="466725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3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6918325" y="6434138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69F2535-A490-4241-A339-9813FDD73F26}" type="slidenum">
              <a:rPr lang="ru-RU" b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pPr/>
              <a:t>24</a:t>
            </a:fld>
            <a:endParaRPr lang="ru-RU" b="1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ChangeArrowheads="1"/>
          </p:cNvSpPr>
          <p:nvPr/>
        </p:nvSpPr>
        <p:spPr bwMode="auto">
          <a:xfrm>
            <a:off x="1023938" y="430213"/>
            <a:ext cx="777875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381000" algn="ctr" defTabSz="871538" eaLnBrk="0" hangingPunct="0">
              <a:lnSpc>
                <a:spcPct val="90000"/>
              </a:lnSpc>
            </a:pPr>
            <a:r>
              <a:rPr lang="ru-RU" sz="2000" i="0" dirty="0" err="1">
                <a:cs typeface="Times New Roman" pitchFamily="18" charset="0"/>
              </a:rPr>
              <a:t>Ямало-Ненецский</a:t>
            </a:r>
            <a:r>
              <a:rPr lang="ru-RU" sz="2000" i="0" dirty="0">
                <a:cs typeface="Times New Roman" pitchFamily="18" charset="0"/>
              </a:rPr>
              <a:t> автономный округ. </a:t>
            </a:r>
            <a:r>
              <a:rPr lang="ru-RU" sz="2000" i="0" dirty="0" err="1">
                <a:cs typeface="Times New Roman" pitchFamily="18" charset="0"/>
              </a:rPr>
              <a:t>Западно-Сибирская</a:t>
            </a:r>
            <a:r>
              <a:rPr lang="ru-RU" sz="2000" i="0" dirty="0">
                <a:cs typeface="Times New Roman" pitchFamily="18" charset="0"/>
              </a:rPr>
              <a:t> НГП</a:t>
            </a:r>
          </a:p>
          <a:p>
            <a:pPr indent="381000" algn="ctr" defTabSz="871538" eaLnBrk="0" hangingPunct="0">
              <a:lnSpc>
                <a:spcPct val="90000"/>
              </a:lnSpc>
            </a:pPr>
            <a:r>
              <a:rPr lang="ru-RU" sz="2000" i="0" dirty="0">
                <a:cs typeface="Times New Roman" pitchFamily="18" charset="0"/>
              </a:rPr>
              <a:t>Терригенные отложения – пласт Ю1-1 </a:t>
            </a:r>
          </a:p>
        </p:txBody>
      </p:sp>
      <p:pic>
        <p:nvPicPr>
          <p:cNvPr id="10243" name="Рисунок 3" descr="D:\LOWFR\Иммидж\примеры на сайт\muravlenko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4388" y="1466850"/>
            <a:ext cx="4421187" cy="495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551488" y="1897063"/>
            <a:ext cx="2786062" cy="25542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endParaRPr lang="ru-RU" dirty="0">
              <a:solidFill>
                <a:srgbClr val="990000"/>
              </a:solidFill>
              <a:cs typeface="Arial" charset="0"/>
            </a:endParaRPr>
          </a:p>
          <a:p>
            <a:pPr algn="ctr">
              <a:defRPr/>
            </a:pPr>
            <a:r>
              <a:rPr lang="ru-RU" dirty="0" err="1">
                <a:solidFill>
                  <a:srgbClr val="990000"/>
                </a:solidFill>
                <a:cs typeface="Arial" charset="0"/>
              </a:rPr>
              <a:t>Скв</a:t>
            </a:r>
            <a:r>
              <a:rPr lang="ru-RU" dirty="0">
                <a:solidFill>
                  <a:srgbClr val="990000"/>
                </a:solidFill>
                <a:cs typeface="Arial" charset="0"/>
              </a:rPr>
              <a:t>.  №№ 2 -9 дали промышленные притоки нефти </a:t>
            </a:r>
          </a:p>
          <a:p>
            <a:pPr algn="ctr">
              <a:defRPr/>
            </a:pPr>
            <a:endParaRPr lang="ru-RU" dirty="0">
              <a:solidFill>
                <a:srgbClr val="990000"/>
              </a:solidFill>
              <a:cs typeface="Arial" charset="0"/>
            </a:endParaRPr>
          </a:p>
          <a:p>
            <a:pPr algn="ctr">
              <a:defRPr/>
            </a:pPr>
            <a:r>
              <a:rPr lang="ru-RU" dirty="0">
                <a:solidFill>
                  <a:srgbClr val="990000"/>
                </a:solidFill>
                <a:cs typeface="Arial" charset="0"/>
              </a:rPr>
              <a:t>Скважина № 10 попала в разлом, приток из неё не получен  </a:t>
            </a:r>
          </a:p>
          <a:p>
            <a:pPr algn="ctr">
              <a:defRPr/>
            </a:pPr>
            <a:endParaRPr lang="ru-RU" dirty="0">
              <a:solidFill>
                <a:schemeClr val="accent1">
                  <a:lumMod val="75000"/>
                </a:schemeClr>
              </a:solidFill>
              <a:cs typeface="Arial" charset="0"/>
            </a:endParaRPr>
          </a:p>
          <a:p>
            <a:pPr algn="ctr">
              <a:defRPr/>
            </a:pPr>
            <a:endParaRPr lang="ru-RU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0245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918325" y="6434138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A1A8967-CB0A-459E-BAAA-090222185E0F}" type="slidenum">
              <a:rPr lang="ru-RU" b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pPr/>
              <a:t>25</a:t>
            </a:fld>
            <a:endParaRPr lang="ru-RU" b="1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1938338" y="428625"/>
            <a:ext cx="57531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81000" algn="ctr" defTabSz="871538" eaLnBrk="0" hangingPunct="0">
              <a:lnSpc>
                <a:spcPct val="90000"/>
              </a:lnSpc>
              <a:tabLst>
                <a:tab pos="398463" algn="l"/>
                <a:tab pos="5940425" algn="l"/>
              </a:tabLst>
            </a:pPr>
            <a:r>
              <a:rPr lang="ru-RU" sz="2000" i="0" dirty="0">
                <a:cs typeface="Times New Roman" pitchFamily="18" charset="0"/>
              </a:rPr>
              <a:t>Оренбургская область</a:t>
            </a:r>
          </a:p>
          <a:p>
            <a:pPr indent="381000" algn="ctr" defTabSz="871538" eaLnBrk="0" hangingPunct="0">
              <a:lnSpc>
                <a:spcPct val="90000"/>
              </a:lnSpc>
              <a:tabLst>
                <a:tab pos="398463" algn="l"/>
                <a:tab pos="5940425" algn="l"/>
              </a:tabLst>
            </a:pPr>
            <a:r>
              <a:rPr lang="ru-RU" sz="2000" i="0" dirty="0">
                <a:cs typeface="Times New Roman" pitchFamily="18" charset="0"/>
              </a:rPr>
              <a:t>Отложения терригенного девона</a:t>
            </a:r>
          </a:p>
        </p:txBody>
      </p:sp>
      <p:pic>
        <p:nvPicPr>
          <p:cNvPr id="12291" name="Picture 10" descr="D:\Обмен\adel\карты2\vostochno-matrosovsko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59163" y="1439863"/>
            <a:ext cx="5386387" cy="500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10"/>
          <p:cNvSpPr>
            <a:spLocks noChangeShapeType="1"/>
          </p:cNvSpPr>
          <p:nvPr/>
        </p:nvSpPr>
        <p:spPr bwMode="auto">
          <a:xfrm flipV="1">
            <a:off x="2722563" y="4902200"/>
            <a:ext cx="4405312" cy="742950"/>
          </a:xfrm>
          <a:prstGeom prst="line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pPr algn="ctr">
              <a:defRPr/>
            </a:pPr>
            <a:endParaRPr lang="ru-RU">
              <a:cs typeface="Arial" charset="0"/>
            </a:endParaRPr>
          </a:p>
        </p:txBody>
      </p:sp>
      <p:sp>
        <p:nvSpPr>
          <p:cNvPr id="12293" name="Line 10"/>
          <p:cNvSpPr>
            <a:spLocks noChangeShapeType="1"/>
          </p:cNvSpPr>
          <p:nvPr/>
        </p:nvSpPr>
        <p:spPr bwMode="auto">
          <a:xfrm>
            <a:off x="2974975" y="2455863"/>
            <a:ext cx="3524250" cy="3095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68263" y="4765675"/>
            <a:ext cx="3360737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 err="1">
                <a:solidFill>
                  <a:schemeClr val="tx2">
                    <a:lumMod val="60000"/>
                    <a:lumOff val="40000"/>
                  </a:schemeClr>
                </a:solidFill>
                <a:cs typeface="Arial" charset="0"/>
              </a:rPr>
              <a:t>Скважина глубокого бурения,</a:t>
            </a:r>
          </a:p>
          <a:p>
            <a:pPr algn="ctr">
              <a:defRPr/>
            </a:pPr>
            <a:r>
              <a:rPr lang="ru-RU" dirty="0" err="1">
                <a:solidFill>
                  <a:schemeClr val="tx2">
                    <a:lumMod val="60000"/>
                    <a:lumOff val="40000"/>
                  </a:schemeClr>
                </a:solidFill>
                <a:cs typeface="Arial" charset="0"/>
              </a:rPr>
              <a:t>пробуренная  после проведения работ НСЗ без учета </a:t>
            </a:r>
          </a:p>
          <a:p>
            <a:pPr algn="ctr">
              <a:defRPr/>
            </a:pPr>
            <a:r>
              <a:rPr lang="ru-RU" dirty="0" err="1">
                <a:solidFill>
                  <a:schemeClr val="tx2">
                    <a:lumMod val="60000"/>
                    <a:lumOff val="40000"/>
                  </a:schemeClr>
                </a:solidFill>
                <a:cs typeface="Arial" charset="0"/>
              </a:rPr>
              <a:t>их результатов.</a:t>
            </a:r>
          </a:p>
        </p:txBody>
      </p:sp>
      <p:sp>
        <p:nvSpPr>
          <p:cNvPr id="15" name="TextBox 6"/>
          <p:cNvSpPr txBox="1">
            <a:spLocks noChangeArrowheads="1"/>
          </p:cNvSpPr>
          <p:nvPr/>
        </p:nvSpPr>
        <p:spPr bwMode="auto">
          <a:xfrm>
            <a:off x="500063" y="5811838"/>
            <a:ext cx="24209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 err="1">
                <a:solidFill>
                  <a:schemeClr val="tx2">
                    <a:lumMod val="60000"/>
                    <a:lumOff val="40000"/>
                  </a:schemeClr>
                </a:solidFill>
                <a:cs typeface="Arial" charset="0"/>
              </a:rPr>
              <a:t>Нефтенасыщенные объекты не выявлены</a:t>
            </a:r>
            <a:r>
              <a:rPr lang="ru-RU" sz="1200" i="0" dirty="0">
                <a:solidFill>
                  <a:schemeClr val="tx2">
                    <a:lumMod val="60000"/>
                    <a:lumOff val="40000"/>
                  </a:schemeClr>
                </a:solidFill>
                <a:cs typeface="Arial" charset="0"/>
              </a:rPr>
              <a:t>.</a:t>
            </a:r>
          </a:p>
        </p:txBody>
      </p:sp>
      <p:sp>
        <p:nvSpPr>
          <p:cNvPr id="12296" name="Rectangle 13"/>
          <p:cNvSpPr>
            <a:spLocks noChangeArrowheads="1"/>
          </p:cNvSpPr>
          <p:nvPr/>
        </p:nvSpPr>
        <p:spPr bwMode="auto">
          <a:xfrm>
            <a:off x="255588" y="1862138"/>
            <a:ext cx="283845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990000"/>
                </a:solidFill>
              </a:rPr>
              <a:t>Скважина глубокого бурения,</a:t>
            </a:r>
          </a:p>
          <a:p>
            <a:pPr algn="ctr"/>
            <a:r>
              <a:rPr lang="ru-RU">
                <a:solidFill>
                  <a:srgbClr val="990000"/>
                </a:solidFill>
              </a:rPr>
              <a:t>пробуренная с учетом </a:t>
            </a:r>
          </a:p>
          <a:p>
            <a:pPr algn="ctr"/>
            <a:r>
              <a:rPr lang="ru-RU">
                <a:solidFill>
                  <a:srgbClr val="990000"/>
                </a:solidFill>
              </a:rPr>
              <a:t>данных НСЗ,  давшая промышленный приток</a:t>
            </a:r>
          </a:p>
        </p:txBody>
      </p:sp>
      <p:sp>
        <p:nvSpPr>
          <p:cNvPr id="12297" name="Номер слайда 9"/>
          <p:cNvSpPr>
            <a:spLocks noGrp="1"/>
          </p:cNvSpPr>
          <p:nvPr>
            <p:ph type="sldNum" sz="quarter" idx="12"/>
          </p:nvPr>
        </p:nvSpPr>
        <p:spPr bwMode="auto">
          <a:xfrm>
            <a:off x="6905625" y="6434138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AA4D3D2-D3DD-473B-A228-5695FBAFB084}" type="slidenum">
              <a:rPr lang="ru-RU" b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pPr/>
              <a:t>26</a:t>
            </a:fld>
            <a:endParaRPr lang="ru-RU" b="1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30" descr="Барсуковское_нов скв_презентация.png"/>
          <p:cNvPicPr>
            <a:picLocks noChangeAspect="1"/>
          </p:cNvPicPr>
          <p:nvPr/>
        </p:nvPicPr>
        <p:blipFill>
          <a:blip r:embed="rId3"/>
          <a:srcRect l="3838" t="6836" r="28268" b="23116"/>
          <a:stretch>
            <a:fillRect/>
          </a:stretch>
        </p:blipFill>
        <p:spPr bwMode="auto">
          <a:xfrm>
            <a:off x="71438" y="1479550"/>
            <a:ext cx="6757987" cy="493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6884988" y="64452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D73891-A1DA-4DEA-9A8B-AB31EE1D6276}" type="slidenum">
              <a:rPr lang="ru-RU" b="1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pPr/>
              <a:t>27</a:t>
            </a:fld>
            <a:endParaRPr lang="ru-RU" b="1" smtClean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3"/>
          <p:cNvSpPr>
            <a:spLocks noChangeArrowheads="1"/>
          </p:cNvSpPr>
          <p:nvPr/>
        </p:nvSpPr>
        <p:spPr bwMode="auto">
          <a:xfrm>
            <a:off x="6815138" y="1517650"/>
            <a:ext cx="2136775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ru-RU" sz="1100" b="0" i="0" dirty="0">
              <a:latin typeface="+mj-lt"/>
              <a:cs typeface="Arial" charset="0"/>
            </a:endParaRPr>
          </a:p>
          <a:p>
            <a:pPr>
              <a:defRPr/>
            </a:pPr>
            <a:r>
              <a:rPr lang="ru-RU" sz="1100" i="0" dirty="0">
                <a:solidFill>
                  <a:srgbClr val="FF0000"/>
                </a:solidFill>
                <a:latin typeface="+mj-lt"/>
                <a:cs typeface="Arial" charset="0"/>
              </a:rPr>
              <a:t>Скважины №№ 1-5, 8, 14, 16 пробурены до проведения работ, но результаты по ним предоставлены  заказчиком лишь после защиты отчета.</a:t>
            </a:r>
          </a:p>
          <a:p>
            <a:pPr>
              <a:defRPr/>
            </a:pPr>
            <a:endParaRPr lang="ru-RU" sz="1100" b="0" i="0" dirty="0">
              <a:latin typeface="+mj-lt"/>
              <a:cs typeface="Arial" charset="0"/>
            </a:endParaRPr>
          </a:p>
          <a:p>
            <a:pPr>
              <a:defRPr/>
            </a:pPr>
            <a:r>
              <a:rPr lang="ru-RU" sz="1100" b="0" i="0" dirty="0">
                <a:latin typeface="+mj-lt"/>
                <a:cs typeface="Arial" charset="0"/>
              </a:rPr>
              <a:t>По опробованию:</a:t>
            </a:r>
          </a:p>
          <a:p>
            <a:pPr>
              <a:defRPr/>
            </a:pPr>
            <a:r>
              <a:rPr lang="ru-RU" sz="1100" i="0" dirty="0" err="1">
                <a:latin typeface="+mj-lt"/>
                <a:cs typeface="Arial" charset="0"/>
              </a:rPr>
              <a:t>скв</a:t>
            </a:r>
            <a:r>
              <a:rPr lang="ru-RU" sz="1100" i="0" dirty="0">
                <a:latin typeface="+mj-lt"/>
                <a:cs typeface="Arial" charset="0"/>
              </a:rPr>
              <a:t>. № 1-5, 8, 16 - </a:t>
            </a:r>
            <a:r>
              <a:rPr lang="ru-RU" sz="1100" b="0" i="0" dirty="0">
                <a:latin typeface="+mj-lt"/>
                <a:cs typeface="Arial" charset="0"/>
              </a:rPr>
              <a:t>нефтеносны пласты  Т1, </a:t>
            </a:r>
            <a:r>
              <a:rPr lang="ru-RU" sz="1100" b="0" i="0" dirty="0" err="1">
                <a:latin typeface="+mj-lt"/>
                <a:cs typeface="Arial" charset="0"/>
              </a:rPr>
              <a:t>Дф</a:t>
            </a:r>
            <a:endParaRPr lang="ru-RU" sz="1100" b="0" i="0" dirty="0">
              <a:latin typeface="+mj-lt"/>
              <a:cs typeface="Arial" charset="0"/>
            </a:endParaRPr>
          </a:p>
          <a:p>
            <a:pPr>
              <a:defRPr/>
            </a:pPr>
            <a:endParaRPr lang="ru-RU" sz="1100" b="0" i="0" dirty="0">
              <a:latin typeface="+mj-lt"/>
              <a:cs typeface="Arial" charset="0"/>
            </a:endParaRPr>
          </a:p>
          <a:p>
            <a:pPr>
              <a:defRPr/>
            </a:pPr>
            <a:r>
              <a:rPr lang="ru-RU" sz="1100" i="0" dirty="0" err="1">
                <a:latin typeface="+mj-lt"/>
                <a:cs typeface="Arial" charset="0"/>
              </a:rPr>
              <a:t>скв</a:t>
            </a:r>
            <a:r>
              <a:rPr lang="ru-RU" sz="1100" i="0" dirty="0">
                <a:latin typeface="+mj-lt"/>
                <a:cs typeface="Arial" charset="0"/>
              </a:rPr>
              <a:t>. № 14 </a:t>
            </a:r>
            <a:r>
              <a:rPr lang="ru-RU" sz="1100" b="0" i="0" dirty="0">
                <a:latin typeface="+mj-lt"/>
                <a:cs typeface="Arial" charset="0"/>
              </a:rPr>
              <a:t>– пласты Т1, </a:t>
            </a:r>
            <a:r>
              <a:rPr lang="ru-RU" sz="1100" b="0" i="0" dirty="0" err="1">
                <a:latin typeface="+mj-lt"/>
                <a:cs typeface="Arial" charset="0"/>
              </a:rPr>
              <a:t>Дф</a:t>
            </a:r>
            <a:r>
              <a:rPr lang="ru-RU" sz="1100" b="0" i="0" dirty="0">
                <a:latin typeface="+mj-lt"/>
                <a:cs typeface="Arial" charset="0"/>
              </a:rPr>
              <a:t> водоносны.  Скважина провалилась.</a:t>
            </a:r>
          </a:p>
          <a:p>
            <a:pPr>
              <a:defRPr/>
            </a:pPr>
            <a:endParaRPr lang="ru-RU" sz="1100" b="0" i="0" dirty="0">
              <a:latin typeface="+mj-lt"/>
              <a:cs typeface="Arial" charset="0"/>
            </a:endParaRPr>
          </a:p>
          <a:p>
            <a:pPr>
              <a:defRPr/>
            </a:pPr>
            <a:r>
              <a:rPr lang="ru-RU" sz="1100" b="0" i="0" dirty="0">
                <a:latin typeface="+mj-lt"/>
                <a:cs typeface="Arial" charset="0"/>
              </a:rPr>
              <a:t>Проведенное НВСП в </a:t>
            </a:r>
            <a:r>
              <a:rPr lang="ru-RU" sz="1100" b="0" i="0" dirty="0" err="1">
                <a:latin typeface="+mj-lt"/>
                <a:cs typeface="Arial" charset="0"/>
              </a:rPr>
              <a:t>скв</a:t>
            </a:r>
            <a:r>
              <a:rPr lang="ru-RU" sz="1100" b="0" i="0" dirty="0">
                <a:latin typeface="+mj-lt"/>
                <a:cs typeface="Arial" charset="0"/>
              </a:rPr>
              <a:t>. № 14 показало понижение отметок к центральной части восточной структуры и распадение её на два купола.</a:t>
            </a:r>
          </a:p>
          <a:p>
            <a:pPr>
              <a:defRPr/>
            </a:pPr>
            <a:endParaRPr lang="ru-RU" sz="1100" b="0" i="0" dirty="0">
              <a:latin typeface="+mj-lt"/>
              <a:cs typeface="Arial" charset="0"/>
            </a:endParaRPr>
          </a:p>
          <a:p>
            <a:pPr>
              <a:defRPr/>
            </a:pPr>
            <a:r>
              <a:rPr lang="ru-RU" sz="1100" i="0" dirty="0">
                <a:latin typeface="+mj-lt"/>
                <a:cs typeface="Arial" charset="0"/>
              </a:rPr>
              <a:t>При составлении общей эффективности технологии НСЗ за период 2005-13 г.г.  данные результаты не учитывались.  </a:t>
            </a:r>
          </a:p>
        </p:txBody>
      </p:sp>
      <p:sp>
        <p:nvSpPr>
          <p:cNvPr id="13317" name="Rectangle 10"/>
          <p:cNvSpPr>
            <a:spLocks noChangeArrowheads="1"/>
          </p:cNvSpPr>
          <p:nvPr/>
        </p:nvSpPr>
        <p:spPr bwMode="auto">
          <a:xfrm>
            <a:off x="1031875" y="427038"/>
            <a:ext cx="77787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81000" algn="ctr" defTabSz="871538" eaLnBrk="0" hangingPunct="0">
              <a:lnSpc>
                <a:spcPct val="90000"/>
              </a:lnSpc>
              <a:tabLst>
                <a:tab pos="398463" algn="l"/>
                <a:tab pos="5940425" algn="l"/>
              </a:tabLst>
            </a:pPr>
            <a:r>
              <a:rPr lang="ru-RU" sz="2000" i="0" dirty="0">
                <a:cs typeface="Times New Roman" pitchFamily="18" charset="0"/>
              </a:rPr>
              <a:t>Оренбургская область</a:t>
            </a:r>
          </a:p>
          <a:p>
            <a:pPr indent="381000" algn="ctr" defTabSz="871538" eaLnBrk="0" hangingPunct="0">
              <a:lnSpc>
                <a:spcPct val="90000"/>
              </a:lnSpc>
              <a:tabLst>
                <a:tab pos="398463" algn="l"/>
                <a:tab pos="5940425" algn="l"/>
              </a:tabLst>
            </a:pPr>
            <a:r>
              <a:rPr lang="ru-RU" sz="2000" i="0" dirty="0">
                <a:cs typeface="Times New Roman" pitchFamily="18" charset="0"/>
              </a:rPr>
              <a:t> Карбонатные </a:t>
            </a:r>
            <a:r>
              <a:rPr lang="ru-RU" sz="2000" i="0" dirty="0" err="1">
                <a:cs typeface="Times New Roman" pitchFamily="18" charset="0"/>
              </a:rPr>
              <a:t>нижнекаменноугольно-девонские</a:t>
            </a:r>
            <a:r>
              <a:rPr lang="ru-RU" sz="2000" i="0" dirty="0">
                <a:cs typeface="Times New Roman" pitchFamily="18" charset="0"/>
              </a:rPr>
              <a:t> отложения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60"/>
          <p:cNvSpPr txBox="1">
            <a:spLocks noChangeArrowheads="1"/>
          </p:cNvSpPr>
          <p:nvPr/>
        </p:nvSpPr>
        <p:spPr bwMode="auto">
          <a:xfrm>
            <a:off x="763588" y="1341438"/>
            <a:ext cx="7600950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800" i="0">
                <a:latin typeface="Arial" charset="0"/>
              </a:rPr>
              <a:t>С учетом прогнозных оценок НСЗ пробурено 120 скважин </a:t>
            </a:r>
          </a:p>
          <a:p>
            <a:pPr algn="ctr"/>
            <a:r>
              <a:rPr lang="ru-RU" sz="1800" i="0">
                <a:latin typeface="Arial" charset="0"/>
              </a:rPr>
              <a:t>со вскрытием карбонатных и терригенных коллекторов</a:t>
            </a:r>
          </a:p>
          <a:p>
            <a:pPr algn="ctr"/>
            <a:r>
              <a:rPr lang="ru-RU" sz="1800" i="0">
                <a:latin typeface="Arial" charset="0"/>
              </a:rPr>
              <a:t> 104 из которых  подтвердили нефтеперспективность объектов.</a:t>
            </a:r>
          </a:p>
          <a:p>
            <a:pPr algn="ctr"/>
            <a:r>
              <a:rPr lang="ru-RU" sz="2000" i="0">
                <a:solidFill>
                  <a:srgbClr val="FF0000"/>
                </a:solidFill>
                <a:latin typeface="Verdana" pitchFamily="34" charset="0"/>
              </a:rPr>
              <a:t>Успешность метода более </a:t>
            </a:r>
            <a:r>
              <a:rPr lang="ru-RU" sz="2000" i="0">
                <a:solidFill>
                  <a:srgbClr val="FF0000"/>
                </a:solidFill>
                <a:latin typeface="Arial" charset="0"/>
              </a:rPr>
              <a:t>86 %.</a:t>
            </a:r>
          </a:p>
        </p:txBody>
      </p:sp>
      <p:sp>
        <p:nvSpPr>
          <p:cNvPr id="40963" name="Text Box 61"/>
          <p:cNvSpPr txBox="1">
            <a:spLocks noChangeArrowheads="1"/>
          </p:cNvSpPr>
          <p:nvPr/>
        </p:nvSpPr>
        <p:spPr bwMode="auto">
          <a:xfrm>
            <a:off x="2197100" y="557213"/>
            <a:ext cx="47289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7338" indent="381000" algn="ctr" defTabSz="871538" eaLnBrk="0" hangingPunct="0">
              <a:lnSpc>
                <a:spcPct val="90000"/>
              </a:lnSpc>
              <a:tabLst>
                <a:tab pos="398463" algn="l"/>
                <a:tab pos="5940425" algn="l"/>
              </a:tabLst>
            </a:pPr>
            <a:r>
              <a:rPr lang="ru-RU" sz="2000" i="0" dirty="0">
                <a:cs typeface="Times New Roman" pitchFamily="18" charset="0"/>
                <a:sym typeface="Wingdings" pitchFamily="2" charset="2"/>
              </a:rPr>
              <a:t>Эффективность технологии </a:t>
            </a:r>
            <a:r>
              <a:rPr lang="en-US" sz="2000" i="0" dirty="0" smtClean="0">
                <a:cs typeface="Times New Roman" pitchFamily="18" charset="0"/>
                <a:sym typeface="Wingdings" pitchFamily="2" charset="2"/>
              </a:rPr>
              <a:t>LFS</a:t>
            </a:r>
            <a:endParaRPr lang="ru-RU" sz="2000" i="0" dirty="0"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40964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6945313" y="6434138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60E71FB-A160-420E-B3FC-259C9DE50BC3}" type="slidenum">
              <a:rPr lang="ru-RU" b="1" smtClean="0">
                <a:solidFill>
                  <a:srgbClr val="C00000"/>
                </a:solidFill>
              </a:rPr>
              <a:pPr/>
              <a:t>28</a:t>
            </a:fld>
            <a:endParaRPr lang="ru-RU" b="1" smtClean="0">
              <a:solidFill>
                <a:srgbClr val="C0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74700" y="2587625"/>
          <a:ext cx="7634287" cy="3820287"/>
        </p:xfrm>
        <a:graphic>
          <a:graphicData uri="http://schemas.openxmlformats.org/drawingml/2006/table">
            <a:tbl>
              <a:tblPr/>
              <a:tblGrid>
                <a:gridCol w="777875"/>
                <a:gridCol w="946150"/>
                <a:gridCol w="2362200"/>
                <a:gridCol w="903287"/>
                <a:gridCol w="1582738"/>
                <a:gridCol w="1062037"/>
              </a:tblGrid>
              <a:tr h="6365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проведения НСЗ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пробурен. скв-н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Вскрытые нефтеносные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отложения при бурении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скважин с эффектом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Средняя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нефтенасыщенная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толщина по ГИС, м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Успешность прогноза, %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тула-бобрик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верей-башкир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3,4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97,1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девон,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турней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бобрик, верей-башкир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78,5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2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ср. девон,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фамен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турней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бобрик, верей-башкир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72,4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девон,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фамен,турней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бобрик, верей-башкир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9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90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бобрик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1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турне, верхняя юра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87,5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1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2011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терриг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. и карбон. девон, бобрик , турне 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85,7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8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2012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карбон. девон, бобрик, турне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51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2013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бобрик , турне, сред. карбон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5,2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86,7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6413" y="1633538"/>
            <a:ext cx="3202342" cy="47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Выноска 2 7"/>
          <p:cNvSpPr>
            <a:spLocks/>
          </p:cNvSpPr>
          <p:nvPr/>
        </p:nvSpPr>
        <p:spPr bwMode="auto">
          <a:xfrm flipH="1">
            <a:off x="3371847" y="1633537"/>
            <a:ext cx="1571029" cy="814388"/>
          </a:xfrm>
          <a:prstGeom prst="borderCallout2">
            <a:avLst>
              <a:gd name="adj1" fmla="val 45651"/>
              <a:gd name="adj2" fmla="val -4089"/>
              <a:gd name="adj3" fmla="val 45651"/>
              <a:gd name="adj4" fmla="val -14242"/>
              <a:gd name="adj5" fmla="val 37265"/>
              <a:gd name="adj6" fmla="val -70171"/>
            </a:avLst>
          </a:prstGeom>
          <a:solidFill>
            <a:schemeClr val="bg1"/>
          </a:solidFill>
          <a:ln w="9525" algn="ctr">
            <a:solidFill>
              <a:srgbClr val="92D050"/>
            </a:solidFill>
            <a:round/>
            <a:headEnd/>
            <a:tailEnd/>
          </a:ln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sz="1100" dirty="0" smtClean="0">
                <a:solidFill>
                  <a:srgbClr val="C00000"/>
                </a:solidFill>
                <a:latin typeface="+mj-lt"/>
              </a:rPr>
              <a:t>Server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sz="1100" b="0" i="0" dirty="0" smtClean="0">
                <a:solidFill>
                  <a:srgbClr val="C00000"/>
                </a:solidFill>
                <a:latin typeface="+mj-lt"/>
              </a:rPr>
              <a:t>100 Tb Data storage space 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sz="1100" b="0" i="0" dirty="0" smtClean="0">
                <a:solidFill>
                  <a:srgbClr val="C00000"/>
                </a:solidFill>
                <a:latin typeface="+mj-lt"/>
              </a:rPr>
              <a:t>RAID 6 +SSD cache 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12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9701" name="Выноска 2 8"/>
          <p:cNvSpPr>
            <a:spLocks/>
          </p:cNvSpPr>
          <p:nvPr/>
        </p:nvSpPr>
        <p:spPr bwMode="auto">
          <a:xfrm flipH="1">
            <a:off x="3371846" y="2633662"/>
            <a:ext cx="1552578" cy="120491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3934"/>
              <a:gd name="adj6" fmla="val -77187"/>
            </a:avLst>
          </a:prstGeom>
          <a:solidFill>
            <a:schemeClr val="bg1"/>
          </a:solidFill>
          <a:ln w="9525" algn="ctr">
            <a:solidFill>
              <a:srgbClr val="92D050"/>
            </a:solidFill>
            <a:round/>
            <a:headEnd/>
            <a:tailEnd/>
          </a:ln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sz="1100" dirty="0" smtClean="0">
                <a:solidFill>
                  <a:srgbClr val="C00000"/>
                </a:solidFill>
                <a:latin typeface="+mj-lt"/>
              </a:rPr>
              <a:t>Virtualization server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sz="1100" b="0" i="0" dirty="0" smtClean="0">
                <a:solidFill>
                  <a:srgbClr val="C00000"/>
                </a:solidFill>
                <a:latin typeface="+mj-lt"/>
              </a:rPr>
              <a:t>4 x NVIDIA GK104GL</a:t>
            </a:r>
          </a:p>
          <a:p>
            <a:pPr>
              <a:buClr>
                <a:srgbClr val="000000"/>
              </a:buClr>
              <a:buSzPct val="100000"/>
            </a:pPr>
            <a:r>
              <a:rPr lang="en-US" sz="1100" b="0" i="0" dirty="0" smtClean="0">
                <a:solidFill>
                  <a:srgbClr val="C00000"/>
                </a:solidFill>
                <a:latin typeface="+mj-lt"/>
              </a:rPr>
              <a:t>NVIDIA GRID technology</a:t>
            </a:r>
          </a:p>
          <a:p>
            <a:pPr>
              <a:buClr>
                <a:srgbClr val="000000"/>
              </a:buClr>
              <a:buSzPct val="100000"/>
            </a:pPr>
            <a:endParaRPr lang="en-US" sz="1100" b="0" i="0" dirty="0" smtClean="0">
              <a:solidFill>
                <a:srgbClr val="C00000"/>
              </a:solidFill>
              <a:latin typeface="+mj-lt"/>
            </a:endParaRPr>
          </a:p>
          <a:p>
            <a:pPr>
              <a:buClr>
                <a:srgbClr val="000000"/>
              </a:buClr>
              <a:buSzPct val="100000"/>
            </a:pPr>
            <a:r>
              <a:rPr lang="en-US" sz="1100" b="0" i="0" dirty="0" err="1" smtClean="0">
                <a:solidFill>
                  <a:srgbClr val="C00000"/>
                </a:solidFill>
                <a:latin typeface="+mj-lt"/>
              </a:rPr>
              <a:t>Citirix</a:t>
            </a:r>
            <a:r>
              <a:rPr lang="en-US" sz="1100" b="0" i="0" dirty="0" smtClean="0">
                <a:solidFill>
                  <a:srgbClr val="C00000"/>
                </a:solidFill>
                <a:latin typeface="+mj-lt"/>
              </a:rPr>
              <a:t> </a:t>
            </a:r>
            <a:r>
              <a:rPr lang="en-US" sz="1100" b="0" i="0" dirty="0" err="1" smtClean="0">
                <a:solidFill>
                  <a:srgbClr val="C00000"/>
                </a:solidFill>
                <a:latin typeface="+mj-lt"/>
              </a:rPr>
              <a:t>XenServer</a:t>
            </a:r>
            <a:r>
              <a:rPr lang="en-US" sz="1100" b="0" i="0" dirty="0" smtClean="0">
                <a:solidFill>
                  <a:srgbClr val="C00000"/>
                </a:solidFill>
                <a:latin typeface="+mj-lt"/>
              </a:rPr>
              <a:t> platform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1100" b="0" i="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9702" name="Выноска 2 9"/>
          <p:cNvSpPr>
            <a:spLocks/>
          </p:cNvSpPr>
          <p:nvPr/>
        </p:nvSpPr>
        <p:spPr bwMode="auto">
          <a:xfrm flipH="1">
            <a:off x="3371848" y="5133975"/>
            <a:ext cx="1571029" cy="98727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65583"/>
              <a:gd name="adj6" fmla="val -72718"/>
            </a:avLst>
          </a:prstGeom>
          <a:solidFill>
            <a:schemeClr val="bg1"/>
          </a:solidFill>
          <a:ln w="9525" algn="ctr">
            <a:solidFill>
              <a:srgbClr val="92D050"/>
            </a:solidFill>
            <a:round/>
            <a:headEnd/>
            <a:tailEnd/>
          </a:ln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/>
          </a:p>
        </p:txBody>
      </p:sp>
      <p:sp>
        <p:nvSpPr>
          <p:cNvPr id="29703" name="Выноска 2 10"/>
          <p:cNvSpPr>
            <a:spLocks/>
          </p:cNvSpPr>
          <p:nvPr/>
        </p:nvSpPr>
        <p:spPr bwMode="auto">
          <a:xfrm flipH="1">
            <a:off x="3371848" y="3919537"/>
            <a:ext cx="1571029" cy="61704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94096"/>
              <a:gd name="adj6" fmla="val -78112"/>
            </a:avLst>
          </a:prstGeom>
          <a:solidFill>
            <a:schemeClr val="bg1"/>
          </a:solidFill>
          <a:ln w="9525" algn="ctr">
            <a:solidFill>
              <a:srgbClr val="92D050"/>
            </a:solidFill>
            <a:round/>
            <a:headEnd/>
            <a:tailEnd/>
          </a:ln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sz="1100" dirty="0" err="1" smtClean="0">
                <a:solidFill>
                  <a:srgbClr val="C00000"/>
                </a:solidFill>
                <a:latin typeface="+mj-lt"/>
              </a:rPr>
              <a:t>Mellanox</a:t>
            </a:r>
            <a:r>
              <a:rPr lang="en-US" sz="1100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100" dirty="0" err="1" smtClean="0">
                <a:solidFill>
                  <a:srgbClr val="C00000"/>
                </a:solidFill>
                <a:latin typeface="+mj-lt"/>
              </a:rPr>
              <a:t>InfiniBand</a:t>
            </a:r>
            <a:r>
              <a:rPr lang="en-US" sz="1100" dirty="0">
                <a:solidFill>
                  <a:srgbClr val="C00000"/>
                </a:solidFill>
                <a:latin typeface="+mj-lt"/>
              </a:rPr>
              <a:t> </a:t>
            </a:r>
            <a:r>
              <a:rPr lang="en-US" sz="1100" dirty="0" smtClean="0">
                <a:solidFill>
                  <a:srgbClr val="C00000"/>
                </a:solidFill>
                <a:latin typeface="+mj-lt"/>
              </a:rPr>
              <a:t/>
            </a:r>
            <a:br>
              <a:rPr lang="en-US" sz="1100" dirty="0" smtClean="0">
                <a:solidFill>
                  <a:srgbClr val="C00000"/>
                </a:solidFill>
                <a:latin typeface="+mj-lt"/>
              </a:rPr>
            </a:br>
            <a:r>
              <a:rPr lang="en-US" sz="1100" dirty="0" smtClean="0">
                <a:solidFill>
                  <a:srgbClr val="C00000"/>
                </a:solidFill>
                <a:latin typeface="+mj-lt"/>
              </a:rPr>
              <a:t>network switch 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sz="1100" b="0" i="0" dirty="0" smtClean="0">
                <a:solidFill>
                  <a:srgbClr val="C00000"/>
                </a:solidFill>
                <a:latin typeface="+mj-lt"/>
              </a:rPr>
              <a:t>56 </a:t>
            </a:r>
            <a:r>
              <a:rPr lang="en-US" sz="1100" b="0" i="0" dirty="0" err="1" smtClean="0">
                <a:solidFill>
                  <a:srgbClr val="C00000"/>
                </a:solidFill>
                <a:latin typeface="+mj-lt"/>
              </a:rPr>
              <a:t>Gbit</a:t>
            </a:r>
            <a:r>
              <a:rPr lang="en-US" sz="1100" b="0" i="0" dirty="0" smtClean="0">
                <a:solidFill>
                  <a:srgbClr val="C00000"/>
                </a:solidFill>
                <a:latin typeface="+mj-lt"/>
              </a:rPr>
              <a:t>/s</a:t>
            </a:r>
            <a:endParaRPr lang="ru-RU" sz="1100" b="0" i="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9704" name="Выноска 2 12"/>
          <p:cNvSpPr>
            <a:spLocks/>
          </p:cNvSpPr>
          <p:nvPr/>
        </p:nvSpPr>
        <p:spPr bwMode="auto">
          <a:xfrm flipH="1">
            <a:off x="3371848" y="5133975"/>
            <a:ext cx="1571029" cy="987272"/>
          </a:xfrm>
          <a:prstGeom prst="borderCallout2">
            <a:avLst>
              <a:gd name="adj1" fmla="val 33884"/>
              <a:gd name="adj2" fmla="val -8778"/>
              <a:gd name="adj3" fmla="val 33833"/>
              <a:gd name="adj4" fmla="val -16431"/>
              <a:gd name="adj5" fmla="val -12507"/>
              <a:gd name="adj6" fmla="val -78618"/>
            </a:avLst>
          </a:prstGeom>
          <a:solidFill>
            <a:schemeClr val="bg1"/>
          </a:solidFill>
          <a:ln w="9525" algn="ctr">
            <a:solidFill>
              <a:srgbClr val="92D050"/>
            </a:solidFill>
            <a:round/>
            <a:headEnd/>
            <a:tailEnd/>
          </a:ln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/>
          </a:p>
        </p:txBody>
      </p:sp>
      <p:sp>
        <p:nvSpPr>
          <p:cNvPr id="29705" name="Выноска 2 13"/>
          <p:cNvSpPr>
            <a:spLocks/>
          </p:cNvSpPr>
          <p:nvPr/>
        </p:nvSpPr>
        <p:spPr bwMode="auto">
          <a:xfrm flipH="1">
            <a:off x="3371848" y="5133975"/>
            <a:ext cx="1571029" cy="987272"/>
          </a:xfrm>
          <a:prstGeom prst="borderCallout2">
            <a:avLst>
              <a:gd name="adj1" fmla="val 46106"/>
              <a:gd name="adj2" fmla="val -8778"/>
              <a:gd name="adj3" fmla="val 46056"/>
              <a:gd name="adj4" fmla="val -15574"/>
              <a:gd name="adj5" fmla="val 38852"/>
              <a:gd name="adj6" fmla="val -75397"/>
            </a:avLst>
          </a:prstGeom>
          <a:solidFill>
            <a:schemeClr val="bg1"/>
          </a:solidFill>
          <a:ln w="9525" algn="ctr">
            <a:solidFill>
              <a:srgbClr val="92D050"/>
            </a:solidFill>
            <a:round/>
            <a:headEnd/>
            <a:tailEnd/>
          </a:ln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/>
          </a:p>
        </p:txBody>
      </p:sp>
      <p:sp>
        <p:nvSpPr>
          <p:cNvPr id="29706" name="Выноска 2 14"/>
          <p:cNvSpPr>
            <a:spLocks/>
          </p:cNvSpPr>
          <p:nvPr/>
        </p:nvSpPr>
        <p:spPr bwMode="auto">
          <a:xfrm flipH="1">
            <a:off x="3371848" y="5133975"/>
            <a:ext cx="1571029" cy="987272"/>
          </a:xfrm>
          <a:prstGeom prst="borderCallout2">
            <a:avLst>
              <a:gd name="adj1" fmla="val 58051"/>
              <a:gd name="adj2" fmla="val -8778"/>
              <a:gd name="adj3" fmla="val 57722"/>
              <a:gd name="adj4" fmla="val -16259"/>
              <a:gd name="adj5" fmla="val 84190"/>
              <a:gd name="adj6" fmla="val -74514"/>
            </a:avLst>
          </a:prstGeom>
          <a:solidFill>
            <a:schemeClr val="bg1"/>
          </a:solidFill>
          <a:ln w="9525" algn="ctr">
            <a:solidFill>
              <a:srgbClr val="92D050"/>
            </a:solidFill>
            <a:round/>
            <a:headEnd/>
            <a:tailEnd/>
          </a:ln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/>
          </a:p>
        </p:txBody>
      </p:sp>
      <p:sp>
        <p:nvSpPr>
          <p:cNvPr id="29707" name="Выноска 2 15"/>
          <p:cNvSpPr>
            <a:spLocks/>
          </p:cNvSpPr>
          <p:nvPr/>
        </p:nvSpPr>
        <p:spPr bwMode="auto">
          <a:xfrm flipH="1">
            <a:off x="3371845" y="4886325"/>
            <a:ext cx="1571029" cy="1571625"/>
          </a:xfrm>
          <a:prstGeom prst="borderCallout2">
            <a:avLst>
              <a:gd name="adj1" fmla="val 1617"/>
              <a:gd name="adj2" fmla="val -9384"/>
              <a:gd name="adj3" fmla="val -1158"/>
              <a:gd name="adj4" fmla="val -18342"/>
              <a:gd name="adj5" fmla="val -66431"/>
              <a:gd name="adj6" fmla="val -76671"/>
            </a:avLst>
          </a:prstGeom>
          <a:solidFill>
            <a:schemeClr val="bg1"/>
          </a:solidFill>
          <a:ln w="9525" algn="ctr">
            <a:solidFill>
              <a:srgbClr val="92D050"/>
            </a:solidFill>
            <a:round/>
            <a:headEnd/>
            <a:tailEnd/>
          </a:ln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sz="1100" dirty="0" smtClean="0">
                <a:solidFill>
                  <a:srgbClr val="C00000"/>
                </a:solidFill>
                <a:latin typeface="+mj-lt"/>
              </a:rPr>
              <a:t>5 GPU cluster nodes</a:t>
            </a:r>
          </a:p>
          <a:p>
            <a:pPr marL="108000" lvl="1" inden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sz="1100" b="0" i="0" dirty="0" smtClean="0">
                <a:solidFill>
                  <a:srgbClr val="C00000"/>
                </a:solidFill>
                <a:latin typeface="+mj-lt"/>
              </a:rPr>
              <a:t>4 x AMD </a:t>
            </a:r>
            <a:r>
              <a:rPr lang="en-US" sz="1100" b="0" i="0" dirty="0" err="1" smtClean="0">
                <a:solidFill>
                  <a:srgbClr val="C00000"/>
                </a:solidFill>
                <a:latin typeface="+mj-lt"/>
              </a:rPr>
              <a:t>FirePro</a:t>
            </a:r>
            <a:r>
              <a:rPr lang="en-US" sz="1100" b="0" i="0" dirty="0" smtClean="0">
                <a:solidFill>
                  <a:srgbClr val="C00000"/>
                </a:solidFill>
                <a:latin typeface="+mj-lt"/>
              </a:rPr>
              <a:t> W9100 (16Gb GDDR5, 2.62 </a:t>
            </a:r>
            <a:r>
              <a:rPr lang="en-US" sz="1100" b="0" i="0" dirty="0" err="1" smtClean="0">
                <a:solidFill>
                  <a:srgbClr val="C00000"/>
                </a:solidFill>
                <a:latin typeface="+mj-lt"/>
              </a:rPr>
              <a:t>Tflops</a:t>
            </a:r>
            <a:r>
              <a:rPr lang="en-US" sz="1100" b="0" i="0" dirty="0" smtClean="0">
                <a:solidFill>
                  <a:srgbClr val="C00000"/>
                </a:solidFill>
                <a:latin typeface="+mj-lt"/>
              </a:rPr>
              <a:t> peak)</a:t>
            </a:r>
          </a:p>
          <a:p>
            <a:pPr marL="108000" lvl="1" inden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sz="1100" b="0" i="0" dirty="0" smtClean="0">
                <a:solidFill>
                  <a:srgbClr val="C00000"/>
                </a:solidFill>
                <a:latin typeface="+mj-lt"/>
              </a:rPr>
              <a:t>2 x Intel Xeon E5-2643 v2 (25M cache, 3.50 GHz, 12 threads) </a:t>
            </a:r>
          </a:p>
          <a:p>
            <a:pPr marL="108000" lvl="1" inden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sz="1100" b="0" i="0" dirty="0" smtClean="0">
              <a:solidFill>
                <a:srgbClr val="C00000"/>
              </a:solidFill>
              <a:latin typeface="+mj-lt"/>
            </a:endParaRPr>
          </a:p>
          <a:p>
            <a:pPr marL="108000" lvl="1" inden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sz="1100" b="0" i="0" dirty="0" err="1" smtClean="0">
                <a:solidFill>
                  <a:srgbClr val="C00000"/>
                </a:solidFill>
                <a:latin typeface="+mj-lt"/>
              </a:rPr>
              <a:t>OpenCL</a:t>
            </a:r>
            <a:r>
              <a:rPr lang="en-US" sz="1100" b="0" i="0" dirty="0" smtClean="0">
                <a:solidFill>
                  <a:srgbClr val="C00000"/>
                </a:solidFill>
                <a:latin typeface="+mj-lt"/>
              </a:rPr>
              <a:t> + MPI</a:t>
            </a:r>
          </a:p>
          <a:p>
            <a:pPr marL="108000" lvl="1" inden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1100" b="0" i="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7" name="Title 8"/>
          <p:cNvSpPr txBox="1">
            <a:spLocks/>
          </p:cNvSpPr>
          <p:nvPr/>
        </p:nvSpPr>
        <p:spPr bwMode="auto">
          <a:xfrm>
            <a:off x="1530350" y="269874"/>
            <a:ext cx="7956550" cy="873125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lvl="1" indent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2000" i="0" dirty="0" smtClean="0">
                <a:latin typeface="Cambria" pitchFamily="18" charset="0"/>
                <a:ea typeface="+mn-ea"/>
                <a:sym typeface="Wingdings" pitchFamily="2" charset="2"/>
              </a:rPr>
              <a:t>Основные вычислительные проблемы </a:t>
            </a:r>
          </a:p>
          <a:p>
            <a:pPr marL="0" lvl="1" indent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2000" i="0" dirty="0" smtClean="0">
                <a:latin typeface="Cambria" pitchFamily="18" charset="0"/>
                <a:ea typeface="+mn-ea"/>
                <a:sym typeface="Wingdings" pitchFamily="2" charset="2"/>
              </a:rPr>
              <a:t>Возможные технические решения</a:t>
            </a:r>
          </a:p>
        </p:txBody>
      </p:sp>
      <p:sp>
        <p:nvSpPr>
          <p:cNvPr id="14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620125" y="6986587"/>
            <a:ext cx="333005" cy="246818"/>
          </a:xfrm>
        </p:spPr>
        <p:txBody>
          <a:bodyPr/>
          <a:lstStyle/>
          <a:p>
            <a:pPr>
              <a:defRPr/>
            </a:pPr>
            <a:fld id="{F5DD8260-8DA0-4C7F-8101-5F9FBDCC3FDD}" type="slidenum">
              <a:rPr lang="ru-RU" sz="1000" b="1" smtClean="0">
                <a:solidFill>
                  <a:schemeClr val="bg1"/>
                </a:solidFill>
                <a:latin typeface="+mj-lt"/>
              </a:rPr>
              <a:pPr>
                <a:defRPr/>
              </a:pPr>
              <a:t>29</a:t>
            </a:fld>
            <a:endParaRPr lang="ru-RU" sz="10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1926" y="1790700"/>
            <a:ext cx="364969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0" dirty="0" smtClean="0"/>
              <a:t>Проблемы:</a:t>
            </a:r>
          </a:p>
          <a:p>
            <a:pPr marL="342900" indent="-342900"/>
            <a:endParaRPr lang="ru-RU" i="0" dirty="0" smtClean="0"/>
          </a:p>
          <a:p>
            <a:pPr marL="342900" indent="-342900"/>
            <a:r>
              <a:rPr lang="ru-RU" i="0" dirty="0" smtClean="0"/>
              <a:t>1. Высокая вычислительная</a:t>
            </a:r>
          </a:p>
          <a:p>
            <a:pPr marL="342900" indent="-342900"/>
            <a:r>
              <a:rPr lang="ru-RU" i="0" dirty="0" smtClean="0"/>
              <a:t>сложность. Решение типовой </a:t>
            </a:r>
          </a:p>
          <a:p>
            <a:pPr marL="342900" indent="-342900"/>
            <a:r>
              <a:rPr lang="ru-RU" i="0" dirty="0" smtClean="0"/>
              <a:t>геологической задачи требует</a:t>
            </a:r>
          </a:p>
          <a:p>
            <a:pPr marL="342900" indent="-342900"/>
            <a:r>
              <a:rPr lang="ru-RU" i="0" dirty="0" smtClean="0"/>
              <a:t>10</a:t>
            </a:r>
            <a:r>
              <a:rPr lang="ru-RU" i="0" baseline="30000" dirty="0" smtClean="0"/>
              <a:t>2</a:t>
            </a:r>
            <a:r>
              <a:rPr lang="ru-RU" i="0" dirty="0" smtClean="0"/>
              <a:t>-10</a:t>
            </a:r>
            <a:r>
              <a:rPr lang="ru-RU" i="0" baseline="30000" dirty="0" smtClean="0"/>
              <a:t>3 </a:t>
            </a:r>
            <a:r>
              <a:rPr lang="ru-RU" i="0" dirty="0" smtClean="0"/>
              <a:t>расчетов на сетке до 10</a:t>
            </a:r>
            <a:r>
              <a:rPr lang="ru-RU" i="0" baseline="30000" dirty="0" smtClean="0"/>
              <a:t>9</a:t>
            </a:r>
          </a:p>
          <a:p>
            <a:pPr marL="342900" indent="-342900"/>
            <a:r>
              <a:rPr lang="ru-RU" i="0" dirty="0" smtClean="0"/>
              <a:t>элементов</a:t>
            </a:r>
          </a:p>
          <a:p>
            <a:pPr marL="342900" indent="-342900"/>
            <a:endParaRPr lang="ru-RU" i="0" dirty="0" smtClean="0"/>
          </a:p>
          <a:p>
            <a:pPr marL="342900" indent="-342900"/>
            <a:r>
              <a:rPr lang="ru-RU" i="0" dirty="0" smtClean="0"/>
              <a:t>2. Большие объемы данных.</a:t>
            </a:r>
          </a:p>
          <a:p>
            <a:pPr marL="342900" indent="-342900"/>
            <a:r>
              <a:rPr lang="ru-RU" i="0" dirty="0" smtClean="0"/>
              <a:t>Типовые объемы модельных </a:t>
            </a:r>
          </a:p>
          <a:p>
            <a:pPr marL="342900" indent="-342900"/>
            <a:r>
              <a:rPr lang="ru-RU" i="0" dirty="0" smtClean="0"/>
              <a:t>Данных 1-10 Тб</a:t>
            </a:r>
          </a:p>
          <a:p>
            <a:pPr marL="342900" indent="-342900"/>
            <a:endParaRPr lang="ru-RU" i="0" dirty="0" smtClean="0"/>
          </a:p>
          <a:p>
            <a:pPr marL="342900" indent="-342900"/>
            <a:r>
              <a:rPr lang="ru-RU" i="0" dirty="0" smtClean="0"/>
              <a:t>3. Необходимость удаленного </a:t>
            </a:r>
          </a:p>
          <a:p>
            <a:pPr marL="342900" indent="-342900"/>
            <a:r>
              <a:rPr lang="ru-RU" i="0" dirty="0" smtClean="0"/>
              <a:t>доступа к ресурсам по сетям </a:t>
            </a:r>
          </a:p>
          <a:p>
            <a:pPr marL="342900" indent="-342900"/>
            <a:r>
              <a:rPr lang="ru-RU" i="0" dirty="0" smtClean="0"/>
              <a:t>общего пользования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animBg="1"/>
      <p:bldP spid="29701" grpId="0" animBg="1"/>
      <p:bldP spid="29702" grpId="0" animBg="1"/>
      <p:bldP spid="29703" grpId="0" animBg="1"/>
      <p:bldP spid="29704" grpId="0" animBg="1"/>
      <p:bldP spid="29705" grpId="0" animBg="1"/>
      <p:bldP spid="29706" grpId="0" animBg="1"/>
      <p:bldP spid="2970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22A3EB-C879-4CF8-9DAA-AD0AEE490DDD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  <p:pic>
        <p:nvPicPr>
          <p:cNvPr id="122882" name="Picture 2" descr="\\Feofilov\обмен\Биряльцев\ФОТО_Кластер\Офис 0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675" y="1619249"/>
            <a:ext cx="3117850" cy="467677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438650" y="3314700"/>
            <a:ext cx="434253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i="0" dirty="0" smtClean="0"/>
              <a:t>Успех на стороне </a:t>
            </a:r>
          </a:p>
          <a:p>
            <a:pPr algn="ctr"/>
            <a:r>
              <a:rPr lang="ru-RU" sz="3200" i="0" dirty="0" smtClean="0"/>
              <a:t>больших </a:t>
            </a:r>
            <a:r>
              <a:rPr lang="ru-RU" sz="3200" i="0" dirty="0" err="1" smtClean="0"/>
              <a:t>Терафлопсов</a:t>
            </a:r>
            <a:endParaRPr lang="ru-RU" sz="3200" i="0" dirty="0"/>
          </a:p>
        </p:txBody>
      </p:sp>
      <p:sp>
        <p:nvSpPr>
          <p:cNvPr id="5" name="Title 8"/>
          <p:cNvSpPr txBox="1">
            <a:spLocks/>
          </p:cNvSpPr>
          <p:nvPr/>
        </p:nvSpPr>
        <p:spPr bwMode="auto">
          <a:xfrm>
            <a:off x="1530350" y="269874"/>
            <a:ext cx="7956550" cy="873125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lvl="1" indent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2000" i="0" dirty="0" smtClean="0">
                <a:latin typeface="Cambria" pitchFamily="18" charset="0"/>
                <a:ea typeface="+mn-ea"/>
                <a:sym typeface="Wingdings" pitchFamily="2" charset="2"/>
              </a:rPr>
              <a:t>		</a:t>
            </a:r>
            <a:r>
              <a:rPr lang="ru-RU" sz="3600" i="0" dirty="0" smtClean="0">
                <a:latin typeface="Cambria" pitchFamily="18" charset="0"/>
                <a:ea typeface="+mn-ea"/>
                <a:sym typeface="Wingdings" pitchFamily="2" charset="2"/>
              </a:rPr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26264</TotalTime>
  <Words>1118</Words>
  <Application>Microsoft Office PowerPoint</Application>
  <PresentationFormat>Экран (4:3)</PresentationFormat>
  <Paragraphs>304</Paragraphs>
  <Slides>30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Слайд 1</vt:lpstr>
      <vt:lpstr>Задачи сейсморазведки </vt:lpstr>
      <vt:lpstr>Слайд 3</vt:lpstr>
      <vt:lpstr>Решение обратной задачи  для восстановления источников</vt:lpstr>
      <vt:lpstr>Дифракционное суммирование</vt:lpstr>
      <vt:lpstr>Time Reverse modeling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Восстановление свойств среды</vt:lpstr>
      <vt:lpstr>Полноволновая инверсия (FWI)</vt:lpstr>
      <vt:lpstr>Низкочатотное ейсмическое зондирование  (LFS)</vt:lpstr>
      <vt:lpstr>Построение модельных спектров</vt:lpstr>
      <vt:lpstr>Построение разрезов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Рыж1в</dc:creator>
  <cp:lastModifiedBy>bir</cp:lastModifiedBy>
  <cp:revision>843</cp:revision>
  <dcterms:created xsi:type="dcterms:W3CDTF">2009-06-20T06:12:49Z</dcterms:created>
  <dcterms:modified xsi:type="dcterms:W3CDTF">2015-04-20T12:35:55Z</dcterms:modified>
</cp:coreProperties>
</file>