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73" r:id="rId3"/>
    <p:sldId id="270" r:id="rId4"/>
    <p:sldId id="271" r:id="rId5"/>
    <p:sldId id="276" r:id="rId6"/>
    <p:sldId id="278" r:id="rId7"/>
    <p:sldId id="275" r:id="rId8"/>
    <p:sldId id="286" r:id="rId9"/>
    <p:sldId id="257" r:id="rId10"/>
    <p:sldId id="277" r:id="rId11"/>
    <p:sldId id="288" r:id="rId12"/>
    <p:sldId id="287" r:id="rId13"/>
    <p:sldId id="279" r:id="rId14"/>
    <p:sldId id="284" r:id="rId15"/>
    <p:sldId id="280" r:id="rId16"/>
    <p:sldId id="281" r:id="rId17"/>
    <p:sldId id="285" r:id="rId18"/>
    <p:sldId id="282" r:id="rId19"/>
    <p:sldId id="283" r:id="rId20"/>
    <p:sldId id="290" r:id="rId21"/>
    <p:sldId id="291" r:id="rId22"/>
    <p:sldId id="289" r:id="rId23"/>
    <p:sldId id="259" r:id="rId24"/>
    <p:sldId id="258" r:id="rId25"/>
    <p:sldId id="293" r:id="rId26"/>
    <p:sldId id="294" r:id="rId27"/>
    <p:sldId id="260" r:id="rId28"/>
    <p:sldId id="292" r:id="rId29"/>
    <p:sldId id="296" r:id="rId30"/>
    <p:sldId id="297" r:id="rId31"/>
    <p:sldId id="295" r:id="rId32"/>
    <p:sldId id="300" r:id="rId33"/>
    <p:sldId id="298" r:id="rId34"/>
    <p:sldId id="299" r:id="rId35"/>
    <p:sldId id="301" r:id="rId36"/>
    <p:sldId id="302" r:id="rId37"/>
    <p:sldId id="261" r:id="rId38"/>
    <p:sldId id="274" r:id="rId3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41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_c\Documents\&#1044;&#1077;&#1084;&#1086;&#1075;&#1088;&#1072;&#1092;&#1080;&#1103;\&#1056;&#1072;&#1089;&#1087;&#1088;&#1077;&#1076;&#1077;&#1083;&#1077;&#1085;&#1080;&#1077;%20&#1074;&#1086;&#1079;&#1088;&#1072;&#1089;&#1090;&#1072;%20&#1076;&#1086;&#1078;&#1080;&#1090;&#1080;&#1103;\&#1056;&#1072;&#1089;&#1095;&#1077;&#1090;&#1099;%20&#1074;%20&#1089;&#1090;&#1072;&#1090;&#1100;&#1102;.xlsm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Documents_c\Documents\&#1044;&#1077;&#1084;&#1086;&#1075;&#1088;&#1072;&#1092;&#1080;&#1103;\&#1056;&#1072;&#1089;&#1087;&#1088;&#1077;&#1076;&#1077;&#1083;&#1077;&#1085;&#1080;&#1077;%20&#1074;&#1086;&#1079;&#1088;&#1072;&#1089;&#1090;&#1072;%20&#1076;&#1086;&#1078;&#1080;&#1090;&#1080;&#1103;\&#1056;&#1072;&#1089;&#1095;&#1077;&#1090;&#1099;%20&#1074;%20&#1089;&#1090;&#1072;&#1090;&#1100;&#1102;.xlsm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Documents_c\Documents\&#1044;&#1077;&#1084;&#1086;&#1075;&#1088;&#1072;&#1092;&#1080;&#1103;\&#1056;&#1072;&#1089;&#1087;&#1088;&#1077;&#1076;&#1077;&#1083;&#1077;&#1085;&#1080;&#1077;%20&#1074;&#1086;&#1079;&#1088;&#1072;&#1089;&#1090;&#1072;%20&#1076;&#1086;&#1078;&#1080;&#1090;&#1080;&#1103;\&#1056;&#1072;&#1089;&#1095;&#1077;&#1090;&#1099;%20&#1074;%20&#1089;&#1090;&#1072;&#1090;&#1100;&#1102;.xlsm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omscan\Tomography\&#1048;&#1050;&#1048;\2015\&#1044;&#1077;&#1084;&#1086;&#1075;&#1088;&#1072;&#1092;&#1080;&#1103;\&#1055;&#1088;&#1086;&#1075;&#1085;&#1086;&#1079;%20&#1087;&#1086;&#1089;&#1083;&#1077;%202010.xlsm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omscan\Tomography\&#1048;&#1050;&#1048;\2015\&#1044;&#1077;&#1084;&#1086;&#1075;&#1088;&#1072;&#1092;&#1080;&#1103;\&#1055;&#1088;&#1086;&#1075;&#1085;&#1086;&#1079;%20&#1087;&#1086;&#1089;&#1083;&#1077;%202010.xlsm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comscan\Tomography\&#1048;&#1050;&#1048;\2015\&#1044;&#1077;&#1084;&#1086;&#1075;&#1088;&#1072;&#1092;&#1080;&#1103;\&#1055;&#1088;&#1086;&#1075;&#1085;&#1086;&#1079;%20&#1087;&#1086;&#1089;&#1083;&#1077;%202010.xlsm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D:\comscan\Tomography\&#1048;&#1050;&#1048;\2015\&#1044;&#1077;&#1084;&#1086;&#1075;&#1088;&#1072;&#1092;&#1080;&#1103;\&#1055;&#1088;&#1086;&#1075;&#1085;&#1086;&#1079;%20&#1087;&#1086;&#1089;&#1083;&#1077;%202010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Число ушедших в возрасте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'1990-2010 исх (2)'!$X$5</c:f>
              <c:strCache>
                <c:ptCount val="1"/>
                <c:pt idx="0">
                  <c:v>1991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square"/>
            <c:size val="2"/>
          </c:marker>
          <c:val>
            <c:numRef>
              <c:f>'1990-2010 исх (2)'!$X$7:$X$106</c:f>
              <c:numCache>
                <c:formatCode>_-* #,##0_р_._-;\-* #,##0_р_._-;_-* "-"??_р_._-;_-@_-</c:formatCode>
                <c:ptCount val="100"/>
                <c:pt idx="0">
                  <c:v>8295</c:v>
                </c:pt>
                <c:pt idx="1">
                  <c:v>15</c:v>
                </c:pt>
                <c:pt idx="2">
                  <c:v>-2800</c:v>
                </c:pt>
                <c:pt idx="3">
                  <c:v>-4386</c:v>
                </c:pt>
                <c:pt idx="4">
                  <c:v>-2791</c:v>
                </c:pt>
                <c:pt idx="5">
                  <c:v>-4975</c:v>
                </c:pt>
                <c:pt idx="6">
                  <c:v>-6417</c:v>
                </c:pt>
                <c:pt idx="7">
                  <c:v>-8437</c:v>
                </c:pt>
                <c:pt idx="8">
                  <c:v>-5905</c:v>
                </c:pt>
                <c:pt idx="9">
                  <c:v>-8179</c:v>
                </c:pt>
                <c:pt idx="10">
                  <c:v>-5501</c:v>
                </c:pt>
                <c:pt idx="11">
                  <c:v>-5032</c:v>
                </c:pt>
                <c:pt idx="12">
                  <c:v>-4820</c:v>
                </c:pt>
                <c:pt idx="13">
                  <c:v>-4170</c:v>
                </c:pt>
                <c:pt idx="14">
                  <c:v>-2079</c:v>
                </c:pt>
                <c:pt idx="15">
                  <c:v>-1030</c:v>
                </c:pt>
                <c:pt idx="16">
                  <c:v>-12714</c:v>
                </c:pt>
                <c:pt idx="17">
                  <c:v>-654</c:v>
                </c:pt>
                <c:pt idx="18">
                  <c:v>11398</c:v>
                </c:pt>
                <c:pt idx="19">
                  <c:v>8799</c:v>
                </c:pt>
                <c:pt idx="20">
                  <c:v>13672</c:v>
                </c:pt>
                <c:pt idx="21">
                  <c:v>4987</c:v>
                </c:pt>
                <c:pt idx="22">
                  <c:v>4174</c:v>
                </c:pt>
                <c:pt idx="23">
                  <c:v>5485</c:v>
                </c:pt>
                <c:pt idx="24">
                  <c:v>2837</c:v>
                </c:pt>
                <c:pt idx="25">
                  <c:v>3640</c:v>
                </c:pt>
                <c:pt idx="26">
                  <c:v>3480</c:v>
                </c:pt>
                <c:pt idx="27">
                  <c:v>-387</c:v>
                </c:pt>
                <c:pt idx="28">
                  <c:v>4281</c:v>
                </c:pt>
                <c:pt idx="29">
                  <c:v>-5267</c:v>
                </c:pt>
                <c:pt idx="30">
                  <c:v>3083</c:v>
                </c:pt>
                <c:pt idx="31">
                  <c:v>3888</c:v>
                </c:pt>
                <c:pt idx="32">
                  <c:v>1978</c:v>
                </c:pt>
                <c:pt idx="33">
                  <c:v>3435</c:v>
                </c:pt>
                <c:pt idx="34">
                  <c:v>4183</c:v>
                </c:pt>
                <c:pt idx="35">
                  <c:v>3432</c:v>
                </c:pt>
                <c:pt idx="36">
                  <c:v>5073</c:v>
                </c:pt>
                <c:pt idx="37">
                  <c:v>1821</c:v>
                </c:pt>
                <c:pt idx="38">
                  <c:v>5547</c:v>
                </c:pt>
                <c:pt idx="39">
                  <c:v>1459</c:v>
                </c:pt>
                <c:pt idx="40">
                  <c:v>5577</c:v>
                </c:pt>
                <c:pt idx="41">
                  <c:v>5302</c:v>
                </c:pt>
                <c:pt idx="42">
                  <c:v>4169</c:v>
                </c:pt>
                <c:pt idx="43">
                  <c:v>6539</c:v>
                </c:pt>
                <c:pt idx="44">
                  <c:v>3839</c:v>
                </c:pt>
                <c:pt idx="45">
                  <c:v>3489</c:v>
                </c:pt>
                <c:pt idx="46">
                  <c:v>3767</c:v>
                </c:pt>
                <c:pt idx="47">
                  <c:v>4082</c:v>
                </c:pt>
                <c:pt idx="48">
                  <c:v>11475</c:v>
                </c:pt>
                <c:pt idx="49">
                  <c:v>11005</c:v>
                </c:pt>
                <c:pt idx="50">
                  <c:v>15635</c:v>
                </c:pt>
                <c:pt idx="51">
                  <c:v>17490</c:v>
                </c:pt>
                <c:pt idx="52">
                  <c:v>17523</c:v>
                </c:pt>
                <c:pt idx="53">
                  <c:v>17290</c:v>
                </c:pt>
                <c:pt idx="54">
                  <c:v>16124</c:v>
                </c:pt>
                <c:pt idx="55">
                  <c:v>14604</c:v>
                </c:pt>
                <c:pt idx="56">
                  <c:v>16486</c:v>
                </c:pt>
                <c:pt idx="57">
                  <c:v>20305</c:v>
                </c:pt>
                <c:pt idx="58">
                  <c:v>22912</c:v>
                </c:pt>
                <c:pt idx="59">
                  <c:v>25696</c:v>
                </c:pt>
                <c:pt idx="60">
                  <c:v>32337</c:v>
                </c:pt>
                <c:pt idx="61">
                  <c:v>33925</c:v>
                </c:pt>
                <c:pt idx="62">
                  <c:v>36925</c:v>
                </c:pt>
                <c:pt idx="63">
                  <c:v>36039</c:v>
                </c:pt>
                <c:pt idx="64">
                  <c:v>32284</c:v>
                </c:pt>
                <c:pt idx="65">
                  <c:v>32319</c:v>
                </c:pt>
                <c:pt idx="66">
                  <c:v>29539</c:v>
                </c:pt>
                <c:pt idx="67">
                  <c:v>27206</c:v>
                </c:pt>
                <c:pt idx="68">
                  <c:v>25383</c:v>
                </c:pt>
                <c:pt idx="69">
                  <c:v>24857</c:v>
                </c:pt>
                <c:pt idx="70">
                  <c:v>29798</c:v>
                </c:pt>
                <c:pt idx="71">
                  <c:v>30818</c:v>
                </c:pt>
                <c:pt idx="72">
                  <c:v>28010</c:v>
                </c:pt>
                <c:pt idx="73">
                  <c:v>29446</c:v>
                </c:pt>
                <c:pt idx="74">
                  <c:v>37518</c:v>
                </c:pt>
                <c:pt idx="75">
                  <c:v>48139</c:v>
                </c:pt>
                <c:pt idx="76">
                  <c:v>46015</c:v>
                </c:pt>
                <c:pt idx="77">
                  <c:v>51530</c:v>
                </c:pt>
                <c:pt idx="78">
                  <c:v>47539</c:v>
                </c:pt>
                <c:pt idx="79">
                  <c:v>49336</c:v>
                </c:pt>
                <c:pt idx="80">
                  <c:v>44760</c:v>
                </c:pt>
                <c:pt idx="81">
                  <c:v>43523</c:v>
                </c:pt>
                <c:pt idx="82">
                  <c:v>41803</c:v>
                </c:pt>
                <c:pt idx="83">
                  <c:v>38823</c:v>
                </c:pt>
                <c:pt idx="84">
                  <c:v>35840</c:v>
                </c:pt>
                <c:pt idx="85">
                  <c:v>32388</c:v>
                </c:pt>
                <c:pt idx="86">
                  <c:v>28304</c:v>
                </c:pt>
                <c:pt idx="87">
                  <c:v>25517</c:v>
                </c:pt>
                <c:pt idx="88">
                  <c:v>18192</c:v>
                </c:pt>
                <c:pt idx="89">
                  <c:v>19847</c:v>
                </c:pt>
                <c:pt idx="90">
                  <c:v>11244</c:v>
                </c:pt>
                <c:pt idx="91">
                  <c:v>10308</c:v>
                </c:pt>
                <c:pt idx="92">
                  <c:v>8114</c:v>
                </c:pt>
                <c:pt idx="93">
                  <c:v>6308</c:v>
                </c:pt>
                <c:pt idx="94">
                  <c:v>5049</c:v>
                </c:pt>
                <c:pt idx="95">
                  <c:v>3499</c:v>
                </c:pt>
                <c:pt idx="96">
                  <c:v>2793</c:v>
                </c:pt>
                <c:pt idx="97">
                  <c:v>2099</c:v>
                </c:pt>
                <c:pt idx="98">
                  <c:v>1432</c:v>
                </c:pt>
                <c:pt idx="99">
                  <c:v>4349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'1990-2010 исх (2)'!$AB$5</c:f>
              <c:strCache>
                <c:ptCount val="1"/>
                <c:pt idx="0">
                  <c:v>1995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triangle"/>
            <c:size val="2"/>
          </c:marker>
          <c:val>
            <c:numRef>
              <c:f>'1990-2010 исх (2)'!$AB$7:$AB$106</c:f>
              <c:numCache>
                <c:formatCode>_-* #,##0_р_._-;\-* #,##0_р_._-;_-* "-"??_р_._-;_-@_-</c:formatCode>
                <c:ptCount val="100"/>
                <c:pt idx="0">
                  <c:v>-12092</c:v>
                </c:pt>
                <c:pt idx="1">
                  <c:v>-18373</c:v>
                </c:pt>
                <c:pt idx="2">
                  <c:v>-15921</c:v>
                </c:pt>
                <c:pt idx="3">
                  <c:v>-20724</c:v>
                </c:pt>
                <c:pt idx="4">
                  <c:v>-19619</c:v>
                </c:pt>
                <c:pt idx="5">
                  <c:v>-16259</c:v>
                </c:pt>
                <c:pt idx="6">
                  <c:v>-17794</c:v>
                </c:pt>
                <c:pt idx="7">
                  <c:v>-17208</c:v>
                </c:pt>
                <c:pt idx="8">
                  <c:v>-16667</c:v>
                </c:pt>
                <c:pt idx="9">
                  <c:v>-18193</c:v>
                </c:pt>
                <c:pt idx="10">
                  <c:v>-17156</c:v>
                </c:pt>
                <c:pt idx="11">
                  <c:v>-17193</c:v>
                </c:pt>
                <c:pt idx="12">
                  <c:v>-13657</c:v>
                </c:pt>
                <c:pt idx="13">
                  <c:v>-14421</c:v>
                </c:pt>
                <c:pt idx="14">
                  <c:v>-12129</c:v>
                </c:pt>
                <c:pt idx="15">
                  <c:v>-7338</c:v>
                </c:pt>
                <c:pt idx="16">
                  <c:v>-991</c:v>
                </c:pt>
                <c:pt idx="17">
                  <c:v>-11300</c:v>
                </c:pt>
                <c:pt idx="18">
                  <c:v>-11195</c:v>
                </c:pt>
                <c:pt idx="19">
                  <c:v>-15666</c:v>
                </c:pt>
                <c:pt idx="20">
                  <c:v>-17920</c:v>
                </c:pt>
                <c:pt idx="21">
                  <c:v>-18763</c:v>
                </c:pt>
                <c:pt idx="22">
                  <c:v>-17964</c:v>
                </c:pt>
                <c:pt idx="23">
                  <c:v>-19556</c:v>
                </c:pt>
                <c:pt idx="24">
                  <c:v>-11864</c:v>
                </c:pt>
                <c:pt idx="25">
                  <c:v>-16172</c:v>
                </c:pt>
                <c:pt idx="26">
                  <c:v>-15411</c:v>
                </c:pt>
                <c:pt idx="27">
                  <c:v>-13326</c:v>
                </c:pt>
                <c:pt idx="28">
                  <c:v>-12475</c:v>
                </c:pt>
                <c:pt idx="29">
                  <c:v>-13215</c:v>
                </c:pt>
                <c:pt idx="30">
                  <c:v>-11632</c:v>
                </c:pt>
                <c:pt idx="31">
                  <c:v>-12042</c:v>
                </c:pt>
                <c:pt idx="32">
                  <c:v>-6097</c:v>
                </c:pt>
                <c:pt idx="33">
                  <c:v>-11031</c:v>
                </c:pt>
                <c:pt idx="34">
                  <c:v>-2361</c:v>
                </c:pt>
                <c:pt idx="35">
                  <c:v>-768</c:v>
                </c:pt>
                <c:pt idx="36">
                  <c:v>-83</c:v>
                </c:pt>
                <c:pt idx="37">
                  <c:v>1780</c:v>
                </c:pt>
                <c:pt idx="38">
                  <c:v>4691</c:v>
                </c:pt>
                <c:pt idx="39">
                  <c:v>7269</c:v>
                </c:pt>
                <c:pt idx="40">
                  <c:v>9056</c:v>
                </c:pt>
                <c:pt idx="41">
                  <c:v>7001</c:v>
                </c:pt>
                <c:pt idx="42">
                  <c:v>12579</c:v>
                </c:pt>
                <c:pt idx="43">
                  <c:v>10143</c:v>
                </c:pt>
                <c:pt idx="44">
                  <c:v>15737</c:v>
                </c:pt>
                <c:pt idx="45">
                  <c:v>13416</c:v>
                </c:pt>
                <c:pt idx="46">
                  <c:v>14023</c:v>
                </c:pt>
                <c:pt idx="47">
                  <c:v>15905</c:v>
                </c:pt>
                <c:pt idx="48">
                  <c:v>10474</c:v>
                </c:pt>
                <c:pt idx="49">
                  <c:v>10721</c:v>
                </c:pt>
                <c:pt idx="50">
                  <c:v>9072</c:v>
                </c:pt>
                <c:pt idx="51">
                  <c:v>13678</c:v>
                </c:pt>
                <c:pt idx="52">
                  <c:v>25923</c:v>
                </c:pt>
                <c:pt idx="53">
                  <c:v>26322</c:v>
                </c:pt>
                <c:pt idx="54">
                  <c:v>33656</c:v>
                </c:pt>
                <c:pt idx="55">
                  <c:v>36453</c:v>
                </c:pt>
                <c:pt idx="56">
                  <c:v>37899</c:v>
                </c:pt>
                <c:pt idx="57">
                  <c:v>35075</c:v>
                </c:pt>
                <c:pt idx="58">
                  <c:v>32443</c:v>
                </c:pt>
                <c:pt idx="59">
                  <c:v>29871</c:v>
                </c:pt>
                <c:pt idx="60">
                  <c:v>31713</c:v>
                </c:pt>
                <c:pt idx="61">
                  <c:v>39584</c:v>
                </c:pt>
                <c:pt idx="62">
                  <c:v>43991</c:v>
                </c:pt>
                <c:pt idx="63">
                  <c:v>48913</c:v>
                </c:pt>
                <c:pt idx="64">
                  <c:v>55796</c:v>
                </c:pt>
                <c:pt idx="65">
                  <c:v>58554</c:v>
                </c:pt>
                <c:pt idx="66">
                  <c:v>59509</c:v>
                </c:pt>
                <c:pt idx="67">
                  <c:v>57686</c:v>
                </c:pt>
                <c:pt idx="68">
                  <c:v>51470</c:v>
                </c:pt>
                <c:pt idx="69">
                  <c:v>51101</c:v>
                </c:pt>
                <c:pt idx="70">
                  <c:v>46252</c:v>
                </c:pt>
                <c:pt idx="71">
                  <c:v>41236</c:v>
                </c:pt>
                <c:pt idx="72">
                  <c:v>37335</c:v>
                </c:pt>
                <c:pt idx="73">
                  <c:v>35372</c:v>
                </c:pt>
                <c:pt idx="74">
                  <c:v>39151</c:v>
                </c:pt>
                <c:pt idx="75">
                  <c:v>44445</c:v>
                </c:pt>
                <c:pt idx="76">
                  <c:v>34087</c:v>
                </c:pt>
                <c:pt idx="77">
                  <c:v>38374</c:v>
                </c:pt>
                <c:pt idx="78">
                  <c:v>48079</c:v>
                </c:pt>
                <c:pt idx="79">
                  <c:v>59725</c:v>
                </c:pt>
                <c:pt idx="80">
                  <c:v>55129</c:v>
                </c:pt>
                <c:pt idx="81">
                  <c:v>59560</c:v>
                </c:pt>
                <c:pt idx="82">
                  <c:v>51842</c:v>
                </c:pt>
                <c:pt idx="83">
                  <c:v>52640</c:v>
                </c:pt>
                <c:pt idx="84">
                  <c:v>44508</c:v>
                </c:pt>
                <c:pt idx="85">
                  <c:v>40937</c:v>
                </c:pt>
                <c:pt idx="86">
                  <c:v>36913</c:v>
                </c:pt>
                <c:pt idx="87">
                  <c:v>31483</c:v>
                </c:pt>
                <c:pt idx="88">
                  <c:v>26909</c:v>
                </c:pt>
                <c:pt idx="89">
                  <c:v>22554</c:v>
                </c:pt>
                <c:pt idx="90">
                  <c:v>18335</c:v>
                </c:pt>
                <c:pt idx="91">
                  <c:v>14936</c:v>
                </c:pt>
                <c:pt idx="92">
                  <c:v>9769</c:v>
                </c:pt>
                <c:pt idx="93">
                  <c:v>9361</c:v>
                </c:pt>
                <c:pt idx="94">
                  <c:v>4561</c:v>
                </c:pt>
                <c:pt idx="95">
                  <c:v>3683</c:v>
                </c:pt>
                <c:pt idx="96">
                  <c:v>2329</c:v>
                </c:pt>
                <c:pt idx="97">
                  <c:v>1818</c:v>
                </c:pt>
                <c:pt idx="98">
                  <c:v>1228</c:v>
                </c:pt>
                <c:pt idx="99">
                  <c:v>-6226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'1990-2010 исх (2)'!$AG$5</c:f>
              <c:strCache>
                <c:ptCount val="1"/>
                <c:pt idx="0">
                  <c:v>2000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71"/>
            <c:marker>
              <c:symbol val="x"/>
              <c:size val="2"/>
            </c:marker>
            <c:bubble3D val="0"/>
          </c:dPt>
          <c:val>
            <c:numRef>
              <c:f>'1990-2010 исх (2)'!$AG$7:$AG$106</c:f>
              <c:numCache>
                <c:formatCode>_-* #,##0_р_._-;\-* #,##0_р_._-;_-* "-"??_р_._-;_-@_-</c:formatCode>
                <c:ptCount val="100"/>
                <c:pt idx="0">
                  <c:v>2150</c:v>
                </c:pt>
                <c:pt idx="1">
                  <c:v>-104</c:v>
                </c:pt>
                <c:pt idx="2">
                  <c:v>-1344</c:v>
                </c:pt>
                <c:pt idx="3">
                  <c:v>-1624</c:v>
                </c:pt>
                <c:pt idx="4">
                  <c:v>-315</c:v>
                </c:pt>
                <c:pt idx="5">
                  <c:v>-2711</c:v>
                </c:pt>
                <c:pt idx="6">
                  <c:v>-5080</c:v>
                </c:pt>
                <c:pt idx="7">
                  <c:v>-1767</c:v>
                </c:pt>
                <c:pt idx="8">
                  <c:v>-4452</c:v>
                </c:pt>
                <c:pt idx="9">
                  <c:v>-5476</c:v>
                </c:pt>
                <c:pt idx="10">
                  <c:v>-3302</c:v>
                </c:pt>
                <c:pt idx="11">
                  <c:v>-4243</c:v>
                </c:pt>
                <c:pt idx="12">
                  <c:v>-4269</c:v>
                </c:pt>
                <c:pt idx="13">
                  <c:v>-4860</c:v>
                </c:pt>
                <c:pt idx="14">
                  <c:v>-5446</c:v>
                </c:pt>
                <c:pt idx="15">
                  <c:v>-3489</c:v>
                </c:pt>
                <c:pt idx="16">
                  <c:v>-16456</c:v>
                </c:pt>
                <c:pt idx="17">
                  <c:v>-6212</c:v>
                </c:pt>
                <c:pt idx="18">
                  <c:v>-6261</c:v>
                </c:pt>
                <c:pt idx="19">
                  <c:v>-220</c:v>
                </c:pt>
                <c:pt idx="20">
                  <c:v>513</c:v>
                </c:pt>
                <c:pt idx="21">
                  <c:v>-1469</c:v>
                </c:pt>
                <c:pt idx="22">
                  <c:v>407</c:v>
                </c:pt>
                <c:pt idx="23">
                  <c:v>-772</c:v>
                </c:pt>
                <c:pt idx="24">
                  <c:v>128</c:v>
                </c:pt>
                <c:pt idx="25">
                  <c:v>3285</c:v>
                </c:pt>
                <c:pt idx="26">
                  <c:v>-399</c:v>
                </c:pt>
                <c:pt idx="27">
                  <c:v>2809</c:v>
                </c:pt>
                <c:pt idx="28">
                  <c:v>231</c:v>
                </c:pt>
                <c:pt idx="29">
                  <c:v>4172</c:v>
                </c:pt>
                <c:pt idx="30">
                  <c:v>1436</c:v>
                </c:pt>
                <c:pt idx="31">
                  <c:v>2407</c:v>
                </c:pt>
                <c:pt idx="32">
                  <c:v>4084</c:v>
                </c:pt>
                <c:pt idx="33">
                  <c:v>4458</c:v>
                </c:pt>
                <c:pt idx="34">
                  <c:v>5847</c:v>
                </c:pt>
                <c:pt idx="35">
                  <c:v>7144</c:v>
                </c:pt>
                <c:pt idx="36">
                  <c:v>5937</c:v>
                </c:pt>
                <c:pt idx="37">
                  <c:v>11790</c:v>
                </c:pt>
                <c:pt idx="38">
                  <c:v>6887</c:v>
                </c:pt>
                <c:pt idx="39">
                  <c:v>15174</c:v>
                </c:pt>
                <c:pt idx="40">
                  <c:v>15792</c:v>
                </c:pt>
                <c:pt idx="41">
                  <c:v>14706</c:v>
                </c:pt>
                <c:pt idx="42">
                  <c:v>16482</c:v>
                </c:pt>
                <c:pt idx="43">
                  <c:v>19331</c:v>
                </c:pt>
                <c:pt idx="44">
                  <c:v>20809</c:v>
                </c:pt>
                <c:pt idx="45">
                  <c:v>21821</c:v>
                </c:pt>
                <c:pt idx="46">
                  <c:v>19857</c:v>
                </c:pt>
                <c:pt idx="47">
                  <c:v>23948</c:v>
                </c:pt>
                <c:pt idx="48">
                  <c:v>20035</c:v>
                </c:pt>
                <c:pt idx="49">
                  <c:v>26757</c:v>
                </c:pt>
                <c:pt idx="50">
                  <c:v>22942</c:v>
                </c:pt>
                <c:pt idx="51">
                  <c:v>22002</c:v>
                </c:pt>
                <c:pt idx="52">
                  <c:v>22211</c:v>
                </c:pt>
                <c:pt idx="53">
                  <c:v>13379</c:v>
                </c:pt>
                <c:pt idx="54">
                  <c:v>11817</c:v>
                </c:pt>
                <c:pt idx="55">
                  <c:v>11824</c:v>
                </c:pt>
                <c:pt idx="56">
                  <c:v>16829</c:v>
                </c:pt>
                <c:pt idx="57">
                  <c:v>31204</c:v>
                </c:pt>
                <c:pt idx="58">
                  <c:v>31318</c:v>
                </c:pt>
                <c:pt idx="59">
                  <c:v>40077</c:v>
                </c:pt>
                <c:pt idx="60">
                  <c:v>44579</c:v>
                </c:pt>
                <c:pt idx="61">
                  <c:v>46539</c:v>
                </c:pt>
                <c:pt idx="62">
                  <c:v>41637</c:v>
                </c:pt>
                <c:pt idx="63">
                  <c:v>38588</c:v>
                </c:pt>
                <c:pt idx="64">
                  <c:v>33606</c:v>
                </c:pt>
                <c:pt idx="65">
                  <c:v>36666</c:v>
                </c:pt>
                <c:pt idx="66">
                  <c:v>45779</c:v>
                </c:pt>
                <c:pt idx="67">
                  <c:v>49168</c:v>
                </c:pt>
                <c:pt idx="68">
                  <c:v>54021</c:v>
                </c:pt>
                <c:pt idx="69">
                  <c:v>64461</c:v>
                </c:pt>
                <c:pt idx="70">
                  <c:v>65638</c:v>
                </c:pt>
                <c:pt idx="71">
                  <c:v>67665</c:v>
                </c:pt>
                <c:pt idx="72">
                  <c:v>65041</c:v>
                </c:pt>
                <c:pt idx="73">
                  <c:v>59313</c:v>
                </c:pt>
                <c:pt idx="74">
                  <c:v>57490</c:v>
                </c:pt>
                <c:pt idx="75">
                  <c:v>52473</c:v>
                </c:pt>
                <c:pt idx="76">
                  <c:v>45212</c:v>
                </c:pt>
                <c:pt idx="77">
                  <c:v>39995</c:v>
                </c:pt>
                <c:pt idx="78">
                  <c:v>37747</c:v>
                </c:pt>
                <c:pt idx="79">
                  <c:v>40674</c:v>
                </c:pt>
                <c:pt idx="80">
                  <c:v>40896</c:v>
                </c:pt>
                <c:pt idx="81">
                  <c:v>33798</c:v>
                </c:pt>
                <c:pt idx="82">
                  <c:v>35558</c:v>
                </c:pt>
                <c:pt idx="83">
                  <c:v>42245</c:v>
                </c:pt>
                <c:pt idx="84">
                  <c:v>50287</c:v>
                </c:pt>
                <c:pt idx="85">
                  <c:v>43506</c:v>
                </c:pt>
                <c:pt idx="86">
                  <c:v>43974</c:v>
                </c:pt>
                <c:pt idx="87">
                  <c:v>34846</c:v>
                </c:pt>
                <c:pt idx="88">
                  <c:v>32206</c:v>
                </c:pt>
                <c:pt idx="89">
                  <c:v>25048</c:v>
                </c:pt>
                <c:pt idx="90">
                  <c:v>21027</c:v>
                </c:pt>
                <c:pt idx="91">
                  <c:v>16637</c:v>
                </c:pt>
                <c:pt idx="92">
                  <c:v>13001</c:v>
                </c:pt>
                <c:pt idx="93">
                  <c:v>10106</c:v>
                </c:pt>
                <c:pt idx="94">
                  <c:v>7102</c:v>
                </c:pt>
                <c:pt idx="95">
                  <c:v>5038</c:v>
                </c:pt>
                <c:pt idx="96">
                  <c:v>3579</c:v>
                </c:pt>
                <c:pt idx="97">
                  <c:v>2190</c:v>
                </c:pt>
                <c:pt idx="98">
                  <c:v>681</c:v>
                </c:pt>
                <c:pt idx="99">
                  <c:v>-5378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'1990-2010 исх (2)'!$AL$5</c:f>
              <c:strCache>
                <c:ptCount val="1"/>
                <c:pt idx="0">
                  <c:v>2005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star"/>
            <c:size val="2"/>
          </c:marker>
          <c:val>
            <c:numRef>
              <c:f>'1990-2010 исх (2)'!$AL$7:$AL$105</c:f>
              <c:numCache>
                <c:formatCode>_-* #,##0_р_._-;\-* #,##0_р_._-;_-* "-"??_р_._-;_-@_-</c:formatCode>
                <c:ptCount val="99"/>
                <c:pt idx="0">
                  <c:v>3606</c:v>
                </c:pt>
                <c:pt idx="1">
                  <c:v>984</c:v>
                </c:pt>
                <c:pt idx="2">
                  <c:v>377</c:v>
                </c:pt>
                <c:pt idx="3">
                  <c:v>187</c:v>
                </c:pt>
                <c:pt idx="4">
                  <c:v>-8</c:v>
                </c:pt>
                <c:pt idx="5">
                  <c:v>-45</c:v>
                </c:pt>
                <c:pt idx="6">
                  <c:v>-38</c:v>
                </c:pt>
                <c:pt idx="7">
                  <c:v>-141</c:v>
                </c:pt>
                <c:pt idx="8">
                  <c:v>13</c:v>
                </c:pt>
                <c:pt idx="9">
                  <c:v>-6</c:v>
                </c:pt>
                <c:pt idx="10">
                  <c:v>-77</c:v>
                </c:pt>
                <c:pt idx="11">
                  <c:v>84</c:v>
                </c:pt>
                <c:pt idx="12">
                  <c:v>-24</c:v>
                </c:pt>
                <c:pt idx="13">
                  <c:v>282</c:v>
                </c:pt>
                <c:pt idx="14">
                  <c:v>769</c:v>
                </c:pt>
                <c:pt idx="15">
                  <c:v>1102</c:v>
                </c:pt>
                <c:pt idx="16">
                  <c:v>800</c:v>
                </c:pt>
                <c:pt idx="17">
                  <c:v>1365</c:v>
                </c:pt>
                <c:pt idx="18">
                  <c:v>1452</c:v>
                </c:pt>
                <c:pt idx="19">
                  <c:v>1949</c:v>
                </c:pt>
                <c:pt idx="20">
                  <c:v>2843</c:v>
                </c:pt>
                <c:pt idx="21">
                  <c:v>3053</c:v>
                </c:pt>
                <c:pt idx="22">
                  <c:v>3684</c:v>
                </c:pt>
                <c:pt idx="23">
                  <c:v>4245</c:v>
                </c:pt>
                <c:pt idx="24">
                  <c:v>5084</c:v>
                </c:pt>
                <c:pt idx="25">
                  <c:v>5564</c:v>
                </c:pt>
                <c:pt idx="26">
                  <c:v>5707</c:v>
                </c:pt>
                <c:pt idx="27">
                  <c:v>6143</c:v>
                </c:pt>
                <c:pt idx="28">
                  <c:v>6687</c:v>
                </c:pt>
                <c:pt idx="29">
                  <c:v>7705</c:v>
                </c:pt>
                <c:pt idx="30">
                  <c:v>7360</c:v>
                </c:pt>
                <c:pt idx="31">
                  <c:v>8086</c:v>
                </c:pt>
                <c:pt idx="32">
                  <c:v>8370</c:v>
                </c:pt>
                <c:pt idx="33">
                  <c:v>8902</c:v>
                </c:pt>
                <c:pt idx="34">
                  <c:v>9513</c:v>
                </c:pt>
                <c:pt idx="35">
                  <c:v>9604</c:v>
                </c:pt>
                <c:pt idx="36">
                  <c:v>10058</c:v>
                </c:pt>
                <c:pt idx="37">
                  <c:v>11228</c:v>
                </c:pt>
                <c:pt idx="38">
                  <c:v>12543</c:v>
                </c:pt>
                <c:pt idx="39">
                  <c:v>16076</c:v>
                </c:pt>
                <c:pt idx="40">
                  <c:v>16442</c:v>
                </c:pt>
                <c:pt idx="41">
                  <c:v>18200</c:v>
                </c:pt>
                <c:pt idx="42">
                  <c:v>20589</c:v>
                </c:pt>
                <c:pt idx="43">
                  <c:v>23070</c:v>
                </c:pt>
                <c:pt idx="44">
                  <c:v>25396</c:v>
                </c:pt>
                <c:pt idx="45">
                  <c:v>25657</c:v>
                </c:pt>
                <c:pt idx="46">
                  <c:v>26601</c:v>
                </c:pt>
                <c:pt idx="47">
                  <c:v>27136</c:v>
                </c:pt>
                <c:pt idx="48">
                  <c:v>29425</c:v>
                </c:pt>
                <c:pt idx="49">
                  <c:v>34688</c:v>
                </c:pt>
                <c:pt idx="50">
                  <c:v>30686</c:v>
                </c:pt>
                <c:pt idx="51">
                  <c:v>32711</c:v>
                </c:pt>
                <c:pt idx="52">
                  <c:v>33788</c:v>
                </c:pt>
                <c:pt idx="53">
                  <c:v>33946</c:v>
                </c:pt>
                <c:pt idx="54">
                  <c:v>38686</c:v>
                </c:pt>
                <c:pt idx="55">
                  <c:v>32656</c:v>
                </c:pt>
                <c:pt idx="56">
                  <c:v>33715</c:v>
                </c:pt>
                <c:pt idx="57">
                  <c:v>31658</c:v>
                </c:pt>
                <c:pt idx="58">
                  <c:v>20080</c:v>
                </c:pt>
                <c:pt idx="59">
                  <c:v>18100</c:v>
                </c:pt>
                <c:pt idx="60">
                  <c:v>16642</c:v>
                </c:pt>
                <c:pt idx="61">
                  <c:v>25571</c:v>
                </c:pt>
                <c:pt idx="62">
                  <c:v>41081</c:v>
                </c:pt>
                <c:pt idx="63">
                  <c:v>46292</c:v>
                </c:pt>
                <c:pt idx="64">
                  <c:v>53643</c:v>
                </c:pt>
                <c:pt idx="65">
                  <c:v>56813</c:v>
                </c:pt>
                <c:pt idx="66">
                  <c:v>58668</c:v>
                </c:pt>
                <c:pt idx="67">
                  <c:v>52080</c:v>
                </c:pt>
                <c:pt idx="68">
                  <c:v>48755</c:v>
                </c:pt>
                <c:pt idx="69">
                  <c:v>41077</c:v>
                </c:pt>
                <c:pt idx="70">
                  <c:v>42458</c:v>
                </c:pt>
                <c:pt idx="71">
                  <c:v>54210</c:v>
                </c:pt>
                <c:pt idx="72">
                  <c:v>56225</c:v>
                </c:pt>
                <c:pt idx="73">
                  <c:v>66329</c:v>
                </c:pt>
                <c:pt idx="74">
                  <c:v>67801</c:v>
                </c:pt>
                <c:pt idx="75">
                  <c:v>75070</c:v>
                </c:pt>
                <c:pt idx="76">
                  <c:v>69976</c:v>
                </c:pt>
                <c:pt idx="77">
                  <c:v>67528</c:v>
                </c:pt>
                <c:pt idx="78">
                  <c:v>60237</c:v>
                </c:pt>
                <c:pt idx="79">
                  <c:v>56848</c:v>
                </c:pt>
                <c:pt idx="80">
                  <c:v>50270</c:v>
                </c:pt>
                <c:pt idx="81">
                  <c:v>42268</c:v>
                </c:pt>
                <c:pt idx="82">
                  <c:v>35925</c:v>
                </c:pt>
                <c:pt idx="83">
                  <c:v>31384</c:v>
                </c:pt>
                <c:pt idx="84">
                  <c:v>30423</c:v>
                </c:pt>
                <c:pt idx="85">
                  <c:v>35468</c:v>
                </c:pt>
                <c:pt idx="86">
                  <c:v>20835</c:v>
                </c:pt>
                <c:pt idx="87">
                  <c:v>22907</c:v>
                </c:pt>
                <c:pt idx="88">
                  <c:v>25100</c:v>
                </c:pt>
                <c:pt idx="89">
                  <c:v>26708</c:v>
                </c:pt>
                <c:pt idx="90">
                  <c:v>21330</c:v>
                </c:pt>
                <c:pt idx="91">
                  <c:v>19002</c:v>
                </c:pt>
                <c:pt idx="92">
                  <c:v>13031</c:v>
                </c:pt>
                <c:pt idx="93">
                  <c:v>11089</c:v>
                </c:pt>
                <c:pt idx="94">
                  <c:v>7065</c:v>
                </c:pt>
                <c:pt idx="95">
                  <c:v>5104</c:v>
                </c:pt>
                <c:pt idx="96">
                  <c:v>3661</c:v>
                </c:pt>
                <c:pt idx="97">
                  <c:v>2311</c:v>
                </c:pt>
                <c:pt idx="98">
                  <c:v>1545</c:v>
                </c:pt>
              </c:numCache>
            </c:numRef>
          </c:val>
          <c:smooth val="0"/>
        </c:ser>
        <c:ser>
          <c:idx val="0"/>
          <c:order val="0"/>
          <c:tx>
            <c:strRef>
              <c:f>'1990-2010 исх (2)'!$AQ$5</c:f>
              <c:strCache>
                <c:ptCount val="1"/>
                <c:pt idx="0">
                  <c:v>2010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diamond"/>
            <c:size val="2"/>
          </c:marker>
          <c:val>
            <c:numRef>
              <c:f>'1990-2010 исх (2)'!$AQ$7:$AQ$105</c:f>
              <c:numCache>
                <c:formatCode>_-* #,##0_р_._-;\-* #,##0_р_._-;_-* "-"??_р_._-;_-@_-</c:formatCode>
                <c:ptCount val="99"/>
                <c:pt idx="0">
                  <c:v>2172</c:v>
                </c:pt>
                <c:pt idx="1">
                  <c:v>-81</c:v>
                </c:pt>
                <c:pt idx="2">
                  <c:v>-690</c:v>
                </c:pt>
                <c:pt idx="3">
                  <c:v>-800</c:v>
                </c:pt>
                <c:pt idx="4">
                  <c:v>-909</c:v>
                </c:pt>
                <c:pt idx="5">
                  <c:v>-815</c:v>
                </c:pt>
                <c:pt idx="6">
                  <c:v>-1040</c:v>
                </c:pt>
                <c:pt idx="7">
                  <c:v>-894</c:v>
                </c:pt>
                <c:pt idx="8">
                  <c:v>-986</c:v>
                </c:pt>
                <c:pt idx="9">
                  <c:v>-1098</c:v>
                </c:pt>
                <c:pt idx="10">
                  <c:v>-1069</c:v>
                </c:pt>
                <c:pt idx="11">
                  <c:v>-1087</c:v>
                </c:pt>
                <c:pt idx="12">
                  <c:v>-1241</c:v>
                </c:pt>
                <c:pt idx="13">
                  <c:v>-1540</c:v>
                </c:pt>
                <c:pt idx="14">
                  <c:v>-1712</c:v>
                </c:pt>
                <c:pt idx="15">
                  <c:v>-1681</c:v>
                </c:pt>
                <c:pt idx="16">
                  <c:v>-1297</c:v>
                </c:pt>
                <c:pt idx="17">
                  <c:v>-1108</c:v>
                </c:pt>
                <c:pt idx="18">
                  <c:v>-1233</c:v>
                </c:pt>
                <c:pt idx="19">
                  <c:v>-1889</c:v>
                </c:pt>
                <c:pt idx="20">
                  <c:v>-2303</c:v>
                </c:pt>
                <c:pt idx="21">
                  <c:v>-2616</c:v>
                </c:pt>
                <c:pt idx="22">
                  <c:v>-3340</c:v>
                </c:pt>
                <c:pt idx="23">
                  <c:v>-3606</c:v>
                </c:pt>
                <c:pt idx="24">
                  <c:v>-2636</c:v>
                </c:pt>
                <c:pt idx="25">
                  <c:v>-1792</c:v>
                </c:pt>
                <c:pt idx="26">
                  <c:v>-2134</c:v>
                </c:pt>
                <c:pt idx="27">
                  <c:v>-1475</c:v>
                </c:pt>
                <c:pt idx="28">
                  <c:v>-640</c:v>
                </c:pt>
                <c:pt idx="29">
                  <c:v>418</c:v>
                </c:pt>
                <c:pt idx="30">
                  <c:v>1554</c:v>
                </c:pt>
                <c:pt idx="31">
                  <c:v>1641</c:v>
                </c:pt>
                <c:pt idx="32">
                  <c:v>2354</c:v>
                </c:pt>
                <c:pt idx="33">
                  <c:v>3120</c:v>
                </c:pt>
                <c:pt idx="34">
                  <c:v>3769</c:v>
                </c:pt>
                <c:pt idx="35">
                  <c:v>3507</c:v>
                </c:pt>
                <c:pt idx="36">
                  <c:v>4619</c:v>
                </c:pt>
                <c:pt idx="37">
                  <c:v>4626</c:v>
                </c:pt>
                <c:pt idx="38">
                  <c:v>5067</c:v>
                </c:pt>
                <c:pt idx="39">
                  <c:v>6406</c:v>
                </c:pt>
                <c:pt idx="40">
                  <c:v>6219</c:v>
                </c:pt>
                <c:pt idx="41">
                  <c:v>7066</c:v>
                </c:pt>
                <c:pt idx="42">
                  <c:v>8281</c:v>
                </c:pt>
                <c:pt idx="43">
                  <c:v>9208</c:v>
                </c:pt>
                <c:pt idx="44">
                  <c:v>11660</c:v>
                </c:pt>
                <c:pt idx="45">
                  <c:v>13271</c:v>
                </c:pt>
                <c:pt idx="46">
                  <c:v>15407</c:v>
                </c:pt>
                <c:pt idx="47">
                  <c:v>17392</c:v>
                </c:pt>
                <c:pt idx="48">
                  <c:v>19207</c:v>
                </c:pt>
                <c:pt idx="49">
                  <c:v>22031</c:v>
                </c:pt>
                <c:pt idx="50">
                  <c:v>22333</c:v>
                </c:pt>
                <c:pt idx="51">
                  <c:v>23480</c:v>
                </c:pt>
                <c:pt idx="52">
                  <c:v>24527</c:v>
                </c:pt>
                <c:pt idx="53">
                  <c:v>26570</c:v>
                </c:pt>
                <c:pt idx="54">
                  <c:v>28846</c:v>
                </c:pt>
                <c:pt idx="55">
                  <c:v>27622</c:v>
                </c:pt>
                <c:pt idx="56">
                  <c:v>30625</c:v>
                </c:pt>
                <c:pt idx="57">
                  <c:v>31614</c:v>
                </c:pt>
                <c:pt idx="58">
                  <c:v>32137</c:v>
                </c:pt>
                <c:pt idx="59">
                  <c:v>37127</c:v>
                </c:pt>
                <c:pt idx="60">
                  <c:v>32004</c:v>
                </c:pt>
                <c:pt idx="61">
                  <c:v>32520</c:v>
                </c:pt>
                <c:pt idx="62">
                  <c:v>31355</c:v>
                </c:pt>
                <c:pt idx="63">
                  <c:v>19403</c:v>
                </c:pt>
                <c:pt idx="64">
                  <c:v>16137</c:v>
                </c:pt>
                <c:pt idx="65">
                  <c:v>15077</c:v>
                </c:pt>
                <c:pt idx="66">
                  <c:v>24030</c:v>
                </c:pt>
                <c:pt idx="67">
                  <c:v>39564</c:v>
                </c:pt>
                <c:pt idx="68">
                  <c:v>44156</c:v>
                </c:pt>
                <c:pt idx="69">
                  <c:v>53401</c:v>
                </c:pt>
                <c:pt idx="70">
                  <c:v>56934</c:v>
                </c:pt>
                <c:pt idx="71">
                  <c:v>59762</c:v>
                </c:pt>
                <c:pt idx="72">
                  <c:v>52365</c:v>
                </c:pt>
                <c:pt idx="73">
                  <c:v>48635</c:v>
                </c:pt>
                <c:pt idx="74">
                  <c:v>40814</c:v>
                </c:pt>
                <c:pt idx="75">
                  <c:v>41665</c:v>
                </c:pt>
                <c:pt idx="76">
                  <c:v>52817</c:v>
                </c:pt>
                <c:pt idx="77">
                  <c:v>53983</c:v>
                </c:pt>
                <c:pt idx="78">
                  <c:v>63123</c:v>
                </c:pt>
                <c:pt idx="79">
                  <c:v>63474</c:v>
                </c:pt>
                <c:pt idx="80">
                  <c:v>67716</c:v>
                </c:pt>
                <c:pt idx="81">
                  <c:v>62372</c:v>
                </c:pt>
                <c:pt idx="82">
                  <c:v>58481</c:v>
                </c:pt>
                <c:pt idx="83">
                  <c:v>50073</c:v>
                </c:pt>
                <c:pt idx="84">
                  <c:v>45212</c:v>
                </c:pt>
                <c:pt idx="85">
                  <c:v>38376</c:v>
                </c:pt>
                <c:pt idx="86">
                  <c:v>30155</c:v>
                </c:pt>
                <c:pt idx="87">
                  <c:v>24194</c:v>
                </c:pt>
                <c:pt idx="88">
                  <c:v>19525</c:v>
                </c:pt>
                <c:pt idx="89">
                  <c:v>17263</c:v>
                </c:pt>
                <c:pt idx="90">
                  <c:v>18791</c:v>
                </c:pt>
                <c:pt idx="91">
                  <c:v>10013</c:v>
                </c:pt>
                <c:pt idx="92">
                  <c:v>9789</c:v>
                </c:pt>
                <c:pt idx="93">
                  <c:v>9367</c:v>
                </c:pt>
                <c:pt idx="94">
                  <c:v>8664</c:v>
                </c:pt>
                <c:pt idx="95">
                  <c:v>6141</c:v>
                </c:pt>
                <c:pt idx="96">
                  <c:v>4519</c:v>
                </c:pt>
                <c:pt idx="97">
                  <c:v>2492</c:v>
                </c:pt>
                <c:pt idx="98">
                  <c:v>2052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275648"/>
        <c:axId val="71277568"/>
      </c:lineChart>
      <c:catAx>
        <c:axId val="712756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Возраст ухода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71277568"/>
        <c:crosses val="autoZero"/>
        <c:auto val="1"/>
        <c:lblAlgn val="ctr"/>
        <c:lblOffset val="100"/>
        <c:noMultiLvlLbl val="0"/>
      </c:catAx>
      <c:valAx>
        <c:axId val="71277568"/>
        <c:scaling>
          <c:orientation val="minMax"/>
        </c:scaling>
        <c:delete val="0"/>
        <c:axPos val="l"/>
        <c:majorGridlines/>
        <c:numFmt formatCode="_-* #,##0_р_._-;\-* #,##0_р_._-;_-* &quot;-&quot;??_р_._-;_-@_-" sourceLinked="1"/>
        <c:majorTickMark val="out"/>
        <c:minorTickMark val="none"/>
        <c:tickLblPos val="nextTo"/>
        <c:crossAx val="712756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05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 1992'!$I$5</c:f>
              <c:strCache>
                <c:ptCount val="1"/>
                <c:pt idx="0">
                  <c:v>{П(1-P(t/t-1)}P(t/t-1), 1992 г.</c:v>
                </c:pt>
              </c:strCache>
            </c:strRef>
          </c:tx>
          <c:invertIfNegative val="0"/>
          <c:val>
            <c:numRef>
              <c:f>' 1992'!$I$6:$I$106</c:f>
              <c:numCache>
                <c:formatCode>General</c:formatCode>
                <c:ptCount val="101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3.5421803377256498E-3</c:v>
                </c:pt>
                <c:pt idx="18">
                  <c:v>2.5183846986959E-3</c:v>
                </c:pt>
                <c:pt idx="19" formatCode="0.00000">
                  <c:v>2.737866047062055E-3</c:v>
                </c:pt>
                <c:pt idx="20" formatCode="0.00000">
                  <c:v>2.886337293955526E-5</c:v>
                </c:pt>
                <c:pt idx="21" formatCode="0.00000">
                  <c:v>0</c:v>
                </c:pt>
                <c:pt idx="22" formatCode="0.00000">
                  <c:v>5.2961153997707006E-3</c:v>
                </c:pt>
                <c:pt idx="23" formatCode="0.00000">
                  <c:v>4.1927065433344747E-3</c:v>
                </c:pt>
                <c:pt idx="24" formatCode="0.00000">
                  <c:v>3.9417354357357132E-3</c:v>
                </c:pt>
                <c:pt idx="25" formatCode="0.00000">
                  <c:v>4.296866550282101E-3</c:v>
                </c:pt>
                <c:pt idx="26" formatCode="0.00000">
                  <c:v>2.0869457465467118E-3</c:v>
                </c:pt>
                <c:pt idx="27" formatCode="0.00000">
                  <c:v>3.0472805406454666E-3</c:v>
                </c:pt>
                <c:pt idx="28">
                  <c:v>2.0832358660375829E-3</c:v>
                </c:pt>
                <c:pt idx="29" formatCode="0.00000">
                  <c:v>9.1496662539508676E-4</c:v>
                </c:pt>
                <c:pt idx="30" formatCode="0.00000">
                  <c:v>2.322547287036473E-3</c:v>
                </c:pt>
                <c:pt idx="31" formatCode="0.00000">
                  <c:v>3.5628363271384317E-4</c:v>
                </c:pt>
                <c:pt idx="32" formatCode="0.00000">
                  <c:v>2.6673739846225135E-3</c:v>
                </c:pt>
                <c:pt idx="33" formatCode="0.00000">
                  <c:v>3.1954871671058837E-3</c:v>
                </c:pt>
                <c:pt idx="34" formatCode="0.00000">
                  <c:v>2.6604650030614507E-3</c:v>
                </c:pt>
                <c:pt idx="35" formatCode="0.00000">
                  <c:v>3.1002975807634106E-3</c:v>
                </c:pt>
                <c:pt idx="36" formatCode="0.00000">
                  <c:v>3.1271300395545798E-3</c:v>
                </c:pt>
                <c:pt idx="37" formatCode="0.00000">
                  <c:v>3.4630802421703735E-3</c:v>
                </c:pt>
                <c:pt idx="38" formatCode="0.00000">
                  <c:v>3.8257216884975964E-3</c:v>
                </c:pt>
                <c:pt idx="39" formatCode="0.00000">
                  <c:v>2.9308862902568981E-3</c:v>
                </c:pt>
                <c:pt idx="40" formatCode="0.00000">
                  <c:v>4.4273016215298187E-3</c:v>
                </c:pt>
                <c:pt idx="41" formatCode="0.00000">
                  <c:v>2.965100597936512E-3</c:v>
                </c:pt>
                <c:pt idx="42" formatCode="0.00000">
                  <c:v>4.3747950181916503E-3</c:v>
                </c:pt>
                <c:pt idx="43" formatCode="0.00000">
                  <c:v>5.18590359144712E-3</c:v>
                </c:pt>
                <c:pt idx="44" formatCode="0.00000">
                  <c:v>4.9240256842044928E-3</c:v>
                </c:pt>
                <c:pt idx="45" formatCode="0.00000">
                  <c:v>5.9130385336673514E-3</c:v>
                </c:pt>
                <c:pt idx="46" formatCode="0.00000">
                  <c:v>5.9333649611673237E-3</c:v>
                </c:pt>
                <c:pt idx="47" formatCode="0.00000">
                  <c:v>6.8798782630740182E-3</c:v>
                </c:pt>
                <c:pt idx="48" formatCode="0.00000">
                  <c:v>7.7546046709405601E-3</c:v>
                </c:pt>
                <c:pt idx="49" formatCode="0.00000">
                  <c:v>6.8636682966025401E-3</c:v>
                </c:pt>
                <c:pt idx="50" formatCode="0.00000">
                  <c:v>8.4221904456310698E-3</c:v>
                </c:pt>
                <c:pt idx="51" formatCode="0.00000">
                  <c:v>7.5938288390485506E-3</c:v>
                </c:pt>
                <c:pt idx="52" formatCode="0.00000">
                  <c:v>8.7312777446836385E-3</c:v>
                </c:pt>
                <c:pt idx="53" formatCode="0.00000">
                  <c:v>9.0904219944375111E-3</c:v>
                </c:pt>
                <c:pt idx="54" formatCode="0.00000">
                  <c:v>9.4303548489542491E-3</c:v>
                </c:pt>
                <c:pt idx="55" formatCode="0.00000">
                  <c:v>1.0618689138554743E-2</c:v>
                </c:pt>
                <c:pt idx="56" formatCode="0.00000">
                  <c:v>1.1158658273784341E-2</c:v>
                </c:pt>
                <c:pt idx="57" formatCode="0.00000">
                  <c:v>1.1569671774968834E-2</c:v>
                </c:pt>
                <c:pt idx="58" formatCode="0.00000">
                  <c:v>1.285942864858341E-2</c:v>
                </c:pt>
                <c:pt idx="59" formatCode="0.00000">
                  <c:v>1.2570224240806902E-2</c:v>
                </c:pt>
                <c:pt idx="60" formatCode="0.00000">
                  <c:v>1.443036819904913E-2</c:v>
                </c:pt>
                <c:pt idx="61" formatCode="0.00000">
                  <c:v>1.4114848940411141E-2</c:v>
                </c:pt>
                <c:pt idx="62" formatCode="0.00000">
                  <c:v>1.6304365566442894E-2</c:v>
                </c:pt>
                <c:pt idx="63" formatCode="0.00000">
                  <c:v>1.676567592041078E-2</c:v>
                </c:pt>
                <c:pt idx="64" formatCode="0.00000">
                  <c:v>1.7812330635595407E-2</c:v>
                </c:pt>
                <c:pt idx="65" formatCode="0.00000">
                  <c:v>1.8544925107050646E-2</c:v>
                </c:pt>
                <c:pt idx="66" formatCode="0.00000">
                  <c:v>1.8774371645859631E-2</c:v>
                </c:pt>
                <c:pt idx="67" formatCode="0.00000">
                  <c:v>2.0217574110984442E-2</c:v>
                </c:pt>
                <c:pt idx="68" formatCode="0.00000">
                  <c:v>2.0478187663880289E-2</c:v>
                </c:pt>
                <c:pt idx="69" formatCode="0.00000">
                  <c:v>2.1718966128195339E-2</c:v>
                </c:pt>
                <c:pt idx="70" formatCode="0.00000">
                  <c:v>2.2849966351030211E-2</c:v>
                </c:pt>
                <c:pt idx="71" formatCode="0.00000">
                  <c:v>2.4339234245170059E-2</c:v>
                </c:pt>
                <c:pt idx="72" formatCode="0.00000">
                  <c:v>2.5370022340326107E-2</c:v>
                </c:pt>
                <c:pt idx="73" formatCode="0.00000">
                  <c:v>2.758449211361123E-2</c:v>
                </c:pt>
                <c:pt idx="74" formatCode="0.00000">
                  <c:v>2.6973322342226529E-2</c:v>
                </c:pt>
                <c:pt idx="75" formatCode="0.00000">
                  <c:v>2.8260728226912626E-2</c:v>
                </c:pt>
                <c:pt idx="76" formatCode="0.00000">
                  <c:v>2.9369550834401324E-2</c:v>
                </c:pt>
                <c:pt idx="77" formatCode="0.00000">
                  <c:v>2.9268193978832027E-2</c:v>
                </c:pt>
                <c:pt idx="78" formatCode="0.00000">
                  <c:v>3.0636618403221932E-2</c:v>
                </c:pt>
                <c:pt idx="79" formatCode="0.00000">
                  <c:v>3.0550259091797888E-2</c:v>
                </c:pt>
                <c:pt idx="80" formatCode="0.00000">
                  <c:v>3.1122412375122546E-2</c:v>
                </c:pt>
                <c:pt idx="81" formatCode="0.00000">
                  <c:v>3.1622921928244535E-2</c:v>
                </c:pt>
                <c:pt idx="82" formatCode="0.00000">
                  <c:v>3.0676050555788977E-2</c:v>
                </c:pt>
                <c:pt idx="83" formatCode="0.00000">
                  <c:v>3.0783596558880959E-2</c:v>
                </c:pt>
                <c:pt idx="84" formatCode="0.00000">
                  <c:v>2.9487987343617881E-2</c:v>
                </c:pt>
                <c:pt idx="85" formatCode="0.00000">
                  <c:v>2.7530437280401804E-2</c:v>
                </c:pt>
                <c:pt idx="86" formatCode="0.00000">
                  <c:v>2.5051788507469749E-2</c:v>
                </c:pt>
                <c:pt idx="87" formatCode="0.00000">
                  <c:v>2.3438777376220816E-2</c:v>
                </c:pt>
                <c:pt idx="88" formatCode="0.00000">
                  <c:v>2.0220980974079053E-2</c:v>
                </c:pt>
                <c:pt idx="89" formatCode="0.00000">
                  <c:v>1.7861139292562497E-2</c:v>
                </c:pt>
                <c:pt idx="90" formatCode="0.00000">
                  <c:v>1.4380303741626035E-2</c:v>
                </c:pt>
                <c:pt idx="91" formatCode="0.00000">
                  <c:v>1.461326215469046E-2</c:v>
                </c:pt>
                <c:pt idx="92" formatCode="0.00000">
                  <c:v>9.0320450656794261E-3</c:v>
                </c:pt>
                <c:pt idx="93" formatCode="0.00000">
                  <c:v>7.1867518910814897E-3</c:v>
                </c:pt>
                <c:pt idx="94" formatCode="0.00000">
                  <c:v>5.3964258213172866E-3</c:v>
                </c:pt>
                <c:pt idx="95" formatCode="0.00000">
                  <c:v>3.2063307673360197E-3</c:v>
                </c:pt>
                <c:pt idx="96" formatCode="0.00000">
                  <c:v>2.0458247376872805E-3</c:v>
                </c:pt>
                <c:pt idx="97" formatCode="0.00000">
                  <c:v>1.1932413432339569E-3</c:v>
                </c:pt>
                <c:pt idx="98" formatCode="0.00000">
                  <c:v>5.8167589938727497E-4</c:v>
                </c:pt>
                <c:pt idx="99" formatCode="0.00000">
                  <c:v>2.6490254797230102E-4</c:v>
                </c:pt>
                <c:pt idx="100" formatCode="0.00000">
                  <c:v>3.362947240215736E-4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77513088"/>
        <c:axId val="77514624"/>
      </c:barChart>
      <c:catAx>
        <c:axId val="77513088"/>
        <c:scaling>
          <c:orientation val="minMax"/>
        </c:scaling>
        <c:delete val="0"/>
        <c:axPos val="b"/>
        <c:majorTickMark val="out"/>
        <c:minorTickMark val="none"/>
        <c:tickLblPos val="nextTo"/>
        <c:crossAx val="77514624"/>
        <c:crosses val="autoZero"/>
        <c:auto val="1"/>
        <c:lblAlgn val="ctr"/>
        <c:lblOffset val="100"/>
        <c:noMultiLvlLbl val="0"/>
      </c:catAx>
      <c:valAx>
        <c:axId val="775146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75130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 1993'!$I$5</c:f>
              <c:strCache>
                <c:ptCount val="1"/>
                <c:pt idx="0">
                  <c:v>{П(1-P(t/t-1)}P(t/t-1), 1993 г.</c:v>
                </c:pt>
              </c:strCache>
            </c:strRef>
          </c:tx>
          <c:invertIfNegative val="0"/>
          <c:val>
            <c:numRef>
              <c:f>' 1993'!$I$6:$I$106</c:f>
              <c:numCache>
                <c:formatCode>General</c:formatCode>
                <c:ptCount val="101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3.1448107065863153E-4</c:v>
                </c:pt>
                <c:pt idx="18">
                  <c:v>3.8278123275630523E-4</c:v>
                </c:pt>
                <c:pt idx="19" formatCode="0.00000">
                  <c:v>3.8855522404055726E-3</c:v>
                </c:pt>
                <c:pt idx="20" formatCode="0.00000">
                  <c:v>0</c:v>
                </c:pt>
                <c:pt idx="21" formatCode="0.00000">
                  <c:v>0</c:v>
                </c:pt>
                <c:pt idx="22" formatCode="0.00000">
                  <c:v>6.4201261745421901E-4</c:v>
                </c:pt>
                <c:pt idx="23" formatCode="0.00000">
                  <c:v>5.2323903413443425E-3</c:v>
                </c:pt>
                <c:pt idx="24" formatCode="0.00000">
                  <c:v>3.7210568183663291E-3</c:v>
                </c:pt>
                <c:pt idx="25" formatCode="0.00000">
                  <c:v>2.2969029197144565E-3</c:v>
                </c:pt>
                <c:pt idx="26" formatCode="0.00000">
                  <c:v>2.320698776180327E-3</c:v>
                </c:pt>
                <c:pt idx="27" formatCode="0.00000">
                  <c:v>1.8087198917380936E-3</c:v>
                </c:pt>
                <c:pt idx="28">
                  <c:v>1.6064407572170367E-3</c:v>
                </c:pt>
                <c:pt idx="29" formatCode="0.00000">
                  <c:v>1.1853128529759505E-3</c:v>
                </c:pt>
                <c:pt idx="30" formatCode="0.00000">
                  <c:v>4.0328091948722372E-4</c:v>
                </c:pt>
                <c:pt idx="31" formatCode="0.00000">
                  <c:v>1.8861301281832242E-3</c:v>
                </c:pt>
                <c:pt idx="32" formatCode="0.00000">
                  <c:v>0</c:v>
                </c:pt>
                <c:pt idx="33" formatCode="0.00000">
                  <c:v>2.2902527398371529E-3</c:v>
                </c:pt>
                <c:pt idx="34" formatCode="0.00000">
                  <c:v>2.3287296636520815E-3</c:v>
                </c:pt>
                <c:pt idx="35" formatCode="0.00000">
                  <c:v>2.3370753097160827E-3</c:v>
                </c:pt>
                <c:pt idx="36" formatCode="0.00000">
                  <c:v>2.5619370676413194E-3</c:v>
                </c:pt>
                <c:pt idx="37" formatCode="0.00000">
                  <c:v>2.9097985115544528E-3</c:v>
                </c:pt>
                <c:pt idx="38" formatCode="0.00000">
                  <c:v>3.0349107503871752E-3</c:v>
                </c:pt>
                <c:pt idx="39" formatCode="0.00000">
                  <c:v>3.839956040087549E-3</c:v>
                </c:pt>
                <c:pt idx="40" formatCode="0.00000">
                  <c:v>3.0860629185241644E-3</c:v>
                </c:pt>
                <c:pt idx="41" formatCode="0.00000">
                  <c:v>4.5890661200863256E-3</c:v>
                </c:pt>
                <c:pt idx="42" formatCode="0.00000">
                  <c:v>3.5781080751673003E-3</c:v>
                </c:pt>
                <c:pt idx="43" formatCode="0.00000">
                  <c:v>4.8731283309275363E-3</c:v>
                </c:pt>
                <c:pt idx="44" formatCode="0.00000">
                  <c:v>5.7552482090691311E-3</c:v>
                </c:pt>
                <c:pt idx="45" formatCode="0.00000">
                  <c:v>5.5581168001486098E-3</c:v>
                </c:pt>
                <c:pt idx="46" formatCode="0.00000">
                  <c:v>6.6020438967084706E-3</c:v>
                </c:pt>
                <c:pt idx="47" formatCode="0.00000">
                  <c:v>7.0379539069782004E-3</c:v>
                </c:pt>
                <c:pt idx="48" formatCode="0.00000">
                  <c:v>7.7840325740994474E-3</c:v>
                </c:pt>
                <c:pt idx="49" formatCode="0.00000">
                  <c:v>8.4778107464148038E-3</c:v>
                </c:pt>
                <c:pt idx="50" formatCode="0.00000">
                  <c:v>8.1341334251469107E-3</c:v>
                </c:pt>
                <c:pt idx="51" formatCode="0.00000">
                  <c:v>9.3388033356256849E-3</c:v>
                </c:pt>
                <c:pt idx="52" formatCode="0.00000">
                  <c:v>8.7640943402557819E-3</c:v>
                </c:pt>
                <c:pt idx="53" formatCode="0.00000">
                  <c:v>9.9068498777496825E-3</c:v>
                </c:pt>
                <c:pt idx="54" formatCode="0.00000">
                  <c:v>1.0639635540869257E-2</c:v>
                </c:pt>
                <c:pt idx="55" formatCode="0.00000">
                  <c:v>1.0762161804262066E-2</c:v>
                </c:pt>
                <c:pt idx="56" formatCode="0.00000">
                  <c:v>1.1798410331803656E-2</c:v>
                </c:pt>
                <c:pt idx="57" formatCode="0.00000">
                  <c:v>1.2330033502200714E-2</c:v>
                </c:pt>
                <c:pt idx="58" formatCode="0.00000">
                  <c:v>1.3300345319369427E-2</c:v>
                </c:pt>
                <c:pt idx="59" formatCode="0.00000">
                  <c:v>1.4178717352117813E-2</c:v>
                </c:pt>
                <c:pt idx="60" formatCode="0.00000">
                  <c:v>1.4642047211128382E-2</c:v>
                </c:pt>
                <c:pt idx="61" formatCode="0.00000">
                  <c:v>1.5496914337707828E-2</c:v>
                </c:pt>
                <c:pt idx="62" formatCode="0.00000">
                  <c:v>1.559676485696079E-2</c:v>
                </c:pt>
                <c:pt idx="63" formatCode="0.00000">
                  <c:v>1.7774574636961471E-2</c:v>
                </c:pt>
                <c:pt idx="64" formatCode="0.00000">
                  <c:v>1.8168962676908148E-2</c:v>
                </c:pt>
                <c:pt idx="65" formatCode="0.00000">
                  <c:v>1.9625601763875851E-2</c:v>
                </c:pt>
                <c:pt idx="66" formatCode="0.00000">
                  <c:v>1.9816405227457982E-2</c:v>
                </c:pt>
                <c:pt idx="67" formatCode="0.00000">
                  <c:v>2.041376142630532E-2</c:v>
                </c:pt>
                <c:pt idx="68" formatCode="0.00000">
                  <c:v>2.1127612749320006E-2</c:v>
                </c:pt>
                <c:pt idx="69" formatCode="0.00000">
                  <c:v>2.2189707161102738E-2</c:v>
                </c:pt>
                <c:pt idx="70" formatCode="0.00000">
                  <c:v>2.3057828047095438E-2</c:v>
                </c:pt>
                <c:pt idx="71" formatCode="0.00000">
                  <c:v>2.4183757319625635E-2</c:v>
                </c:pt>
                <c:pt idx="72" formatCode="0.00000">
                  <c:v>2.5315321040183126E-2</c:v>
                </c:pt>
                <c:pt idx="73" formatCode="0.00000">
                  <c:v>2.7244423366438772E-2</c:v>
                </c:pt>
                <c:pt idx="74" formatCode="0.00000">
                  <c:v>2.882906640203628E-2</c:v>
                </c:pt>
                <c:pt idx="75" formatCode="0.00000">
                  <c:v>2.8331919326114952E-2</c:v>
                </c:pt>
                <c:pt idx="76" formatCode="0.00000">
                  <c:v>2.9340227367126572E-2</c:v>
                </c:pt>
                <c:pt idx="77" formatCode="0.00000">
                  <c:v>3.0381195668752886E-2</c:v>
                </c:pt>
                <c:pt idx="78" formatCode="0.00000">
                  <c:v>3.0422350561813142E-2</c:v>
                </c:pt>
                <c:pt idx="79" formatCode="0.00000">
                  <c:v>3.1438464797162752E-2</c:v>
                </c:pt>
                <c:pt idx="80" formatCode="0.00000">
                  <c:v>3.0874504659659092E-2</c:v>
                </c:pt>
                <c:pt idx="81" formatCode="0.00000">
                  <c:v>3.1267825586236239E-2</c:v>
                </c:pt>
                <c:pt idx="82" formatCode="0.00000">
                  <c:v>3.1238960288813161E-2</c:v>
                </c:pt>
                <c:pt idx="83" formatCode="0.00000">
                  <c:v>2.9885700257340952E-2</c:v>
                </c:pt>
                <c:pt idx="84" formatCode="0.00000">
                  <c:v>2.9206739011465217E-2</c:v>
                </c:pt>
                <c:pt idx="85" formatCode="0.00000">
                  <c:v>2.7940210637792E-2</c:v>
                </c:pt>
                <c:pt idx="86" formatCode="0.00000">
                  <c:v>2.552357708220291E-2</c:v>
                </c:pt>
                <c:pt idx="87" formatCode="0.00000">
                  <c:v>2.2704877872070751E-2</c:v>
                </c:pt>
                <c:pt idx="88" formatCode="0.00000">
                  <c:v>2.08962796538575E-2</c:v>
                </c:pt>
                <c:pt idx="89" formatCode="0.00000">
                  <c:v>1.7501641670085971E-2</c:v>
                </c:pt>
                <c:pt idx="90" formatCode="0.00000">
                  <c:v>1.511349766391889E-2</c:v>
                </c:pt>
                <c:pt idx="91" formatCode="0.00000">
                  <c:v>1.1442050733979494E-2</c:v>
                </c:pt>
                <c:pt idx="92" formatCode="0.00000">
                  <c:v>1.229024393104536E-2</c:v>
                </c:pt>
                <c:pt idx="93" formatCode="0.00000">
                  <c:v>6.6059642295159936E-3</c:v>
                </c:pt>
                <c:pt idx="94" formatCode="0.00000">
                  <c:v>5.1151046507956401E-3</c:v>
                </c:pt>
                <c:pt idx="95" formatCode="0.00000">
                  <c:v>3.843170720854733E-3</c:v>
                </c:pt>
                <c:pt idx="96" formatCode="0.00000">
                  <c:v>1.750730533694754E-3</c:v>
                </c:pt>
                <c:pt idx="97" formatCode="0.00000">
                  <c:v>9.3818499620937433E-4</c:v>
                </c:pt>
                <c:pt idx="98" formatCode="0.00000">
                  <c:v>5.5227156116005366E-4</c:v>
                </c:pt>
                <c:pt idx="99" formatCode="0.00000">
                  <c:v>2.259167014249842E-4</c:v>
                </c:pt>
                <c:pt idx="100" formatCode="0.00000">
                  <c:v>2.0246455691559452E-4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77084544"/>
        <c:axId val="77086080"/>
      </c:barChart>
      <c:catAx>
        <c:axId val="77084544"/>
        <c:scaling>
          <c:orientation val="minMax"/>
        </c:scaling>
        <c:delete val="0"/>
        <c:axPos val="b"/>
        <c:majorTickMark val="out"/>
        <c:minorTickMark val="none"/>
        <c:tickLblPos val="nextTo"/>
        <c:crossAx val="77086080"/>
        <c:crosses val="autoZero"/>
        <c:auto val="1"/>
        <c:lblAlgn val="ctr"/>
        <c:lblOffset val="100"/>
        <c:noMultiLvlLbl val="0"/>
      </c:catAx>
      <c:valAx>
        <c:axId val="77086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70845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Прогноз рождаемости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ПрогРож!$D$3</c:f>
              <c:strCache>
                <c:ptCount val="1"/>
                <c:pt idx="0">
                  <c:v>N (Year) kfert=1,7</c:v>
                </c:pt>
              </c:strCache>
            </c:strRef>
          </c:tx>
          <c:marker>
            <c:symbol val="none"/>
          </c:marker>
          <c:cat>
            <c:numRef>
              <c:f>ПрогРож!$A$4:$A$155</c:f>
              <c:numCache>
                <c:formatCode>General</c:formatCode>
                <c:ptCount val="152"/>
                <c:pt idx="0">
                  <c:v>1910</c:v>
                </c:pt>
                <c:pt idx="1">
                  <c:v>1911</c:v>
                </c:pt>
                <c:pt idx="2">
                  <c:v>1912</c:v>
                </c:pt>
                <c:pt idx="3">
                  <c:v>1913</c:v>
                </c:pt>
                <c:pt idx="4">
                  <c:v>1914</c:v>
                </c:pt>
                <c:pt idx="5">
                  <c:v>1915</c:v>
                </c:pt>
                <c:pt idx="6">
                  <c:v>1916</c:v>
                </c:pt>
                <c:pt idx="7">
                  <c:v>1917</c:v>
                </c:pt>
                <c:pt idx="8">
                  <c:v>1918</c:v>
                </c:pt>
                <c:pt idx="9">
                  <c:v>1919</c:v>
                </c:pt>
                <c:pt idx="10">
                  <c:v>1920</c:v>
                </c:pt>
                <c:pt idx="11">
                  <c:v>1921</c:v>
                </c:pt>
                <c:pt idx="12">
                  <c:v>1922</c:v>
                </c:pt>
                <c:pt idx="13">
                  <c:v>1923</c:v>
                </c:pt>
                <c:pt idx="14">
                  <c:v>1924</c:v>
                </c:pt>
                <c:pt idx="15">
                  <c:v>1925</c:v>
                </c:pt>
                <c:pt idx="16">
                  <c:v>1926</c:v>
                </c:pt>
                <c:pt idx="17">
                  <c:v>1927</c:v>
                </c:pt>
                <c:pt idx="18">
                  <c:v>1928</c:v>
                </c:pt>
                <c:pt idx="19">
                  <c:v>1929</c:v>
                </c:pt>
                <c:pt idx="20">
                  <c:v>1930</c:v>
                </c:pt>
                <c:pt idx="21">
                  <c:v>1931</c:v>
                </c:pt>
                <c:pt idx="22">
                  <c:v>1932</c:v>
                </c:pt>
                <c:pt idx="23">
                  <c:v>1933</c:v>
                </c:pt>
                <c:pt idx="24">
                  <c:v>1934</c:v>
                </c:pt>
                <c:pt idx="25">
                  <c:v>1935</c:v>
                </c:pt>
                <c:pt idx="26">
                  <c:v>1936</c:v>
                </c:pt>
                <c:pt idx="27">
                  <c:v>1937</c:v>
                </c:pt>
                <c:pt idx="28">
                  <c:v>1938</c:v>
                </c:pt>
                <c:pt idx="29">
                  <c:v>1939</c:v>
                </c:pt>
                <c:pt idx="30">
                  <c:v>1940</c:v>
                </c:pt>
                <c:pt idx="31">
                  <c:v>1941</c:v>
                </c:pt>
                <c:pt idx="32">
                  <c:v>1942</c:v>
                </c:pt>
                <c:pt idx="33">
                  <c:v>1943</c:v>
                </c:pt>
                <c:pt idx="34">
                  <c:v>1944</c:v>
                </c:pt>
                <c:pt idx="35">
                  <c:v>1945</c:v>
                </c:pt>
                <c:pt idx="36">
                  <c:v>1946</c:v>
                </c:pt>
                <c:pt idx="37">
                  <c:v>1947</c:v>
                </c:pt>
                <c:pt idx="38">
                  <c:v>1948</c:v>
                </c:pt>
                <c:pt idx="39">
                  <c:v>1949</c:v>
                </c:pt>
                <c:pt idx="40">
                  <c:v>1950</c:v>
                </c:pt>
                <c:pt idx="41">
                  <c:v>1951</c:v>
                </c:pt>
                <c:pt idx="42">
                  <c:v>1952</c:v>
                </c:pt>
                <c:pt idx="43">
                  <c:v>1953</c:v>
                </c:pt>
                <c:pt idx="44">
                  <c:v>1954</c:v>
                </c:pt>
                <c:pt idx="45">
                  <c:v>1955</c:v>
                </c:pt>
                <c:pt idx="46">
                  <c:v>1956</c:v>
                </c:pt>
                <c:pt idx="47">
                  <c:v>1957</c:v>
                </c:pt>
                <c:pt idx="48">
                  <c:v>1958</c:v>
                </c:pt>
                <c:pt idx="49">
                  <c:v>1959</c:v>
                </c:pt>
                <c:pt idx="50">
                  <c:v>1960</c:v>
                </c:pt>
                <c:pt idx="51">
                  <c:v>1961</c:v>
                </c:pt>
                <c:pt idx="52">
                  <c:v>1962</c:v>
                </c:pt>
                <c:pt idx="53">
                  <c:v>1963</c:v>
                </c:pt>
                <c:pt idx="54">
                  <c:v>1964</c:v>
                </c:pt>
                <c:pt idx="55">
                  <c:v>1965</c:v>
                </c:pt>
                <c:pt idx="56">
                  <c:v>1966</c:v>
                </c:pt>
                <c:pt idx="57">
                  <c:v>1967</c:v>
                </c:pt>
                <c:pt idx="58">
                  <c:v>1968</c:v>
                </c:pt>
                <c:pt idx="59">
                  <c:v>1969</c:v>
                </c:pt>
                <c:pt idx="60">
                  <c:v>1970</c:v>
                </c:pt>
                <c:pt idx="61">
                  <c:v>1971</c:v>
                </c:pt>
                <c:pt idx="62">
                  <c:v>1972</c:v>
                </c:pt>
                <c:pt idx="63">
                  <c:v>1973</c:v>
                </c:pt>
                <c:pt idx="64">
                  <c:v>1974</c:v>
                </c:pt>
                <c:pt idx="65">
                  <c:v>1975</c:v>
                </c:pt>
                <c:pt idx="66">
                  <c:v>1976</c:v>
                </c:pt>
                <c:pt idx="67">
                  <c:v>1977</c:v>
                </c:pt>
                <c:pt idx="68">
                  <c:v>1978</c:v>
                </c:pt>
                <c:pt idx="69">
                  <c:v>1979</c:v>
                </c:pt>
                <c:pt idx="70">
                  <c:v>1980</c:v>
                </c:pt>
                <c:pt idx="71">
                  <c:v>1981</c:v>
                </c:pt>
                <c:pt idx="72">
                  <c:v>1982</c:v>
                </c:pt>
                <c:pt idx="73">
                  <c:v>1983</c:v>
                </c:pt>
                <c:pt idx="74">
                  <c:v>1984</c:v>
                </c:pt>
                <c:pt idx="75">
                  <c:v>1985</c:v>
                </c:pt>
                <c:pt idx="76">
                  <c:v>1986</c:v>
                </c:pt>
                <c:pt idx="77">
                  <c:v>1987</c:v>
                </c:pt>
                <c:pt idx="78">
                  <c:v>1988</c:v>
                </c:pt>
                <c:pt idx="79">
                  <c:v>1989</c:v>
                </c:pt>
                <c:pt idx="80">
                  <c:v>1990</c:v>
                </c:pt>
                <c:pt idx="81">
                  <c:v>1991</c:v>
                </c:pt>
                <c:pt idx="82">
                  <c:v>1992</c:v>
                </c:pt>
                <c:pt idx="83">
                  <c:v>1993</c:v>
                </c:pt>
                <c:pt idx="84">
                  <c:v>1994</c:v>
                </c:pt>
                <c:pt idx="85">
                  <c:v>1995</c:v>
                </c:pt>
                <c:pt idx="86">
                  <c:v>1996</c:v>
                </c:pt>
                <c:pt idx="87">
                  <c:v>1997</c:v>
                </c:pt>
                <c:pt idx="88">
                  <c:v>1998</c:v>
                </c:pt>
                <c:pt idx="89">
                  <c:v>1999</c:v>
                </c:pt>
                <c:pt idx="90">
                  <c:v>2000</c:v>
                </c:pt>
                <c:pt idx="91">
                  <c:v>2001</c:v>
                </c:pt>
                <c:pt idx="92">
                  <c:v>2002</c:v>
                </c:pt>
                <c:pt idx="93">
                  <c:v>2003</c:v>
                </c:pt>
                <c:pt idx="94">
                  <c:v>2004</c:v>
                </c:pt>
                <c:pt idx="95">
                  <c:v>2005</c:v>
                </c:pt>
                <c:pt idx="96">
                  <c:v>2006</c:v>
                </c:pt>
                <c:pt idx="97">
                  <c:v>2007</c:v>
                </c:pt>
                <c:pt idx="98">
                  <c:v>2008</c:v>
                </c:pt>
                <c:pt idx="99">
                  <c:v>2009</c:v>
                </c:pt>
                <c:pt idx="100">
                  <c:v>2010</c:v>
                </c:pt>
                <c:pt idx="101">
                  <c:v>2011</c:v>
                </c:pt>
                <c:pt idx="102">
                  <c:v>2012</c:v>
                </c:pt>
                <c:pt idx="103">
                  <c:v>2013</c:v>
                </c:pt>
                <c:pt idx="104">
                  <c:v>2014</c:v>
                </c:pt>
                <c:pt idx="105">
                  <c:v>2015</c:v>
                </c:pt>
                <c:pt idx="106">
                  <c:v>2016</c:v>
                </c:pt>
                <c:pt idx="107">
                  <c:v>2017</c:v>
                </c:pt>
                <c:pt idx="108">
                  <c:v>2018</c:v>
                </c:pt>
                <c:pt idx="109">
                  <c:v>2019</c:v>
                </c:pt>
                <c:pt idx="110">
                  <c:v>2020</c:v>
                </c:pt>
                <c:pt idx="111">
                  <c:v>2021</c:v>
                </c:pt>
                <c:pt idx="112">
                  <c:v>2022</c:v>
                </c:pt>
                <c:pt idx="113">
                  <c:v>2023</c:v>
                </c:pt>
                <c:pt idx="114">
                  <c:v>2024</c:v>
                </c:pt>
                <c:pt idx="115">
                  <c:v>2025</c:v>
                </c:pt>
                <c:pt idx="116">
                  <c:v>2026</c:v>
                </c:pt>
                <c:pt idx="117">
                  <c:v>2027</c:v>
                </c:pt>
                <c:pt idx="118">
                  <c:v>2028</c:v>
                </c:pt>
                <c:pt idx="119">
                  <c:v>2029</c:v>
                </c:pt>
                <c:pt idx="120">
                  <c:v>2030</c:v>
                </c:pt>
                <c:pt idx="121">
                  <c:v>2031</c:v>
                </c:pt>
                <c:pt idx="122">
                  <c:v>2032</c:v>
                </c:pt>
                <c:pt idx="123">
                  <c:v>2033</c:v>
                </c:pt>
                <c:pt idx="124">
                  <c:v>2034</c:v>
                </c:pt>
                <c:pt idx="125">
                  <c:v>2035</c:v>
                </c:pt>
                <c:pt idx="126">
                  <c:v>2036</c:v>
                </c:pt>
                <c:pt idx="127">
                  <c:v>2037</c:v>
                </c:pt>
                <c:pt idx="128">
                  <c:v>2038</c:v>
                </c:pt>
                <c:pt idx="129">
                  <c:v>2039</c:v>
                </c:pt>
                <c:pt idx="130">
                  <c:v>2040</c:v>
                </c:pt>
                <c:pt idx="131">
                  <c:v>2041</c:v>
                </c:pt>
                <c:pt idx="132">
                  <c:v>2042</c:v>
                </c:pt>
                <c:pt idx="133">
                  <c:v>2043</c:v>
                </c:pt>
                <c:pt idx="134">
                  <c:v>2044</c:v>
                </c:pt>
                <c:pt idx="135">
                  <c:v>2045</c:v>
                </c:pt>
                <c:pt idx="136">
                  <c:v>2046</c:v>
                </c:pt>
                <c:pt idx="137">
                  <c:v>2047</c:v>
                </c:pt>
                <c:pt idx="138">
                  <c:v>2048</c:v>
                </c:pt>
                <c:pt idx="139">
                  <c:v>2049</c:v>
                </c:pt>
                <c:pt idx="140">
                  <c:v>2050</c:v>
                </c:pt>
                <c:pt idx="141">
                  <c:v>2051</c:v>
                </c:pt>
                <c:pt idx="142">
                  <c:v>2052</c:v>
                </c:pt>
                <c:pt idx="143">
                  <c:v>2053</c:v>
                </c:pt>
                <c:pt idx="144">
                  <c:v>2054</c:v>
                </c:pt>
                <c:pt idx="145">
                  <c:v>2055</c:v>
                </c:pt>
                <c:pt idx="146">
                  <c:v>2056</c:v>
                </c:pt>
                <c:pt idx="147">
                  <c:v>2057</c:v>
                </c:pt>
                <c:pt idx="148">
                  <c:v>2058</c:v>
                </c:pt>
                <c:pt idx="149">
                  <c:v>2059</c:v>
                </c:pt>
                <c:pt idx="150">
                  <c:v>2060</c:v>
                </c:pt>
                <c:pt idx="151">
                  <c:v>2061</c:v>
                </c:pt>
              </c:numCache>
            </c:numRef>
          </c:cat>
          <c:val>
            <c:numRef>
              <c:f>ПрогРож!$D$4:$D$154</c:f>
              <c:numCache>
                <c:formatCode>General</c:formatCode>
                <c:ptCount val="151"/>
                <c:pt idx="0" formatCode="_-* #,##0_р_._-;\-* #,##0_р_._-;_-* &quot;-&quot;??_р_._-;_-@_-">
                  <c:v>22879</c:v>
                </c:pt>
                <c:pt idx="1">
                  <c:v>6723</c:v>
                </c:pt>
                <c:pt idx="2">
                  <c:v>6121</c:v>
                </c:pt>
                <c:pt idx="3">
                  <c:v>12441</c:v>
                </c:pt>
                <c:pt idx="4">
                  <c:v>12476</c:v>
                </c:pt>
                <c:pt idx="5">
                  <c:v>21839</c:v>
                </c:pt>
                <c:pt idx="6">
                  <c:v>24055</c:v>
                </c:pt>
                <c:pt idx="7">
                  <c:v>28713</c:v>
                </c:pt>
                <c:pt idx="8">
                  <c:v>36891</c:v>
                </c:pt>
                <c:pt idx="9">
                  <c:v>66648</c:v>
                </c:pt>
                <c:pt idx="10">
                  <c:v>68088</c:v>
                </c:pt>
                <c:pt idx="11">
                  <c:v>100836</c:v>
                </c:pt>
                <c:pt idx="12">
                  <c:v>124417</c:v>
                </c:pt>
                <c:pt idx="13">
                  <c:v>176371</c:v>
                </c:pt>
                <c:pt idx="14">
                  <c:v>238138</c:v>
                </c:pt>
                <c:pt idx="15">
                  <c:v>315197</c:v>
                </c:pt>
                <c:pt idx="16">
                  <c:v>382323</c:v>
                </c:pt>
                <c:pt idx="17">
                  <c:v>483361</c:v>
                </c:pt>
                <c:pt idx="18">
                  <c:v>561014</c:v>
                </c:pt>
                <c:pt idx="19">
                  <c:v>661066</c:v>
                </c:pt>
                <c:pt idx="20">
                  <c:v>675618</c:v>
                </c:pt>
                <c:pt idx="21">
                  <c:v>783271</c:v>
                </c:pt>
                <c:pt idx="22">
                  <c:v>706175</c:v>
                </c:pt>
                <c:pt idx="23">
                  <c:v>778602</c:v>
                </c:pt>
                <c:pt idx="24">
                  <c:v>644809</c:v>
                </c:pt>
                <c:pt idx="25">
                  <c:v>703721</c:v>
                </c:pt>
                <c:pt idx="26">
                  <c:v>915947</c:v>
                </c:pt>
                <c:pt idx="27">
                  <c:v>1084171</c:v>
                </c:pt>
                <c:pt idx="28">
                  <c:v>1363878</c:v>
                </c:pt>
                <c:pt idx="29">
                  <c:v>1391796</c:v>
                </c:pt>
                <c:pt idx="30">
                  <c:v>1413505</c:v>
                </c:pt>
                <c:pt idx="31">
                  <c:v>1306313</c:v>
                </c:pt>
                <c:pt idx="32">
                  <c:v>1232064</c:v>
                </c:pt>
                <c:pt idx="33">
                  <c:v>822838</c:v>
                </c:pt>
                <c:pt idx="34">
                  <c:v>530105</c:v>
                </c:pt>
                <c:pt idx="35">
                  <c:v>588256</c:v>
                </c:pt>
                <c:pt idx="36">
                  <c:v>779044</c:v>
                </c:pt>
                <c:pt idx="37">
                  <c:v>1301140</c:v>
                </c:pt>
                <c:pt idx="38">
                  <c:v>1469784</c:v>
                </c:pt>
                <c:pt idx="39">
                  <c:v>1503242</c:v>
                </c:pt>
                <c:pt idx="40">
                  <c:v>1843715</c:v>
                </c:pt>
                <c:pt idx="41">
                  <c:v>1823561</c:v>
                </c:pt>
                <c:pt idx="42">
                  <c:v>1857428</c:v>
                </c:pt>
                <c:pt idx="43">
                  <c:v>1994824</c:v>
                </c:pt>
                <c:pt idx="44">
                  <c:v>1921455</c:v>
                </c:pt>
                <c:pt idx="45">
                  <c:v>2150692</c:v>
                </c:pt>
                <c:pt idx="46">
                  <c:v>2140479</c:v>
                </c:pt>
                <c:pt idx="47">
                  <c:v>2186651</c:v>
                </c:pt>
                <c:pt idx="48">
                  <c:v>2284549</c:v>
                </c:pt>
                <c:pt idx="49">
                  <c:v>2308964</c:v>
                </c:pt>
                <c:pt idx="50">
                  <c:v>2340090</c:v>
                </c:pt>
                <c:pt idx="51">
                  <c:v>2478823</c:v>
                </c:pt>
                <c:pt idx="52">
                  <c:v>2340078</c:v>
                </c:pt>
                <c:pt idx="53">
                  <c:v>2291920</c:v>
                </c:pt>
                <c:pt idx="54">
                  <c:v>2144164</c:v>
                </c:pt>
                <c:pt idx="55">
                  <c:v>1992275</c:v>
                </c:pt>
                <c:pt idx="56">
                  <c:v>1901550</c:v>
                </c:pt>
                <c:pt idx="57">
                  <c:v>1863544</c:v>
                </c:pt>
                <c:pt idx="58">
                  <c:v>1801359</c:v>
                </c:pt>
                <c:pt idx="59">
                  <c:v>1799782</c:v>
                </c:pt>
                <c:pt idx="60">
                  <c:v>1827081</c:v>
                </c:pt>
                <c:pt idx="61">
                  <c:v>1980423</c:v>
                </c:pt>
                <c:pt idx="62">
                  <c:v>1961464</c:v>
                </c:pt>
                <c:pt idx="63">
                  <c:v>2079277</c:v>
                </c:pt>
                <c:pt idx="64">
                  <c:v>1980924</c:v>
                </c:pt>
                <c:pt idx="65">
                  <c:v>2066804</c:v>
                </c:pt>
                <c:pt idx="66">
                  <c:v>2113770</c:v>
                </c:pt>
                <c:pt idx="67">
                  <c:v>2149467</c:v>
                </c:pt>
                <c:pt idx="68">
                  <c:v>2152672</c:v>
                </c:pt>
                <c:pt idx="69">
                  <c:v>2184644</c:v>
                </c:pt>
                <c:pt idx="70">
                  <c:v>2198438</c:v>
                </c:pt>
                <c:pt idx="71">
                  <c:v>2326179</c:v>
                </c:pt>
                <c:pt idx="72">
                  <c:v>2298037</c:v>
                </c:pt>
                <c:pt idx="73">
                  <c:v>2472460</c:v>
                </c:pt>
                <c:pt idx="74">
                  <c:v>2603506</c:v>
                </c:pt>
                <c:pt idx="75">
                  <c:v>2557167</c:v>
                </c:pt>
                <c:pt idx="76">
                  <c:v>2488768</c:v>
                </c:pt>
                <c:pt idx="77">
                  <c:v>2578106</c:v>
                </c:pt>
                <c:pt idx="78">
                  <c:v>2560981</c:v>
                </c:pt>
                <c:pt idx="79">
                  <c:v>2402017</c:v>
                </c:pt>
                <c:pt idx="80">
                  <c:v>2226271</c:v>
                </c:pt>
                <c:pt idx="81">
                  <c:v>2074807</c:v>
                </c:pt>
                <c:pt idx="82">
                  <c:v>1840892</c:v>
                </c:pt>
                <c:pt idx="83">
                  <c:v>1675927</c:v>
                </c:pt>
                <c:pt idx="84">
                  <c:v>1450254</c:v>
                </c:pt>
                <c:pt idx="85">
                  <c:v>1453782</c:v>
                </c:pt>
                <c:pt idx="86">
                  <c:v>1396585</c:v>
                </c:pt>
                <c:pt idx="87">
                  <c:v>1330370</c:v>
                </c:pt>
                <c:pt idx="88">
                  <c:v>1277558</c:v>
                </c:pt>
                <c:pt idx="89">
                  <c:v>1305584</c:v>
                </c:pt>
                <c:pt idx="90">
                  <c:v>1253949</c:v>
                </c:pt>
                <c:pt idx="91">
                  <c:v>1274698</c:v>
                </c:pt>
                <c:pt idx="92">
                  <c:v>1282864</c:v>
                </c:pt>
                <c:pt idx="93">
                  <c:v>1375764</c:v>
                </c:pt>
                <c:pt idx="94">
                  <c:v>1460823</c:v>
                </c:pt>
                <c:pt idx="95">
                  <c:v>1486714</c:v>
                </c:pt>
                <c:pt idx="96">
                  <c:v>1443000</c:v>
                </c:pt>
                <c:pt idx="97">
                  <c:v>1466280</c:v>
                </c:pt>
                <c:pt idx="98">
                  <c:v>1595866</c:v>
                </c:pt>
                <c:pt idx="99">
                  <c:v>1700380</c:v>
                </c:pt>
                <c:pt idx="100" formatCode="_-* #,##0_р_._-;\-* #,##0_р_._-;_-* &quot;-&quot;??_р_._-;_-@_-">
                  <c:v>1750177</c:v>
                </c:pt>
                <c:pt idx="101" formatCode="_-* #,##0_р_._-;\-* #,##0_р_._-;_-* &quot;-&quot;??_р_._-;_-@_-">
                  <c:v>2071400.0407096685</c:v>
                </c:pt>
                <c:pt idx="102" formatCode="_-* #,##0_р_._-;\-* #,##0_р_._-;_-* &quot;-&quot;??_р_._-;_-@_-">
                  <c:v>2057223.854045718</c:v>
                </c:pt>
                <c:pt idx="103" formatCode="_-* #,##0_р_._-;\-* #,##0_р_._-;_-* &quot;-&quot;??_р_._-;_-@_-">
                  <c:v>2020213.9290702739</c:v>
                </c:pt>
                <c:pt idx="104" formatCode="_-* #,##0_р_._-;\-* #,##0_р_._-;_-* &quot;-&quot;??_р_._-;_-@_-">
                  <c:v>1957308.2470105221</c:v>
                </c:pt>
                <c:pt idx="105" formatCode="_-* #,##0_р_._-;\-* #,##0_р_._-;_-* &quot;-&quot;??_р_._-;_-@_-">
                  <c:v>1874382.6099897355</c:v>
                </c:pt>
                <c:pt idx="106" formatCode="_-* #,##0_р_._-;\-* #,##0_р_._-;_-* &quot;-&quot;??_р_._-;_-@_-">
                  <c:v>1777327.8939072897</c:v>
                </c:pt>
                <c:pt idx="107" formatCode="_-* #,##0_р_._-;\-* #,##0_р_._-;_-* &quot;-&quot;??_р_._-;_-@_-">
                  <c:v>1673376.7733120085</c:v>
                </c:pt>
                <c:pt idx="108" formatCode="_-* #,##0_р_._-;\-* #,##0_р_._-;_-* &quot;-&quot;??_р_._-;_-@_-">
                  <c:v>1569570.7074163675</c:v>
                </c:pt>
                <c:pt idx="109" formatCode="_-* #,##0_р_._-;\-* #,##0_р_._-;_-* &quot;-&quot;??_р_._-;_-@_-">
                  <c:v>1474447.1925027901</c:v>
                </c:pt>
                <c:pt idx="110" formatCode="_-* #,##0_р_._-;\-* #,##0_р_._-;_-* &quot;-&quot;??_р_._-;_-@_-">
                  <c:v>1389446.8829917989</c:v>
                </c:pt>
                <c:pt idx="111" formatCode="_-* #,##0_р_._-;\-* #,##0_р_._-;_-* &quot;-&quot;??_р_._-;_-@_-">
                  <c:v>1317458.2533020759</c:v>
                </c:pt>
                <c:pt idx="112" formatCode="_-* #,##0_р_._-;\-* #,##0_р_._-;_-* &quot;-&quot;??_р_._-;_-@_-">
                  <c:v>1255794.4811616009</c:v>
                </c:pt>
                <c:pt idx="113" formatCode="_-* #,##0_р_._-;\-* #,##0_р_._-;_-* &quot;-&quot;??_р_._-;_-@_-">
                  <c:v>1207217.2891892062</c:v>
                </c:pt>
                <c:pt idx="114" formatCode="_-* #,##0_р_._-;\-* #,##0_р_._-;_-* &quot;-&quot;??_р_._-;_-@_-">
                  <c:v>1171069.166357104</c:v>
                </c:pt>
                <c:pt idx="115" formatCode="_-* #,##0_р_._-;\-* #,##0_р_._-;_-* &quot;-&quot;??_р_._-;_-@_-">
                  <c:v>1148324.4855753847</c:v>
                </c:pt>
                <c:pt idx="116" formatCode="_-* #,##0_р_._-;\-* #,##0_р_._-;_-* &quot;-&quot;??_р_._-;_-@_-">
                  <c:v>1137464.2617375986</c:v>
                </c:pt>
                <c:pt idx="117" formatCode="_-* #,##0_р_._-;\-* #,##0_р_._-;_-* &quot;-&quot;??_р_._-;_-@_-">
                  <c:v>1139566.9496238502</c:v>
                </c:pt>
                <c:pt idx="118" formatCode="_-* #,##0_р_._-;\-* #,##0_р_._-;_-* &quot;-&quot;??_р_._-;_-@_-">
                  <c:v>1150146.9321671056</c:v>
                </c:pt>
                <c:pt idx="119" formatCode="_-* #,##0_р_._-;\-* #,##0_р_._-;_-* &quot;-&quot;??_р_._-;_-@_-">
                  <c:v>1166681.0629033418</c:v>
                </c:pt>
                <c:pt idx="120" formatCode="_-* #,##0_р_._-;\-* #,##0_р_._-;_-* &quot;-&quot;??_р_._-;_-@_-">
                  <c:v>1188745.3089625102</c:v>
                </c:pt>
                <c:pt idx="121" formatCode="_-* #,##0_р_._-;\-* #,##0_р_._-;_-* &quot;-&quot;??_р_._-;_-@_-">
                  <c:v>1220146.2640325807</c:v>
                </c:pt>
                <c:pt idx="122" formatCode="_-* #,##0_р_._-;\-* #,##0_р_._-;_-* &quot;-&quot;??_р_._-;_-@_-">
                  <c:v>1262330.523563904</c:v>
                </c:pt>
                <c:pt idx="123" formatCode="_-* #,##0_р_._-;\-* #,##0_р_._-;_-* &quot;-&quot;??_р_._-;_-@_-">
                  <c:v>1318095.7818847978</c:v>
                </c:pt>
                <c:pt idx="124" formatCode="_-* #,##0_р_._-;\-* #,##0_р_._-;_-* &quot;-&quot;??_р_._-;_-@_-">
                  <c:v>1382388.7544923043</c:v>
                </c:pt>
                <c:pt idx="125" formatCode="_-* #,##0_р_._-;\-* #,##0_р_._-;_-* &quot;-&quot;??_р_._-;_-@_-">
                  <c:v>1447997.1014671256</c:v>
                </c:pt>
                <c:pt idx="126" formatCode="_-* #,##0_р_._-;\-* #,##0_р_._-;_-* &quot;-&quot;??_р_._-;_-@_-">
                  <c:v>1504221.335545243</c:v>
                </c:pt>
                <c:pt idx="127" formatCode="_-* #,##0_р_._-;\-* #,##0_р_._-;_-* &quot;-&quot;??_р_._-;_-@_-">
                  <c:v>1544092.4366584267</c:v>
                </c:pt>
                <c:pt idx="128" formatCode="_-* #,##0_р_._-;\-* #,##0_р_._-;_-* &quot;-&quot;??_р_._-;_-@_-">
                  <c:v>1559024.7749676208</c:v>
                </c:pt>
                <c:pt idx="129" formatCode="_-* #,##0_р_._-;\-* #,##0_р_._-;_-* &quot;-&quot;??_р_._-;_-@_-">
                  <c:v>1554656.1975001595</c:v>
                </c:pt>
                <c:pt idx="130" formatCode="_-* #,##0_р_._-;\-* #,##0_р_._-;_-* &quot;-&quot;??_р_._-;_-@_-">
                  <c:v>1531632.4761191858</c:v>
                </c:pt>
                <c:pt idx="131" formatCode="_-* #,##0_р_._-;\-* #,##0_р_._-;_-* &quot;-&quot;??_р_._-;_-@_-">
                  <c:v>1493821.5578131995</c:v>
                </c:pt>
                <c:pt idx="132" formatCode="_-* #,##0_р_._-;\-* #,##0_р_._-;_-* &quot;-&quot;??_р_._-;_-@_-">
                  <c:v>1444999.2013908874</c:v>
                </c:pt>
                <c:pt idx="133" formatCode="_-* #,##0_р_._-;\-* #,##0_р_._-;_-* &quot;-&quot;??_р_._-;_-@_-">
                  <c:v>1390897.122338952</c:v>
                </c:pt>
                <c:pt idx="134" formatCode="_-* #,##0_р_._-;\-* #,##0_р_._-;_-* &quot;-&quot;??_р_._-;_-@_-">
                  <c:v>1334200.2362597319</c:v>
                </c:pt>
                <c:pt idx="135" formatCode="_-* #,##0_р_._-;\-* #,##0_р_._-;_-* &quot;-&quot;??_р_._-;_-@_-">
                  <c:v>1277459.348189051</c:v>
                </c:pt>
                <c:pt idx="136" formatCode="_-* #,##0_р_._-;\-* #,##0_р_._-;_-* &quot;-&quot;??_р_._-;_-@_-">
                  <c:v>1222995.797757691</c:v>
                </c:pt>
                <c:pt idx="137" formatCode="_-* #,##0_р_._-;\-* #,##0_р_._-;_-* &quot;-&quot;??_р_._-;_-@_-">
                  <c:v>1172552.301138259</c:v>
                </c:pt>
                <c:pt idx="138" formatCode="_-* #,##0_р_._-;\-* #,##0_р_._-;_-* &quot;-&quot;??_р_._-;_-@_-">
                  <c:v>1127559.3406316128</c:v>
                </c:pt>
                <c:pt idx="139" formatCode="_-* #,##0_р_._-;\-* #,##0_р_._-;_-* &quot;-&quot;??_р_._-;_-@_-">
                  <c:v>1089658.0494832958</c:v>
                </c:pt>
                <c:pt idx="140" formatCode="_-* #,##0_р_._-;\-* #,##0_р_._-;_-* &quot;-&quot;??_р_._-;_-@_-">
                  <c:v>1059404.8778826878</c:v>
                </c:pt>
                <c:pt idx="141" formatCode="_-* #,##0_р_._-;\-* #,##0_р_._-;_-* &quot;-&quot;??_р_._-;_-@_-">
                  <c:v>1037596.553400847</c:v>
                </c:pt>
                <c:pt idx="142" formatCode="_-* #,##0_р_._-;\-* #,##0_р_._-;_-* &quot;-&quot;??_р_._-;_-@_-">
                  <c:v>1024126.1714992948</c:v>
                </c:pt>
                <c:pt idx="143" formatCode="_-* #,##0_р_._-;\-* #,##0_р_._-;_-* &quot;-&quot;??_р_._-;_-@_-">
                  <c:v>1018817.1177028922</c:v>
                </c:pt>
                <c:pt idx="144" formatCode="_-* #,##0_р_._-;\-* #,##0_р_._-;_-* &quot;-&quot;??_р_._-;_-@_-">
                  <c:v>1021486.8779654242</c:v>
                </c:pt>
                <c:pt idx="145" formatCode="_-* #,##0_р_._-;\-* #,##0_р_._-;_-* &quot;-&quot;??_р_._-;_-@_-">
                  <c:v>1032078.2179066308</c:v>
                </c:pt>
                <c:pt idx="146" formatCode="_-* #,##0_р_._-;\-* #,##0_р_._-;_-* &quot;-&quot;??_р_._-;_-@_-">
                  <c:v>1050389.5500993889</c:v>
                </c:pt>
                <c:pt idx="147" formatCode="_-* #,##0_р_._-;\-* #,##0_р_._-;_-* &quot;-&quot;??_р_._-;_-@_-">
                  <c:v>1075753.6802373868</c:v>
                </c:pt>
                <c:pt idx="148" formatCode="_-* #,##0_р_._-;\-* #,##0_р_._-;_-* &quot;-&quot;??_р_._-;_-@_-">
                  <c:v>1106657.3469583881</c:v>
                </c:pt>
                <c:pt idx="149" formatCode="_-* #,##0_р_._-;\-* #,##0_р_._-;_-* &quot;-&quot;??_р_._-;_-@_-">
                  <c:v>1140734.5187243386</c:v>
                </c:pt>
                <c:pt idx="150" formatCode="_-* #,##0_р_._-;\-* #,##0_р_._-;_-* &quot;-&quot;??_р_._-;_-@_-">
                  <c:v>1174847.5429338503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ПрогРож!$G$3</c:f>
              <c:strCache>
                <c:ptCount val="1"/>
                <c:pt idx="0">
                  <c:v>M 2010</c:v>
                </c:pt>
              </c:strCache>
            </c:strRef>
          </c:tx>
          <c:marker>
            <c:symbol val="none"/>
          </c:marker>
          <c:cat>
            <c:numRef>
              <c:f>ПрогРож!$A$4:$A$155</c:f>
              <c:numCache>
                <c:formatCode>General</c:formatCode>
                <c:ptCount val="152"/>
                <c:pt idx="0">
                  <c:v>1910</c:v>
                </c:pt>
                <c:pt idx="1">
                  <c:v>1911</c:v>
                </c:pt>
                <c:pt idx="2">
                  <c:v>1912</c:v>
                </c:pt>
                <c:pt idx="3">
                  <c:v>1913</c:v>
                </c:pt>
                <c:pt idx="4">
                  <c:v>1914</c:v>
                </c:pt>
                <c:pt idx="5">
                  <c:v>1915</c:v>
                </c:pt>
                <c:pt idx="6">
                  <c:v>1916</c:v>
                </c:pt>
                <c:pt idx="7">
                  <c:v>1917</c:v>
                </c:pt>
                <c:pt idx="8">
                  <c:v>1918</c:v>
                </c:pt>
                <c:pt idx="9">
                  <c:v>1919</c:v>
                </c:pt>
                <c:pt idx="10">
                  <c:v>1920</c:v>
                </c:pt>
                <c:pt idx="11">
                  <c:v>1921</c:v>
                </c:pt>
                <c:pt idx="12">
                  <c:v>1922</c:v>
                </c:pt>
                <c:pt idx="13">
                  <c:v>1923</c:v>
                </c:pt>
                <c:pt idx="14">
                  <c:v>1924</c:v>
                </c:pt>
                <c:pt idx="15">
                  <c:v>1925</c:v>
                </c:pt>
                <c:pt idx="16">
                  <c:v>1926</c:v>
                </c:pt>
                <c:pt idx="17">
                  <c:v>1927</c:v>
                </c:pt>
                <c:pt idx="18">
                  <c:v>1928</c:v>
                </c:pt>
                <c:pt idx="19">
                  <c:v>1929</c:v>
                </c:pt>
                <c:pt idx="20">
                  <c:v>1930</c:v>
                </c:pt>
                <c:pt idx="21">
                  <c:v>1931</c:v>
                </c:pt>
                <c:pt idx="22">
                  <c:v>1932</c:v>
                </c:pt>
                <c:pt idx="23">
                  <c:v>1933</c:v>
                </c:pt>
                <c:pt idx="24">
                  <c:v>1934</c:v>
                </c:pt>
                <c:pt idx="25">
                  <c:v>1935</c:v>
                </c:pt>
                <c:pt idx="26">
                  <c:v>1936</c:v>
                </c:pt>
                <c:pt idx="27">
                  <c:v>1937</c:v>
                </c:pt>
                <c:pt idx="28">
                  <c:v>1938</c:v>
                </c:pt>
                <c:pt idx="29">
                  <c:v>1939</c:v>
                </c:pt>
                <c:pt idx="30">
                  <c:v>1940</c:v>
                </c:pt>
                <c:pt idx="31">
                  <c:v>1941</c:v>
                </c:pt>
                <c:pt idx="32">
                  <c:v>1942</c:v>
                </c:pt>
                <c:pt idx="33">
                  <c:v>1943</c:v>
                </c:pt>
                <c:pt idx="34">
                  <c:v>1944</c:v>
                </c:pt>
                <c:pt idx="35">
                  <c:v>1945</c:v>
                </c:pt>
                <c:pt idx="36">
                  <c:v>1946</c:v>
                </c:pt>
                <c:pt idx="37">
                  <c:v>1947</c:v>
                </c:pt>
                <c:pt idx="38">
                  <c:v>1948</c:v>
                </c:pt>
                <c:pt idx="39">
                  <c:v>1949</c:v>
                </c:pt>
                <c:pt idx="40">
                  <c:v>1950</c:v>
                </c:pt>
                <c:pt idx="41">
                  <c:v>1951</c:v>
                </c:pt>
                <c:pt idx="42">
                  <c:v>1952</c:v>
                </c:pt>
                <c:pt idx="43">
                  <c:v>1953</c:v>
                </c:pt>
                <c:pt idx="44">
                  <c:v>1954</c:v>
                </c:pt>
                <c:pt idx="45">
                  <c:v>1955</c:v>
                </c:pt>
                <c:pt idx="46">
                  <c:v>1956</c:v>
                </c:pt>
                <c:pt idx="47">
                  <c:v>1957</c:v>
                </c:pt>
                <c:pt idx="48">
                  <c:v>1958</c:v>
                </c:pt>
                <c:pt idx="49">
                  <c:v>1959</c:v>
                </c:pt>
                <c:pt idx="50">
                  <c:v>1960</c:v>
                </c:pt>
                <c:pt idx="51">
                  <c:v>1961</c:v>
                </c:pt>
                <c:pt idx="52">
                  <c:v>1962</c:v>
                </c:pt>
                <c:pt idx="53">
                  <c:v>1963</c:v>
                </c:pt>
                <c:pt idx="54">
                  <c:v>1964</c:v>
                </c:pt>
                <c:pt idx="55">
                  <c:v>1965</c:v>
                </c:pt>
                <c:pt idx="56">
                  <c:v>1966</c:v>
                </c:pt>
                <c:pt idx="57">
                  <c:v>1967</c:v>
                </c:pt>
                <c:pt idx="58">
                  <c:v>1968</c:v>
                </c:pt>
                <c:pt idx="59">
                  <c:v>1969</c:v>
                </c:pt>
                <c:pt idx="60">
                  <c:v>1970</c:v>
                </c:pt>
                <c:pt idx="61">
                  <c:v>1971</c:v>
                </c:pt>
                <c:pt idx="62">
                  <c:v>1972</c:v>
                </c:pt>
                <c:pt idx="63">
                  <c:v>1973</c:v>
                </c:pt>
                <c:pt idx="64">
                  <c:v>1974</c:v>
                </c:pt>
                <c:pt idx="65">
                  <c:v>1975</c:v>
                </c:pt>
                <c:pt idx="66">
                  <c:v>1976</c:v>
                </c:pt>
                <c:pt idx="67">
                  <c:v>1977</c:v>
                </c:pt>
                <c:pt idx="68">
                  <c:v>1978</c:v>
                </c:pt>
                <c:pt idx="69">
                  <c:v>1979</c:v>
                </c:pt>
                <c:pt idx="70">
                  <c:v>1980</c:v>
                </c:pt>
                <c:pt idx="71">
                  <c:v>1981</c:v>
                </c:pt>
                <c:pt idx="72">
                  <c:v>1982</c:v>
                </c:pt>
                <c:pt idx="73">
                  <c:v>1983</c:v>
                </c:pt>
                <c:pt idx="74">
                  <c:v>1984</c:v>
                </c:pt>
                <c:pt idx="75">
                  <c:v>1985</c:v>
                </c:pt>
                <c:pt idx="76">
                  <c:v>1986</c:v>
                </c:pt>
                <c:pt idx="77">
                  <c:v>1987</c:v>
                </c:pt>
                <c:pt idx="78">
                  <c:v>1988</c:v>
                </c:pt>
                <c:pt idx="79">
                  <c:v>1989</c:v>
                </c:pt>
                <c:pt idx="80">
                  <c:v>1990</c:v>
                </c:pt>
                <c:pt idx="81">
                  <c:v>1991</c:v>
                </c:pt>
                <c:pt idx="82">
                  <c:v>1992</c:v>
                </c:pt>
                <c:pt idx="83">
                  <c:v>1993</c:v>
                </c:pt>
                <c:pt idx="84">
                  <c:v>1994</c:v>
                </c:pt>
                <c:pt idx="85">
                  <c:v>1995</c:v>
                </c:pt>
                <c:pt idx="86">
                  <c:v>1996</c:v>
                </c:pt>
                <c:pt idx="87">
                  <c:v>1997</c:v>
                </c:pt>
                <c:pt idx="88">
                  <c:v>1998</c:v>
                </c:pt>
                <c:pt idx="89">
                  <c:v>1999</c:v>
                </c:pt>
                <c:pt idx="90">
                  <c:v>2000</c:v>
                </c:pt>
                <c:pt idx="91">
                  <c:v>2001</c:v>
                </c:pt>
                <c:pt idx="92">
                  <c:v>2002</c:v>
                </c:pt>
                <c:pt idx="93">
                  <c:v>2003</c:v>
                </c:pt>
                <c:pt idx="94">
                  <c:v>2004</c:v>
                </c:pt>
                <c:pt idx="95">
                  <c:v>2005</c:v>
                </c:pt>
                <c:pt idx="96">
                  <c:v>2006</c:v>
                </c:pt>
                <c:pt idx="97">
                  <c:v>2007</c:v>
                </c:pt>
                <c:pt idx="98">
                  <c:v>2008</c:v>
                </c:pt>
                <c:pt idx="99">
                  <c:v>2009</c:v>
                </c:pt>
                <c:pt idx="100">
                  <c:v>2010</c:v>
                </c:pt>
                <c:pt idx="101">
                  <c:v>2011</c:v>
                </c:pt>
                <c:pt idx="102">
                  <c:v>2012</c:v>
                </c:pt>
                <c:pt idx="103">
                  <c:v>2013</c:v>
                </c:pt>
                <c:pt idx="104">
                  <c:v>2014</c:v>
                </c:pt>
                <c:pt idx="105">
                  <c:v>2015</c:v>
                </c:pt>
                <c:pt idx="106">
                  <c:v>2016</c:v>
                </c:pt>
                <c:pt idx="107">
                  <c:v>2017</c:v>
                </c:pt>
                <c:pt idx="108">
                  <c:v>2018</c:v>
                </c:pt>
                <c:pt idx="109">
                  <c:v>2019</c:v>
                </c:pt>
                <c:pt idx="110">
                  <c:v>2020</c:v>
                </c:pt>
                <c:pt idx="111">
                  <c:v>2021</c:v>
                </c:pt>
                <c:pt idx="112">
                  <c:v>2022</c:v>
                </c:pt>
                <c:pt idx="113">
                  <c:v>2023</c:v>
                </c:pt>
                <c:pt idx="114">
                  <c:v>2024</c:v>
                </c:pt>
                <c:pt idx="115">
                  <c:v>2025</c:v>
                </c:pt>
                <c:pt idx="116">
                  <c:v>2026</c:v>
                </c:pt>
                <c:pt idx="117">
                  <c:v>2027</c:v>
                </c:pt>
                <c:pt idx="118">
                  <c:v>2028</c:v>
                </c:pt>
                <c:pt idx="119">
                  <c:v>2029</c:v>
                </c:pt>
                <c:pt idx="120">
                  <c:v>2030</c:v>
                </c:pt>
                <c:pt idx="121">
                  <c:v>2031</c:v>
                </c:pt>
                <c:pt idx="122">
                  <c:v>2032</c:v>
                </c:pt>
                <c:pt idx="123">
                  <c:v>2033</c:v>
                </c:pt>
                <c:pt idx="124">
                  <c:v>2034</c:v>
                </c:pt>
                <c:pt idx="125">
                  <c:v>2035</c:v>
                </c:pt>
                <c:pt idx="126">
                  <c:v>2036</c:v>
                </c:pt>
                <c:pt idx="127">
                  <c:v>2037</c:v>
                </c:pt>
                <c:pt idx="128">
                  <c:v>2038</c:v>
                </c:pt>
                <c:pt idx="129">
                  <c:v>2039</c:v>
                </c:pt>
                <c:pt idx="130">
                  <c:v>2040</c:v>
                </c:pt>
                <c:pt idx="131">
                  <c:v>2041</c:v>
                </c:pt>
                <c:pt idx="132">
                  <c:v>2042</c:v>
                </c:pt>
                <c:pt idx="133">
                  <c:v>2043</c:v>
                </c:pt>
                <c:pt idx="134">
                  <c:v>2044</c:v>
                </c:pt>
                <c:pt idx="135">
                  <c:v>2045</c:v>
                </c:pt>
                <c:pt idx="136">
                  <c:v>2046</c:v>
                </c:pt>
                <c:pt idx="137">
                  <c:v>2047</c:v>
                </c:pt>
                <c:pt idx="138">
                  <c:v>2048</c:v>
                </c:pt>
                <c:pt idx="139">
                  <c:v>2049</c:v>
                </c:pt>
                <c:pt idx="140">
                  <c:v>2050</c:v>
                </c:pt>
                <c:pt idx="141">
                  <c:v>2051</c:v>
                </c:pt>
                <c:pt idx="142">
                  <c:v>2052</c:v>
                </c:pt>
                <c:pt idx="143">
                  <c:v>2053</c:v>
                </c:pt>
                <c:pt idx="144">
                  <c:v>2054</c:v>
                </c:pt>
                <c:pt idx="145">
                  <c:v>2055</c:v>
                </c:pt>
                <c:pt idx="146">
                  <c:v>2056</c:v>
                </c:pt>
                <c:pt idx="147">
                  <c:v>2057</c:v>
                </c:pt>
                <c:pt idx="148">
                  <c:v>2058</c:v>
                </c:pt>
                <c:pt idx="149">
                  <c:v>2059</c:v>
                </c:pt>
                <c:pt idx="150">
                  <c:v>2060</c:v>
                </c:pt>
                <c:pt idx="151">
                  <c:v>2061</c:v>
                </c:pt>
              </c:numCache>
            </c:numRef>
          </c:cat>
          <c:val>
            <c:numRef>
              <c:f>ПрогРож!$G$4:$G$104</c:f>
              <c:numCache>
                <c:formatCode>_-* #,##0_р_._-;\-* #,##0_р_._-;_-* "-"??_р_._-;_-@_-</c:formatCode>
                <c:ptCount val="101"/>
                <c:pt idx="0">
                  <c:v>3325.919465038523</c:v>
                </c:pt>
                <c:pt idx="1">
                  <c:v>951.18845500848886</c:v>
                </c:pt>
                <c:pt idx="2">
                  <c:v>828.28146143437073</c:v>
                </c:pt>
                <c:pt idx="3">
                  <c:v>1646.0703889917968</c:v>
                </c:pt>
                <c:pt idx="4">
                  <c:v>1699.2645055843093</c:v>
                </c:pt>
                <c:pt idx="5">
                  <c:v>3013.5228370360151</c:v>
                </c:pt>
                <c:pt idx="6">
                  <c:v>3408.6722403287513</c:v>
                </c:pt>
                <c:pt idx="7">
                  <c:v>4253.7777777777774</c:v>
                </c:pt>
                <c:pt idx="8">
                  <c:v>5524.2587601078167</c:v>
                </c:pt>
                <c:pt idx="9">
                  <c:v>10684.193651811478</c:v>
                </c:pt>
                <c:pt idx="10">
                  <c:v>11187.643772592835</c:v>
                </c:pt>
                <c:pt idx="11">
                  <c:v>17201.637666325485</c:v>
                </c:pt>
                <c:pt idx="12">
                  <c:v>21066.203860480869</c:v>
                </c:pt>
                <c:pt idx="13">
                  <c:v>30850.271121217418</c:v>
                </c:pt>
                <c:pt idx="14">
                  <c:v>43016.257225433525</c:v>
                </c:pt>
                <c:pt idx="15">
                  <c:v>60568.21675634128</c:v>
                </c:pt>
                <c:pt idx="16">
                  <c:v>75707.524752475249</c:v>
                </c:pt>
                <c:pt idx="17">
                  <c:v>100386.50051921081</c:v>
                </c:pt>
                <c:pt idx="18">
                  <c:v>120415.1105387422</c:v>
                </c:pt>
                <c:pt idx="19">
                  <c:v>143866.37649619149</c:v>
                </c:pt>
                <c:pt idx="20">
                  <c:v>140900.52137643378</c:v>
                </c:pt>
                <c:pt idx="21">
                  <c:v>167831.79772873365</c:v>
                </c:pt>
                <c:pt idx="22">
                  <c:v>162975.99815370413</c:v>
                </c:pt>
                <c:pt idx="23">
                  <c:v>194068.29511465601</c:v>
                </c:pt>
                <c:pt idx="24">
                  <c:v>181738.72604284104</c:v>
                </c:pt>
                <c:pt idx="25">
                  <c:v>218343.46881787156</c:v>
                </c:pt>
                <c:pt idx="26">
                  <c:v>295752.98676138197</c:v>
                </c:pt>
                <c:pt idx="27">
                  <c:v>363815.77181208052</c:v>
                </c:pt>
                <c:pt idx="28">
                  <c:v>473897.84572619875</c:v>
                </c:pt>
                <c:pt idx="29">
                  <c:v>496183.95721925137</c:v>
                </c:pt>
                <c:pt idx="30">
                  <c:v>511028.56109906</c:v>
                </c:pt>
                <c:pt idx="31">
                  <c:v>479556.90161527164</c:v>
                </c:pt>
                <c:pt idx="32">
                  <c:v>465280.96676737157</c:v>
                </c:pt>
                <c:pt idx="33">
                  <c:v>317698.06949806953</c:v>
                </c:pt>
                <c:pt idx="34">
                  <c:v>206668.61598440545</c:v>
                </c:pt>
                <c:pt idx="35">
                  <c:v>232420.38719873567</c:v>
                </c:pt>
                <c:pt idx="36">
                  <c:v>309389.9920571883</c:v>
                </c:pt>
                <c:pt idx="37">
                  <c:v>522966.23794212221</c:v>
                </c:pt>
                <c:pt idx="38">
                  <c:v>602370.49180327868</c:v>
                </c:pt>
                <c:pt idx="39">
                  <c:v>623751.86721991701</c:v>
                </c:pt>
                <c:pt idx="40">
                  <c:v>768534.80616923713</c:v>
                </c:pt>
                <c:pt idx="41">
                  <c:v>781637.80540077144</c:v>
                </c:pt>
                <c:pt idx="42">
                  <c:v>809336.81917211332</c:v>
                </c:pt>
                <c:pt idx="43">
                  <c:v>878777.09251101327</c:v>
                </c:pt>
                <c:pt idx="44">
                  <c:v>856645.11814534094</c:v>
                </c:pt>
                <c:pt idx="45">
                  <c:v>964435.87443946186</c:v>
                </c:pt>
                <c:pt idx="46">
                  <c:v>976941.57918758562</c:v>
                </c:pt>
                <c:pt idx="47">
                  <c:v>997559.76277372253</c:v>
                </c:pt>
                <c:pt idx="48">
                  <c:v>1056683.1637372803</c:v>
                </c:pt>
                <c:pt idx="49">
                  <c:v>1068964.8148148148</c:v>
                </c:pt>
                <c:pt idx="50">
                  <c:v>1088920.4281060959</c:v>
                </c:pt>
                <c:pt idx="51">
                  <c:v>1159954.6092653251</c:v>
                </c:pt>
                <c:pt idx="52">
                  <c:v>1099660.7142857143</c:v>
                </c:pt>
                <c:pt idx="53">
                  <c:v>1084162.724692526</c:v>
                </c:pt>
                <c:pt idx="54">
                  <c:v>1020058.9914367268</c:v>
                </c:pt>
                <c:pt idx="55">
                  <c:v>954611.88308576914</c:v>
                </c:pt>
                <c:pt idx="56">
                  <c:v>913328.53025936603</c:v>
                </c:pt>
                <c:pt idx="57">
                  <c:v>897660.8863198458</c:v>
                </c:pt>
                <c:pt idx="58">
                  <c:v>878283.27645051188</c:v>
                </c:pt>
                <c:pt idx="59">
                  <c:v>876232.71665043803</c:v>
                </c:pt>
                <c:pt idx="60">
                  <c:v>891693.99707174231</c:v>
                </c:pt>
                <c:pt idx="61">
                  <c:v>970319.94120529154</c:v>
                </c:pt>
                <c:pt idx="62">
                  <c:v>961501.96078431373</c:v>
                </c:pt>
                <c:pt idx="63">
                  <c:v>1023770.0640078781</c:v>
                </c:pt>
                <c:pt idx="64">
                  <c:v>976305.56924593402</c:v>
                </c:pt>
                <c:pt idx="65">
                  <c:v>1021652.9906080079</c:v>
                </c:pt>
                <c:pt idx="66">
                  <c:v>1050059.6125186291</c:v>
                </c:pt>
                <c:pt idx="67">
                  <c:v>1070451.6932270916</c:v>
                </c:pt>
                <c:pt idx="68">
                  <c:v>1079574.7241725177</c:v>
                </c:pt>
                <c:pt idx="69">
                  <c:v>1093962.944416625</c:v>
                </c:pt>
                <c:pt idx="70">
                  <c:v>1101421.8436873748</c:v>
                </c:pt>
                <c:pt idx="71">
                  <c:v>1163671.3356678339</c:v>
                </c:pt>
                <c:pt idx="72">
                  <c:v>1150168.6686686687</c:v>
                </c:pt>
                <c:pt idx="73">
                  <c:v>1238707.4148296593</c:v>
                </c:pt>
                <c:pt idx="74">
                  <c:v>1305015.5388471177</c:v>
                </c:pt>
                <c:pt idx="75">
                  <c:v>1280504.2563845769</c:v>
                </c:pt>
                <c:pt idx="76">
                  <c:v>1247502.7568922306</c:v>
                </c:pt>
                <c:pt idx="77">
                  <c:v>1298139.9798590131</c:v>
                </c:pt>
                <c:pt idx="78">
                  <c:v>1291467.9778113968</c:v>
                </c:pt>
                <c:pt idx="79">
                  <c:v>1213752.9055078321</c:v>
                </c:pt>
                <c:pt idx="80">
                  <c:v>1128368.4744044603</c:v>
                </c:pt>
                <c:pt idx="81">
                  <c:v>1057495.9225280327</c:v>
                </c:pt>
                <c:pt idx="82">
                  <c:v>933515.21298174444</c:v>
                </c:pt>
                <c:pt idx="83">
                  <c:v>848570.63291139237</c:v>
                </c:pt>
                <c:pt idx="84">
                  <c:v>736543.42305738956</c:v>
                </c:pt>
                <c:pt idx="85">
                  <c:v>740591.95109526231</c:v>
                </c:pt>
                <c:pt idx="86">
                  <c:v>711092.15885947051</c:v>
                </c:pt>
                <c:pt idx="87">
                  <c:v>678760.20408163266</c:v>
                </c:pt>
                <c:pt idx="88">
                  <c:v>653148.26175869117</c:v>
                </c:pt>
                <c:pt idx="89">
                  <c:v>667476.48261758697</c:v>
                </c:pt>
                <c:pt idx="90">
                  <c:v>640750.63873275416</c:v>
                </c:pt>
                <c:pt idx="91">
                  <c:v>651353.09146653034</c:v>
                </c:pt>
                <c:pt idx="92">
                  <c:v>655860.94069529651</c:v>
                </c:pt>
                <c:pt idx="93">
                  <c:v>702637.38508682325</c:v>
                </c:pt>
                <c:pt idx="94">
                  <c:v>747606.44831115648</c:v>
                </c:pt>
                <c:pt idx="95">
                  <c:v>760078.73210633954</c:v>
                </c:pt>
                <c:pt idx="96">
                  <c:v>738485.15864892525</c:v>
                </c:pt>
                <c:pt idx="97">
                  <c:v>751168.03278688528</c:v>
                </c:pt>
                <c:pt idx="98">
                  <c:v>817135.68868407572</c:v>
                </c:pt>
                <c:pt idx="99">
                  <c:v>870650.28161802352</c:v>
                </c:pt>
                <c:pt idx="100">
                  <c:v>895689.35516888427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ПрогРож!$H$3</c:f>
              <c:strCache>
                <c:ptCount val="1"/>
                <c:pt idx="0">
                  <c:v>W 2010 kfert=1,7</c:v>
                </c:pt>
              </c:strCache>
            </c:strRef>
          </c:tx>
          <c:marker>
            <c:symbol val="none"/>
          </c:marker>
          <c:cat>
            <c:numRef>
              <c:f>ПрогРож!$A$4:$A$155</c:f>
              <c:numCache>
                <c:formatCode>General</c:formatCode>
                <c:ptCount val="152"/>
                <c:pt idx="0">
                  <c:v>1910</c:v>
                </c:pt>
                <c:pt idx="1">
                  <c:v>1911</c:v>
                </c:pt>
                <c:pt idx="2">
                  <c:v>1912</c:v>
                </c:pt>
                <c:pt idx="3">
                  <c:v>1913</c:v>
                </c:pt>
                <c:pt idx="4">
                  <c:v>1914</c:v>
                </c:pt>
                <c:pt idx="5">
                  <c:v>1915</c:v>
                </c:pt>
                <c:pt idx="6">
                  <c:v>1916</c:v>
                </c:pt>
                <c:pt idx="7">
                  <c:v>1917</c:v>
                </c:pt>
                <c:pt idx="8">
                  <c:v>1918</c:v>
                </c:pt>
                <c:pt idx="9">
                  <c:v>1919</c:v>
                </c:pt>
                <c:pt idx="10">
                  <c:v>1920</c:v>
                </c:pt>
                <c:pt idx="11">
                  <c:v>1921</c:v>
                </c:pt>
                <c:pt idx="12">
                  <c:v>1922</c:v>
                </c:pt>
                <c:pt idx="13">
                  <c:v>1923</c:v>
                </c:pt>
                <c:pt idx="14">
                  <c:v>1924</c:v>
                </c:pt>
                <c:pt idx="15">
                  <c:v>1925</c:v>
                </c:pt>
                <c:pt idx="16">
                  <c:v>1926</c:v>
                </c:pt>
                <c:pt idx="17">
                  <c:v>1927</c:v>
                </c:pt>
                <c:pt idx="18">
                  <c:v>1928</c:v>
                </c:pt>
                <c:pt idx="19">
                  <c:v>1929</c:v>
                </c:pt>
                <c:pt idx="20">
                  <c:v>1930</c:v>
                </c:pt>
                <c:pt idx="21">
                  <c:v>1931</c:v>
                </c:pt>
                <c:pt idx="22">
                  <c:v>1932</c:v>
                </c:pt>
                <c:pt idx="23">
                  <c:v>1933</c:v>
                </c:pt>
                <c:pt idx="24">
                  <c:v>1934</c:v>
                </c:pt>
                <c:pt idx="25">
                  <c:v>1935</c:v>
                </c:pt>
                <c:pt idx="26">
                  <c:v>1936</c:v>
                </c:pt>
                <c:pt idx="27">
                  <c:v>1937</c:v>
                </c:pt>
                <c:pt idx="28">
                  <c:v>1938</c:v>
                </c:pt>
                <c:pt idx="29">
                  <c:v>1939</c:v>
                </c:pt>
                <c:pt idx="30">
                  <c:v>1940</c:v>
                </c:pt>
                <c:pt idx="31">
                  <c:v>1941</c:v>
                </c:pt>
                <c:pt idx="32">
                  <c:v>1942</c:v>
                </c:pt>
                <c:pt idx="33">
                  <c:v>1943</c:v>
                </c:pt>
                <c:pt idx="34">
                  <c:v>1944</c:v>
                </c:pt>
                <c:pt idx="35">
                  <c:v>1945</c:v>
                </c:pt>
                <c:pt idx="36">
                  <c:v>1946</c:v>
                </c:pt>
                <c:pt idx="37">
                  <c:v>1947</c:v>
                </c:pt>
                <c:pt idx="38">
                  <c:v>1948</c:v>
                </c:pt>
                <c:pt idx="39">
                  <c:v>1949</c:v>
                </c:pt>
                <c:pt idx="40">
                  <c:v>1950</c:v>
                </c:pt>
                <c:pt idx="41">
                  <c:v>1951</c:v>
                </c:pt>
                <c:pt idx="42">
                  <c:v>1952</c:v>
                </c:pt>
                <c:pt idx="43">
                  <c:v>1953</c:v>
                </c:pt>
                <c:pt idx="44">
                  <c:v>1954</c:v>
                </c:pt>
                <c:pt idx="45">
                  <c:v>1955</c:v>
                </c:pt>
                <c:pt idx="46">
                  <c:v>1956</c:v>
                </c:pt>
                <c:pt idx="47">
                  <c:v>1957</c:v>
                </c:pt>
                <c:pt idx="48">
                  <c:v>1958</c:v>
                </c:pt>
                <c:pt idx="49">
                  <c:v>1959</c:v>
                </c:pt>
                <c:pt idx="50">
                  <c:v>1960</c:v>
                </c:pt>
                <c:pt idx="51">
                  <c:v>1961</c:v>
                </c:pt>
                <c:pt idx="52">
                  <c:v>1962</c:v>
                </c:pt>
                <c:pt idx="53">
                  <c:v>1963</c:v>
                </c:pt>
                <c:pt idx="54">
                  <c:v>1964</c:v>
                </c:pt>
                <c:pt idx="55">
                  <c:v>1965</c:v>
                </c:pt>
                <c:pt idx="56">
                  <c:v>1966</c:v>
                </c:pt>
                <c:pt idx="57">
                  <c:v>1967</c:v>
                </c:pt>
                <c:pt idx="58">
                  <c:v>1968</c:v>
                </c:pt>
                <c:pt idx="59">
                  <c:v>1969</c:v>
                </c:pt>
                <c:pt idx="60">
                  <c:v>1970</c:v>
                </c:pt>
                <c:pt idx="61">
                  <c:v>1971</c:v>
                </c:pt>
                <c:pt idx="62">
                  <c:v>1972</c:v>
                </c:pt>
                <c:pt idx="63">
                  <c:v>1973</c:v>
                </c:pt>
                <c:pt idx="64">
                  <c:v>1974</c:v>
                </c:pt>
                <c:pt idx="65">
                  <c:v>1975</c:v>
                </c:pt>
                <c:pt idx="66">
                  <c:v>1976</c:v>
                </c:pt>
                <c:pt idx="67">
                  <c:v>1977</c:v>
                </c:pt>
                <c:pt idx="68">
                  <c:v>1978</c:v>
                </c:pt>
                <c:pt idx="69">
                  <c:v>1979</c:v>
                </c:pt>
                <c:pt idx="70">
                  <c:v>1980</c:v>
                </c:pt>
                <c:pt idx="71">
                  <c:v>1981</c:v>
                </c:pt>
                <c:pt idx="72">
                  <c:v>1982</c:v>
                </c:pt>
                <c:pt idx="73">
                  <c:v>1983</c:v>
                </c:pt>
                <c:pt idx="74">
                  <c:v>1984</c:v>
                </c:pt>
                <c:pt idx="75">
                  <c:v>1985</c:v>
                </c:pt>
                <c:pt idx="76">
                  <c:v>1986</c:v>
                </c:pt>
                <c:pt idx="77">
                  <c:v>1987</c:v>
                </c:pt>
                <c:pt idx="78">
                  <c:v>1988</c:v>
                </c:pt>
                <c:pt idx="79">
                  <c:v>1989</c:v>
                </c:pt>
                <c:pt idx="80">
                  <c:v>1990</c:v>
                </c:pt>
                <c:pt idx="81">
                  <c:v>1991</c:v>
                </c:pt>
                <c:pt idx="82">
                  <c:v>1992</c:v>
                </c:pt>
                <c:pt idx="83">
                  <c:v>1993</c:v>
                </c:pt>
                <c:pt idx="84">
                  <c:v>1994</c:v>
                </c:pt>
                <c:pt idx="85">
                  <c:v>1995</c:v>
                </c:pt>
                <c:pt idx="86">
                  <c:v>1996</c:v>
                </c:pt>
                <c:pt idx="87">
                  <c:v>1997</c:v>
                </c:pt>
                <c:pt idx="88">
                  <c:v>1998</c:v>
                </c:pt>
                <c:pt idx="89">
                  <c:v>1999</c:v>
                </c:pt>
                <c:pt idx="90">
                  <c:v>2000</c:v>
                </c:pt>
                <c:pt idx="91">
                  <c:v>2001</c:v>
                </c:pt>
                <c:pt idx="92">
                  <c:v>2002</c:v>
                </c:pt>
                <c:pt idx="93">
                  <c:v>2003</c:v>
                </c:pt>
                <c:pt idx="94">
                  <c:v>2004</c:v>
                </c:pt>
                <c:pt idx="95">
                  <c:v>2005</c:v>
                </c:pt>
                <c:pt idx="96">
                  <c:v>2006</c:v>
                </c:pt>
                <c:pt idx="97">
                  <c:v>2007</c:v>
                </c:pt>
                <c:pt idx="98">
                  <c:v>2008</c:v>
                </c:pt>
                <c:pt idx="99">
                  <c:v>2009</c:v>
                </c:pt>
                <c:pt idx="100">
                  <c:v>2010</c:v>
                </c:pt>
                <c:pt idx="101">
                  <c:v>2011</c:v>
                </c:pt>
                <c:pt idx="102">
                  <c:v>2012</c:v>
                </c:pt>
                <c:pt idx="103">
                  <c:v>2013</c:v>
                </c:pt>
                <c:pt idx="104">
                  <c:v>2014</c:v>
                </c:pt>
                <c:pt idx="105">
                  <c:v>2015</c:v>
                </c:pt>
                <c:pt idx="106">
                  <c:v>2016</c:v>
                </c:pt>
                <c:pt idx="107">
                  <c:v>2017</c:v>
                </c:pt>
                <c:pt idx="108">
                  <c:v>2018</c:v>
                </c:pt>
                <c:pt idx="109">
                  <c:v>2019</c:v>
                </c:pt>
                <c:pt idx="110">
                  <c:v>2020</c:v>
                </c:pt>
                <c:pt idx="111">
                  <c:v>2021</c:v>
                </c:pt>
                <c:pt idx="112">
                  <c:v>2022</c:v>
                </c:pt>
                <c:pt idx="113">
                  <c:v>2023</c:v>
                </c:pt>
                <c:pt idx="114">
                  <c:v>2024</c:v>
                </c:pt>
                <c:pt idx="115">
                  <c:v>2025</c:v>
                </c:pt>
                <c:pt idx="116">
                  <c:v>2026</c:v>
                </c:pt>
                <c:pt idx="117">
                  <c:v>2027</c:v>
                </c:pt>
                <c:pt idx="118">
                  <c:v>2028</c:v>
                </c:pt>
                <c:pt idx="119">
                  <c:v>2029</c:v>
                </c:pt>
                <c:pt idx="120">
                  <c:v>2030</c:v>
                </c:pt>
                <c:pt idx="121">
                  <c:v>2031</c:v>
                </c:pt>
                <c:pt idx="122">
                  <c:v>2032</c:v>
                </c:pt>
                <c:pt idx="123">
                  <c:v>2033</c:v>
                </c:pt>
                <c:pt idx="124">
                  <c:v>2034</c:v>
                </c:pt>
                <c:pt idx="125">
                  <c:v>2035</c:v>
                </c:pt>
                <c:pt idx="126">
                  <c:v>2036</c:v>
                </c:pt>
                <c:pt idx="127">
                  <c:v>2037</c:v>
                </c:pt>
                <c:pt idx="128">
                  <c:v>2038</c:v>
                </c:pt>
                <c:pt idx="129">
                  <c:v>2039</c:v>
                </c:pt>
                <c:pt idx="130">
                  <c:v>2040</c:v>
                </c:pt>
                <c:pt idx="131">
                  <c:v>2041</c:v>
                </c:pt>
                <c:pt idx="132">
                  <c:v>2042</c:v>
                </c:pt>
                <c:pt idx="133">
                  <c:v>2043</c:v>
                </c:pt>
                <c:pt idx="134">
                  <c:v>2044</c:v>
                </c:pt>
                <c:pt idx="135">
                  <c:v>2045</c:v>
                </c:pt>
                <c:pt idx="136">
                  <c:v>2046</c:v>
                </c:pt>
                <c:pt idx="137">
                  <c:v>2047</c:v>
                </c:pt>
                <c:pt idx="138">
                  <c:v>2048</c:v>
                </c:pt>
                <c:pt idx="139">
                  <c:v>2049</c:v>
                </c:pt>
                <c:pt idx="140">
                  <c:v>2050</c:v>
                </c:pt>
                <c:pt idx="141">
                  <c:v>2051</c:v>
                </c:pt>
                <c:pt idx="142">
                  <c:v>2052</c:v>
                </c:pt>
                <c:pt idx="143">
                  <c:v>2053</c:v>
                </c:pt>
                <c:pt idx="144">
                  <c:v>2054</c:v>
                </c:pt>
                <c:pt idx="145">
                  <c:v>2055</c:v>
                </c:pt>
                <c:pt idx="146">
                  <c:v>2056</c:v>
                </c:pt>
                <c:pt idx="147">
                  <c:v>2057</c:v>
                </c:pt>
                <c:pt idx="148">
                  <c:v>2058</c:v>
                </c:pt>
                <c:pt idx="149">
                  <c:v>2059</c:v>
                </c:pt>
                <c:pt idx="150">
                  <c:v>2060</c:v>
                </c:pt>
                <c:pt idx="151">
                  <c:v>2061</c:v>
                </c:pt>
              </c:numCache>
            </c:numRef>
          </c:cat>
          <c:val>
            <c:numRef>
              <c:f>ПрогРож!$H$4:$H$154</c:f>
              <c:numCache>
                <c:formatCode>_-* #,##0_р_._-;\-* #,##0_р_._-;_-* "-"??_р_._-;_-@_-</c:formatCode>
                <c:ptCount val="151"/>
                <c:pt idx="0">
                  <c:v>19553.080534961478</c:v>
                </c:pt>
                <c:pt idx="1">
                  <c:v>5771.8115449915113</c:v>
                </c:pt>
                <c:pt idx="2">
                  <c:v>5292.7185385656294</c:v>
                </c:pt>
                <c:pt idx="3">
                  <c:v>10794.929611008203</c:v>
                </c:pt>
                <c:pt idx="4">
                  <c:v>10776.73549441569</c:v>
                </c:pt>
                <c:pt idx="5">
                  <c:v>18825.477162963984</c:v>
                </c:pt>
                <c:pt idx="6">
                  <c:v>20646.327759671251</c:v>
                </c:pt>
                <c:pt idx="7">
                  <c:v>24459.222222222223</c:v>
                </c:pt>
                <c:pt idx="8">
                  <c:v>31366.741239892184</c:v>
                </c:pt>
                <c:pt idx="9">
                  <c:v>55963.806348188518</c:v>
                </c:pt>
                <c:pt idx="10">
                  <c:v>56900.356227407166</c:v>
                </c:pt>
                <c:pt idx="11">
                  <c:v>83634.362333674508</c:v>
                </c:pt>
                <c:pt idx="12">
                  <c:v>103350.79613951914</c:v>
                </c:pt>
                <c:pt idx="13">
                  <c:v>145520.7288787826</c:v>
                </c:pt>
                <c:pt idx="14">
                  <c:v>195121.74277456646</c:v>
                </c:pt>
                <c:pt idx="15">
                  <c:v>254628.78324365872</c:v>
                </c:pt>
                <c:pt idx="16">
                  <c:v>306615.47524752474</c:v>
                </c:pt>
                <c:pt idx="17">
                  <c:v>382974.49948078918</c:v>
                </c:pt>
                <c:pt idx="18">
                  <c:v>440598.88946125779</c:v>
                </c:pt>
                <c:pt idx="19">
                  <c:v>517199.62350380851</c:v>
                </c:pt>
                <c:pt idx="20">
                  <c:v>534717.47862356622</c:v>
                </c:pt>
                <c:pt idx="21">
                  <c:v>615439.20227126637</c:v>
                </c:pt>
                <c:pt idx="22">
                  <c:v>543199.0018462959</c:v>
                </c:pt>
                <c:pt idx="23">
                  <c:v>584533.70488534402</c:v>
                </c:pt>
                <c:pt idx="24">
                  <c:v>463070.27395715896</c:v>
                </c:pt>
                <c:pt idx="25">
                  <c:v>485377.53118212847</c:v>
                </c:pt>
                <c:pt idx="26">
                  <c:v>620194.01323861803</c:v>
                </c:pt>
                <c:pt idx="27">
                  <c:v>720355.22818791948</c:v>
                </c:pt>
                <c:pt idx="28">
                  <c:v>889980.15427380125</c:v>
                </c:pt>
                <c:pt idx="29">
                  <c:v>895612.04278074857</c:v>
                </c:pt>
                <c:pt idx="30">
                  <c:v>902476.43890094</c:v>
                </c:pt>
                <c:pt idx="31">
                  <c:v>826756.09838472842</c:v>
                </c:pt>
                <c:pt idx="32">
                  <c:v>766783.03323262837</c:v>
                </c:pt>
                <c:pt idx="33">
                  <c:v>505139.93050193047</c:v>
                </c:pt>
                <c:pt idx="34">
                  <c:v>323436.38401559455</c:v>
                </c:pt>
                <c:pt idx="35">
                  <c:v>355835.61280126433</c:v>
                </c:pt>
                <c:pt idx="36">
                  <c:v>469654.0079428117</c:v>
                </c:pt>
                <c:pt idx="37">
                  <c:v>778173.76205787784</c:v>
                </c:pt>
                <c:pt idx="38">
                  <c:v>867413.50819672132</c:v>
                </c:pt>
                <c:pt idx="39">
                  <c:v>879490.13278008299</c:v>
                </c:pt>
                <c:pt idx="40">
                  <c:v>1075180.193830763</c:v>
                </c:pt>
                <c:pt idx="41">
                  <c:v>1041923.1945992286</c:v>
                </c:pt>
                <c:pt idx="42">
                  <c:v>1048091.1808278867</c:v>
                </c:pt>
                <c:pt idx="43">
                  <c:v>1116046.9074889868</c:v>
                </c:pt>
                <c:pt idx="44">
                  <c:v>1064809.8818546589</c:v>
                </c:pt>
                <c:pt idx="45">
                  <c:v>1186256.1255605381</c:v>
                </c:pt>
                <c:pt idx="46">
                  <c:v>1163537.4208124145</c:v>
                </c:pt>
                <c:pt idx="47">
                  <c:v>1189091.2372262776</c:v>
                </c:pt>
                <c:pt idx="48">
                  <c:v>1227865.8362627197</c:v>
                </c:pt>
                <c:pt idx="49">
                  <c:v>1239999.1851851852</c:v>
                </c:pt>
                <c:pt idx="50">
                  <c:v>1251169.5718939041</c:v>
                </c:pt>
                <c:pt idx="51">
                  <c:v>1318868.3907346749</c:v>
                </c:pt>
                <c:pt idx="52">
                  <c:v>1240417.2857142857</c:v>
                </c:pt>
                <c:pt idx="53">
                  <c:v>1207757.275307474</c:v>
                </c:pt>
                <c:pt idx="54">
                  <c:v>1124105.0085632731</c:v>
                </c:pt>
                <c:pt idx="55">
                  <c:v>1037663.1169142309</c:v>
                </c:pt>
                <c:pt idx="56">
                  <c:v>988221.46974063397</c:v>
                </c:pt>
                <c:pt idx="57">
                  <c:v>965883.1136801542</c:v>
                </c:pt>
                <c:pt idx="58">
                  <c:v>923075.72354948812</c:v>
                </c:pt>
                <c:pt idx="59">
                  <c:v>923549.28334956197</c:v>
                </c:pt>
                <c:pt idx="60">
                  <c:v>935387.00292825769</c:v>
                </c:pt>
                <c:pt idx="61">
                  <c:v>1010103.0587947085</c:v>
                </c:pt>
                <c:pt idx="62">
                  <c:v>999962.03921568627</c:v>
                </c:pt>
                <c:pt idx="63">
                  <c:v>1055506.9359921219</c:v>
                </c:pt>
                <c:pt idx="64">
                  <c:v>1004618.430754066</c:v>
                </c:pt>
                <c:pt idx="65">
                  <c:v>1045151.0093919921</c:v>
                </c:pt>
                <c:pt idx="66">
                  <c:v>1063710.3874813709</c:v>
                </c:pt>
                <c:pt idx="67">
                  <c:v>1079015.3067729084</c:v>
                </c:pt>
                <c:pt idx="68">
                  <c:v>1073097.2758274823</c:v>
                </c:pt>
                <c:pt idx="69">
                  <c:v>1090681.055583375</c:v>
                </c:pt>
                <c:pt idx="70">
                  <c:v>1097016.1563126252</c:v>
                </c:pt>
                <c:pt idx="71">
                  <c:v>1162507.6643321661</c:v>
                </c:pt>
                <c:pt idx="72">
                  <c:v>1147868.3313313313</c:v>
                </c:pt>
                <c:pt idx="73">
                  <c:v>1233752.5851703407</c:v>
                </c:pt>
                <c:pt idx="74">
                  <c:v>1298490.4611528823</c:v>
                </c:pt>
                <c:pt idx="75">
                  <c:v>1276662.7436154231</c:v>
                </c:pt>
                <c:pt idx="76">
                  <c:v>1241265.2431077694</c:v>
                </c:pt>
                <c:pt idx="77">
                  <c:v>1279966.0201409869</c:v>
                </c:pt>
                <c:pt idx="78">
                  <c:v>1269513.0221886032</c:v>
                </c:pt>
                <c:pt idx="79">
                  <c:v>1188264.0944921679</c:v>
                </c:pt>
                <c:pt idx="80">
                  <c:v>1097902.5255955397</c:v>
                </c:pt>
                <c:pt idx="81">
                  <c:v>1017311.0774719673</c:v>
                </c:pt>
                <c:pt idx="82">
                  <c:v>907376.78701825556</c:v>
                </c:pt>
                <c:pt idx="83">
                  <c:v>827356.36708860763</c:v>
                </c:pt>
                <c:pt idx="84">
                  <c:v>713710.57694261044</c:v>
                </c:pt>
                <c:pt idx="85">
                  <c:v>713190.04890473769</c:v>
                </c:pt>
                <c:pt idx="86">
                  <c:v>685492.84114052949</c:v>
                </c:pt>
                <c:pt idx="87">
                  <c:v>651609.79591836734</c:v>
                </c:pt>
                <c:pt idx="88">
                  <c:v>624409.73824130883</c:v>
                </c:pt>
                <c:pt idx="89">
                  <c:v>638107.51738241303</c:v>
                </c:pt>
                <c:pt idx="90">
                  <c:v>613198.36126724584</c:v>
                </c:pt>
                <c:pt idx="91">
                  <c:v>623344.90853346966</c:v>
                </c:pt>
                <c:pt idx="92">
                  <c:v>627003.05930470349</c:v>
                </c:pt>
                <c:pt idx="93">
                  <c:v>673126.61491317675</c:v>
                </c:pt>
                <c:pt idx="94">
                  <c:v>713216.55168884352</c:v>
                </c:pt>
                <c:pt idx="95">
                  <c:v>726635.26789366046</c:v>
                </c:pt>
                <c:pt idx="96">
                  <c:v>704514.84135107475</c:v>
                </c:pt>
                <c:pt idx="97">
                  <c:v>715111.96721311472</c:v>
                </c:pt>
                <c:pt idx="98">
                  <c:v>778730.31131592428</c:v>
                </c:pt>
                <c:pt idx="99">
                  <c:v>829729.71838197648</c:v>
                </c:pt>
                <c:pt idx="100">
                  <c:v>854487.64483111573</c:v>
                </c:pt>
                <c:pt idx="101">
                  <c:v>1035700.0203548343</c:v>
                </c:pt>
                <c:pt idx="102">
                  <c:v>1028611.927022859</c:v>
                </c:pt>
                <c:pt idx="103">
                  <c:v>1010106.9645351369</c:v>
                </c:pt>
                <c:pt idx="104">
                  <c:v>978654.12350526103</c:v>
                </c:pt>
                <c:pt idx="105">
                  <c:v>937191.30499486777</c:v>
                </c:pt>
                <c:pt idx="106">
                  <c:v>888663.94695364486</c:v>
                </c:pt>
                <c:pt idx="107">
                  <c:v>836688.38665600424</c:v>
                </c:pt>
                <c:pt idx="108">
                  <c:v>784785.35370818374</c:v>
                </c:pt>
                <c:pt idx="109">
                  <c:v>737223.59625139507</c:v>
                </c:pt>
                <c:pt idx="110">
                  <c:v>694723.44149589946</c:v>
                </c:pt>
                <c:pt idx="111">
                  <c:v>658729.12665103795</c:v>
                </c:pt>
                <c:pt idx="112">
                  <c:v>627897.24058080046</c:v>
                </c:pt>
                <c:pt idx="113">
                  <c:v>603608.6445946031</c:v>
                </c:pt>
                <c:pt idx="114">
                  <c:v>585534.58317855198</c:v>
                </c:pt>
                <c:pt idx="115">
                  <c:v>574162.24278769235</c:v>
                </c:pt>
                <c:pt idx="116">
                  <c:v>568732.13086879929</c:v>
                </c:pt>
                <c:pt idx="117">
                  <c:v>569783.47481192509</c:v>
                </c:pt>
                <c:pt idx="118">
                  <c:v>575073.4660835528</c:v>
                </c:pt>
                <c:pt idx="119">
                  <c:v>583340.53145167092</c:v>
                </c:pt>
                <c:pt idx="120">
                  <c:v>594372.6544812551</c:v>
                </c:pt>
                <c:pt idx="121">
                  <c:v>610073.13201629033</c:v>
                </c:pt>
                <c:pt idx="122">
                  <c:v>631165.26178195199</c:v>
                </c:pt>
                <c:pt idx="123">
                  <c:v>659047.89094239892</c:v>
                </c:pt>
                <c:pt idx="124">
                  <c:v>691194.37724615214</c:v>
                </c:pt>
                <c:pt idx="125">
                  <c:v>723998.55073356279</c:v>
                </c:pt>
                <c:pt idx="126">
                  <c:v>752110.6677726215</c:v>
                </c:pt>
                <c:pt idx="127">
                  <c:v>772046.21832921333</c:v>
                </c:pt>
                <c:pt idx="128">
                  <c:v>779512.38748381042</c:v>
                </c:pt>
                <c:pt idx="129">
                  <c:v>777328.09875007975</c:v>
                </c:pt>
                <c:pt idx="130">
                  <c:v>765816.2380595929</c:v>
                </c:pt>
                <c:pt idx="131">
                  <c:v>746910.77890659973</c:v>
                </c:pt>
                <c:pt idx="132">
                  <c:v>722499.60069544369</c:v>
                </c:pt>
                <c:pt idx="133">
                  <c:v>695448.56116947602</c:v>
                </c:pt>
                <c:pt idx="134">
                  <c:v>667100.11812986596</c:v>
                </c:pt>
                <c:pt idx="135">
                  <c:v>638729.67409452552</c:v>
                </c:pt>
                <c:pt idx="136">
                  <c:v>611497.8988788455</c:v>
                </c:pt>
                <c:pt idx="137">
                  <c:v>586276.1505691295</c:v>
                </c:pt>
                <c:pt idx="138">
                  <c:v>563779.6703158064</c:v>
                </c:pt>
                <c:pt idx="139">
                  <c:v>544829.02474164788</c:v>
                </c:pt>
                <c:pt idx="140">
                  <c:v>529702.43894134392</c:v>
                </c:pt>
                <c:pt idx="141">
                  <c:v>518798.27670042351</c:v>
                </c:pt>
                <c:pt idx="142">
                  <c:v>512063.08574964741</c:v>
                </c:pt>
                <c:pt idx="143">
                  <c:v>509408.55885144608</c:v>
                </c:pt>
                <c:pt idx="144">
                  <c:v>510743.4389827121</c:v>
                </c:pt>
                <c:pt idx="145">
                  <c:v>516039.10895331542</c:v>
                </c:pt>
                <c:pt idx="146">
                  <c:v>525194.77504969446</c:v>
                </c:pt>
                <c:pt idx="147">
                  <c:v>537876.84011869342</c:v>
                </c:pt>
                <c:pt idx="148">
                  <c:v>553328.67347919405</c:v>
                </c:pt>
                <c:pt idx="149">
                  <c:v>570367.25936216931</c:v>
                </c:pt>
                <c:pt idx="150">
                  <c:v>587423.77146692516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ПрогРож!$M$3</c:f>
              <c:strCache>
                <c:ptCount val="1"/>
                <c:pt idx="0">
                  <c:v>N (Year) kfert=2,1</c:v>
                </c:pt>
              </c:strCache>
            </c:strRef>
          </c:tx>
          <c:marker>
            <c:symbol val="circle"/>
            <c:size val="3"/>
          </c:marker>
          <c:val>
            <c:numRef>
              <c:f>ПрогРож!$M$4:$M$155</c:f>
              <c:numCache>
                <c:formatCode>General</c:formatCode>
                <c:ptCount val="152"/>
                <c:pt idx="0">
                  <c:v>22879</c:v>
                </c:pt>
                <c:pt idx="1">
                  <c:v>6723</c:v>
                </c:pt>
                <c:pt idx="2">
                  <c:v>6121</c:v>
                </c:pt>
                <c:pt idx="3">
                  <c:v>12441</c:v>
                </c:pt>
                <c:pt idx="4">
                  <c:v>12476</c:v>
                </c:pt>
                <c:pt idx="5">
                  <c:v>21839</c:v>
                </c:pt>
                <c:pt idx="6">
                  <c:v>24055</c:v>
                </c:pt>
                <c:pt idx="7">
                  <c:v>28713</c:v>
                </c:pt>
                <c:pt idx="8">
                  <c:v>36891</c:v>
                </c:pt>
                <c:pt idx="9">
                  <c:v>66648</c:v>
                </c:pt>
                <c:pt idx="10">
                  <c:v>68088</c:v>
                </c:pt>
                <c:pt idx="11">
                  <c:v>100836</c:v>
                </c:pt>
                <c:pt idx="12">
                  <c:v>124417</c:v>
                </c:pt>
                <c:pt idx="13">
                  <c:v>176371</c:v>
                </c:pt>
                <c:pt idx="14">
                  <c:v>238138</c:v>
                </c:pt>
                <c:pt idx="15">
                  <c:v>315197</c:v>
                </c:pt>
                <c:pt idx="16">
                  <c:v>382323</c:v>
                </c:pt>
                <c:pt idx="17">
                  <c:v>483361</c:v>
                </c:pt>
                <c:pt idx="18">
                  <c:v>561014</c:v>
                </c:pt>
                <c:pt idx="19">
                  <c:v>661066</c:v>
                </c:pt>
                <c:pt idx="20">
                  <c:v>675618</c:v>
                </c:pt>
                <c:pt idx="21">
                  <c:v>783271</c:v>
                </c:pt>
                <c:pt idx="22">
                  <c:v>706175</c:v>
                </c:pt>
                <c:pt idx="23">
                  <c:v>778602</c:v>
                </c:pt>
                <c:pt idx="24">
                  <c:v>644809</c:v>
                </c:pt>
                <c:pt idx="25">
                  <c:v>703721</c:v>
                </c:pt>
                <c:pt idx="26">
                  <c:v>915947</c:v>
                </c:pt>
                <c:pt idx="27">
                  <c:v>1084171</c:v>
                </c:pt>
                <c:pt idx="28">
                  <c:v>1363878</c:v>
                </c:pt>
                <c:pt idx="29">
                  <c:v>1391796</c:v>
                </c:pt>
                <c:pt idx="30">
                  <c:v>1413505</c:v>
                </c:pt>
                <c:pt idx="31">
                  <c:v>1306313</c:v>
                </c:pt>
                <c:pt idx="32">
                  <c:v>1232064</c:v>
                </c:pt>
                <c:pt idx="33">
                  <c:v>822838</c:v>
                </c:pt>
                <c:pt idx="34">
                  <c:v>530105</c:v>
                </c:pt>
                <c:pt idx="35">
                  <c:v>588256</c:v>
                </c:pt>
                <c:pt idx="36">
                  <c:v>779044</c:v>
                </c:pt>
                <c:pt idx="37">
                  <c:v>1301140</c:v>
                </c:pt>
                <c:pt idx="38">
                  <c:v>1469784</c:v>
                </c:pt>
                <c:pt idx="39">
                  <c:v>1503242</c:v>
                </c:pt>
                <c:pt idx="40">
                  <c:v>1843715</c:v>
                </c:pt>
                <c:pt idx="41">
                  <c:v>1823561</c:v>
                </c:pt>
                <c:pt idx="42">
                  <c:v>1857428</c:v>
                </c:pt>
                <c:pt idx="43">
                  <c:v>1994824</c:v>
                </c:pt>
                <c:pt idx="44">
                  <c:v>1921455</c:v>
                </c:pt>
                <c:pt idx="45">
                  <c:v>2150692</c:v>
                </c:pt>
                <c:pt idx="46">
                  <c:v>2140479</c:v>
                </c:pt>
                <c:pt idx="47">
                  <c:v>2186651</c:v>
                </c:pt>
                <c:pt idx="48">
                  <c:v>2284549</c:v>
                </c:pt>
                <c:pt idx="49">
                  <c:v>2308964</c:v>
                </c:pt>
                <c:pt idx="50">
                  <c:v>2340090</c:v>
                </c:pt>
                <c:pt idx="51">
                  <c:v>2478823</c:v>
                </c:pt>
                <c:pt idx="52">
                  <c:v>2340078</c:v>
                </c:pt>
                <c:pt idx="53">
                  <c:v>2291920</c:v>
                </c:pt>
                <c:pt idx="54">
                  <c:v>2144164</c:v>
                </c:pt>
                <c:pt idx="55">
                  <c:v>1992275</c:v>
                </c:pt>
                <c:pt idx="56">
                  <c:v>1901550</c:v>
                </c:pt>
                <c:pt idx="57">
                  <c:v>1863544</c:v>
                </c:pt>
                <c:pt idx="58">
                  <c:v>1801359</c:v>
                </c:pt>
                <c:pt idx="59">
                  <c:v>1799782</c:v>
                </c:pt>
                <c:pt idx="60">
                  <c:v>1827081</c:v>
                </c:pt>
                <c:pt idx="61">
                  <c:v>1980423</c:v>
                </c:pt>
                <c:pt idx="62">
                  <c:v>1961464</c:v>
                </c:pt>
                <c:pt idx="63">
                  <c:v>2079277</c:v>
                </c:pt>
                <c:pt idx="64">
                  <c:v>1980924</c:v>
                </c:pt>
                <c:pt idx="65">
                  <c:v>2066804</c:v>
                </c:pt>
                <c:pt idx="66">
                  <c:v>2113770</c:v>
                </c:pt>
                <c:pt idx="67">
                  <c:v>2149467</c:v>
                </c:pt>
                <c:pt idx="68">
                  <c:v>2152672</c:v>
                </c:pt>
                <c:pt idx="69">
                  <c:v>2184644</c:v>
                </c:pt>
                <c:pt idx="70">
                  <c:v>2198438</c:v>
                </c:pt>
                <c:pt idx="71">
                  <c:v>2326179</c:v>
                </c:pt>
                <c:pt idx="72">
                  <c:v>2298037</c:v>
                </c:pt>
                <c:pt idx="73">
                  <c:v>2472460</c:v>
                </c:pt>
                <c:pt idx="74">
                  <c:v>2603506</c:v>
                </c:pt>
                <c:pt idx="75">
                  <c:v>2557167</c:v>
                </c:pt>
                <c:pt idx="76">
                  <c:v>2488768</c:v>
                </c:pt>
                <c:pt idx="77">
                  <c:v>2578106</c:v>
                </c:pt>
                <c:pt idx="78">
                  <c:v>2560981</c:v>
                </c:pt>
                <c:pt idx="79">
                  <c:v>2402017</c:v>
                </c:pt>
                <c:pt idx="80">
                  <c:v>2226271</c:v>
                </c:pt>
                <c:pt idx="81">
                  <c:v>2074807</c:v>
                </c:pt>
                <c:pt idx="82">
                  <c:v>1840892</c:v>
                </c:pt>
                <c:pt idx="83">
                  <c:v>1675927</c:v>
                </c:pt>
                <c:pt idx="84">
                  <c:v>1450254</c:v>
                </c:pt>
                <c:pt idx="85">
                  <c:v>1453782</c:v>
                </c:pt>
                <c:pt idx="86">
                  <c:v>1396585</c:v>
                </c:pt>
                <c:pt idx="87">
                  <c:v>1330370</c:v>
                </c:pt>
                <c:pt idx="88">
                  <c:v>1277558</c:v>
                </c:pt>
                <c:pt idx="89">
                  <c:v>1305584</c:v>
                </c:pt>
                <c:pt idx="90">
                  <c:v>1253949</c:v>
                </c:pt>
                <c:pt idx="91">
                  <c:v>1274698</c:v>
                </c:pt>
                <c:pt idx="92">
                  <c:v>1282864</c:v>
                </c:pt>
                <c:pt idx="93">
                  <c:v>1375764</c:v>
                </c:pt>
                <c:pt idx="94">
                  <c:v>1460823</c:v>
                </c:pt>
                <c:pt idx="95">
                  <c:v>1486714</c:v>
                </c:pt>
                <c:pt idx="96">
                  <c:v>1443000</c:v>
                </c:pt>
                <c:pt idx="97">
                  <c:v>1466280</c:v>
                </c:pt>
                <c:pt idx="98">
                  <c:v>1595866</c:v>
                </c:pt>
                <c:pt idx="99">
                  <c:v>1700380</c:v>
                </c:pt>
                <c:pt idx="100" formatCode="_-* #,##0_р_._-;\-* #,##0_р_._-;_-* &quot;-&quot;??_р_._-;_-@_-">
                  <c:v>1750177</c:v>
                </c:pt>
                <c:pt idx="101" formatCode="_-* #,##0_р_._-;\-* #,##0_р_._-;_-* &quot;-&quot;??_р_._-;_-@_-">
                  <c:v>1827705.9182732371</c:v>
                </c:pt>
                <c:pt idx="102" formatCode="_-* #,##0_р_._-;\-* #,##0_р_._-;_-* &quot;-&quot;??_р_._-;_-@_-">
                  <c:v>1936210.6861606759</c:v>
                </c:pt>
                <c:pt idx="103" formatCode="_-* #,##0_р_._-;\-* #,##0_р_._-;_-* &quot;-&quot;??_р_._-;_-@_-">
                  <c:v>2043981.1517652182</c:v>
                </c:pt>
                <c:pt idx="104" formatCode="_-* #,##0_р_._-;\-* #,##0_р_._-;_-* &quot;-&quot;??_р_._-;_-@_-">
                  <c:v>2035600.5768909431</c:v>
                </c:pt>
                <c:pt idx="105" formatCode="_-* #,##0_р_._-;\-* #,##0_р_._-;_-* &quot;-&quot;??_р_._-;_-@_-">
                  <c:v>2002281.6586713882</c:v>
                </c:pt>
                <c:pt idx="106" formatCode="_-* #,##0_р_._-;\-* #,##0_р_._-;_-* &quot;-&quot;??_р_._-;_-@_-">
                  <c:v>1948787.7613195225</c:v>
                </c:pt>
                <c:pt idx="107" formatCode="_-* #,##0_р_._-;\-* #,##0_р_._-;_-* &quot;-&quot;??_р_._-;_-@_-">
                  <c:v>1882056.7003368002</c:v>
                </c:pt>
                <c:pt idx="108" formatCode="_-* #,##0_р_._-;\-* #,##0_р_._-;_-* &quot;-&quot;??_р_._-;_-@_-">
                  <c:v>1809622.6979624003</c:v>
                </c:pt>
                <c:pt idx="109" formatCode="_-* #,##0_р_._-;\-* #,##0_р_._-;_-* &quot;-&quot;??_р_._-;_-@_-">
                  <c:v>1741582.3309091781</c:v>
                </c:pt>
                <c:pt idx="110" formatCode="_-* #,##0_р_._-;\-* #,##0_р_._-;_-* &quot;-&quot;??_р_._-;_-@_-">
                  <c:v>1680413.4067241994</c:v>
                </c:pt>
                <c:pt idx="111" formatCode="_-* #,##0_р_._-;\-* #,##0_р_._-;_-* &quot;-&quot;??_р_._-;_-@_-">
                  <c:v>1630548.3323220988</c:v>
                </c:pt>
                <c:pt idx="112" formatCode="_-* #,##0_р_._-;\-* #,##0_р_._-;_-* &quot;-&quot;??_р_._-;_-@_-">
                  <c:v>1551275.5355525659</c:v>
                </c:pt>
                <c:pt idx="113" formatCode="_-* #,##0_р_._-;\-* #,##0_р_._-;_-* &quot;-&quot;??_р_._-;_-@_-">
                  <c:v>1491268.4160572549</c:v>
                </c:pt>
                <c:pt idx="114" formatCode="_-* #,##0_р_._-;\-* #,##0_р_._-;_-* &quot;-&quot;??_р_._-;_-@_-">
                  <c:v>1446614.8525587756</c:v>
                </c:pt>
                <c:pt idx="115" formatCode="_-* #,##0_р_._-;\-* #,##0_р_._-;_-* &quot;-&quot;??_р_._-;_-@_-">
                  <c:v>1418518.4821813577</c:v>
                </c:pt>
                <c:pt idx="116" formatCode="_-* #,##0_р_._-;\-* #,##0_р_._-;_-* &quot;-&quot;??_р_._-;_-@_-">
                  <c:v>1405102.9115582102</c:v>
                </c:pt>
                <c:pt idx="117" formatCode="_-* #,##0_р_._-;\-* #,##0_р_._-;_-* &quot;-&quot;??_р_._-;_-@_-">
                  <c:v>1407700.3495353444</c:v>
                </c:pt>
                <c:pt idx="118" formatCode="_-* #,##0_р_._-;\-* #,##0_р_._-;_-* &quot;-&quot;??_р_._-;_-@_-">
                  <c:v>1420769.7397358364</c:v>
                </c:pt>
                <c:pt idx="119" formatCode="_-* #,##0_р_._-;\-* #,##0_р_._-;_-* &quot;-&quot;??_р_._-;_-@_-">
                  <c:v>1441194.2541747165</c:v>
                </c:pt>
                <c:pt idx="120" formatCode="_-* #,##0_р_._-;\-* #,##0_р_._-;_-* &quot;-&quot;??_р_._-;_-@_-">
                  <c:v>1468450.0875419246</c:v>
                </c:pt>
                <c:pt idx="121" formatCode="_-* #,##0_р_._-;\-* #,##0_р_._-;_-* &quot;-&quot;??_р_._-;_-@_-">
                  <c:v>1507239.5026284822</c:v>
                </c:pt>
                <c:pt idx="122" formatCode="_-* #,##0_р_._-;\-* #,##0_р_._-;_-* &quot;-&quot;??_р_._-;_-@_-">
                  <c:v>1559349.4702848226</c:v>
                </c:pt>
                <c:pt idx="123" formatCode="_-* #,##0_р_._-;\-* #,##0_р_._-;_-* &quot;-&quot;??_р_._-;_-@_-">
                  <c:v>1628235.9658576916</c:v>
                </c:pt>
                <c:pt idx="124" formatCode="_-* #,##0_р_._-;\-* #,##0_р_._-;_-* &quot;-&quot;??_р_._-;_-@_-">
                  <c:v>1707656.6967257876</c:v>
                </c:pt>
                <c:pt idx="125" formatCode="_-* #,##0_р_._-;\-* #,##0_р_._-;_-* &quot;-&quot;??_р_._-;_-@_-">
                  <c:v>1788702.3018123317</c:v>
                </c:pt>
                <c:pt idx="126" formatCode="_-* #,##0_р_._-;\-* #,##0_р_._-;_-* &quot;-&quot;??_р_._-;_-@_-">
                  <c:v>1858155.7674382415</c:v>
                </c:pt>
                <c:pt idx="127" formatCode="_-* #,##0_р_._-;\-* #,##0_р_._-;_-* &quot;-&quot;??_р_._-;_-@_-">
                  <c:v>1907408.3041074681</c:v>
                </c:pt>
                <c:pt idx="128" formatCode="_-* #,##0_р_._-;\-* #,##0_р_._-;_-* &quot;-&quot;??_р_._-;_-@_-">
                  <c:v>1925854.1337835318</c:v>
                </c:pt>
                <c:pt idx="129" formatCode="_-* #,##0_р_._-;\-* #,##0_р_._-;_-* &quot;-&quot;??_р_._-;_-@_-">
                  <c:v>1920457.6557354913</c:v>
                </c:pt>
                <c:pt idx="130" formatCode="_-* #,##0_р_._-;\-* #,##0_р_._-;_-* &quot;-&quot;??_р_._-;_-@_-">
                  <c:v>1892016.5881472295</c:v>
                </c:pt>
                <c:pt idx="131" formatCode="_-* #,##0_р_._-;\-* #,##0_р_._-;_-* &quot;-&quot;??_р_._-;_-@_-">
                  <c:v>1845308.9831810112</c:v>
                </c:pt>
                <c:pt idx="132" formatCode="_-* #,##0_р_._-;\-* #,##0_р_._-;_-* &quot;-&quot;??_р_._-;_-@_-">
                  <c:v>1784999.013482861</c:v>
                </c:pt>
                <c:pt idx="133" formatCode="_-* #,##0_р_._-;\-* #,##0_р_._-;_-* &quot;-&quot;??_р_._-;_-@_-">
                  <c:v>1718167.0334775292</c:v>
                </c:pt>
                <c:pt idx="134" formatCode="_-* #,##0_р_._-;\-* #,##0_р_._-;_-* &quot;-&quot;??_р_._-;_-@_-">
                  <c:v>1648129.7036149632</c:v>
                </c:pt>
                <c:pt idx="135" formatCode="_-* #,##0_р_._-;\-* #,##0_р_._-;_-* &quot;-&quot;??_р_._-;_-@_-">
                  <c:v>1578038.0183511807</c:v>
                </c:pt>
                <c:pt idx="136" formatCode="_-* #,##0_р_._-;\-* #,##0_р_._-;_-* &quot;-&quot;??_р_._-;_-@_-">
                  <c:v>1510759.514877148</c:v>
                </c:pt>
                <c:pt idx="137" formatCode="_-* #,##0_р_._-;\-* #,##0_р_._-;_-* &quot;-&quot;??_р_._-;_-@_-">
                  <c:v>1448446.9602296143</c:v>
                </c:pt>
                <c:pt idx="138" formatCode="_-* #,##0_р_._-;\-* #,##0_р_._-;_-* &quot;-&quot;??_р_._-;_-@_-">
                  <c:v>1392867.4207802278</c:v>
                </c:pt>
                <c:pt idx="139" formatCode="_-* #,##0_р_._-;\-* #,##0_р_._-;_-* &quot;-&quot;??_р_._-;_-@_-">
                  <c:v>1346048.178773483</c:v>
                </c:pt>
                <c:pt idx="140" formatCode="_-* #,##0_р_._-;\-* #,##0_р_._-;_-* &quot;-&quot;??_р_._-;_-@_-">
                  <c:v>1308676.6138550851</c:v>
                </c:pt>
                <c:pt idx="141" formatCode="_-* #,##0_р_._-;\-* #,##0_р_._-;_-* &quot;-&quot;??_р_._-;_-@_-">
                  <c:v>1281736.9189069287</c:v>
                </c:pt>
                <c:pt idx="142" formatCode="_-* #,##0_р_._-;\-* #,##0_р_._-;_-* &quot;-&quot;??_р_._-;_-@_-">
                  <c:v>1265097.0353814817</c:v>
                </c:pt>
                <c:pt idx="143" formatCode="_-* #,##0_р_._-;\-* #,##0_р_._-;_-* &quot;-&quot;??_р_._-;_-@_-">
                  <c:v>1258538.792456514</c:v>
                </c:pt>
                <c:pt idx="144" formatCode="_-* #,##0_р_._-;\-* #,##0_р_._-;_-* &quot;-&quot;??_р_._-;_-@_-">
                  <c:v>1261836.7316043477</c:v>
                </c:pt>
                <c:pt idx="145" formatCode="_-* #,##0_р_._-;\-* #,##0_р_._-;_-* &quot;-&quot;??_р_._-;_-@_-">
                  <c:v>1274920.1515317205</c:v>
                </c:pt>
                <c:pt idx="146" formatCode="_-* #,##0_р_._-;\-* #,##0_р_._-;_-* &quot;-&quot;??_р_._-;_-@_-">
                  <c:v>1297540.0324757157</c:v>
                </c:pt>
                <c:pt idx="147" formatCode="_-* #,##0_р_._-;\-* #,##0_р_._-;_-* &quot;-&quot;??_р_._-;_-@_-">
                  <c:v>1328872.193234419</c:v>
                </c:pt>
                <c:pt idx="148" formatCode="_-* #,##0_р_._-;\-* #,##0_р_._-;_-* &quot;-&quot;??_р_._-;_-@_-">
                  <c:v>1367047.3109485973</c:v>
                </c:pt>
                <c:pt idx="149" formatCode="_-* #,##0_р_._-;\-* #,##0_р_._-;_-* &quot;-&quot;??_р_._-;_-@_-">
                  <c:v>1409142.6407771243</c:v>
                </c:pt>
                <c:pt idx="150" formatCode="_-* #,##0_р_._-;\-* #,##0_р_._-;_-* &quot;-&quot;??_р_._-;_-@_-">
                  <c:v>1451282.2589182858</c:v>
                </c:pt>
                <c:pt idx="151" formatCode="_-* #,##0_р_._-;\-* #,##0_р_._-;_-* &quot;-&quot;??_р_._-;_-@_-">
                  <c:v>1489375.1587079898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ПрогРож!$N$3</c:f>
              <c:strCache>
                <c:ptCount val="1"/>
                <c:pt idx="0">
                  <c:v>W 2010 kfert=2,1</c:v>
                </c:pt>
              </c:strCache>
            </c:strRef>
          </c:tx>
          <c:marker>
            <c:symbol val="circle"/>
            <c:size val="3"/>
          </c:marker>
          <c:val>
            <c:numRef>
              <c:f>ПрогРож!$N$4:$N$155</c:f>
              <c:numCache>
                <c:formatCode>General</c:formatCode>
                <c:ptCount val="152"/>
                <c:pt idx="0">
                  <c:v>19553.080534961478</c:v>
                </c:pt>
                <c:pt idx="1">
                  <c:v>5771.8115449915113</c:v>
                </c:pt>
                <c:pt idx="2">
                  <c:v>5292.7185385656294</c:v>
                </c:pt>
                <c:pt idx="3">
                  <c:v>10794.929611008203</c:v>
                </c:pt>
                <c:pt idx="4">
                  <c:v>10776.73549441569</c:v>
                </c:pt>
                <c:pt idx="5">
                  <c:v>18825.477162963984</c:v>
                </c:pt>
                <c:pt idx="6">
                  <c:v>20646.327759671251</c:v>
                </c:pt>
                <c:pt idx="7">
                  <c:v>24459.222222222223</c:v>
                </c:pt>
                <c:pt idx="8">
                  <c:v>31366.741239892184</c:v>
                </c:pt>
                <c:pt idx="9">
                  <c:v>55963.806348188518</c:v>
                </c:pt>
                <c:pt idx="10">
                  <c:v>56900.356227407166</c:v>
                </c:pt>
                <c:pt idx="11">
                  <c:v>83634.362333674508</c:v>
                </c:pt>
                <c:pt idx="12">
                  <c:v>103350.79613951914</c:v>
                </c:pt>
                <c:pt idx="13">
                  <c:v>145520.7288787826</c:v>
                </c:pt>
                <c:pt idx="14">
                  <c:v>195121.74277456646</c:v>
                </c:pt>
                <c:pt idx="15">
                  <c:v>254628.78324365872</c:v>
                </c:pt>
                <c:pt idx="16">
                  <c:v>306615.47524752474</c:v>
                </c:pt>
                <c:pt idx="17">
                  <c:v>382974.49948078918</c:v>
                </c:pt>
                <c:pt idx="18">
                  <c:v>440598.88946125779</c:v>
                </c:pt>
                <c:pt idx="19">
                  <c:v>517199.62350380851</c:v>
                </c:pt>
                <c:pt idx="20">
                  <c:v>534717.47862356622</c:v>
                </c:pt>
                <c:pt idx="21">
                  <c:v>615439.20227126637</c:v>
                </c:pt>
                <c:pt idx="22">
                  <c:v>543199.0018462959</c:v>
                </c:pt>
                <c:pt idx="23">
                  <c:v>584533.70488534402</c:v>
                </c:pt>
                <c:pt idx="24">
                  <c:v>463070.27395715896</c:v>
                </c:pt>
                <c:pt idx="25">
                  <c:v>485377.53118212847</c:v>
                </c:pt>
                <c:pt idx="26">
                  <c:v>620194.01323861803</c:v>
                </c:pt>
                <c:pt idx="27">
                  <c:v>720355.22818791948</c:v>
                </c:pt>
                <c:pt idx="28">
                  <c:v>889980.15427380125</c:v>
                </c:pt>
                <c:pt idx="29">
                  <c:v>895612.04278074857</c:v>
                </c:pt>
                <c:pt idx="30">
                  <c:v>902476.43890094</c:v>
                </c:pt>
                <c:pt idx="31">
                  <c:v>826756.09838472842</c:v>
                </c:pt>
                <c:pt idx="32">
                  <c:v>766783.03323262837</c:v>
                </c:pt>
                <c:pt idx="33">
                  <c:v>505139.93050193047</c:v>
                </c:pt>
                <c:pt idx="34">
                  <c:v>323436.38401559455</c:v>
                </c:pt>
                <c:pt idx="35">
                  <c:v>355835.61280126433</c:v>
                </c:pt>
                <c:pt idx="36">
                  <c:v>469654.0079428117</c:v>
                </c:pt>
                <c:pt idx="37">
                  <c:v>778173.76205787784</c:v>
                </c:pt>
                <c:pt idx="38">
                  <c:v>867413.50819672132</c:v>
                </c:pt>
                <c:pt idx="39">
                  <c:v>879490.13278008299</c:v>
                </c:pt>
                <c:pt idx="40">
                  <c:v>1075180.193830763</c:v>
                </c:pt>
                <c:pt idx="41">
                  <c:v>1041923.1945992286</c:v>
                </c:pt>
                <c:pt idx="42">
                  <c:v>1048091.1808278867</c:v>
                </c:pt>
                <c:pt idx="43">
                  <c:v>1116046.9074889868</c:v>
                </c:pt>
                <c:pt idx="44">
                  <c:v>1064809.8818546589</c:v>
                </c:pt>
                <c:pt idx="45">
                  <c:v>1186256.1255605381</c:v>
                </c:pt>
                <c:pt idx="46">
                  <c:v>1163537.4208124145</c:v>
                </c:pt>
                <c:pt idx="47">
                  <c:v>1189091.2372262776</c:v>
                </c:pt>
                <c:pt idx="48">
                  <c:v>1227865.8362627197</c:v>
                </c:pt>
                <c:pt idx="49">
                  <c:v>1239999.1851851852</c:v>
                </c:pt>
                <c:pt idx="50">
                  <c:v>1251169.5718939041</c:v>
                </c:pt>
                <c:pt idx="51">
                  <c:v>1318868.3907346749</c:v>
                </c:pt>
                <c:pt idx="52">
                  <c:v>1240417.2857142857</c:v>
                </c:pt>
                <c:pt idx="53">
                  <c:v>1207757.275307474</c:v>
                </c:pt>
                <c:pt idx="54">
                  <c:v>1124105.0085632731</c:v>
                </c:pt>
                <c:pt idx="55">
                  <c:v>1037663.1169142309</c:v>
                </c:pt>
                <c:pt idx="56">
                  <c:v>988221.46974063397</c:v>
                </c:pt>
                <c:pt idx="57">
                  <c:v>965883.1136801542</c:v>
                </c:pt>
                <c:pt idx="58">
                  <c:v>923075.72354948812</c:v>
                </c:pt>
                <c:pt idx="59">
                  <c:v>923549.28334956197</c:v>
                </c:pt>
                <c:pt idx="60">
                  <c:v>935387.00292825769</c:v>
                </c:pt>
                <c:pt idx="61">
                  <c:v>1010103.0587947085</c:v>
                </c:pt>
                <c:pt idx="62">
                  <c:v>999962.03921568627</c:v>
                </c:pt>
                <c:pt idx="63">
                  <c:v>1055506.9359921219</c:v>
                </c:pt>
                <c:pt idx="64">
                  <c:v>1004618.430754066</c:v>
                </c:pt>
                <c:pt idx="65">
                  <c:v>1045151.0093919921</c:v>
                </c:pt>
                <c:pt idx="66">
                  <c:v>1063710.3874813709</c:v>
                </c:pt>
                <c:pt idx="67">
                  <c:v>1079015.3067729084</c:v>
                </c:pt>
                <c:pt idx="68">
                  <c:v>1073097.2758274823</c:v>
                </c:pt>
                <c:pt idx="69">
                  <c:v>1090681.055583375</c:v>
                </c:pt>
                <c:pt idx="70">
                  <c:v>1097016.1563126252</c:v>
                </c:pt>
                <c:pt idx="71">
                  <c:v>1162507.6643321661</c:v>
                </c:pt>
                <c:pt idx="72">
                  <c:v>1147868.3313313313</c:v>
                </c:pt>
                <c:pt idx="73">
                  <c:v>1233752.5851703407</c:v>
                </c:pt>
                <c:pt idx="74">
                  <c:v>1298490.4611528823</c:v>
                </c:pt>
                <c:pt idx="75">
                  <c:v>1276662.7436154231</c:v>
                </c:pt>
                <c:pt idx="76">
                  <c:v>1241265.2431077694</c:v>
                </c:pt>
                <c:pt idx="77">
                  <c:v>1279966.0201409869</c:v>
                </c:pt>
                <c:pt idx="78">
                  <c:v>1269513.0221886032</c:v>
                </c:pt>
                <c:pt idx="79">
                  <c:v>1188264.0944921679</c:v>
                </c:pt>
                <c:pt idx="80">
                  <c:v>1097902.5255955397</c:v>
                </c:pt>
                <c:pt idx="81">
                  <c:v>1017311.0774719673</c:v>
                </c:pt>
                <c:pt idx="82">
                  <c:v>907376.78701825556</c:v>
                </c:pt>
                <c:pt idx="83">
                  <c:v>827356.36708860763</c:v>
                </c:pt>
                <c:pt idx="84">
                  <c:v>713710.57694261044</c:v>
                </c:pt>
                <c:pt idx="85">
                  <c:v>713190.04890473769</c:v>
                </c:pt>
                <c:pt idx="86">
                  <c:v>685492.84114052949</c:v>
                </c:pt>
                <c:pt idx="87">
                  <c:v>651609.79591836734</c:v>
                </c:pt>
                <c:pt idx="88">
                  <c:v>624409.73824130883</c:v>
                </c:pt>
                <c:pt idx="89">
                  <c:v>638107.51738241303</c:v>
                </c:pt>
                <c:pt idx="90">
                  <c:v>613198.36126724584</c:v>
                </c:pt>
                <c:pt idx="91">
                  <c:v>623344.90853346966</c:v>
                </c:pt>
                <c:pt idx="92">
                  <c:v>627003.05930470349</c:v>
                </c:pt>
                <c:pt idx="93">
                  <c:v>673126.61491317675</c:v>
                </c:pt>
                <c:pt idx="94">
                  <c:v>713216.55168884352</c:v>
                </c:pt>
                <c:pt idx="95">
                  <c:v>726635.26789366046</c:v>
                </c:pt>
                <c:pt idx="96">
                  <c:v>704514.84135107475</c:v>
                </c:pt>
                <c:pt idx="97">
                  <c:v>715111.96721311472</c:v>
                </c:pt>
                <c:pt idx="98">
                  <c:v>778730.31131592428</c:v>
                </c:pt>
                <c:pt idx="99">
                  <c:v>829729.71838197648</c:v>
                </c:pt>
                <c:pt idx="100">
                  <c:v>854487.64483111573</c:v>
                </c:pt>
                <c:pt idx="101" formatCode="_-* #,##0_р_._-;\-* #,##0_р_._-;_-* &quot;-&quot;??_р_._-;_-@_-">
                  <c:v>913852.95913661853</c:v>
                </c:pt>
                <c:pt idx="102" formatCode="_-* #,##0_р_._-;\-* #,##0_р_._-;_-* &quot;-&quot;??_р_._-;_-@_-">
                  <c:v>968105.34308033797</c:v>
                </c:pt>
                <c:pt idx="103" formatCode="_-* #,##0_р_._-;\-* #,##0_р_._-;_-* &quot;-&quot;??_р_._-;_-@_-">
                  <c:v>1021990.5758826091</c:v>
                </c:pt>
                <c:pt idx="104" formatCode="_-* #,##0_р_._-;\-* #,##0_р_._-;_-* &quot;-&quot;??_р_._-;_-@_-">
                  <c:v>1017800.2884454716</c:v>
                </c:pt>
                <c:pt idx="105" formatCode="_-* #,##0_р_._-;\-* #,##0_р_._-;_-* &quot;-&quot;??_р_._-;_-@_-">
                  <c:v>1001140.8293356941</c:v>
                </c:pt>
                <c:pt idx="106" formatCode="_-* #,##0_р_._-;\-* #,##0_р_._-;_-* &quot;-&quot;??_р_._-;_-@_-">
                  <c:v>974393.88065976126</c:v>
                </c:pt>
                <c:pt idx="107" formatCode="_-* #,##0_р_._-;\-* #,##0_р_._-;_-* &quot;-&quot;??_р_._-;_-@_-">
                  <c:v>941028.35016840009</c:v>
                </c:pt>
                <c:pt idx="108" formatCode="_-* #,##0_р_._-;\-* #,##0_р_._-;_-* &quot;-&quot;??_р_._-;_-@_-">
                  <c:v>904811.34898120014</c:v>
                </c:pt>
                <c:pt idx="109" formatCode="_-* #,##0_р_._-;\-* #,##0_р_._-;_-* &quot;-&quot;??_р_._-;_-@_-">
                  <c:v>870791.16545458906</c:v>
                </c:pt>
                <c:pt idx="110" formatCode="_-* #,##0_р_._-;\-* #,##0_р_._-;_-* &quot;-&quot;??_р_._-;_-@_-">
                  <c:v>840206.70336209971</c:v>
                </c:pt>
                <c:pt idx="111" formatCode="_-* #,##0_р_._-;\-* #,##0_р_._-;_-* &quot;-&quot;??_р_._-;_-@_-">
                  <c:v>815274.16616104939</c:v>
                </c:pt>
                <c:pt idx="112" formatCode="_-* #,##0_р_._-;\-* #,##0_р_._-;_-* &quot;-&quot;??_р_._-;_-@_-">
                  <c:v>775637.76777628297</c:v>
                </c:pt>
                <c:pt idx="113" formatCode="_-* #,##0_р_._-;\-* #,##0_р_._-;_-* &quot;-&quot;??_р_._-;_-@_-">
                  <c:v>745634.20802862744</c:v>
                </c:pt>
                <c:pt idx="114" formatCode="_-* #,##0_р_._-;\-* #,##0_р_._-;_-* &quot;-&quot;??_р_._-;_-@_-">
                  <c:v>723307.42627938779</c:v>
                </c:pt>
                <c:pt idx="115" formatCode="_-* #,##0_р_._-;\-* #,##0_р_._-;_-* &quot;-&quot;??_р_._-;_-@_-">
                  <c:v>709259.24109067884</c:v>
                </c:pt>
                <c:pt idx="116" formatCode="_-* #,##0_р_._-;\-* #,##0_р_._-;_-* &quot;-&quot;??_р_._-;_-@_-">
                  <c:v>702551.45577910508</c:v>
                </c:pt>
                <c:pt idx="117" formatCode="_-* #,##0_р_._-;\-* #,##0_р_._-;_-* &quot;-&quot;??_р_._-;_-@_-">
                  <c:v>703850.1747676722</c:v>
                </c:pt>
                <c:pt idx="118" formatCode="_-* #,##0_р_._-;\-* #,##0_р_._-;_-* &quot;-&quot;??_р_._-;_-@_-">
                  <c:v>710384.8698679182</c:v>
                </c:pt>
                <c:pt idx="119" formatCode="_-* #,##0_р_._-;\-* #,##0_р_._-;_-* &quot;-&quot;??_р_._-;_-@_-">
                  <c:v>720597.12708735827</c:v>
                </c:pt>
                <c:pt idx="120" formatCode="_-* #,##0_р_._-;\-* #,##0_р_._-;_-* &quot;-&quot;??_р_._-;_-@_-">
                  <c:v>734225.04377096228</c:v>
                </c:pt>
                <c:pt idx="121" formatCode="_-* #,##0_р_._-;\-* #,##0_р_._-;_-* &quot;-&quot;??_р_._-;_-@_-">
                  <c:v>753619.75131424109</c:v>
                </c:pt>
                <c:pt idx="122" formatCode="_-* #,##0_р_._-;\-* #,##0_р_._-;_-* &quot;-&quot;??_р_._-;_-@_-">
                  <c:v>779674.73514241131</c:v>
                </c:pt>
                <c:pt idx="123" formatCode="_-* #,##0_р_._-;\-* #,##0_р_._-;_-* &quot;-&quot;??_р_._-;_-@_-">
                  <c:v>814117.9829288458</c:v>
                </c:pt>
                <c:pt idx="124" formatCode="_-* #,##0_р_._-;\-* #,##0_р_._-;_-* &quot;-&quot;??_р_._-;_-@_-">
                  <c:v>853828.3483628938</c:v>
                </c:pt>
                <c:pt idx="125" formatCode="_-* #,##0_р_._-;\-* #,##0_р_._-;_-* &quot;-&quot;??_р_._-;_-@_-">
                  <c:v>894351.15090616583</c:v>
                </c:pt>
                <c:pt idx="126" formatCode="_-* #,##0_р_._-;\-* #,##0_р_._-;_-* &quot;-&quot;??_р_._-;_-@_-">
                  <c:v>929077.88371912076</c:v>
                </c:pt>
                <c:pt idx="127" formatCode="_-* #,##0_р_._-;\-* #,##0_р_._-;_-* &quot;-&quot;??_р_._-;_-@_-">
                  <c:v>953704.15205373405</c:v>
                </c:pt>
                <c:pt idx="128" formatCode="_-* #,##0_р_._-;\-* #,##0_р_._-;_-* &quot;-&quot;??_р_._-;_-@_-">
                  <c:v>962927.06689176592</c:v>
                </c:pt>
                <c:pt idx="129" formatCode="_-* #,##0_р_._-;\-* #,##0_р_._-;_-* &quot;-&quot;??_р_._-;_-@_-">
                  <c:v>960228.82786774565</c:v>
                </c:pt>
                <c:pt idx="130" formatCode="_-* #,##0_р_._-;\-* #,##0_р_._-;_-* &quot;-&quot;??_р_._-;_-@_-">
                  <c:v>946008.29407361476</c:v>
                </c:pt>
                <c:pt idx="131" formatCode="_-* #,##0_р_._-;\-* #,##0_р_._-;_-* &quot;-&quot;??_р_._-;_-@_-">
                  <c:v>922654.49159050558</c:v>
                </c:pt>
                <c:pt idx="132" formatCode="_-* #,##0_р_._-;\-* #,##0_р_._-;_-* &quot;-&quot;??_р_._-;_-@_-">
                  <c:v>892499.50674143049</c:v>
                </c:pt>
                <c:pt idx="133" formatCode="_-* #,##0_р_._-;\-* #,##0_р_._-;_-* &quot;-&quot;??_р_._-;_-@_-">
                  <c:v>859083.51673876459</c:v>
                </c:pt>
                <c:pt idx="134" formatCode="_-* #,##0_р_._-;\-* #,##0_р_._-;_-* &quot;-&quot;??_р_._-;_-@_-">
                  <c:v>824064.85180748161</c:v>
                </c:pt>
                <c:pt idx="135" formatCode="_-* #,##0_р_._-;\-* #,##0_р_._-;_-* &quot;-&quot;??_р_._-;_-@_-">
                  <c:v>789019.00917559036</c:v>
                </c:pt>
                <c:pt idx="136" formatCode="_-* #,##0_р_._-;\-* #,##0_р_._-;_-* &quot;-&quot;??_р_._-;_-@_-">
                  <c:v>755379.75743857399</c:v>
                </c:pt>
                <c:pt idx="137" formatCode="_-* #,##0_р_._-;\-* #,##0_р_._-;_-* &quot;-&quot;??_р_._-;_-@_-">
                  <c:v>724223.48011480714</c:v>
                </c:pt>
                <c:pt idx="138" formatCode="_-* #,##0_р_._-;\-* #,##0_р_._-;_-* &quot;-&quot;??_р_._-;_-@_-">
                  <c:v>696433.71039011388</c:v>
                </c:pt>
                <c:pt idx="139" formatCode="_-* #,##0_р_._-;\-* #,##0_р_._-;_-* &quot;-&quot;??_р_._-;_-@_-">
                  <c:v>673024.08938674151</c:v>
                </c:pt>
                <c:pt idx="140" formatCode="_-* #,##0_р_._-;\-* #,##0_р_._-;_-* &quot;-&quot;??_р_._-;_-@_-">
                  <c:v>654338.30692754255</c:v>
                </c:pt>
                <c:pt idx="141" formatCode="_-* #,##0_р_._-;\-* #,##0_р_._-;_-* &quot;-&quot;??_р_._-;_-@_-">
                  <c:v>640868.45945346437</c:v>
                </c:pt>
                <c:pt idx="142" formatCode="_-* #,##0_р_._-;\-* #,##0_р_._-;_-* &quot;-&quot;??_р_._-;_-@_-">
                  <c:v>632548.51769074087</c:v>
                </c:pt>
                <c:pt idx="143" formatCode="_-* #,##0_р_._-;\-* #,##0_р_._-;_-* &quot;-&quot;??_р_._-;_-@_-">
                  <c:v>629269.39622825698</c:v>
                </c:pt>
                <c:pt idx="144" formatCode="_-* #,##0_р_._-;\-* #,##0_р_._-;_-* &quot;-&quot;??_р_._-;_-@_-">
                  <c:v>630918.36580217385</c:v>
                </c:pt>
                <c:pt idx="145" formatCode="_-* #,##0_р_._-;\-* #,##0_р_._-;_-* &quot;-&quot;??_р_._-;_-@_-">
                  <c:v>637460.07576586027</c:v>
                </c:pt>
                <c:pt idx="146" formatCode="_-* #,##0_р_._-;\-* #,##0_р_._-;_-* &quot;-&quot;??_р_._-;_-@_-">
                  <c:v>648770.01623785787</c:v>
                </c:pt>
                <c:pt idx="147" formatCode="_-* #,##0_р_._-;\-* #,##0_р_._-;_-* &quot;-&quot;??_р_._-;_-@_-">
                  <c:v>664436.09661720949</c:v>
                </c:pt>
                <c:pt idx="148" formatCode="_-* #,##0_р_._-;\-* #,##0_р_._-;_-* &quot;-&quot;??_р_._-;_-@_-">
                  <c:v>683523.65547429863</c:v>
                </c:pt>
                <c:pt idx="149" formatCode="_-* #,##0_р_._-;\-* #,##0_р_._-;_-* &quot;-&quot;??_р_._-;_-@_-">
                  <c:v>704571.32038856216</c:v>
                </c:pt>
                <c:pt idx="150" formatCode="_-* #,##0_р_._-;\-* #,##0_р_._-;_-* &quot;-&quot;??_р_._-;_-@_-">
                  <c:v>725641.12945914292</c:v>
                </c:pt>
                <c:pt idx="151" formatCode="_-* #,##0_р_._-;\-* #,##0_р_._-;_-* &quot;-&quot;??_р_._-;_-@_-">
                  <c:v>744687.57935399492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086656"/>
        <c:axId val="92088192"/>
      </c:lineChart>
      <c:catAx>
        <c:axId val="92086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2088192"/>
        <c:crosses val="autoZero"/>
        <c:auto val="1"/>
        <c:lblAlgn val="ctr"/>
        <c:lblOffset val="100"/>
        <c:noMultiLvlLbl val="0"/>
      </c:catAx>
      <c:valAx>
        <c:axId val="92088192"/>
        <c:scaling>
          <c:orientation val="minMax"/>
        </c:scaling>
        <c:delete val="0"/>
        <c:axPos val="l"/>
        <c:majorGridlines/>
        <c:numFmt formatCode="_-* #,##0_р_._-;\-* #,##0_р_._-;_-* &quot;-&quot;??_р_._-;_-@_-" sourceLinked="1"/>
        <c:majorTickMark val="out"/>
        <c:minorTickMark val="none"/>
        <c:tickLblPos val="nextTo"/>
        <c:crossAx val="920866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Прогноз численности населения, млн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7.3670771211209948E-2"/>
          <c:y val="8.9716983051537164E-2"/>
          <c:w val="0.90622856720796008"/>
          <c:h val="0.58867105934098496"/>
        </c:manualLayout>
      </c:layout>
      <c:lineChart>
        <c:grouping val="standard"/>
        <c:varyColors val="0"/>
        <c:ser>
          <c:idx val="1"/>
          <c:order val="0"/>
          <c:tx>
            <c:strRef>
              <c:f>'Сравн с ГКС (корр)'!$B$24</c:f>
              <c:strCache>
                <c:ptCount val="1"/>
                <c:pt idx="0">
                  <c:v>ГКС, Высокий вариант</c:v>
                </c:pt>
              </c:strCache>
            </c:strRef>
          </c:tx>
          <c:cat>
            <c:numRef>
              <c:f>'Сравн с ГКС (корр)'!$C$3:$S$3</c:f>
              <c:numCache>
                <c:formatCode>General</c:formatCode>
                <c:ptCount val="1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</c:numCache>
            </c:numRef>
          </c:cat>
          <c:val>
            <c:numRef>
              <c:f>'Сравн с ГКС (корр)'!$C$24:$S$24</c:f>
              <c:numCache>
                <c:formatCode>0.0</c:formatCode>
                <c:ptCount val="17"/>
                <c:pt idx="0">
                  <c:v>144.1157</c:v>
                </c:pt>
                <c:pt idx="1">
                  <c:v>144.61879999999999</c:v>
                </c:pt>
                <c:pt idx="2">
                  <c:v>145.1686</c:v>
                </c:pt>
                <c:pt idx="3">
                  <c:v>145.74819999999997</c:v>
                </c:pt>
                <c:pt idx="4">
                  <c:v>146.33860000000001</c:v>
                </c:pt>
                <c:pt idx="5">
                  <c:v>146.93929999999997</c:v>
                </c:pt>
                <c:pt idx="6">
                  <c:v>147.54890000000003</c:v>
                </c:pt>
                <c:pt idx="7">
                  <c:v>148.161</c:v>
                </c:pt>
                <c:pt idx="8">
                  <c:v>148.75700000000001</c:v>
                </c:pt>
                <c:pt idx="9">
                  <c:v>149.33370000000002</c:v>
                </c:pt>
                <c:pt idx="10">
                  <c:v>149.8879</c:v>
                </c:pt>
                <c:pt idx="11">
                  <c:v>150.4239</c:v>
                </c:pt>
                <c:pt idx="12">
                  <c:v>150.94450000000001</c:v>
                </c:pt>
                <c:pt idx="13">
                  <c:v>151.45949999999999</c:v>
                </c:pt>
                <c:pt idx="14">
                  <c:v>151.96520000000001</c:v>
                </c:pt>
                <c:pt idx="15">
                  <c:v>152.4659</c:v>
                </c:pt>
                <c:pt idx="16">
                  <c:v>152.96260000000001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'Сравн с ГКС (корр)'!$B$20</c:f>
              <c:strCache>
                <c:ptCount val="1"/>
                <c:pt idx="0">
                  <c:v>ГКС, Средний вариант</c:v>
                </c:pt>
              </c:strCache>
            </c:strRef>
          </c:tx>
          <c:cat>
            <c:numRef>
              <c:f>'Сравн с ГКС (корр)'!$C$3:$S$3</c:f>
              <c:numCache>
                <c:formatCode>General</c:formatCode>
                <c:ptCount val="1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</c:numCache>
            </c:numRef>
          </c:cat>
          <c:val>
            <c:numRef>
              <c:f>'Сравн с ГКС (корр)'!$C$20:$S$20</c:f>
              <c:numCache>
                <c:formatCode>0.0</c:formatCode>
                <c:ptCount val="17"/>
                <c:pt idx="0">
                  <c:v>143.815</c:v>
                </c:pt>
                <c:pt idx="1">
                  <c:v>144.01929999999999</c:v>
                </c:pt>
                <c:pt idx="2">
                  <c:v>144.18799999999999</c:v>
                </c:pt>
                <c:pt idx="3">
                  <c:v>144.32420000000002</c:v>
                </c:pt>
                <c:pt idx="4">
                  <c:v>144.4162</c:v>
                </c:pt>
                <c:pt idx="5">
                  <c:v>144.47330000000002</c:v>
                </c:pt>
                <c:pt idx="6">
                  <c:v>144.49700000000001</c:v>
                </c:pt>
                <c:pt idx="7">
                  <c:v>144.49679999999998</c:v>
                </c:pt>
                <c:pt idx="8">
                  <c:v>144.46250000000001</c:v>
                </c:pt>
                <c:pt idx="9">
                  <c:v>144.39880000000002</c:v>
                </c:pt>
                <c:pt idx="10">
                  <c:v>144.30449999999999</c:v>
                </c:pt>
                <c:pt idx="11">
                  <c:v>144.17789999999999</c:v>
                </c:pt>
                <c:pt idx="12">
                  <c:v>144.02119999999999</c:v>
                </c:pt>
                <c:pt idx="13">
                  <c:v>143.84210000000002</c:v>
                </c:pt>
                <c:pt idx="14">
                  <c:v>143.64229999999998</c:v>
                </c:pt>
                <c:pt idx="15">
                  <c:v>143.42579999999998</c:v>
                </c:pt>
                <c:pt idx="16">
                  <c:v>143.19420000000002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'Сравн с ГКС (корр)'!$B$16</c:f>
              <c:strCache>
                <c:ptCount val="1"/>
                <c:pt idx="0">
                  <c:v>ГКС, Низкий вариант</c:v>
                </c:pt>
              </c:strCache>
            </c:strRef>
          </c:tx>
          <c:cat>
            <c:numRef>
              <c:f>'Сравн с ГКС (корр)'!$C$3:$S$3</c:f>
              <c:numCache>
                <c:formatCode>General</c:formatCode>
                <c:ptCount val="1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</c:numCache>
            </c:numRef>
          </c:cat>
          <c:val>
            <c:numRef>
              <c:f>'Сравн с ГКС (корр)'!$C$16:$S$16</c:f>
              <c:numCache>
                <c:formatCode>0.0</c:formatCode>
                <c:ptCount val="17"/>
                <c:pt idx="0">
                  <c:v>143.46449999999999</c:v>
                </c:pt>
                <c:pt idx="1">
                  <c:v>143.33360000000002</c:v>
                </c:pt>
                <c:pt idx="2">
                  <c:v>143.07979999999998</c:v>
                </c:pt>
                <c:pt idx="3">
                  <c:v>142.72739999999999</c:v>
                </c:pt>
                <c:pt idx="4">
                  <c:v>142.273</c:v>
                </c:pt>
                <c:pt idx="5">
                  <c:v>141.73620000000003</c:v>
                </c:pt>
                <c:pt idx="6">
                  <c:v>141.12189999999998</c:v>
                </c:pt>
                <c:pt idx="7">
                  <c:v>140.45570000000001</c:v>
                </c:pt>
                <c:pt idx="8">
                  <c:v>139.74170000000001</c:v>
                </c:pt>
                <c:pt idx="9">
                  <c:v>138.99449999999999</c:v>
                </c:pt>
                <c:pt idx="10">
                  <c:v>138.21529999999998</c:v>
                </c:pt>
                <c:pt idx="11">
                  <c:v>137.3974</c:v>
                </c:pt>
                <c:pt idx="12">
                  <c:v>136.54150000000001</c:v>
                </c:pt>
                <c:pt idx="13">
                  <c:v>135.65299999999999</c:v>
                </c:pt>
                <c:pt idx="14">
                  <c:v>134.73829999999998</c:v>
                </c:pt>
                <c:pt idx="15">
                  <c:v>133.8021</c:v>
                </c:pt>
                <c:pt idx="16">
                  <c:v>132.84479999999999</c:v>
                </c:pt>
              </c:numCache>
            </c:numRef>
          </c:val>
          <c:smooth val="0"/>
        </c:ser>
        <c:ser>
          <c:idx val="0"/>
          <c:order val="3"/>
          <c:tx>
            <c:strRef>
              <c:f>'Сравн с ГКС (корр)'!$B$4</c:f>
              <c:strCache>
                <c:ptCount val="1"/>
                <c:pt idx="0">
                  <c:v>Kfert=2,1 (прогноз 2010)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cat>
            <c:numRef>
              <c:f>'Сравн с ГКС (корр)'!$C$3:$S$3</c:f>
              <c:numCache>
                <c:formatCode>General</c:formatCode>
                <c:ptCount val="1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</c:numCache>
            </c:numRef>
          </c:cat>
          <c:val>
            <c:numRef>
              <c:f>'Сравн с ГКС (корр)'!$C$4:$S$4</c:f>
              <c:numCache>
                <c:formatCode>0.0</c:formatCode>
                <c:ptCount val="17"/>
                <c:pt idx="0">
                  <c:v>143.79839999999999</c:v>
                </c:pt>
                <c:pt idx="1">
                  <c:v>145.46375436253419</c:v>
                </c:pt>
                <c:pt idx="2">
                  <c:v>147.02695894912605</c:v>
                </c:pt>
                <c:pt idx="3">
                  <c:v>148.4781103661357</c:v>
                </c:pt>
                <c:pt idx="4">
                  <c:v>149.81730885096368</c:v>
                </c:pt>
                <c:pt idx="5">
                  <c:v>151.0494928425849</c:v>
                </c:pt>
                <c:pt idx="6">
                  <c:v>152.17990244578826</c:v>
                </c:pt>
                <c:pt idx="7">
                  <c:v>153.17651348442996</c:v>
                </c:pt>
                <c:pt idx="8">
                  <c:v>154.05436598163627</c:v>
                </c:pt>
                <c:pt idx="9">
                  <c:v>154.82788524263989</c:v>
                </c:pt>
                <c:pt idx="10">
                  <c:v>155.51391344566107</c:v>
                </c:pt>
                <c:pt idx="11">
                  <c:v>156.12954346482169</c:v>
                </c:pt>
                <c:pt idx="12">
                  <c:v>156.69217337443393</c:v>
                </c:pt>
                <c:pt idx="13">
                  <c:v>157.21848012803974</c:v>
                </c:pt>
                <c:pt idx="14">
                  <c:v>157.71967787939448</c:v>
                </c:pt>
                <c:pt idx="15">
                  <c:v>158.20903717614718</c:v>
                </c:pt>
                <c:pt idx="16">
                  <c:v>158.69237088116336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'Сравн с ГКС (корр)'!$B$46</c:f>
              <c:strCache>
                <c:ptCount val="1"/>
                <c:pt idx="0">
                  <c:v>Kfert=1,5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val>
            <c:numRef>
              <c:f>'Сравн с ГКС (корр)'!$C$46:$S$46</c:f>
              <c:numCache>
                <c:formatCode>General</c:formatCode>
                <c:ptCount val="17"/>
                <c:pt idx="0">
                  <c:v>143.79839999999999</c:v>
                </c:pt>
                <c:pt idx="1">
                  <c:v>145.08319860432508</c:v>
                </c:pt>
                <c:pt idx="2">
                  <c:v>146.24085719167618</c:v>
                </c:pt>
                <c:pt idx="3">
                  <c:v>147.26730332069749</c:v>
                </c:pt>
                <c:pt idx="4">
                  <c:v>148.16590469932277</c:v>
                </c:pt>
                <c:pt idx="5">
                  <c:v>148.94366060280473</c:v>
                </c:pt>
                <c:pt idx="6">
                  <c:v>149.60598822973239</c:v>
                </c:pt>
                <c:pt idx="7">
                  <c:v>150.15938124530393</c:v>
                </c:pt>
                <c:pt idx="8">
                  <c:v>150.61116104931745</c:v>
                </c:pt>
                <c:pt idx="9">
                  <c:v>150.97136628872266</c:v>
                </c:pt>
                <c:pt idx="10">
                  <c:v>151.25210859791716</c:v>
                </c:pt>
                <c:pt idx="11">
                  <c:v>151.46628642941548</c:v>
                </c:pt>
                <c:pt idx="12">
                  <c:v>151.62672281851937</c:v>
                </c:pt>
                <c:pt idx="13">
                  <c:v>151.74710284887109</c:v>
                </c:pt>
                <c:pt idx="14">
                  <c:v>151.83653934005108</c:v>
                </c:pt>
                <c:pt idx="15">
                  <c:v>151.90663844295077</c:v>
                </c:pt>
                <c:pt idx="16">
                  <c:v>151.96063406992681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'Сравн с ГКС (корр)'!$B$55</c:f>
              <c:strCache>
                <c:ptCount val="1"/>
                <c:pt idx="0">
                  <c:v>Kfert=1,3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val>
            <c:numRef>
              <c:f>'Сравн с ГКС (корр)'!$C$55:$S$55</c:f>
              <c:numCache>
                <c:formatCode>General</c:formatCode>
                <c:ptCount val="17"/>
                <c:pt idx="0">
                  <c:v>143.79839999999999</c:v>
                </c:pt>
                <c:pt idx="1">
                  <c:v>144.87410236710534</c:v>
                </c:pt>
                <c:pt idx="2">
                  <c:v>145.8348943857564</c:v>
                </c:pt>
                <c:pt idx="3">
                  <c:v>146.67668656644403</c:v>
                </c:pt>
                <c:pt idx="4">
                  <c:v>147.40182516272981</c:v>
                </c:pt>
                <c:pt idx="5">
                  <c:v>148.01611851024055</c:v>
                </c:pt>
                <c:pt idx="6">
                  <c:v>148.52345305186878</c:v>
                </c:pt>
                <c:pt idx="7">
                  <c:v>148.92910779710095</c:v>
                </c:pt>
                <c:pt idx="8">
                  <c:v>149.2388645869394</c:v>
                </c:pt>
                <c:pt idx="9">
                  <c:v>149.4612998688709</c:v>
                </c:pt>
                <c:pt idx="10">
                  <c:v>149.60694845204333</c:v>
                </c:pt>
                <c:pt idx="11">
                  <c:v>149.68731067422442</c:v>
                </c:pt>
                <c:pt idx="12">
                  <c:v>149.71368458702406</c:v>
                </c:pt>
                <c:pt idx="13">
                  <c:v>149.69875801743163</c:v>
                </c:pt>
                <c:pt idx="14">
                  <c:v>149.65094337816501</c:v>
                </c:pt>
                <c:pt idx="15">
                  <c:v>149.58066966445682</c:v>
                </c:pt>
                <c:pt idx="16">
                  <c:v>149.48875944776589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284480"/>
        <c:axId val="124925056"/>
      </c:lineChart>
      <c:catAx>
        <c:axId val="123284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4925056"/>
        <c:crosses val="autoZero"/>
        <c:auto val="1"/>
        <c:lblAlgn val="ctr"/>
        <c:lblOffset val="100"/>
        <c:noMultiLvlLbl val="0"/>
      </c:catAx>
      <c:valAx>
        <c:axId val="124925056"/>
        <c:scaling>
          <c:orientation val="minMax"/>
          <c:max val="165"/>
          <c:min val="13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crossAx val="12328448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МатКап!$F$3</c:f>
              <c:strCache>
                <c:ptCount val="1"/>
                <c:pt idx="0">
                  <c:v>N рожд. Млн</c:v>
                </c:pt>
              </c:strCache>
            </c:strRef>
          </c:tx>
          <c:cat>
            <c:numRef>
              <c:f>МатКап!$E$4:$E$16</c:f>
              <c:numCache>
                <c:formatCode>General</c:formatCode>
                <c:ptCount val="13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</c:numCache>
            </c:numRef>
          </c:cat>
          <c:val>
            <c:numRef>
              <c:f>МатКап!$F$4:$F$16</c:f>
              <c:numCache>
                <c:formatCode>General</c:formatCode>
                <c:ptCount val="13"/>
                <c:pt idx="0">
                  <c:v>1277558</c:v>
                </c:pt>
                <c:pt idx="1">
                  <c:v>1305584</c:v>
                </c:pt>
                <c:pt idx="2">
                  <c:v>1253949</c:v>
                </c:pt>
                <c:pt idx="3">
                  <c:v>1274698</c:v>
                </c:pt>
                <c:pt idx="4">
                  <c:v>1282864</c:v>
                </c:pt>
                <c:pt idx="5">
                  <c:v>1375764</c:v>
                </c:pt>
                <c:pt idx="6">
                  <c:v>1460823</c:v>
                </c:pt>
                <c:pt idx="7">
                  <c:v>1486714</c:v>
                </c:pt>
                <c:pt idx="8">
                  <c:v>1443000</c:v>
                </c:pt>
                <c:pt idx="9">
                  <c:v>1466280</c:v>
                </c:pt>
                <c:pt idx="10">
                  <c:v>1595866</c:v>
                </c:pt>
                <c:pt idx="11">
                  <c:v>1700380</c:v>
                </c:pt>
                <c:pt idx="12">
                  <c:v>1750177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616320"/>
        <c:axId val="25150592"/>
      </c:lineChart>
      <c:catAx>
        <c:axId val="24616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5150592"/>
        <c:crosses val="autoZero"/>
        <c:auto val="1"/>
        <c:lblAlgn val="ctr"/>
        <c:lblOffset val="100"/>
        <c:noMultiLvlLbl val="0"/>
      </c:catAx>
      <c:valAx>
        <c:axId val="25150592"/>
        <c:scaling>
          <c:orientation val="minMax"/>
          <c:min val="120000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24616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МатКап!$O$3</c:f>
              <c:strCache>
                <c:ptCount val="1"/>
                <c:pt idx="0">
                  <c:v>N рожд. Млн</c:v>
                </c:pt>
              </c:strCache>
            </c:strRef>
          </c:tx>
          <c:cat>
            <c:numRef>
              <c:f>МатКап!$N$18:$N$24</c:f>
              <c:numCache>
                <c:formatCode>General</c:formatCode>
                <c:ptCount val="7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</c:numCache>
            </c:numRef>
          </c:cat>
          <c:val>
            <c:numRef>
              <c:f>МатКап!$O$18:$O$24</c:f>
              <c:numCache>
                <c:formatCode>General</c:formatCode>
                <c:ptCount val="7"/>
                <c:pt idx="0">
                  <c:v>2465737</c:v>
                </c:pt>
                <c:pt idx="1">
                  <c:v>2406796</c:v>
                </c:pt>
                <c:pt idx="2">
                  <c:v>2373356</c:v>
                </c:pt>
                <c:pt idx="3">
                  <c:v>2468247</c:v>
                </c:pt>
                <c:pt idx="4">
                  <c:v>2454150</c:v>
                </c:pt>
                <c:pt idx="5">
                  <c:v>2310881</c:v>
                </c:pt>
                <c:pt idx="6">
                  <c:v>2123530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914944"/>
        <c:axId val="26960640"/>
      </c:lineChart>
      <c:catAx>
        <c:axId val="24914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6960640"/>
        <c:crosses val="autoZero"/>
        <c:auto val="1"/>
        <c:lblAlgn val="ctr"/>
        <c:lblOffset val="100"/>
        <c:noMultiLvlLbl val="0"/>
      </c:catAx>
      <c:valAx>
        <c:axId val="26960640"/>
        <c:scaling>
          <c:orientation val="minMax"/>
        </c:scaling>
        <c:delete val="0"/>
        <c:axPos val="l"/>
        <c:majorGridlines/>
        <c:numFmt formatCode="#,##0.00" sourceLinked="0"/>
        <c:majorTickMark val="out"/>
        <c:minorTickMark val="none"/>
        <c:tickLblPos val="nextTo"/>
        <c:crossAx val="24914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7" Type="http://schemas.openxmlformats.org/officeDocument/2006/relationships/image" Target="../media/image42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4" Type="http://schemas.openxmlformats.org/officeDocument/2006/relationships/image" Target="../media/image6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0.22642</cdr:x>
      <cdr:y>0.33425</cdr:y>
    </cdr:from>
    <cdr:to>
      <cdr:x>0.36575</cdr:x>
      <cdr:y>0.43094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85901" y="1152525"/>
          <a:ext cx="914400" cy="333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b="1" dirty="0" err="1"/>
            <a:t>Тср</a:t>
          </a:r>
          <a:r>
            <a:rPr lang="ru-RU" sz="1600" b="1" dirty="0"/>
            <a:t> = 72,0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0.22642</cdr:x>
      <cdr:y>0.33425</cdr:y>
    </cdr:from>
    <cdr:to>
      <cdr:x>0.36575</cdr:x>
      <cdr:y>0.43094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85901" y="1152525"/>
          <a:ext cx="914400" cy="333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b="1"/>
            <a:t>Тср = 72,0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0.68333</cdr:x>
      <cdr:y>0.20417</cdr:y>
    </cdr:from>
    <cdr:to>
      <cdr:x>0.69333</cdr:x>
      <cdr:y>0.88194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124200" y="560070"/>
          <a:ext cx="45719" cy="1859280"/>
        </a:xfrm>
        <a:prstGeom xmlns:a="http://schemas.openxmlformats.org/drawingml/2006/main" prst="rect">
          <a:avLst/>
        </a:prstGeom>
        <a:solidFill xmlns:a="http://schemas.openxmlformats.org/drawingml/2006/main">
          <a:srgbClr val="C00000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0.22667</cdr:x>
      <cdr:y>0.27083</cdr:y>
    </cdr:from>
    <cdr:to>
      <cdr:x>0.47667</cdr:x>
      <cdr:y>0.40694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1036320" y="742950"/>
          <a:ext cx="1143000" cy="373380"/>
        </a:xfrm>
        <a:prstGeom xmlns:a="http://schemas.openxmlformats.org/drawingml/2006/main" prst="wedgeRoundRectCallout">
          <a:avLst>
            <a:gd name="adj1" fmla="val 133833"/>
            <a:gd name="adj2" fmla="val 45787"/>
            <a:gd name="adj3" fmla="val 16667"/>
          </a:avLst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>
              <a:solidFill>
                <a:sysClr val="windowText" lastClr="000000"/>
              </a:solidFill>
            </a:rPr>
            <a:t>1</a:t>
          </a:r>
          <a:r>
            <a:rPr lang="ru-RU" baseline="0">
              <a:solidFill>
                <a:sysClr val="windowText" lastClr="000000"/>
              </a:solidFill>
            </a:rPr>
            <a:t> января 2007</a:t>
          </a:r>
          <a:endParaRPr lang="ru-RU">
            <a:solidFill>
              <a:sysClr val="windowText" lastClr="000000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0.41333</cdr:x>
      <cdr:y>0.19861</cdr:y>
    </cdr:from>
    <cdr:to>
      <cdr:x>0.615</cdr:x>
      <cdr:y>0.85417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889760" y="544830"/>
          <a:ext cx="922020" cy="17983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0.64778</cdr:x>
      <cdr:y>0.65185</cdr:y>
    </cdr:from>
    <cdr:to>
      <cdr:x>0.95833</cdr:x>
      <cdr:y>0.8375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961640" y="1788160"/>
          <a:ext cx="1419860" cy="509270"/>
        </a:xfrm>
        <a:prstGeom xmlns:a="http://schemas.openxmlformats.org/drawingml/2006/main" prst="wedgeRoundRectCallout">
          <a:avLst>
            <a:gd name="adj1" fmla="val -95500"/>
            <a:gd name="adj2" fmla="val -21560"/>
            <a:gd name="adj3" fmla="val 16667"/>
          </a:avLst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>
              <a:solidFill>
                <a:sysClr val="windowText" lastClr="000000"/>
              </a:solidFill>
            </a:rPr>
            <a:t>"Антиалкоголь-ная кампания"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14F3E04-2B04-4C4A-9308-BDF212DC0E23}" type="datetimeFigureOut">
              <a:rPr lang="ru-RU"/>
              <a:pPr>
                <a:defRPr/>
              </a:pPr>
              <a:t>27.01.2015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930F58D-9A9D-4C45-AA1F-9A6990488E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2912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A015897-6429-4029-916F-5996F3E2650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F483725-1E43-42D6-B1EF-2F061B573A3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5943D54-7929-44A1-891C-115285F4063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F2B903F-E0EC-4671-9E2A-E391B65A716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934EA79-F145-462E-A8BB-563D4241811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934EA79-F145-462E-A8BB-563D4241811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934EA79-F145-462E-A8BB-563D4241811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934EA79-F145-462E-A8BB-563D4241811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934EA79-F145-462E-A8BB-563D4241811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934EA79-F145-462E-A8BB-563D4241811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47B1EF-F7D0-4F1B-A564-7579F005A8B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FD6E723-1E9C-4753-A9F9-9978639D6F8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7243846-E3EF-4F63-B568-E22B52B41BB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F736CCF-7F54-4232-9343-785A7DBB569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5C1F71E-FF02-4921-A805-AB4C6F1B541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E0479-3936-42E5-A702-693DD9D7A533}" type="datetimeFigureOut">
              <a:rPr lang="ru-RU"/>
              <a:pPr>
                <a:defRPr/>
              </a:pPr>
              <a:t>27.01.2015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F0F69-101B-40A3-B409-D3B6B21E01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75F1A-D31C-4340-8D71-CE8076520D10}" type="datetimeFigureOut">
              <a:rPr lang="ru-RU"/>
              <a:pPr>
                <a:defRPr/>
              </a:pPr>
              <a:t>27.01.2015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79506-2B4B-42BA-9DED-6A5EBDB149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12BF8-E51D-4941-BF5C-38EDFFEBF619}" type="datetimeFigureOut">
              <a:rPr lang="ru-RU"/>
              <a:pPr>
                <a:defRPr/>
              </a:pPr>
              <a:t>27.01.2015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AF262-9BC1-47D8-84B3-D417A281DB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5117D-0803-459C-BC93-658A0A7F6E7F}" type="datetimeFigureOut">
              <a:rPr lang="ru-RU"/>
              <a:pPr>
                <a:defRPr/>
              </a:pPr>
              <a:t>27.01.2015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F8154-6DBC-4781-A057-5C080CBD89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82313-2762-4558-B4D7-151CF203C693}" type="datetimeFigureOut">
              <a:rPr lang="ru-RU"/>
              <a:pPr>
                <a:defRPr/>
              </a:pPr>
              <a:t>27.01.2015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BFD1C-A46F-4E33-8FC1-3AF9F03563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F3ED6-D5A6-4249-A41C-B317127A5332}" type="datetimeFigureOut">
              <a:rPr lang="ru-RU"/>
              <a:pPr>
                <a:defRPr/>
              </a:pPr>
              <a:t>27.01.2015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A03D7-BA33-483E-AF7D-18AC514EF6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2B5E5-A305-4AEF-AD6B-D8F9EC8F6FE7}" type="datetimeFigureOut">
              <a:rPr lang="ru-RU"/>
              <a:pPr>
                <a:defRPr/>
              </a:pPr>
              <a:t>27.01.2015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BA61D-22F3-408B-A0A1-01A59A8354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C7383-CD5B-4371-BC9B-0DC617C147E5}" type="datetimeFigureOut">
              <a:rPr lang="ru-RU"/>
              <a:pPr>
                <a:defRPr/>
              </a:pPr>
              <a:t>27.01.2015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5A96D-B36A-4FAF-AE80-BCF46355B5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0C313-0A6E-42E4-B28F-4DAF94F7DCB2}" type="datetimeFigureOut">
              <a:rPr lang="ru-RU"/>
              <a:pPr>
                <a:defRPr/>
              </a:pPr>
              <a:t>27.01.2015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8B173-280C-4EBE-82E3-A5B0A617FE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AFBA1-5CD6-454C-ADA6-0AC16B700D99}" type="datetimeFigureOut">
              <a:rPr lang="ru-RU"/>
              <a:pPr>
                <a:defRPr/>
              </a:pPr>
              <a:t>27.01.2015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A319F-DC73-4837-9795-C1FBF0832D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66EE0-46FD-4F29-B7D6-9CA9091DD74C}" type="datetimeFigureOut">
              <a:rPr lang="ru-RU"/>
              <a:pPr>
                <a:defRPr/>
              </a:pPr>
              <a:t>27.01.2015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016CB-5662-44CE-BC28-DA08891783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E2F137-8243-4CC1-9656-5DD1CDD0A3C7}" type="datetimeFigureOut">
              <a:rPr lang="ru-RU"/>
              <a:pPr>
                <a:defRPr/>
              </a:pPr>
              <a:t>27.01.2015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95989D5-8E51-4231-9DDF-0E7C46E8D8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hyperlink" Target="http://rybakovsky.ru/uchebnik1a18.html" TargetMode="External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oleObject" Target="../embeddings/oleObject10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9.wmf"/><Relationship Id="rId12" Type="http://schemas.openxmlformats.org/officeDocument/2006/relationships/image" Target="../media/image3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31.wmf"/><Relationship Id="rId5" Type="http://schemas.openxmlformats.org/officeDocument/2006/relationships/image" Target="../media/image34.jpeg"/><Relationship Id="rId15" Type="http://schemas.openxmlformats.org/officeDocument/2006/relationships/chart" Target="../charts/chart1.xml"/><Relationship Id="rId10" Type="http://schemas.openxmlformats.org/officeDocument/2006/relationships/oleObject" Target="../embeddings/oleObject9.bin"/><Relationship Id="rId4" Type="http://schemas.openxmlformats.org/officeDocument/2006/relationships/image" Target="../media/image33.jpeg"/><Relationship Id="rId9" Type="http://schemas.openxmlformats.org/officeDocument/2006/relationships/image" Target="../media/image30.wmf"/><Relationship Id="rId14" Type="http://schemas.openxmlformats.org/officeDocument/2006/relationships/image" Target="../media/image32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oleObject" Target="../embeddings/oleObject15.bin"/><Relationship Id="rId18" Type="http://schemas.openxmlformats.org/officeDocument/2006/relationships/oleObject" Target="../embeddings/oleObject17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39.wmf"/><Relationship Id="rId17" Type="http://schemas.openxmlformats.org/officeDocument/2006/relationships/image" Target="../media/image41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6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43.jpeg"/><Relationship Id="rId11" Type="http://schemas.openxmlformats.org/officeDocument/2006/relationships/oleObject" Target="../embeddings/oleObject14.bin"/><Relationship Id="rId5" Type="http://schemas.openxmlformats.org/officeDocument/2006/relationships/image" Target="../media/image36.wmf"/><Relationship Id="rId15" Type="http://schemas.openxmlformats.org/officeDocument/2006/relationships/image" Target="../media/image44.jpeg"/><Relationship Id="rId10" Type="http://schemas.openxmlformats.org/officeDocument/2006/relationships/image" Target="../media/image38.wmf"/><Relationship Id="rId19" Type="http://schemas.openxmlformats.org/officeDocument/2006/relationships/image" Target="../media/image42.wmf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40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7.jpeg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8.jpeg"/><Relationship Id="rId5" Type="http://schemas.openxmlformats.org/officeDocument/2006/relationships/image" Target="../media/image45.wmf"/><Relationship Id="rId10" Type="http://schemas.openxmlformats.org/officeDocument/2006/relationships/chart" Target="../charts/chart3.xml"/><Relationship Id="rId4" Type="http://schemas.openxmlformats.org/officeDocument/2006/relationships/oleObject" Target="../embeddings/oleObject18.bin"/><Relationship Id="rId9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oleObject" Target="../embeddings/oleObject20.bin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49.jpeg"/><Relationship Id="rId10" Type="http://schemas.openxmlformats.org/officeDocument/2006/relationships/image" Target="../media/image52.jpeg"/><Relationship Id="rId4" Type="http://schemas.openxmlformats.org/officeDocument/2006/relationships/image" Target="../media/image45.wmf"/><Relationship Id="rId9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53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0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62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26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66.w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68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42844" y="428604"/>
            <a:ext cx="85011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Особенности демографической ситуации в России </a:t>
            </a:r>
          </a:p>
          <a:p>
            <a:pPr algn="ctr"/>
            <a:r>
              <a:rPr lang="ru-RU" sz="3600" dirty="0" smtClean="0"/>
              <a:t>(альтернативные методы анализа)</a:t>
            </a:r>
            <a:endParaRPr lang="ru-RU" sz="3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85786" y="3286124"/>
            <a:ext cx="7786742" cy="3385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Рассматриваются вопросы: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- Модель Д.И.Менделеева.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- Возрастные диаграммы.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- Прогноз продолжительности жизни 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- </a:t>
            </a:r>
            <a:r>
              <a:rPr lang="ru-RU" dirty="0" err="1" smtClean="0"/>
              <a:t>Сверточный</a:t>
            </a:r>
            <a:r>
              <a:rPr lang="ru-RU" dirty="0" smtClean="0"/>
              <a:t> алгоритм прогнозирования.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- Прогноз численности населения в различных возрастных группах.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- «Демон Максвелла» на границе России. 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- Школьная демография.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- Оценка демографического эффекта «антиалкогольной </a:t>
            </a:r>
            <a:r>
              <a:rPr lang="ru-RU" dirty="0" smtClean="0"/>
              <a:t>кампании</a:t>
            </a:r>
            <a:r>
              <a:rPr lang="ru-RU" dirty="0" smtClean="0"/>
              <a:t>» и материнского капитала.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000496" y="2214554"/>
            <a:ext cx="1527919" cy="394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В.А.Горшков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57488" y="2643182"/>
            <a:ext cx="313592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Рассматриваются вопросы: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85852" y="71414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Семинар ИКИ РАН по механике, управлению и информатике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Прямоугольник 7"/>
          <p:cNvSpPr>
            <a:spLocks noChangeArrowheads="1"/>
          </p:cNvSpPr>
          <p:nvPr/>
        </p:nvSpPr>
        <p:spPr bwMode="auto">
          <a:xfrm>
            <a:off x="3071802" y="857232"/>
            <a:ext cx="5857875" cy="38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i="1" dirty="0">
                <a:latin typeface="Constantia" pitchFamily="18" charset="0"/>
              </a:rPr>
              <a:t>«Высшая цель политики яснее всего выражается в выработке условий для размножения </a:t>
            </a:r>
            <a:r>
              <a:rPr lang="ru-RU" sz="4400" i="1" dirty="0">
                <a:latin typeface="Constantia" pitchFamily="18" charset="0"/>
              </a:rPr>
              <a:t>людского</a:t>
            </a:r>
            <a:r>
              <a:rPr lang="ru-RU" sz="4000" i="1" dirty="0">
                <a:latin typeface="Constantia" pitchFamily="18" charset="0"/>
              </a:rPr>
              <a:t>»</a:t>
            </a:r>
            <a:endParaRPr lang="ru-RU" sz="4000" dirty="0">
              <a:latin typeface="Calibri" pitchFamily="34" charset="0"/>
            </a:endParaRPr>
          </a:p>
        </p:txBody>
      </p:sp>
      <p:sp>
        <p:nvSpPr>
          <p:cNvPr id="5126" name="Прямоугольник 13"/>
          <p:cNvSpPr>
            <a:spLocks noChangeArrowheads="1"/>
          </p:cNvSpPr>
          <p:nvPr/>
        </p:nvSpPr>
        <p:spPr bwMode="auto">
          <a:xfrm>
            <a:off x="3571868" y="5357826"/>
            <a:ext cx="5143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i="1" dirty="0">
                <a:latin typeface="Constantia" pitchFamily="18" charset="0"/>
              </a:rPr>
              <a:t>Д.И.Менделеев, 1906</a:t>
            </a:r>
            <a:endParaRPr lang="ru-RU" sz="4000" dirty="0">
              <a:latin typeface="Calibri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/>
          <a:srcRect l="28139" t="15715" r="34492" b="4465"/>
          <a:stretch>
            <a:fillRect/>
          </a:stretch>
        </p:blipFill>
        <p:spPr bwMode="auto">
          <a:xfrm>
            <a:off x="142844" y="71414"/>
            <a:ext cx="2343150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4"/>
          <a:srcRect t="1507" b="3536"/>
          <a:stretch>
            <a:fillRect/>
          </a:stretch>
        </p:blipFill>
        <p:spPr bwMode="auto">
          <a:xfrm>
            <a:off x="142844" y="3786190"/>
            <a:ext cx="2571768" cy="28575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5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5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52" name="Rectangle 19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615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714356"/>
            <a:ext cx="8220075" cy="605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286116" y="214290"/>
            <a:ext cx="293997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Модель Д.И. Менделеева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Rectangle 19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71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357188"/>
            <a:ext cx="8443912" cy="635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00166" y="71414"/>
            <a:ext cx="6147004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Модель Д.И. Менделеева для «С.-А.С. Штатов»  (США)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2214578" cy="3357586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1500174"/>
            <a:ext cx="4595803" cy="2296058"/>
          </a:xfrm>
          <a:prstGeom prst="rect">
            <a:avLst/>
          </a:prstGeom>
          <a:noFill/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29264"/>
            <a:ext cx="9001156" cy="117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Группа 10"/>
          <p:cNvGrpSpPr/>
          <p:nvPr/>
        </p:nvGrpSpPr>
        <p:grpSpPr>
          <a:xfrm>
            <a:off x="2071670" y="3786190"/>
            <a:ext cx="6612597" cy="1452558"/>
            <a:chOff x="2071670" y="3786190"/>
            <a:chExt cx="6612597" cy="1452558"/>
          </a:xfrm>
        </p:grpSpPr>
        <p:pic>
          <p:nvPicPr>
            <p:cNvPr id="32772" name="Picture 4"/>
            <p:cNvPicPr>
              <a:picLocks noChangeAspect="1" noChangeArrowheads="1"/>
            </p:cNvPicPr>
            <p:nvPr/>
          </p:nvPicPr>
          <p:blipFill>
            <a:blip r:embed="rId5"/>
            <a:srcRect l="30862" t="81250" r="15118" b="4643"/>
            <a:stretch>
              <a:fillRect/>
            </a:stretch>
          </p:blipFill>
          <p:spPr bwMode="auto">
            <a:xfrm>
              <a:off x="2071670" y="3786190"/>
              <a:ext cx="6612597" cy="1452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Прямоугольник 9"/>
            <p:cNvSpPr/>
            <p:nvPr/>
          </p:nvSpPr>
          <p:spPr>
            <a:xfrm>
              <a:off x="2071670" y="3857628"/>
              <a:ext cx="2286016" cy="2143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2643174" y="571480"/>
            <a:ext cx="6300832" cy="829057"/>
            <a:chOff x="2643174" y="571480"/>
            <a:chExt cx="6300832" cy="829057"/>
          </a:xfrm>
        </p:grpSpPr>
        <p:pic>
          <p:nvPicPr>
            <p:cNvPr id="32773" name="Picture 5"/>
            <p:cNvPicPr>
              <a:picLocks noChangeAspect="1" noChangeArrowheads="1"/>
            </p:cNvPicPr>
            <p:nvPr/>
          </p:nvPicPr>
          <p:blipFill>
            <a:blip r:embed="rId5"/>
            <a:srcRect l="31316" t="25536" r="12405" b="65715"/>
            <a:stretch>
              <a:fillRect/>
            </a:stretch>
          </p:blipFill>
          <p:spPr bwMode="auto">
            <a:xfrm>
              <a:off x="2643174" y="571480"/>
              <a:ext cx="6300832" cy="8290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Прямоугольник 12"/>
            <p:cNvSpPr/>
            <p:nvPr/>
          </p:nvSpPr>
          <p:spPr>
            <a:xfrm>
              <a:off x="2643174" y="571480"/>
              <a:ext cx="928694" cy="2857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571480"/>
            <a:ext cx="252412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4942" y="1071546"/>
            <a:ext cx="252412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6248" y="4857760"/>
            <a:ext cx="252412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4810" y="3714752"/>
            <a:ext cx="252412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Прямоугольник 19"/>
          <p:cNvSpPr/>
          <p:nvPr/>
        </p:nvSpPr>
        <p:spPr>
          <a:xfrm>
            <a:off x="142844" y="6215082"/>
            <a:ext cx="6015558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200" dirty="0" smtClean="0"/>
              <a:t>Очевидно, текст отсканирован, но формула судя по шрифту явно набрана вновь.</a:t>
            </a:r>
          </a:p>
          <a:p>
            <a:pPr>
              <a:lnSpc>
                <a:spcPct val="120000"/>
              </a:lnSpc>
            </a:pPr>
            <a:r>
              <a:rPr lang="ru-RU" sz="1200" dirty="0" smtClean="0"/>
              <a:t>Т.е. это ошибка издательства. </a:t>
            </a:r>
          </a:p>
        </p:txBody>
      </p:sp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91588" y="5357826"/>
            <a:ext cx="252412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572140"/>
            <a:ext cx="252412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642918"/>
            <a:ext cx="7184161" cy="605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0" y="142852"/>
            <a:ext cx="91440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Фактическая численность населения США и прогноз по модели Д.И. Менделеева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dirty="0" smtClean="0"/>
              <a:t>Методы прогноза </a:t>
            </a:r>
            <a:r>
              <a:rPr lang="ru-RU" dirty="0"/>
              <a:t>численности населения </a:t>
            </a: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-31259" y="4941168"/>
            <a:ext cx="9144000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400" b="1" dirty="0" smtClean="0"/>
              <a:t>Прогноз численности населения должен быть основан на прогнозе двух процессов:</a:t>
            </a:r>
          </a:p>
          <a:p>
            <a:pPr algn="ctr">
              <a:lnSpc>
                <a:spcPct val="120000"/>
              </a:lnSpc>
              <a:buFontTx/>
              <a:buChar char="-"/>
            </a:pPr>
            <a:r>
              <a:rPr lang="ru-RU" sz="2400" b="1" dirty="0" smtClean="0"/>
              <a:t>рождение и иммиграция  </a:t>
            </a:r>
          </a:p>
          <a:p>
            <a:pPr algn="ctr">
              <a:lnSpc>
                <a:spcPct val="120000"/>
              </a:lnSpc>
              <a:buFontTx/>
              <a:buChar char="-"/>
            </a:pPr>
            <a:r>
              <a:rPr lang="ru-RU" sz="2400" b="1" dirty="0" smtClean="0"/>
              <a:t> смертность и эмиграция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8865" y="3324084"/>
            <a:ext cx="31812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</a:t>
            </a:r>
            <a:r>
              <a:rPr lang="ru-RU" b="1" dirty="0" smtClean="0"/>
              <a:t>о </a:t>
            </a:r>
            <a:r>
              <a:rPr lang="ru-RU" b="1" dirty="0"/>
              <a:t>передвижке возрастов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3249" y="584355"/>
            <a:ext cx="88112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По периоду удвоения</a:t>
            </a:r>
            <a:r>
              <a:rPr lang="ru-RU" dirty="0" smtClean="0"/>
              <a:t>. Д </a:t>
            </a:r>
            <a:r>
              <a:rPr lang="ru-RU" dirty="0" err="1" smtClean="0"/>
              <a:t>Граунт</a:t>
            </a:r>
            <a:r>
              <a:rPr lang="ru-RU" dirty="0" smtClean="0"/>
              <a:t>, В. </a:t>
            </a:r>
            <a:r>
              <a:rPr lang="ru-RU" dirty="0" err="1" smtClean="0"/>
              <a:t>Петти</a:t>
            </a:r>
            <a:r>
              <a:rPr lang="ru-RU" dirty="0" smtClean="0"/>
              <a:t>, Г. Кинг </a:t>
            </a:r>
            <a:r>
              <a:rPr lang="ru-RU" dirty="0" smtClean="0">
                <a:solidFill>
                  <a:prstClr val="black"/>
                </a:solidFill>
              </a:rPr>
              <a:t>(</a:t>
            </a:r>
            <a:r>
              <a:rPr lang="en-US" dirty="0" smtClean="0">
                <a:solidFill>
                  <a:prstClr val="black"/>
                </a:solidFill>
              </a:rPr>
              <a:t>XVII</a:t>
            </a:r>
            <a:r>
              <a:rPr lang="ru-RU" dirty="0" smtClean="0">
                <a:solidFill>
                  <a:prstClr val="black"/>
                </a:solidFill>
              </a:rPr>
              <a:t>), </a:t>
            </a:r>
            <a:r>
              <a:rPr lang="ru-RU" dirty="0" smtClean="0"/>
              <a:t>Л. Эйлер (</a:t>
            </a:r>
            <a:r>
              <a:rPr lang="en-US" dirty="0" smtClean="0"/>
              <a:t>XVIII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3249" y="1086670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prstClr val="black"/>
                </a:solidFill>
              </a:rPr>
              <a:t>По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b="1" dirty="0" smtClean="0">
                <a:solidFill>
                  <a:prstClr val="black"/>
                </a:solidFill>
              </a:rPr>
              <a:t>параболе </a:t>
            </a:r>
            <a:r>
              <a:rPr lang="ru-RU" b="1" dirty="0">
                <a:solidFill>
                  <a:prstClr val="black"/>
                </a:solidFill>
              </a:rPr>
              <a:t>третьего </a:t>
            </a:r>
            <a:r>
              <a:rPr lang="ru-RU" b="1" dirty="0" smtClean="0">
                <a:solidFill>
                  <a:prstClr val="black"/>
                </a:solidFill>
              </a:rPr>
              <a:t>порядка. </a:t>
            </a:r>
            <a:r>
              <a:rPr lang="ru-RU" dirty="0" err="1" smtClean="0">
                <a:solidFill>
                  <a:prstClr val="black"/>
                </a:solidFill>
              </a:rPr>
              <a:t>Д.И.Менделеев</a:t>
            </a:r>
            <a:r>
              <a:rPr lang="ru-RU" b="1" dirty="0" smtClean="0">
                <a:solidFill>
                  <a:prstClr val="black"/>
                </a:solidFill>
              </a:rPr>
              <a:t>, </a:t>
            </a:r>
            <a:r>
              <a:rPr lang="ru-RU" dirty="0" smtClean="0"/>
              <a:t>Г</a:t>
            </a:r>
            <a:r>
              <a:rPr lang="ru-RU" dirty="0"/>
              <a:t>. </a:t>
            </a:r>
            <a:r>
              <a:rPr lang="ru-RU" dirty="0" err="1"/>
              <a:t>Притчетти</a:t>
            </a:r>
            <a:r>
              <a:rPr lang="ru-RU" dirty="0"/>
              <a:t> </a:t>
            </a:r>
            <a:r>
              <a:rPr lang="ru-RU" dirty="0" smtClean="0"/>
              <a:t>(конец </a:t>
            </a:r>
            <a:r>
              <a:rPr lang="en-US" dirty="0" smtClean="0"/>
              <a:t>XIX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54487" y="1662734"/>
            <a:ext cx="3779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По экспоненциальному закону </a:t>
            </a:r>
            <a:endParaRPr lang="ru-RU" b="1" dirty="0"/>
          </a:p>
        </p:txBody>
      </p:sp>
      <p:pic>
        <p:nvPicPr>
          <p:cNvPr id="15" name="Рисунок 14" descr="http://www.rus-lib.ru/book/31/eb/10/261-275.files/image004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689" y="1573080"/>
            <a:ext cx="169545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81241" y="2146152"/>
            <a:ext cx="60759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«По </a:t>
            </a:r>
            <a:r>
              <a:rPr lang="ru-RU" b="1" dirty="0"/>
              <a:t>статистическим характеристикам </a:t>
            </a:r>
            <a:r>
              <a:rPr lang="ru-RU" b="1" dirty="0" smtClean="0"/>
              <a:t>динамики»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7" name="Рисунок 16" descr="http://www.rus-lib.ru/book/31/eb/10/261-275.files/image04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529" y="1972678"/>
            <a:ext cx="2555632" cy="138689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Прямоугольник 18"/>
          <p:cNvSpPr/>
          <p:nvPr/>
        </p:nvSpPr>
        <p:spPr>
          <a:xfrm>
            <a:off x="261261" y="3700295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Вектор-строку </a:t>
            </a:r>
            <a:r>
              <a:rPr lang="en-US" i="1" dirty="0"/>
              <a:t>S</a:t>
            </a:r>
            <a:r>
              <a:rPr lang="en-US" i="1" baseline="-25000" dirty="0"/>
              <a:t>i</a:t>
            </a:r>
            <a:r>
              <a:rPr lang="en-US" i="1" baseline="30000" dirty="0"/>
              <a:t>t</a:t>
            </a:r>
            <a:r>
              <a:rPr lang="ru-RU" dirty="0"/>
              <a:t> можно получить умножением вектора-строки </a:t>
            </a:r>
            <a:r>
              <a:rPr lang="en-US" i="1" dirty="0"/>
              <a:t>S</a:t>
            </a:r>
            <a:r>
              <a:rPr lang="ru-RU" dirty="0"/>
              <a:t> на матрицу из показателей режима воспроизводства населения в период </a:t>
            </a:r>
            <a:r>
              <a:rPr lang="en-US" i="1" dirty="0"/>
              <a:t>t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+</a:t>
            </a:r>
            <a:r>
              <a:rPr lang="ru-RU" dirty="0"/>
              <a:t>1</a:t>
            </a:r>
            <a:r>
              <a:rPr lang="ru-RU" i="1" dirty="0"/>
              <a:t>)</a:t>
            </a:r>
            <a:r>
              <a:rPr lang="en-US" i="1" dirty="0" err="1"/>
              <a:t>w</a:t>
            </a:r>
            <a:r>
              <a:rPr lang="en-US" i="1" baseline="-25000" dirty="0" err="1"/>
              <a:t>i</a:t>
            </a:r>
            <a:r>
              <a:rPr lang="ru-RU" i="1" dirty="0"/>
              <a:t>, </a:t>
            </a:r>
            <a:endParaRPr lang="ru-RU" dirty="0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2551222" y="4366265"/>
            <a:ext cx="1989519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en-US" altLang="ru-RU" sz="2800" b="0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en-US" alt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ru-RU" sz="2800" b="0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</a:t>
            </a:r>
            <a:r>
              <a:rPr kumimoji="0" lang="ru-RU" altLang="ru-RU" sz="2800" b="0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+1</a:t>
            </a:r>
            <a:r>
              <a:rPr kumimoji="0" lang="ru-RU" alt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=S</a:t>
            </a:r>
            <a:r>
              <a:rPr kumimoji="0" lang="en-US" altLang="ru-RU" sz="2800" b="0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en-US" altLang="ru-RU" sz="2800" b="0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</a:t>
            </a:r>
            <a:r>
              <a:rPr lang="ru-RU" altLang="ru-RU" sz="2800" i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i="1" dirty="0" err="1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</a:t>
            </a:r>
            <a:r>
              <a:rPr lang="en-US" altLang="ru-RU" sz="2800" i="1" baseline="-30000" dirty="0" err="1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</a:t>
            </a:r>
            <a:endParaRPr lang="en-US" altLang="ru-RU" sz="2800" dirty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6564" name="Рисунок 8" descr="http://www.rus-lib.ru/book/31/eb/10/261-275.files/image058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76200" cy="8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154487" y="2666123"/>
            <a:ext cx="7443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</a:rPr>
              <a:t> </a:t>
            </a:r>
            <a:r>
              <a:rPr lang="ru-RU" sz="1200" dirty="0" smtClean="0">
                <a:solidFill>
                  <a:srgbClr val="FF0000"/>
                </a:solidFill>
              </a:rPr>
              <a:t>Физика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400" dirty="0" smtClean="0"/>
              <a:t>Методы прогноза смертности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6230" y="581137"/>
            <a:ext cx="571500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dirty="0" smtClean="0"/>
              <a:t>Прогноз смертности основан на прогнозе среднего</a:t>
            </a:r>
          </a:p>
          <a:p>
            <a:pPr algn="ctr">
              <a:lnSpc>
                <a:spcPct val="120000"/>
              </a:lnSpc>
            </a:pPr>
            <a:r>
              <a:rPr lang="ru-RU" dirty="0" smtClean="0"/>
              <a:t> возраста дожития и средней продолжительности жизни </a:t>
            </a: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1771869"/>
            <a:ext cx="558011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Ожидаемая продолжительность жизни в возрасте х лет</a:t>
            </a:r>
          </a:p>
          <a:p>
            <a:r>
              <a:rPr lang="ru-RU" sz="16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и средняя продолжительность жизни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равны отношению числа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человеко-лет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которое будет прожито в возрасте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лет и старше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 числу доживающих до данного возраста         .»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6989610"/>
              </p:ext>
            </p:extLst>
          </p:nvPr>
        </p:nvGraphicFramePr>
        <p:xfrm>
          <a:off x="142844" y="3465350"/>
          <a:ext cx="1857388" cy="1310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8" name="Формула" r:id="rId3" imgW="1054100" imgH="736600" progId="Equation.3">
                  <p:embed/>
                </p:oleObj>
              </mc:Choice>
              <mc:Fallback>
                <p:oleObj name="Формула" r:id="rId3" imgW="1054100" imgH="736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44" y="3465350"/>
                        <a:ext cx="1857388" cy="13104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14282" y="5286388"/>
            <a:ext cx="566789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Но средняя продолжительность жизни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не дает (как и «средняя температура по больнице»)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Calibri" pitchFamily="34" charset="0"/>
                <a:cs typeface="Times New Roman" pitchFamily="18" charset="0"/>
              </a:rPr>
              <a:t>полного представления о распределении  продолжительности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жизни. Необходимо получение функции распределения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 или,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как минимум,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среднего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квадратического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 отклонения.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237217"/>
              </p:ext>
            </p:extLst>
          </p:nvPr>
        </p:nvGraphicFramePr>
        <p:xfrm>
          <a:off x="2285984" y="3465350"/>
          <a:ext cx="3000396" cy="13318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9" name="Формула" r:id="rId5" imgW="1676160" imgH="736560" progId="Equation.3">
                  <p:embed/>
                </p:oleObj>
              </mc:Choice>
              <mc:Fallback>
                <p:oleObj name="Формула" r:id="rId5" imgW="167616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84" y="3465350"/>
                        <a:ext cx="3000396" cy="13318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798558"/>
              </p:ext>
            </p:extLst>
          </p:nvPr>
        </p:nvGraphicFramePr>
        <p:xfrm>
          <a:off x="5121771" y="1710865"/>
          <a:ext cx="31432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0" name="Формула" r:id="rId7" imgW="177480" imgH="228600" progId="Equation.3">
                  <p:embed/>
                </p:oleObj>
              </mc:Choice>
              <mc:Fallback>
                <p:oleObj name="Формула" r:id="rId7" imgW="177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1771" y="1710865"/>
                        <a:ext cx="314325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3762554"/>
              </p:ext>
            </p:extLst>
          </p:nvPr>
        </p:nvGraphicFramePr>
        <p:xfrm>
          <a:off x="3428992" y="1996617"/>
          <a:ext cx="31432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1" name="Формула" r:id="rId9" imgW="177480" imgH="228600" progId="Equation.3">
                  <p:embed/>
                </p:oleObj>
              </mc:Choice>
              <mc:Fallback>
                <p:oleObj name="Формула" r:id="rId9" imgW="177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8992" y="1996617"/>
                        <a:ext cx="314325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069419"/>
              </p:ext>
            </p:extLst>
          </p:nvPr>
        </p:nvGraphicFramePr>
        <p:xfrm>
          <a:off x="4500562" y="2496683"/>
          <a:ext cx="31273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2" name="Формула" r:id="rId11" imgW="177480" imgH="228600" progId="Equation.3">
                  <p:embed/>
                </p:oleObj>
              </mc:Choice>
              <mc:Fallback>
                <p:oleObj name="Формула" r:id="rId11" imgW="177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2" y="2496683"/>
                        <a:ext cx="312737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7491187"/>
              </p:ext>
            </p:extLst>
          </p:nvPr>
        </p:nvGraphicFramePr>
        <p:xfrm>
          <a:off x="3857620" y="2710997"/>
          <a:ext cx="26828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3" name="Формула" r:id="rId13" imgW="152280" imgH="228600" progId="Equation.3">
                  <p:embed/>
                </p:oleObj>
              </mc:Choice>
              <mc:Fallback>
                <p:oleObj name="Формула" r:id="rId13" imgW="152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20" y="2710997"/>
                        <a:ext cx="268287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848768" y="1670666"/>
            <a:ext cx="32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b="1" dirty="0" smtClean="0"/>
              <a:t>Кузьмин </a:t>
            </a:r>
            <a:r>
              <a:rPr lang="ru-RU" b="1" dirty="0"/>
              <a:t>А.И. Основы демографии: курс лекций. – М.: РУДН, 2003. – 440 с</a:t>
            </a:r>
            <a:r>
              <a:rPr lang="ru-RU" b="1" dirty="0" smtClean="0"/>
              <a:t>.</a:t>
            </a:r>
            <a:endParaRPr lang="en-US" b="1" dirty="0" smtClean="0"/>
          </a:p>
          <a:p>
            <a:pPr marL="285750" indent="-285750">
              <a:buFontTx/>
              <a:buChar char="-"/>
            </a:pPr>
            <a:r>
              <a:rPr lang="ru-RU" b="1" dirty="0" err="1" smtClean="0"/>
              <a:t>Рыбаковский</a:t>
            </a:r>
            <a:r>
              <a:rPr lang="ru-RU" b="1" dirty="0" smtClean="0"/>
              <a:t> Л.Л. Демографический понятийный  словарь. </a:t>
            </a:r>
            <a:r>
              <a:rPr lang="en-US" b="1" dirty="0">
                <a:hlinkClick r:id="rId15"/>
              </a:rPr>
              <a:t>http://</a:t>
            </a:r>
            <a:r>
              <a:rPr lang="en-US" b="1" dirty="0" smtClean="0">
                <a:hlinkClick r:id="rId15"/>
              </a:rPr>
              <a:t>rybakovsky.ru/uchebnik1a18.html</a:t>
            </a:r>
            <a:endParaRPr lang="ru-RU" b="1" dirty="0" smtClean="0"/>
          </a:p>
          <a:p>
            <a:pPr marL="285750" indent="-285750">
              <a:buFontTx/>
              <a:buChar char="-"/>
            </a:pPr>
            <a:r>
              <a:rPr lang="ru-RU" b="1" dirty="0" smtClean="0"/>
              <a:t>Елисеева И.И. Статистика.  М.: </a:t>
            </a:r>
            <a:r>
              <a:rPr lang="ru-RU" b="1" dirty="0" err="1" smtClean="0"/>
              <a:t>Велби</a:t>
            </a:r>
            <a:r>
              <a:rPr lang="ru-RU" b="1" dirty="0" smtClean="0"/>
              <a:t>. 2004.- 441 с.</a:t>
            </a:r>
            <a:endParaRPr lang="en-US" b="1" dirty="0" smtClean="0"/>
          </a:p>
          <a:p>
            <a:pPr marL="285750" indent="-285750">
              <a:buFontTx/>
              <a:buChar char="-"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8307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Рисунок 7" descr="http://upload.wikimedia.org/wikipedia/commons/7/7e/Angola_population_pyramid_200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000108"/>
            <a:ext cx="8498646" cy="5608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TextBox 9"/>
          <p:cNvSpPr txBox="1">
            <a:spLocks noChangeArrowheads="1"/>
          </p:cNvSpPr>
          <p:nvPr/>
        </p:nvSpPr>
        <p:spPr bwMode="auto">
          <a:xfrm>
            <a:off x="71406" y="142852"/>
            <a:ext cx="89297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alibri" pitchFamily="34" charset="0"/>
              </a:rPr>
              <a:t>Половозрастная диаграмма, как основа расчета функции </a:t>
            </a:r>
          </a:p>
          <a:p>
            <a:pPr algn="ctr"/>
            <a:r>
              <a:rPr lang="ru-RU" sz="2400" b="1" dirty="0" smtClean="0">
                <a:latin typeface="Calibri" pitchFamily="34" charset="0"/>
              </a:rPr>
              <a:t>распределения продолжительности жизни</a:t>
            </a:r>
            <a:endParaRPr lang="ru-RU" sz="2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/>
          <p:cNvPicPr>
            <a:picLocks noChangeAspect="1" noChangeArrowheads="1"/>
          </p:cNvPicPr>
          <p:nvPr/>
        </p:nvPicPr>
        <p:blipFill>
          <a:blip r:embed="rId3"/>
          <a:srcRect l="13974" t="23804" r="6419" b="15112"/>
          <a:stretch>
            <a:fillRect/>
          </a:stretch>
        </p:blipFill>
        <p:spPr bwMode="auto">
          <a:xfrm>
            <a:off x="0" y="3786195"/>
            <a:ext cx="4203594" cy="2857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2" descr="Germany Pyrami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06" y="714356"/>
            <a:ext cx="4126369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TextBox 9"/>
          <p:cNvSpPr txBox="1">
            <a:spLocks noChangeArrowheads="1"/>
          </p:cNvSpPr>
          <p:nvPr/>
        </p:nvSpPr>
        <p:spPr bwMode="auto">
          <a:xfrm>
            <a:off x="2571750" y="142875"/>
            <a:ext cx="3095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itchFamily="34" charset="0"/>
              </a:rPr>
              <a:t>Sex-Age Diagram (SAD)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8202" name="TextBox 15"/>
          <p:cNvSpPr txBox="1">
            <a:spLocks noChangeArrowheads="1"/>
          </p:cNvSpPr>
          <p:nvPr/>
        </p:nvSpPr>
        <p:spPr bwMode="auto">
          <a:xfrm>
            <a:off x="5786438" y="285750"/>
            <a:ext cx="17684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itchFamily="34" charset="0"/>
              </a:rPr>
              <a:t>Russia, </a:t>
            </a:r>
            <a:r>
              <a:rPr lang="en-US" sz="2400" b="1" dirty="0" smtClean="0">
                <a:latin typeface="Calibri" pitchFamily="34" charset="0"/>
              </a:rPr>
              <a:t>1980</a:t>
            </a:r>
            <a:endParaRPr lang="ru-RU" sz="2400" b="1" dirty="0">
              <a:latin typeface="Calibri" pitchFamily="34" charset="0"/>
            </a:endParaRPr>
          </a:p>
        </p:txBody>
      </p:sp>
      <p:pic>
        <p:nvPicPr>
          <p:cNvPr id="820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50" y="714375"/>
            <a:ext cx="4332288" cy="591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Box 9"/>
          <p:cNvSpPr txBox="1">
            <a:spLocks noChangeArrowheads="1"/>
          </p:cNvSpPr>
          <p:nvPr/>
        </p:nvSpPr>
        <p:spPr bwMode="auto">
          <a:xfrm>
            <a:off x="3923928" y="143173"/>
            <a:ext cx="7585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ПВД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8202" name="TextBox 15"/>
          <p:cNvSpPr txBox="1">
            <a:spLocks noChangeArrowheads="1"/>
          </p:cNvSpPr>
          <p:nvPr/>
        </p:nvSpPr>
        <p:spPr bwMode="auto">
          <a:xfrm>
            <a:off x="1115616" y="604838"/>
            <a:ext cx="77812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Белоруссия</a:t>
            </a:r>
            <a:r>
              <a:rPr lang="en-US" sz="2400" b="1" dirty="0" smtClean="0">
                <a:latin typeface="Calibri" pitchFamily="34" charset="0"/>
              </a:rPr>
              <a:t>, </a:t>
            </a:r>
            <a:r>
              <a:rPr lang="ru-RU" sz="2400" b="1" dirty="0" smtClean="0">
                <a:latin typeface="Calibri" pitchFamily="34" charset="0"/>
              </a:rPr>
              <a:t>2009           Россия, 2003              Украина, 2003</a:t>
            </a:r>
            <a:endParaRPr lang="ru-RU" sz="2400" b="1" dirty="0">
              <a:latin typeface="Calibri" pitchFamily="34" charset="0"/>
            </a:endParaRPr>
          </a:p>
        </p:txBody>
      </p:sp>
      <p:pic>
        <p:nvPicPr>
          <p:cNvPr id="7" name="Рисунок 6" descr="http://www.polit.ru/media/archive/demoscope/391_gr04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520" y="1340768"/>
            <a:ext cx="3168352" cy="4862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6" name="Picture 2" descr="http://www.demoscope.ru/weekly/2010/0405/img/t_graf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663" y="1161799"/>
            <a:ext cx="5429250" cy="5220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22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22" y="692696"/>
            <a:ext cx="7002463" cy="3035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22" y="3933056"/>
            <a:ext cx="7002463" cy="2636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1692471" y="169899"/>
            <a:ext cx="57753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Возрастные диаграммы 2000-го и 2010-го</a:t>
            </a:r>
            <a:endParaRPr lang="ru-RU" sz="24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56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Box 9"/>
          <p:cNvSpPr txBox="1">
            <a:spLocks noChangeArrowheads="1"/>
          </p:cNvSpPr>
          <p:nvPr/>
        </p:nvSpPr>
        <p:spPr bwMode="auto">
          <a:xfrm>
            <a:off x="3059832" y="44624"/>
            <a:ext cx="26419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Исходные данные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1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Picture 1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" t="19526"/>
          <a:stretch/>
        </p:blipFill>
        <p:spPr bwMode="auto">
          <a:xfrm>
            <a:off x="151900" y="604540"/>
            <a:ext cx="8941752" cy="60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Box 9"/>
          <p:cNvSpPr txBox="1">
            <a:spLocks noChangeArrowheads="1"/>
          </p:cNvSpPr>
          <p:nvPr/>
        </p:nvSpPr>
        <p:spPr bwMode="auto">
          <a:xfrm>
            <a:off x="2571750" y="0"/>
            <a:ext cx="47727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Смежные возрастные диаграммы</a:t>
            </a:r>
            <a:endParaRPr lang="ru-RU" sz="2400" b="1" dirty="0">
              <a:latin typeface="Calibri" pitchFamily="34" charset="0"/>
            </a:endParaRPr>
          </a:p>
        </p:txBody>
      </p:sp>
      <p:pic>
        <p:nvPicPr>
          <p:cNvPr id="51205" name="Рисунок 3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801" y="1070406"/>
            <a:ext cx="2214578" cy="2214578"/>
          </a:xfrm>
          <a:prstGeom prst="rect">
            <a:avLst/>
          </a:prstGeom>
          <a:noFill/>
        </p:spPr>
      </p:pic>
      <p:pic>
        <p:nvPicPr>
          <p:cNvPr id="51204" name="Рисунок 3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83768" y="1070406"/>
            <a:ext cx="2311537" cy="2214578"/>
          </a:xfrm>
          <a:prstGeom prst="rect">
            <a:avLst/>
          </a:prstGeom>
          <a:noFill/>
        </p:spPr>
      </p:pic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209" name="Object 9"/>
          <p:cNvGraphicFramePr>
            <a:graphicFrameLocks noChangeAspect="1"/>
          </p:cNvGraphicFramePr>
          <p:nvPr/>
        </p:nvGraphicFramePr>
        <p:xfrm>
          <a:off x="6072198" y="3267077"/>
          <a:ext cx="19240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9" name="Формула" r:id="rId6" imgW="1219200" imgH="279400" progId="Equation.3">
                  <p:embed/>
                </p:oleObj>
              </mc:Choice>
              <mc:Fallback>
                <p:oleObj name="Формула" r:id="rId6" imgW="12192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98" y="3267077"/>
                        <a:ext cx="1924050" cy="44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8" name="Object 8"/>
          <p:cNvGraphicFramePr>
            <a:graphicFrameLocks noChangeAspect="1"/>
          </p:cNvGraphicFramePr>
          <p:nvPr/>
        </p:nvGraphicFramePr>
        <p:xfrm>
          <a:off x="4929190" y="3643314"/>
          <a:ext cx="3810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0" name="Формула" r:id="rId8" imgW="241195" imgH="279279" progId="Equation.3">
                  <p:embed/>
                </p:oleObj>
              </mc:Choice>
              <mc:Fallback>
                <p:oleObj name="Формула" r:id="rId8" imgW="241195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90" y="3643314"/>
                        <a:ext cx="381000" cy="44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7" name="Object 7"/>
          <p:cNvGraphicFramePr>
            <a:graphicFrameLocks noChangeAspect="1"/>
          </p:cNvGraphicFramePr>
          <p:nvPr/>
        </p:nvGraphicFramePr>
        <p:xfrm>
          <a:off x="4786314" y="4000504"/>
          <a:ext cx="56197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1" name="Формула" r:id="rId10" imgW="355446" imgH="279279" progId="Equation.3">
                  <p:embed/>
                </p:oleObj>
              </mc:Choice>
              <mc:Fallback>
                <p:oleObj name="Формула" r:id="rId10" imgW="355446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314" y="4000504"/>
                        <a:ext cx="561975" cy="44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0" name="Rectangle 10"/>
          <p:cNvSpPr>
            <a:spLocks noChangeArrowheads="1"/>
          </p:cNvSpPr>
          <p:nvPr/>
        </p:nvSpPr>
        <p:spPr bwMode="auto">
          <a:xfrm>
            <a:off x="292057" y="404664"/>
            <a:ext cx="358957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Число убывших в возрасте 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год 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τ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определяется из смежных ВД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11" name="Rectangle 11"/>
          <p:cNvSpPr>
            <a:spLocks noChangeArrowheads="1"/>
          </p:cNvSpPr>
          <p:nvPr/>
        </p:nvSpPr>
        <p:spPr bwMode="auto">
          <a:xfrm>
            <a:off x="4500562" y="3714752"/>
            <a:ext cx="78581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Где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12" name="Rectangle 12"/>
          <p:cNvSpPr>
            <a:spLocks noChangeArrowheads="1"/>
          </p:cNvSpPr>
          <p:nvPr/>
        </p:nvSpPr>
        <p:spPr bwMode="auto">
          <a:xfrm>
            <a:off x="5286380" y="3643314"/>
            <a:ext cx="37147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число жителей по ВД в год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τ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возрасте 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286412" y="4071942"/>
            <a:ext cx="37147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число жителей по ВД в год </a:t>
            </a: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τ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-1 в возрасте -1</a:t>
            </a:r>
          </a:p>
        </p:txBody>
      </p:sp>
      <p:pic>
        <p:nvPicPr>
          <p:cNvPr id="51214" name="Picture 1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42844" y="3357562"/>
            <a:ext cx="4143404" cy="263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Прямоугольник 22"/>
          <p:cNvSpPr/>
          <p:nvPr/>
        </p:nvSpPr>
        <p:spPr>
          <a:xfrm>
            <a:off x="142844" y="614364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Обращает на себя внимание ушедшие из жизни молодые люд и в возрасте 19-22 года (более 30 тыс.человек).</a:t>
            </a:r>
          </a:p>
        </p:txBody>
      </p:sp>
      <p:sp>
        <p:nvSpPr>
          <p:cNvPr id="5121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215" name="Object 15"/>
          <p:cNvGraphicFramePr>
            <a:graphicFrameLocks noChangeAspect="1"/>
          </p:cNvGraphicFramePr>
          <p:nvPr/>
        </p:nvGraphicFramePr>
        <p:xfrm>
          <a:off x="5929322" y="4929198"/>
          <a:ext cx="1524000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2" name="Формула" r:id="rId13" imgW="965200" imgH="990600" progId="Equation.3">
                  <p:embed/>
                </p:oleObj>
              </mc:Choice>
              <mc:Fallback>
                <p:oleObj name="Формула" r:id="rId13" imgW="965200" imgH="990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22" y="4929198"/>
                        <a:ext cx="1524000" cy="158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5643570" y="4572008"/>
            <a:ext cx="21167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Средний возраст убытия </a:t>
            </a:r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1038513"/>
              </p:ext>
            </p:extLst>
          </p:nvPr>
        </p:nvGraphicFramePr>
        <p:xfrm>
          <a:off x="4868736" y="548680"/>
          <a:ext cx="4152899" cy="2588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</p:spTree>
    <p:extLst>
      <p:ext uri="{BB962C8B-B14F-4D97-AF65-F5344CB8AC3E}">
        <p14:creationId xmlns:p14="http://schemas.microsoft.com/office/powerpoint/2010/main" val="268859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Box 9"/>
          <p:cNvSpPr txBox="1">
            <a:spLocks noChangeArrowheads="1"/>
          </p:cNvSpPr>
          <p:nvPr/>
        </p:nvSpPr>
        <p:spPr bwMode="auto">
          <a:xfrm>
            <a:off x="2571750" y="142875"/>
            <a:ext cx="43260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Распределение возраста ухода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1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231" name="Object 7"/>
          <p:cNvGraphicFramePr>
            <a:graphicFrameLocks noChangeAspect="1"/>
          </p:cNvGraphicFramePr>
          <p:nvPr/>
        </p:nvGraphicFramePr>
        <p:xfrm>
          <a:off x="428596" y="1285860"/>
          <a:ext cx="1844675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26" name="Формула" r:id="rId4" imgW="1168200" imgH="469800" progId="Equation.3">
                  <p:embed/>
                </p:oleObj>
              </mc:Choice>
              <mc:Fallback>
                <p:oleObj name="Формула" r:id="rId4" imgW="1168200" imgH="469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1285860"/>
                        <a:ext cx="1844675" cy="750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0" y="57148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Условная вероятность убытия в возрасте 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условии дожития до него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0" y="857232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т.е.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неухода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предыдущие возрастные группы 1,2,…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-1  </a:t>
            </a: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2235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071678"/>
            <a:ext cx="4611089" cy="285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223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066623"/>
              </p:ext>
            </p:extLst>
          </p:nvPr>
        </p:nvGraphicFramePr>
        <p:xfrm>
          <a:off x="992188" y="5286375"/>
          <a:ext cx="722312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27" name="Формула" r:id="rId7" imgW="520560" imgH="228600" progId="Equation.3">
                  <p:embed/>
                </p:oleObj>
              </mc:Choice>
              <mc:Fallback>
                <p:oleObj name="Формула" r:id="rId7" imgW="520560" imgH="2286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2188" y="5286375"/>
                        <a:ext cx="722312" cy="31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7885630"/>
              </p:ext>
            </p:extLst>
          </p:nvPr>
        </p:nvGraphicFramePr>
        <p:xfrm>
          <a:off x="2706688" y="5786438"/>
          <a:ext cx="836612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28" name="Формула" r:id="rId9" imgW="634680" imgH="203040" progId="Equation.3">
                  <p:embed/>
                </p:oleObj>
              </mc:Choice>
              <mc:Fallback>
                <p:oleObj name="Формула" r:id="rId9" imgW="634680" imgH="2030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6688" y="5786438"/>
                        <a:ext cx="836612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6" name="Object 12"/>
          <p:cNvGraphicFramePr>
            <a:graphicFrameLocks noChangeAspect="1"/>
          </p:cNvGraphicFramePr>
          <p:nvPr/>
        </p:nvGraphicFramePr>
        <p:xfrm>
          <a:off x="642910" y="6143644"/>
          <a:ext cx="23907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29" name="Формула" r:id="rId11" imgW="1511300" imgH="228600" progId="Equation.3">
                  <p:embed/>
                </p:oleObj>
              </mc:Choice>
              <mc:Fallback>
                <p:oleObj name="Формула" r:id="rId11" imgW="1511300" imgH="2286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6143644"/>
                        <a:ext cx="2390775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-317665" y="4852317"/>
            <a:ext cx="541731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Вероятность ухода в данном возрасте, которая будет равна </a:t>
            </a: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произведению вероятности дожития до данной возрастной</a:t>
            </a:r>
          </a:p>
          <a:p>
            <a:pPr indent="539750"/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группы                    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т.е. вероятность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неухода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предыдущие </a:t>
            </a:r>
          </a:p>
          <a:p>
            <a:pPr indent="539750"/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возрастные группы 1,2,…</a:t>
            </a:r>
            <a:r>
              <a:rPr lang="en-US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-1 на условную вероятность ухода </a:t>
            </a:r>
          </a:p>
          <a:p>
            <a:pPr indent="539750"/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текущей возрастной группе </a:t>
            </a:r>
            <a:r>
              <a:rPr lang="en-US" sz="1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</a:t>
            </a:r>
            <a:r>
              <a:rPr lang="en-US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0" y="103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42" name="Rectangle 18"/>
          <p:cNvSpPr>
            <a:spLocks noChangeArrowheads="1"/>
          </p:cNvSpPr>
          <p:nvPr/>
        </p:nvSpPr>
        <p:spPr bwMode="auto">
          <a:xfrm>
            <a:off x="0" y="1400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43" name="Rectangle 19"/>
          <p:cNvSpPr>
            <a:spLocks noChangeArrowheads="1"/>
          </p:cNvSpPr>
          <p:nvPr/>
        </p:nvSpPr>
        <p:spPr bwMode="auto">
          <a:xfrm>
            <a:off x="4297289" y="857232"/>
            <a:ext cx="484671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Вероятность дожития до возрастной группы  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 </a:t>
            </a: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т.е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неухода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предыдущие возрастные группы </a:t>
            </a: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1,2,…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-1,  равна произведению вероятностей </a:t>
            </a: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неубытия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каждой из предыдущих возрастных групп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4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244" name="Object 20"/>
          <p:cNvGraphicFramePr>
            <a:graphicFrameLocks noChangeAspect="1"/>
          </p:cNvGraphicFramePr>
          <p:nvPr/>
        </p:nvGraphicFramePr>
        <p:xfrm>
          <a:off x="5643570" y="1928802"/>
          <a:ext cx="2771775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30" name="Формула" r:id="rId13" imgW="1752600" imgH="508000" progId="Equation.3">
                  <p:embed/>
                </p:oleObj>
              </mc:Choice>
              <mc:Fallback>
                <p:oleObj name="Формула" r:id="rId13" imgW="1752600" imgH="5080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70" y="1928802"/>
                        <a:ext cx="2771775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246" name="Picture 22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786314" y="2643182"/>
            <a:ext cx="4210367" cy="2264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5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249" name="Object 25"/>
          <p:cNvGraphicFramePr>
            <a:graphicFrameLocks noChangeAspect="1"/>
          </p:cNvGraphicFramePr>
          <p:nvPr/>
        </p:nvGraphicFramePr>
        <p:xfrm>
          <a:off x="3214678" y="1428736"/>
          <a:ext cx="14287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31" name="Формула" r:id="rId16" imgW="901309" imgH="203112" progId="Equation.3">
                  <p:embed/>
                </p:oleObj>
              </mc:Choice>
              <mc:Fallback>
                <p:oleObj name="Формула" r:id="rId16" imgW="901309" imgH="203112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678" y="1428736"/>
                        <a:ext cx="1428750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5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Object 26"/>
          <p:cNvGraphicFramePr>
            <a:graphicFrameLocks noChangeAspect="1"/>
          </p:cNvGraphicFramePr>
          <p:nvPr/>
        </p:nvGraphicFramePr>
        <p:xfrm>
          <a:off x="3724275" y="5786454"/>
          <a:ext cx="541972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32" name="Формула" r:id="rId18" imgW="3429000" imgH="533400" progId="Equation.3">
                  <p:embed/>
                </p:oleObj>
              </mc:Choice>
              <mc:Fallback>
                <p:oleObj name="Формула" r:id="rId18" imgW="3429000" imgH="53340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4275" y="5786454"/>
                        <a:ext cx="5419725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52" name="Rectangle 28"/>
          <p:cNvSpPr>
            <a:spLocks noChangeArrowheads="1"/>
          </p:cNvSpPr>
          <p:nvPr/>
        </p:nvSpPr>
        <p:spPr bwMode="auto">
          <a:xfrm>
            <a:off x="5072066" y="5000636"/>
            <a:ext cx="74295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трудно убедиться, что сумма всех вероятностей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всем интервале возрастов равна единице: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918760"/>
            <a:ext cx="4213702" cy="236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1000101" y="3279943"/>
          <a:ext cx="2286016" cy="720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6" name="Формула" r:id="rId4" imgW="1625400" imgH="507960" progId="Equation.3">
                  <p:embed/>
                </p:oleObj>
              </mc:Choice>
              <mc:Fallback>
                <p:oleObj name="Формула" r:id="rId4" imgW="1625400" imgH="5079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1" y="3279943"/>
                        <a:ext cx="2286016" cy="7205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4043367"/>
            <a:ext cx="3925670" cy="2743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377825" y="71414"/>
          <a:ext cx="359727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7" name="Формула" r:id="rId7" imgW="2273040" imgH="533160" progId="Equation.3">
                  <p:embed/>
                </p:oleObj>
              </mc:Choice>
              <mc:Fallback>
                <p:oleObj name="Формула" r:id="rId7" imgW="2273040" imgH="53316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25" y="71414"/>
                        <a:ext cx="3597275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251520" y="4149080"/>
            <a:ext cx="3857620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Функция распределения года ухода,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1991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86248" y="0"/>
            <a:ext cx="1047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alibri" pitchFamily="34" charset="0"/>
              </a:rPr>
              <a:t>f(t)</a:t>
            </a:r>
            <a:r>
              <a:rPr lang="ru-RU" b="1" dirty="0" smtClean="0">
                <a:latin typeface="Calibri" pitchFamily="34" charset="0"/>
              </a:rPr>
              <a:t> и</a:t>
            </a:r>
            <a:r>
              <a:rPr lang="en-US" b="1" dirty="0" smtClean="0">
                <a:latin typeface="Calibri" pitchFamily="34" charset="0"/>
              </a:rPr>
              <a:t> F(t)</a:t>
            </a:r>
            <a:endParaRPr lang="ru-RU" b="1" dirty="0">
              <a:latin typeface="Calibri" pitchFamily="34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7629876"/>
              </p:ext>
            </p:extLst>
          </p:nvPr>
        </p:nvGraphicFramePr>
        <p:xfrm>
          <a:off x="4809789" y="692697"/>
          <a:ext cx="4246079" cy="2593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7240402"/>
              </p:ext>
            </p:extLst>
          </p:nvPr>
        </p:nvGraphicFramePr>
        <p:xfrm>
          <a:off x="4355976" y="3717032"/>
          <a:ext cx="4574078" cy="293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1000101" y="3279943"/>
          <a:ext cx="2286016" cy="720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6" name="Формула" r:id="rId3" imgW="1625400" imgH="507960" progId="Equation.3">
                  <p:embed/>
                </p:oleObj>
              </mc:Choice>
              <mc:Fallback>
                <p:oleObj name="Формула" r:id="rId3" imgW="162540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1" y="3279943"/>
                        <a:ext cx="2286016" cy="7205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281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4000504"/>
            <a:ext cx="3857639" cy="2588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9691883"/>
              </p:ext>
            </p:extLst>
          </p:nvPr>
        </p:nvGraphicFramePr>
        <p:xfrm>
          <a:off x="377825" y="44624"/>
          <a:ext cx="359727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7" name="Формула" r:id="rId6" imgW="2273040" imgH="533160" progId="Equation.3">
                  <p:embed/>
                </p:oleObj>
              </mc:Choice>
              <mc:Fallback>
                <p:oleObj name="Формула" r:id="rId6" imgW="227304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25" y="44624"/>
                        <a:ext cx="3597275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23528" y="4000504"/>
            <a:ext cx="4392487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Функция распределения года ухода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43504" y="928669"/>
            <a:ext cx="3857652" cy="2501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4286248" y="0"/>
            <a:ext cx="1047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alibri" pitchFamily="34" charset="0"/>
              </a:rPr>
              <a:t>f(t)</a:t>
            </a:r>
            <a:r>
              <a:rPr lang="ru-RU" b="1" dirty="0" smtClean="0">
                <a:latin typeface="Calibri" pitchFamily="34" charset="0"/>
              </a:rPr>
              <a:t> и</a:t>
            </a:r>
            <a:r>
              <a:rPr lang="en-US" b="1" dirty="0" smtClean="0">
                <a:latin typeface="Calibri" pitchFamily="34" charset="0"/>
              </a:rPr>
              <a:t> F(t)</a:t>
            </a:r>
            <a:endParaRPr lang="ru-RU" b="1" dirty="0">
              <a:latin typeface="Calibri" pitchFamily="34" charset="0"/>
            </a:endParaRPr>
          </a:p>
        </p:txBody>
      </p:sp>
      <p:pic>
        <p:nvPicPr>
          <p:cNvPr id="6247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89" y="836712"/>
            <a:ext cx="4919338" cy="2501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77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40" y="3999672"/>
            <a:ext cx="4912387" cy="2813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165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617006"/>
            <a:ext cx="3857652" cy="203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732874"/>
            <a:ext cx="3857652" cy="1944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4752066"/>
            <a:ext cx="3857652" cy="1944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3" name="Picture 7" descr="http://demographia.net/UserFiles/Image/Gorshkov/Lifespan_distribution/pic3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4811" y="3367577"/>
            <a:ext cx="4786346" cy="326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474" y="714355"/>
            <a:ext cx="3365922" cy="2576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0417" name="Object 1"/>
          <p:cNvGraphicFramePr>
            <a:graphicFrameLocks noChangeAspect="1"/>
          </p:cNvGraphicFramePr>
          <p:nvPr/>
        </p:nvGraphicFramePr>
        <p:xfrm>
          <a:off x="7786710" y="1285860"/>
          <a:ext cx="1247775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2" name="Формула" r:id="rId8" imgW="787400" imgH="508000" progId="Equation.3">
                  <p:embed/>
                </p:oleObj>
              </mc:Choice>
              <mc:Fallback>
                <p:oleObj name="Формула" r:id="rId8" imgW="787400" imgH="5080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6710" y="1285860"/>
                        <a:ext cx="1247775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5072066" y="357166"/>
            <a:ext cx="38576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Средняя продолжительность жизни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1099367"/>
              </p:ext>
            </p:extLst>
          </p:nvPr>
        </p:nvGraphicFramePr>
        <p:xfrm>
          <a:off x="268027" y="3017802"/>
          <a:ext cx="4144963" cy="159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9" name="Формула" r:id="rId3" imgW="1447560" imgH="685800" progId="Equation.3">
                  <p:embed/>
                </p:oleObj>
              </mc:Choice>
              <mc:Fallback>
                <p:oleObj name="Формула" r:id="rId3" imgW="1447560" imgH="685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027" y="3017802"/>
                        <a:ext cx="4144963" cy="15906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021477"/>
              </p:ext>
            </p:extLst>
          </p:nvPr>
        </p:nvGraphicFramePr>
        <p:xfrm>
          <a:off x="1986938" y="5628149"/>
          <a:ext cx="4910138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30" name="Формула" r:id="rId5" imgW="1714320" imgH="419040" progId="Equation.3">
                  <p:embed/>
                </p:oleObj>
              </mc:Choice>
              <mc:Fallback>
                <p:oleObj name="Формула" r:id="rId5" imgW="171432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6938" y="5628149"/>
                        <a:ext cx="4910138" cy="9715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0215824"/>
              </p:ext>
            </p:extLst>
          </p:nvPr>
        </p:nvGraphicFramePr>
        <p:xfrm>
          <a:off x="179512" y="817945"/>
          <a:ext cx="908050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31" name="Формула" r:id="rId7" imgW="317160" imgH="914400" progId="Equation.3">
                  <p:embed/>
                </p:oleObj>
              </mc:Choice>
              <mc:Fallback>
                <p:oleObj name="Формула" r:id="rId7" imgW="317160" imgH="914400" progId="Equation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817945"/>
                        <a:ext cx="908050" cy="2120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20"/>
          <p:cNvSpPr txBox="1">
            <a:spLocks noChangeArrowheads="1"/>
          </p:cNvSpPr>
          <p:nvPr/>
        </p:nvSpPr>
        <p:spPr bwMode="auto">
          <a:xfrm>
            <a:off x="1122017" y="867308"/>
            <a:ext cx="76264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latin typeface="Calibri" pitchFamily="34" charset="0"/>
              </a:rPr>
              <a:t>- число человек на </a:t>
            </a:r>
            <a:r>
              <a:rPr lang="ru-RU" sz="2400" dirty="0" err="1">
                <a:latin typeface="Calibri" pitchFamily="34" charset="0"/>
              </a:rPr>
              <a:t>возр</a:t>
            </a:r>
            <a:r>
              <a:rPr lang="ru-RU" sz="2400" dirty="0">
                <a:latin typeface="Calibri" pitchFamily="34" charset="0"/>
              </a:rPr>
              <a:t>. диаграмме в возрастной группе</a:t>
            </a:r>
          </a:p>
        </p:txBody>
      </p:sp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1115616" y="1334472"/>
            <a:ext cx="6652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Calibri" pitchFamily="34" charset="0"/>
              </a:rPr>
              <a:t>- число рожденный в данной возрастной группе</a:t>
            </a:r>
            <a:endParaRPr lang="ru-RU" sz="2400" dirty="0">
              <a:latin typeface="Calibri" pitchFamily="34" charset="0"/>
            </a:endParaRPr>
          </a:p>
        </p:txBody>
      </p:sp>
      <p:sp>
        <p:nvSpPr>
          <p:cNvPr id="9" name="TextBox 20"/>
          <p:cNvSpPr txBox="1">
            <a:spLocks noChangeArrowheads="1"/>
          </p:cNvSpPr>
          <p:nvPr/>
        </p:nvSpPr>
        <p:spPr bwMode="auto">
          <a:xfrm>
            <a:off x="1119971" y="1916832"/>
            <a:ext cx="62305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Calibri" pitchFamily="34" charset="0"/>
              </a:rPr>
              <a:t>- число погибших в данной возрастной группе</a:t>
            </a:r>
            <a:endParaRPr lang="ru-RU" sz="2400" dirty="0">
              <a:latin typeface="Calibri" pitchFamily="34" charset="0"/>
            </a:endParaRPr>
          </a:p>
        </p:txBody>
      </p:sp>
      <p:sp>
        <p:nvSpPr>
          <p:cNvPr id="10" name="TextBox 20"/>
          <p:cNvSpPr txBox="1">
            <a:spLocks noChangeArrowheads="1"/>
          </p:cNvSpPr>
          <p:nvPr/>
        </p:nvSpPr>
        <p:spPr bwMode="auto">
          <a:xfrm>
            <a:off x="1119971" y="2492896"/>
            <a:ext cx="71972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Calibri" pitchFamily="34" charset="0"/>
              </a:rPr>
              <a:t>- Функция распределения продолжительности жизни</a:t>
            </a:r>
            <a:endParaRPr lang="ru-RU" sz="2400" dirty="0">
              <a:latin typeface="Calibri" pitchFamily="34" charset="0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673630" y="126355"/>
            <a:ext cx="83817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Оценка распределения погибших на возрастной диаграмме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48094" y="4797152"/>
            <a:ext cx="769588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Повышение чувствительности возрастной диаграммы к</a:t>
            </a:r>
          </a:p>
          <a:p>
            <a:r>
              <a:rPr lang="ru-RU" sz="2400" b="1" dirty="0">
                <a:latin typeface="Calibri" pitchFamily="34" charset="0"/>
              </a:rPr>
              <a:t>р</a:t>
            </a:r>
            <a:r>
              <a:rPr lang="ru-RU" sz="2400" b="1" dirty="0" smtClean="0">
                <a:latin typeface="Calibri" pitchFamily="34" charset="0"/>
              </a:rPr>
              <a:t>аспределению погибших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64488" y="3501008"/>
            <a:ext cx="38839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РСФСР </a:t>
            </a:r>
            <a:r>
              <a:rPr lang="ru-RU" dirty="0" smtClean="0"/>
              <a:t>в 1940 </a:t>
            </a:r>
            <a:r>
              <a:rPr lang="ru-RU" dirty="0" err="1" smtClean="0"/>
              <a:t>гюожидаемая</a:t>
            </a:r>
            <a:r>
              <a:rPr lang="ru-RU" dirty="0" smtClean="0"/>
              <a:t> </a:t>
            </a:r>
            <a:r>
              <a:rPr lang="ru-RU" dirty="0"/>
              <a:t>продолжительность жизни мужчин составляла 37,5 лет, у женщин — 41,9 года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8178276"/>
              </p:ext>
            </p:extLst>
          </p:nvPr>
        </p:nvGraphicFramePr>
        <p:xfrm>
          <a:off x="4897184" y="2954561"/>
          <a:ext cx="32321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32" name="Формула" r:id="rId9" imgW="1130040" imgH="228600" progId="Equation.3">
                  <p:embed/>
                </p:oleObj>
              </mc:Choice>
              <mc:Fallback>
                <p:oleObj name="Формула" r:id="rId9" imgW="1130040" imgH="228600" progId="Equation.3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7184" y="2954561"/>
                        <a:ext cx="3232150" cy="5302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658829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3779912" y="124828"/>
            <a:ext cx="12554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ВД 2000</a:t>
            </a:r>
            <a:endParaRPr lang="ru-RU" sz="24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57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89" y="1484784"/>
            <a:ext cx="8525615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3779912" y="124828"/>
            <a:ext cx="12554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ВД 2010</a:t>
            </a:r>
            <a:endParaRPr lang="ru-RU" sz="24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17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45" y="980728"/>
            <a:ext cx="7560840" cy="513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3779912" y="124828"/>
            <a:ext cx="12554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ВД 1990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107504" y="6237312"/>
            <a:ext cx="89289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FF0000"/>
                </a:solidFill>
                <a:latin typeface="Calibri" pitchFamily="34" charset="0"/>
              </a:rPr>
              <a:t>Не статистические данные переписи, а на основе сегодня живущих</a:t>
            </a:r>
            <a:endParaRPr lang="ru-RU" sz="1200" b="1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1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extBox 7"/>
          <p:cNvSpPr txBox="1">
            <a:spLocks noChangeArrowheads="1"/>
          </p:cNvSpPr>
          <p:nvPr/>
        </p:nvSpPr>
        <p:spPr bwMode="auto">
          <a:xfrm>
            <a:off x="2765206" y="151124"/>
            <a:ext cx="44340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latin typeface="Calibri" pitchFamily="34" charset="0"/>
              </a:rPr>
              <a:t>Сверточный</a:t>
            </a:r>
            <a:r>
              <a:rPr lang="ru-RU" sz="2400" b="1" dirty="0" smtClean="0">
                <a:latin typeface="Calibri" pitchFamily="34" charset="0"/>
              </a:rPr>
              <a:t> алгоритм прогноза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251520" y="2650307"/>
            <a:ext cx="8358247" cy="1928812"/>
            <a:chOff x="1314" y="9390"/>
            <a:chExt cx="9216" cy="1256"/>
          </a:xfrm>
        </p:grpSpPr>
        <p:grpSp>
          <p:nvGrpSpPr>
            <p:cNvPr id="1040" name="Group 4"/>
            <p:cNvGrpSpPr>
              <a:grpSpLocks/>
            </p:cNvGrpSpPr>
            <p:nvPr/>
          </p:nvGrpSpPr>
          <p:grpSpPr bwMode="auto">
            <a:xfrm>
              <a:off x="3754" y="9483"/>
              <a:ext cx="3704" cy="1023"/>
              <a:chOff x="2410" y="7488"/>
              <a:chExt cx="3704" cy="1023"/>
            </a:xfrm>
          </p:grpSpPr>
          <p:sp>
            <p:nvSpPr>
              <p:cNvPr id="1043" name="Text Box 7"/>
              <p:cNvSpPr txBox="1">
                <a:spLocks noChangeArrowheads="1"/>
              </p:cNvSpPr>
              <p:nvPr/>
            </p:nvSpPr>
            <p:spPr bwMode="auto">
              <a:xfrm>
                <a:off x="3223" y="7488"/>
                <a:ext cx="2530" cy="102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1044" name="AutoShape 6"/>
              <p:cNvCxnSpPr>
                <a:cxnSpLocks noChangeShapeType="1"/>
              </p:cNvCxnSpPr>
              <p:nvPr/>
            </p:nvCxnSpPr>
            <p:spPr bwMode="auto">
              <a:xfrm>
                <a:off x="5753" y="7953"/>
                <a:ext cx="361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045" name="AutoShape 5"/>
              <p:cNvCxnSpPr>
                <a:cxnSpLocks noChangeShapeType="1"/>
              </p:cNvCxnSpPr>
              <p:nvPr/>
            </p:nvCxnSpPr>
            <p:spPr bwMode="auto">
              <a:xfrm>
                <a:off x="2410" y="8000"/>
                <a:ext cx="78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1041" name="Text Box 3"/>
            <p:cNvSpPr txBox="1">
              <a:spLocks noChangeArrowheads="1"/>
            </p:cNvSpPr>
            <p:nvPr/>
          </p:nvSpPr>
          <p:spPr bwMode="auto">
            <a:xfrm>
              <a:off x="1314" y="9390"/>
              <a:ext cx="2284" cy="121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>
                <a:ea typeface="Times New Roman" pitchFamily="18" charset="0"/>
              </a:endParaRPr>
            </a:p>
            <a:p>
              <a:endParaRPr lang="en-US" dirty="0">
                <a:ea typeface="Times New Roman" pitchFamily="18" charset="0"/>
              </a:endParaRPr>
            </a:p>
            <a:p>
              <a:r>
                <a:rPr lang="ru-RU" dirty="0" smtClean="0">
                  <a:ea typeface="Times New Roman" pitchFamily="18" charset="0"/>
                </a:rPr>
                <a:t>Число рожденных женщин</a:t>
              </a:r>
              <a:r>
                <a:rPr lang="en-US" dirty="0" smtClean="0">
                  <a:ea typeface="Times New Roman" pitchFamily="18" charset="0"/>
                </a:rPr>
                <a:t>, </a:t>
              </a:r>
              <a:r>
                <a:rPr lang="en-US" dirty="0">
                  <a:ea typeface="Times New Roman" pitchFamily="18" charset="0"/>
                </a:rPr>
                <a:t>x(z)</a:t>
              </a:r>
            </a:p>
          </p:txBody>
        </p:sp>
        <p:sp>
          <p:nvSpPr>
            <p:cNvPr id="1042" name="Text Box 2"/>
            <p:cNvSpPr txBox="1">
              <a:spLocks noChangeArrowheads="1"/>
            </p:cNvSpPr>
            <p:nvPr/>
          </p:nvSpPr>
          <p:spPr bwMode="auto">
            <a:xfrm>
              <a:off x="7509" y="9435"/>
              <a:ext cx="3021" cy="121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>
                <a:ea typeface="Times New Roman" pitchFamily="18" charset="0"/>
              </a:endParaRPr>
            </a:p>
            <a:p>
              <a:endParaRPr lang="en-US" dirty="0">
                <a:ea typeface="Times New Roman" pitchFamily="18" charset="0"/>
              </a:endParaRPr>
            </a:p>
            <a:p>
              <a:r>
                <a:rPr lang="ru-RU" dirty="0" smtClean="0">
                  <a:ea typeface="Times New Roman" pitchFamily="18" charset="0"/>
                </a:rPr>
                <a:t>Число рожденных, </a:t>
              </a:r>
              <a:r>
                <a:rPr lang="ru-RU" dirty="0" err="1">
                  <a:ea typeface="Times New Roman" pitchFamily="18" charset="0"/>
                </a:rPr>
                <a:t>y</a:t>
              </a:r>
              <a:r>
                <a:rPr lang="ru-RU" dirty="0">
                  <a:ea typeface="Times New Roman" pitchFamily="18" charset="0"/>
                </a:rPr>
                <a:t>(</a:t>
              </a:r>
              <a:r>
                <a:rPr lang="ru-RU" dirty="0" err="1">
                  <a:ea typeface="Times New Roman" pitchFamily="18" charset="0"/>
                </a:rPr>
                <a:t>z</a:t>
              </a:r>
              <a:r>
                <a:rPr lang="ru-RU" dirty="0">
                  <a:ea typeface="Times New Roman" pitchFamily="18" charset="0"/>
                </a:rPr>
                <a:t>)</a:t>
              </a:r>
            </a:p>
          </p:txBody>
        </p:sp>
      </p:grpSp>
      <p:sp>
        <p:nvSpPr>
          <p:cNvPr id="103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02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6401811"/>
              </p:ext>
            </p:extLst>
          </p:nvPr>
        </p:nvGraphicFramePr>
        <p:xfrm>
          <a:off x="3439703" y="3078590"/>
          <a:ext cx="165735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Формула" r:id="rId4" imgW="812447" imgH="418918" progId="Equation.3">
                  <p:embed/>
                </p:oleObj>
              </mc:Choice>
              <mc:Fallback>
                <p:oleObj name="Формула" r:id="rId4" imgW="812447" imgH="418918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9703" y="3078590"/>
                        <a:ext cx="165735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027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9533606"/>
              </p:ext>
            </p:extLst>
          </p:nvPr>
        </p:nvGraphicFramePr>
        <p:xfrm>
          <a:off x="1763688" y="1412776"/>
          <a:ext cx="6021388" cy="1214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name="Формула" r:id="rId6" imgW="2501900" imgH="508000" progId="Equation.3">
                  <p:embed/>
                </p:oleObj>
              </mc:Choice>
              <mc:Fallback>
                <p:oleObj name="Формула" r:id="rId6" imgW="2501900" imgH="5080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1412776"/>
                        <a:ext cx="6021388" cy="1214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028" name="Object 17"/>
          <p:cNvGraphicFramePr>
            <a:graphicFrameLocks noChangeAspect="1"/>
          </p:cNvGraphicFramePr>
          <p:nvPr/>
        </p:nvGraphicFramePr>
        <p:xfrm>
          <a:off x="428625" y="5429250"/>
          <a:ext cx="8391525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name="Формула" r:id="rId8" imgW="3898900" imgH="546100" progId="Equation.3">
                  <p:embed/>
                </p:oleObj>
              </mc:Choice>
              <mc:Fallback>
                <p:oleObj name="Формула" r:id="rId8" imgW="3898900" imgH="5461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5429250"/>
                        <a:ext cx="8391525" cy="1162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7" name="Rectangle 19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38" name="TextBox 20"/>
          <p:cNvSpPr txBox="1">
            <a:spLocks noChangeArrowheads="1"/>
          </p:cNvSpPr>
          <p:nvPr/>
        </p:nvSpPr>
        <p:spPr bwMode="auto">
          <a:xfrm>
            <a:off x="2751783" y="733425"/>
            <a:ext cx="37113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Calibri" pitchFamily="34" charset="0"/>
              </a:rPr>
              <a:t>Прогноз рождений в </a:t>
            </a:r>
            <a:r>
              <a:rPr lang="en-US" sz="2400" dirty="0" smtClean="0">
                <a:latin typeface="Calibri" pitchFamily="34" charset="0"/>
              </a:rPr>
              <a:t>t-year</a:t>
            </a:r>
            <a:endParaRPr lang="ru-RU" sz="2400" dirty="0">
              <a:latin typeface="Calibri" pitchFamily="34" charset="0"/>
            </a:endParaRPr>
          </a:p>
        </p:txBody>
      </p:sp>
      <p:sp>
        <p:nvSpPr>
          <p:cNvPr id="1039" name="TextBox 21"/>
          <p:cNvSpPr txBox="1">
            <a:spLocks noChangeArrowheads="1"/>
          </p:cNvSpPr>
          <p:nvPr/>
        </p:nvSpPr>
        <p:spPr bwMode="auto">
          <a:xfrm>
            <a:off x="2143125" y="4718659"/>
            <a:ext cx="60445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Calibri" pitchFamily="34" charset="0"/>
              </a:rPr>
              <a:t>Прогноз рождений в интервале 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l-GR" sz="2400" dirty="0" smtClean="0">
                <a:latin typeface="Calibri" pitchFamily="34" charset="0"/>
              </a:rPr>
              <a:t>τ</a:t>
            </a:r>
            <a:r>
              <a:rPr lang="ru-RU" sz="2400" dirty="0" smtClean="0">
                <a:latin typeface="Calibri" pitchFamily="34" charset="0"/>
              </a:rPr>
              <a:t>,</a:t>
            </a:r>
            <a:r>
              <a:rPr lang="el-GR" sz="2400" dirty="0" smtClean="0">
                <a:latin typeface="Calibri" pitchFamily="34" charset="0"/>
              </a:rPr>
              <a:t>τ</a:t>
            </a:r>
            <a:r>
              <a:rPr lang="en-US" sz="2400" dirty="0">
                <a:latin typeface="Calibri" pitchFamily="34" charset="0"/>
              </a:rPr>
              <a:t>+</a:t>
            </a:r>
            <a:r>
              <a:rPr lang="el-GR" sz="2400" dirty="0">
                <a:latin typeface="Calibri" pitchFamily="34" charset="0"/>
              </a:rPr>
              <a:t>Δ</a:t>
            </a:r>
            <a:r>
              <a:rPr lang="en-US" sz="2400" dirty="0">
                <a:latin typeface="Calibri" pitchFamily="34" charset="0"/>
              </a:rPr>
              <a:t>T </a:t>
            </a:r>
            <a:r>
              <a:rPr lang="ru-RU" sz="2400" dirty="0" smtClean="0">
                <a:latin typeface="Calibri" pitchFamily="34" charset="0"/>
              </a:rPr>
              <a:t>годах</a:t>
            </a:r>
            <a:endParaRPr lang="ru-RU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3"/>
          <p:cNvSpPr>
            <a:spLocks noChangeArrowheads="1"/>
          </p:cNvSpPr>
          <p:nvPr/>
        </p:nvSpPr>
        <p:spPr bwMode="auto">
          <a:xfrm>
            <a:off x="0" y="0"/>
            <a:ext cx="33575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u="sng" dirty="0">
                <a:latin typeface="Garamond" pitchFamily="18" charset="0"/>
              </a:rPr>
              <a:t>МОСКОВСКИЙ ДЕМОГРАФИЧЕСКИЙ САММИТ</a:t>
            </a:r>
          </a:p>
        </p:txBody>
      </p:sp>
      <p:sp>
        <p:nvSpPr>
          <p:cNvPr id="9219" name="Прямоугольник 4"/>
          <p:cNvSpPr>
            <a:spLocks noChangeArrowheads="1"/>
          </p:cNvSpPr>
          <p:nvPr/>
        </p:nvSpPr>
        <p:spPr bwMode="auto">
          <a:xfrm>
            <a:off x="4643438" y="0"/>
            <a:ext cx="4500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i="1">
                <a:latin typeface="Constantia" pitchFamily="18" charset="0"/>
              </a:rPr>
              <a:t>Семья и Будущее Человечества</a:t>
            </a:r>
            <a:r>
              <a:rPr lang="en-US" sz="1400" i="1">
                <a:latin typeface="Constantia" pitchFamily="18" charset="0"/>
              </a:rPr>
              <a:t>. 29-30 </a:t>
            </a:r>
            <a:r>
              <a:rPr lang="ru-RU" sz="1400" i="1">
                <a:latin typeface="Constantia" pitchFamily="18" charset="0"/>
              </a:rPr>
              <a:t>июня </a:t>
            </a:r>
            <a:r>
              <a:rPr lang="en-US" sz="1400" i="1">
                <a:latin typeface="Constantia" pitchFamily="18" charset="0"/>
              </a:rPr>
              <a:t>2011</a:t>
            </a:r>
            <a:r>
              <a:rPr lang="ru-RU" sz="1400" i="1">
                <a:latin typeface="Constantia" pitchFamily="18" charset="0"/>
              </a:rPr>
              <a:t> года</a:t>
            </a: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1571625" y="428625"/>
            <a:ext cx="57546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libri" pitchFamily="34" charset="0"/>
              </a:rPr>
              <a:t>The Pulse transitive function</a:t>
            </a:r>
            <a:endParaRPr lang="ru-RU" sz="2400" b="1" dirty="0">
              <a:latin typeface="Calibri" pitchFamily="34" charset="0"/>
            </a:endParaRPr>
          </a:p>
          <a:p>
            <a:pPr algn="ctr"/>
            <a:r>
              <a:rPr lang="ru-RU" sz="2400" b="1" dirty="0">
                <a:latin typeface="Calibri" pitchFamily="34" charset="0"/>
              </a:rPr>
              <a:t>(</a:t>
            </a:r>
            <a:r>
              <a:rPr lang="en-US" sz="2400" b="1" dirty="0">
                <a:latin typeface="Calibri" pitchFamily="34" charset="0"/>
              </a:rPr>
              <a:t>the density distribution of the parent age) 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92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22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2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9224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75" y="1428750"/>
            <a:ext cx="62420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5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26" name="Rectangle 19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142875" y="5214938"/>
          <a:ext cx="8786877" cy="1143008"/>
        </p:xfrm>
        <a:graphic>
          <a:graphicData uri="http://schemas.openxmlformats.org/drawingml/2006/table">
            <a:tbl>
              <a:tblPr/>
              <a:tblGrid>
                <a:gridCol w="642944"/>
                <a:gridCol w="714380"/>
                <a:gridCol w="642942"/>
                <a:gridCol w="655453"/>
                <a:gridCol w="690031"/>
                <a:gridCol w="690031"/>
                <a:gridCol w="690031"/>
                <a:gridCol w="690031"/>
                <a:gridCol w="690031"/>
                <a:gridCol w="690031"/>
                <a:gridCol w="690031"/>
                <a:gridCol w="723469"/>
                <a:gridCol w="577472"/>
              </a:tblGrid>
              <a:tr h="24938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&lt;19 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05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w(k)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0,003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0,014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0,029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0,063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0,10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0,132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0,138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0,128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0,099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0,079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88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&gt;40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3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w(k)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0,059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0,043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0,030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0,024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0,019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0,015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0,011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0,007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0,004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0,002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01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2765206" y="151124"/>
            <a:ext cx="3987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Коэффициент фертильности</a:t>
            </a:r>
            <a:endParaRPr lang="ru-RU" sz="2400" b="1" dirty="0">
              <a:latin typeface="Calibri" pitchFamily="34" charset="0"/>
            </a:endParaRP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3024336" cy="1690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87" y="2544696"/>
            <a:ext cx="3220671" cy="1661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21" y="4509121"/>
            <a:ext cx="3246613" cy="1815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925" y="769871"/>
            <a:ext cx="3673475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007" y="3251622"/>
            <a:ext cx="4713309" cy="3075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166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2765206" y="151124"/>
            <a:ext cx="3987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Коэффициент фертильности</a:t>
            </a:r>
            <a:endParaRPr lang="ru-RU" sz="2400" b="1" dirty="0">
              <a:latin typeface="Calibri" pitchFamily="34" charset="0"/>
            </a:endParaRPr>
          </a:p>
        </p:txBody>
      </p:sp>
      <p:pic>
        <p:nvPicPr>
          <p:cNvPr id="8" name="Picture 1" descr="http://www.demoscope.ru/weekly/2002/051/img/t_graf01.gif"/>
          <p:cNvPicPr>
            <a:picLocks noChangeAspect="1" noChangeArrowheads="1"/>
          </p:cNvPicPr>
          <p:nvPr/>
        </p:nvPicPr>
        <p:blipFill rotWithShape="1">
          <a:blip r:embed="rId2"/>
          <a:srcRect b="40050"/>
          <a:stretch/>
        </p:blipFill>
        <p:spPr bwMode="auto">
          <a:xfrm>
            <a:off x="1252538" y="624841"/>
            <a:ext cx="6638924" cy="2804159"/>
          </a:xfrm>
          <a:prstGeom prst="rect">
            <a:avLst/>
          </a:prstGeom>
          <a:noFill/>
        </p:spPr>
      </p:pic>
      <p:pic>
        <p:nvPicPr>
          <p:cNvPr id="9" name="Рисунок 8" descr="https://upload.wikimedia.org/wikipedia/ru/b/bf/SKRR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05064"/>
            <a:ext cx="4248472" cy="239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" descr="http://www.demoscope.ru/weekly/2002/051/img/t_graf01.gif"/>
          <p:cNvPicPr>
            <a:picLocks noChangeAspect="1" noChangeArrowheads="1"/>
          </p:cNvPicPr>
          <p:nvPr/>
        </p:nvPicPr>
        <p:blipFill rotWithShape="1">
          <a:blip r:embed="rId2"/>
          <a:srcRect l="21921" t="57615" r="21476"/>
          <a:stretch/>
        </p:blipFill>
        <p:spPr bwMode="auto">
          <a:xfrm>
            <a:off x="467544" y="4300503"/>
            <a:ext cx="3757808" cy="1524271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2987824" y="908720"/>
            <a:ext cx="72008" cy="144016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68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4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4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4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49" name="Rectangle 19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9568266"/>
              </p:ext>
            </p:extLst>
          </p:nvPr>
        </p:nvGraphicFramePr>
        <p:xfrm>
          <a:off x="179512" y="476672"/>
          <a:ext cx="8712968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4032448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0768"/>
            <a:ext cx="4464496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826970" y="24016"/>
            <a:ext cx="34900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Calibri" pitchFamily="34" charset="0"/>
              </a:rPr>
              <a:t>Возрастные диаграммы</a:t>
            </a:r>
            <a:r>
              <a:rPr lang="en-US" sz="2400" b="1" dirty="0" smtClean="0">
                <a:latin typeface="Calibri" pitchFamily="34" charset="0"/>
              </a:rPr>
              <a:t> 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5160881" y="486088"/>
            <a:ext cx="328673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latin typeface="Calibri" pitchFamily="34" charset="0"/>
              </a:rPr>
              <a:t>С учетом распределения</a:t>
            </a:r>
          </a:p>
          <a:p>
            <a:pPr algn="ctr"/>
            <a:r>
              <a:rPr lang="ru-RU" sz="2000" b="1" dirty="0" smtClean="0">
                <a:latin typeface="Calibri" pitchFamily="34" charset="0"/>
              </a:rPr>
              <a:t> продолжительности жизни</a:t>
            </a:r>
            <a:endParaRPr lang="ru-RU" sz="2000" b="1" dirty="0">
              <a:latin typeface="Calibri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848794" y="476672"/>
            <a:ext cx="328673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latin typeface="Calibri" pitchFamily="34" charset="0"/>
              </a:rPr>
              <a:t>Без учета распределения</a:t>
            </a:r>
          </a:p>
          <a:p>
            <a:pPr algn="ctr"/>
            <a:r>
              <a:rPr lang="ru-RU" sz="2000" b="1" dirty="0" smtClean="0">
                <a:latin typeface="Calibri" pitchFamily="34" charset="0"/>
              </a:rPr>
              <a:t> продолжительности жизни</a:t>
            </a:r>
            <a:endParaRPr lang="ru-RU" sz="2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6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628552" y="24016"/>
            <a:ext cx="38868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Calibri" pitchFamily="34" charset="0"/>
              </a:rPr>
              <a:t>Сравнение с прогнозом ГКС</a:t>
            </a:r>
            <a:endParaRPr lang="ru-RU" sz="2400" b="1" dirty="0">
              <a:latin typeface="Calibri" pitchFamily="34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9542958"/>
              </p:ext>
            </p:extLst>
          </p:nvPr>
        </p:nvGraphicFramePr>
        <p:xfrm>
          <a:off x="467544" y="692696"/>
          <a:ext cx="8496944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143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6840760" cy="5629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3902553" y="173831"/>
            <a:ext cx="12827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Calibri" pitchFamily="34" charset="0"/>
              </a:rPr>
              <a:t>Прогноз</a:t>
            </a:r>
            <a:endParaRPr lang="ru-RU" sz="2400" b="1" dirty="0">
              <a:latin typeface="Calibri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6296" y="834603"/>
            <a:ext cx="1752129" cy="554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281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3269916" y="404664"/>
            <a:ext cx="26041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Calibri" pitchFamily="34" charset="0"/>
              </a:rPr>
              <a:t>Прогноз</a:t>
            </a:r>
            <a:r>
              <a:rPr lang="en-US" sz="2400" b="1" dirty="0" smtClean="0">
                <a:latin typeface="Calibri" pitchFamily="34" charset="0"/>
              </a:rPr>
              <a:t>, </a:t>
            </a:r>
            <a:r>
              <a:rPr lang="en-US" sz="2400" b="1" dirty="0" err="1" smtClean="0">
                <a:latin typeface="Calibri" pitchFamily="34" charset="0"/>
              </a:rPr>
              <a:t>Kfert</a:t>
            </a:r>
            <a:r>
              <a:rPr lang="en-US" sz="2400" b="1" dirty="0" smtClean="0">
                <a:latin typeface="Calibri" pitchFamily="34" charset="0"/>
              </a:rPr>
              <a:t>=1,5</a:t>
            </a:r>
            <a:endParaRPr lang="ru-RU" sz="2400" b="1" dirty="0">
              <a:latin typeface="Calibri" pitchFamily="34" charset="0"/>
            </a:endParaRPr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27183"/>
            <a:ext cx="8208912" cy="549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774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2496040" y="185918"/>
            <a:ext cx="43078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Calibri" pitchFamily="34" charset="0"/>
              </a:rPr>
              <a:t>Численность школьников, млн</a:t>
            </a:r>
            <a:endParaRPr lang="ru-RU" sz="2400" b="1" dirty="0">
              <a:latin typeface="Calibri" pitchFamily="34" charset="0"/>
            </a:endParaRP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1407"/>
            <a:ext cx="6912768" cy="547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0351" y="901407"/>
            <a:ext cx="1968153" cy="5431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426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00" y="835272"/>
            <a:ext cx="8794188" cy="58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49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40587"/>
            <a:ext cx="2736304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24744"/>
            <a:ext cx="295232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40587"/>
            <a:ext cx="2713037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3994586" y="569149"/>
            <a:ext cx="13570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 err="1" smtClean="0">
                <a:latin typeface="Calibri" pitchFamily="34" charset="0"/>
              </a:rPr>
              <a:t>Kfert</a:t>
            </a:r>
            <a:r>
              <a:rPr lang="en-US" sz="2400" b="1" dirty="0" smtClean="0">
                <a:latin typeface="Calibri" pitchFamily="34" charset="0"/>
              </a:rPr>
              <a:t>=1,5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7164287" y="569150"/>
            <a:ext cx="13570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 err="1" smtClean="0">
                <a:latin typeface="Calibri" pitchFamily="34" charset="0"/>
              </a:rPr>
              <a:t>Kfert</a:t>
            </a:r>
            <a:r>
              <a:rPr lang="en-US" sz="2400" b="1" dirty="0" smtClean="0">
                <a:latin typeface="Calibri" pitchFamily="34" charset="0"/>
              </a:rPr>
              <a:t>=2,1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59631" y="647583"/>
            <a:ext cx="13570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 err="1" smtClean="0">
                <a:latin typeface="Calibri" pitchFamily="34" charset="0"/>
              </a:rPr>
              <a:t>Kfert</a:t>
            </a:r>
            <a:r>
              <a:rPr lang="en-US" sz="2400" b="1" dirty="0" smtClean="0">
                <a:latin typeface="Calibri" pitchFamily="34" charset="0"/>
              </a:rPr>
              <a:t>=1,3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1297701" y="185918"/>
            <a:ext cx="67045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Calibri" pitchFamily="34" charset="0"/>
              </a:rPr>
              <a:t>Прогноз численности школьников в классах 1-10</a:t>
            </a:r>
            <a:endParaRPr lang="ru-RU" sz="24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18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40587"/>
            <a:ext cx="2736304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24744"/>
            <a:ext cx="295232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40587"/>
            <a:ext cx="2713037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3994586" y="569149"/>
            <a:ext cx="13570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 err="1" smtClean="0">
                <a:latin typeface="Calibri" pitchFamily="34" charset="0"/>
              </a:rPr>
              <a:t>Kfert</a:t>
            </a:r>
            <a:r>
              <a:rPr lang="en-US" sz="2400" b="1" dirty="0" smtClean="0">
                <a:latin typeface="Calibri" pitchFamily="34" charset="0"/>
              </a:rPr>
              <a:t>=1,5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7164287" y="569150"/>
            <a:ext cx="13570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 err="1" smtClean="0">
                <a:latin typeface="Calibri" pitchFamily="34" charset="0"/>
              </a:rPr>
              <a:t>Kfert</a:t>
            </a:r>
            <a:r>
              <a:rPr lang="en-US" sz="2400" b="1" dirty="0" smtClean="0">
                <a:latin typeface="Calibri" pitchFamily="34" charset="0"/>
              </a:rPr>
              <a:t>=2,1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59631" y="647583"/>
            <a:ext cx="13570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 err="1" smtClean="0">
                <a:latin typeface="Calibri" pitchFamily="34" charset="0"/>
              </a:rPr>
              <a:t>Kfert</a:t>
            </a:r>
            <a:r>
              <a:rPr lang="en-US" sz="2400" b="1" dirty="0" smtClean="0">
                <a:latin typeface="Calibri" pitchFamily="34" charset="0"/>
              </a:rPr>
              <a:t>=1,3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1297701" y="185918"/>
            <a:ext cx="67045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Calibri" pitchFamily="34" charset="0"/>
              </a:rPr>
              <a:t>Прогноз численности школьников в классах 1-10</a:t>
            </a:r>
            <a:endParaRPr lang="ru-RU" sz="24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00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3042504"/>
              </p:ext>
            </p:extLst>
          </p:nvPr>
        </p:nvGraphicFramePr>
        <p:xfrm>
          <a:off x="395536" y="386104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2807797"/>
              </p:ext>
            </p:extLst>
          </p:nvPr>
        </p:nvGraphicFramePr>
        <p:xfrm>
          <a:off x="395536" y="7647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Выгнутая вправо стрелка 3"/>
          <p:cNvSpPr/>
          <p:nvPr/>
        </p:nvSpPr>
        <p:spPr>
          <a:xfrm>
            <a:off x="5796136" y="1916832"/>
            <a:ext cx="731520" cy="345638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999745" y="116632"/>
            <a:ext cx="73004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Calibri" pitchFamily="34" charset="0"/>
              </a:rPr>
              <a:t>Антиалкогольная кампания и материнский капитал</a:t>
            </a:r>
          </a:p>
          <a:p>
            <a:pPr algn="ctr"/>
            <a:r>
              <a:rPr lang="ru-RU" sz="2400" b="1" dirty="0" smtClean="0">
                <a:latin typeface="Calibri" pitchFamily="34" charset="0"/>
              </a:rPr>
              <a:t>(незакончен)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244017" y="2636912"/>
            <a:ext cx="75533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atin typeface="Calibri" pitchFamily="34" charset="0"/>
              </a:rPr>
              <a:t>?</a:t>
            </a:r>
            <a:endParaRPr lang="ru-RU" sz="96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17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3"/>
          <p:cNvSpPr>
            <a:spLocks noChangeArrowheads="1"/>
          </p:cNvSpPr>
          <p:nvPr/>
        </p:nvSpPr>
        <p:spPr bwMode="auto">
          <a:xfrm>
            <a:off x="0" y="0"/>
            <a:ext cx="33575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u="sng">
                <a:latin typeface="Garamond" pitchFamily="18" charset="0"/>
              </a:rPr>
              <a:t>МОСКОВСКИЙ ДЕМОГРАФИЧЕСКИЙ САММИТ</a:t>
            </a:r>
          </a:p>
        </p:txBody>
      </p:sp>
      <p:sp>
        <p:nvSpPr>
          <p:cNvPr id="16387" name="Прямоугольник 4"/>
          <p:cNvSpPr>
            <a:spLocks noChangeArrowheads="1"/>
          </p:cNvSpPr>
          <p:nvPr/>
        </p:nvSpPr>
        <p:spPr bwMode="auto">
          <a:xfrm>
            <a:off x="4643438" y="0"/>
            <a:ext cx="4500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i="1">
                <a:latin typeface="Constantia" pitchFamily="18" charset="0"/>
              </a:rPr>
              <a:t>Семья и Будущее Человечества</a:t>
            </a:r>
            <a:r>
              <a:rPr lang="en-US" sz="1400" i="1">
                <a:latin typeface="Constantia" pitchFamily="18" charset="0"/>
              </a:rPr>
              <a:t>. 29-30 </a:t>
            </a:r>
            <a:r>
              <a:rPr lang="ru-RU" sz="1400" i="1">
                <a:latin typeface="Constantia" pitchFamily="18" charset="0"/>
              </a:rPr>
              <a:t>июня </a:t>
            </a:r>
            <a:r>
              <a:rPr lang="en-US" sz="1400" i="1">
                <a:latin typeface="Constantia" pitchFamily="18" charset="0"/>
              </a:rPr>
              <a:t>2011</a:t>
            </a:r>
            <a:r>
              <a:rPr lang="ru-RU" sz="1400" i="1">
                <a:latin typeface="Constantia" pitchFamily="18" charset="0"/>
              </a:rPr>
              <a:t> года</a:t>
            </a:r>
          </a:p>
        </p:txBody>
      </p:sp>
      <p:sp>
        <p:nvSpPr>
          <p:cNvPr id="16388" name="TextBox 7"/>
          <p:cNvSpPr txBox="1">
            <a:spLocks noChangeArrowheads="1"/>
          </p:cNvSpPr>
          <p:nvPr/>
        </p:nvSpPr>
        <p:spPr bwMode="auto">
          <a:xfrm>
            <a:off x="1071563" y="357188"/>
            <a:ext cx="6172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Calibri" pitchFamily="34" charset="0"/>
              </a:rPr>
              <a:t>An effective of the program “Maternal Capital”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1638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390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39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39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393" name="Rectangle 19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6394" name="Рисунок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1143000"/>
            <a:ext cx="2792413" cy="245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14313" y="5143500"/>
          <a:ext cx="4514850" cy="736092"/>
        </p:xfrm>
        <a:graphic>
          <a:graphicData uri="http://schemas.openxmlformats.org/drawingml/2006/table">
            <a:tbl>
              <a:tblPr/>
              <a:tblGrid>
                <a:gridCol w="2213610"/>
                <a:gridCol w="450215"/>
                <a:gridCol w="314960"/>
                <a:gridCol w="450215"/>
                <a:gridCol w="361950"/>
                <a:gridCol w="361950"/>
                <a:gridCol w="361950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K</a:t>
                      </a:r>
                      <a:r>
                        <a:rPr lang="ru-RU" sz="1400" baseline="-25000">
                          <a:latin typeface="Times New Roman"/>
                          <a:ea typeface="Calibri"/>
                          <a:cs typeface="Times New Roman"/>
                        </a:rPr>
                        <a:t>МК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W</a:t>
                      </a:r>
                      <a:r>
                        <a:rPr lang="ru-RU" sz="1400" baseline="-25000">
                          <a:latin typeface="Times New Roman"/>
                          <a:ea typeface="Calibri"/>
                          <a:cs typeface="Times New Roman"/>
                        </a:rPr>
                        <a:t>МК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k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), тыс.новорожденных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42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13" y="785813"/>
            <a:ext cx="5934075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2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88" y="4487863"/>
            <a:ext cx="3586162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3"/>
          <p:cNvSpPr>
            <a:spLocks noChangeArrowheads="1"/>
          </p:cNvSpPr>
          <p:nvPr/>
        </p:nvSpPr>
        <p:spPr bwMode="auto">
          <a:xfrm>
            <a:off x="0" y="0"/>
            <a:ext cx="33575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u="sng">
                <a:latin typeface="Garamond" pitchFamily="18" charset="0"/>
              </a:rPr>
              <a:t>МОСКОВСКИЙ ДЕМОГРАФИЧЕСКИЙ САММИТ</a:t>
            </a:r>
          </a:p>
        </p:txBody>
      </p:sp>
      <p:sp>
        <p:nvSpPr>
          <p:cNvPr id="17411" name="Прямоугольник 4"/>
          <p:cNvSpPr>
            <a:spLocks noChangeArrowheads="1"/>
          </p:cNvSpPr>
          <p:nvPr/>
        </p:nvSpPr>
        <p:spPr bwMode="auto">
          <a:xfrm>
            <a:off x="4643438" y="0"/>
            <a:ext cx="4500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i="1">
                <a:latin typeface="Constantia" pitchFamily="18" charset="0"/>
              </a:rPr>
              <a:t>Семья и Будущее Человечества</a:t>
            </a:r>
            <a:r>
              <a:rPr lang="en-US" sz="1400" i="1">
                <a:latin typeface="Constantia" pitchFamily="18" charset="0"/>
              </a:rPr>
              <a:t>. 29-30 </a:t>
            </a:r>
            <a:r>
              <a:rPr lang="ru-RU" sz="1400" i="1">
                <a:latin typeface="Constantia" pitchFamily="18" charset="0"/>
              </a:rPr>
              <a:t>июня </a:t>
            </a:r>
            <a:r>
              <a:rPr lang="en-US" sz="1400" i="1">
                <a:latin typeface="Constantia" pitchFamily="18" charset="0"/>
              </a:rPr>
              <a:t>2011</a:t>
            </a:r>
            <a:r>
              <a:rPr lang="ru-RU" sz="1400" i="1">
                <a:latin typeface="Constantia" pitchFamily="18" charset="0"/>
              </a:rPr>
              <a:t> года</a:t>
            </a:r>
          </a:p>
        </p:txBody>
      </p:sp>
      <p:sp>
        <p:nvSpPr>
          <p:cNvPr id="174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4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5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6" name="Rectangle 19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7" name="TextBox 13"/>
          <p:cNvSpPr txBox="1">
            <a:spLocks noChangeArrowheads="1"/>
          </p:cNvSpPr>
          <p:nvPr/>
        </p:nvSpPr>
        <p:spPr bwMode="auto">
          <a:xfrm>
            <a:off x="1857375" y="1928813"/>
            <a:ext cx="52149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200">
                <a:latin typeface="Calibri" pitchFamily="34" charset="0"/>
              </a:rPr>
              <a:t>THANK YOU</a:t>
            </a:r>
            <a:endParaRPr lang="ru-RU" sz="72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10391</TotalTime>
  <Words>946</Words>
  <Application>Microsoft Office PowerPoint</Application>
  <PresentationFormat>Экран (4:3)</PresentationFormat>
  <Paragraphs>229</Paragraphs>
  <Slides>38</Slides>
  <Notes>15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0" baseType="lpstr">
      <vt:lpstr>Тема Office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Горшков</dc:creator>
  <cp:lastModifiedBy>Slava</cp:lastModifiedBy>
  <cp:revision>194</cp:revision>
  <dcterms:created xsi:type="dcterms:W3CDTF">2011-06-26T13:02:23Z</dcterms:created>
  <dcterms:modified xsi:type="dcterms:W3CDTF">2015-01-27T16:03:39Z</dcterms:modified>
</cp:coreProperties>
</file>