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84" r:id="rId1"/>
    <p:sldMasterId id="2147483696" r:id="rId2"/>
    <p:sldMasterId id="2147483708" r:id="rId3"/>
  </p:sldMasterIdLst>
  <p:notesMasterIdLst>
    <p:notesMasterId r:id="rId22"/>
  </p:notesMasterIdLst>
  <p:sldIdLst>
    <p:sldId id="258" r:id="rId4"/>
    <p:sldId id="327" r:id="rId5"/>
    <p:sldId id="303" r:id="rId6"/>
    <p:sldId id="302" r:id="rId7"/>
    <p:sldId id="328" r:id="rId8"/>
    <p:sldId id="334" r:id="rId9"/>
    <p:sldId id="326" r:id="rId10"/>
    <p:sldId id="314" r:id="rId11"/>
    <p:sldId id="308" r:id="rId12"/>
    <p:sldId id="330" r:id="rId13"/>
    <p:sldId id="329" r:id="rId14"/>
    <p:sldId id="323" r:id="rId15"/>
    <p:sldId id="331" r:id="rId16"/>
    <p:sldId id="332" r:id="rId17"/>
    <p:sldId id="333" r:id="rId18"/>
    <p:sldId id="335" r:id="rId19"/>
    <p:sldId id="337" r:id="rId20"/>
    <p:sldId id="336" r:id="rId21"/>
  </p:sldIdLst>
  <p:sldSz cx="9144000" cy="6858000" type="screen4x3"/>
  <p:notesSz cx="7099300" cy="102346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74536DF6-DEFC-4A7E-9ABA-1169B7BD0EAF}">
          <p14:sldIdLst>
            <p14:sldId id="258"/>
            <p14:sldId id="327"/>
            <p14:sldId id="303"/>
            <p14:sldId id="302"/>
            <p14:sldId id="328"/>
            <p14:sldId id="334"/>
            <p14:sldId id="326"/>
            <p14:sldId id="314"/>
            <p14:sldId id="308"/>
            <p14:sldId id="330"/>
            <p14:sldId id="329"/>
            <p14:sldId id="323"/>
            <p14:sldId id="331"/>
            <p14:sldId id="332"/>
            <p14:sldId id="333"/>
            <p14:sldId id="335"/>
            <p14:sldId id="337"/>
            <p14:sldId id="336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33"/>
    <a:srgbClr val="FF6600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9D7B26C5-4107-4FEC-AEDC-1716B250A1EF}" styleName="Светлый стиль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D7AC3CCA-C797-4891-BE02-D94E43425B78}" styleName="Средний стиль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20167" autoAdjust="0"/>
    <p:restoredTop sz="91785" autoAdjust="0"/>
  </p:normalViewPr>
  <p:slideViewPr>
    <p:cSldViewPr>
      <p:cViewPr>
        <p:scale>
          <a:sx n="75" d="100"/>
          <a:sy n="75" d="100"/>
        </p:scale>
        <p:origin x="-2478" y="-89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viewProps" Target="view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presProps" Target="pres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l">
              <a:defRPr sz="13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4021294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r">
              <a:defRPr sz="1300"/>
            </a:lvl1pPr>
          </a:lstStyle>
          <a:p>
            <a:fld id="{087BAC02-B876-493D-AD55-600690A89151}" type="datetimeFigureOut">
              <a:rPr lang="ru-RU" smtClean="0"/>
              <a:pPr/>
              <a:t>17.11.2014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92188" y="768350"/>
            <a:ext cx="5114925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48" tIns="49524" rIns="99048" bIns="49524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709930" y="4861441"/>
            <a:ext cx="5679440" cy="4605576"/>
          </a:xfrm>
          <a:prstGeom prst="rect">
            <a:avLst/>
          </a:prstGeom>
        </p:spPr>
        <p:txBody>
          <a:bodyPr vert="horz" lIns="99048" tIns="49524" rIns="99048" bIns="49524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l">
              <a:defRPr sz="13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4021294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r">
              <a:defRPr sz="1300"/>
            </a:lvl1pPr>
          </a:lstStyle>
          <a:p>
            <a:fld id="{75008135-A2E8-4EFA-B2D3-093907CF845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24719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008135-A2E8-4EFA-B2D3-093907CF8452}" type="slidenum">
              <a:rPr lang="ru-RU" smtClean="0"/>
              <a:pPr/>
              <a:t>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418821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idx="10"/>
          </p:nvPr>
        </p:nvSpPr>
        <p:spPr/>
        <p:txBody>
          <a:bodyPr/>
          <a:lstStyle>
            <a:lvl1pPr>
              <a:defRPr b="0"/>
            </a:lvl1pPr>
          </a:lstStyle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190497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idx="10"/>
          </p:nvPr>
        </p:nvSpPr>
        <p:spPr/>
        <p:txBody>
          <a:bodyPr/>
          <a:lstStyle>
            <a:lvl1pPr>
              <a:defRPr b="0"/>
            </a:lvl1pPr>
          </a:lstStyle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7019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idx="10"/>
          </p:nvPr>
        </p:nvSpPr>
        <p:spPr/>
        <p:txBody>
          <a:bodyPr/>
          <a:lstStyle>
            <a:lvl1pPr>
              <a:defRPr b="0"/>
            </a:lvl1pPr>
          </a:lstStyle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05337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4963"/>
            <a:ext cx="4035425" cy="45196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5025" y="1604963"/>
            <a:ext cx="4035425" cy="45196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idx="10"/>
          </p:nvPr>
        </p:nvSpPr>
        <p:spPr/>
        <p:txBody>
          <a:bodyPr/>
          <a:lstStyle>
            <a:lvl1pPr>
              <a:defRPr b="0"/>
            </a:lvl1pPr>
          </a:lstStyle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51759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idx="10"/>
          </p:nvPr>
        </p:nvSpPr>
        <p:spPr/>
        <p:txBody>
          <a:bodyPr/>
          <a:lstStyle>
            <a:lvl1pPr>
              <a:defRPr b="0"/>
            </a:lvl1pPr>
          </a:lstStyle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35274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idx="10"/>
          </p:nvPr>
        </p:nvSpPr>
        <p:spPr/>
        <p:txBody>
          <a:bodyPr/>
          <a:lstStyle>
            <a:lvl1pPr>
              <a:defRPr b="0"/>
            </a:lvl1pPr>
          </a:lstStyle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04206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idx="10"/>
          </p:nvPr>
        </p:nvSpPr>
        <p:spPr/>
        <p:txBody>
          <a:bodyPr/>
          <a:lstStyle>
            <a:lvl1pPr>
              <a:defRPr b="0"/>
            </a:lvl1pPr>
          </a:lstStyle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00877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idx="10"/>
          </p:nvPr>
        </p:nvSpPr>
        <p:spPr/>
        <p:txBody>
          <a:bodyPr/>
          <a:lstStyle>
            <a:lvl1pPr>
              <a:defRPr b="0"/>
            </a:lvl1pPr>
          </a:lstStyle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443413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idx="10"/>
          </p:nvPr>
        </p:nvSpPr>
        <p:spPr/>
        <p:txBody>
          <a:bodyPr/>
          <a:lstStyle>
            <a:lvl1pPr>
              <a:defRPr b="0"/>
            </a:lvl1pPr>
          </a:lstStyle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3822247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idx="10"/>
          </p:nvPr>
        </p:nvSpPr>
        <p:spPr/>
        <p:txBody>
          <a:bodyPr/>
          <a:lstStyle>
            <a:lvl1pPr>
              <a:defRPr b="0"/>
            </a:lvl1pPr>
          </a:lstStyle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07370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4638" y="1604963"/>
            <a:ext cx="2055812" cy="451961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604963"/>
            <a:ext cx="6015038" cy="451961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idx="10"/>
          </p:nvPr>
        </p:nvSpPr>
        <p:spPr/>
        <p:txBody>
          <a:bodyPr/>
          <a:lstStyle>
            <a:lvl1pPr>
              <a:defRPr b="0"/>
            </a:lvl1pPr>
          </a:lstStyle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75707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idx="10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lang="ru-RU" b="1"/>
              <a:t>X Конференция молодых ученых «Фундаментальные и прикладные космические исследования»</a:t>
            </a:r>
          </a:p>
          <a:p>
            <a:r>
              <a:rPr lang="ru-RU"/>
              <a:t>ИКИ-РАН, 3-5 апреля 2013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 </a:t>
            </a:r>
            <a:fld id="{9D4BA42E-B6A8-4236-A4E7-C087950EDA5D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63223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idx="10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lang="ru-RU" b="1"/>
              <a:t>X Конференция молодых ученых «Фундаментальные и прикладные космические исследования»</a:t>
            </a:r>
          </a:p>
          <a:p>
            <a:r>
              <a:rPr lang="ru-RU"/>
              <a:t>ИКИ-РАН, 3-5 апреля 2013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 </a:t>
            </a:r>
            <a:fld id="{3B467FFF-8C30-4781-BDC8-D29BBB2A6499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927261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idx="10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lang="ru-RU" b="1"/>
              <a:t>X Конференция молодых ученых «Фундаментальные и прикладные космические исследования»</a:t>
            </a:r>
          </a:p>
          <a:p>
            <a:r>
              <a:rPr lang="ru-RU"/>
              <a:t>ИКИ-РАН, 3-5 апреля 2013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 </a:t>
            </a:r>
            <a:fld id="{EF66FCC9-6BA1-4D15-8C08-1BDB03390984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544882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000125"/>
            <a:ext cx="4035425" cy="53514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5025" y="1000125"/>
            <a:ext cx="4035425" cy="53514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idx="10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lang="ru-RU" b="1"/>
              <a:t>X Конференция молодых ученых «Фундаментальные и прикладные космические исследования»</a:t>
            </a:r>
          </a:p>
          <a:p>
            <a:r>
              <a:rPr lang="ru-RU"/>
              <a:t>ИКИ-РАН, 3-5 апреля 2013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 </a:t>
            </a:r>
            <a:fld id="{47783B2D-A78F-4D15-A84C-50C5A28436E7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571584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idx="10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lang="ru-RU" b="1"/>
              <a:t>X Конференция молодых ученых «Фундаментальные и прикладные космические исследования»</a:t>
            </a:r>
          </a:p>
          <a:p>
            <a:r>
              <a:rPr lang="ru-RU"/>
              <a:t>ИКИ-РАН, 3-5 апреля 2013</a:t>
            </a:r>
          </a:p>
        </p:txBody>
      </p:sp>
      <p:sp>
        <p:nvSpPr>
          <p:cNvPr id="8" name="Номер слайда 7"/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 </a:t>
            </a:r>
            <a:fld id="{CDB44C90-59FF-4891-9610-300772C8A1EC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913300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idx="10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lang="ru-RU" b="1"/>
              <a:t>X Конференция молодых ученых «Фундаментальные и прикладные космические исследования»</a:t>
            </a:r>
          </a:p>
          <a:p>
            <a:r>
              <a:rPr lang="ru-RU"/>
              <a:t>ИКИ-РАН, 3-5 апреля 2013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 </a:t>
            </a:r>
            <a:fld id="{2BBF4123-3F37-4226-827B-B3D4E67CC8C8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0373932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idx="10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lang="ru-RU" b="1"/>
              <a:t>X Конференция молодых ученых «Фундаментальные и прикладные космические исследования»</a:t>
            </a:r>
          </a:p>
          <a:p>
            <a:r>
              <a:rPr lang="ru-RU"/>
              <a:t>ИКИ-РАН, 3-5 апреля 2013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 </a:t>
            </a:r>
            <a:fld id="{EF3493B1-F38A-4F5D-9E65-A8840ECD878F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2715411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idx="10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lang="ru-RU" b="1"/>
              <a:t>X Конференция молодых ученых «Фундаментальные и прикладные космические исследования»</a:t>
            </a:r>
          </a:p>
          <a:p>
            <a:r>
              <a:rPr lang="ru-RU"/>
              <a:t>ИКИ-РАН, 3-5 апреля 2013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 </a:t>
            </a:r>
            <a:fld id="{B9B8AF27-AD1D-45B8-8AE2-3B29D45B4D17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038555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idx="10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lang="ru-RU" b="1"/>
              <a:t>X Конференция молодых ученых «Фундаментальные и прикладные космические исследования»</a:t>
            </a:r>
          </a:p>
          <a:p>
            <a:r>
              <a:rPr lang="ru-RU"/>
              <a:t>ИКИ-РАН, 3-5 апреля 2013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 </a:t>
            </a:r>
            <a:fld id="{EDD44859-8606-4CAA-AFD8-8609BC142C5B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512966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idx="10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lang="ru-RU" b="1"/>
              <a:t>X Конференция молодых ученых «Фундаментальные и прикладные космические исследования»</a:t>
            </a:r>
          </a:p>
          <a:p>
            <a:r>
              <a:rPr lang="ru-RU"/>
              <a:t>ИКИ-РАН, 3-5 апреля 2013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 </a:t>
            </a:r>
            <a:fld id="{3185554F-C214-4F1C-957C-E02EAB33F6C9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195714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967538" y="0"/>
            <a:ext cx="2170112" cy="635158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0"/>
            <a:ext cx="6357938" cy="635158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idx="10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lang="ru-RU" b="1"/>
              <a:t>X Конференция молодых ученых «Фундаментальные и прикладные космические исследования»</a:t>
            </a:r>
          </a:p>
          <a:p>
            <a:r>
              <a:rPr lang="ru-RU"/>
              <a:t>ИКИ-РАН, 3-5 апреля 2013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 </a:t>
            </a:r>
            <a:fld id="{7D5711A4-C4B9-4FB6-A967-566342EE0F02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520187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X Конференция молодых ученых «Фундаментальные и прикладные космические исследования»</a:t>
            </a:r>
          </a:p>
          <a:p>
            <a:r>
              <a:rPr lang="ru-RU"/>
              <a:t>ИКИ-РАН, 3-5 апреля 2013</a:t>
            </a:r>
          </a:p>
        </p:txBody>
      </p:sp>
    </p:spTree>
    <p:extLst>
      <p:ext uri="{BB962C8B-B14F-4D97-AF65-F5344CB8AC3E}">
        <p14:creationId xmlns:p14="http://schemas.microsoft.com/office/powerpoint/2010/main" val="277391738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X Конференция молодых ученых «Фундаментальные и прикладные космические исследования»</a:t>
            </a:r>
          </a:p>
          <a:p>
            <a:r>
              <a:rPr lang="ru-RU"/>
              <a:t>ИКИ-РАН, 3-5 апреля 2013</a:t>
            </a:r>
          </a:p>
        </p:txBody>
      </p:sp>
    </p:spTree>
    <p:extLst>
      <p:ext uri="{BB962C8B-B14F-4D97-AF65-F5344CB8AC3E}">
        <p14:creationId xmlns:p14="http://schemas.microsoft.com/office/powerpoint/2010/main" val="416359995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X Конференция молодых ученых «Фундаментальные и прикладные космические исследования»</a:t>
            </a:r>
          </a:p>
          <a:p>
            <a:r>
              <a:rPr lang="ru-RU"/>
              <a:t>ИКИ-РАН, 3-5 апреля 2013</a:t>
            </a:r>
          </a:p>
        </p:txBody>
      </p:sp>
    </p:spTree>
    <p:extLst>
      <p:ext uri="{BB962C8B-B14F-4D97-AF65-F5344CB8AC3E}">
        <p14:creationId xmlns:p14="http://schemas.microsoft.com/office/powerpoint/2010/main" val="282666800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4963"/>
            <a:ext cx="4035425" cy="45196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5025" y="1604963"/>
            <a:ext cx="4035425" cy="45196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X Конференция молодых ученых «Фундаментальные и прикладные космические исследования»</a:t>
            </a:r>
          </a:p>
          <a:p>
            <a:r>
              <a:rPr lang="ru-RU"/>
              <a:t>ИКИ-РАН, 3-5 апреля 2013</a:t>
            </a:r>
          </a:p>
        </p:txBody>
      </p:sp>
    </p:spTree>
    <p:extLst>
      <p:ext uri="{BB962C8B-B14F-4D97-AF65-F5344CB8AC3E}">
        <p14:creationId xmlns:p14="http://schemas.microsoft.com/office/powerpoint/2010/main" val="145713043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X Конференция молодых ученых «Фундаментальные и прикладные космические исследования»</a:t>
            </a:r>
          </a:p>
          <a:p>
            <a:r>
              <a:rPr lang="ru-RU"/>
              <a:t>ИКИ-РАН, 3-5 апреля 2013</a:t>
            </a:r>
          </a:p>
        </p:txBody>
      </p:sp>
    </p:spTree>
    <p:extLst>
      <p:ext uri="{BB962C8B-B14F-4D97-AF65-F5344CB8AC3E}">
        <p14:creationId xmlns:p14="http://schemas.microsoft.com/office/powerpoint/2010/main" val="420083547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X Конференция молодых ученых «Фундаментальные и прикладные космические исследования»</a:t>
            </a:r>
          </a:p>
          <a:p>
            <a:r>
              <a:rPr lang="ru-RU"/>
              <a:t>ИКИ-РАН, 3-5 апреля 2013</a:t>
            </a:r>
          </a:p>
        </p:txBody>
      </p:sp>
    </p:spTree>
    <p:extLst>
      <p:ext uri="{BB962C8B-B14F-4D97-AF65-F5344CB8AC3E}">
        <p14:creationId xmlns:p14="http://schemas.microsoft.com/office/powerpoint/2010/main" val="327347782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X Конференция молодых ученых «Фундаментальные и прикладные космические исследования»</a:t>
            </a:r>
          </a:p>
          <a:p>
            <a:r>
              <a:rPr lang="ru-RU"/>
              <a:t>ИКИ-РАН, 3-5 апреля 2013</a:t>
            </a:r>
          </a:p>
        </p:txBody>
      </p:sp>
    </p:spTree>
    <p:extLst>
      <p:ext uri="{BB962C8B-B14F-4D97-AF65-F5344CB8AC3E}">
        <p14:creationId xmlns:p14="http://schemas.microsoft.com/office/powerpoint/2010/main" val="202327319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X Конференция молодых ученых «Фундаментальные и прикладные космические исследования»</a:t>
            </a:r>
          </a:p>
          <a:p>
            <a:r>
              <a:rPr lang="ru-RU"/>
              <a:t>ИКИ-РАН, 3-5 апреля 2013</a:t>
            </a:r>
          </a:p>
        </p:txBody>
      </p:sp>
    </p:spTree>
    <p:extLst>
      <p:ext uri="{BB962C8B-B14F-4D97-AF65-F5344CB8AC3E}">
        <p14:creationId xmlns:p14="http://schemas.microsoft.com/office/powerpoint/2010/main" val="204767930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X Конференция молодых ученых «Фундаментальные и прикладные космические исследования»</a:t>
            </a:r>
          </a:p>
          <a:p>
            <a:r>
              <a:rPr lang="ru-RU"/>
              <a:t>ИКИ-РАН, 3-5 апреля 2013</a:t>
            </a:r>
          </a:p>
        </p:txBody>
      </p:sp>
    </p:spTree>
    <p:extLst>
      <p:ext uri="{BB962C8B-B14F-4D97-AF65-F5344CB8AC3E}">
        <p14:creationId xmlns:p14="http://schemas.microsoft.com/office/powerpoint/2010/main" val="9587514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X Конференция молодых ученых «Фундаментальные и прикладные космические исследования»</a:t>
            </a:r>
          </a:p>
          <a:p>
            <a:r>
              <a:rPr lang="ru-RU"/>
              <a:t>ИКИ-РАН, 3-5 апреля 2013</a:t>
            </a:r>
          </a:p>
        </p:txBody>
      </p:sp>
    </p:spTree>
    <p:extLst>
      <p:ext uri="{BB962C8B-B14F-4D97-AF65-F5344CB8AC3E}">
        <p14:creationId xmlns:p14="http://schemas.microsoft.com/office/powerpoint/2010/main" val="391921272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4638" y="1604963"/>
            <a:ext cx="2055812" cy="451961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604963"/>
            <a:ext cx="6015038" cy="451961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X Конференция молодых ученых «Фундаментальные и прикладные космические исследования»</a:t>
            </a:r>
          </a:p>
          <a:p>
            <a:r>
              <a:rPr lang="ru-RU"/>
              <a:t>ИКИ-РАН, 3-5 апреля 2013</a:t>
            </a:r>
          </a:p>
        </p:txBody>
      </p:sp>
    </p:spTree>
    <p:extLst>
      <p:ext uri="{BB962C8B-B14F-4D97-AF65-F5344CB8AC3E}">
        <p14:creationId xmlns:p14="http://schemas.microsoft.com/office/powerpoint/2010/main" val="25838716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9" name="Picture 1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2130425"/>
            <a:ext cx="7766050" cy="1463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5000" rIns="90000" bIns="450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Для правки текста заголовка щелкните мышью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ftr"/>
          </p:nvPr>
        </p:nvSpPr>
        <p:spPr bwMode="auto">
          <a:xfrm>
            <a:off x="0" y="6429375"/>
            <a:ext cx="9137650" cy="11858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5000" rIns="90000" bIns="45000" numCol="1" anchor="t" anchorCtr="0" compatLnSpc="1">
            <a:prstTxWarp prst="textNoShape">
              <a:avLst/>
            </a:prstTxWarp>
          </a:bodyPr>
          <a:lstStyle>
            <a:lvl1pPr hangingPunct="1">
              <a:lnSpc>
                <a:spcPct val="100000"/>
              </a:lnSpc>
              <a:buClrTx/>
              <a:buFontTx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 sz="2400" b="1">
                <a:solidFill>
                  <a:srgbClr val="FFFFFF"/>
                </a:solidFill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2052" name="Rectangle 4"/>
          <p:cNvSpPr>
            <a:spLocks noChangeArrowheads="1"/>
          </p:cNvSpPr>
          <p:nvPr/>
        </p:nvSpPr>
        <p:spPr bwMode="auto">
          <a:xfrm>
            <a:off x="0" y="1143000"/>
            <a:ext cx="9144000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>
            <a:spAutoFit/>
          </a:bodyPr>
          <a:lstStyle/>
          <a:p>
            <a:pPr algn="ctr" hangingPunct="1">
              <a:lnSpc>
                <a:spcPct val="10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b="1">
                <a:solidFill>
                  <a:srgbClr val="E46C0A"/>
                </a:solidFill>
                <a:latin typeface="Calibri" charset="0"/>
              </a:rPr>
              <a:t>Кафедра механики и математического моделирования</a:t>
            </a:r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4963"/>
            <a:ext cx="8223250" cy="45196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Для правки структуры щелкните мышью</a:t>
            </a:r>
          </a:p>
          <a:p>
            <a:pPr lvl="1"/>
            <a:r>
              <a:rPr lang="en-GB" smtClean="0"/>
              <a:t>Второй уровень структуры</a:t>
            </a:r>
          </a:p>
          <a:p>
            <a:pPr lvl="2"/>
            <a:r>
              <a:rPr lang="en-GB" smtClean="0"/>
              <a:t>Третий уровень структуры</a:t>
            </a:r>
          </a:p>
          <a:p>
            <a:pPr lvl="3"/>
            <a:r>
              <a:rPr lang="en-GB" smtClean="0"/>
              <a:t>Четвёртый уровень структуры</a:t>
            </a:r>
          </a:p>
          <a:p>
            <a:pPr lvl="4"/>
            <a:r>
              <a:rPr lang="en-GB" smtClean="0"/>
              <a:t>Пятый уровень структуры</a:t>
            </a:r>
          </a:p>
          <a:p>
            <a:pPr lvl="4"/>
            <a:r>
              <a:rPr lang="en-GB" smtClean="0"/>
              <a:t>Шестой уровень структуры</a:t>
            </a:r>
          </a:p>
          <a:p>
            <a:pPr lvl="4"/>
            <a:r>
              <a:rPr lang="en-GB" smtClean="0"/>
              <a:t>Седьмой уровень структуры</a:t>
            </a:r>
          </a:p>
          <a:p>
            <a:pPr lvl="4"/>
            <a:r>
              <a:rPr lang="en-GB" smtClean="0"/>
              <a:t>Восьмой уровень структуры</a:t>
            </a:r>
          </a:p>
          <a:p>
            <a:pPr lvl="4"/>
            <a:r>
              <a:rPr lang="en-GB" smtClean="0"/>
              <a:t>Девятый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449263" rtl="0" eaLnBrk="1" fontAlgn="base" hangingPunct="1">
        <a:lnSpc>
          <a:spcPct val="102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>
          <a:solidFill>
            <a:srgbClr val="000000"/>
          </a:solidFill>
          <a:latin typeface="+mj-lt"/>
          <a:ea typeface="+mj-ea"/>
          <a:cs typeface="+mj-cs"/>
        </a:defRPr>
      </a:lvl1pPr>
      <a:lvl2pPr marL="742950" indent="-285750" algn="l" defTabSz="449263" rtl="0" eaLnBrk="1" fontAlgn="base" hangingPunct="1">
        <a:lnSpc>
          <a:spcPct val="102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>
          <a:solidFill>
            <a:srgbClr val="000000"/>
          </a:solidFill>
          <a:latin typeface="Calibri" charset="0"/>
          <a:ea typeface="Microsoft YaHei" charset="-122"/>
        </a:defRPr>
      </a:lvl2pPr>
      <a:lvl3pPr marL="1143000" indent="-228600" algn="l" defTabSz="449263" rtl="0" eaLnBrk="1" fontAlgn="base" hangingPunct="1">
        <a:lnSpc>
          <a:spcPct val="102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>
          <a:solidFill>
            <a:srgbClr val="000000"/>
          </a:solidFill>
          <a:latin typeface="Calibri" charset="0"/>
          <a:ea typeface="Microsoft YaHei" charset="-122"/>
        </a:defRPr>
      </a:lvl3pPr>
      <a:lvl4pPr marL="1600200" indent="-228600" algn="l" defTabSz="449263" rtl="0" eaLnBrk="1" fontAlgn="base" hangingPunct="1">
        <a:lnSpc>
          <a:spcPct val="102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>
          <a:solidFill>
            <a:srgbClr val="000000"/>
          </a:solidFill>
          <a:latin typeface="Calibri" charset="0"/>
          <a:ea typeface="Microsoft YaHei" charset="-122"/>
        </a:defRPr>
      </a:lvl4pPr>
      <a:lvl5pPr marL="2057400" indent="-228600" algn="l" defTabSz="449263" rtl="0" eaLnBrk="1" fontAlgn="base" hangingPunct="1">
        <a:lnSpc>
          <a:spcPct val="102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>
          <a:solidFill>
            <a:srgbClr val="000000"/>
          </a:solidFill>
          <a:latin typeface="Calibri" charset="0"/>
          <a:ea typeface="Microsoft YaHei" charset="-122"/>
        </a:defRPr>
      </a:lvl5pPr>
      <a:lvl6pPr marL="2514600" indent="-228600" algn="l" defTabSz="449263" rtl="0" eaLnBrk="1" fontAlgn="base" hangingPunct="1">
        <a:lnSpc>
          <a:spcPct val="102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>
          <a:solidFill>
            <a:srgbClr val="000000"/>
          </a:solidFill>
          <a:latin typeface="Calibri" charset="0"/>
          <a:ea typeface="Microsoft YaHei" charset="-122"/>
        </a:defRPr>
      </a:lvl6pPr>
      <a:lvl7pPr marL="2971800" indent="-228600" algn="l" defTabSz="449263" rtl="0" eaLnBrk="1" fontAlgn="base" hangingPunct="1">
        <a:lnSpc>
          <a:spcPct val="102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>
          <a:solidFill>
            <a:srgbClr val="000000"/>
          </a:solidFill>
          <a:latin typeface="Calibri" charset="0"/>
          <a:ea typeface="Microsoft YaHei" charset="-122"/>
        </a:defRPr>
      </a:lvl7pPr>
      <a:lvl8pPr marL="3429000" indent="-228600" algn="l" defTabSz="449263" rtl="0" eaLnBrk="1" fontAlgn="base" hangingPunct="1">
        <a:lnSpc>
          <a:spcPct val="102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>
          <a:solidFill>
            <a:srgbClr val="000000"/>
          </a:solidFill>
          <a:latin typeface="Calibri" charset="0"/>
          <a:ea typeface="Microsoft YaHei" charset="-122"/>
        </a:defRPr>
      </a:lvl8pPr>
      <a:lvl9pPr marL="3886200" indent="-228600" algn="l" defTabSz="449263" rtl="0" eaLnBrk="1" fontAlgn="base" hangingPunct="1">
        <a:lnSpc>
          <a:spcPct val="102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>
          <a:solidFill>
            <a:srgbClr val="000000"/>
          </a:solidFill>
          <a:latin typeface="Calibri" charset="0"/>
          <a:ea typeface="Microsoft YaHei" charset="-122"/>
        </a:defRPr>
      </a:lvl9pPr>
    </p:titleStyle>
    <p:bodyStyle>
      <a:lvl1pPr marL="342900" indent="-342900" algn="l" defTabSz="449263" rtl="0" eaLnBrk="1" fontAlgn="base" hangingPunct="1">
        <a:lnSpc>
          <a:spcPct val="102000"/>
        </a:lnSpc>
        <a:spcBef>
          <a:spcPct val="0"/>
        </a:spcBef>
        <a:spcAft>
          <a:spcPts val="1425"/>
        </a:spcAft>
        <a:buClr>
          <a:srgbClr val="000000"/>
        </a:buClr>
        <a:buSzPct val="100000"/>
        <a:buFont typeface="Times New Roman" pitchFamily="18" charset="0"/>
        <a:defRPr sz="32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defTabSz="449263" rtl="0" eaLnBrk="1" fontAlgn="base" hangingPunct="1">
        <a:lnSpc>
          <a:spcPct val="102000"/>
        </a:lnSpc>
        <a:spcBef>
          <a:spcPct val="0"/>
        </a:spcBef>
        <a:spcAft>
          <a:spcPts val="1138"/>
        </a:spcAft>
        <a:buClr>
          <a:srgbClr val="000000"/>
        </a:buClr>
        <a:buSzPct val="100000"/>
        <a:buFont typeface="Times New Roman" pitchFamily="18" charset="0"/>
        <a:defRPr sz="2400">
          <a:solidFill>
            <a:srgbClr val="000000"/>
          </a:solidFill>
          <a:latin typeface="+mn-lt"/>
          <a:ea typeface="+mn-ea"/>
        </a:defRPr>
      </a:lvl2pPr>
      <a:lvl3pPr marL="1143000" indent="-228600" algn="l" defTabSz="449263" rtl="0" eaLnBrk="1" fontAlgn="base" hangingPunct="1">
        <a:lnSpc>
          <a:spcPct val="102000"/>
        </a:lnSpc>
        <a:spcBef>
          <a:spcPct val="0"/>
        </a:spcBef>
        <a:spcAft>
          <a:spcPts val="850"/>
        </a:spcAft>
        <a:buClr>
          <a:srgbClr val="000000"/>
        </a:buClr>
        <a:buSzPct val="100000"/>
        <a:buFont typeface="Times New Roman" pitchFamily="18" charset="0"/>
        <a:defRPr sz="2000">
          <a:solidFill>
            <a:srgbClr val="000000"/>
          </a:solidFill>
          <a:latin typeface="+mn-lt"/>
          <a:ea typeface="+mn-ea"/>
        </a:defRPr>
      </a:lvl3pPr>
      <a:lvl4pPr marL="1600200" indent="-228600" algn="l" defTabSz="449263" rtl="0" eaLnBrk="1" fontAlgn="base" hangingPunct="1">
        <a:lnSpc>
          <a:spcPct val="102000"/>
        </a:lnSpc>
        <a:spcBef>
          <a:spcPct val="0"/>
        </a:spcBef>
        <a:spcAft>
          <a:spcPts val="575"/>
        </a:spcAft>
        <a:buClr>
          <a:srgbClr val="000000"/>
        </a:buClr>
        <a:buSzPct val="100000"/>
        <a:buFont typeface="Times New Roman" pitchFamily="18" charset="0"/>
        <a:defRPr sz="2000">
          <a:solidFill>
            <a:srgbClr val="000000"/>
          </a:solidFill>
          <a:latin typeface="+mn-lt"/>
          <a:ea typeface="+mn-ea"/>
        </a:defRPr>
      </a:lvl4pPr>
      <a:lvl5pPr marL="2057400" indent="-228600" algn="l" defTabSz="449263" rtl="0" eaLnBrk="1" fontAlgn="base" hangingPunct="1">
        <a:lnSpc>
          <a:spcPct val="102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8" charset="0"/>
        <a:defRPr sz="2000">
          <a:solidFill>
            <a:srgbClr val="000000"/>
          </a:solidFill>
          <a:latin typeface="+mn-lt"/>
          <a:ea typeface="+mn-ea"/>
        </a:defRPr>
      </a:lvl5pPr>
      <a:lvl6pPr marL="2514600" indent="-228600" algn="l" defTabSz="449263" rtl="0" eaLnBrk="1" fontAlgn="base" hangingPunct="1">
        <a:lnSpc>
          <a:spcPct val="102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8" charset="0"/>
        <a:defRPr sz="2000">
          <a:solidFill>
            <a:srgbClr val="000000"/>
          </a:solidFill>
          <a:latin typeface="+mn-lt"/>
          <a:ea typeface="+mn-ea"/>
        </a:defRPr>
      </a:lvl6pPr>
      <a:lvl7pPr marL="2971800" indent="-228600" algn="l" defTabSz="449263" rtl="0" eaLnBrk="1" fontAlgn="base" hangingPunct="1">
        <a:lnSpc>
          <a:spcPct val="102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8" charset="0"/>
        <a:defRPr sz="2000">
          <a:solidFill>
            <a:srgbClr val="000000"/>
          </a:solidFill>
          <a:latin typeface="+mn-lt"/>
          <a:ea typeface="+mn-ea"/>
        </a:defRPr>
      </a:lvl7pPr>
      <a:lvl8pPr marL="3429000" indent="-228600" algn="l" defTabSz="449263" rtl="0" eaLnBrk="1" fontAlgn="base" hangingPunct="1">
        <a:lnSpc>
          <a:spcPct val="102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8" charset="0"/>
        <a:defRPr sz="2000">
          <a:solidFill>
            <a:srgbClr val="000000"/>
          </a:solidFill>
          <a:latin typeface="+mn-lt"/>
          <a:ea typeface="+mn-ea"/>
        </a:defRPr>
      </a:lvl8pPr>
      <a:lvl9pPr marL="3886200" indent="-228600" algn="l" defTabSz="449263" rtl="0" eaLnBrk="1" fontAlgn="base" hangingPunct="1">
        <a:lnSpc>
          <a:spcPct val="102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8" charset="0"/>
        <a:defRPr sz="2000">
          <a:solidFill>
            <a:srgbClr val="000000"/>
          </a:solidFill>
          <a:latin typeface="+mn-lt"/>
          <a:ea typeface="+mn-ea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3" name="Picture 1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3074" name="Rectangle 2"/>
          <p:cNvSpPr>
            <a:spLocks noGrp="1" noChangeArrowheads="1"/>
          </p:cNvSpPr>
          <p:nvPr>
            <p:ph type="ftr"/>
          </p:nvPr>
        </p:nvSpPr>
        <p:spPr bwMode="auto">
          <a:xfrm>
            <a:off x="0" y="6429375"/>
            <a:ext cx="9137650" cy="11858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5000" rIns="90000" bIns="45000" numCol="1" anchor="t" anchorCtr="0" compatLnSpc="1">
            <a:prstTxWarp prst="textNoShape">
              <a:avLst/>
            </a:prstTxWarp>
          </a:bodyPr>
          <a:lstStyle>
            <a:lvl1pPr hangingPunct="1">
              <a:lnSpc>
                <a:spcPct val="100000"/>
              </a:lnSpc>
              <a:buClrTx/>
              <a:buFontTx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 sz="2400" b="1">
                <a:solidFill>
                  <a:srgbClr val="FFFFFF"/>
                </a:solidFill>
                <a:latin typeface="+mn-lt"/>
              </a:defRPr>
            </a:lvl1pPr>
          </a:lstStyle>
          <a:p>
            <a:r>
              <a:rPr lang="ru-RU"/>
              <a:t>X Конференция молодых ученых «Фундаментальные и прикладные космические исследования»</a:t>
            </a:r>
          </a:p>
          <a:p>
            <a:r>
              <a:rPr lang="ru-RU" b="0"/>
              <a:t>ИКИ-РАН, 3-5 апреля 2013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1285875" y="0"/>
            <a:ext cx="7851775" cy="850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5000" rIns="90000" bIns="450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Для правки текста заголовка щелкните мышью</a:t>
            </a:r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000125"/>
            <a:ext cx="8223250" cy="5351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5000" rIns="90000" bIns="450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Для правки структуры щелкните мышью</a:t>
            </a:r>
          </a:p>
          <a:p>
            <a:pPr lvl="1"/>
            <a:r>
              <a:rPr lang="en-GB" smtClean="0"/>
              <a:t>Второй уровень структуры</a:t>
            </a:r>
          </a:p>
          <a:p>
            <a:pPr lvl="2"/>
            <a:r>
              <a:rPr lang="en-GB" smtClean="0"/>
              <a:t>Третий уровень структуры</a:t>
            </a:r>
          </a:p>
          <a:p>
            <a:pPr lvl="3"/>
            <a:r>
              <a:rPr lang="en-GB" smtClean="0"/>
              <a:t>Четвёртый уровень структуры</a:t>
            </a:r>
          </a:p>
          <a:p>
            <a:pPr lvl="4"/>
            <a:r>
              <a:rPr lang="en-GB" smtClean="0"/>
              <a:t>Пятый уровень структуры</a:t>
            </a:r>
          </a:p>
          <a:p>
            <a:pPr lvl="4"/>
            <a:r>
              <a:rPr lang="en-GB" smtClean="0"/>
              <a:t>Шестой уровень структуры</a:t>
            </a:r>
          </a:p>
          <a:p>
            <a:pPr lvl="4"/>
            <a:r>
              <a:rPr lang="en-GB" smtClean="0"/>
              <a:t>Седьмой уровень структуры</a:t>
            </a:r>
          </a:p>
          <a:p>
            <a:pPr lvl="4"/>
            <a:r>
              <a:rPr lang="en-GB" smtClean="0"/>
              <a:t>Восьмой уровень структуры</a:t>
            </a:r>
          </a:p>
          <a:p>
            <a:pPr lvl="4"/>
            <a:r>
              <a:rPr lang="en-GB" smtClean="0"/>
              <a:t>Девятый уровень структуры</a:t>
            </a:r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sldNum"/>
          </p:nvPr>
        </p:nvSpPr>
        <p:spPr bwMode="auto">
          <a:xfrm>
            <a:off x="7010400" y="6492875"/>
            <a:ext cx="2127250" cy="46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5000" rIns="90000" bIns="45000" numCol="1" anchor="t" anchorCtr="0" compatLnSpc="1">
            <a:prstTxWarp prst="textNoShape">
              <a:avLst/>
            </a:prstTxWarp>
          </a:bodyPr>
          <a:lstStyle>
            <a:lvl1pPr hangingPunct="1">
              <a:lnSpc>
                <a:spcPct val="100000"/>
              </a:lnSpc>
              <a:buClrTx/>
              <a:buFontTx/>
              <a:buNone/>
              <a:tabLst>
                <a:tab pos="723900" algn="l"/>
                <a:tab pos="1447800" algn="l"/>
              </a:tabLst>
              <a:defRPr sz="2400" b="1">
                <a:solidFill>
                  <a:srgbClr val="FFFFFF"/>
                </a:solidFill>
                <a:latin typeface="+mn-lt"/>
              </a:defRPr>
            </a:lvl1pPr>
          </a:lstStyle>
          <a:p>
            <a:r>
              <a:rPr lang="ru-RU"/>
              <a:t> </a:t>
            </a:r>
            <a:fld id="{8008411B-6A58-4D42-AE70-34A80611639E}" type="slidenum">
              <a:rPr lang="ru-RU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iming>
    <p:tnLst>
      <p:par>
        <p:cTn id="1" dur="indefinite" restart="never" nodeType="tmRoot"/>
      </p:par>
    </p:tnLst>
  </p:timing>
  <p:hf sldNum="0" hdr="0" dt="0"/>
  <p:txStyles>
    <p:titleStyle>
      <a:lvl1pPr algn="l" defTabSz="449263" rtl="0" eaLnBrk="1" fontAlgn="base" hangingPunct="1">
        <a:lnSpc>
          <a:spcPct val="102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>
          <a:solidFill>
            <a:srgbClr val="000000"/>
          </a:solidFill>
          <a:latin typeface="+mj-lt"/>
          <a:ea typeface="+mj-ea"/>
          <a:cs typeface="+mj-cs"/>
        </a:defRPr>
      </a:lvl1pPr>
      <a:lvl2pPr marL="742950" indent="-285750" algn="l" defTabSz="449263" rtl="0" eaLnBrk="1" fontAlgn="base" hangingPunct="1">
        <a:lnSpc>
          <a:spcPct val="102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>
          <a:solidFill>
            <a:srgbClr val="000000"/>
          </a:solidFill>
          <a:latin typeface="Calibri" charset="0"/>
          <a:ea typeface="Microsoft YaHei" charset="-122"/>
        </a:defRPr>
      </a:lvl2pPr>
      <a:lvl3pPr marL="1143000" indent="-228600" algn="l" defTabSz="449263" rtl="0" eaLnBrk="1" fontAlgn="base" hangingPunct="1">
        <a:lnSpc>
          <a:spcPct val="102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>
          <a:solidFill>
            <a:srgbClr val="000000"/>
          </a:solidFill>
          <a:latin typeface="Calibri" charset="0"/>
          <a:ea typeface="Microsoft YaHei" charset="-122"/>
        </a:defRPr>
      </a:lvl3pPr>
      <a:lvl4pPr marL="1600200" indent="-228600" algn="l" defTabSz="449263" rtl="0" eaLnBrk="1" fontAlgn="base" hangingPunct="1">
        <a:lnSpc>
          <a:spcPct val="102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>
          <a:solidFill>
            <a:srgbClr val="000000"/>
          </a:solidFill>
          <a:latin typeface="Calibri" charset="0"/>
          <a:ea typeface="Microsoft YaHei" charset="-122"/>
        </a:defRPr>
      </a:lvl4pPr>
      <a:lvl5pPr marL="2057400" indent="-228600" algn="l" defTabSz="449263" rtl="0" eaLnBrk="1" fontAlgn="base" hangingPunct="1">
        <a:lnSpc>
          <a:spcPct val="102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>
          <a:solidFill>
            <a:srgbClr val="000000"/>
          </a:solidFill>
          <a:latin typeface="Calibri" charset="0"/>
          <a:ea typeface="Microsoft YaHei" charset="-122"/>
        </a:defRPr>
      </a:lvl5pPr>
      <a:lvl6pPr marL="2514600" indent="-228600" algn="l" defTabSz="449263" rtl="0" eaLnBrk="1" fontAlgn="base" hangingPunct="1">
        <a:lnSpc>
          <a:spcPct val="102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>
          <a:solidFill>
            <a:srgbClr val="000000"/>
          </a:solidFill>
          <a:latin typeface="Calibri" charset="0"/>
          <a:ea typeface="Microsoft YaHei" charset="-122"/>
        </a:defRPr>
      </a:lvl6pPr>
      <a:lvl7pPr marL="2971800" indent="-228600" algn="l" defTabSz="449263" rtl="0" eaLnBrk="1" fontAlgn="base" hangingPunct="1">
        <a:lnSpc>
          <a:spcPct val="102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>
          <a:solidFill>
            <a:srgbClr val="000000"/>
          </a:solidFill>
          <a:latin typeface="Calibri" charset="0"/>
          <a:ea typeface="Microsoft YaHei" charset="-122"/>
        </a:defRPr>
      </a:lvl7pPr>
      <a:lvl8pPr marL="3429000" indent="-228600" algn="l" defTabSz="449263" rtl="0" eaLnBrk="1" fontAlgn="base" hangingPunct="1">
        <a:lnSpc>
          <a:spcPct val="102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>
          <a:solidFill>
            <a:srgbClr val="000000"/>
          </a:solidFill>
          <a:latin typeface="Calibri" charset="0"/>
          <a:ea typeface="Microsoft YaHei" charset="-122"/>
        </a:defRPr>
      </a:lvl8pPr>
      <a:lvl9pPr marL="3886200" indent="-228600" algn="l" defTabSz="449263" rtl="0" eaLnBrk="1" fontAlgn="base" hangingPunct="1">
        <a:lnSpc>
          <a:spcPct val="102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>
          <a:solidFill>
            <a:srgbClr val="000000"/>
          </a:solidFill>
          <a:latin typeface="Calibri" charset="0"/>
          <a:ea typeface="Microsoft YaHei" charset="-122"/>
        </a:defRPr>
      </a:lvl9pPr>
    </p:titleStyle>
    <p:bodyStyle>
      <a:lvl1pPr marL="342900" indent="-342900" algn="l" defTabSz="449263" rtl="0" eaLnBrk="1" fontAlgn="base" hangingPunct="1">
        <a:lnSpc>
          <a:spcPct val="102000"/>
        </a:lnSpc>
        <a:spcBef>
          <a:spcPct val="0"/>
        </a:spcBef>
        <a:spcAft>
          <a:spcPts val="1425"/>
        </a:spcAft>
        <a:buClr>
          <a:srgbClr val="000000"/>
        </a:buClr>
        <a:buSzPct val="100000"/>
        <a:buFont typeface="Times New Roman" pitchFamily="18" charset="0"/>
        <a:defRPr sz="32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defTabSz="449263" rtl="0" eaLnBrk="1" fontAlgn="base" hangingPunct="1">
        <a:lnSpc>
          <a:spcPct val="102000"/>
        </a:lnSpc>
        <a:spcBef>
          <a:spcPct val="0"/>
        </a:spcBef>
        <a:spcAft>
          <a:spcPts val="1138"/>
        </a:spcAft>
        <a:buClr>
          <a:srgbClr val="000000"/>
        </a:buClr>
        <a:buSzPct val="100000"/>
        <a:buFont typeface="Times New Roman" pitchFamily="18" charset="0"/>
        <a:defRPr sz="2400">
          <a:solidFill>
            <a:srgbClr val="000000"/>
          </a:solidFill>
          <a:latin typeface="+mn-lt"/>
          <a:ea typeface="+mn-ea"/>
        </a:defRPr>
      </a:lvl2pPr>
      <a:lvl3pPr marL="1143000" indent="-228600" algn="l" defTabSz="449263" rtl="0" eaLnBrk="1" fontAlgn="base" hangingPunct="1">
        <a:lnSpc>
          <a:spcPct val="102000"/>
        </a:lnSpc>
        <a:spcBef>
          <a:spcPct val="0"/>
        </a:spcBef>
        <a:spcAft>
          <a:spcPts val="850"/>
        </a:spcAft>
        <a:buClr>
          <a:srgbClr val="000000"/>
        </a:buClr>
        <a:buSzPct val="100000"/>
        <a:buFont typeface="Times New Roman" pitchFamily="18" charset="0"/>
        <a:defRPr sz="2000">
          <a:solidFill>
            <a:srgbClr val="000000"/>
          </a:solidFill>
          <a:latin typeface="+mn-lt"/>
          <a:ea typeface="+mn-ea"/>
        </a:defRPr>
      </a:lvl3pPr>
      <a:lvl4pPr marL="1600200" indent="-228600" algn="l" defTabSz="449263" rtl="0" eaLnBrk="1" fontAlgn="base" hangingPunct="1">
        <a:lnSpc>
          <a:spcPct val="102000"/>
        </a:lnSpc>
        <a:spcBef>
          <a:spcPct val="0"/>
        </a:spcBef>
        <a:spcAft>
          <a:spcPts val="575"/>
        </a:spcAft>
        <a:buClr>
          <a:srgbClr val="000000"/>
        </a:buClr>
        <a:buSzPct val="100000"/>
        <a:buFont typeface="Times New Roman" pitchFamily="18" charset="0"/>
        <a:defRPr sz="2000">
          <a:solidFill>
            <a:srgbClr val="000000"/>
          </a:solidFill>
          <a:latin typeface="+mn-lt"/>
          <a:ea typeface="+mn-ea"/>
        </a:defRPr>
      </a:lvl4pPr>
      <a:lvl5pPr marL="2057400" indent="-228600" algn="l" defTabSz="449263" rtl="0" eaLnBrk="1" fontAlgn="base" hangingPunct="1">
        <a:lnSpc>
          <a:spcPct val="102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8" charset="0"/>
        <a:defRPr sz="2000">
          <a:solidFill>
            <a:srgbClr val="000000"/>
          </a:solidFill>
          <a:latin typeface="+mn-lt"/>
          <a:ea typeface="+mn-ea"/>
        </a:defRPr>
      </a:lvl5pPr>
      <a:lvl6pPr marL="2514600" indent="-228600" algn="l" defTabSz="449263" rtl="0" eaLnBrk="1" fontAlgn="base" hangingPunct="1">
        <a:lnSpc>
          <a:spcPct val="102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8" charset="0"/>
        <a:defRPr sz="2000">
          <a:solidFill>
            <a:srgbClr val="000000"/>
          </a:solidFill>
          <a:latin typeface="+mn-lt"/>
          <a:ea typeface="+mn-ea"/>
        </a:defRPr>
      </a:lvl6pPr>
      <a:lvl7pPr marL="2971800" indent="-228600" algn="l" defTabSz="449263" rtl="0" eaLnBrk="1" fontAlgn="base" hangingPunct="1">
        <a:lnSpc>
          <a:spcPct val="102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8" charset="0"/>
        <a:defRPr sz="2000">
          <a:solidFill>
            <a:srgbClr val="000000"/>
          </a:solidFill>
          <a:latin typeface="+mn-lt"/>
          <a:ea typeface="+mn-ea"/>
        </a:defRPr>
      </a:lvl7pPr>
      <a:lvl8pPr marL="3429000" indent="-228600" algn="l" defTabSz="449263" rtl="0" eaLnBrk="1" fontAlgn="base" hangingPunct="1">
        <a:lnSpc>
          <a:spcPct val="102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8" charset="0"/>
        <a:defRPr sz="2000">
          <a:solidFill>
            <a:srgbClr val="000000"/>
          </a:solidFill>
          <a:latin typeface="+mn-lt"/>
          <a:ea typeface="+mn-ea"/>
        </a:defRPr>
      </a:lvl8pPr>
      <a:lvl9pPr marL="3886200" indent="-228600" algn="l" defTabSz="449263" rtl="0" eaLnBrk="1" fontAlgn="base" hangingPunct="1">
        <a:lnSpc>
          <a:spcPct val="102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8" charset="0"/>
        <a:defRPr sz="2000">
          <a:solidFill>
            <a:srgbClr val="000000"/>
          </a:solidFill>
          <a:latin typeface="+mn-lt"/>
          <a:ea typeface="+mn-ea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7" name="Picture 1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4098" name="Rectangle 2"/>
          <p:cNvSpPr>
            <a:spLocks noChangeArrowheads="1"/>
          </p:cNvSpPr>
          <p:nvPr/>
        </p:nvSpPr>
        <p:spPr bwMode="auto">
          <a:xfrm>
            <a:off x="0" y="1143000"/>
            <a:ext cx="9144000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>
            <a:spAutoFit/>
          </a:bodyPr>
          <a:lstStyle/>
          <a:p>
            <a:pPr algn="ctr" hangingPunct="1">
              <a:lnSpc>
                <a:spcPct val="10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b="1">
                <a:solidFill>
                  <a:srgbClr val="E46C0A"/>
                </a:solidFill>
                <a:latin typeface="Calibri" charset="0"/>
              </a:rPr>
              <a:t>Кафедра механики и математического моделирования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2130425"/>
            <a:ext cx="7766050" cy="1463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5000" rIns="90000" bIns="450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Для правки текста заголовка щелкните мышью</a:t>
            </a:r>
          </a:p>
        </p:txBody>
      </p:sp>
      <p:sp>
        <p:nvSpPr>
          <p:cNvPr id="4100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4963"/>
            <a:ext cx="8223250" cy="45196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Для правки структуры щелкните мышью</a:t>
            </a:r>
          </a:p>
          <a:p>
            <a:pPr lvl="1"/>
            <a:r>
              <a:rPr lang="en-GB" smtClean="0"/>
              <a:t>Второй уровень структуры</a:t>
            </a:r>
          </a:p>
          <a:p>
            <a:pPr lvl="2"/>
            <a:r>
              <a:rPr lang="en-GB" smtClean="0"/>
              <a:t>Третий уровень структуры</a:t>
            </a:r>
          </a:p>
          <a:p>
            <a:pPr lvl="3"/>
            <a:r>
              <a:rPr lang="en-GB" smtClean="0"/>
              <a:t>Четвёртый уровень структуры</a:t>
            </a:r>
          </a:p>
          <a:p>
            <a:pPr lvl="4"/>
            <a:r>
              <a:rPr lang="en-GB" smtClean="0"/>
              <a:t>Пятый уровень структуры</a:t>
            </a:r>
          </a:p>
          <a:p>
            <a:pPr lvl="4"/>
            <a:r>
              <a:rPr lang="en-GB" smtClean="0"/>
              <a:t>Шестой уровень структуры</a:t>
            </a:r>
          </a:p>
          <a:p>
            <a:pPr lvl="4"/>
            <a:r>
              <a:rPr lang="en-GB" smtClean="0"/>
              <a:t>Седьмой уровень структуры</a:t>
            </a:r>
          </a:p>
          <a:p>
            <a:pPr lvl="4"/>
            <a:r>
              <a:rPr lang="en-GB" smtClean="0"/>
              <a:t>Восьмой уровень структуры</a:t>
            </a:r>
          </a:p>
          <a:p>
            <a:pPr lvl="4"/>
            <a:r>
              <a:rPr lang="en-GB" smtClean="0"/>
              <a:t>Девятый уровень структуры</a:t>
            </a:r>
          </a:p>
        </p:txBody>
      </p:sp>
      <p:sp>
        <p:nvSpPr>
          <p:cNvPr id="4101" name="Rectangle 5"/>
          <p:cNvSpPr>
            <a:spLocks noGrp="1" noChangeArrowheads="1"/>
          </p:cNvSpPr>
          <p:nvPr>
            <p:ph type="ftr"/>
          </p:nvPr>
        </p:nvSpPr>
        <p:spPr bwMode="auto">
          <a:xfrm>
            <a:off x="0" y="6429375"/>
            <a:ext cx="9137650" cy="11858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5000" rIns="90000" bIns="45000" numCol="1" anchor="t" anchorCtr="0" compatLnSpc="1">
            <a:prstTxWarp prst="textNoShape">
              <a:avLst/>
            </a:prstTxWarp>
          </a:bodyPr>
          <a:lstStyle>
            <a:lvl1pPr hangingPunct="1">
              <a:lnSpc>
                <a:spcPct val="100000"/>
              </a:lnSpc>
              <a:buClrTx/>
              <a:buFontTx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 sz="2400">
                <a:solidFill>
                  <a:srgbClr val="FFFFFF"/>
                </a:solidFill>
                <a:latin typeface="+mn-lt"/>
              </a:defRPr>
            </a:lvl1pPr>
          </a:lstStyle>
          <a:p>
            <a:r>
              <a:rPr lang="ru-RU"/>
              <a:t>X Конференция молодых ученых «Фундаментальные и прикладные космические исследования»</a:t>
            </a:r>
          </a:p>
          <a:p>
            <a:r>
              <a:rPr lang="ru-RU"/>
              <a:t>ИКИ-РАН, 3-5 апреля 2013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hf sldNum="0" hdr="0" dt="0"/>
  <p:txStyles>
    <p:titleStyle>
      <a:lvl1pPr algn="l" defTabSz="449263" rtl="0" eaLnBrk="1" fontAlgn="base" hangingPunct="1">
        <a:lnSpc>
          <a:spcPct val="102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>
          <a:solidFill>
            <a:srgbClr val="000000"/>
          </a:solidFill>
          <a:latin typeface="+mj-lt"/>
          <a:ea typeface="+mj-ea"/>
          <a:cs typeface="+mj-cs"/>
        </a:defRPr>
      </a:lvl1pPr>
      <a:lvl2pPr marL="742950" indent="-285750" algn="l" defTabSz="449263" rtl="0" eaLnBrk="1" fontAlgn="base" hangingPunct="1">
        <a:lnSpc>
          <a:spcPct val="102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>
          <a:solidFill>
            <a:srgbClr val="000000"/>
          </a:solidFill>
          <a:latin typeface="Calibri" charset="0"/>
          <a:ea typeface="Microsoft YaHei" charset="-122"/>
        </a:defRPr>
      </a:lvl2pPr>
      <a:lvl3pPr marL="1143000" indent="-228600" algn="l" defTabSz="449263" rtl="0" eaLnBrk="1" fontAlgn="base" hangingPunct="1">
        <a:lnSpc>
          <a:spcPct val="102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>
          <a:solidFill>
            <a:srgbClr val="000000"/>
          </a:solidFill>
          <a:latin typeface="Calibri" charset="0"/>
          <a:ea typeface="Microsoft YaHei" charset="-122"/>
        </a:defRPr>
      </a:lvl3pPr>
      <a:lvl4pPr marL="1600200" indent="-228600" algn="l" defTabSz="449263" rtl="0" eaLnBrk="1" fontAlgn="base" hangingPunct="1">
        <a:lnSpc>
          <a:spcPct val="102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>
          <a:solidFill>
            <a:srgbClr val="000000"/>
          </a:solidFill>
          <a:latin typeface="Calibri" charset="0"/>
          <a:ea typeface="Microsoft YaHei" charset="-122"/>
        </a:defRPr>
      </a:lvl4pPr>
      <a:lvl5pPr marL="2057400" indent="-228600" algn="l" defTabSz="449263" rtl="0" eaLnBrk="1" fontAlgn="base" hangingPunct="1">
        <a:lnSpc>
          <a:spcPct val="102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>
          <a:solidFill>
            <a:srgbClr val="000000"/>
          </a:solidFill>
          <a:latin typeface="Calibri" charset="0"/>
          <a:ea typeface="Microsoft YaHei" charset="-122"/>
        </a:defRPr>
      </a:lvl5pPr>
      <a:lvl6pPr marL="2514600" indent="-228600" algn="l" defTabSz="449263" rtl="0" eaLnBrk="1" fontAlgn="base" hangingPunct="1">
        <a:lnSpc>
          <a:spcPct val="102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>
          <a:solidFill>
            <a:srgbClr val="000000"/>
          </a:solidFill>
          <a:latin typeface="Calibri" charset="0"/>
          <a:ea typeface="Microsoft YaHei" charset="-122"/>
        </a:defRPr>
      </a:lvl6pPr>
      <a:lvl7pPr marL="2971800" indent="-228600" algn="l" defTabSz="449263" rtl="0" eaLnBrk="1" fontAlgn="base" hangingPunct="1">
        <a:lnSpc>
          <a:spcPct val="102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>
          <a:solidFill>
            <a:srgbClr val="000000"/>
          </a:solidFill>
          <a:latin typeface="Calibri" charset="0"/>
          <a:ea typeface="Microsoft YaHei" charset="-122"/>
        </a:defRPr>
      </a:lvl7pPr>
      <a:lvl8pPr marL="3429000" indent="-228600" algn="l" defTabSz="449263" rtl="0" eaLnBrk="1" fontAlgn="base" hangingPunct="1">
        <a:lnSpc>
          <a:spcPct val="102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>
          <a:solidFill>
            <a:srgbClr val="000000"/>
          </a:solidFill>
          <a:latin typeface="Calibri" charset="0"/>
          <a:ea typeface="Microsoft YaHei" charset="-122"/>
        </a:defRPr>
      </a:lvl8pPr>
      <a:lvl9pPr marL="3886200" indent="-228600" algn="l" defTabSz="449263" rtl="0" eaLnBrk="1" fontAlgn="base" hangingPunct="1">
        <a:lnSpc>
          <a:spcPct val="102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>
          <a:solidFill>
            <a:srgbClr val="000000"/>
          </a:solidFill>
          <a:latin typeface="Calibri" charset="0"/>
          <a:ea typeface="Microsoft YaHei" charset="-122"/>
        </a:defRPr>
      </a:lvl9pPr>
    </p:titleStyle>
    <p:bodyStyle>
      <a:lvl1pPr marL="342900" indent="-342900" algn="l" defTabSz="449263" rtl="0" eaLnBrk="1" fontAlgn="base" hangingPunct="1">
        <a:lnSpc>
          <a:spcPct val="102000"/>
        </a:lnSpc>
        <a:spcBef>
          <a:spcPct val="0"/>
        </a:spcBef>
        <a:spcAft>
          <a:spcPts val="1425"/>
        </a:spcAft>
        <a:buClr>
          <a:srgbClr val="000000"/>
        </a:buClr>
        <a:buSzPct val="100000"/>
        <a:buFont typeface="Times New Roman" pitchFamily="18" charset="0"/>
        <a:defRPr sz="32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defTabSz="449263" rtl="0" eaLnBrk="1" fontAlgn="base" hangingPunct="1">
        <a:lnSpc>
          <a:spcPct val="102000"/>
        </a:lnSpc>
        <a:spcBef>
          <a:spcPct val="0"/>
        </a:spcBef>
        <a:spcAft>
          <a:spcPts val="1138"/>
        </a:spcAft>
        <a:buClr>
          <a:srgbClr val="000000"/>
        </a:buClr>
        <a:buSzPct val="100000"/>
        <a:buFont typeface="Times New Roman" pitchFamily="18" charset="0"/>
        <a:defRPr sz="2400">
          <a:solidFill>
            <a:srgbClr val="000000"/>
          </a:solidFill>
          <a:latin typeface="+mn-lt"/>
          <a:ea typeface="+mn-ea"/>
        </a:defRPr>
      </a:lvl2pPr>
      <a:lvl3pPr marL="1143000" indent="-228600" algn="l" defTabSz="449263" rtl="0" eaLnBrk="1" fontAlgn="base" hangingPunct="1">
        <a:lnSpc>
          <a:spcPct val="102000"/>
        </a:lnSpc>
        <a:spcBef>
          <a:spcPct val="0"/>
        </a:spcBef>
        <a:spcAft>
          <a:spcPts val="850"/>
        </a:spcAft>
        <a:buClr>
          <a:srgbClr val="000000"/>
        </a:buClr>
        <a:buSzPct val="100000"/>
        <a:buFont typeface="Times New Roman" pitchFamily="18" charset="0"/>
        <a:defRPr sz="2000">
          <a:solidFill>
            <a:srgbClr val="000000"/>
          </a:solidFill>
          <a:latin typeface="+mn-lt"/>
          <a:ea typeface="+mn-ea"/>
        </a:defRPr>
      </a:lvl3pPr>
      <a:lvl4pPr marL="1600200" indent="-228600" algn="l" defTabSz="449263" rtl="0" eaLnBrk="1" fontAlgn="base" hangingPunct="1">
        <a:lnSpc>
          <a:spcPct val="102000"/>
        </a:lnSpc>
        <a:spcBef>
          <a:spcPct val="0"/>
        </a:spcBef>
        <a:spcAft>
          <a:spcPts val="575"/>
        </a:spcAft>
        <a:buClr>
          <a:srgbClr val="000000"/>
        </a:buClr>
        <a:buSzPct val="100000"/>
        <a:buFont typeface="Times New Roman" pitchFamily="18" charset="0"/>
        <a:defRPr sz="2000">
          <a:solidFill>
            <a:srgbClr val="000000"/>
          </a:solidFill>
          <a:latin typeface="+mn-lt"/>
          <a:ea typeface="+mn-ea"/>
        </a:defRPr>
      </a:lvl4pPr>
      <a:lvl5pPr marL="2057400" indent="-228600" algn="l" defTabSz="449263" rtl="0" eaLnBrk="1" fontAlgn="base" hangingPunct="1">
        <a:lnSpc>
          <a:spcPct val="102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8" charset="0"/>
        <a:defRPr sz="2000">
          <a:solidFill>
            <a:srgbClr val="000000"/>
          </a:solidFill>
          <a:latin typeface="+mn-lt"/>
          <a:ea typeface="+mn-ea"/>
        </a:defRPr>
      </a:lvl5pPr>
      <a:lvl6pPr marL="2514600" indent="-228600" algn="l" defTabSz="449263" rtl="0" eaLnBrk="1" fontAlgn="base" hangingPunct="1">
        <a:lnSpc>
          <a:spcPct val="102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8" charset="0"/>
        <a:defRPr sz="2000">
          <a:solidFill>
            <a:srgbClr val="000000"/>
          </a:solidFill>
          <a:latin typeface="+mn-lt"/>
          <a:ea typeface="+mn-ea"/>
        </a:defRPr>
      </a:lvl6pPr>
      <a:lvl7pPr marL="2971800" indent="-228600" algn="l" defTabSz="449263" rtl="0" eaLnBrk="1" fontAlgn="base" hangingPunct="1">
        <a:lnSpc>
          <a:spcPct val="102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8" charset="0"/>
        <a:defRPr sz="2000">
          <a:solidFill>
            <a:srgbClr val="000000"/>
          </a:solidFill>
          <a:latin typeface="+mn-lt"/>
          <a:ea typeface="+mn-ea"/>
        </a:defRPr>
      </a:lvl7pPr>
      <a:lvl8pPr marL="3429000" indent="-228600" algn="l" defTabSz="449263" rtl="0" eaLnBrk="1" fontAlgn="base" hangingPunct="1">
        <a:lnSpc>
          <a:spcPct val="102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8" charset="0"/>
        <a:defRPr sz="2000">
          <a:solidFill>
            <a:srgbClr val="000000"/>
          </a:solidFill>
          <a:latin typeface="+mn-lt"/>
          <a:ea typeface="+mn-ea"/>
        </a:defRPr>
      </a:lvl8pPr>
      <a:lvl9pPr marL="3886200" indent="-228600" algn="l" defTabSz="449263" rtl="0" eaLnBrk="1" fontAlgn="base" hangingPunct="1">
        <a:lnSpc>
          <a:spcPct val="102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8" charset="0"/>
        <a:defRPr sz="2000">
          <a:solidFill>
            <a:srgbClr val="000000"/>
          </a:solidFill>
          <a:latin typeface="+mn-lt"/>
          <a:ea typeface="+mn-ea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7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18.png"/><Relationship Id="rId7" Type="http://schemas.openxmlformats.org/officeDocument/2006/relationships/image" Target="../media/image21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3.xml"/><Relationship Id="rId6" Type="http://schemas.microsoft.com/office/2007/relationships/hdphoto" Target="../media/hdphoto1.wdp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7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0.pn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7636" y="1844824"/>
            <a:ext cx="7772400" cy="1944216"/>
          </a:xfrm>
        </p:spPr>
        <p:txBody>
          <a:bodyPr>
            <a:noAutofit/>
          </a:bodyPr>
          <a:lstStyle/>
          <a:p>
            <a:pPr algn="ctr"/>
            <a:r>
              <a:rPr lang="ru-RU" sz="3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Анализ </a:t>
            </a:r>
            <a:r>
              <a:rPr lang="ru-RU" sz="3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термоупругого</a:t>
            </a:r>
            <a:r>
              <a:rPr lang="ru-RU" sz="3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состояния комплекса </a:t>
            </a:r>
            <a:r>
              <a:rPr lang="en-US" sz="3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Atmospheric Chemistry Suite </a:t>
            </a:r>
            <a:r>
              <a:rPr lang="ru-RU" sz="3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орбитального зонда </a:t>
            </a:r>
            <a:r>
              <a:rPr lang="en-US" sz="3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Trace Gas Orbiter </a:t>
            </a:r>
            <a:r>
              <a:rPr lang="ru-RU" sz="3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для миссии </a:t>
            </a:r>
            <a:r>
              <a:rPr lang="en-US" sz="3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ExoMars</a:t>
            </a:r>
            <a:endParaRPr lang="ru-RU" sz="3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одзаголовок 3"/>
          <p:cNvSpPr>
            <a:spLocks noGrp="1"/>
          </p:cNvSpPr>
          <p:nvPr>
            <p:ph type="subTitle" idx="1"/>
          </p:nvPr>
        </p:nvSpPr>
        <p:spPr>
          <a:xfrm>
            <a:off x="1752600" y="4800600"/>
            <a:ext cx="5867400" cy="1126976"/>
          </a:xfrm>
        </p:spPr>
        <p:txBody>
          <a:bodyPr/>
          <a:lstStyle/>
          <a:p>
            <a:pPr algn="l"/>
            <a:r>
              <a:rPr lang="ru-RU" sz="2000" dirty="0" smtClean="0">
                <a:solidFill>
                  <a:schemeClr val="bg1">
                    <a:lumMod val="50000"/>
                  </a:schemeClr>
                </a:solidFill>
              </a:rPr>
              <a:t>А.Д. Бугрова,</a:t>
            </a:r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ru-RU" sz="2000" dirty="0" smtClean="0">
                <a:solidFill>
                  <a:schemeClr val="bg1">
                    <a:lumMod val="50000"/>
                  </a:schemeClr>
                </a:solidFill>
              </a:rPr>
              <a:t> А.Э. Бутенко, С.А. </a:t>
            </a:r>
            <a:r>
              <a:rPr lang="ru-RU" sz="2000" dirty="0" smtClean="0">
                <a:solidFill>
                  <a:schemeClr val="bg1">
                    <a:lumMod val="50000"/>
                  </a:schemeClr>
                </a:solidFill>
              </a:rPr>
              <a:t>Аксенов, С.А. Бобер</a:t>
            </a:r>
            <a:endParaRPr lang="ru-RU" sz="2000" dirty="0" smtClean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836" y="6482020"/>
            <a:ext cx="9144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 smtClean="0">
                <a:solidFill>
                  <a:schemeClr val="bg1"/>
                </a:solidFill>
              </a:rPr>
              <a:t>ИКИ РАН</a:t>
            </a:r>
            <a:r>
              <a:rPr lang="ru-RU" sz="1400" b="1" dirty="0" smtClean="0">
                <a:solidFill>
                  <a:schemeClr val="bg1"/>
                </a:solidFill>
              </a:rPr>
              <a:t>, 19 ноября </a:t>
            </a:r>
            <a:r>
              <a:rPr lang="ru-RU" sz="1400" b="1" dirty="0" smtClean="0">
                <a:solidFill>
                  <a:schemeClr val="bg1"/>
                </a:solidFill>
              </a:rPr>
              <a:t>2014 г.</a:t>
            </a:r>
            <a:endParaRPr lang="ru-RU" sz="1400" b="1" dirty="0">
              <a:solidFill>
                <a:schemeClr val="bg1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 bwMode="auto">
          <a:xfrm>
            <a:off x="1836" y="0"/>
            <a:ext cx="9144000" cy="980728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  <a:ea typeface="Microsoft YaHei" charset="-122"/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5696" y="160683"/>
            <a:ext cx="2152951" cy="809738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198973"/>
            <a:ext cx="1152144" cy="515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3709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1836" y="6482020"/>
            <a:ext cx="9144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>
                <a:solidFill>
                  <a:schemeClr val="bg1"/>
                </a:solidFill>
              </a:rPr>
              <a:t>ИКИ РАН, 19 ноября 2014 г.</a:t>
            </a:r>
            <a:endParaRPr lang="ru-RU" sz="1400" b="1" dirty="0">
              <a:solidFill>
                <a:schemeClr val="bg1"/>
              </a:solidFill>
            </a:endParaRPr>
          </a:p>
        </p:txBody>
      </p:sp>
      <p:sp>
        <p:nvSpPr>
          <p:cNvPr id="5" name="Заголовок 1"/>
          <p:cNvSpPr txBox="1">
            <a:spLocks/>
          </p:cNvSpPr>
          <p:nvPr/>
        </p:nvSpPr>
        <p:spPr bwMode="auto">
          <a:xfrm>
            <a:off x="1259632" y="1"/>
            <a:ext cx="7886204" cy="9087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5000" rIns="90000" bIns="45000" numCol="1" anchor="ctr" anchorCtr="0" compatLnSpc="1">
            <a:prstTxWarp prst="textNoShape">
              <a:avLst/>
            </a:prstTxWarp>
            <a:normAutofit/>
          </a:bodyPr>
          <a:lstStyle>
            <a:lvl1pPr algn="l" defTabSz="449263" rtl="0" eaLnBrk="1" fontAlgn="base" hangingPunct="1">
              <a:lnSpc>
                <a:spcPct val="10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>
                <a:solidFill>
                  <a:srgbClr val="000000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49263" rtl="0" eaLnBrk="1" fontAlgn="base" hangingPunct="1">
              <a:lnSpc>
                <a:spcPct val="10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>
                <a:solidFill>
                  <a:srgbClr val="000000"/>
                </a:solidFill>
                <a:latin typeface="Calibri" charset="0"/>
                <a:ea typeface="Microsoft YaHei" charset="-122"/>
              </a:defRPr>
            </a:lvl2pPr>
            <a:lvl3pPr marL="1143000" indent="-228600" algn="l" defTabSz="449263" rtl="0" eaLnBrk="1" fontAlgn="base" hangingPunct="1">
              <a:lnSpc>
                <a:spcPct val="10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>
                <a:solidFill>
                  <a:srgbClr val="000000"/>
                </a:solidFill>
                <a:latin typeface="Calibri" charset="0"/>
                <a:ea typeface="Microsoft YaHei" charset="-122"/>
              </a:defRPr>
            </a:lvl3pPr>
            <a:lvl4pPr marL="1600200" indent="-228600" algn="l" defTabSz="449263" rtl="0" eaLnBrk="1" fontAlgn="base" hangingPunct="1">
              <a:lnSpc>
                <a:spcPct val="10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>
                <a:solidFill>
                  <a:srgbClr val="000000"/>
                </a:solidFill>
                <a:latin typeface="Calibri" charset="0"/>
                <a:ea typeface="Microsoft YaHei" charset="-122"/>
              </a:defRPr>
            </a:lvl4pPr>
            <a:lvl5pPr marL="2057400" indent="-228600" algn="l" defTabSz="449263" rtl="0" eaLnBrk="1" fontAlgn="base" hangingPunct="1">
              <a:lnSpc>
                <a:spcPct val="10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>
                <a:solidFill>
                  <a:srgbClr val="000000"/>
                </a:solidFill>
                <a:latin typeface="Calibri" charset="0"/>
                <a:ea typeface="Microsoft YaHei" charset="-122"/>
              </a:defRPr>
            </a:lvl5pPr>
            <a:lvl6pPr marL="2514600" indent="-228600" algn="l" defTabSz="449263" rtl="0" eaLnBrk="1" fontAlgn="base" hangingPunct="1">
              <a:lnSpc>
                <a:spcPct val="10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>
                <a:solidFill>
                  <a:srgbClr val="000000"/>
                </a:solidFill>
                <a:latin typeface="Calibri" charset="0"/>
                <a:ea typeface="Microsoft YaHei" charset="-122"/>
              </a:defRPr>
            </a:lvl6pPr>
            <a:lvl7pPr marL="2971800" indent="-228600" algn="l" defTabSz="449263" rtl="0" eaLnBrk="1" fontAlgn="base" hangingPunct="1">
              <a:lnSpc>
                <a:spcPct val="10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>
                <a:solidFill>
                  <a:srgbClr val="000000"/>
                </a:solidFill>
                <a:latin typeface="Calibri" charset="0"/>
                <a:ea typeface="Microsoft YaHei" charset="-122"/>
              </a:defRPr>
            </a:lvl7pPr>
            <a:lvl8pPr marL="3429000" indent="-228600" algn="l" defTabSz="449263" rtl="0" eaLnBrk="1" fontAlgn="base" hangingPunct="1">
              <a:lnSpc>
                <a:spcPct val="10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>
                <a:solidFill>
                  <a:srgbClr val="000000"/>
                </a:solidFill>
                <a:latin typeface="Calibri" charset="0"/>
                <a:ea typeface="Microsoft YaHei" charset="-122"/>
              </a:defRPr>
            </a:lvl8pPr>
            <a:lvl9pPr marL="3886200" indent="-228600" algn="l" defTabSz="449263" rtl="0" eaLnBrk="1" fontAlgn="base" hangingPunct="1">
              <a:lnSpc>
                <a:spcPct val="10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>
                <a:solidFill>
                  <a:srgbClr val="000000"/>
                </a:solidFill>
                <a:latin typeface="Calibri" charset="0"/>
                <a:ea typeface="Microsoft YaHei" charset="-122"/>
              </a:defRPr>
            </a:lvl9pPr>
          </a:lstStyle>
          <a:p>
            <a:r>
              <a:rPr lang="ru-RU" sz="2800" dirty="0" smtClean="0"/>
              <a:t>Миссия </a:t>
            </a:r>
            <a:r>
              <a:rPr lang="en-US" sz="2800" dirty="0" err="1" smtClean="0"/>
              <a:t>ExoMars</a:t>
            </a:r>
            <a:endParaRPr lang="ru-RU" sz="2800" kern="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5202734" y="5361394"/>
            <a:ext cx="363646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Орбитальный зонд</a:t>
            </a:r>
            <a:r>
              <a:rPr lang="ru-RU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Trace</a:t>
            </a:r>
            <a:r>
              <a:rPr lang="ru-RU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Gas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Orbiter</a:t>
            </a:r>
            <a:r>
              <a:rPr lang="en-US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(TGO)</a:t>
            </a: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2" descr="C:\Анна\ExoMars_Orbiter_2010_HIGH_RES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51" t="19256" r="6086" b="23631"/>
          <a:stretch/>
        </p:blipFill>
        <p:spPr bwMode="auto">
          <a:xfrm>
            <a:off x="5202734" y="3232414"/>
            <a:ext cx="3522756" cy="14926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C:\Users\Пользователь\Desktop\Презентация к семинару\exomars_logo3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353"/>
          <a:stretch/>
        </p:blipFill>
        <p:spPr bwMode="auto">
          <a:xfrm>
            <a:off x="1657591" y="1295400"/>
            <a:ext cx="5908689" cy="19370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Номер слайда 5"/>
          <p:cNvSpPr txBox="1">
            <a:spLocks/>
          </p:cNvSpPr>
          <p:nvPr/>
        </p:nvSpPr>
        <p:spPr>
          <a:xfrm>
            <a:off x="8036644" y="6381328"/>
            <a:ext cx="1115616" cy="484867"/>
          </a:xfrm>
          <a:prstGeom prst="rect">
            <a:avLst/>
          </a:prstGeom>
        </p:spPr>
        <p:txBody>
          <a:bodyPr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2000" dirty="0" smtClean="0">
                <a:solidFill>
                  <a:schemeClr val="bg1"/>
                </a:solidFill>
              </a:rPr>
              <a:t>2</a:t>
            </a:r>
            <a:endParaRPr lang="ru-RU" sz="2000" dirty="0">
              <a:solidFill>
                <a:schemeClr val="bg1"/>
              </a:solidFill>
            </a:endParaRP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3236444"/>
            <a:ext cx="4438650" cy="2977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8471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1836" y="6482020"/>
            <a:ext cx="9144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>
                <a:solidFill>
                  <a:schemeClr val="bg1"/>
                </a:solidFill>
              </a:rPr>
              <a:t>ИКИ РАН, 19 ноября 2014 г.</a:t>
            </a:r>
            <a:endParaRPr lang="ru-RU" sz="1400" b="1" dirty="0">
              <a:solidFill>
                <a:schemeClr val="bg1"/>
              </a:solidFill>
            </a:endParaRPr>
          </a:p>
        </p:txBody>
      </p:sp>
      <p:sp>
        <p:nvSpPr>
          <p:cNvPr id="5" name="Заголовок 1"/>
          <p:cNvSpPr txBox="1">
            <a:spLocks/>
          </p:cNvSpPr>
          <p:nvPr/>
        </p:nvSpPr>
        <p:spPr bwMode="auto">
          <a:xfrm>
            <a:off x="1259632" y="1"/>
            <a:ext cx="7886204" cy="9087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5000" rIns="90000" bIns="45000" numCol="1" anchor="ctr" anchorCtr="0" compatLnSpc="1">
            <a:prstTxWarp prst="textNoShape">
              <a:avLst/>
            </a:prstTxWarp>
            <a:normAutofit/>
          </a:bodyPr>
          <a:lstStyle>
            <a:lvl1pPr algn="l" defTabSz="449263" rtl="0" eaLnBrk="1" fontAlgn="base" hangingPunct="1">
              <a:lnSpc>
                <a:spcPct val="10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>
                <a:solidFill>
                  <a:srgbClr val="000000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49263" rtl="0" eaLnBrk="1" fontAlgn="base" hangingPunct="1">
              <a:lnSpc>
                <a:spcPct val="10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>
                <a:solidFill>
                  <a:srgbClr val="000000"/>
                </a:solidFill>
                <a:latin typeface="Calibri" charset="0"/>
                <a:ea typeface="Microsoft YaHei" charset="-122"/>
              </a:defRPr>
            </a:lvl2pPr>
            <a:lvl3pPr marL="1143000" indent="-228600" algn="l" defTabSz="449263" rtl="0" eaLnBrk="1" fontAlgn="base" hangingPunct="1">
              <a:lnSpc>
                <a:spcPct val="10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>
                <a:solidFill>
                  <a:srgbClr val="000000"/>
                </a:solidFill>
                <a:latin typeface="Calibri" charset="0"/>
                <a:ea typeface="Microsoft YaHei" charset="-122"/>
              </a:defRPr>
            </a:lvl3pPr>
            <a:lvl4pPr marL="1600200" indent="-228600" algn="l" defTabSz="449263" rtl="0" eaLnBrk="1" fontAlgn="base" hangingPunct="1">
              <a:lnSpc>
                <a:spcPct val="10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>
                <a:solidFill>
                  <a:srgbClr val="000000"/>
                </a:solidFill>
                <a:latin typeface="Calibri" charset="0"/>
                <a:ea typeface="Microsoft YaHei" charset="-122"/>
              </a:defRPr>
            </a:lvl4pPr>
            <a:lvl5pPr marL="2057400" indent="-228600" algn="l" defTabSz="449263" rtl="0" eaLnBrk="1" fontAlgn="base" hangingPunct="1">
              <a:lnSpc>
                <a:spcPct val="10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>
                <a:solidFill>
                  <a:srgbClr val="000000"/>
                </a:solidFill>
                <a:latin typeface="Calibri" charset="0"/>
                <a:ea typeface="Microsoft YaHei" charset="-122"/>
              </a:defRPr>
            </a:lvl5pPr>
            <a:lvl6pPr marL="2514600" indent="-228600" algn="l" defTabSz="449263" rtl="0" eaLnBrk="1" fontAlgn="base" hangingPunct="1">
              <a:lnSpc>
                <a:spcPct val="10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>
                <a:solidFill>
                  <a:srgbClr val="000000"/>
                </a:solidFill>
                <a:latin typeface="Calibri" charset="0"/>
                <a:ea typeface="Microsoft YaHei" charset="-122"/>
              </a:defRPr>
            </a:lvl6pPr>
            <a:lvl7pPr marL="2971800" indent="-228600" algn="l" defTabSz="449263" rtl="0" eaLnBrk="1" fontAlgn="base" hangingPunct="1">
              <a:lnSpc>
                <a:spcPct val="10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>
                <a:solidFill>
                  <a:srgbClr val="000000"/>
                </a:solidFill>
                <a:latin typeface="Calibri" charset="0"/>
                <a:ea typeface="Microsoft YaHei" charset="-122"/>
              </a:defRPr>
            </a:lvl7pPr>
            <a:lvl8pPr marL="3429000" indent="-228600" algn="l" defTabSz="449263" rtl="0" eaLnBrk="1" fontAlgn="base" hangingPunct="1">
              <a:lnSpc>
                <a:spcPct val="10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>
                <a:solidFill>
                  <a:srgbClr val="000000"/>
                </a:solidFill>
                <a:latin typeface="Calibri" charset="0"/>
                <a:ea typeface="Microsoft YaHei" charset="-122"/>
              </a:defRPr>
            </a:lvl8pPr>
            <a:lvl9pPr marL="3886200" indent="-228600" algn="l" defTabSz="449263" rtl="0" eaLnBrk="1" fontAlgn="base" hangingPunct="1">
              <a:lnSpc>
                <a:spcPct val="10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>
                <a:solidFill>
                  <a:srgbClr val="000000"/>
                </a:solidFill>
                <a:latin typeface="Calibri" charset="0"/>
                <a:ea typeface="Microsoft YaHei" charset="-122"/>
              </a:defRPr>
            </a:lvl9pPr>
          </a:lstStyle>
          <a:p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ACS (</a:t>
            </a:r>
            <a:r>
              <a:rPr lang="ru-RU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Atmospheric</a:t>
            </a:r>
            <a:r>
              <a:rPr lang="ru-R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</a:rPr>
              <a:t>Chemistry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Suit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e)</a:t>
            </a:r>
            <a:endParaRPr lang="ru-RU" sz="2800" kern="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3324" y="1072557"/>
            <a:ext cx="2912920" cy="2818151"/>
          </a:xfrm>
          <a:prstGeom prst="rect">
            <a:avLst/>
          </a:prstGeom>
        </p:spPr>
      </p:pic>
      <p:sp>
        <p:nvSpPr>
          <p:cNvPr id="8" name="Номер слайда 5"/>
          <p:cNvSpPr txBox="1">
            <a:spLocks/>
          </p:cNvSpPr>
          <p:nvPr/>
        </p:nvSpPr>
        <p:spPr>
          <a:xfrm>
            <a:off x="8036644" y="6381328"/>
            <a:ext cx="1115616" cy="484867"/>
          </a:xfrm>
          <a:prstGeom prst="rect">
            <a:avLst/>
          </a:prstGeom>
        </p:spPr>
        <p:txBody>
          <a:bodyPr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ru-RU" sz="2000" dirty="0" smtClean="0">
                <a:solidFill>
                  <a:schemeClr val="bg1"/>
                </a:solidFill>
              </a:rPr>
              <a:t>3</a:t>
            </a:r>
            <a:endParaRPr lang="ru-RU" sz="2000" dirty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23528" y="2348880"/>
            <a:ext cx="4712496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2000" b="1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20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22" t="4345" r="52357" b="3241"/>
          <a:stretch/>
        </p:blipFill>
        <p:spPr>
          <a:xfrm>
            <a:off x="323527" y="1282701"/>
            <a:ext cx="3194373" cy="2971800"/>
          </a:xfrm>
          <a:prstGeom prst="rect">
            <a:avLst/>
          </a:prstGeom>
        </p:spPr>
      </p:pic>
      <p:pic>
        <p:nvPicPr>
          <p:cNvPr id="10" name="Рисунок 9"/>
          <p:cNvPicPr/>
          <p:nvPr/>
        </p:nvPicPr>
        <p:blipFill rotWithShape="1">
          <a:blip r:embed="rId4" cstate="print"/>
          <a:srcRect l="31979" t="19383" r="32853" b="16763"/>
          <a:stretch/>
        </p:blipFill>
        <p:spPr bwMode="auto">
          <a:xfrm>
            <a:off x="6019800" y="3775140"/>
            <a:ext cx="2727052" cy="252027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643" t="5032" r="7411" b="3562"/>
          <a:stretch/>
        </p:blipFill>
        <p:spPr>
          <a:xfrm>
            <a:off x="2027734" y="3356040"/>
            <a:ext cx="3175000" cy="29393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8471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1836" y="6482020"/>
            <a:ext cx="9144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>
                <a:solidFill>
                  <a:schemeClr val="bg1"/>
                </a:solidFill>
              </a:rPr>
              <a:t>ИКИ РАН, 19 ноября 2014 г.</a:t>
            </a:r>
            <a:endParaRPr lang="ru-RU" sz="1400" b="1" dirty="0">
              <a:solidFill>
                <a:schemeClr val="bg1"/>
              </a:solidFill>
            </a:endParaRPr>
          </a:p>
        </p:txBody>
      </p:sp>
      <p:sp>
        <p:nvSpPr>
          <p:cNvPr id="5" name="Заголовок 1"/>
          <p:cNvSpPr txBox="1">
            <a:spLocks/>
          </p:cNvSpPr>
          <p:nvPr/>
        </p:nvSpPr>
        <p:spPr bwMode="auto">
          <a:xfrm>
            <a:off x="1259632" y="1"/>
            <a:ext cx="7886204" cy="9087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5000" rIns="90000" bIns="45000" numCol="1" anchor="ctr" anchorCtr="0" compatLnSpc="1">
            <a:prstTxWarp prst="textNoShape">
              <a:avLst/>
            </a:prstTxWarp>
            <a:normAutofit/>
          </a:bodyPr>
          <a:lstStyle>
            <a:lvl1pPr algn="l" defTabSz="449263" rtl="0" eaLnBrk="1" fontAlgn="base" hangingPunct="1">
              <a:lnSpc>
                <a:spcPct val="10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>
                <a:solidFill>
                  <a:srgbClr val="000000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49263" rtl="0" eaLnBrk="1" fontAlgn="base" hangingPunct="1">
              <a:lnSpc>
                <a:spcPct val="10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>
                <a:solidFill>
                  <a:srgbClr val="000000"/>
                </a:solidFill>
                <a:latin typeface="Calibri" charset="0"/>
                <a:ea typeface="Microsoft YaHei" charset="-122"/>
              </a:defRPr>
            </a:lvl2pPr>
            <a:lvl3pPr marL="1143000" indent="-228600" algn="l" defTabSz="449263" rtl="0" eaLnBrk="1" fontAlgn="base" hangingPunct="1">
              <a:lnSpc>
                <a:spcPct val="10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>
                <a:solidFill>
                  <a:srgbClr val="000000"/>
                </a:solidFill>
                <a:latin typeface="Calibri" charset="0"/>
                <a:ea typeface="Microsoft YaHei" charset="-122"/>
              </a:defRPr>
            </a:lvl3pPr>
            <a:lvl4pPr marL="1600200" indent="-228600" algn="l" defTabSz="449263" rtl="0" eaLnBrk="1" fontAlgn="base" hangingPunct="1">
              <a:lnSpc>
                <a:spcPct val="10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>
                <a:solidFill>
                  <a:srgbClr val="000000"/>
                </a:solidFill>
                <a:latin typeface="Calibri" charset="0"/>
                <a:ea typeface="Microsoft YaHei" charset="-122"/>
              </a:defRPr>
            </a:lvl4pPr>
            <a:lvl5pPr marL="2057400" indent="-228600" algn="l" defTabSz="449263" rtl="0" eaLnBrk="1" fontAlgn="base" hangingPunct="1">
              <a:lnSpc>
                <a:spcPct val="10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>
                <a:solidFill>
                  <a:srgbClr val="000000"/>
                </a:solidFill>
                <a:latin typeface="Calibri" charset="0"/>
                <a:ea typeface="Microsoft YaHei" charset="-122"/>
              </a:defRPr>
            </a:lvl5pPr>
            <a:lvl6pPr marL="2514600" indent="-228600" algn="l" defTabSz="449263" rtl="0" eaLnBrk="1" fontAlgn="base" hangingPunct="1">
              <a:lnSpc>
                <a:spcPct val="10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>
                <a:solidFill>
                  <a:srgbClr val="000000"/>
                </a:solidFill>
                <a:latin typeface="Calibri" charset="0"/>
                <a:ea typeface="Microsoft YaHei" charset="-122"/>
              </a:defRPr>
            </a:lvl6pPr>
            <a:lvl7pPr marL="2971800" indent="-228600" algn="l" defTabSz="449263" rtl="0" eaLnBrk="1" fontAlgn="base" hangingPunct="1">
              <a:lnSpc>
                <a:spcPct val="10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>
                <a:solidFill>
                  <a:srgbClr val="000000"/>
                </a:solidFill>
                <a:latin typeface="Calibri" charset="0"/>
                <a:ea typeface="Microsoft YaHei" charset="-122"/>
              </a:defRPr>
            </a:lvl7pPr>
            <a:lvl8pPr marL="3429000" indent="-228600" algn="l" defTabSz="449263" rtl="0" eaLnBrk="1" fontAlgn="base" hangingPunct="1">
              <a:lnSpc>
                <a:spcPct val="10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>
                <a:solidFill>
                  <a:srgbClr val="000000"/>
                </a:solidFill>
                <a:latin typeface="Calibri" charset="0"/>
                <a:ea typeface="Microsoft YaHei" charset="-122"/>
              </a:defRPr>
            </a:lvl8pPr>
            <a:lvl9pPr marL="3886200" indent="-228600" algn="l" defTabSz="449263" rtl="0" eaLnBrk="1" fontAlgn="base" hangingPunct="1">
              <a:lnSpc>
                <a:spcPct val="10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>
                <a:solidFill>
                  <a:srgbClr val="000000"/>
                </a:solidFill>
                <a:latin typeface="Calibri" charset="0"/>
                <a:ea typeface="Microsoft YaHei" charset="-122"/>
              </a:defRPr>
            </a:lvl9pPr>
          </a:lstStyle>
          <a:p>
            <a:r>
              <a:rPr lang="ru-RU" sz="2800" kern="0" dirty="0" smtClean="0">
                <a:latin typeface="Arial" panose="020B0604020202020204" pitchFamily="34" charset="0"/>
                <a:cs typeface="Arial" panose="020B0604020202020204" pitchFamily="34" charset="0"/>
              </a:rPr>
              <a:t>Цели работы</a:t>
            </a:r>
            <a:endParaRPr lang="ru-RU" sz="2800" kern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Номер слайда 5"/>
          <p:cNvSpPr txBox="1">
            <a:spLocks/>
          </p:cNvSpPr>
          <p:nvPr/>
        </p:nvSpPr>
        <p:spPr>
          <a:xfrm>
            <a:off x="8036644" y="6381328"/>
            <a:ext cx="1115616" cy="484867"/>
          </a:xfrm>
          <a:prstGeom prst="rect">
            <a:avLst/>
          </a:prstGeom>
        </p:spPr>
        <p:txBody>
          <a:bodyPr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ru-RU" sz="2000" dirty="0" smtClean="0">
                <a:solidFill>
                  <a:schemeClr val="bg1"/>
                </a:solidFill>
              </a:rPr>
              <a:t>4</a:t>
            </a:r>
            <a:endParaRPr lang="ru-RU" sz="2000" dirty="0">
              <a:solidFill>
                <a:schemeClr val="bg1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990600" y="2514600"/>
            <a:ext cx="731520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200" dirty="0"/>
              <a:t>Построение оценок усилий, действующих на платформу со стороны опор, возникающих вследствие температурных деформаций</a:t>
            </a:r>
            <a:endParaRPr lang="en-US" sz="22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ru-RU" sz="22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200" dirty="0">
                <a:cs typeface="Times New Roman" panose="02020603050405020304" pitchFamily="18" charset="0"/>
              </a:rPr>
              <a:t>Поиск возможных способов снижения нагрузок</a:t>
            </a:r>
          </a:p>
          <a:p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1965332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1836" y="6482020"/>
            <a:ext cx="9144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>
                <a:solidFill>
                  <a:schemeClr val="bg1"/>
                </a:solidFill>
              </a:rPr>
              <a:t>ИКИ РАН, 19 ноября 2014 г.</a:t>
            </a:r>
            <a:endParaRPr lang="ru-RU" sz="1400" b="1" dirty="0">
              <a:solidFill>
                <a:schemeClr val="bg1"/>
              </a:solidFill>
            </a:endParaRPr>
          </a:p>
        </p:txBody>
      </p:sp>
      <p:sp>
        <p:nvSpPr>
          <p:cNvPr id="5" name="Заголовок 1"/>
          <p:cNvSpPr txBox="1">
            <a:spLocks/>
          </p:cNvSpPr>
          <p:nvPr/>
        </p:nvSpPr>
        <p:spPr bwMode="auto">
          <a:xfrm>
            <a:off x="1259632" y="1"/>
            <a:ext cx="7886204" cy="9087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5000" rIns="90000" bIns="45000" numCol="1" anchor="ctr" anchorCtr="0" compatLnSpc="1">
            <a:prstTxWarp prst="textNoShape">
              <a:avLst/>
            </a:prstTxWarp>
            <a:normAutofit/>
          </a:bodyPr>
          <a:lstStyle>
            <a:lvl1pPr algn="l" defTabSz="449263" rtl="0" eaLnBrk="1" fontAlgn="base" hangingPunct="1">
              <a:lnSpc>
                <a:spcPct val="10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>
                <a:solidFill>
                  <a:srgbClr val="000000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49263" rtl="0" eaLnBrk="1" fontAlgn="base" hangingPunct="1">
              <a:lnSpc>
                <a:spcPct val="10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>
                <a:solidFill>
                  <a:srgbClr val="000000"/>
                </a:solidFill>
                <a:latin typeface="Calibri" charset="0"/>
                <a:ea typeface="Microsoft YaHei" charset="-122"/>
              </a:defRPr>
            </a:lvl2pPr>
            <a:lvl3pPr marL="1143000" indent="-228600" algn="l" defTabSz="449263" rtl="0" eaLnBrk="1" fontAlgn="base" hangingPunct="1">
              <a:lnSpc>
                <a:spcPct val="10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>
                <a:solidFill>
                  <a:srgbClr val="000000"/>
                </a:solidFill>
                <a:latin typeface="Calibri" charset="0"/>
                <a:ea typeface="Microsoft YaHei" charset="-122"/>
              </a:defRPr>
            </a:lvl3pPr>
            <a:lvl4pPr marL="1600200" indent="-228600" algn="l" defTabSz="449263" rtl="0" eaLnBrk="1" fontAlgn="base" hangingPunct="1">
              <a:lnSpc>
                <a:spcPct val="10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>
                <a:solidFill>
                  <a:srgbClr val="000000"/>
                </a:solidFill>
                <a:latin typeface="Calibri" charset="0"/>
                <a:ea typeface="Microsoft YaHei" charset="-122"/>
              </a:defRPr>
            </a:lvl4pPr>
            <a:lvl5pPr marL="2057400" indent="-228600" algn="l" defTabSz="449263" rtl="0" eaLnBrk="1" fontAlgn="base" hangingPunct="1">
              <a:lnSpc>
                <a:spcPct val="10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>
                <a:solidFill>
                  <a:srgbClr val="000000"/>
                </a:solidFill>
                <a:latin typeface="Calibri" charset="0"/>
                <a:ea typeface="Microsoft YaHei" charset="-122"/>
              </a:defRPr>
            </a:lvl5pPr>
            <a:lvl6pPr marL="2514600" indent="-228600" algn="l" defTabSz="449263" rtl="0" eaLnBrk="1" fontAlgn="base" hangingPunct="1">
              <a:lnSpc>
                <a:spcPct val="10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>
                <a:solidFill>
                  <a:srgbClr val="000000"/>
                </a:solidFill>
                <a:latin typeface="Calibri" charset="0"/>
                <a:ea typeface="Microsoft YaHei" charset="-122"/>
              </a:defRPr>
            </a:lvl6pPr>
            <a:lvl7pPr marL="2971800" indent="-228600" algn="l" defTabSz="449263" rtl="0" eaLnBrk="1" fontAlgn="base" hangingPunct="1">
              <a:lnSpc>
                <a:spcPct val="10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>
                <a:solidFill>
                  <a:srgbClr val="000000"/>
                </a:solidFill>
                <a:latin typeface="Calibri" charset="0"/>
                <a:ea typeface="Microsoft YaHei" charset="-122"/>
              </a:defRPr>
            </a:lvl7pPr>
            <a:lvl8pPr marL="3429000" indent="-228600" algn="l" defTabSz="449263" rtl="0" eaLnBrk="1" fontAlgn="base" hangingPunct="1">
              <a:lnSpc>
                <a:spcPct val="10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>
                <a:solidFill>
                  <a:srgbClr val="000000"/>
                </a:solidFill>
                <a:latin typeface="Calibri" charset="0"/>
                <a:ea typeface="Microsoft YaHei" charset="-122"/>
              </a:defRPr>
            </a:lvl8pPr>
            <a:lvl9pPr marL="3886200" indent="-228600" algn="l" defTabSz="449263" rtl="0" eaLnBrk="1" fontAlgn="base" hangingPunct="1">
              <a:lnSpc>
                <a:spcPct val="10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>
                <a:solidFill>
                  <a:srgbClr val="000000"/>
                </a:solidFill>
                <a:latin typeface="Calibri" charset="0"/>
                <a:ea typeface="Microsoft YaHei" charset="-122"/>
              </a:defRPr>
            </a:lvl9pPr>
          </a:lstStyle>
          <a:p>
            <a:r>
              <a:rPr lang="ru-RU" sz="2800" kern="0" dirty="0" smtClean="0">
                <a:latin typeface="Arial" panose="020B0604020202020204" pitchFamily="34" charset="0"/>
                <a:cs typeface="Arial" panose="020B0604020202020204" pitchFamily="34" charset="0"/>
              </a:rPr>
              <a:t>Трехмерная модель комплекса</a:t>
            </a:r>
            <a:endParaRPr lang="ru-RU" sz="2800" kern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Номер слайда 5"/>
          <p:cNvSpPr txBox="1">
            <a:spLocks/>
          </p:cNvSpPr>
          <p:nvPr/>
        </p:nvSpPr>
        <p:spPr>
          <a:xfrm>
            <a:off x="8036644" y="6381328"/>
            <a:ext cx="1115616" cy="484867"/>
          </a:xfrm>
          <a:prstGeom prst="rect">
            <a:avLst/>
          </a:prstGeom>
        </p:spPr>
        <p:txBody>
          <a:bodyPr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ru-RU" sz="2000" dirty="0" smtClean="0">
                <a:solidFill>
                  <a:schemeClr val="bg1"/>
                </a:solidFill>
              </a:rPr>
              <a:t>5</a:t>
            </a:r>
            <a:endParaRPr lang="ru-RU" sz="2000" dirty="0">
              <a:solidFill>
                <a:schemeClr val="bg1"/>
              </a:solidFill>
            </a:endParaRPr>
          </a:p>
        </p:txBody>
      </p:sp>
      <p:pic>
        <p:nvPicPr>
          <p:cNvPr id="10" name="Рисунок 9" descr="mesh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5201" y="1143001"/>
            <a:ext cx="2133599" cy="24383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Рисунок 10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39206">
            <a:off x="420606" y="1177718"/>
            <a:ext cx="2361315" cy="2216566"/>
          </a:xfrm>
          <a:prstGeom prst="rect">
            <a:avLst/>
          </a:prstGeom>
        </p:spPr>
      </p:pic>
      <p:pic>
        <p:nvPicPr>
          <p:cNvPr id="12" name="Рисунок 11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7952" y="1125359"/>
            <a:ext cx="2514600" cy="2481441"/>
          </a:xfrm>
          <a:prstGeom prst="rect">
            <a:avLst/>
          </a:prstGeom>
          <a:ln w="15875">
            <a:solidFill>
              <a:srgbClr val="FF0000"/>
            </a:solidFill>
          </a:ln>
        </p:spPr>
      </p:pic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2" name="Таблица 1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57046603"/>
                  </p:ext>
                </p:extLst>
              </p:nvPr>
            </p:nvGraphicFramePr>
            <p:xfrm>
              <a:off x="609600" y="4213348"/>
              <a:ext cx="5257800" cy="1577852"/>
            </p:xfrm>
            <a:graphic>
              <a:graphicData uri="http://schemas.openxmlformats.org/drawingml/2006/table">
                <a:tbl>
                  <a:tblPr firstRow="1" firstCol="1" bandRow="1">
                    <a:tableStyleId>{5C22544A-7EE6-4342-B048-85BDC9FD1C3A}</a:tableStyleId>
                  </a:tblPr>
                  <a:tblGrid>
                    <a:gridCol w="1123145"/>
                    <a:gridCol w="1234226"/>
                    <a:gridCol w="1049091"/>
                    <a:gridCol w="1851338"/>
                  </a:tblGrid>
                  <a:tr h="733592">
                    <a:tc>
                      <a:txBody>
                        <a:bodyPr/>
                        <a:lstStyle/>
                        <a:p>
                          <a:pPr algn="just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400" dirty="0">
                              <a:effectLst/>
                            </a:rPr>
                            <a:t>Material name</a:t>
                          </a:r>
                          <a:endParaRPr lang="en-US" sz="1400" dirty="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just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400" dirty="0" smtClean="0">
                              <a:effectLst/>
                            </a:rPr>
                            <a:t>Elastic modulus</a:t>
                          </a:r>
                          <a:endParaRPr lang="en-US" sz="1400" dirty="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just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400" dirty="0" smtClean="0">
                              <a:effectLst/>
                            </a:rPr>
                            <a:t>Poisson ratio</a:t>
                          </a:r>
                          <a:endParaRPr lang="en-US" sz="1400" dirty="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just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400">
                              <a:effectLst/>
                            </a:rPr>
                            <a:t>Thermal expansion coeff.</a:t>
                          </a:r>
                          <a:endParaRPr lang="en-US" sz="140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/>
                    </a:tc>
                  </a:tr>
                  <a:tr h="418251">
                    <a:tc>
                      <a:txBody>
                        <a:bodyPr/>
                        <a:lstStyle/>
                        <a:p>
                          <a:pPr algn="just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400">
                              <a:effectLst/>
                            </a:rPr>
                            <a:t>AMG 6</a:t>
                          </a:r>
                          <a:endParaRPr lang="en-US" sz="140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just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US" sz="1400">
                                        <a:effectLst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1400">
                                        <a:effectLst/>
                                      </a:rPr>
                                      <m:t>6,9∙10</m:t>
                                    </m:r>
                                  </m:e>
                                  <m:sup>
                                    <m:r>
                                      <a:rPr lang="en-US" sz="1400">
                                        <a:effectLst/>
                                      </a:rPr>
                                      <m:t>10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sz="1400" dirty="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just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400">
                                    <a:effectLst/>
                                  </a:rPr>
                                  <m:t>0,33</m:t>
                                </m:r>
                              </m:oMath>
                            </m:oMathPara>
                          </a14:m>
                          <a:endParaRPr lang="en-US" sz="140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just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US" sz="1400">
                                        <a:effectLst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1400">
                                        <a:effectLst/>
                                      </a:rPr>
                                      <m:t>2,4∙10</m:t>
                                    </m:r>
                                  </m:e>
                                  <m:sup>
                                    <m:r>
                                      <a:rPr lang="en-US" sz="1400">
                                        <a:effectLst/>
                                      </a:rPr>
                                      <m:t>−5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sz="140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/>
                    </a:tc>
                  </a:tr>
                  <a:tr h="426009">
                    <a:tc>
                      <a:txBody>
                        <a:bodyPr/>
                        <a:lstStyle/>
                        <a:p>
                          <a:pPr algn="just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400">
                              <a:effectLst/>
                            </a:rPr>
                            <a:t>Vespel®</a:t>
                          </a:r>
                          <a:endParaRPr lang="en-US" sz="140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just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US" sz="1400">
                                        <a:effectLst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1400">
                                        <a:effectLst/>
                                      </a:rPr>
                                      <m:t>3,102∙10</m:t>
                                    </m:r>
                                  </m:e>
                                  <m:sup>
                                    <m:r>
                                      <a:rPr lang="en-US" sz="1400">
                                        <a:effectLst/>
                                      </a:rPr>
                                      <m:t>9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sz="140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just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400">
                                    <a:effectLst/>
                                  </a:rPr>
                                  <m:t>0,41</m:t>
                                </m:r>
                              </m:oMath>
                            </m:oMathPara>
                          </a14:m>
                          <a:endParaRPr lang="en-US" sz="1400" dirty="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just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US" sz="1400">
                                        <a:effectLst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1400">
                                        <a:effectLst/>
                                      </a:rPr>
                                      <m:t>5,4∙10</m:t>
                                    </m:r>
                                  </m:e>
                                  <m:sup>
                                    <m:r>
                                      <a:rPr lang="en-US" sz="1400">
                                        <a:effectLst/>
                                      </a:rPr>
                                      <m:t>−5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sz="1400" dirty="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/>
                    </a:tc>
                  </a:tr>
                </a:tbl>
              </a:graphicData>
            </a:graphic>
          </p:graphicFrame>
        </mc:Choice>
        <mc:Fallback>
          <p:graphicFrame>
            <p:nvGraphicFramePr>
              <p:cNvPr id="2" name="Таблица 1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57046603"/>
                  </p:ext>
                </p:extLst>
              </p:nvPr>
            </p:nvGraphicFramePr>
            <p:xfrm>
              <a:off x="609600" y="4213348"/>
              <a:ext cx="5257800" cy="1577852"/>
            </p:xfrm>
            <a:graphic>
              <a:graphicData uri="http://schemas.openxmlformats.org/drawingml/2006/table">
                <a:tbl>
                  <a:tblPr firstRow="1" firstCol="1" bandRow="1">
                    <a:tableStyleId>{5C22544A-7EE6-4342-B048-85BDC9FD1C3A}</a:tableStyleId>
                  </a:tblPr>
                  <a:tblGrid>
                    <a:gridCol w="1123145"/>
                    <a:gridCol w="1234226"/>
                    <a:gridCol w="1049091"/>
                    <a:gridCol w="1851338"/>
                  </a:tblGrid>
                  <a:tr h="733592">
                    <a:tc>
                      <a:txBody>
                        <a:bodyPr/>
                        <a:lstStyle/>
                        <a:p>
                          <a:pPr algn="just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400" dirty="0">
                              <a:effectLst/>
                            </a:rPr>
                            <a:t>Material name</a:t>
                          </a:r>
                          <a:endParaRPr lang="en-US" sz="1400" dirty="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just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400" dirty="0" smtClean="0">
                              <a:effectLst/>
                            </a:rPr>
                            <a:t>Elastic modulus</a:t>
                          </a:r>
                          <a:endParaRPr lang="en-US" sz="1400" dirty="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just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400" dirty="0" smtClean="0">
                              <a:effectLst/>
                            </a:rPr>
                            <a:t>Poisson ratio</a:t>
                          </a:r>
                          <a:endParaRPr lang="en-US" sz="1400" dirty="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just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400">
                              <a:effectLst/>
                            </a:rPr>
                            <a:t>Thermal expansion coeff.</a:t>
                          </a:r>
                          <a:endParaRPr lang="en-US" sz="140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/>
                    </a:tc>
                  </a:tr>
                  <a:tr h="418251">
                    <a:tc>
                      <a:txBody>
                        <a:bodyPr/>
                        <a:lstStyle/>
                        <a:p>
                          <a:pPr algn="just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400">
                              <a:effectLst/>
                            </a:rPr>
                            <a:t>AMG 6</a:t>
                          </a:r>
                          <a:endParaRPr lang="en-US" sz="140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>
                        <a:blipFill rotWithShape="1">
                          <a:blip r:embed="rId5"/>
                          <a:stretch>
                            <a:fillRect l="-90640" t="-181159" r="-234483" b="-10144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>
                        <a:blipFill rotWithShape="1">
                          <a:blip r:embed="rId5"/>
                          <a:stretch>
                            <a:fillRect l="-225000" t="-181159" r="-176744" b="-10144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>
                        <a:blipFill rotWithShape="1">
                          <a:blip r:embed="rId5"/>
                          <a:stretch>
                            <a:fillRect l="-183882" t="-181159" b="-101449"/>
                          </a:stretch>
                        </a:blipFill>
                      </a:tcPr>
                    </a:tc>
                  </a:tr>
                  <a:tr h="426009">
                    <a:tc>
                      <a:txBody>
                        <a:bodyPr/>
                        <a:lstStyle/>
                        <a:p>
                          <a:pPr algn="just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400">
                              <a:effectLst/>
                            </a:rPr>
                            <a:t>Vespel®</a:t>
                          </a:r>
                          <a:endParaRPr lang="en-US" sz="140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>
                        <a:blipFill rotWithShape="1">
                          <a:blip r:embed="rId5"/>
                          <a:stretch>
                            <a:fillRect l="-90640" t="-277143" r="-23448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>
                        <a:blipFill rotWithShape="1">
                          <a:blip r:embed="rId5"/>
                          <a:stretch>
                            <a:fillRect l="-225000" t="-277143" r="-17674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>
                        <a:blipFill rotWithShape="1">
                          <a:blip r:embed="rId5"/>
                          <a:stretch>
                            <a:fillRect l="-183882" t="-277143"/>
                          </a:stretch>
                        </a:blipFill>
                      </a:tcPr>
                    </a:tc>
                  </a:tr>
                </a:tbl>
              </a:graphicData>
            </a:graphic>
          </p:graphicFrame>
        </mc:Fallback>
      </mc:AlternateContent>
      <p:pic>
        <p:nvPicPr>
          <p:cNvPr id="13" name="Рисунок 12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2117" y="3848100"/>
            <a:ext cx="2210435" cy="2362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5332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1836" y="6482020"/>
            <a:ext cx="9144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>
                <a:solidFill>
                  <a:schemeClr val="bg1"/>
                </a:solidFill>
              </a:rPr>
              <a:t>ИКИ РАН, 19 ноября 2014 г.</a:t>
            </a:r>
            <a:endParaRPr lang="ru-RU" sz="1400" b="1" dirty="0">
              <a:solidFill>
                <a:schemeClr val="bg1"/>
              </a:solidFill>
            </a:endParaRPr>
          </a:p>
        </p:txBody>
      </p:sp>
      <p:sp>
        <p:nvSpPr>
          <p:cNvPr id="5" name="Заголовок 1"/>
          <p:cNvSpPr txBox="1">
            <a:spLocks/>
          </p:cNvSpPr>
          <p:nvPr/>
        </p:nvSpPr>
        <p:spPr bwMode="auto">
          <a:xfrm>
            <a:off x="1259632" y="1"/>
            <a:ext cx="7886204" cy="9087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5000" rIns="90000" bIns="45000" numCol="1" anchor="ctr" anchorCtr="0" compatLnSpc="1">
            <a:prstTxWarp prst="textNoShape">
              <a:avLst/>
            </a:prstTxWarp>
            <a:normAutofit/>
          </a:bodyPr>
          <a:lstStyle>
            <a:lvl1pPr algn="l" defTabSz="449263" rtl="0" eaLnBrk="1" fontAlgn="base" hangingPunct="1">
              <a:lnSpc>
                <a:spcPct val="10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>
                <a:solidFill>
                  <a:srgbClr val="000000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49263" rtl="0" eaLnBrk="1" fontAlgn="base" hangingPunct="1">
              <a:lnSpc>
                <a:spcPct val="10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>
                <a:solidFill>
                  <a:srgbClr val="000000"/>
                </a:solidFill>
                <a:latin typeface="Calibri" charset="0"/>
                <a:ea typeface="Microsoft YaHei" charset="-122"/>
              </a:defRPr>
            </a:lvl2pPr>
            <a:lvl3pPr marL="1143000" indent="-228600" algn="l" defTabSz="449263" rtl="0" eaLnBrk="1" fontAlgn="base" hangingPunct="1">
              <a:lnSpc>
                <a:spcPct val="10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>
                <a:solidFill>
                  <a:srgbClr val="000000"/>
                </a:solidFill>
                <a:latin typeface="Calibri" charset="0"/>
                <a:ea typeface="Microsoft YaHei" charset="-122"/>
              </a:defRPr>
            </a:lvl3pPr>
            <a:lvl4pPr marL="1600200" indent="-228600" algn="l" defTabSz="449263" rtl="0" eaLnBrk="1" fontAlgn="base" hangingPunct="1">
              <a:lnSpc>
                <a:spcPct val="10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>
                <a:solidFill>
                  <a:srgbClr val="000000"/>
                </a:solidFill>
                <a:latin typeface="Calibri" charset="0"/>
                <a:ea typeface="Microsoft YaHei" charset="-122"/>
              </a:defRPr>
            </a:lvl4pPr>
            <a:lvl5pPr marL="2057400" indent="-228600" algn="l" defTabSz="449263" rtl="0" eaLnBrk="1" fontAlgn="base" hangingPunct="1">
              <a:lnSpc>
                <a:spcPct val="10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>
                <a:solidFill>
                  <a:srgbClr val="000000"/>
                </a:solidFill>
                <a:latin typeface="Calibri" charset="0"/>
                <a:ea typeface="Microsoft YaHei" charset="-122"/>
              </a:defRPr>
            </a:lvl5pPr>
            <a:lvl6pPr marL="2514600" indent="-228600" algn="l" defTabSz="449263" rtl="0" eaLnBrk="1" fontAlgn="base" hangingPunct="1">
              <a:lnSpc>
                <a:spcPct val="10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>
                <a:solidFill>
                  <a:srgbClr val="000000"/>
                </a:solidFill>
                <a:latin typeface="Calibri" charset="0"/>
                <a:ea typeface="Microsoft YaHei" charset="-122"/>
              </a:defRPr>
            </a:lvl6pPr>
            <a:lvl7pPr marL="2971800" indent="-228600" algn="l" defTabSz="449263" rtl="0" eaLnBrk="1" fontAlgn="base" hangingPunct="1">
              <a:lnSpc>
                <a:spcPct val="10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>
                <a:solidFill>
                  <a:srgbClr val="000000"/>
                </a:solidFill>
                <a:latin typeface="Calibri" charset="0"/>
                <a:ea typeface="Microsoft YaHei" charset="-122"/>
              </a:defRPr>
            </a:lvl7pPr>
            <a:lvl8pPr marL="3429000" indent="-228600" algn="l" defTabSz="449263" rtl="0" eaLnBrk="1" fontAlgn="base" hangingPunct="1">
              <a:lnSpc>
                <a:spcPct val="10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>
                <a:solidFill>
                  <a:srgbClr val="000000"/>
                </a:solidFill>
                <a:latin typeface="Calibri" charset="0"/>
                <a:ea typeface="Microsoft YaHei" charset="-122"/>
              </a:defRPr>
            </a:lvl8pPr>
            <a:lvl9pPr marL="3886200" indent="-228600" algn="l" defTabSz="449263" rtl="0" eaLnBrk="1" fontAlgn="base" hangingPunct="1">
              <a:lnSpc>
                <a:spcPct val="10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>
                <a:solidFill>
                  <a:srgbClr val="000000"/>
                </a:solidFill>
                <a:latin typeface="Calibri" charset="0"/>
                <a:ea typeface="Microsoft YaHei" charset="-122"/>
              </a:defRPr>
            </a:lvl9pPr>
          </a:lstStyle>
          <a:p>
            <a:pPr lvl="0"/>
            <a:r>
              <a:rPr lang="ru-R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Сила реакции</a:t>
            </a:r>
            <a:endParaRPr lang="ru-RU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Рисунок 6" descr="C:\Users\Пользователь\Desktop\сила2.png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289" t="18809" r="7211" b="14219"/>
          <a:stretch/>
        </p:blipFill>
        <p:spPr bwMode="auto">
          <a:xfrm>
            <a:off x="4573836" y="1534801"/>
            <a:ext cx="4254896" cy="4012048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671113" y="1073136"/>
            <a:ext cx="562907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Нормальные  и тангенциальные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составляющие силы реакции опоры</a:t>
            </a:r>
            <a:endParaRPr lang="ru-RU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Рисунок 9" descr="C:\Users\Пользователь\Desktop\силы.png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85" r="7762"/>
          <a:stretch/>
        </p:blipFill>
        <p:spPr bwMode="auto">
          <a:xfrm>
            <a:off x="395536" y="1960686"/>
            <a:ext cx="4085105" cy="4420642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1" name="Номер слайда 5"/>
          <p:cNvSpPr txBox="1">
            <a:spLocks/>
          </p:cNvSpPr>
          <p:nvPr/>
        </p:nvSpPr>
        <p:spPr>
          <a:xfrm>
            <a:off x="8036644" y="6381328"/>
            <a:ext cx="1115616" cy="484867"/>
          </a:xfrm>
          <a:prstGeom prst="rect">
            <a:avLst/>
          </a:prstGeom>
        </p:spPr>
        <p:txBody>
          <a:bodyPr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ru-RU" sz="2000" dirty="0" smtClean="0">
                <a:solidFill>
                  <a:schemeClr val="bg1"/>
                </a:solidFill>
              </a:rPr>
              <a:t>6</a:t>
            </a:r>
            <a:endParaRPr lang="ru-RU" sz="2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9633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1" y="990601"/>
            <a:ext cx="2438400" cy="2167466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2600" y="3276600"/>
            <a:ext cx="2514600" cy="1990098"/>
          </a:xfrm>
          <a:prstGeom prst="rect">
            <a:avLst/>
          </a:prstGeom>
        </p:spPr>
      </p:pic>
      <p:sp>
        <p:nvSpPr>
          <p:cNvPr id="10" name="Заголовок 1"/>
          <p:cNvSpPr txBox="1">
            <a:spLocks/>
          </p:cNvSpPr>
          <p:nvPr/>
        </p:nvSpPr>
        <p:spPr bwMode="auto">
          <a:xfrm>
            <a:off x="1259632" y="1"/>
            <a:ext cx="7886204" cy="9087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5000" rIns="90000" bIns="45000" numCol="1" anchor="ctr" anchorCtr="0" compatLnSpc="1">
            <a:prstTxWarp prst="textNoShape">
              <a:avLst/>
            </a:prstTxWarp>
            <a:normAutofit/>
          </a:bodyPr>
          <a:lstStyle>
            <a:lvl1pPr algn="l" defTabSz="449263" rtl="0" eaLnBrk="1" fontAlgn="base" hangingPunct="1">
              <a:lnSpc>
                <a:spcPct val="10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>
                <a:solidFill>
                  <a:srgbClr val="000000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49263" rtl="0" eaLnBrk="1" fontAlgn="base" hangingPunct="1">
              <a:lnSpc>
                <a:spcPct val="10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>
                <a:solidFill>
                  <a:srgbClr val="000000"/>
                </a:solidFill>
                <a:latin typeface="Calibri" charset="0"/>
                <a:ea typeface="Microsoft YaHei" charset="-122"/>
              </a:defRPr>
            </a:lvl2pPr>
            <a:lvl3pPr marL="1143000" indent="-228600" algn="l" defTabSz="449263" rtl="0" eaLnBrk="1" fontAlgn="base" hangingPunct="1">
              <a:lnSpc>
                <a:spcPct val="10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>
                <a:solidFill>
                  <a:srgbClr val="000000"/>
                </a:solidFill>
                <a:latin typeface="Calibri" charset="0"/>
                <a:ea typeface="Microsoft YaHei" charset="-122"/>
              </a:defRPr>
            </a:lvl3pPr>
            <a:lvl4pPr marL="1600200" indent="-228600" algn="l" defTabSz="449263" rtl="0" eaLnBrk="1" fontAlgn="base" hangingPunct="1">
              <a:lnSpc>
                <a:spcPct val="10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>
                <a:solidFill>
                  <a:srgbClr val="000000"/>
                </a:solidFill>
                <a:latin typeface="Calibri" charset="0"/>
                <a:ea typeface="Microsoft YaHei" charset="-122"/>
              </a:defRPr>
            </a:lvl4pPr>
            <a:lvl5pPr marL="2057400" indent="-228600" algn="l" defTabSz="449263" rtl="0" eaLnBrk="1" fontAlgn="base" hangingPunct="1">
              <a:lnSpc>
                <a:spcPct val="10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>
                <a:solidFill>
                  <a:srgbClr val="000000"/>
                </a:solidFill>
                <a:latin typeface="Calibri" charset="0"/>
                <a:ea typeface="Microsoft YaHei" charset="-122"/>
              </a:defRPr>
            </a:lvl5pPr>
            <a:lvl6pPr marL="2514600" indent="-228600" algn="l" defTabSz="449263" rtl="0" eaLnBrk="1" fontAlgn="base" hangingPunct="1">
              <a:lnSpc>
                <a:spcPct val="10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>
                <a:solidFill>
                  <a:srgbClr val="000000"/>
                </a:solidFill>
                <a:latin typeface="Calibri" charset="0"/>
                <a:ea typeface="Microsoft YaHei" charset="-122"/>
              </a:defRPr>
            </a:lvl6pPr>
            <a:lvl7pPr marL="2971800" indent="-228600" algn="l" defTabSz="449263" rtl="0" eaLnBrk="1" fontAlgn="base" hangingPunct="1">
              <a:lnSpc>
                <a:spcPct val="10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>
                <a:solidFill>
                  <a:srgbClr val="000000"/>
                </a:solidFill>
                <a:latin typeface="Calibri" charset="0"/>
                <a:ea typeface="Microsoft YaHei" charset="-122"/>
              </a:defRPr>
            </a:lvl7pPr>
            <a:lvl8pPr marL="3429000" indent="-228600" algn="l" defTabSz="449263" rtl="0" eaLnBrk="1" fontAlgn="base" hangingPunct="1">
              <a:lnSpc>
                <a:spcPct val="10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>
                <a:solidFill>
                  <a:srgbClr val="000000"/>
                </a:solidFill>
                <a:latin typeface="Calibri" charset="0"/>
                <a:ea typeface="Microsoft YaHei" charset="-122"/>
              </a:defRPr>
            </a:lvl8pPr>
            <a:lvl9pPr marL="3886200" indent="-228600" algn="l" defTabSz="449263" rtl="0" eaLnBrk="1" fontAlgn="base" hangingPunct="1">
              <a:lnSpc>
                <a:spcPct val="10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>
                <a:solidFill>
                  <a:srgbClr val="000000"/>
                </a:solidFill>
                <a:latin typeface="Calibri" charset="0"/>
                <a:ea typeface="Microsoft YaHei" charset="-122"/>
              </a:defRPr>
            </a:lvl9pPr>
          </a:lstStyle>
          <a:p>
            <a:pPr lvl="0"/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</a:rPr>
              <a:t>Термоупругий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 расчет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5940152" y="5432151"/>
            <a:ext cx="141949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Напряжения</a:t>
            </a:r>
            <a:endParaRPr lang="ru-RU" dirty="0"/>
          </a:p>
        </p:txBody>
      </p:sp>
      <p:sp>
        <p:nvSpPr>
          <p:cNvPr id="15" name="TextBox 14"/>
          <p:cNvSpPr txBox="1"/>
          <p:nvPr/>
        </p:nvSpPr>
        <p:spPr>
          <a:xfrm>
            <a:off x="1836" y="6482020"/>
            <a:ext cx="9144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>
                <a:solidFill>
                  <a:schemeClr val="bg1"/>
                </a:solidFill>
              </a:rPr>
              <a:t>ИКИ РАН, 19 ноября 2014 г.</a:t>
            </a:r>
            <a:endParaRPr lang="ru-RU" sz="1400" b="1" dirty="0">
              <a:solidFill>
                <a:schemeClr val="bg1"/>
              </a:solidFill>
            </a:endParaRPr>
          </a:p>
        </p:txBody>
      </p:sp>
      <p:sp>
        <p:nvSpPr>
          <p:cNvPr id="16" name="Номер слайда 5"/>
          <p:cNvSpPr txBox="1">
            <a:spLocks/>
          </p:cNvSpPr>
          <p:nvPr/>
        </p:nvSpPr>
        <p:spPr>
          <a:xfrm>
            <a:off x="8036644" y="6381328"/>
            <a:ext cx="1115616" cy="484867"/>
          </a:xfrm>
          <a:prstGeom prst="rect">
            <a:avLst/>
          </a:prstGeom>
        </p:spPr>
        <p:txBody>
          <a:bodyPr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7321F6F5-2A2D-41A4-BDAE-6A4D2B8D2F99}" type="slidenum">
              <a:rPr lang="ru-RU" sz="2000" smtClean="0">
                <a:solidFill>
                  <a:schemeClr val="bg1"/>
                </a:solidFill>
              </a:rPr>
              <a:pPr algn="r"/>
              <a:t>7</a:t>
            </a:fld>
            <a:endParaRPr lang="ru-RU" sz="2000" dirty="0">
              <a:solidFill>
                <a:schemeClr val="bg1"/>
              </a:solidFill>
            </a:endParaRPr>
          </a:p>
        </p:txBody>
      </p:sp>
      <p:pic>
        <p:nvPicPr>
          <p:cNvPr id="9" name="Рисунок 8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219200"/>
            <a:ext cx="2362200" cy="2057400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100000"/>
                    </a14:imgEffect>
                  </a14:imgLayer>
                </a14:imgProps>
              </a:ext>
            </a:extLst>
          </a:blip>
          <a:srcRect l="36771" t="21025" r="34273" b="20262"/>
          <a:stretch/>
        </p:blipFill>
        <p:spPr bwMode="auto">
          <a:xfrm>
            <a:off x="5562600" y="3733800"/>
            <a:ext cx="1884018" cy="214778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4" name="Рисунок 13"/>
          <p:cNvPicPr>
            <a:picLocks noChangeAspect="1"/>
          </p:cNvPicPr>
          <p:nvPr/>
        </p:nvPicPr>
        <p:blipFill rotWithShape="1"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contrast="100000"/>
                    </a14:imgEffect>
                  </a14:imgLayer>
                </a14:imgProps>
              </a:ext>
            </a:extLst>
          </a:blip>
          <a:srcRect l="42299" t="31098" r="44424" b="46389"/>
          <a:stretch/>
        </p:blipFill>
        <p:spPr bwMode="auto">
          <a:xfrm>
            <a:off x="7315200" y="2971800"/>
            <a:ext cx="863866" cy="82355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7" name="Скругленная прямоугольная выноска 16"/>
          <p:cNvSpPr/>
          <p:nvPr/>
        </p:nvSpPr>
        <p:spPr bwMode="auto">
          <a:xfrm>
            <a:off x="7162800" y="2819400"/>
            <a:ext cx="1067033" cy="1171499"/>
          </a:xfrm>
          <a:prstGeom prst="wedgeRoundRectCallout">
            <a:avLst>
              <a:gd name="adj1" fmla="val -32740"/>
              <a:gd name="adj2" fmla="val 91309"/>
              <a:gd name="adj3" fmla="val 16667"/>
            </a:avLst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  <a:ea typeface="Microsoft YaHei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114515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1836" y="6482020"/>
            <a:ext cx="9144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>
                <a:solidFill>
                  <a:schemeClr val="bg1"/>
                </a:solidFill>
              </a:rPr>
              <a:t>ИКИ РАН, 19 ноября 2014 г.</a:t>
            </a:r>
            <a:endParaRPr lang="ru-RU" sz="1400" b="1" dirty="0">
              <a:solidFill>
                <a:schemeClr val="bg1"/>
              </a:solidFill>
            </a:endParaRPr>
          </a:p>
        </p:txBody>
      </p:sp>
      <p:sp>
        <p:nvSpPr>
          <p:cNvPr id="5" name="Заголовок 1"/>
          <p:cNvSpPr txBox="1">
            <a:spLocks/>
          </p:cNvSpPr>
          <p:nvPr/>
        </p:nvSpPr>
        <p:spPr bwMode="auto">
          <a:xfrm>
            <a:off x="1259632" y="1"/>
            <a:ext cx="7886204" cy="9087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5000" rIns="90000" bIns="45000" numCol="1" anchor="ctr" anchorCtr="0" compatLnSpc="1">
            <a:prstTxWarp prst="textNoShape">
              <a:avLst/>
            </a:prstTxWarp>
            <a:normAutofit/>
          </a:bodyPr>
          <a:lstStyle>
            <a:lvl1pPr algn="l" defTabSz="449263" rtl="0" eaLnBrk="1" fontAlgn="base" hangingPunct="1">
              <a:lnSpc>
                <a:spcPct val="10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>
                <a:solidFill>
                  <a:srgbClr val="000000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49263" rtl="0" eaLnBrk="1" fontAlgn="base" hangingPunct="1">
              <a:lnSpc>
                <a:spcPct val="10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>
                <a:solidFill>
                  <a:srgbClr val="000000"/>
                </a:solidFill>
                <a:latin typeface="Calibri" charset="0"/>
                <a:ea typeface="Microsoft YaHei" charset="-122"/>
              </a:defRPr>
            </a:lvl2pPr>
            <a:lvl3pPr marL="1143000" indent="-228600" algn="l" defTabSz="449263" rtl="0" eaLnBrk="1" fontAlgn="base" hangingPunct="1">
              <a:lnSpc>
                <a:spcPct val="10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>
                <a:solidFill>
                  <a:srgbClr val="000000"/>
                </a:solidFill>
                <a:latin typeface="Calibri" charset="0"/>
                <a:ea typeface="Microsoft YaHei" charset="-122"/>
              </a:defRPr>
            </a:lvl3pPr>
            <a:lvl4pPr marL="1600200" indent="-228600" algn="l" defTabSz="449263" rtl="0" eaLnBrk="1" fontAlgn="base" hangingPunct="1">
              <a:lnSpc>
                <a:spcPct val="10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>
                <a:solidFill>
                  <a:srgbClr val="000000"/>
                </a:solidFill>
                <a:latin typeface="Calibri" charset="0"/>
                <a:ea typeface="Microsoft YaHei" charset="-122"/>
              </a:defRPr>
            </a:lvl4pPr>
            <a:lvl5pPr marL="2057400" indent="-228600" algn="l" defTabSz="449263" rtl="0" eaLnBrk="1" fontAlgn="base" hangingPunct="1">
              <a:lnSpc>
                <a:spcPct val="10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>
                <a:solidFill>
                  <a:srgbClr val="000000"/>
                </a:solidFill>
                <a:latin typeface="Calibri" charset="0"/>
                <a:ea typeface="Microsoft YaHei" charset="-122"/>
              </a:defRPr>
            </a:lvl5pPr>
            <a:lvl6pPr marL="2514600" indent="-228600" algn="l" defTabSz="449263" rtl="0" eaLnBrk="1" fontAlgn="base" hangingPunct="1">
              <a:lnSpc>
                <a:spcPct val="10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>
                <a:solidFill>
                  <a:srgbClr val="000000"/>
                </a:solidFill>
                <a:latin typeface="Calibri" charset="0"/>
                <a:ea typeface="Microsoft YaHei" charset="-122"/>
              </a:defRPr>
            </a:lvl6pPr>
            <a:lvl7pPr marL="2971800" indent="-228600" algn="l" defTabSz="449263" rtl="0" eaLnBrk="1" fontAlgn="base" hangingPunct="1">
              <a:lnSpc>
                <a:spcPct val="10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>
                <a:solidFill>
                  <a:srgbClr val="000000"/>
                </a:solidFill>
                <a:latin typeface="Calibri" charset="0"/>
                <a:ea typeface="Microsoft YaHei" charset="-122"/>
              </a:defRPr>
            </a:lvl7pPr>
            <a:lvl8pPr marL="3429000" indent="-228600" algn="l" defTabSz="449263" rtl="0" eaLnBrk="1" fontAlgn="base" hangingPunct="1">
              <a:lnSpc>
                <a:spcPct val="10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>
                <a:solidFill>
                  <a:srgbClr val="000000"/>
                </a:solidFill>
                <a:latin typeface="Calibri" charset="0"/>
                <a:ea typeface="Microsoft YaHei" charset="-122"/>
              </a:defRPr>
            </a:lvl8pPr>
            <a:lvl9pPr marL="3886200" indent="-228600" algn="l" defTabSz="449263" rtl="0" eaLnBrk="1" fontAlgn="base" hangingPunct="1">
              <a:lnSpc>
                <a:spcPct val="10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>
                <a:solidFill>
                  <a:srgbClr val="000000"/>
                </a:solidFill>
                <a:latin typeface="Calibri" charset="0"/>
                <a:ea typeface="Microsoft YaHei" charset="-122"/>
              </a:defRPr>
            </a:lvl9pPr>
          </a:lstStyle>
          <a:p>
            <a:pPr lvl="0"/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</a:rPr>
              <a:t>Термоупругий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расчет. </a:t>
            </a:r>
            <a:r>
              <a:rPr lang="en-US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SolidWorks</a:t>
            </a:r>
            <a:endParaRPr lang="ru-RU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Номер слайда 5"/>
          <p:cNvSpPr txBox="1">
            <a:spLocks/>
          </p:cNvSpPr>
          <p:nvPr/>
        </p:nvSpPr>
        <p:spPr>
          <a:xfrm>
            <a:off x="8036644" y="6381328"/>
            <a:ext cx="1115616" cy="484867"/>
          </a:xfrm>
          <a:prstGeom prst="rect">
            <a:avLst/>
          </a:prstGeom>
        </p:spPr>
        <p:txBody>
          <a:bodyPr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7321F6F5-2A2D-41A4-BDAE-6A4D2B8D2F99}" type="slidenum">
              <a:rPr lang="ru-RU" sz="2000" smtClean="0">
                <a:solidFill>
                  <a:schemeClr val="bg1"/>
                </a:solidFill>
              </a:rPr>
              <a:pPr algn="r"/>
              <a:t>8</a:t>
            </a:fld>
            <a:endParaRPr lang="ru-RU" sz="2000" dirty="0">
              <a:solidFill>
                <a:schemeClr val="bg1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539552" y="963140"/>
            <a:ext cx="80549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/>
              <a:t>Модуль </a:t>
            </a:r>
            <a:r>
              <a:rPr lang="ru-RU" dirty="0"/>
              <a:t>нормальных </a:t>
            </a:r>
            <a:r>
              <a:rPr lang="ru-RU" dirty="0" smtClean="0"/>
              <a:t>составляющих </a:t>
            </a:r>
            <a:r>
              <a:rPr lang="ru-RU" dirty="0"/>
              <a:t>силы реакции для различных перепадов температуры</a:t>
            </a:r>
          </a:p>
        </p:txBody>
      </p:sp>
      <p:pic>
        <p:nvPicPr>
          <p:cNvPr id="5121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4400" y="1600200"/>
            <a:ext cx="7579963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6333071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1836" y="6482020"/>
            <a:ext cx="9144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>
                <a:solidFill>
                  <a:schemeClr val="bg1"/>
                </a:solidFill>
              </a:rPr>
              <a:t>ИКИ РАН, 19 ноября 2014 г.</a:t>
            </a:r>
            <a:endParaRPr lang="ru-RU" sz="1400" b="1" dirty="0">
              <a:solidFill>
                <a:schemeClr val="bg1"/>
              </a:solidFill>
            </a:endParaRPr>
          </a:p>
        </p:txBody>
      </p:sp>
      <p:sp>
        <p:nvSpPr>
          <p:cNvPr id="5" name="Заголовок 1"/>
          <p:cNvSpPr txBox="1">
            <a:spLocks/>
          </p:cNvSpPr>
          <p:nvPr/>
        </p:nvSpPr>
        <p:spPr bwMode="auto">
          <a:xfrm>
            <a:off x="1259632" y="1"/>
            <a:ext cx="7886204" cy="9087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5000" rIns="90000" bIns="45000" numCol="1" anchor="ctr" anchorCtr="0" compatLnSpc="1">
            <a:prstTxWarp prst="textNoShape">
              <a:avLst/>
            </a:prstTxWarp>
            <a:normAutofit/>
          </a:bodyPr>
          <a:lstStyle>
            <a:lvl1pPr algn="l" defTabSz="449263" rtl="0" eaLnBrk="1" fontAlgn="base" hangingPunct="1">
              <a:lnSpc>
                <a:spcPct val="10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>
                <a:solidFill>
                  <a:srgbClr val="000000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49263" rtl="0" eaLnBrk="1" fontAlgn="base" hangingPunct="1">
              <a:lnSpc>
                <a:spcPct val="10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>
                <a:solidFill>
                  <a:srgbClr val="000000"/>
                </a:solidFill>
                <a:latin typeface="Calibri" charset="0"/>
                <a:ea typeface="Microsoft YaHei" charset="-122"/>
              </a:defRPr>
            </a:lvl2pPr>
            <a:lvl3pPr marL="1143000" indent="-228600" algn="l" defTabSz="449263" rtl="0" eaLnBrk="1" fontAlgn="base" hangingPunct="1">
              <a:lnSpc>
                <a:spcPct val="10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>
                <a:solidFill>
                  <a:srgbClr val="000000"/>
                </a:solidFill>
                <a:latin typeface="Calibri" charset="0"/>
                <a:ea typeface="Microsoft YaHei" charset="-122"/>
              </a:defRPr>
            </a:lvl3pPr>
            <a:lvl4pPr marL="1600200" indent="-228600" algn="l" defTabSz="449263" rtl="0" eaLnBrk="1" fontAlgn="base" hangingPunct="1">
              <a:lnSpc>
                <a:spcPct val="10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>
                <a:solidFill>
                  <a:srgbClr val="000000"/>
                </a:solidFill>
                <a:latin typeface="Calibri" charset="0"/>
                <a:ea typeface="Microsoft YaHei" charset="-122"/>
              </a:defRPr>
            </a:lvl4pPr>
            <a:lvl5pPr marL="2057400" indent="-228600" algn="l" defTabSz="449263" rtl="0" eaLnBrk="1" fontAlgn="base" hangingPunct="1">
              <a:lnSpc>
                <a:spcPct val="10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>
                <a:solidFill>
                  <a:srgbClr val="000000"/>
                </a:solidFill>
                <a:latin typeface="Calibri" charset="0"/>
                <a:ea typeface="Microsoft YaHei" charset="-122"/>
              </a:defRPr>
            </a:lvl5pPr>
            <a:lvl6pPr marL="2514600" indent="-228600" algn="l" defTabSz="449263" rtl="0" eaLnBrk="1" fontAlgn="base" hangingPunct="1">
              <a:lnSpc>
                <a:spcPct val="10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>
                <a:solidFill>
                  <a:srgbClr val="000000"/>
                </a:solidFill>
                <a:latin typeface="Calibri" charset="0"/>
                <a:ea typeface="Microsoft YaHei" charset="-122"/>
              </a:defRPr>
            </a:lvl6pPr>
            <a:lvl7pPr marL="2971800" indent="-228600" algn="l" defTabSz="449263" rtl="0" eaLnBrk="1" fontAlgn="base" hangingPunct="1">
              <a:lnSpc>
                <a:spcPct val="10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>
                <a:solidFill>
                  <a:srgbClr val="000000"/>
                </a:solidFill>
                <a:latin typeface="Calibri" charset="0"/>
                <a:ea typeface="Microsoft YaHei" charset="-122"/>
              </a:defRPr>
            </a:lvl7pPr>
            <a:lvl8pPr marL="3429000" indent="-228600" algn="l" defTabSz="449263" rtl="0" eaLnBrk="1" fontAlgn="base" hangingPunct="1">
              <a:lnSpc>
                <a:spcPct val="10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>
                <a:solidFill>
                  <a:srgbClr val="000000"/>
                </a:solidFill>
                <a:latin typeface="Calibri" charset="0"/>
                <a:ea typeface="Microsoft YaHei" charset="-122"/>
              </a:defRPr>
            </a:lvl8pPr>
            <a:lvl9pPr marL="3886200" indent="-228600" algn="l" defTabSz="449263" rtl="0" eaLnBrk="1" fontAlgn="base" hangingPunct="1">
              <a:lnSpc>
                <a:spcPct val="10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>
                <a:solidFill>
                  <a:srgbClr val="000000"/>
                </a:solidFill>
                <a:latin typeface="Calibri" charset="0"/>
                <a:ea typeface="Microsoft YaHei" charset="-122"/>
              </a:defRPr>
            </a:lvl9pPr>
          </a:lstStyle>
          <a:p>
            <a:pPr lvl="0"/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</a:rPr>
              <a:t>Термоупругий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расчет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SolidWorks</a:t>
            </a:r>
            <a:endParaRPr lang="ru-RU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Номер слайда 5"/>
          <p:cNvSpPr txBox="1">
            <a:spLocks/>
          </p:cNvSpPr>
          <p:nvPr/>
        </p:nvSpPr>
        <p:spPr>
          <a:xfrm>
            <a:off x="8036644" y="6381328"/>
            <a:ext cx="1115616" cy="484867"/>
          </a:xfrm>
          <a:prstGeom prst="rect">
            <a:avLst/>
          </a:prstGeom>
        </p:spPr>
        <p:txBody>
          <a:bodyPr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ru-RU" sz="2000" dirty="0" smtClean="0">
                <a:solidFill>
                  <a:schemeClr val="bg1"/>
                </a:solidFill>
              </a:rPr>
              <a:t>9</a:t>
            </a:r>
            <a:endParaRPr lang="ru-RU" sz="2000" dirty="0">
              <a:solidFill>
                <a:schemeClr val="bg1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539552" y="963140"/>
            <a:ext cx="80549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/>
              <a:t>Тангенциальные  составляющие </a:t>
            </a:r>
            <a:r>
              <a:rPr lang="ru-RU" dirty="0"/>
              <a:t>силы реакции для различных </a:t>
            </a:r>
            <a:r>
              <a:rPr lang="ru-RU" dirty="0" smtClean="0"/>
              <a:t>перепадов</a:t>
            </a:r>
            <a:r>
              <a:rPr lang="en-US" dirty="0" smtClean="0"/>
              <a:t> </a:t>
            </a:r>
            <a:r>
              <a:rPr lang="ru-RU" dirty="0" smtClean="0"/>
              <a:t>температуры</a:t>
            </a:r>
            <a:endParaRPr lang="ru-RU" dirty="0"/>
          </a:p>
        </p:txBody>
      </p:sp>
      <p:pic>
        <p:nvPicPr>
          <p:cNvPr id="4097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4400" y="1600200"/>
            <a:ext cx="7558719" cy="45592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2917123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1836" y="6482020"/>
            <a:ext cx="9144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>
                <a:solidFill>
                  <a:schemeClr val="bg1"/>
                </a:solidFill>
              </a:rPr>
              <a:t>ИКИ РАН, 19 ноября 2014 г.</a:t>
            </a:r>
            <a:endParaRPr lang="ru-RU" sz="1400" b="1" dirty="0">
              <a:solidFill>
                <a:schemeClr val="bg1"/>
              </a:solidFill>
            </a:endParaRPr>
          </a:p>
        </p:txBody>
      </p:sp>
      <p:sp>
        <p:nvSpPr>
          <p:cNvPr id="5" name="Заголовок 1"/>
          <p:cNvSpPr txBox="1">
            <a:spLocks/>
          </p:cNvSpPr>
          <p:nvPr/>
        </p:nvSpPr>
        <p:spPr bwMode="auto">
          <a:xfrm>
            <a:off x="1259632" y="1"/>
            <a:ext cx="7886204" cy="9087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5000" rIns="90000" bIns="45000" numCol="1" anchor="ctr" anchorCtr="0" compatLnSpc="1">
            <a:prstTxWarp prst="textNoShape">
              <a:avLst/>
            </a:prstTxWarp>
            <a:normAutofit/>
          </a:bodyPr>
          <a:lstStyle>
            <a:lvl1pPr algn="l" defTabSz="449263" rtl="0" eaLnBrk="1" fontAlgn="base" hangingPunct="1">
              <a:lnSpc>
                <a:spcPct val="10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>
                <a:solidFill>
                  <a:srgbClr val="000000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49263" rtl="0" eaLnBrk="1" fontAlgn="base" hangingPunct="1">
              <a:lnSpc>
                <a:spcPct val="10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>
                <a:solidFill>
                  <a:srgbClr val="000000"/>
                </a:solidFill>
                <a:latin typeface="Calibri" charset="0"/>
                <a:ea typeface="Microsoft YaHei" charset="-122"/>
              </a:defRPr>
            </a:lvl2pPr>
            <a:lvl3pPr marL="1143000" indent="-228600" algn="l" defTabSz="449263" rtl="0" eaLnBrk="1" fontAlgn="base" hangingPunct="1">
              <a:lnSpc>
                <a:spcPct val="10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>
                <a:solidFill>
                  <a:srgbClr val="000000"/>
                </a:solidFill>
                <a:latin typeface="Calibri" charset="0"/>
                <a:ea typeface="Microsoft YaHei" charset="-122"/>
              </a:defRPr>
            </a:lvl3pPr>
            <a:lvl4pPr marL="1600200" indent="-228600" algn="l" defTabSz="449263" rtl="0" eaLnBrk="1" fontAlgn="base" hangingPunct="1">
              <a:lnSpc>
                <a:spcPct val="10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>
                <a:solidFill>
                  <a:srgbClr val="000000"/>
                </a:solidFill>
                <a:latin typeface="Calibri" charset="0"/>
                <a:ea typeface="Microsoft YaHei" charset="-122"/>
              </a:defRPr>
            </a:lvl4pPr>
            <a:lvl5pPr marL="2057400" indent="-228600" algn="l" defTabSz="449263" rtl="0" eaLnBrk="1" fontAlgn="base" hangingPunct="1">
              <a:lnSpc>
                <a:spcPct val="10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>
                <a:solidFill>
                  <a:srgbClr val="000000"/>
                </a:solidFill>
                <a:latin typeface="Calibri" charset="0"/>
                <a:ea typeface="Microsoft YaHei" charset="-122"/>
              </a:defRPr>
            </a:lvl5pPr>
            <a:lvl6pPr marL="2514600" indent="-228600" algn="l" defTabSz="449263" rtl="0" eaLnBrk="1" fontAlgn="base" hangingPunct="1">
              <a:lnSpc>
                <a:spcPct val="10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>
                <a:solidFill>
                  <a:srgbClr val="000000"/>
                </a:solidFill>
                <a:latin typeface="Calibri" charset="0"/>
                <a:ea typeface="Microsoft YaHei" charset="-122"/>
              </a:defRPr>
            </a:lvl6pPr>
            <a:lvl7pPr marL="2971800" indent="-228600" algn="l" defTabSz="449263" rtl="0" eaLnBrk="1" fontAlgn="base" hangingPunct="1">
              <a:lnSpc>
                <a:spcPct val="10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>
                <a:solidFill>
                  <a:srgbClr val="000000"/>
                </a:solidFill>
                <a:latin typeface="Calibri" charset="0"/>
                <a:ea typeface="Microsoft YaHei" charset="-122"/>
              </a:defRPr>
            </a:lvl7pPr>
            <a:lvl8pPr marL="3429000" indent="-228600" algn="l" defTabSz="449263" rtl="0" eaLnBrk="1" fontAlgn="base" hangingPunct="1">
              <a:lnSpc>
                <a:spcPct val="10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>
                <a:solidFill>
                  <a:srgbClr val="000000"/>
                </a:solidFill>
                <a:latin typeface="Calibri" charset="0"/>
                <a:ea typeface="Microsoft YaHei" charset="-122"/>
              </a:defRPr>
            </a:lvl8pPr>
            <a:lvl9pPr marL="3886200" indent="-228600" algn="l" defTabSz="449263" rtl="0" eaLnBrk="1" fontAlgn="base" hangingPunct="1">
              <a:lnSpc>
                <a:spcPct val="10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>
                <a:solidFill>
                  <a:srgbClr val="000000"/>
                </a:solidFill>
                <a:latin typeface="Calibri" charset="0"/>
                <a:ea typeface="Microsoft YaHei" charset="-122"/>
              </a:defRPr>
            </a:lvl9pPr>
          </a:lstStyle>
          <a:p>
            <a:pPr lvl="0"/>
            <a:r>
              <a:rPr lang="ru-R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Расположение опор. Вид снизу</a:t>
            </a:r>
            <a:endParaRPr lang="ru-RU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Номер слайда 5"/>
          <p:cNvSpPr txBox="1">
            <a:spLocks/>
          </p:cNvSpPr>
          <p:nvPr/>
        </p:nvSpPr>
        <p:spPr>
          <a:xfrm>
            <a:off x="8036644" y="6381328"/>
            <a:ext cx="1115616" cy="484867"/>
          </a:xfrm>
          <a:prstGeom prst="rect">
            <a:avLst/>
          </a:prstGeom>
        </p:spPr>
        <p:txBody>
          <a:bodyPr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ru-RU" sz="2000" dirty="0" smtClean="0">
                <a:solidFill>
                  <a:schemeClr val="bg1"/>
                </a:solidFill>
              </a:rPr>
              <a:t>10</a:t>
            </a:r>
            <a:endParaRPr lang="ru-RU" sz="2000" dirty="0">
              <a:solidFill>
                <a:schemeClr val="bg1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446502" y="2204864"/>
            <a:ext cx="2808830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Courier New" panose="02070309020205020404" pitchFamily="49" charset="0"/>
              <a:buChar char="o"/>
            </a:pPr>
            <a:r>
              <a:rPr lang="ru-RU" dirty="0" smtClean="0"/>
              <a:t>Максимальная </a:t>
            </a:r>
            <a:r>
              <a:rPr lang="ru-RU" dirty="0"/>
              <a:t>по модулю нормальная составляющая </a:t>
            </a:r>
            <a:r>
              <a:rPr lang="ru-RU" dirty="0" smtClean="0"/>
              <a:t>силы – ножка</a:t>
            </a:r>
            <a:r>
              <a:rPr lang="en-US" dirty="0" smtClean="0"/>
              <a:t> </a:t>
            </a:r>
            <a:r>
              <a:rPr lang="ru-RU" dirty="0" smtClean="0"/>
              <a:t>№17 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endParaRPr lang="ru-RU" dirty="0" smtClean="0"/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ru-RU" dirty="0" smtClean="0"/>
              <a:t>Максимальная тангенциальная составляющая силы – №12</a:t>
            </a:r>
            <a:endParaRPr lang="ru-RU" dirty="0"/>
          </a:p>
        </p:txBody>
      </p:sp>
      <p:pic>
        <p:nvPicPr>
          <p:cNvPr id="7" name="Рисунок 6" descr="C:\Work\Ножки - копия.png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14" r="11081" b="6697"/>
          <a:stretch/>
        </p:blipFill>
        <p:spPr bwMode="auto">
          <a:xfrm>
            <a:off x="3532562" y="1252534"/>
            <a:ext cx="5061890" cy="502588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66645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1836" y="6482020"/>
            <a:ext cx="9144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>
                <a:solidFill>
                  <a:schemeClr val="bg1"/>
                </a:solidFill>
              </a:rPr>
              <a:t>ИКИ РАН, 19 ноября 2014 г.</a:t>
            </a:r>
            <a:endParaRPr lang="ru-RU" sz="1400" b="1" dirty="0">
              <a:solidFill>
                <a:schemeClr val="bg1"/>
              </a:solidFill>
            </a:endParaRPr>
          </a:p>
        </p:txBody>
      </p:sp>
      <p:sp>
        <p:nvSpPr>
          <p:cNvPr id="5" name="Заголовок 1"/>
          <p:cNvSpPr txBox="1">
            <a:spLocks/>
          </p:cNvSpPr>
          <p:nvPr/>
        </p:nvSpPr>
        <p:spPr bwMode="auto">
          <a:xfrm>
            <a:off x="1259632" y="1"/>
            <a:ext cx="7886204" cy="9087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5000" rIns="90000" bIns="45000" numCol="1" anchor="ctr" anchorCtr="0" compatLnSpc="1">
            <a:prstTxWarp prst="textNoShape">
              <a:avLst/>
            </a:prstTxWarp>
            <a:normAutofit/>
          </a:bodyPr>
          <a:lstStyle>
            <a:lvl1pPr algn="l" defTabSz="449263" rtl="0" eaLnBrk="1" fontAlgn="base" hangingPunct="1">
              <a:lnSpc>
                <a:spcPct val="10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>
                <a:solidFill>
                  <a:srgbClr val="000000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49263" rtl="0" eaLnBrk="1" fontAlgn="base" hangingPunct="1">
              <a:lnSpc>
                <a:spcPct val="10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>
                <a:solidFill>
                  <a:srgbClr val="000000"/>
                </a:solidFill>
                <a:latin typeface="Calibri" charset="0"/>
                <a:ea typeface="Microsoft YaHei" charset="-122"/>
              </a:defRPr>
            </a:lvl2pPr>
            <a:lvl3pPr marL="1143000" indent="-228600" algn="l" defTabSz="449263" rtl="0" eaLnBrk="1" fontAlgn="base" hangingPunct="1">
              <a:lnSpc>
                <a:spcPct val="10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>
                <a:solidFill>
                  <a:srgbClr val="000000"/>
                </a:solidFill>
                <a:latin typeface="Calibri" charset="0"/>
                <a:ea typeface="Microsoft YaHei" charset="-122"/>
              </a:defRPr>
            </a:lvl3pPr>
            <a:lvl4pPr marL="1600200" indent="-228600" algn="l" defTabSz="449263" rtl="0" eaLnBrk="1" fontAlgn="base" hangingPunct="1">
              <a:lnSpc>
                <a:spcPct val="10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>
                <a:solidFill>
                  <a:srgbClr val="000000"/>
                </a:solidFill>
                <a:latin typeface="Calibri" charset="0"/>
                <a:ea typeface="Microsoft YaHei" charset="-122"/>
              </a:defRPr>
            </a:lvl4pPr>
            <a:lvl5pPr marL="2057400" indent="-228600" algn="l" defTabSz="449263" rtl="0" eaLnBrk="1" fontAlgn="base" hangingPunct="1">
              <a:lnSpc>
                <a:spcPct val="10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>
                <a:solidFill>
                  <a:srgbClr val="000000"/>
                </a:solidFill>
                <a:latin typeface="Calibri" charset="0"/>
                <a:ea typeface="Microsoft YaHei" charset="-122"/>
              </a:defRPr>
            </a:lvl5pPr>
            <a:lvl6pPr marL="2514600" indent="-228600" algn="l" defTabSz="449263" rtl="0" eaLnBrk="1" fontAlgn="base" hangingPunct="1">
              <a:lnSpc>
                <a:spcPct val="10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>
                <a:solidFill>
                  <a:srgbClr val="000000"/>
                </a:solidFill>
                <a:latin typeface="Calibri" charset="0"/>
                <a:ea typeface="Microsoft YaHei" charset="-122"/>
              </a:defRPr>
            </a:lvl6pPr>
            <a:lvl7pPr marL="2971800" indent="-228600" algn="l" defTabSz="449263" rtl="0" eaLnBrk="1" fontAlgn="base" hangingPunct="1">
              <a:lnSpc>
                <a:spcPct val="10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>
                <a:solidFill>
                  <a:srgbClr val="000000"/>
                </a:solidFill>
                <a:latin typeface="Calibri" charset="0"/>
                <a:ea typeface="Microsoft YaHei" charset="-122"/>
              </a:defRPr>
            </a:lvl7pPr>
            <a:lvl8pPr marL="3429000" indent="-228600" algn="l" defTabSz="449263" rtl="0" eaLnBrk="1" fontAlgn="base" hangingPunct="1">
              <a:lnSpc>
                <a:spcPct val="10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>
                <a:solidFill>
                  <a:srgbClr val="000000"/>
                </a:solidFill>
                <a:latin typeface="Calibri" charset="0"/>
                <a:ea typeface="Microsoft YaHei" charset="-122"/>
              </a:defRPr>
            </a:lvl8pPr>
            <a:lvl9pPr marL="3886200" indent="-228600" algn="l" defTabSz="449263" rtl="0" eaLnBrk="1" fontAlgn="base" hangingPunct="1">
              <a:lnSpc>
                <a:spcPct val="10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>
                <a:solidFill>
                  <a:srgbClr val="000000"/>
                </a:solidFill>
                <a:latin typeface="Calibri" charset="0"/>
                <a:ea typeface="Microsoft YaHei" charset="-122"/>
              </a:defRPr>
            </a:lvl9pPr>
          </a:lstStyle>
          <a:p>
            <a:pPr lvl="0"/>
            <a:r>
              <a:rPr lang="ru-R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Максимальные нагрузки</a:t>
            </a:r>
            <a:endParaRPr lang="ru-RU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Номер слайда 5"/>
          <p:cNvSpPr txBox="1">
            <a:spLocks/>
          </p:cNvSpPr>
          <p:nvPr/>
        </p:nvSpPr>
        <p:spPr>
          <a:xfrm>
            <a:off x="8036644" y="6381328"/>
            <a:ext cx="1115616" cy="484867"/>
          </a:xfrm>
          <a:prstGeom prst="rect">
            <a:avLst/>
          </a:prstGeom>
        </p:spPr>
        <p:txBody>
          <a:bodyPr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ru-RU" sz="2000" dirty="0" smtClean="0">
                <a:solidFill>
                  <a:schemeClr val="bg1"/>
                </a:solidFill>
              </a:rPr>
              <a:t>11</a:t>
            </a:r>
            <a:endParaRPr lang="ru-RU" sz="2000" dirty="0">
              <a:solidFill>
                <a:schemeClr val="bg1"/>
              </a:solidFill>
            </a:endParaRPr>
          </a:p>
        </p:txBody>
      </p:sp>
      <p:pic>
        <p:nvPicPr>
          <p:cNvPr id="4915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57400" y="1676400"/>
            <a:ext cx="5181600" cy="31253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9156" name="Picture 4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810000" y="5257800"/>
            <a:ext cx="1954530" cy="228600"/>
          </a:xfrm>
          <a:prstGeom prst="rect">
            <a:avLst/>
          </a:prstGeom>
          <a:noFill/>
        </p:spPr>
      </p:pic>
      <p:pic>
        <p:nvPicPr>
          <p:cNvPr id="49155" name="Picture 3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810000" y="5638800"/>
            <a:ext cx="1977390" cy="228600"/>
          </a:xfrm>
          <a:prstGeom prst="rect">
            <a:avLst/>
          </a:prstGeom>
          <a:noFill/>
        </p:spPr>
      </p:pic>
      <p:sp>
        <p:nvSpPr>
          <p:cNvPr id="49157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9158" name="Rectangle 6"/>
          <p:cNvSpPr>
            <a:spLocks noChangeArrowheads="1"/>
          </p:cNvSpPr>
          <p:nvPr/>
        </p:nvSpPr>
        <p:spPr bwMode="auto">
          <a:xfrm>
            <a:off x="0" y="6477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9159" name="Rectangle 7"/>
          <p:cNvSpPr>
            <a:spLocks noChangeArrowheads="1"/>
          </p:cNvSpPr>
          <p:nvPr/>
        </p:nvSpPr>
        <p:spPr bwMode="auto">
          <a:xfrm>
            <a:off x="0" y="8382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6770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1836" y="6482020"/>
            <a:ext cx="9144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>
                <a:solidFill>
                  <a:schemeClr val="bg1"/>
                </a:solidFill>
              </a:rPr>
              <a:t>ИКИ РАН, 19 ноября 2014 г.</a:t>
            </a:r>
            <a:endParaRPr lang="ru-RU" sz="1400" b="1" dirty="0">
              <a:solidFill>
                <a:schemeClr val="bg1"/>
              </a:solidFill>
            </a:endParaRPr>
          </a:p>
        </p:txBody>
      </p:sp>
      <p:sp>
        <p:nvSpPr>
          <p:cNvPr id="5" name="Заголовок 1"/>
          <p:cNvSpPr txBox="1">
            <a:spLocks/>
          </p:cNvSpPr>
          <p:nvPr/>
        </p:nvSpPr>
        <p:spPr bwMode="auto">
          <a:xfrm>
            <a:off x="1259632" y="1"/>
            <a:ext cx="7886204" cy="9087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5000" rIns="90000" bIns="45000" numCol="1" anchor="ctr" anchorCtr="0" compatLnSpc="1">
            <a:prstTxWarp prst="textNoShape">
              <a:avLst/>
            </a:prstTxWarp>
            <a:normAutofit/>
          </a:bodyPr>
          <a:lstStyle>
            <a:lvl1pPr algn="l" defTabSz="449263" rtl="0" eaLnBrk="1" fontAlgn="base" hangingPunct="1">
              <a:lnSpc>
                <a:spcPct val="10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>
                <a:solidFill>
                  <a:srgbClr val="000000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49263" rtl="0" eaLnBrk="1" fontAlgn="base" hangingPunct="1">
              <a:lnSpc>
                <a:spcPct val="10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>
                <a:solidFill>
                  <a:srgbClr val="000000"/>
                </a:solidFill>
                <a:latin typeface="Calibri" charset="0"/>
                <a:ea typeface="Microsoft YaHei" charset="-122"/>
              </a:defRPr>
            </a:lvl2pPr>
            <a:lvl3pPr marL="1143000" indent="-228600" algn="l" defTabSz="449263" rtl="0" eaLnBrk="1" fontAlgn="base" hangingPunct="1">
              <a:lnSpc>
                <a:spcPct val="10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>
                <a:solidFill>
                  <a:srgbClr val="000000"/>
                </a:solidFill>
                <a:latin typeface="Calibri" charset="0"/>
                <a:ea typeface="Microsoft YaHei" charset="-122"/>
              </a:defRPr>
            </a:lvl3pPr>
            <a:lvl4pPr marL="1600200" indent="-228600" algn="l" defTabSz="449263" rtl="0" eaLnBrk="1" fontAlgn="base" hangingPunct="1">
              <a:lnSpc>
                <a:spcPct val="10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>
                <a:solidFill>
                  <a:srgbClr val="000000"/>
                </a:solidFill>
                <a:latin typeface="Calibri" charset="0"/>
                <a:ea typeface="Microsoft YaHei" charset="-122"/>
              </a:defRPr>
            </a:lvl4pPr>
            <a:lvl5pPr marL="2057400" indent="-228600" algn="l" defTabSz="449263" rtl="0" eaLnBrk="1" fontAlgn="base" hangingPunct="1">
              <a:lnSpc>
                <a:spcPct val="10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>
                <a:solidFill>
                  <a:srgbClr val="000000"/>
                </a:solidFill>
                <a:latin typeface="Calibri" charset="0"/>
                <a:ea typeface="Microsoft YaHei" charset="-122"/>
              </a:defRPr>
            </a:lvl5pPr>
            <a:lvl6pPr marL="2514600" indent="-228600" algn="l" defTabSz="449263" rtl="0" eaLnBrk="1" fontAlgn="base" hangingPunct="1">
              <a:lnSpc>
                <a:spcPct val="10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>
                <a:solidFill>
                  <a:srgbClr val="000000"/>
                </a:solidFill>
                <a:latin typeface="Calibri" charset="0"/>
                <a:ea typeface="Microsoft YaHei" charset="-122"/>
              </a:defRPr>
            </a:lvl6pPr>
            <a:lvl7pPr marL="2971800" indent="-228600" algn="l" defTabSz="449263" rtl="0" eaLnBrk="1" fontAlgn="base" hangingPunct="1">
              <a:lnSpc>
                <a:spcPct val="10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>
                <a:solidFill>
                  <a:srgbClr val="000000"/>
                </a:solidFill>
                <a:latin typeface="Calibri" charset="0"/>
                <a:ea typeface="Microsoft YaHei" charset="-122"/>
              </a:defRPr>
            </a:lvl7pPr>
            <a:lvl8pPr marL="3429000" indent="-228600" algn="l" defTabSz="449263" rtl="0" eaLnBrk="1" fontAlgn="base" hangingPunct="1">
              <a:lnSpc>
                <a:spcPct val="10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>
                <a:solidFill>
                  <a:srgbClr val="000000"/>
                </a:solidFill>
                <a:latin typeface="Calibri" charset="0"/>
                <a:ea typeface="Microsoft YaHei" charset="-122"/>
              </a:defRPr>
            </a:lvl8pPr>
            <a:lvl9pPr marL="3886200" indent="-228600" algn="l" defTabSz="449263" rtl="0" eaLnBrk="1" fontAlgn="base" hangingPunct="1">
              <a:lnSpc>
                <a:spcPct val="10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>
                <a:solidFill>
                  <a:srgbClr val="000000"/>
                </a:solidFill>
                <a:latin typeface="Calibri" charset="0"/>
                <a:ea typeface="Microsoft YaHei" charset="-122"/>
              </a:defRPr>
            </a:lvl9pPr>
          </a:lstStyle>
          <a:p>
            <a:pPr lvl="0"/>
            <a:r>
              <a:rPr lang="ru-R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Верификация</a:t>
            </a:r>
            <a:endParaRPr lang="ru-RU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Номер слайда 5"/>
          <p:cNvSpPr txBox="1">
            <a:spLocks/>
          </p:cNvSpPr>
          <p:nvPr/>
        </p:nvSpPr>
        <p:spPr>
          <a:xfrm>
            <a:off x="8036644" y="6381328"/>
            <a:ext cx="1115616" cy="484867"/>
          </a:xfrm>
          <a:prstGeom prst="rect">
            <a:avLst/>
          </a:prstGeom>
        </p:spPr>
        <p:txBody>
          <a:bodyPr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2000" dirty="0" smtClean="0">
                <a:solidFill>
                  <a:schemeClr val="bg1"/>
                </a:solidFill>
              </a:rPr>
              <a:t>1</a:t>
            </a:r>
            <a:r>
              <a:rPr lang="ru-RU" sz="2000" dirty="0" smtClean="0">
                <a:solidFill>
                  <a:schemeClr val="bg1"/>
                </a:solidFill>
              </a:rPr>
              <a:t>2</a:t>
            </a:r>
            <a:endParaRPr lang="ru-RU" sz="2000" dirty="0">
              <a:solidFill>
                <a:schemeClr val="bg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Прямоугольник 2"/>
              <p:cNvSpPr/>
              <p:nvPr/>
            </p:nvSpPr>
            <p:spPr>
              <a:xfrm>
                <a:off x="510818" y="1056793"/>
                <a:ext cx="8189738" cy="428027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ru-RU" sz="2000" b="1" dirty="0" smtClean="0"/>
                  <a:t>Упругий расчет</a:t>
                </a:r>
              </a:p>
              <a:p>
                <a:endParaRPr lang="ru-RU" sz="2000" dirty="0" smtClean="0"/>
              </a:p>
              <a:p>
                <a:r>
                  <a:rPr lang="ru-RU" sz="2000" dirty="0" smtClean="0"/>
                  <a:t>Перемещения нижних граней ножек по формулам:</a:t>
                </a:r>
              </a:p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/>
                        </a:rPr>
                        <m:t>𝑑𝑥</m:t>
                      </m:r>
                      <m:r>
                        <a:rPr lang="en-US" sz="2000" i="1" smtClean="0">
                          <a:latin typeface="Cambria Math"/>
                        </a:rPr>
                        <m:t>=</m:t>
                      </m:r>
                      <m:r>
                        <a:rPr lang="en-US" sz="2000" b="0" i="1" smtClean="0">
                          <a:latin typeface="Cambria Math"/>
                        </a:rPr>
                        <m:t>0</m:t>
                      </m:r>
                    </m:oMath>
                  </m:oMathPara>
                </a14:m>
                <a:endParaRPr lang="en-US" sz="2000" dirty="0" smtClean="0"/>
              </a:p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>
                          <a:latin typeface="Cambria Math"/>
                        </a:rPr>
                        <m:t>𝑑</m:t>
                      </m:r>
                      <m:r>
                        <a:rPr lang="en-US" sz="2000" b="0" i="1" smtClean="0">
                          <a:latin typeface="Cambria Math"/>
                        </a:rPr>
                        <m:t>𝑦</m:t>
                      </m:r>
                      <m:r>
                        <a:rPr lang="en-US" sz="2000" i="1">
                          <a:latin typeface="Cambria Math"/>
                        </a:rPr>
                        <m:t>=</m:t>
                      </m:r>
                      <m:r>
                        <a:rPr lang="en-US" sz="2000" b="0" i="1" smtClean="0">
                          <a:latin typeface="Cambria Math"/>
                        </a:rPr>
                        <m:t>−</m:t>
                      </m:r>
                      <m:r>
                        <a:rPr lang="en-US" sz="2000" b="0" i="1" smtClean="0">
                          <a:latin typeface="Cambria Math"/>
                        </a:rPr>
                        <m:t>𝑦𝑘</m:t>
                      </m:r>
                      <m:r>
                        <a:rPr lang="en-US" sz="2000" b="0" i="1" smtClean="0">
                          <a:latin typeface="Cambria Math"/>
                          <a:ea typeface="Cambria Math"/>
                        </a:rPr>
                        <m:t>∆</m:t>
                      </m:r>
                      <m:r>
                        <a:rPr lang="en-US" sz="2000" b="0" i="1" smtClean="0">
                          <a:latin typeface="Cambria Math"/>
                          <a:ea typeface="Cambria Math"/>
                        </a:rPr>
                        <m:t>𝑇</m:t>
                      </m:r>
                    </m:oMath>
                  </m:oMathPara>
                </a14:m>
                <a:endParaRPr lang="en-US" sz="2000" dirty="0" smtClean="0"/>
              </a:p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>
                          <a:latin typeface="Cambria Math"/>
                        </a:rPr>
                        <m:t>𝑑</m:t>
                      </m:r>
                      <m:r>
                        <a:rPr lang="en-US" sz="2000" b="0" i="1" smtClean="0">
                          <a:latin typeface="Cambria Math"/>
                        </a:rPr>
                        <m:t>𝑧</m:t>
                      </m:r>
                      <m:r>
                        <a:rPr lang="en-US" sz="2000" i="1">
                          <a:latin typeface="Cambria Math"/>
                        </a:rPr>
                        <m:t>=</m:t>
                      </m:r>
                      <m:r>
                        <a:rPr lang="en-US" sz="2000" b="0" i="1" smtClean="0">
                          <a:latin typeface="Cambria Math"/>
                        </a:rPr>
                        <m:t>−</m:t>
                      </m:r>
                      <m:r>
                        <a:rPr lang="en-US" sz="2000" b="0" i="1" smtClean="0">
                          <a:latin typeface="Cambria Math"/>
                        </a:rPr>
                        <m:t>𝑧𝑘</m:t>
                      </m:r>
                      <m:r>
                        <a:rPr lang="en-US" sz="2000" i="1">
                          <a:latin typeface="Cambria Math"/>
                          <a:ea typeface="Cambria Math"/>
                        </a:rPr>
                        <m:t>∆</m:t>
                      </m:r>
                      <m:r>
                        <a:rPr lang="en-US" sz="2000" i="1">
                          <a:latin typeface="Cambria Math"/>
                          <a:ea typeface="Cambria Math"/>
                        </a:rPr>
                        <m:t>𝑇</m:t>
                      </m:r>
                    </m:oMath>
                  </m:oMathPara>
                </a14:m>
                <a:endParaRPr lang="en-US" sz="2000" dirty="0"/>
              </a:p>
              <a:p>
                <a:r>
                  <a:rPr lang="ru-RU" sz="2000" dirty="0" smtClean="0"/>
                  <a:t>Где</a:t>
                </a:r>
                <a:endParaRPr lang="en-US" sz="2000" dirty="0" smtClean="0"/>
              </a:p>
              <a:p>
                <a14:m>
                  <m:oMath xmlns:m="http://schemas.openxmlformats.org/officeDocument/2006/math">
                    <m:r>
                      <a:rPr lang="en-US" sz="2000" i="1">
                        <a:latin typeface="Cambria Math"/>
                      </a:rPr>
                      <m:t>𝑘</m:t>
                    </m:r>
                  </m:oMath>
                </a14:m>
                <a:r>
                  <a:rPr lang="ru-RU" sz="2000" dirty="0" smtClean="0"/>
                  <a:t>- </a:t>
                </a:r>
                <a:r>
                  <a:rPr lang="ru-RU" sz="2000" dirty="0"/>
                  <a:t>коэффициент теплового расширения материала для корпуса.</a:t>
                </a:r>
              </a:p>
              <a:p>
                <a14:m>
                  <m:oMath xmlns:m="http://schemas.openxmlformats.org/officeDocument/2006/math">
                    <m:r>
                      <a:rPr lang="ru-RU" sz="2000" i="1">
                        <a:latin typeface="Cambria Math"/>
                      </a:rPr>
                      <m:t>∆</m:t>
                    </m:r>
                    <m:r>
                      <a:rPr lang="ru-RU" sz="2000" i="1">
                        <a:latin typeface="Cambria Math"/>
                      </a:rPr>
                      <m:t>𝑇</m:t>
                    </m:r>
                  </m:oMath>
                </a14:m>
                <a:r>
                  <a:rPr lang="ru-RU" sz="2000" dirty="0"/>
                  <a:t> – изменение температуры.</a:t>
                </a:r>
              </a:p>
              <a:p>
                <a:r>
                  <a:rPr lang="en-US" sz="2000" dirty="0" smtClean="0"/>
                  <a:t>(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/>
                      </a:rPr>
                      <m:t>𝑥</m:t>
                    </m:r>
                    <m:r>
                      <a:rPr lang="en-US" sz="2000" b="0" i="1" smtClean="0">
                        <a:latin typeface="Cambria Math"/>
                      </a:rPr>
                      <m:t>, </m:t>
                    </m:r>
                    <m:r>
                      <a:rPr lang="en-US" sz="2000" b="0" i="1" smtClean="0">
                        <a:latin typeface="Cambria Math"/>
                      </a:rPr>
                      <m:t>𝑦</m:t>
                    </m:r>
                    <m:r>
                      <a:rPr lang="en-US" sz="2000" b="0" i="1" smtClean="0">
                        <a:latin typeface="Cambria Math"/>
                      </a:rPr>
                      <m:t> </m:t>
                    </m:r>
                    <m:r>
                      <a:rPr lang="en-US" sz="2000" b="0" i="1" smtClean="0">
                        <a:latin typeface="Cambria Math"/>
                      </a:rPr>
                      <m:t>𝑧</m:t>
                    </m:r>
                    <m:r>
                      <a:rPr lang="en-US" sz="2000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en-US" sz="2000" dirty="0" smtClean="0"/>
                  <a:t> - </a:t>
                </a:r>
                <a:r>
                  <a:rPr lang="ru-RU" sz="2000" dirty="0"/>
                  <a:t>координата центра нижней грани </a:t>
                </a:r>
                <a:r>
                  <a:rPr lang="ru-RU" sz="2000" dirty="0" smtClean="0"/>
                  <a:t>ножки</a:t>
                </a:r>
                <a:endParaRPr lang="en-US" sz="2000" dirty="0" smtClean="0"/>
              </a:p>
              <a:p>
                <a:endParaRPr lang="ru-RU" sz="2000" dirty="0"/>
              </a:p>
              <a:p>
                <a:r>
                  <a:rPr lang="ru-RU" sz="2000" dirty="0"/>
                  <a:t>В расчетах </a:t>
                </a:r>
                <a14:m>
                  <m:oMath xmlns:m="http://schemas.openxmlformats.org/officeDocument/2006/math">
                    <m:r>
                      <a:rPr lang="ru-RU" sz="2000" i="1">
                        <a:latin typeface="Cambria Math"/>
                      </a:rPr>
                      <m:t>∆</m:t>
                    </m:r>
                    <m:r>
                      <m:rPr>
                        <m:sty m:val="p"/>
                      </m:rPr>
                      <a:rPr lang="en-US" sz="2000">
                        <a:latin typeface="Cambria Math"/>
                      </a:rPr>
                      <m:t>T</m:t>
                    </m:r>
                    <m:r>
                      <a:rPr lang="ru-RU" sz="2000" i="1">
                        <a:latin typeface="Cambria Math"/>
                      </a:rPr>
                      <m:t>=10</m:t>
                    </m:r>
                  </m:oMath>
                </a14:m>
                <a:r>
                  <a:rPr lang="ru-RU" sz="2000" dirty="0"/>
                  <a:t>,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000">
                        <a:latin typeface="Cambria Math"/>
                      </a:rPr>
                      <m:t>k</m:t>
                    </m:r>
                    <m:r>
                      <a:rPr lang="ru-RU" sz="2000" i="1"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ru-RU" sz="2000" i="1">
                            <a:latin typeface="Cambria Math"/>
                          </a:rPr>
                        </m:ctrlPr>
                      </m:sSupPr>
                      <m:e>
                        <m:r>
                          <a:rPr lang="ru-RU" sz="2000" i="1">
                            <a:latin typeface="Cambria Math"/>
                          </a:rPr>
                          <m:t>2</m:t>
                        </m:r>
                        <m:r>
                          <a:rPr lang="en-US" sz="2000" b="0" i="1" smtClean="0">
                            <a:latin typeface="Cambria Math"/>
                          </a:rPr>
                          <m:t>.</m:t>
                        </m:r>
                        <m:r>
                          <a:rPr lang="ru-RU" sz="2000" i="1">
                            <a:latin typeface="Cambria Math"/>
                          </a:rPr>
                          <m:t>4∙10</m:t>
                        </m:r>
                      </m:e>
                      <m:sup>
                        <m:r>
                          <a:rPr lang="ru-RU" sz="2000" i="1">
                            <a:latin typeface="Cambria Math"/>
                          </a:rPr>
                          <m:t>−5</m:t>
                        </m:r>
                      </m:sup>
                    </m:sSup>
                  </m:oMath>
                </a14:m>
                <a:r>
                  <a:rPr lang="ru-RU" sz="2000" dirty="0"/>
                  <a:t> </a:t>
                </a:r>
              </a:p>
            </p:txBody>
          </p:sp>
        </mc:Choice>
        <mc:Fallback xmlns="">
          <p:sp>
            <p:nvSpPr>
              <p:cNvPr id="3" name="Прямоугольник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0818" y="1056793"/>
                <a:ext cx="8189738" cy="4280274"/>
              </a:xfrm>
              <a:prstGeom prst="rect">
                <a:avLst/>
              </a:prstGeom>
              <a:blipFill rotWithShape="1">
                <a:blip r:embed="rId2" cstate="print"/>
                <a:stretch>
                  <a:fillRect l="-819" t="-711" b="-1565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96559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1836" y="6482020"/>
            <a:ext cx="9144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>
                <a:solidFill>
                  <a:schemeClr val="bg1"/>
                </a:solidFill>
              </a:rPr>
              <a:t>ИКИ РАН, 19 ноября 2014 г.</a:t>
            </a:r>
            <a:endParaRPr lang="ru-RU" sz="1400" b="1" dirty="0">
              <a:solidFill>
                <a:schemeClr val="bg1"/>
              </a:solidFill>
            </a:endParaRPr>
          </a:p>
        </p:txBody>
      </p:sp>
      <p:sp>
        <p:nvSpPr>
          <p:cNvPr id="5" name="Заголовок 1"/>
          <p:cNvSpPr txBox="1">
            <a:spLocks/>
          </p:cNvSpPr>
          <p:nvPr/>
        </p:nvSpPr>
        <p:spPr bwMode="auto">
          <a:xfrm>
            <a:off x="1259632" y="1"/>
            <a:ext cx="7886204" cy="9087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5000" rIns="90000" bIns="45000" numCol="1" anchor="ctr" anchorCtr="0" compatLnSpc="1">
            <a:prstTxWarp prst="textNoShape">
              <a:avLst/>
            </a:prstTxWarp>
            <a:normAutofit/>
          </a:bodyPr>
          <a:lstStyle>
            <a:lvl1pPr algn="l" defTabSz="449263" rtl="0" eaLnBrk="1" fontAlgn="base" hangingPunct="1">
              <a:lnSpc>
                <a:spcPct val="10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>
                <a:solidFill>
                  <a:srgbClr val="000000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49263" rtl="0" eaLnBrk="1" fontAlgn="base" hangingPunct="1">
              <a:lnSpc>
                <a:spcPct val="10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>
                <a:solidFill>
                  <a:srgbClr val="000000"/>
                </a:solidFill>
                <a:latin typeface="Calibri" charset="0"/>
                <a:ea typeface="Microsoft YaHei" charset="-122"/>
              </a:defRPr>
            </a:lvl2pPr>
            <a:lvl3pPr marL="1143000" indent="-228600" algn="l" defTabSz="449263" rtl="0" eaLnBrk="1" fontAlgn="base" hangingPunct="1">
              <a:lnSpc>
                <a:spcPct val="10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>
                <a:solidFill>
                  <a:srgbClr val="000000"/>
                </a:solidFill>
                <a:latin typeface="Calibri" charset="0"/>
                <a:ea typeface="Microsoft YaHei" charset="-122"/>
              </a:defRPr>
            </a:lvl3pPr>
            <a:lvl4pPr marL="1600200" indent="-228600" algn="l" defTabSz="449263" rtl="0" eaLnBrk="1" fontAlgn="base" hangingPunct="1">
              <a:lnSpc>
                <a:spcPct val="10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>
                <a:solidFill>
                  <a:srgbClr val="000000"/>
                </a:solidFill>
                <a:latin typeface="Calibri" charset="0"/>
                <a:ea typeface="Microsoft YaHei" charset="-122"/>
              </a:defRPr>
            </a:lvl4pPr>
            <a:lvl5pPr marL="2057400" indent="-228600" algn="l" defTabSz="449263" rtl="0" eaLnBrk="1" fontAlgn="base" hangingPunct="1">
              <a:lnSpc>
                <a:spcPct val="10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>
                <a:solidFill>
                  <a:srgbClr val="000000"/>
                </a:solidFill>
                <a:latin typeface="Calibri" charset="0"/>
                <a:ea typeface="Microsoft YaHei" charset="-122"/>
              </a:defRPr>
            </a:lvl5pPr>
            <a:lvl6pPr marL="2514600" indent="-228600" algn="l" defTabSz="449263" rtl="0" eaLnBrk="1" fontAlgn="base" hangingPunct="1">
              <a:lnSpc>
                <a:spcPct val="10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>
                <a:solidFill>
                  <a:srgbClr val="000000"/>
                </a:solidFill>
                <a:latin typeface="Calibri" charset="0"/>
                <a:ea typeface="Microsoft YaHei" charset="-122"/>
              </a:defRPr>
            </a:lvl6pPr>
            <a:lvl7pPr marL="2971800" indent="-228600" algn="l" defTabSz="449263" rtl="0" eaLnBrk="1" fontAlgn="base" hangingPunct="1">
              <a:lnSpc>
                <a:spcPct val="10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>
                <a:solidFill>
                  <a:srgbClr val="000000"/>
                </a:solidFill>
                <a:latin typeface="Calibri" charset="0"/>
                <a:ea typeface="Microsoft YaHei" charset="-122"/>
              </a:defRPr>
            </a:lvl7pPr>
            <a:lvl8pPr marL="3429000" indent="-228600" algn="l" defTabSz="449263" rtl="0" eaLnBrk="1" fontAlgn="base" hangingPunct="1">
              <a:lnSpc>
                <a:spcPct val="10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>
                <a:solidFill>
                  <a:srgbClr val="000000"/>
                </a:solidFill>
                <a:latin typeface="Calibri" charset="0"/>
                <a:ea typeface="Microsoft YaHei" charset="-122"/>
              </a:defRPr>
            </a:lvl8pPr>
            <a:lvl9pPr marL="3886200" indent="-228600" algn="l" defTabSz="449263" rtl="0" eaLnBrk="1" fontAlgn="base" hangingPunct="1">
              <a:lnSpc>
                <a:spcPct val="10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>
                <a:solidFill>
                  <a:srgbClr val="000000"/>
                </a:solidFill>
                <a:latin typeface="Calibri" charset="0"/>
                <a:ea typeface="Microsoft YaHei" charset="-122"/>
              </a:defRPr>
            </a:lvl9pPr>
          </a:lstStyle>
          <a:p>
            <a:pPr lvl="0"/>
            <a:r>
              <a:rPr lang="ru-R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Верификация</a:t>
            </a:r>
            <a:endParaRPr lang="ru-RU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Номер слайда 5"/>
          <p:cNvSpPr txBox="1">
            <a:spLocks/>
          </p:cNvSpPr>
          <p:nvPr/>
        </p:nvSpPr>
        <p:spPr>
          <a:xfrm>
            <a:off x="8036644" y="6381328"/>
            <a:ext cx="1115616" cy="484867"/>
          </a:xfrm>
          <a:prstGeom prst="rect">
            <a:avLst/>
          </a:prstGeom>
        </p:spPr>
        <p:txBody>
          <a:bodyPr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2000" dirty="0" smtClean="0">
                <a:solidFill>
                  <a:schemeClr val="bg1"/>
                </a:solidFill>
              </a:rPr>
              <a:t>1</a:t>
            </a:r>
            <a:r>
              <a:rPr lang="ru-RU" sz="2000" dirty="0" smtClean="0">
                <a:solidFill>
                  <a:schemeClr val="bg1"/>
                </a:solidFill>
              </a:rPr>
              <a:t>3</a:t>
            </a:r>
            <a:endParaRPr lang="ru-RU" sz="2000" dirty="0">
              <a:solidFill>
                <a:schemeClr val="bg1"/>
              </a:solidFill>
            </a:endParaRPr>
          </a:p>
        </p:txBody>
      </p:sp>
      <p:pic>
        <p:nvPicPr>
          <p:cNvPr id="573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1752600"/>
            <a:ext cx="4148078" cy="25020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734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00600" y="1752600"/>
            <a:ext cx="4148078" cy="25020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7349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7350" name="Rectangle 6"/>
          <p:cNvSpPr>
            <a:spLocks noChangeArrowheads="1"/>
          </p:cNvSpPr>
          <p:nvPr/>
        </p:nvSpPr>
        <p:spPr bwMode="auto">
          <a:xfrm>
            <a:off x="0" y="2286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1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7355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7359" name="Rectangle 1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57358" name="Picture 14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676400" y="4648200"/>
            <a:ext cx="1655238" cy="251428"/>
          </a:xfrm>
          <a:prstGeom prst="rect">
            <a:avLst/>
          </a:prstGeom>
          <a:noFill/>
        </p:spPr>
      </p:pic>
      <p:sp>
        <p:nvSpPr>
          <p:cNvPr id="57361" name="Rectangle 1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57360" name="Picture 16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096000" y="4724400"/>
            <a:ext cx="1780953" cy="251428"/>
          </a:xfrm>
          <a:prstGeom prst="rect">
            <a:avLst/>
          </a:prstGeom>
          <a:noFill/>
        </p:spPr>
      </p:pic>
      <p:sp>
        <p:nvSpPr>
          <p:cNvPr id="57362" name="Rectangle 18"/>
          <p:cNvSpPr>
            <a:spLocks noChangeArrowheads="1"/>
          </p:cNvSpPr>
          <p:nvPr/>
        </p:nvSpPr>
        <p:spPr bwMode="auto">
          <a:xfrm>
            <a:off x="0" y="6858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6559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1836" y="6482020"/>
            <a:ext cx="9144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>
                <a:solidFill>
                  <a:schemeClr val="bg1"/>
                </a:solidFill>
              </a:rPr>
              <a:t>ИКИ РАН, 19 ноября 2014 г.</a:t>
            </a:r>
            <a:endParaRPr lang="ru-RU" sz="1400" b="1" dirty="0">
              <a:solidFill>
                <a:schemeClr val="bg1"/>
              </a:solidFill>
            </a:endParaRPr>
          </a:p>
        </p:txBody>
      </p:sp>
      <p:sp>
        <p:nvSpPr>
          <p:cNvPr id="5" name="Заголовок 1"/>
          <p:cNvSpPr txBox="1">
            <a:spLocks/>
          </p:cNvSpPr>
          <p:nvPr/>
        </p:nvSpPr>
        <p:spPr bwMode="auto">
          <a:xfrm>
            <a:off x="1259632" y="1"/>
            <a:ext cx="7886204" cy="9087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5000" rIns="90000" bIns="45000" numCol="1" anchor="ctr" anchorCtr="0" compatLnSpc="1">
            <a:prstTxWarp prst="textNoShape">
              <a:avLst/>
            </a:prstTxWarp>
            <a:normAutofit/>
          </a:bodyPr>
          <a:lstStyle>
            <a:lvl1pPr algn="l" defTabSz="449263" rtl="0" eaLnBrk="1" fontAlgn="base" hangingPunct="1">
              <a:lnSpc>
                <a:spcPct val="10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>
                <a:solidFill>
                  <a:srgbClr val="000000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49263" rtl="0" eaLnBrk="1" fontAlgn="base" hangingPunct="1">
              <a:lnSpc>
                <a:spcPct val="10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>
                <a:solidFill>
                  <a:srgbClr val="000000"/>
                </a:solidFill>
                <a:latin typeface="Calibri" charset="0"/>
                <a:ea typeface="Microsoft YaHei" charset="-122"/>
              </a:defRPr>
            </a:lvl2pPr>
            <a:lvl3pPr marL="1143000" indent="-228600" algn="l" defTabSz="449263" rtl="0" eaLnBrk="1" fontAlgn="base" hangingPunct="1">
              <a:lnSpc>
                <a:spcPct val="10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>
                <a:solidFill>
                  <a:srgbClr val="000000"/>
                </a:solidFill>
                <a:latin typeface="Calibri" charset="0"/>
                <a:ea typeface="Microsoft YaHei" charset="-122"/>
              </a:defRPr>
            </a:lvl3pPr>
            <a:lvl4pPr marL="1600200" indent="-228600" algn="l" defTabSz="449263" rtl="0" eaLnBrk="1" fontAlgn="base" hangingPunct="1">
              <a:lnSpc>
                <a:spcPct val="10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>
                <a:solidFill>
                  <a:srgbClr val="000000"/>
                </a:solidFill>
                <a:latin typeface="Calibri" charset="0"/>
                <a:ea typeface="Microsoft YaHei" charset="-122"/>
              </a:defRPr>
            </a:lvl4pPr>
            <a:lvl5pPr marL="2057400" indent="-228600" algn="l" defTabSz="449263" rtl="0" eaLnBrk="1" fontAlgn="base" hangingPunct="1">
              <a:lnSpc>
                <a:spcPct val="10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>
                <a:solidFill>
                  <a:srgbClr val="000000"/>
                </a:solidFill>
                <a:latin typeface="Calibri" charset="0"/>
                <a:ea typeface="Microsoft YaHei" charset="-122"/>
              </a:defRPr>
            </a:lvl5pPr>
            <a:lvl6pPr marL="2514600" indent="-228600" algn="l" defTabSz="449263" rtl="0" eaLnBrk="1" fontAlgn="base" hangingPunct="1">
              <a:lnSpc>
                <a:spcPct val="10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>
                <a:solidFill>
                  <a:srgbClr val="000000"/>
                </a:solidFill>
                <a:latin typeface="Calibri" charset="0"/>
                <a:ea typeface="Microsoft YaHei" charset="-122"/>
              </a:defRPr>
            </a:lvl6pPr>
            <a:lvl7pPr marL="2971800" indent="-228600" algn="l" defTabSz="449263" rtl="0" eaLnBrk="1" fontAlgn="base" hangingPunct="1">
              <a:lnSpc>
                <a:spcPct val="10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>
                <a:solidFill>
                  <a:srgbClr val="000000"/>
                </a:solidFill>
                <a:latin typeface="Calibri" charset="0"/>
                <a:ea typeface="Microsoft YaHei" charset="-122"/>
              </a:defRPr>
            </a:lvl7pPr>
            <a:lvl8pPr marL="3429000" indent="-228600" algn="l" defTabSz="449263" rtl="0" eaLnBrk="1" fontAlgn="base" hangingPunct="1">
              <a:lnSpc>
                <a:spcPct val="10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>
                <a:solidFill>
                  <a:srgbClr val="000000"/>
                </a:solidFill>
                <a:latin typeface="Calibri" charset="0"/>
                <a:ea typeface="Microsoft YaHei" charset="-122"/>
              </a:defRPr>
            </a:lvl8pPr>
            <a:lvl9pPr marL="3886200" indent="-228600" algn="l" defTabSz="449263" rtl="0" eaLnBrk="1" fontAlgn="base" hangingPunct="1">
              <a:lnSpc>
                <a:spcPct val="10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>
                <a:solidFill>
                  <a:srgbClr val="000000"/>
                </a:solidFill>
                <a:latin typeface="Calibri" charset="0"/>
                <a:ea typeface="Microsoft YaHei" charset="-122"/>
              </a:defRPr>
            </a:lvl9pPr>
          </a:lstStyle>
          <a:p>
            <a:pPr lvl="0"/>
            <a:r>
              <a:rPr lang="ru-R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Моделирование в </a:t>
            </a:r>
            <a:r>
              <a:rPr lang="en-US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MSC.Patran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en-US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Nastran</a:t>
            </a:r>
            <a:endParaRPr lang="ru-RU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Номер слайда 5"/>
          <p:cNvSpPr txBox="1">
            <a:spLocks/>
          </p:cNvSpPr>
          <p:nvPr/>
        </p:nvSpPr>
        <p:spPr>
          <a:xfrm>
            <a:off x="8036644" y="6381328"/>
            <a:ext cx="1115616" cy="484867"/>
          </a:xfrm>
          <a:prstGeom prst="rect">
            <a:avLst/>
          </a:prstGeom>
        </p:spPr>
        <p:txBody>
          <a:bodyPr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2000" dirty="0" smtClean="0">
                <a:solidFill>
                  <a:schemeClr val="bg1"/>
                </a:solidFill>
              </a:rPr>
              <a:t>1</a:t>
            </a:r>
            <a:r>
              <a:rPr lang="ru-RU" sz="2000" dirty="0" smtClean="0">
                <a:solidFill>
                  <a:schemeClr val="bg1"/>
                </a:solidFill>
              </a:rPr>
              <a:t>4</a:t>
            </a:r>
            <a:endParaRPr lang="ru-RU" sz="2000" dirty="0">
              <a:solidFill>
                <a:schemeClr val="bg1"/>
              </a:solidFill>
            </a:endParaRPr>
          </a:p>
        </p:txBody>
      </p:sp>
      <p:sp>
        <p:nvSpPr>
          <p:cNvPr id="57349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7350" name="Rectangle 6"/>
          <p:cNvSpPr>
            <a:spLocks noChangeArrowheads="1"/>
          </p:cNvSpPr>
          <p:nvPr/>
        </p:nvSpPr>
        <p:spPr bwMode="auto">
          <a:xfrm>
            <a:off x="0" y="2286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1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7355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7359" name="Rectangle 1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7361" name="Rectangle 1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7362" name="Rectangle 18"/>
          <p:cNvSpPr>
            <a:spLocks noChangeArrowheads="1"/>
          </p:cNvSpPr>
          <p:nvPr/>
        </p:nvSpPr>
        <p:spPr bwMode="auto">
          <a:xfrm>
            <a:off x="0" y="6858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1524000" y="1066800"/>
            <a:ext cx="6477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Модуль нормальных составляющих силы реакции</a:t>
            </a:r>
            <a:r>
              <a:rPr lang="en-US" dirty="0" smtClean="0"/>
              <a:t>. ∆T=60 K</a:t>
            </a:r>
            <a:r>
              <a:rPr lang="ru-RU" dirty="0" smtClean="0"/>
              <a:t> </a:t>
            </a:r>
            <a:endParaRPr lang="en-US" dirty="0"/>
          </a:p>
        </p:txBody>
      </p:sp>
      <p:pic>
        <p:nvPicPr>
          <p:cNvPr id="5939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4400" y="1600200"/>
            <a:ext cx="6636924" cy="40032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9397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59396" name="Picture 4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200400" y="5867400"/>
            <a:ext cx="1780953" cy="25142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896559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1836" y="6482020"/>
            <a:ext cx="9144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>
                <a:solidFill>
                  <a:schemeClr val="bg1"/>
                </a:solidFill>
              </a:rPr>
              <a:t>ИКИ РАН, 19 ноября 2014 г.</a:t>
            </a:r>
            <a:endParaRPr lang="ru-RU" sz="1400" b="1" dirty="0">
              <a:solidFill>
                <a:schemeClr val="bg1"/>
              </a:solidFill>
            </a:endParaRPr>
          </a:p>
        </p:txBody>
      </p:sp>
      <p:sp>
        <p:nvSpPr>
          <p:cNvPr id="5" name="Заголовок 1"/>
          <p:cNvSpPr txBox="1">
            <a:spLocks/>
          </p:cNvSpPr>
          <p:nvPr/>
        </p:nvSpPr>
        <p:spPr bwMode="auto">
          <a:xfrm>
            <a:off x="1259632" y="1"/>
            <a:ext cx="7886204" cy="9087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5000" rIns="90000" bIns="45000" numCol="1" anchor="ctr" anchorCtr="0" compatLnSpc="1">
            <a:prstTxWarp prst="textNoShape">
              <a:avLst/>
            </a:prstTxWarp>
            <a:normAutofit/>
          </a:bodyPr>
          <a:lstStyle>
            <a:lvl1pPr algn="l" defTabSz="449263" rtl="0" eaLnBrk="1" fontAlgn="base" hangingPunct="1">
              <a:lnSpc>
                <a:spcPct val="10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>
                <a:solidFill>
                  <a:srgbClr val="000000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49263" rtl="0" eaLnBrk="1" fontAlgn="base" hangingPunct="1">
              <a:lnSpc>
                <a:spcPct val="10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>
                <a:solidFill>
                  <a:srgbClr val="000000"/>
                </a:solidFill>
                <a:latin typeface="Calibri" charset="0"/>
                <a:ea typeface="Microsoft YaHei" charset="-122"/>
              </a:defRPr>
            </a:lvl2pPr>
            <a:lvl3pPr marL="1143000" indent="-228600" algn="l" defTabSz="449263" rtl="0" eaLnBrk="1" fontAlgn="base" hangingPunct="1">
              <a:lnSpc>
                <a:spcPct val="10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>
                <a:solidFill>
                  <a:srgbClr val="000000"/>
                </a:solidFill>
                <a:latin typeface="Calibri" charset="0"/>
                <a:ea typeface="Microsoft YaHei" charset="-122"/>
              </a:defRPr>
            </a:lvl3pPr>
            <a:lvl4pPr marL="1600200" indent="-228600" algn="l" defTabSz="449263" rtl="0" eaLnBrk="1" fontAlgn="base" hangingPunct="1">
              <a:lnSpc>
                <a:spcPct val="10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>
                <a:solidFill>
                  <a:srgbClr val="000000"/>
                </a:solidFill>
                <a:latin typeface="Calibri" charset="0"/>
                <a:ea typeface="Microsoft YaHei" charset="-122"/>
              </a:defRPr>
            </a:lvl4pPr>
            <a:lvl5pPr marL="2057400" indent="-228600" algn="l" defTabSz="449263" rtl="0" eaLnBrk="1" fontAlgn="base" hangingPunct="1">
              <a:lnSpc>
                <a:spcPct val="10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>
                <a:solidFill>
                  <a:srgbClr val="000000"/>
                </a:solidFill>
                <a:latin typeface="Calibri" charset="0"/>
                <a:ea typeface="Microsoft YaHei" charset="-122"/>
              </a:defRPr>
            </a:lvl5pPr>
            <a:lvl6pPr marL="2514600" indent="-228600" algn="l" defTabSz="449263" rtl="0" eaLnBrk="1" fontAlgn="base" hangingPunct="1">
              <a:lnSpc>
                <a:spcPct val="10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>
                <a:solidFill>
                  <a:srgbClr val="000000"/>
                </a:solidFill>
                <a:latin typeface="Calibri" charset="0"/>
                <a:ea typeface="Microsoft YaHei" charset="-122"/>
              </a:defRPr>
            </a:lvl6pPr>
            <a:lvl7pPr marL="2971800" indent="-228600" algn="l" defTabSz="449263" rtl="0" eaLnBrk="1" fontAlgn="base" hangingPunct="1">
              <a:lnSpc>
                <a:spcPct val="10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>
                <a:solidFill>
                  <a:srgbClr val="000000"/>
                </a:solidFill>
                <a:latin typeface="Calibri" charset="0"/>
                <a:ea typeface="Microsoft YaHei" charset="-122"/>
              </a:defRPr>
            </a:lvl7pPr>
            <a:lvl8pPr marL="3429000" indent="-228600" algn="l" defTabSz="449263" rtl="0" eaLnBrk="1" fontAlgn="base" hangingPunct="1">
              <a:lnSpc>
                <a:spcPct val="10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>
                <a:solidFill>
                  <a:srgbClr val="000000"/>
                </a:solidFill>
                <a:latin typeface="Calibri" charset="0"/>
                <a:ea typeface="Microsoft YaHei" charset="-122"/>
              </a:defRPr>
            </a:lvl8pPr>
            <a:lvl9pPr marL="3886200" indent="-228600" algn="l" defTabSz="449263" rtl="0" eaLnBrk="1" fontAlgn="base" hangingPunct="1">
              <a:lnSpc>
                <a:spcPct val="10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>
                <a:solidFill>
                  <a:srgbClr val="000000"/>
                </a:solidFill>
                <a:latin typeface="Calibri" charset="0"/>
                <a:ea typeface="Microsoft YaHei" charset="-122"/>
              </a:defRPr>
            </a:lvl9pPr>
          </a:lstStyle>
          <a:p>
            <a:pPr lvl="0"/>
            <a:r>
              <a:rPr lang="ru-R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Моделирование в </a:t>
            </a:r>
            <a:r>
              <a:rPr lang="en-US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MSC.Patran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en-US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Nastran</a:t>
            </a:r>
            <a:endParaRPr lang="ru-RU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Номер слайда 5"/>
          <p:cNvSpPr txBox="1">
            <a:spLocks/>
          </p:cNvSpPr>
          <p:nvPr/>
        </p:nvSpPr>
        <p:spPr>
          <a:xfrm>
            <a:off x="8036644" y="6381328"/>
            <a:ext cx="1115616" cy="484867"/>
          </a:xfrm>
          <a:prstGeom prst="rect">
            <a:avLst/>
          </a:prstGeom>
        </p:spPr>
        <p:txBody>
          <a:bodyPr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2000" dirty="0" smtClean="0">
                <a:solidFill>
                  <a:schemeClr val="bg1"/>
                </a:solidFill>
              </a:rPr>
              <a:t>1</a:t>
            </a:r>
            <a:r>
              <a:rPr lang="ru-RU" sz="2000" dirty="0" smtClean="0">
                <a:solidFill>
                  <a:schemeClr val="bg1"/>
                </a:solidFill>
              </a:rPr>
              <a:t>5</a:t>
            </a:r>
            <a:endParaRPr lang="ru-RU" sz="2000" dirty="0">
              <a:solidFill>
                <a:schemeClr val="bg1"/>
              </a:solidFill>
            </a:endParaRPr>
          </a:p>
        </p:txBody>
      </p:sp>
      <p:sp>
        <p:nvSpPr>
          <p:cNvPr id="57349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7350" name="Rectangle 6"/>
          <p:cNvSpPr>
            <a:spLocks noChangeArrowheads="1"/>
          </p:cNvSpPr>
          <p:nvPr/>
        </p:nvSpPr>
        <p:spPr bwMode="auto">
          <a:xfrm>
            <a:off x="0" y="2286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1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7355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7359" name="Rectangle 1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7361" name="Rectangle 1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7362" name="Rectangle 18"/>
          <p:cNvSpPr>
            <a:spLocks noChangeArrowheads="1"/>
          </p:cNvSpPr>
          <p:nvPr/>
        </p:nvSpPr>
        <p:spPr bwMode="auto">
          <a:xfrm>
            <a:off x="0" y="6858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1524000" y="1066800"/>
            <a:ext cx="6477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Тангенциальные составляющие силы реакции</a:t>
            </a:r>
            <a:r>
              <a:rPr lang="en-US" dirty="0" smtClean="0"/>
              <a:t>. ∆T=60 K</a:t>
            </a:r>
            <a:r>
              <a:rPr lang="ru-RU" dirty="0" smtClean="0"/>
              <a:t> </a:t>
            </a:r>
            <a:endParaRPr lang="en-US" dirty="0"/>
          </a:p>
        </p:txBody>
      </p:sp>
      <p:pic>
        <p:nvPicPr>
          <p:cNvPr id="6041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4400" y="1600200"/>
            <a:ext cx="6636924" cy="40032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0420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60419" name="Picture 3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200400" y="5867400"/>
            <a:ext cx="1780953" cy="251428"/>
          </a:xfrm>
          <a:prstGeom prst="rect">
            <a:avLst/>
          </a:prstGeom>
          <a:noFill/>
        </p:spPr>
      </p:pic>
      <p:sp>
        <p:nvSpPr>
          <p:cNvPr id="60421" name="Rectangle 5"/>
          <p:cNvSpPr>
            <a:spLocks noChangeArrowheads="1"/>
          </p:cNvSpPr>
          <p:nvPr/>
        </p:nvSpPr>
        <p:spPr bwMode="auto">
          <a:xfrm>
            <a:off x="0" y="6858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6559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1836" y="6482020"/>
            <a:ext cx="9144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>
                <a:solidFill>
                  <a:schemeClr val="bg1"/>
                </a:solidFill>
              </a:rPr>
              <a:t>ИКИ РАН, 19 ноября 2014 г.</a:t>
            </a:r>
            <a:endParaRPr lang="ru-RU" sz="1400" b="1" dirty="0">
              <a:solidFill>
                <a:schemeClr val="bg1"/>
              </a:solidFill>
            </a:endParaRPr>
          </a:p>
        </p:txBody>
      </p:sp>
      <p:sp>
        <p:nvSpPr>
          <p:cNvPr id="5" name="Заголовок 1"/>
          <p:cNvSpPr txBox="1">
            <a:spLocks/>
          </p:cNvSpPr>
          <p:nvPr/>
        </p:nvSpPr>
        <p:spPr bwMode="auto">
          <a:xfrm>
            <a:off x="1259632" y="1"/>
            <a:ext cx="7886204" cy="9087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5000" rIns="90000" bIns="45000" numCol="1" anchor="ctr" anchorCtr="0" compatLnSpc="1">
            <a:prstTxWarp prst="textNoShape">
              <a:avLst/>
            </a:prstTxWarp>
            <a:normAutofit/>
          </a:bodyPr>
          <a:lstStyle>
            <a:lvl1pPr algn="l" defTabSz="449263" rtl="0" eaLnBrk="1" fontAlgn="base" hangingPunct="1">
              <a:lnSpc>
                <a:spcPct val="10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>
                <a:solidFill>
                  <a:srgbClr val="000000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49263" rtl="0" eaLnBrk="1" fontAlgn="base" hangingPunct="1">
              <a:lnSpc>
                <a:spcPct val="10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>
                <a:solidFill>
                  <a:srgbClr val="000000"/>
                </a:solidFill>
                <a:latin typeface="Calibri" charset="0"/>
                <a:ea typeface="Microsoft YaHei" charset="-122"/>
              </a:defRPr>
            </a:lvl2pPr>
            <a:lvl3pPr marL="1143000" indent="-228600" algn="l" defTabSz="449263" rtl="0" eaLnBrk="1" fontAlgn="base" hangingPunct="1">
              <a:lnSpc>
                <a:spcPct val="10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>
                <a:solidFill>
                  <a:srgbClr val="000000"/>
                </a:solidFill>
                <a:latin typeface="Calibri" charset="0"/>
                <a:ea typeface="Microsoft YaHei" charset="-122"/>
              </a:defRPr>
            </a:lvl3pPr>
            <a:lvl4pPr marL="1600200" indent="-228600" algn="l" defTabSz="449263" rtl="0" eaLnBrk="1" fontAlgn="base" hangingPunct="1">
              <a:lnSpc>
                <a:spcPct val="10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>
                <a:solidFill>
                  <a:srgbClr val="000000"/>
                </a:solidFill>
                <a:latin typeface="Calibri" charset="0"/>
                <a:ea typeface="Microsoft YaHei" charset="-122"/>
              </a:defRPr>
            </a:lvl4pPr>
            <a:lvl5pPr marL="2057400" indent="-228600" algn="l" defTabSz="449263" rtl="0" eaLnBrk="1" fontAlgn="base" hangingPunct="1">
              <a:lnSpc>
                <a:spcPct val="10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>
                <a:solidFill>
                  <a:srgbClr val="000000"/>
                </a:solidFill>
                <a:latin typeface="Calibri" charset="0"/>
                <a:ea typeface="Microsoft YaHei" charset="-122"/>
              </a:defRPr>
            </a:lvl5pPr>
            <a:lvl6pPr marL="2514600" indent="-228600" algn="l" defTabSz="449263" rtl="0" eaLnBrk="1" fontAlgn="base" hangingPunct="1">
              <a:lnSpc>
                <a:spcPct val="10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>
                <a:solidFill>
                  <a:srgbClr val="000000"/>
                </a:solidFill>
                <a:latin typeface="Calibri" charset="0"/>
                <a:ea typeface="Microsoft YaHei" charset="-122"/>
              </a:defRPr>
            </a:lvl6pPr>
            <a:lvl7pPr marL="2971800" indent="-228600" algn="l" defTabSz="449263" rtl="0" eaLnBrk="1" fontAlgn="base" hangingPunct="1">
              <a:lnSpc>
                <a:spcPct val="10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>
                <a:solidFill>
                  <a:srgbClr val="000000"/>
                </a:solidFill>
                <a:latin typeface="Calibri" charset="0"/>
                <a:ea typeface="Microsoft YaHei" charset="-122"/>
              </a:defRPr>
            </a:lvl7pPr>
            <a:lvl8pPr marL="3429000" indent="-228600" algn="l" defTabSz="449263" rtl="0" eaLnBrk="1" fontAlgn="base" hangingPunct="1">
              <a:lnSpc>
                <a:spcPct val="10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>
                <a:solidFill>
                  <a:srgbClr val="000000"/>
                </a:solidFill>
                <a:latin typeface="Calibri" charset="0"/>
                <a:ea typeface="Microsoft YaHei" charset="-122"/>
              </a:defRPr>
            </a:lvl8pPr>
            <a:lvl9pPr marL="3886200" indent="-228600" algn="l" defTabSz="449263" rtl="0" eaLnBrk="1" fontAlgn="base" hangingPunct="1">
              <a:lnSpc>
                <a:spcPct val="10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>
                <a:solidFill>
                  <a:srgbClr val="000000"/>
                </a:solidFill>
                <a:latin typeface="Calibri" charset="0"/>
                <a:ea typeface="Microsoft YaHei" charset="-122"/>
              </a:defRPr>
            </a:lvl9pPr>
          </a:lstStyle>
          <a:p>
            <a:pPr lvl="0"/>
            <a:r>
              <a:rPr lang="ru-R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Влияние длины опор на усилия</a:t>
            </a:r>
            <a:endParaRPr lang="ru-RU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Номер слайда 5"/>
          <p:cNvSpPr txBox="1">
            <a:spLocks/>
          </p:cNvSpPr>
          <p:nvPr/>
        </p:nvSpPr>
        <p:spPr>
          <a:xfrm>
            <a:off x="8036644" y="6381328"/>
            <a:ext cx="1115616" cy="484867"/>
          </a:xfrm>
          <a:prstGeom prst="rect">
            <a:avLst/>
          </a:prstGeom>
        </p:spPr>
        <p:txBody>
          <a:bodyPr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2000" dirty="0" smtClean="0">
                <a:solidFill>
                  <a:schemeClr val="bg1"/>
                </a:solidFill>
              </a:rPr>
              <a:t>1</a:t>
            </a:r>
            <a:r>
              <a:rPr lang="ru-RU" sz="2000" dirty="0" smtClean="0">
                <a:solidFill>
                  <a:schemeClr val="bg1"/>
                </a:solidFill>
              </a:rPr>
              <a:t>5</a:t>
            </a:r>
            <a:endParaRPr lang="ru-RU" sz="2000" dirty="0">
              <a:solidFill>
                <a:schemeClr val="bg1"/>
              </a:solidFill>
            </a:endParaRPr>
          </a:p>
        </p:txBody>
      </p:sp>
      <p:sp>
        <p:nvSpPr>
          <p:cNvPr id="57349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7350" name="Rectangle 6"/>
          <p:cNvSpPr>
            <a:spLocks noChangeArrowheads="1"/>
          </p:cNvSpPr>
          <p:nvPr/>
        </p:nvSpPr>
        <p:spPr bwMode="auto">
          <a:xfrm>
            <a:off x="0" y="2286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1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7355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7359" name="Rectangle 1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7361" name="Rectangle 1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7362" name="Rectangle 18"/>
          <p:cNvSpPr>
            <a:spLocks noChangeArrowheads="1"/>
          </p:cNvSpPr>
          <p:nvPr/>
        </p:nvSpPr>
        <p:spPr bwMode="auto">
          <a:xfrm>
            <a:off x="0" y="6858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0420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60421" name="Rectangle 5"/>
          <p:cNvSpPr>
            <a:spLocks noChangeArrowheads="1"/>
          </p:cNvSpPr>
          <p:nvPr/>
        </p:nvSpPr>
        <p:spPr bwMode="auto">
          <a:xfrm>
            <a:off x="0" y="6858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6" name="Рисунок 15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200" y="1752600"/>
            <a:ext cx="6934200" cy="396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729997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1836" y="6482020"/>
            <a:ext cx="9144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>
                <a:solidFill>
                  <a:schemeClr val="bg1"/>
                </a:solidFill>
              </a:rPr>
              <a:t>ИКИ РАН, 19 ноября 2014 г.</a:t>
            </a:r>
            <a:endParaRPr lang="ru-RU" sz="1400" b="1" dirty="0">
              <a:solidFill>
                <a:schemeClr val="bg1"/>
              </a:solidFill>
            </a:endParaRPr>
          </a:p>
        </p:txBody>
      </p:sp>
      <p:sp>
        <p:nvSpPr>
          <p:cNvPr id="5" name="Заголовок 1"/>
          <p:cNvSpPr txBox="1">
            <a:spLocks/>
          </p:cNvSpPr>
          <p:nvPr/>
        </p:nvSpPr>
        <p:spPr bwMode="auto">
          <a:xfrm>
            <a:off x="1259632" y="1"/>
            <a:ext cx="7886204" cy="9087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5000" rIns="90000" bIns="45000" numCol="1" anchor="ctr" anchorCtr="0" compatLnSpc="1">
            <a:prstTxWarp prst="textNoShape">
              <a:avLst/>
            </a:prstTxWarp>
            <a:normAutofit/>
          </a:bodyPr>
          <a:lstStyle>
            <a:lvl1pPr algn="l" defTabSz="449263" rtl="0" eaLnBrk="1" fontAlgn="base" hangingPunct="1">
              <a:lnSpc>
                <a:spcPct val="10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>
                <a:solidFill>
                  <a:srgbClr val="000000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49263" rtl="0" eaLnBrk="1" fontAlgn="base" hangingPunct="1">
              <a:lnSpc>
                <a:spcPct val="10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>
                <a:solidFill>
                  <a:srgbClr val="000000"/>
                </a:solidFill>
                <a:latin typeface="Calibri" charset="0"/>
                <a:ea typeface="Microsoft YaHei" charset="-122"/>
              </a:defRPr>
            </a:lvl2pPr>
            <a:lvl3pPr marL="1143000" indent="-228600" algn="l" defTabSz="449263" rtl="0" eaLnBrk="1" fontAlgn="base" hangingPunct="1">
              <a:lnSpc>
                <a:spcPct val="10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>
                <a:solidFill>
                  <a:srgbClr val="000000"/>
                </a:solidFill>
                <a:latin typeface="Calibri" charset="0"/>
                <a:ea typeface="Microsoft YaHei" charset="-122"/>
              </a:defRPr>
            </a:lvl3pPr>
            <a:lvl4pPr marL="1600200" indent="-228600" algn="l" defTabSz="449263" rtl="0" eaLnBrk="1" fontAlgn="base" hangingPunct="1">
              <a:lnSpc>
                <a:spcPct val="10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>
                <a:solidFill>
                  <a:srgbClr val="000000"/>
                </a:solidFill>
                <a:latin typeface="Calibri" charset="0"/>
                <a:ea typeface="Microsoft YaHei" charset="-122"/>
              </a:defRPr>
            </a:lvl4pPr>
            <a:lvl5pPr marL="2057400" indent="-228600" algn="l" defTabSz="449263" rtl="0" eaLnBrk="1" fontAlgn="base" hangingPunct="1">
              <a:lnSpc>
                <a:spcPct val="10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>
                <a:solidFill>
                  <a:srgbClr val="000000"/>
                </a:solidFill>
                <a:latin typeface="Calibri" charset="0"/>
                <a:ea typeface="Microsoft YaHei" charset="-122"/>
              </a:defRPr>
            </a:lvl5pPr>
            <a:lvl6pPr marL="2514600" indent="-228600" algn="l" defTabSz="449263" rtl="0" eaLnBrk="1" fontAlgn="base" hangingPunct="1">
              <a:lnSpc>
                <a:spcPct val="10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>
                <a:solidFill>
                  <a:srgbClr val="000000"/>
                </a:solidFill>
                <a:latin typeface="Calibri" charset="0"/>
                <a:ea typeface="Microsoft YaHei" charset="-122"/>
              </a:defRPr>
            </a:lvl6pPr>
            <a:lvl7pPr marL="2971800" indent="-228600" algn="l" defTabSz="449263" rtl="0" eaLnBrk="1" fontAlgn="base" hangingPunct="1">
              <a:lnSpc>
                <a:spcPct val="10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>
                <a:solidFill>
                  <a:srgbClr val="000000"/>
                </a:solidFill>
                <a:latin typeface="Calibri" charset="0"/>
                <a:ea typeface="Microsoft YaHei" charset="-122"/>
              </a:defRPr>
            </a:lvl7pPr>
            <a:lvl8pPr marL="3429000" indent="-228600" algn="l" defTabSz="449263" rtl="0" eaLnBrk="1" fontAlgn="base" hangingPunct="1">
              <a:lnSpc>
                <a:spcPct val="10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>
                <a:solidFill>
                  <a:srgbClr val="000000"/>
                </a:solidFill>
                <a:latin typeface="Calibri" charset="0"/>
                <a:ea typeface="Microsoft YaHei" charset="-122"/>
              </a:defRPr>
            </a:lvl8pPr>
            <a:lvl9pPr marL="3886200" indent="-228600" algn="l" defTabSz="449263" rtl="0" eaLnBrk="1" fontAlgn="base" hangingPunct="1">
              <a:lnSpc>
                <a:spcPct val="10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>
                <a:solidFill>
                  <a:srgbClr val="000000"/>
                </a:solidFill>
                <a:latin typeface="Calibri" charset="0"/>
                <a:ea typeface="Microsoft YaHei" charset="-122"/>
              </a:defRPr>
            </a:lvl9pPr>
          </a:lstStyle>
          <a:p>
            <a:pPr lvl="0"/>
            <a:r>
              <a:rPr lang="ru-R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Выводы</a:t>
            </a:r>
            <a:endParaRPr lang="ru-RU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Номер слайда 5"/>
          <p:cNvSpPr txBox="1">
            <a:spLocks/>
          </p:cNvSpPr>
          <p:nvPr/>
        </p:nvSpPr>
        <p:spPr>
          <a:xfrm>
            <a:off x="8036644" y="6381328"/>
            <a:ext cx="1115616" cy="484867"/>
          </a:xfrm>
          <a:prstGeom prst="rect">
            <a:avLst/>
          </a:prstGeom>
        </p:spPr>
        <p:txBody>
          <a:bodyPr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2000" dirty="0" smtClean="0">
                <a:solidFill>
                  <a:schemeClr val="bg1"/>
                </a:solidFill>
              </a:rPr>
              <a:t>1</a:t>
            </a:r>
            <a:r>
              <a:rPr lang="ru-RU" sz="2000" dirty="0" smtClean="0">
                <a:solidFill>
                  <a:schemeClr val="bg1"/>
                </a:solidFill>
              </a:rPr>
              <a:t>5</a:t>
            </a:r>
            <a:endParaRPr lang="ru-RU" sz="2000" dirty="0">
              <a:solidFill>
                <a:schemeClr val="bg1"/>
              </a:solidFill>
            </a:endParaRPr>
          </a:p>
        </p:txBody>
      </p:sp>
      <p:sp>
        <p:nvSpPr>
          <p:cNvPr id="57349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7350" name="Rectangle 6"/>
          <p:cNvSpPr>
            <a:spLocks noChangeArrowheads="1"/>
          </p:cNvSpPr>
          <p:nvPr/>
        </p:nvSpPr>
        <p:spPr bwMode="auto">
          <a:xfrm>
            <a:off x="0" y="2286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1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7355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7359" name="Rectangle 1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7361" name="Rectangle 1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7362" name="Rectangle 18"/>
          <p:cNvSpPr>
            <a:spLocks noChangeArrowheads="1"/>
          </p:cNvSpPr>
          <p:nvPr/>
        </p:nvSpPr>
        <p:spPr bwMode="auto">
          <a:xfrm>
            <a:off x="0" y="6858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0420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60421" name="Rectangle 5"/>
          <p:cNvSpPr>
            <a:spLocks noChangeArrowheads="1"/>
          </p:cNvSpPr>
          <p:nvPr/>
        </p:nvSpPr>
        <p:spPr bwMode="auto">
          <a:xfrm>
            <a:off x="0" y="6858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57200" y="1143000"/>
            <a:ext cx="8137252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 smtClean="0"/>
              <a:t>Проведенное </a:t>
            </a:r>
            <a:r>
              <a:rPr lang="ru-RU" sz="2000" dirty="0"/>
              <a:t>моделирование позволило</a:t>
            </a:r>
            <a:r>
              <a:rPr lang="en-US" sz="2000" dirty="0"/>
              <a:t> </a:t>
            </a:r>
            <a:r>
              <a:rPr lang="ru-RU" sz="2000" b="1" dirty="0"/>
              <a:t>качественно и количественно</a:t>
            </a:r>
            <a:r>
              <a:rPr lang="ru-RU" sz="2000" dirty="0"/>
              <a:t> оценить распределение нагрузок в местах крепления комплекса к платформе при различных температурных </a:t>
            </a:r>
            <a:r>
              <a:rPr lang="ru-RU" sz="2000" dirty="0" smtClean="0"/>
              <a:t>воздействиях.</a:t>
            </a:r>
            <a:endParaRPr lang="en-US" sz="20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 smtClean="0"/>
              <a:t>Получено</a:t>
            </a:r>
            <a:r>
              <a:rPr lang="ru-RU" sz="2000" dirty="0"/>
              <a:t>, что значения тангенциальных сил </a:t>
            </a:r>
            <a:r>
              <a:rPr lang="ru-RU" sz="2000" b="1" dirty="0"/>
              <a:t>на порядок превышают значения </a:t>
            </a:r>
            <a:r>
              <a:rPr lang="ru-RU" sz="2000" b="1" dirty="0" smtClean="0"/>
              <a:t>нормальных</a:t>
            </a:r>
            <a:r>
              <a:rPr lang="ru-RU" sz="2000" dirty="0" smtClean="0"/>
              <a:t>.</a:t>
            </a:r>
            <a:endParaRPr lang="en-US" sz="20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 smtClean="0"/>
              <a:t>Максимальная </a:t>
            </a:r>
            <a:r>
              <a:rPr lang="ru-RU" sz="2000" dirty="0"/>
              <a:t>тангенциальная составляющая силы реакции приходится </a:t>
            </a:r>
            <a:r>
              <a:rPr lang="ru-RU" sz="2000" b="1" dirty="0"/>
              <a:t>на одну и ту же опору</a:t>
            </a:r>
            <a:r>
              <a:rPr lang="ru-RU" sz="2000" dirty="0"/>
              <a:t> при всех вариантах изменения </a:t>
            </a:r>
            <a:r>
              <a:rPr lang="ru-RU" sz="2000" dirty="0" smtClean="0"/>
              <a:t>температуры.</a:t>
            </a:r>
            <a:endParaRPr lang="en-US" sz="20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 smtClean="0"/>
              <a:t>Проверка </a:t>
            </a:r>
            <a:r>
              <a:rPr lang="ru-RU" sz="2000" dirty="0"/>
              <a:t>достоверности полученных результатов была осуществлена с помощью упругого расчета и деформационного анализа в системе </a:t>
            </a:r>
            <a:r>
              <a:rPr lang="en-US" sz="2000" dirty="0"/>
              <a:t>MSC</a:t>
            </a:r>
            <a:r>
              <a:rPr lang="ru-RU" sz="2000" dirty="0"/>
              <a:t>.</a:t>
            </a:r>
            <a:r>
              <a:rPr lang="en-US" sz="2000" dirty="0" err="1"/>
              <a:t>Patran</a:t>
            </a:r>
            <a:r>
              <a:rPr lang="ru-RU" sz="2000" dirty="0"/>
              <a:t>/</a:t>
            </a:r>
            <a:r>
              <a:rPr lang="en-US" sz="2000" dirty="0"/>
              <a:t>Nastran</a:t>
            </a:r>
            <a:r>
              <a:rPr lang="ru-RU" sz="2000" dirty="0" smtClean="0"/>
              <a:t>.</a:t>
            </a:r>
            <a:r>
              <a:rPr lang="en-US" sz="2000" dirty="0" smtClean="0"/>
              <a:t> </a:t>
            </a:r>
            <a:r>
              <a:rPr lang="ru-RU" sz="2000" dirty="0" smtClean="0"/>
              <a:t>Проведенный </a:t>
            </a:r>
            <a:r>
              <a:rPr lang="ru-RU" sz="2000" dirty="0"/>
              <a:t>анализ показал, что расчеты, выполненные различными способами, </a:t>
            </a:r>
            <a:r>
              <a:rPr lang="ru-RU" sz="2000" b="1" dirty="0"/>
              <a:t>отличаются незначительно </a:t>
            </a:r>
            <a:r>
              <a:rPr lang="ru-RU" sz="2000" dirty="0" smtClean="0"/>
              <a:t>.</a:t>
            </a:r>
            <a:endParaRPr lang="en-US" sz="20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 smtClean="0"/>
              <a:t>Показано</a:t>
            </a:r>
            <a:r>
              <a:rPr lang="ru-RU" sz="2000" dirty="0"/>
              <a:t>, что при увеличении длины опор происходит </a:t>
            </a:r>
            <a:r>
              <a:rPr lang="ru-RU" sz="2000" b="1" dirty="0" smtClean="0"/>
              <a:t>уменьшение </a:t>
            </a:r>
            <a:r>
              <a:rPr lang="ru-RU" sz="2000" b="1" dirty="0"/>
              <a:t>сил</a:t>
            </a:r>
            <a:r>
              <a:rPr lang="ru-RU" sz="2000" dirty="0"/>
              <a:t>, действующих на платформу.</a:t>
            </a:r>
            <a:endParaRPr lang="en-US" sz="2000" b="1" dirty="0"/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688484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1836" y="6482020"/>
            <a:ext cx="9144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>
                <a:solidFill>
                  <a:schemeClr val="bg1"/>
                </a:solidFill>
              </a:rPr>
              <a:t>ИКИ РАН, 19 ноября 2014 г.</a:t>
            </a:r>
            <a:endParaRPr lang="ru-RU" sz="1400" b="1" dirty="0">
              <a:solidFill>
                <a:schemeClr val="bg1"/>
              </a:solidFill>
            </a:endParaRPr>
          </a:p>
        </p:txBody>
      </p:sp>
      <p:sp>
        <p:nvSpPr>
          <p:cNvPr id="8" name="Номер слайда 5"/>
          <p:cNvSpPr txBox="1">
            <a:spLocks/>
          </p:cNvSpPr>
          <p:nvPr/>
        </p:nvSpPr>
        <p:spPr>
          <a:xfrm>
            <a:off x="8036644" y="6381328"/>
            <a:ext cx="1115616" cy="484867"/>
          </a:xfrm>
          <a:prstGeom prst="rect">
            <a:avLst/>
          </a:prstGeom>
        </p:spPr>
        <p:txBody>
          <a:bodyPr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endParaRPr lang="ru-RU" sz="2000" dirty="0">
              <a:solidFill>
                <a:schemeClr val="bg1"/>
              </a:solidFill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2209800" y="2895600"/>
            <a:ext cx="5181600" cy="685800"/>
          </a:xfrm>
        </p:spPr>
        <p:txBody>
          <a:bodyPr/>
          <a:lstStyle/>
          <a:p>
            <a:r>
              <a:rPr lang="ru-RU" sz="4000" b="1" dirty="0" smtClean="0"/>
              <a:t>Спасибо за внимание!</a:t>
            </a:r>
            <a:endParaRPr lang="en-US" sz="4000" b="1" dirty="0"/>
          </a:p>
        </p:txBody>
      </p:sp>
    </p:spTree>
    <p:extLst>
      <p:ext uri="{BB962C8B-B14F-4D97-AF65-F5344CB8AC3E}">
        <p14:creationId xmlns:p14="http://schemas.microsoft.com/office/powerpoint/2010/main" val="1555683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_ВШЭ">
  <a:themeElements>
    <a:clrScheme name="Тема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Тема Office">
      <a:majorFont>
        <a:latin typeface="Calibri"/>
        <a:ea typeface="Microsoft YaHei"/>
        <a:cs typeface=""/>
      </a:majorFont>
      <a:minorFont>
        <a:latin typeface="Calibri"/>
        <a:ea typeface="Microsoft YaHei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8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ea typeface="Microsoft YaHei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8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ea typeface="Microsoft YaHei" charset="-122"/>
          </a:defRPr>
        </a:defPPr>
      </a:lstStyle>
    </a:lnDef>
    <a:txDef>
      <a:spPr/>
      <a:bodyPr/>
      <a:lstStyle>
        <a:defPPr algn="r">
          <a:defRPr sz="2000" smtClean="0"/>
        </a:defPPr>
      </a:lstStyle>
    </a:txDef>
  </a:objectDefaults>
  <a:extraClrSchemeLst>
    <a:extraClrScheme>
      <a:clrScheme name="Тема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Тема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Тема Office">
      <a:majorFont>
        <a:latin typeface="Calibri"/>
        <a:ea typeface="Microsoft YaHei"/>
        <a:cs typeface=""/>
      </a:majorFont>
      <a:minorFont>
        <a:latin typeface="Calibri"/>
        <a:ea typeface="Microsoft YaHei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8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ea typeface="Microsoft YaHei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8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ea typeface="Microsoft YaHei" charset="-122"/>
          </a:defRPr>
        </a:defPPr>
      </a:lstStyle>
    </a:lnDef>
  </a:objectDefaults>
  <a:extraClrSchemeLst>
    <a:extraClrScheme>
      <a:clrScheme name="Тема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Тема Office">
  <a:themeElements>
    <a:clrScheme name="Тема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Тема Office">
      <a:majorFont>
        <a:latin typeface="Calibri"/>
        <a:ea typeface="Microsoft YaHei"/>
        <a:cs typeface=""/>
      </a:majorFont>
      <a:minorFont>
        <a:latin typeface="Calibri"/>
        <a:ea typeface="Microsoft YaHei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8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ea typeface="Microsoft YaHei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8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ea typeface="Microsoft YaHei" charset="-122"/>
          </a:defRPr>
        </a:defPPr>
      </a:lstStyle>
    </a:lnDef>
  </a:objectDefaults>
  <a:extraClrSchemeLst>
    <a:extraClrScheme>
      <a:clrScheme name="Тема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Тема_ВШЭ</Template>
  <TotalTime>11917</TotalTime>
  <Words>555</Words>
  <Application>Microsoft Office PowerPoint</Application>
  <PresentationFormat>Экран (4:3)</PresentationFormat>
  <Paragraphs>103</Paragraphs>
  <Slides>18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3</vt:i4>
      </vt:variant>
      <vt:variant>
        <vt:lpstr>Заголовки слайдов</vt:lpstr>
      </vt:variant>
      <vt:variant>
        <vt:i4>18</vt:i4>
      </vt:variant>
    </vt:vector>
  </HeadingPairs>
  <TitlesOfParts>
    <vt:vector size="21" baseType="lpstr">
      <vt:lpstr>Тема_ВШЭ</vt:lpstr>
      <vt:lpstr>Тема Office</vt:lpstr>
      <vt:lpstr>1_Тема Office</vt:lpstr>
      <vt:lpstr>Анализ термоупругого состояния комплекса Atmospheric Chemistry Suite орбитального зонда Trace Gas Orbiter для миссии ExoMars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darf</dc:creator>
  <cp:lastModifiedBy>Stanislav Bober</cp:lastModifiedBy>
  <cp:revision>618</cp:revision>
  <cp:lastPrinted>2012-02-20T13:19:46Z</cp:lastPrinted>
  <dcterms:created xsi:type="dcterms:W3CDTF">2012-02-15T11:42:20Z</dcterms:created>
  <dcterms:modified xsi:type="dcterms:W3CDTF">2014-11-18T19:55:36Z</dcterms:modified>
</cp:coreProperties>
</file>