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64" r:id="rId3"/>
    <p:sldId id="265" r:id="rId4"/>
    <p:sldId id="294" r:id="rId5"/>
    <p:sldId id="268" r:id="rId6"/>
    <p:sldId id="267" r:id="rId7"/>
    <p:sldId id="269" r:id="rId8"/>
    <p:sldId id="270" r:id="rId9"/>
    <p:sldId id="271" r:id="rId10"/>
    <p:sldId id="274" r:id="rId11"/>
    <p:sldId id="272" r:id="rId12"/>
    <p:sldId id="306" r:id="rId13"/>
    <p:sldId id="273" r:id="rId14"/>
    <p:sldId id="275" r:id="rId15"/>
    <p:sldId id="298" r:id="rId16"/>
    <p:sldId id="301" r:id="rId17"/>
    <p:sldId id="302" r:id="rId18"/>
    <p:sldId id="303" r:id="rId19"/>
    <p:sldId id="299" r:id="rId20"/>
    <p:sldId id="305" r:id="rId21"/>
    <p:sldId id="296" r:id="rId22"/>
    <p:sldId id="292" r:id="rId23"/>
    <p:sldId id="304" r:id="rId24"/>
    <p:sldId id="287" r:id="rId25"/>
    <p:sldId id="300" r:id="rId26"/>
    <p:sldId id="307" r:id="rId27"/>
    <p:sldId id="308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276" r:id="rId38"/>
    <p:sldId id="319" r:id="rId39"/>
    <p:sldId id="320" r:id="rId40"/>
    <p:sldId id="321" r:id="rId41"/>
    <p:sldId id="262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5" autoAdjust="0"/>
    <p:restoredTop sz="94570" autoAdjust="0"/>
  </p:normalViewPr>
  <p:slideViewPr>
    <p:cSldViewPr>
      <p:cViewPr varScale="1">
        <p:scale>
          <a:sx n="75" d="100"/>
          <a:sy n="75" d="100"/>
        </p:scale>
        <p:origin x="-10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6" d="100"/>
          <a:sy n="126" d="100"/>
        </p:scale>
        <p:origin x="-49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36A7-1817-4BBE-9E6C-24D913E15FAC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945A6-7597-4D30-8571-996413DB1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47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AE0FB-F8EE-40EB-AF6F-B97AED53C4D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ED92-26C4-463C-A240-16B7967EBD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987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Механика, управление, информатика</a:t>
            </a:r>
          </a:p>
          <a:p>
            <a:r>
              <a:rPr lang="ru-RU" dirty="0" smtClean="0"/>
              <a:t>ИКИ РАН, Москва, 19 ноября 2014 г.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Механика, управление, информатика</a:t>
            </a:r>
          </a:p>
          <a:p>
            <a:r>
              <a:rPr lang="ru-RU" dirty="0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 </a:t>
            </a:r>
            <a:fld id="{9B6A35E8-292B-48AF-924C-BBDC2A9F1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969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Расчет и исследование траекторий в окрестности точки либрации L2 системы </a:t>
            </a:r>
            <a:r>
              <a:rPr lang="en-US" smtClean="0"/>
              <a:t/>
            </a:r>
            <a:br>
              <a:rPr lang="en-US" smtClean="0"/>
            </a:br>
            <a:r>
              <a:rPr lang="ru-RU" smtClean="0"/>
              <a:t>Солнце-Земля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46081"/>
            <a:ext cx="9144000" cy="383980"/>
          </a:xfrm>
        </p:spPr>
        <p:txBody>
          <a:bodyPr/>
          <a:lstStyle/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Введение</a:t>
            </a:r>
          </a:p>
          <a:p>
            <a:r>
              <a:rPr lang="ru-RU" dirty="0"/>
              <a:t>Математическая модель и инструментарий</a:t>
            </a:r>
          </a:p>
          <a:p>
            <a:r>
              <a:rPr lang="ru-RU" dirty="0"/>
              <a:t>Алгоритм численного расчета ограниченных орбит вокруг </a:t>
            </a:r>
            <a:r>
              <a:rPr lang="en-US" dirty="0"/>
              <a:t>L2</a:t>
            </a:r>
          </a:p>
          <a:p>
            <a:r>
              <a:rPr lang="ru-RU" dirty="0"/>
              <a:t>Классификация ограниченных орбит вокруг </a:t>
            </a:r>
            <a:r>
              <a:rPr lang="en-US" dirty="0"/>
              <a:t>L2</a:t>
            </a:r>
            <a:endParaRPr lang="ru-RU" dirty="0"/>
          </a:p>
          <a:p>
            <a:r>
              <a:rPr lang="ru-RU" dirty="0"/>
              <a:t>Имитационное моделирование орбитального движения</a:t>
            </a:r>
          </a:p>
          <a:p>
            <a:r>
              <a:rPr lang="ru-RU" dirty="0"/>
              <a:t>Орбиты перелета в окрестность точки </a:t>
            </a:r>
            <a:r>
              <a:rPr lang="en-US" dirty="0"/>
              <a:t>L2 </a:t>
            </a:r>
            <a:r>
              <a:rPr lang="ru-RU" dirty="0"/>
              <a:t>системы Земля-Луна</a:t>
            </a:r>
          </a:p>
          <a:p>
            <a:r>
              <a:rPr lang="ru-RU" dirty="0"/>
              <a:t>Заключение</a:t>
            </a:r>
            <a:endParaRPr lang="en-US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579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Околоземные точки либрации</a:t>
            </a:r>
            <a:endParaRPr lang="en-US" dirty="0" smtClean="0"/>
          </a:p>
          <a:p>
            <a:endParaRPr lang="ru-RU" dirty="0" smtClean="0"/>
          </a:p>
        </p:txBody>
      </p:sp>
      <p:pic>
        <p:nvPicPr>
          <p:cNvPr id="1026" name="Picture 2" descr="C:\Users\Aksenov\Desktop\Dropbox\РНФ\L2\1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1"/>
            <a:ext cx="9143999" cy="3388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340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координат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25" y="1000125"/>
            <a:ext cx="7878749" cy="53578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5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/>
              <a:t> – </a:t>
            </a:r>
            <a:r>
              <a:rPr lang="ru-RU" sz="2800" dirty="0" smtClean="0"/>
              <a:t>радиус-вектор аппарата,</a:t>
            </a:r>
          </a:p>
          <a:p>
            <a:pPr>
              <a:buNone/>
            </a:pP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/>
              <a:t> – </a:t>
            </a:r>
            <a:r>
              <a:rPr lang="ru-RU" sz="2800" dirty="0" smtClean="0"/>
              <a:t>радиус-вектор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/>
              <a:t>-</a:t>
            </a:r>
            <a:r>
              <a:rPr lang="ru-RU" sz="2800" dirty="0" smtClean="0"/>
              <a:t>ого притягивающего центра,</a:t>
            </a:r>
          </a:p>
          <a:p>
            <a:pPr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/>
              <a:t> – </a:t>
            </a:r>
            <a:r>
              <a:rPr lang="ru-RU" sz="2800" dirty="0" smtClean="0"/>
              <a:t>масса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/>
              <a:t>-</a:t>
            </a:r>
            <a:r>
              <a:rPr lang="ru-RU" sz="2800" dirty="0" smtClean="0"/>
              <a:t>ого притягивающего центра,</a:t>
            </a:r>
          </a:p>
          <a:p>
            <a:pPr>
              <a:buNone/>
            </a:pPr>
            <a:r>
              <a:rPr lang="en-US" sz="2800" i="1" dirty="0" smtClean="0">
                <a:latin typeface="Symbol" pitchFamily="18" charset="2"/>
              </a:rPr>
              <a:t>g</a:t>
            </a:r>
            <a:r>
              <a:rPr lang="en-US" sz="2800" dirty="0" smtClean="0"/>
              <a:t>  – </a:t>
            </a:r>
            <a:r>
              <a:rPr lang="ru-RU" sz="2800" dirty="0" smtClean="0"/>
              <a:t>гравитационная постоянная</a:t>
            </a:r>
            <a:endParaRPr lang="ru-RU" sz="2800" i="1" dirty="0" smtClean="0"/>
          </a:p>
          <a:p>
            <a:endParaRPr lang="ru-RU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29256" y="3357562"/>
            <a:ext cx="37147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a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dirty="0" smtClean="0"/>
              <a:t> – </a:t>
            </a:r>
            <a:r>
              <a:rPr lang="ru-RU" sz="2800" dirty="0" smtClean="0"/>
              <a:t>возмущающие ускорения, зависящие от координат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>и эксцентриситета орбиты.</a:t>
            </a: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5929344" y="1500185"/>
          <a:ext cx="314325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2" name="Equation" r:id="rId5" imgW="1676160" imgH="799920" progId="Equation.3">
                  <p:embed/>
                </p:oleObj>
              </mc:Choice>
              <mc:Fallback>
                <p:oleObj name="Equation" r:id="rId5" imgW="1676160" imgH="7999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1500185"/>
                        <a:ext cx="3143250" cy="1500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трелка вправо 14"/>
          <p:cNvSpPr/>
          <p:nvPr/>
        </p:nvSpPr>
        <p:spPr>
          <a:xfrm>
            <a:off x="4500562" y="2000240"/>
            <a:ext cx="85725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ru-RU" dirty="0" smtClean="0"/>
              <a:t>=2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2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929344" y="1500185"/>
          <a:ext cx="314325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3" name="Equation" r:id="rId5" imgW="1676160" imgH="799920" progId="Equation.3">
                  <p:embed/>
                </p:oleObj>
              </mc:Choice>
              <mc:Fallback>
                <p:oleObj name="Equation" r:id="rId5" imgW="1676160" imgH="7999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1500185"/>
                        <a:ext cx="3143250" cy="1500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500562" y="2000240"/>
            <a:ext cx="85725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ru-RU" dirty="0" smtClean="0"/>
              <a:t>=2</a:t>
            </a:r>
            <a:endParaRPr lang="ru-RU" dirty="0"/>
          </a:p>
        </p:txBody>
      </p:sp>
      <p:graphicFrame>
        <p:nvGraphicFramePr>
          <p:cNvPr id="22532" name="Object 3"/>
          <p:cNvGraphicFramePr>
            <a:graphicFrameLocks noChangeAspect="1"/>
          </p:cNvGraphicFramePr>
          <p:nvPr/>
        </p:nvGraphicFramePr>
        <p:xfrm>
          <a:off x="6000781" y="4714884"/>
          <a:ext cx="30003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4" name="Equation" r:id="rId7" imgW="1600200" imgH="761760" progId="Equation.3">
                  <p:embed/>
                </p:oleObj>
              </mc:Choice>
              <mc:Fallback>
                <p:oleObj name="Equation" r:id="rId7" imgW="1600200" imgH="7617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81" y="4714884"/>
                        <a:ext cx="3000375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7215206" y="4071942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164016" y="3548722"/>
            <a:ext cx="269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ЛИНЕАРИЗАЦИЯ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215206" y="3071810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0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929344" y="1500185"/>
          <a:ext cx="314325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1" name="Equation" r:id="rId5" imgW="1676160" imgH="799920" progId="Equation.3">
                  <p:embed/>
                </p:oleObj>
              </mc:Choice>
              <mc:Fallback>
                <p:oleObj name="Equation" r:id="rId5" imgW="1676160" imgH="7999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1500185"/>
                        <a:ext cx="3143250" cy="1500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500562" y="2000240"/>
            <a:ext cx="85725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ru-RU" dirty="0" smtClean="0"/>
              <a:t>=2</a:t>
            </a:r>
            <a:endParaRPr lang="ru-RU" dirty="0"/>
          </a:p>
        </p:txBody>
      </p:sp>
      <p:graphicFrame>
        <p:nvGraphicFramePr>
          <p:cNvPr id="22532" name="Object 3"/>
          <p:cNvGraphicFramePr>
            <a:graphicFrameLocks noChangeAspect="1"/>
          </p:cNvGraphicFramePr>
          <p:nvPr/>
        </p:nvGraphicFramePr>
        <p:xfrm>
          <a:off x="6000781" y="4714884"/>
          <a:ext cx="30003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2" name="Equation" r:id="rId7" imgW="1600200" imgH="761760" progId="Equation.3">
                  <p:embed/>
                </p:oleObj>
              </mc:Choice>
              <mc:Fallback>
                <p:oleObj name="Equation" r:id="rId7" imgW="1600200" imgH="7617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81" y="4714884"/>
                        <a:ext cx="3000375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7215206" y="4071942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164016" y="3548722"/>
            <a:ext cx="269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ЛИНЕАРИЗАЦИЯ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215206" y="3071810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5500695" y="5143512"/>
            <a:ext cx="357190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714375" y="4729163"/>
          <a:ext cx="4643438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3" name="Equation" r:id="rId9" imgW="2958840" imgH="901440" progId="Equation.3">
                  <p:embed/>
                </p:oleObj>
              </mc:Choice>
              <mc:Fallback>
                <p:oleObj name="Equation" r:id="rId9" imgW="2958840" imgH="9014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729163"/>
                        <a:ext cx="4643438" cy="1414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6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298081"/>
              </p:ext>
            </p:extLst>
          </p:nvPr>
        </p:nvGraphicFramePr>
        <p:xfrm>
          <a:off x="903288" y="4799013"/>
          <a:ext cx="42656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7" name="Equation" r:id="rId5" imgW="2717640" imgH="812520" progId="Equation.3">
                  <p:embed/>
                </p:oleObj>
              </mc:Choice>
              <mc:Fallback>
                <p:oleObj name="Equation" r:id="rId5" imgW="271764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99013"/>
                        <a:ext cx="42656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91392" y="4828408"/>
            <a:ext cx="180020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28787" y="5241245"/>
            <a:ext cx="192734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8931" y="5658096"/>
            <a:ext cx="153845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28184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691592" y="5007498"/>
            <a:ext cx="1536592" cy="925233"/>
          </a:xfrm>
          <a:prstGeom prst="bentConnector3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63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4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234815"/>
              </p:ext>
            </p:extLst>
          </p:nvPr>
        </p:nvGraphicFramePr>
        <p:xfrm>
          <a:off x="903288" y="4799013"/>
          <a:ext cx="42656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5" name="Equation" r:id="rId5" imgW="2717640" imgH="812520" progId="Equation.3">
                  <p:embed/>
                </p:oleObj>
              </mc:Choice>
              <mc:Fallback>
                <p:oleObj name="Equation" r:id="rId5" imgW="271764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99013"/>
                        <a:ext cx="42656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91392" y="4828408"/>
            <a:ext cx="180020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28787" y="5241245"/>
            <a:ext cx="192734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8931" y="5658096"/>
            <a:ext cx="153845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28184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8184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Убывающая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101551" y="4828686"/>
            <a:ext cx="594392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257917" y="5237667"/>
            <a:ext cx="797924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Соединительная линия уступом 11"/>
          <p:cNvCxnSpPr>
            <a:stCxn id="16" idx="0"/>
            <a:endCxn id="14" idx="1"/>
          </p:cNvCxnSpPr>
          <p:nvPr/>
        </p:nvCxnSpPr>
        <p:spPr>
          <a:xfrm rot="16200000" flipH="1">
            <a:off x="4157486" y="3069946"/>
            <a:ext cx="311957" cy="3829437"/>
          </a:xfrm>
          <a:prstGeom prst="bentConnector4">
            <a:avLst>
              <a:gd name="adj1" fmla="val -73279"/>
              <a:gd name="adj2" fmla="val 87265"/>
            </a:avLst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691592" y="5007498"/>
            <a:ext cx="1536592" cy="925233"/>
          </a:xfrm>
          <a:prstGeom prst="bentConnector3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6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sz="28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3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264881"/>
              </p:ext>
            </p:extLst>
          </p:nvPr>
        </p:nvGraphicFramePr>
        <p:xfrm>
          <a:off x="903288" y="4799013"/>
          <a:ext cx="42656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4" name="Формула" r:id="rId5" imgW="2717640" imgH="812520" progId="Equation.3">
                  <p:embed/>
                </p:oleObj>
              </mc:Choice>
              <mc:Fallback>
                <p:oleObj name="Формула" r:id="rId5" imgW="271764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99013"/>
                        <a:ext cx="42656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91392" y="4828408"/>
            <a:ext cx="180020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28787" y="5241245"/>
            <a:ext cx="192734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8931" y="5658096"/>
            <a:ext cx="153845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9468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9468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Убывающая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компонента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9468" y="4005064"/>
            <a:ext cx="2154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Возрастающая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101551" y="4828686"/>
            <a:ext cx="594392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/>
          <p:cNvSpPr/>
          <p:nvPr/>
        </p:nvSpPr>
        <p:spPr>
          <a:xfrm>
            <a:off x="1404426" y="4822553"/>
            <a:ext cx="492002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257917" y="5237667"/>
            <a:ext cx="797924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7"/>
          <p:cNvSpPr/>
          <p:nvPr/>
        </p:nvSpPr>
        <p:spPr>
          <a:xfrm>
            <a:off x="1414030" y="5237667"/>
            <a:ext cx="673749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Соединительная линия уступом 7"/>
          <p:cNvCxnSpPr>
            <a:stCxn id="17" idx="0"/>
            <a:endCxn id="15" idx="1"/>
          </p:cNvCxnSpPr>
          <p:nvPr/>
        </p:nvCxnSpPr>
        <p:spPr>
          <a:xfrm rot="5400000" flipH="1" flipV="1">
            <a:off x="3898952" y="2172038"/>
            <a:ext cx="401990" cy="4899041"/>
          </a:xfrm>
          <a:prstGeom prst="bentConnector2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6" idx="0"/>
            <a:endCxn id="14" idx="1"/>
          </p:cNvCxnSpPr>
          <p:nvPr/>
        </p:nvCxnSpPr>
        <p:spPr>
          <a:xfrm rot="16200000" flipH="1">
            <a:off x="4318128" y="2909304"/>
            <a:ext cx="311957" cy="4150721"/>
          </a:xfrm>
          <a:prstGeom prst="bentConnector4">
            <a:avLst>
              <a:gd name="adj1" fmla="val -73279"/>
              <a:gd name="adj2" fmla="val 86825"/>
            </a:avLst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691592" y="5007498"/>
            <a:ext cx="1857876" cy="925233"/>
          </a:xfrm>
          <a:prstGeom prst="bentConnector3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5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44624"/>
            <a:ext cx="7858148" cy="857232"/>
          </a:xfrm>
        </p:spPr>
        <p:txBody>
          <a:bodyPr>
            <a:normAutofit fontScale="90000"/>
          </a:bodyPr>
          <a:lstStyle/>
          <a:p>
            <a:pPr>
              <a:lnSpc>
                <a:spcPts val="3100"/>
              </a:lnSpc>
            </a:pPr>
            <a:r>
              <a:rPr lang="ru-RU" dirty="0" smtClean="0"/>
              <a:t>Стабильное и нестабильное многообразия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6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84" y="1000125"/>
            <a:ext cx="6663031" cy="5357813"/>
          </a:xfrm>
        </p:spPr>
      </p:pic>
    </p:spTree>
    <p:extLst>
      <p:ext uri="{BB962C8B-B14F-4D97-AF65-F5344CB8AC3E}">
        <p14:creationId xmlns:p14="http://schemas.microsoft.com/office/powerpoint/2010/main" val="4238063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sz="2800" dirty="0" smtClean="0"/>
          </a:p>
          <a:p>
            <a:endParaRPr lang="ru-RU" sz="2800" dirty="0" smtClean="0"/>
          </a:p>
          <a:p>
            <a:r>
              <a:rPr lang="ru-RU" dirty="0" smtClean="0"/>
              <a:t>Структура решения: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818369"/>
              </p:ext>
            </p:extLst>
          </p:nvPr>
        </p:nvGraphicFramePr>
        <p:xfrm>
          <a:off x="903002" y="4859338"/>
          <a:ext cx="4505325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0" name="Формула" r:id="rId5" imgW="2869920" imgH="736560" progId="Equation.3">
                  <p:embed/>
                </p:oleObj>
              </mc:Choice>
              <mc:Fallback>
                <p:oleObj name="Формула" r:id="rId5" imgW="286992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002" y="4859338"/>
                        <a:ext cx="4505325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414265" y="4869973"/>
            <a:ext cx="1337677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858451" y="5266184"/>
            <a:ext cx="154156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4636" y="5658096"/>
            <a:ext cx="1201248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52142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2142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Убывающая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компонента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2142" y="4005064"/>
            <a:ext cx="2154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Возрастающая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397756" y="4870251"/>
            <a:ext cx="842018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/>
          <p:cNvSpPr/>
          <p:nvPr/>
        </p:nvSpPr>
        <p:spPr>
          <a:xfrm>
            <a:off x="1413505" y="4864118"/>
            <a:ext cx="793218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615883" y="5262606"/>
            <a:ext cx="1055939" cy="35817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7"/>
          <p:cNvSpPr/>
          <p:nvPr/>
        </p:nvSpPr>
        <p:spPr>
          <a:xfrm>
            <a:off x="1414635" y="5262606"/>
            <a:ext cx="1007494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Соединительная линия уступом 7"/>
          <p:cNvCxnSpPr>
            <a:stCxn id="17" idx="0"/>
            <a:endCxn id="15" idx="1"/>
          </p:cNvCxnSpPr>
          <p:nvPr/>
        </p:nvCxnSpPr>
        <p:spPr>
          <a:xfrm rot="5400000" flipH="1" flipV="1">
            <a:off x="3959351" y="2271327"/>
            <a:ext cx="443555" cy="4742028"/>
          </a:xfrm>
          <a:prstGeom prst="bentConnector2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6" idx="0"/>
            <a:endCxn id="14" idx="1"/>
          </p:cNvCxnSpPr>
          <p:nvPr/>
        </p:nvCxnSpPr>
        <p:spPr>
          <a:xfrm rot="16200000" flipH="1">
            <a:off x="4550257" y="3138759"/>
            <a:ext cx="270392" cy="3733377"/>
          </a:xfrm>
          <a:prstGeom prst="bentConnector4">
            <a:avLst>
              <a:gd name="adj1" fmla="val -84544"/>
              <a:gd name="adj2" fmla="val 91486"/>
            </a:avLst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751942" y="5049063"/>
            <a:ext cx="1800200" cy="883668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3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Математическая модель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Уравнения движения: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sz="2800" dirty="0" smtClean="0"/>
          </a:p>
          <a:p>
            <a:endParaRPr lang="ru-RU" sz="2800" dirty="0" smtClean="0"/>
          </a:p>
          <a:p>
            <a:r>
              <a:rPr lang="ru-RU" dirty="0" smtClean="0"/>
              <a:t>Структура решения: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8" name="Equation" r:id="rId3" imgW="1307880" imgH="520560" progId="Equation.3">
                  <p:embed/>
                </p:oleObj>
              </mc:Choice>
              <mc:Fallback>
                <p:oleObj name="Equation" r:id="rId3" imgW="1307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059008"/>
              </p:ext>
            </p:extLst>
          </p:nvPr>
        </p:nvGraphicFramePr>
        <p:xfrm>
          <a:off x="903288" y="4859338"/>
          <a:ext cx="4505325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9" name="Формула" r:id="rId5" imgW="2869920" imgH="736560" progId="Equation.3">
                  <p:embed/>
                </p:oleObj>
              </mc:Choice>
              <mc:Fallback>
                <p:oleObj name="Формула" r:id="rId5" imgW="2869920" imgH="7365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859338"/>
                        <a:ext cx="4505325" cy="115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Объект 3"/>
          <p:cNvSpPr txBox="1">
            <a:spLocks/>
          </p:cNvSpPr>
          <p:nvPr/>
        </p:nvSpPr>
        <p:spPr>
          <a:xfrm>
            <a:off x="4788024" y="2492896"/>
            <a:ext cx="4355976" cy="2304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</a:rPr>
              <a:t>Для заданных </a:t>
            </a:r>
            <a:endParaRPr lang="en-US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x(0), y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=y(0), z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=z(0),</a:t>
            </a:r>
          </a:p>
          <a:p>
            <a:pPr marL="0" indent="0">
              <a:buNone/>
            </a:pP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(0), 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(0),</a:t>
            </a:r>
          </a:p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</a:rPr>
              <a:t>найти такую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y0</a:t>
            </a:r>
            <a:r>
              <a:rPr lang="ru-RU" dirty="0">
                <a:latin typeface="Calibri" panose="020F0502020204030204" pitchFamily="34" charset="0"/>
              </a:rPr>
              <a:t>,</a:t>
            </a:r>
            <a:r>
              <a:rPr lang="ru-RU" dirty="0" smtClean="0">
                <a:latin typeface="Calibri" panose="020F0502020204030204" pitchFamily="34" charset="0"/>
              </a:rPr>
              <a:t> чтобы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  <a:endParaRPr lang="ru-RU" baseline="-250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6504" y="1988840"/>
            <a:ext cx="449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Найти ограниченное решение</a:t>
            </a:r>
            <a:endParaRPr lang="ru-RU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5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подбора скорости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1" y="1000125"/>
            <a:ext cx="7427877" cy="5357813"/>
          </a:xfrm>
        </p:spPr>
      </p:pic>
    </p:spTree>
    <p:extLst>
      <p:ext uri="{BB962C8B-B14F-4D97-AF65-F5344CB8AC3E}">
        <p14:creationId xmlns:p14="http://schemas.microsoft.com/office/powerpoint/2010/main" val="6930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подбора скорости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1" y="1000125"/>
            <a:ext cx="7427877" cy="5357813"/>
          </a:xfrm>
        </p:spPr>
      </p:pic>
    </p:spTree>
    <p:extLst>
      <p:ext uri="{BB962C8B-B14F-4D97-AF65-F5344CB8AC3E}">
        <p14:creationId xmlns:p14="http://schemas.microsoft.com/office/powerpoint/2010/main" val="177149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подбора скорости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1" y="1000125"/>
            <a:ext cx="7427877" cy="5357813"/>
          </a:xfrm>
        </p:spPr>
      </p:pic>
    </p:spTree>
    <p:extLst>
      <p:ext uri="{BB962C8B-B14F-4D97-AF65-F5344CB8AC3E}">
        <p14:creationId xmlns:p14="http://schemas.microsoft.com/office/powerpoint/2010/main" val="29218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подбора скорости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1" y="1000125"/>
            <a:ext cx="7427877" cy="5357813"/>
          </a:xfrm>
        </p:spPr>
      </p:pic>
    </p:spTree>
    <p:extLst>
      <p:ext uri="{BB962C8B-B14F-4D97-AF65-F5344CB8AC3E}">
        <p14:creationId xmlns:p14="http://schemas.microsoft.com/office/powerpoint/2010/main" val="219447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орбит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6032"/>
            <a:ext cx="8229600" cy="4605999"/>
          </a:xfrm>
        </p:spPr>
      </p:pic>
    </p:spTree>
    <p:extLst>
      <p:ext uri="{BB962C8B-B14F-4D97-AF65-F5344CB8AC3E}">
        <p14:creationId xmlns:p14="http://schemas.microsoft.com/office/powerpoint/2010/main" val="211637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орбит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9815"/>
            <a:ext cx="8229600" cy="4058432"/>
          </a:xfrm>
        </p:spPr>
      </p:pic>
    </p:spTree>
    <p:extLst>
      <p:ext uri="{BB962C8B-B14F-4D97-AF65-F5344CB8AC3E}">
        <p14:creationId xmlns:p14="http://schemas.microsoft.com/office/powerpoint/2010/main" val="194610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21" y="1000125"/>
            <a:ext cx="6452558" cy="53578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474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Максимум</a:t>
            </a:r>
            <a:r>
              <a:rPr lang="ru-RU" dirty="0" smtClean="0"/>
              <a:t>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7" y="1000125"/>
            <a:ext cx="8179245" cy="53578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9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Минимум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260" y="1000125"/>
            <a:ext cx="5769479" cy="53578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82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Максимум </a:t>
            </a: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000125"/>
            <a:ext cx="5840016" cy="5357813"/>
          </a:xfrm>
        </p:spPr>
      </p:pic>
    </p:spTree>
    <p:extLst>
      <p:ext uri="{BB962C8B-B14F-4D97-AF65-F5344CB8AC3E}">
        <p14:creationId xmlns:p14="http://schemas.microsoft.com/office/powerpoint/2010/main" val="13221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25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2323480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23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26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2323480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80928"/>
            <a:ext cx="8892480" cy="2436527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4427984" y="2323480"/>
            <a:ext cx="1029320" cy="6734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4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27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220486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9144000" cy="2505443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4427984" y="2204864"/>
            <a:ext cx="102932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5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28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2048148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5765"/>
            <a:ext cx="9144000" cy="2505443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 flipV="1">
            <a:off x="4427984" y="2048148"/>
            <a:ext cx="1029320" cy="9488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68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29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18829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9144000" cy="2505443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4427984" y="1882924"/>
            <a:ext cx="1029320" cy="11140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79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30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1450876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45730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5765"/>
            <a:ext cx="9144000" cy="2505443"/>
          </a:xfrm>
          <a:prstGeom prst="rect">
            <a:avLst/>
          </a:prstGeom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4427984" y="1450876"/>
            <a:ext cx="1029320" cy="15460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2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31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36577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716016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964"/>
            <a:ext cx="8640000" cy="4337075"/>
          </a:xfrm>
          <a:prstGeom prst="rect">
            <a:avLst/>
          </a:prstGeom>
        </p:spPr>
      </p:pic>
      <p:cxnSp>
        <p:nvCxnSpPr>
          <p:cNvPr id="17" name="Прямая со стрелкой 16"/>
          <p:cNvCxnSpPr/>
          <p:nvPr/>
        </p:nvCxnSpPr>
        <p:spPr>
          <a:xfrm>
            <a:off x="3923928" y="2924944"/>
            <a:ext cx="792088" cy="7200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4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32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36577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813424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964"/>
            <a:ext cx="8640000" cy="4337075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3923928" y="2924944"/>
            <a:ext cx="889496" cy="7200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82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33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36577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885432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964"/>
            <a:ext cx="8640000" cy="4337075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>
            <a:off x="3923928" y="2924944"/>
            <a:ext cx="961504" cy="7327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47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34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36577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948932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964"/>
            <a:ext cx="8640000" cy="4337075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>
            <a:off x="3923928" y="2924944"/>
            <a:ext cx="1025004" cy="7327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Разброс по оси </a:t>
            </a:r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6" y="980728"/>
            <a:ext cx="8324880" cy="54532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35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907704" y="3657724"/>
            <a:ext cx="44644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042148" y="1412776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964"/>
            <a:ext cx="8640000" cy="4337075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3923928" y="2924944"/>
            <a:ext cx="1118220" cy="7327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72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Имитационное моделирование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8" y="1649815"/>
            <a:ext cx="8229600" cy="4058432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145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Отлетный вектор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000125"/>
            <a:ext cx="7947970" cy="535781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9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RA=170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38</a:t>
            </a:fld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57" y="1000125"/>
            <a:ext cx="7293885" cy="5357813"/>
          </a:xfrm>
        </p:spPr>
      </p:pic>
    </p:spTree>
    <p:extLst>
      <p:ext uri="{BB962C8B-B14F-4D97-AF65-F5344CB8AC3E}">
        <p14:creationId xmlns:p14="http://schemas.microsoft.com/office/powerpoint/2010/main" val="64287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 = 190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68" y="1000125"/>
            <a:ext cx="7168063" cy="5357813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7656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smtClean="0"/>
              <a:t>Механика, управление, информатика</a:t>
            </a:r>
          </a:p>
          <a:p>
            <a:r>
              <a:rPr lang="ru-RU" smtClean="0"/>
              <a:t>ИКИ РАН, Москва, 19 ноября 2014 г.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вывода на орбиту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40</a:t>
            </a:fld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63" y="1412776"/>
            <a:ext cx="9199024" cy="4536504"/>
          </a:xfrm>
        </p:spPr>
      </p:pic>
    </p:spTree>
    <p:extLst>
      <p:ext uri="{BB962C8B-B14F-4D97-AF65-F5344CB8AC3E}">
        <p14:creationId xmlns:p14="http://schemas.microsoft.com/office/powerpoint/2010/main" val="412447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46081"/>
            <a:ext cx="9144000" cy="383980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33782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СПАСИБО ЗА ВНИМАНИЕ !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1996</TotalTime>
  <Words>964</Words>
  <Application>Microsoft Office PowerPoint</Application>
  <PresentationFormat>Экран (4:3)</PresentationFormat>
  <Paragraphs>249</Paragraphs>
  <Slides>41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4" baseType="lpstr">
      <vt:lpstr>Тема Office</vt:lpstr>
      <vt:lpstr>Equation</vt:lpstr>
      <vt:lpstr>Формула</vt:lpstr>
      <vt:lpstr>Расчет и исследование траекторий в окрестности точки либрации L2 системы  Солнце-Земля</vt:lpstr>
      <vt:lpstr>План презентации</vt:lpstr>
      <vt:lpstr>Введение</vt:lpstr>
      <vt:lpstr>Система координат</vt:lpstr>
      <vt:lpstr>Математическая модель</vt:lpstr>
      <vt:lpstr>Математическая модель</vt:lpstr>
      <vt:lpstr>Математическая модель</vt:lpstr>
      <vt:lpstr>Математическая модель</vt:lpstr>
      <vt:lpstr>Математическая модель</vt:lpstr>
      <vt:lpstr>Математическая модель</vt:lpstr>
      <vt:lpstr>Математическая модель</vt:lpstr>
      <vt:lpstr>Стабильное и нестабильное многообразия</vt:lpstr>
      <vt:lpstr>Математическая модель</vt:lpstr>
      <vt:lpstr>Математическая модель</vt:lpstr>
      <vt:lpstr>Алгоритм подбора скорости</vt:lpstr>
      <vt:lpstr>Алгоритм подбора скорости</vt:lpstr>
      <vt:lpstr>Алгоритм подбора скорости</vt:lpstr>
      <vt:lpstr>Алгоритм подбора скорости</vt:lpstr>
      <vt:lpstr>Примеры орбит</vt:lpstr>
      <vt:lpstr>Примеры орбит</vt:lpstr>
      <vt:lpstr>Разброс по оси Z </vt:lpstr>
      <vt:lpstr>Максимум Z</vt:lpstr>
      <vt:lpstr>Минимум Z</vt:lpstr>
      <vt:lpstr>Максимум Y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Разброс по оси Z</vt:lpstr>
      <vt:lpstr>Имитационное моделирование</vt:lpstr>
      <vt:lpstr>Отлетный вектор</vt:lpstr>
      <vt:lpstr>RA=170 </vt:lpstr>
      <vt:lpstr>RA = 190 </vt:lpstr>
      <vt:lpstr>Пример вывода на орбиту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Aksenov</dc:creator>
  <cp:lastModifiedBy>Aksenov</cp:lastModifiedBy>
  <cp:revision>114</cp:revision>
  <dcterms:created xsi:type="dcterms:W3CDTF">2013-03-24T14:12:58Z</dcterms:created>
  <dcterms:modified xsi:type="dcterms:W3CDTF">2014-11-19T12:00:50Z</dcterms:modified>
</cp:coreProperties>
</file>