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40" r:id="rId2"/>
    <p:sldId id="297" r:id="rId3"/>
    <p:sldId id="341" r:id="rId4"/>
    <p:sldId id="304" r:id="rId5"/>
    <p:sldId id="301" r:id="rId6"/>
    <p:sldId id="305" r:id="rId7"/>
    <p:sldId id="295" r:id="rId8"/>
    <p:sldId id="283" r:id="rId9"/>
    <p:sldId id="328" r:id="rId10"/>
    <p:sldId id="300" r:id="rId11"/>
    <p:sldId id="291" r:id="rId12"/>
    <p:sldId id="316" r:id="rId13"/>
    <p:sldId id="318" r:id="rId14"/>
    <p:sldId id="331" r:id="rId15"/>
    <p:sldId id="336" r:id="rId16"/>
    <p:sldId id="306" r:id="rId17"/>
    <p:sldId id="307" r:id="rId18"/>
    <p:sldId id="274" r:id="rId19"/>
    <p:sldId id="320" r:id="rId20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11" autoAdjust="0"/>
    <p:restoredTop sz="99744" autoAdjust="0"/>
  </p:normalViewPr>
  <p:slideViewPr>
    <p:cSldViewPr>
      <p:cViewPr>
        <p:scale>
          <a:sx n="100" d="100"/>
          <a:sy n="100" d="100"/>
        </p:scale>
        <p:origin x="-2136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14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image" Target="../media/image5.wmf"/><Relationship Id="rId6" Type="http://schemas.openxmlformats.org/officeDocument/2006/relationships/image" Target="../media/image10.e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BA28668-9F3E-4E71-BA89-591EB46FEC3B}" type="datetimeFigureOut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51AC3F-80F4-445D-BDFB-C99AB41B1A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7F027F-9F17-4CBC-BE05-3582A68F7067}" type="slidenum">
              <a:rPr lang="ru-RU"/>
              <a:pPr/>
              <a:t>3</a:t>
            </a:fld>
            <a:endParaRPr lang="ru-RU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0BFFE-155B-4DB2-9D24-A10CE4D81025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4E9FE-2445-4391-ADF4-6BCF607DF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A926F-82E4-425C-8978-A2B3848EDBA5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0D63B-890B-4FFA-93EE-F2AE5CD429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6637D-E615-430D-8A9E-EFB2974132F4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C48B2-5622-4309-B3CA-971E90FA4F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7CDEB-D09A-4E64-9E5A-D6E29389E540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C22A5-1E43-4B4C-ABCD-156E6B604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0DAF5-1342-4A3C-99A2-615CA54F1B05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4FDBA-7A31-4263-910F-D82ABDCD38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02F04-7C15-428A-92C3-8BE877E0264A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A391B-353F-46C2-9346-E713FB70D9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C08AB-FB55-462C-9959-E698AEC786B0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ABFD-BB7C-4D8F-80E7-F428B0DB2A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2F1A7-C143-498B-BE61-922ED6F2FDEA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614EC-E597-4CCC-B490-99A2FCCA6C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D07C3-271E-4300-8D49-E85F922939B1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5C2F6-E25D-4A16-9416-A28D5FE982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D8DAF-86CA-460D-8DC3-C36B4F1F3A1F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28E13-C1CF-41A8-A1DB-0CCDEC1BCC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E6AC9-4EA9-4BED-B151-9C1F4EB9B855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467C3-02D8-4BBC-AB49-5E1235B2D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358A67-7CE2-47A3-BED1-1DABC9E65DB3}" type="datetime1">
              <a:rPr lang="ru-RU"/>
              <a:pPr>
                <a:defRPr/>
              </a:pPr>
              <a:t>16.06.2014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D9A66C-708E-4D63-A0DD-D6C9FAD0FA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Office_Word2.docx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package" Target="../embeddings/_________Microsoft_Office_Word1.docx"/><Relationship Id="rId9" Type="http://schemas.openxmlformats.org/officeDocument/2006/relationships/package" Target="../embeddings/_________Microsoft_Office_Word3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_________Microsoft_Office_Word5.docx"/><Relationship Id="rId5" Type="http://schemas.openxmlformats.org/officeDocument/2006/relationships/package" Target="../embeddings/_________Microsoft_Office_Word4.docx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Grp="1" noChangeArrowheads="1"/>
          </p:cNvSpPr>
          <p:nvPr>
            <p:ph type="ctrTitle"/>
          </p:nvPr>
        </p:nvSpPr>
        <p:spPr>
          <a:xfrm>
            <a:off x="467544" y="921236"/>
            <a:ext cx="8208912" cy="4955203"/>
          </a:xfrm>
          <a:solidFill>
            <a:srgbClr val="FCDAA2">
              <a:alpha val="34000"/>
            </a:srgbClr>
          </a:solidFill>
        </p:spPr>
        <p:txBody>
          <a:bodyPr wrap="square" rtlCol="0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cap="all" spc="100" dirty="0" smtClean="0"/>
              <a:t/>
            </a:r>
            <a:br>
              <a:rPr lang="en-US" sz="2800" b="1" cap="all" spc="100" dirty="0" smtClean="0"/>
            </a:br>
            <a:r>
              <a:rPr lang="en-US" sz="2800" b="1" cap="all" dirty="0" smtClean="0"/>
              <a:t> </a:t>
            </a:r>
            <a:r>
              <a:rPr lang="ru-RU" sz="2800" b="1" cap="all" dirty="0" smtClean="0"/>
              <a:t>синхронизация БШВ НКА ГЛОНАСС по набору </a:t>
            </a:r>
            <a:r>
              <a:rPr lang="ru-RU" sz="2800" b="1" cap="all" dirty="0" err="1" smtClean="0"/>
              <a:t>межспутниковых</a:t>
            </a:r>
            <a:r>
              <a:rPr lang="ru-RU" sz="2800" b="1" cap="all" dirty="0" smtClean="0"/>
              <a:t> измерений вдоль замкнутой цепочки </a:t>
            </a:r>
            <a:r>
              <a:rPr lang="ru-RU" sz="2800" b="1" cap="all" dirty="0" err="1" smtClean="0"/>
              <a:t>межспутниковых</a:t>
            </a:r>
            <a:r>
              <a:rPr lang="ru-RU" sz="2800" b="1" cap="all" dirty="0" smtClean="0"/>
              <a:t> взаимодействий</a:t>
            </a:r>
            <a:r>
              <a:rPr lang="en-US" sz="2800" b="1" cap="all" dirty="0" smtClean="0"/>
              <a:t> </a:t>
            </a:r>
            <a:r>
              <a:rPr lang="en-US" sz="1800" dirty="0" smtClean="0">
                <a:latin typeface="Arial Narrow" pitchFamily="34" charset="0"/>
              </a:rPr>
              <a:t/>
            </a:r>
            <a:br>
              <a:rPr lang="en-US" sz="1800" dirty="0" smtClean="0">
                <a:latin typeface="Arial Narrow" pitchFamily="34" charset="0"/>
              </a:rPr>
            </a:br>
            <a:r>
              <a:rPr lang="en-US" sz="1800" dirty="0" smtClean="0">
                <a:latin typeface="Arial Narrow" pitchFamily="34" charset="0"/>
              </a:rPr>
              <a:t/>
            </a:r>
            <a:br>
              <a:rPr lang="en-US" sz="1800" dirty="0" smtClean="0">
                <a:latin typeface="Arial Narrow" pitchFamily="34" charset="0"/>
              </a:rPr>
            </a:br>
            <a:r>
              <a:rPr lang="en-US" sz="1800" dirty="0" smtClean="0">
                <a:latin typeface="Arial Narrow" pitchFamily="34" charset="0"/>
              </a:rPr>
              <a:t/>
            </a:r>
            <a:br>
              <a:rPr lang="en-US" sz="1800" dirty="0" smtClean="0">
                <a:latin typeface="Arial Narrow" pitchFamily="34" charset="0"/>
              </a:rPr>
            </a:br>
            <a:r>
              <a:rPr lang="ru-RU" dirty="0" smtClean="0">
                <a:latin typeface="Arial Narrow" pitchFamily="34" charset="0"/>
              </a:rPr>
              <a:t/>
            </a:r>
            <a:br>
              <a:rPr lang="ru-RU" dirty="0" smtClean="0">
                <a:latin typeface="Arial Narrow" pitchFamily="34" charset="0"/>
              </a:rPr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1600" dirty="0" smtClean="0"/>
              <a:t>Семинар ИКИ РАН памяти </a:t>
            </a:r>
            <a:r>
              <a:rPr lang="ru-RU" sz="1600" dirty="0" err="1" smtClean="0"/>
              <a:t>П.Е.Эльясберга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1600" dirty="0" smtClean="0"/>
              <a:t>Таруса,</a:t>
            </a:r>
            <a:r>
              <a:rPr lang="en-US" sz="1600" dirty="0" smtClean="0"/>
              <a:t>, </a:t>
            </a:r>
            <a:r>
              <a:rPr lang="ru-RU" sz="1600" dirty="0" smtClean="0"/>
              <a:t>17</a:t>
            </a:r>
            <a:r>
              <a:rPr lang="en-US" sz="1600" dirty="0" smtClean="0"/>
              <a:t>-</a:t>
            </a:r>
            <a:r>
              <a:rPr lang="ru-RU" sz="1600" dirty="0" smtClean="0"/>
              <a:t>19</a:t>
            </a:r>
            <a:r>
              <a:rPr lang="en-US" sz="1600" dirty="0" smtClean="0"/>
              <a:t> </a:t>
            </a:r>
            <a:r>
              <a:rPr lang="ru-RU" sz="1600" dirty="0" smtClean="0"/>
              <a:t>Июнь</a:t>
            </a:r>
            <a:r>
              <a:rPr lang="en-US" sz="1600" dirty="0" smtClean="0"/>
              <a:t> 20</a:t>
            </a:r>
            <a:r>
              <a:rPr lang="ru-RU" sz="1600" dirty="0" smtClean="0"/>
              <a:t>1</a:t>
            </a:r>
            <a:r>
              <a:rPr lang="en-US" sz="1600" dirty="0" smtClean="0"/>
              <a:t>4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284984"/>
            <a:ext cx="6383610" cy="1342826"/>
          </a:xfrm>
          <a:solidFill>
            <a:srgbClr val="CCCCFF">
              <a:alpha val="83000"/>
            </a:srgbClr>
          </a:solidFill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>
                <a:solidFill>
                  <a:schemeClr val="tx1"/>
                </a:solidFill>
              </a:rPr>
              <a:t>A.</a:t>
            </a:r>
            <a:r>
              <a:rPr lang="ru-RU" sz="4000" dirty="0" err="1" smtClean="0">
                <a:solidFill>
                  <a:schemeClr val="tx1"/>
                </a:solidFill>
              </a:rPr>
              <a:t>Ф.Щекутьев</a:t>
            </a:r>
            <a:endParaRPr lang="en-US" sz="4000" dirty="0" smtClean="0">
              <a:solidFill>
                <a:schemeClr val="tx1"/>
              </a:solidFill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ru-RU" dirty="0" smtClean="0">
                <a:solidFill>
                  <a:schemeClr val="tx1"/>
                </a:solidFill>
              </a:rPr>
              <a:t>Информационно</a:t>
            </a:r>
            <a:r>
              <a:rPr lang="en-US" dirty="0" smtClean="0">
                <a:solidFill>
                  <a:schemeClr val="tx1"/>
                </a:solidFill>
              </a:rPr>
              <a:t>-</a:t>
            </a:r>
            <a:r>
              <a:rPr lang="ru-RU" dirty="0" smtClean="0">
                <a:solidFill>
                  <a:schemeClr val="tx1"/>
                </a:solidFill>
              </a:rPr>
              <a:t>Аналитический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Центр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КВНО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ЦНИИмаш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>
                <a:solidFill>
                  <a:schemeClr val="tx1"/>
                </a:solidFill>
              </a:rPr>
              <a:t>Ko</a:t>
            </a:r>
            <a:r>
              <a:rPr lang="ru-RU" dirty="0" err="1" smtClean="0">
                <a:solidFill>
                  <a:schemeClr val="tx1"/>
                </a:solidFill>
              </a:rPr>
              <a:t>ролев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ru-RU" dirty="0" smtClean="0">
                <a:solidFill>
                  <a:schemeClr val="tx1"/>
                </a:solidFill>
              </a:rPr>
              <a:t>Московская обл.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9788" y="6308725"/>
            <a:ext cx="477837" cy="365125"/>
          </a:xfrm>
        </p:spPr>
        <p:txBody>
          <a:bodyPr/>
          <a:lstStyle/>
          <a:p>
            <a:pPr>
              <a:defRPr/>
            </a:pPr>
            <a:fld id="{EEE405E4-263C-405F-B7F7-E0AB16337869}" type="slidenum">
              <a:rPr lang="ru-RU" sz="1600" b="1" smtClean="0">
                <a:solidFill>
                  <a:schemeClr val="tx1"/>
                </a:solidFill>
              </a:rPr>
              <a:pPr>
                <a:defRPr/>
              </a:pPr>
              <a:t>1</a:t>
            </a:fld>
            <a:endParaRPr lang="ru-RU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107504" y="765175"/>
            <a:ext cx="8568952" cy="5688161"/>
          </a:xfrm>
          <a:ln>
            <a:solidFill>
              <a:schemeClr val="accent1"/>
            </a:solidFill>
          </a:ln>
        </p:spPr>
        <p:txBody>
          <a:bodyPr/>
          <a:lstStyle/>
          <a:p>
            <a:pPr indent="14288" algn="just" eaLnBrk="1" hangingPunct="1">
              <a:spcBef>
                <a:spcPts val="0"/>
              </a:spcBef>
              <a:spcAft>
                <a:spcPts val="300"/>
              </a:spcAft>
              <a:buFont typeface="Arial" charset="0"/>
              <a:buNone/>
            </a:pPr>
            <a:r>
              <a:rPr lang="ru-RU" sz="1700" b="1" dirty="0" smtClean="0">
                <a:latin typeface="Arial" charset="0"/>
              </a:rPr>
              <a:t>1.</a:t>
            </a:r>
            <a:r>
              <a:rPr lang="ru-RU" sz="1700" dirty="0" smtClean="0">
                <a:latin typeface="Arial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Исследования последних лет показали: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межспутниковая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линия (МСЛ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) измерений и связи - эффективное средство повышения 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точности, автономности, надежности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ЭВО навигационных КА ГЛОНАСС, позволяющее также обеспечить 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качество контроля за состоянием и управляемость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НКА ГЛОНАСС.</a:t>
            </a:r>
          </a:p>
          <a:p>
            <a:pPr indent="14288" algn="just" eaLnBrk="1" hangingPunct="1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Проведены испытания бортовой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навигационно-измерительной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аппаратуры в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 радиодиапазоне (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БАМИ)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и бортовой 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лазерно-оптической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аппаратуры  МЛНСС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на основе которых планируется развернуть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МСЛ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 Экспериментальные данные подтверждают плановые показатели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точности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межспутниковых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измерений (МСИ), возможность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информационных обменов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через МСЛ и общую работоспособность систем. Осуществляется конструктивное совершенствование бортовой аппаратуры и анализируется архитектура МСЛ в целом.</a:t>
            </a:r>
          </a:p>
          <a:p>
            <a:pPr indent="14288" algn="just" eaLnBrk="1" hangingPunct="1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 Важной составляющей МСЛ является 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бортовой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информационно-вычислительный комплекс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(БИВК)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на который возлагаются задачи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приема МСИ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первичной обработки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хранения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МСИ,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обмен данными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между НКА, взаимодействие с системами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БКУ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НКА (с банками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эфемеридных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ЧВП-данных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закладываемых с Земли и обновляемых на основе функционирования МСЛ). </a:t>
            </a:r>
          </a:p>
          <a:p>
            <a:pPr indent="14288" algn="just" eaLnBrk="1" hangingPunct="1">
              <a:spcBef>
                <a:spcPts val="0"/>
              </a:spcBef>
              <a:spcAft>
                <a:spcPts val="300"/>
              </a:spcAft>
              <a:buFont typeface="Arial" charset="0"/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Важным элементом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БИВК МСЛ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является 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вычислительная система и комплекс алгоритмов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обработки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МСИ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– для решения с требуемым качеством задач ЭВО НКА ГЛОНАСС. Важнейшей из задач ЭВО ГЛОНАСС является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частотно-временная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(задача синхронизации БШВ с использованием МСИ и информационных обменов по МСЛ).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827585" y="115888"/>
            <a:ext cx="7344816" cy="504825"/>
          </a:xfrm>
          <a:prstGeom prst="rect">
            <a:avLst/>
          </a:prstGeom>
          <a:solidFill>
            <a:schemeClr val="accent1">
              <a:alpha val="18039"/>
            </a:schemeClr>
          </a:solidFill>
          <a:ln w="9525">
            <a:noFill/>
            <a:miter lim="800000"/>
            <a:headEnd/>
            <a:tailEnd/>
          </a:ln>
        </p:spPr>
        <p:txBody>
          <a:bodyPr lIns="18000" rIns="18000" anchor="ctr"/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Основные положения и цель исследования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410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316913" y="6356350"/>
            <a:ext cx="6477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F52598-ED1E-42BC-A55D-F424635013EA}" type="slidenum">
              <a:rPr lang="ru-RU" sz="1600" b="1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EABF94B-8BF4-4E76-945E-2DBCF5A6754D}" type="slidenum">
              <a:rPr lang="ru-RU"/>
              <a:pPr/>
              <a:t>3</a:t>
            </a:fld>
            <a:endParaRPr lang="ru-RU"/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228600" y="990600"/>
            <a:ext cx="8772525" cy="5334000"/>
          </a:xfrm>
          <a:prstGeom prst="rect">
            <a:avLst/>
          </a:prstGeom>
          <a:gradFill rotWithShape="1">
            <a:gsLst>
              <a:gs pos="0">
                <a:srgbClr val="8892B4"/>
              </a:gs>
              <a:gs pos="50000">
                <a:srgbClr val="00165E"/>
              </a:gs>
              <a:gs pos="100000">
                <a:srgbClr val="8892B4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368425" y="152400"/>
            <a:ext cx="6861175" cy="647700"/>
          </a:xfrm>
        </p:spPr>
        <p:txBody>
          <a:bodyPr/>
          <a:lstStyle/>
          <a:p>
            <a:pPr algn="ctr" eaLnBrk="1" hangingPunct="1"/>
            <a:r>
              <a:rPr lang="en-US" sz="2200" dirty="0" smtClean="0"/>
              <a:t>Onboard Laser Equipment for </a:t>
            </a:r>
            <a:br>
              <a:rPr lang="en-US" sz="2200" dirty="0" smtClean="0"/>
            </a:br>
            <a:r>
              <a:rPr lang="en-US" sz="2200" dirty="0" err="1" smtClean="0"/>
              <a:t>InterSatellite</a:t>
            </a:r>
            <a:r>
              <a:rPr lang="en-US" sz="2200" dirty="0" smtClean="0"/>
              <a:t> Measurements and Link (</a:t>
            </a:r>
            <a:r>
              <a:rPr lang="ru-RU" sz="2400" dirty="0" smtClean="0"/>
              <a:t>МЛНСС</a:t>
            </a:r>
            <a:r>
              <a:rPr lang="en-US" sz="2200" dirty="0" smtClean="0"/>
              <a:t>)</a:t>
            </a:r>
            <a:endParaRPr lang="ru-RU" sz="2200" dirty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191000" y="1066800"/>
            <a:ext cx="4953000" cy="5256213"/>
          </a:xfrm>
        </p:spPr>
        <p:txBody>
          <a:bodyPr/>
          <a:lstStyle/>
          <a:p>
            <a:pPr eaLnBrk="1" hangingPunct="1"/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This laser installation is designed and developed in Russian NII PP by the team of researches headed by </a:t>
            </a:r>
            <a:r>
              <a:rPr lang="en-US" sz="1600" dirty="0" err="1" smtClean="0">
                <a:solidFill>
                  <a:srgbClr val="FDF6A1"/>
                </a:solidFill>
                <a:latin typeface="Times New Roman" pitchFamily="18" charset="0"/>
              </a:rPr>
              <a:t>prof</a:t>
            </a:r>
            <a:r>
              <a:rPr lang="en-US" sz="1600" dirty="0" smtClean="0">
                <a:solidFill>
                  <a:srgbClr val="FDF6A1"/>
                </a:solidFill>
                <a:latin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FDF6A1"/>
                </a:solidFill>
                <a:latin typeface="Times New Roman" pitchFamily="18" charset="0"/>
              </a:rPr>
              <a:t>V.Shargorodskii</a:t>
            </a:r>
            <a:endParaRPr lang="en-US" sz="1800" dirty="0" smtClean="0">
              <a:solidFill>
                <a:srgbClr val="FDF6A1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Flight Test experiments with GLONASS are carried out on two SVs at 2009</a:t>
            </a:r>
            <a:r>
              <a:rPr lang="ru-RU" sz="1800" dirty="0" smtClean="0">
                <a:solidFill>
                  <a:srgbClr val="FDF6A1"/>
                </a:solidFill>
                <a:latin typeface="Times New Roman" pitchFamily="18" charset="0"/>
              </a:rPr>
              <a:t>-2012</a:t>
            </a:r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 </a:t>
            </a:r>
          </a:p>
          <a:p>
            <a:pPr eaLnBrk="1" hangingPunct="1"/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Frequency of short laser pulses consequence in ISLNLS is about 5000 p/s</a:t>
            </a:r>
          </a:p>
          <a:p>
            <a:pPr eaLnBrk="1" hangingPunct="1"/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A problem of satellite targets tracking in ISLNLS is solved by means of a 2-degree rotator block (</a:t>
            </a:r>
            <a:r>
              <a:rPr lang="ru-RU" sz="1800" dirty="0" smtClean="0">
                <a:solidFill>
                  <a:srgbClr val="FDF6A1"/>
                </a:solidFill>
                <a:latin typeface="Times New Roman" pitchFamily="18" charset="0"/>
              </a:rPr>
              <a:t>ОПУ) </a:t>
            </a:r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controlled by </a:t>
            </a:r>
            <a:r>
              <a:rPr lang="en-US" sz="1800" dirty="0" err="1" smtClean="0">
                <a:solidFill>
                  <a:srgbClr val="FDF6A1"/>
                </a:solidFill>
                <a:latin typeface="Times New Roman" pitchFamily="18" charset="0"/>
              </a:rPr>
              <a:t>autoguid</a:t>
            </a:r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 acting on </a:t>
            </a:r>
            <a:r>
              <a:rPr lang="ru-RU" sz="1800" dirty="0" smtClean="0">
                <a:solidFill>
                  <a:srgbClr val="FDF6A1"/>
                </a:solidFill>
                <a:latin typeface="Times New Roman" pitchFamily="18" charset="0"/>
              </a:rPr>
              <a:t>еру </a:t>
            </a:r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basis of laser beacons signal</a:t>
            </a:r>
          </a:p>
          <a:p>
            <a:pPr eaLnBrk="1" hangingPunct="1"/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Accuracy of a single primary measurement of mutual </a:t>
            </a:r>
            <a:r>
              <a:rPr lang="en-US" sz="1800" dirty="0" err="1" smtClean="0">
                <a:solidFill>
                  <a:srgbClr val="FDF6A1"/>
                </a:solidFill>
                <a:latin typeface="Times New Roman" pitchFamily="18" charset="0"/>
              </a:rPr>
              <a:t>pseudorange</a:t>
            </a:r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 is about </a:t>
            </a:r>
            <a:r>
              <a:rPr lang="en-US" sz="1800" dirty="0" smtClean="0">
                <a:solidFill>
                  <a:srgbClr val="E89206"/>
                </a:solidFill>
                <a:latin typeface="Times New Roman" pitchFamily="18" charset="0"/>
              </a:rPr>
              <a:t>0.1 – 0.3 m</a:t>
            </a:r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, but by means of averaging-smoothing it can be reduced to  </a:t>
            </a:r>
            <a:r>
              <a:rPr lang="en-US" sz="1800" dirty="0" smtClean="0">
                <a:solidFill>
                  <a:srgbClr val="E85A06"/>
                </a:solidFill>
                <a:latin typeface="Times New Roman" pitchFamily="18" charset="0"/>
              </a:rPr>
              <a:t>&lt; 1 cm</a:t>
            </a:r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 level (1</a:t>
            </a:r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en-US" sz="1800" dirty="0" smtClean="0">
                <a:solidFill>
                  <a:srgbClr val="FDF6A1"/>
                </a:solidFill>
                <a:latin typeface="Times New Roman" pitchFamily="18" charset="0"/>
              </a:rPr>
              <a:t>, random part)</a:t>
            </a:r>
          </a:p>
          <a:p>
            <a:pPr eaLnBrk="1" hangingPunct="1"/>
            <a:endParaRPr lang="ru-RU" dirty="0" smtClean="0">
              <a:solidFill>
                <a:srgbClr val="FDF6A1"/>
              </a:solidFill>
              <a:latin typeface="Times New Roman" pitchFamily="18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80" name="AutoShape 7"/>
          <p:cNvSpPr>
            <a:spLocks/>
          </p:cNvSpPr>
          <p:nvPr/>
        </p:nvSpPr>
        <p:spPr bwMode="auto">
          <a:xfrm>
            <a:off x="457200" y="1905000"/>
            <a:ext cx="609600" cy="228600"/>
          </a:xfrm>
          <a:prstGeom prst="borderCallout1">
            <a:avLst>
              <a:gd name="adj1" fmla="val 50000"/>
              <a:gd name="adj2" fmla="val 112500"/>
              <a:gd name="adj3" fmla="val -91667"/>
              <a:gd name="adj4" fmla="val 273440"/>
            </a:avLst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lIns="18000" tIns="10800" rIns="18000" bIns="10800"/>
          <a:lstStyle/>
          <a:p>
            <a:pPr algn="ctr">
              <a:buFont typeface="Wingdings" pitchFamily="2" charset="2"/>
              <a:buNone/>
            </a:pPr>
            <a:r>
              <a:rPr lang="en-US" sz="1000" b="0"/>
              <a:t>emitters</a:t>
            </a:r>
            <a:endParaRPr lang="ru-RU" sz="1000" b="0"/>
          </a:p>
        </p:txBody>
      </p:sp>
      <p:sp>
        <p:nvSpPr>
          <p:cNvPr id="3081" name="Line 8"/>
          <p:cNvSpPr>
            <a:spLocks noChangeShapeType="1"/>
          </p:cNvSpPr>
          <p:nvPr/>
        </p:nvSpPr>
        <p:spPr bwMode="auto">
          <a:xfrm>
            <a:off x="1143000" y="2133600"/>
            <a:ext cx="914400" cy="609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2" name="AutoShape 9"/>
          <p:cNvSpPr>
            <a:spLocks/>
          </p:cNvSpPr>
          <p:nvPr/>
        </p:nvSpPr>
        <p:spPr bwMode="auto">
          <a:xfrm>
            <a:off x="3124200" y="1447800"/>
            <a:ext cx="609600" cy="228600"/>
          </a:xfrm>
          <a:prstGeom prst="borderCallout1">
            <a:avLst>
              <a:gd name="adj1" fmla="val 50000"/>
              <a:gd name="adj2" fmla="val -12500"/>
              <a:gd name="adj3" fmla="val 175000"/>
              <a:gd name="adj4" fmla="val -139065"/>
            </a:avLst>
          </a:prstGeom>
          <a:solidFill>
            <a:schemeClr val="bg1"/>
          </a:solidFill>
          <a:ln w="19050">
            <a:solidFill>
              <a:srgbClr val="3366FF"/>
            </a:solidFill>
            <a:miter lim="800000"/>
            <a:headEnd/>
            <a:tailEnd type="triangle" w="med" len="med"/>
          </a:ln>
        </p:spPr>
        <p:txBody>
          <a:bodyPr lIns="18000" tIns="10800" rIns="18000" bIns="10800"/>
          <a:lstStyle/>
          <a:p>
            <a:pPr algn="ctr">
              <a:buFont typeface="Wingdings" pitchFamily="2" charset="2"/>
              <a:buNone/>
            </a:pPr>
            <a:r>
              <a:rPr lang="en-US" sz="1000" b="0"/>
              <a:t>receivers</a:t>
            </a:r>
            <a:endParaRPr lang="ru-RU" sz="1000" b="0"/>
          </a:p>
        </p:txBody>
      </p:sp>
      <p:sp>
        <p:nvSpPr>
          <p:cNvPr id="3083" name="Line 10"/>
          <p:cNvSpPr>
            <a:spLocks noChangeShapeType="1"/>
          </p:cNvSpPr>
          <p:nvPr/>
        </p:nvSpPr>
        <p:spPr bwMode="auto">
          <a:xfrm flipH="1">
            <a:off x="2286000" y="1752600"/>
            <a:ext cx="914400" cy="83820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4" name="Rectangle 4"/>
          <p:cNvSpPr>
            <a:spLocks noChangeArrowheads="1"/>
          </p:cNvSpPr>
          <p:nvPr/>
        </p:nvSpPr>
        <p:spPr bwMode="auto">
          <a:xfrm>
            <a:off x="755576" y="5949280"/>
            <a:ext cx="7920038" cy="53617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General view of quantum-optical onboard equipment </a:t>
            </a:r>
            <a:r>
              <a:rPr lang="en-US" sz="1800" dirty="0" smtClean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1800" dirty="0" smtClean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МЛНСС</a:t>
            </a:r>
            <a:r>
              <a:rPr lang="en-US" sz="1800" dirty="0" smtClean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1800" dirty="0">
              <a:solidFill>
                <a:srgbClr val="00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inter-satellite laser </a:t>
            </a:r>
            <a:r>
              <a:rPr lang="en-US" sz="1800" dirty="0" smtClean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measurements</a:t>
            </a:r>
            <a:r>
              <a:rPr lang="ru-RU" sz="1800" dirty="0" smtClean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 smtClean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</a:t>
            </a:r>
            <a:r>
              <a:rPr lang="en-US" dirty="0" err="1" smtClean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Glonass</a:t>
            </a:r>
            <a:r>
              <a:rPr lang="en-US" dirty="0" smtClean="0">
                <a:solidFill>
                  <a:srgbClr val="0033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1800" dirty="0">
              <a:solidFill>
                <a:srgbClr val="003399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066800"/>
            <a:ext cx="386556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AutoShape 11"/>
          <p:cNvSpPr>
            <a:spLocks/>
          </p:cNvSpPr>
          <p:nvPr/>
        </p:nvSpPr>
        <p:spPr bwMode="auto">
          <a:xfrm>
            <a:off x="107504" y="2456892"/>
            <a:ext cx="1022412" cy="838200"/>
          </a:xfrm>
          <a:prstGeom prst="borderCallout1">
            <a:avLst>
              <a:gd name="adj1" fmla="val 13634"/>
              <a:gd name="adj2" fmla="val 108333"/>
              <a:gd name="adj3" fmla="val -37501"/>
              <a:gd name="adj4" fmla="val 216124"/>
            </a:avLst>
          </a:prstGeom>
          <a:solidFill>
            <a:srgbClr val="FFFFFF"/>
          </a:solidFill>
          <a:ln w="19050">
            <a:solidFill>
              <a:srgbClr val="FFFF00"/>
            </a:solidFill>
            <a:miter lim="800000"/>
            <a:headEnd/>
            <a:tailEnd type="triangle" w="med" len="med"/>
          </a:ln>
        </p:spPr>
        <p:txBody>
          <a:bodyPr lIns="18000" tIns="10800" rIns="18000" bIns="10800" anchor="ctr" anchorCtr="1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1100" b="0" dirty="0">
                <a:solidFill>
                  <a:schemeClr val="tx1"/>
                </a:solidFill>
              </a:rPr>
              <a:t>Objective lens for </a:t>
            </a:r>
            <a:r>
              <a:rPr lang="en-US" sz="1100" b="0" dirty="0" err="1">
                <a:solidFill>
                  <a:schemeClr val="tx1"/>
                </a:solidFill>
              </a:rPr>
              <a:t>autoguidance</a:t>
            </a:r>
            <a:endParaRPr lang="en-US" sz="1100" b="0" dirty="0">
              <a:solidFill>
                <a:schemeClr val="tx1"/>
              </a:solidFill>
            </a:endParaRP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1100" b="0" dirty="0">
                <a:solidFill>
                  <a:schemeClr val="tx1"/>
                </a:solidFill>
              </a:rPr>
              <a:t>using laser beacons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616624"/>
          </a:xfrm>
        </p:spPr>
        <p:txBody>
          <a:bodyPr/>
          <a:lstStyle/>
          <a:p>
            <a:pPr marL="0" indent="266700" algn="just" eaLnBrk="1" hangingPunct="1">
              <a:spcBef>
                <a:spcPts val="600"/>
              </a:spcBef>
              <a:spcAft>
                <a:spcPts val="300"/>
              </a:spcAft>
            </a:pPr>
            <a:r>
              <a:rPr lang="ru-RU" sz="1800" b="1" dirty="0" smtClean="0">
                <a:latin typeface="Arial" charset="0"/>
                <a:cs typeface="Arial" charset="0"/>
              </a:rPr>
              <a:t>Методика</a:t>
            </a:r>
            <a:r>
              <a:rPr lang="ru-RU" sz="1800" dirty="0" smtClean="0">
                <a:latin typeface="Arial" charset="0"/>
                <a:cs typeface="Arial" charset="0"/>
              </a:rPr>
              <a:t> решения задачи синхронизации БШВ НКА </a:t>
            </a:r>
            <a:r>
              <a:rPr lang="ru-RU" sz="1800" dirty="0" err="1" smtClean="0">
                <a:latin typeface="Arial" charset="0"/>
                <a:cs typeface="Arial" charset="0"/>
              </a:rPr>
              <a:t>Глонасс</a:t>
            </a:r>
            <a:r>
              <a:rPr lang="ru-RU" sz="1800" dirty="0" smtClean="0">
                <a:latin typeface="Arial" charset="0"/>
                <a:cs typeface="Arial" charset="0"/>
              </a:rPr>
              <a:t> в автономном режиме с использованием МСИ МЛНСС в рамках «веерной» схемы </a:t>
            </a:r>
            <a:r>
              <a:rPr lang="ru-RU" sz="1800" dirty="0" err="1" smtClean="0">
                <a:latin typeface="Arial" charset="0"/>
                <a:cs typeface="Arial" charset="0"/>
              </a:rPr>
              <a:t>межспутниковых</a:t>
            </a:r>
            <a:r>
              <a:rPr lang="ru-RU" sz="1800" dirty="0" smtClean="0">
                <a:latin typeface="Arial" charset="0"/>
                <a:cs typeface="Arial" charset="0"/>
              </a:rPr>
              <a:t> взаимодействий (на основе алгоритма «быстрых поправок» и алгоритма двухпараметрического оценивания ЧВП по скользящему мерному интервалу), а также по полному набору МСИ с короткого мерного интервала для замкнутой простой цепочки МС-взаимодействий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266700" algn="just" eaLnBrk="1" hangingPunct="1">
              <a:spcBef>
                <a:spcPts val="600"/>
              </a:spcBef>
              <a:spcAft>
                <a:spcPts val="300"/>
              </a:spcAft>
            </a:pPr>
            <a:r>
              <a:rPr lang="ru-RU" sz="1800" b="1" dirty="0" smtClean="0">
                <a:latin typeface="Arial" charset="0"/>
                <a:cs typeface="Arial" charset="0"/>
              </a:rPr>
              <a:t>Программно-математическая модель </a:t>
            </a:r>
            <a:r>
              <a:rPr lang="ru-RU" sz="1800" dirty="0" smtClean="0">
                <a:latin typeface="Arial" charset="0"/>
                <a:cs typeface="Arial" charset="0"/>
              </a:rPr>
              <a:t>для имитационного компьютерного моделирования и анализа различных вариантов и режимов использования МСИ для решения задач синхронизации ШВ в рамках среды «</a:t>
            </a:r>
            <a:r>
              <a:rPr lang="en-US" sz="1800" dirty="0" smtClean="0">
                <a:latin typeface="Arial" charset="0"/>
                <a:cs typeface="Arial" charset="0"/>
              </a:rPr>
              <a:t>Delphi</a:t>
            </a:r>
            <a:r>
              <a:rPr lang="ru-RU" sz="1800" dirty="0" smtClean="0">
                <a:latin typeface="Arial" charset="0"/>
                <a:cs typeface="Arial" charset="0"/>
              </a:rPr>
              <a:t>».  </a:t>
            </a:r>
          </a:p>
          <a:p>
            <a:pPr marL="0" indent="266700" algn="just" eaLnBrk="1" hangingPunct="1">
              <a:spcBef>
                <a:spcPts val="600"/>
              </a:spcBef>
              <a:spcAft>
                <a:spcPts val="300"/>
              </a:spcAft>
            </a:pPr>
            <a:r>
              <a:rPr lang="ru-RU" sz="1800" b="1" dirty="0" smtClean="0">
                <a:latin typeface="Arial" charset="0"/>
                <a:cs typeface="Arial" charset="0"/>
              </a:rPr>
              <a:t>Комплекс имитационного моделирования ИМПС-Л «Синхротрон», </a:t>
            </a:r>
            <a:r>
              <a:rPr lang="ru-RU" sz="1800" dirty="0" smtClean="0">
                <a:latin typeface="Arial" charset="0"/>
                <a:cs typeface="Arial" charset="0"/>
              </a:rPr>
              <a:t>реализованный в виде вычислительных программ на языке </a:t>
            </a:r>
            <a:r>
              <a:rPr lang="en-US" sz="1800" dirty="0" smtClean="0">
                <a:latin typeface="Arial" charset="0"/>
                <a:cs typeface="Arial" charset="0"/>
              </a:rPr>
              <a:t>C++ </a:t>
            </a:r>
            <a:r>
              <a:rPr lang="ru-RU" sz="1800" dirty="0" smtClean="0">
                <a:latin typeface="Arial" charset="0"/>
                <a:cs typeface="Arial" charset="0"/>
              </a:rPr>
              <a:t>, позволяющий проигрывать и анализировать различные варианты организации МСЛ с оценкой их ТТХ. </a:t>
            </a:r>
          </a:p>
          <a:p>
            <a:pPr marL="0" indent="266700" algn="just" eaLnBrk="1" hangingPunct="1">
              <a:spcBef>
                <a:spcPts val="600"/>
              </a:spcBef>
              <a:spcAft>
                <a:spcPts val="300"/>
              </a:spcAft>
            </a:pPr>
            <a:r>
              <a:rPr lang="ru-RU" sz="1800" b="1" dirty="0" smtClean="0">
                <a:latin typeface="Arial" charset="0"/>
                <a:cs typeface="Arial" charset="0"/>
              </a:rPr>
              <a:t>Разработаны алгоритмы:</a:t>
            </a:r>
            <a:r>
              <a:rPr lang="ru-RU" sz="1800" dirty="0" smtClean="0">
                <a:latin typeface="Arial" charset="0"/>
                <a:cs typeface="Arial" charset="0"/>
              </a:rPr>
              <a:t> 1.«быстрых поправок» к БШВ; 2.двухпараметри-ческого оценивания по скользящему мерному интервалу; 3. оперативного уточнения кратковременных скачков БШВ по полному набору МСИ вдоль простой замкнутой цепочки МС-взаимодействий; 4. решения ЭЗ по МСИ в рамках «веерной» схемы по всей выборке мерного интервала. Алгоритмы </a:t>
            </a:r>
            <a:r>
              <a:rPr lang="ru-RU" sz="1800" dirty="0" err="1" smtClean="0">
                <a:latin typeface="Arial" charset="0"/>
                <a:cs typeface="Arial" charset="0"/>
              </a:rPr>
              <a:t>ис-следуются</a:t>
            </a:r>
            <a:r>
              <a:rPr lang="ru-RU" sz="1800" dirty="0" smtClean="0">
                <a:latin typeface="Arial" charset="0"/>
                <a:cs typeface="Arial" charset="0"/>
              </a:rPr>
              <a:t> с применением созданного программного </a:t>
            </a:r>
            <a:r>
              <a:rPr lang="ru-RU" sz="1800" b="1" dirty="0" smtClean="0">
                <a:latin typeface="Arial" charset="0"/>
                <a:cs typeface="Arial" charset="0"/>
              </a:rPr>
              <a:t>модельного </a:t>
            </a:r>
            <a:r>
              <a:rPr lang="ru-RU" sz="1800" dirty="0" smtClean="0">
                <a:latin typeface="Arial" charset="0"/>
                <a:cs typeface="Arial" charset="0"/>
              </a:rPr>
              <a:t>комплекса.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683568" y="116632"/>
            <a:ext cx="7920880" cy="648072"/>
          </a:xfrm>
          <a:prstGeom prst="rect">
            <a:avLst/>
          </a:prstGeom>
          <a:solidFill>
            <a:schemeClr val="accent1">
              <a:alpha val="16078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 smtClean="0">
                <a:latin typeface="Calibri" pitchFamily="34" charset="0"/>
              </a:rPr>
              <a:t>Разработанные модели, моделирующий комплекс, варианты бортовых алгоритмов синхронизации БШВ</a:t>
            </a:r>
            <a:endParaRPr lang="ru-RU" sz="2200" b="1" dirty="0">
              <a:latin typeface="Calibri" pitchFamily="34" charset="0"/>
            </a:endParaRPr>
          </a:p>
        </p:txBody>
      </p:sp>
      <p:sp>
        <p:nvSpPr>
          <p:cNvPr id="717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532813" y="6453188"/>
            <a:ext cx="503237" cy="293687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11EFB5-9AD1-4211-B593-D7B1F9C8A941}" type="slidenum">
              <a:rPr lang="ru-RU" sz="1600" b="1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251520" y="1314450"/>
            <a:ext cx="8568952" cy="4994870"/>
          </a:xfrm>
        </p:spPr>
        <p:txBody>
          <a:bodyPr/>
          <a:lstStyle/>
          <a:p>
            <a:pPr marL="361950" indent="-361950" algn="just" eaLnBrk="1" hangingPunct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FontTx/>
              <a:buChar char="-"/>
            </a:pPr>
            <a:r>
              <a:rPr lang="ru-RU" sz="1900" b="1" dirty="0" smtClean="0">
                <a:latin typeface="Arial" charset="0"/>
              </a:rPr>
              <a:t>Информационные свойства и структура составов МСИ</a:t>
            </a:r>
            <a:r>
              <a:rPr lang="ru-RU" sz="1900" dirty="0" smtClean="0">
                <a:latin typeface="Arial" charset="0"/>
              </a:rPr>
              <a:t> в разных вариантах построения </a:t>
            </a:r>
            <a:r>
              <a:rPr lang="ru-RU" sz="1900" b="1" dirty="0" smtClean="0">
                <a:latin typeface="Arial" charset="0"/>
              </a:rPr>
              <a:t>МСЛ</a:t>
            </a:r>
            <a:r>
              <a:rPr lang="ru-RU" sz="1900" dirty="0" smtClean="0">
                <a:latin typeface="Arial" charset="0"/>
              </a:rPr>
              <a:t> для перспективных образцов бортовой аппаратуры МЛНСС и схем организации </a:t>
            </a:r>
            <a:r>
              <a:rPr lang="ru-RU" sz="1900" b="1" dirty="0" err="1" smtClean="0">
                <a:latin typeface="Arial" charset="0"/>
              </a:rPr>
              <a:t>межспутниковых</a:t>
            </a:r>
            <a:r>
              <a:rPr lang="ru-RU" sz="1900" b="1" dirty="0" smtClean="0">
                <a:latin typeface="Arial" charset="0"/>
              </a:rPr>
              <a:t> взаимодействий</a:t>
            </a:r>
            <a:r>
              <a:rPr lang="ru-RU" sz="1900" dirty="0" smtClean="0">
                <a:latin typeface="Arial" charset="0"/>
              </a:rPr>
              <a:t> КА - КА. </a:t>
            </a:r>
          </a:p>
          <a:p>
            <a:pPr marL="361950" indent="-361950" algn="just" eaLnBrk="1" hangingPunct="1">
              <a:lnSpc>
                <a:spcPct val="80000"/>
              </a:lnSpc>
              <a:spcBef>
                <a:spcPts val="600"/>
              </a:spcBef>
              <a:spcAft>
                <a:spcPts val="200"/>
              </a:spcAft>
              <a:buFontTx/>
              <a:buChar char="-"/>
            </a:pPr>
            <a:r>
              <a:rPr lang="ru-RU" sz="1900" dirty="0" smtClean="0">
                <a:latin typeface="Arial" charset="0"/>
              </a:rPr>
              <a:t> </a:t>
            </a:r>
            <a:r>
              <a:rPr lang="ru-RU" sz="1900" b="1" dirty="0" smtClean="0">
                <a:latin typeface="Arial" charset="0"/>
              </a:rPr>
              <a:t>Вопросы наблюдаемости и разрешимости частотно-временной задачи (ЧВЗ)</a:t>
            </a:r>
            <a:r>
              <a:rPr lang="ru-RU" sz="1900" dirty="0" smtClean="0">
                <a:latin typeface="Arial" charset="0"/>
              </a:rPr>
              <a:t> по МСИ, обосновать возможность декомпозиции (ЧВЗ +ЭЗ) и автономного решения задачи </a:t>
            </a:r>
            <a:r>
              <a:rPr lang="ru-RU" sz="1900" b="1" dirty="0" smtClean="0">
                <a:latin typeface="Arial" charset="0"/>
              </a:rPr>
              <a:t>ЧВЗ</a:t>
            </a:r>
            <a:r>
              <a:rPr lang="ru-RU" sz="1900" dirty="0" smtClean="0">
                <a:latin typeface="Arial" charset="0"/>
              </a:rPr>
              <a:t> по МСИ.</a:t>
            </a:r>
          </a:p>
          <a:p>
            <a:pPr marL="361950" indent="-361950" algn="just" eaLnBrk="1" hangingPunct="1">
              <a:lnSpc>
                <a:spcPct val="80000"/>
              </a:lnSpc>
              <a:spcBef>
                <a:spcPts val="600"/>
              </a:spcBef>
              <a:spcAft>
                <a:spcPts val="200"/>
              </a:spcAft>
              <a:buFontTx/>
              <a:buChar char="-"/>
            </a:pPr>
            <a:r>
              <a:rPr lang="ru-RU" sz="1900" dirty="0" smtClean="0">
                <a:latin typeface="Arial" charset="0"/>
              </a:rPr>
              <a:t>Сравнение различных </a:t>
            </a:r>
            <a:r>
              <a:rPr lang="ru-RU" sz="1900" b="1" dirty="0" smtClean="0">
                <a:latin typeface="Arial" charset="0"/>
              </a:rPr>
              <a:t>способов</a:t>
            </a:r>
            <a:r>
              <a:rPr lang="ru-RU" sz="1900" dirty="0" smtClean="0">
                <a:latin typeface="Arial" charset="0"/>
              </a:rPr>
              <a:t> организации вычислительных процессов уточнения ЧВП НКА по МСИ.</a:t>
            </a:r>
          </a:p>
          <a:p>
            <a:pPr marL="361950" indent="-361950" algn="just" eaLnBrk="1" hangingPunct="1">
              <a:lnSpc>
                <a:spcPct val="80000"/>
              </a:lnSpc>
              <a:spcBef>
                <a:spcPts val="600"/>
              </a:spcBef>
              <a:spcAft>
                <a:spcPts val="200"/>
              </a:spcAft>
              <a:buFontTx/>
              <a:buChar char="-"/>
            </a:pPr>
            <a:r>
              <a:rPr lang="ru-RU" sz="1900" dirty="0" smtClean="0">
                <a:latin typeface="Arial" charset="0"/>
              </a:rPr>
              <a:t>Возможности </a:t>
            </a:r>
            <a:r>
              <a:rPr lang="ru-RU" sz="1900" b="1" dirty="0" smtClean="0">
                <a:latin typeface="Arial" charset="0"/>
              </a:rPr>
              <a:t>комбинации </a:t>
            </a:r>
            <a:r>
              <a:rPr lang="ru-RU" sz="1900" b="1" dirty="0" err="1" smtClean="0">
                <a:latin typeface="Arial" charset="0"/>
              </a:rPr>
              <a:t>межспутниковых</a:t>
            </a:r>
            <a:r>
              <a:rPr lang="ru-RU" sz="1900" b="1" dirty="0" smtClean="0">
                <a:latin typeface="Arial" charset="0"/>
              </a:rPr>
              <a:t> измерений взаимных расхождений БШВ </a:t>
            </a:r>
            <a:r>
              <a:rPr lang="en-US" sz="1900" dirty="0" smtClean="0">
                <a:latin typeface="Arial" charset="0"/>
              </a:rPr>
              <a:t>c</a:t>
            </a:r>
            <a:r>
              <a:rPr lang="en-US" sz="1900" b="1" dirty="0" smtClean="0">
                <a:latin typeface="Arial" charset="0"/>
              </a:rPr>
              <a:t> </a:t>
            </a:r>
            <a:r>
              <a:rPr lang="ru-RU" sz="1900" dirty="0" smtClean="0">
                <a:latin typeface="Arial" charset="0"/>
              </a:rPr>
              <a:t>поправками ЧВП от НКУ.</a:t>
            </a:r>
          </a:p>
          <a:p>
            <a:pPr marL="361950" indent="-361950" algn="just" eaLnBrk="1" hangingPunct="1">
              <a:lnSpc>
                <a:spcPct val="80000"/>
              </a:lnSpc>
              <a:spcBef>
                <a:spcPts val="600"/>
              </a:spcBef>
              <a:spcAft>
                <a:spcPts val="200"/>
              </a:spcAft>
              <a:buFontTx/>
              <a:buChar char="-"/>
            </a:pPr>
            <a:r>
              <a:rPr lang="ru-RU" sz="1900" dirty="0" smtClean="0">
                <a:latin typeface="Arial" charset="0"/>
              </a:rPr>
              <a:t>Возможность </a:t>
            </a:r>
            <a:r>
              <a:rPr lang="ru-RU" sz="1900" b="1" dirty="0" smtClean="0">
                <a:latin typeface="Arial" charset="0"/>
              </a:rPr>
              <a:t>автономного ЧВО</a:t>
            </a:r>
            <a:r>
              <a:rPr lang="ru-RU" sz="1900" dirty="0" smtClean="0">
                <a:latin typeface="Arial" charset="0"/>
              </a:rPr>
              <a:t> по МСИ на </a:t>
            </a:r>
            <a:r>
              <a:rPr lang="ru-RU" sz="1900" b="1" dirty="0" smtClean="0">
                <a:latin typeface="Arial" charset="0"/>
              </a:rPr>
              <a:t>длительных интервалах</a:t>
            </a:r>
            <a:r>
              <a:rPr lang="ru-RU" sz="1900" dirty="0" smtClean="0">
                <a:latin typeface="Arial" charset="0"/>
              </a:rPr>
              <a:t>.</a:t>
            </a:r>
          </a:p>
          <a:p>
            <a:pPr marL="361950" indent="-361950" algn="just" eaLnBrk="1" hangingPunct="1">
              <a:lnSpc>
                <a:spcPct val="80000"/>
              </a:lnSpc>
              <a:spcBef>
                <a:spcPts val="600"/>
              </a:spcBef>
              <a:spcAft>
                <a:spcPts val="200"/>
              </a:spcAft>
              <a:buFontTx/>
              <a:buChar char="-"/>
            </a:pPr>
            <a:r>
              <a:rPr lang="ru-RU" sz="1900" dirty="0" smtClean="0">
                <a:latin typeface="Arial" charset="0"/>
              </a:rPr>
              <a:t>Оценка характеристик точности и оперативности автономного решения ЧВЗ по МСИ на борту НКА</a:t>
            </a:r>
          </a:p>
          <a:p>
            <a:pPr marL="361950" indent="-361950" algn="just" eaLnBrk="1" hangingPunct="1">
              <a:lnSpc>
                <a:spcPct val="80000"/>
              </a:lnSpc>
              <a:spcBef>
                <a:spcPts val="600"/>
              </a:spcBef>
              <a:spcAft>
                <a:spcPts val="200"/>
              </a:spcAft>
              <a:buFontTx/>
              <a:buChar char="-"/>
            </a:pPr>
            <a:r>
              <a:rPr lang="ru-RU" sz="1900" dirty="0" smtClean="0">
                <a:latin typeface="Arial" charset="0"/>
              </a:rPr>
              <a:t> Варианты </a:t>
            </a:r>
            <a:r>
              <a:rPr lang="ru-RU" sz="1900" b="1" dirty="0" smtClean="0">
                <a:latin typeface="Arial" charset="0"/>
              </a:rPr>
              <a:t>алгоритмов решения ЧВЗ </a:t>
            </a:r>
            <a:r>
              <a:rPr lang="ru-RU" sz="1900" dirty="0" smtClean="0">
                <a:latin typeface="Arial" charset="0"/>
              </a:rPr>
              <a:t>по МСИ и модельные варианты для  имитационного исследования с помощью Модельного Комплекса. 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403648" y="260648"/>
            <a:ext cx="6624737" cy="576262"/>
          </a:xfrm>
          <a:prstGeom prst="rect">
            <a:avLst/>
          </a:prstGeom>
          <a:solidFill>
            <a:schemeClr val="accent1">
              <a:alpha val="14902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 b="1" dirty="0" smtClean="0"/>
              <a:t>Проблемы в задачах синхронизации БШВ </a:t>
            </a:r>
          </a:p>
          <a:p>
            <a:pPr algn="ctr"/>
            <a:r>
              <a:rPr lang="ru-RU" sz="2200" b="1" dirty="0" smtClean="0"/>
              <a:t>на базе </a:t>
            </a:r>
            <a:r>
              <a:rPr lang="ru-RU" sz="2200" b="1" dirty="0" err="1" smtClean="0"/>
              <a:t>межспутниковой</a:t>
            </a:r>
            <a:r>
              <a:rPr lang="ru-RU" sz="2200" b="1" dirty="0" smtClean="0"/>
              <a:t> линии</a:t>
            </a:r>
            <a:endParaRPr lang="ru-RU" sz="2200" b="1" dirty="0"/>
          </a:p>
        </p:txBody>
      </p:sp>
      <p:sp>
        <p:nvSpPr>
          <p:cNvPr id="512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388350" y="6308725"/>
            <a:ext cx="576263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B069B7-D42C-4A69-A7B6-7A35A9B084C3}" type="slidenum">
              <a:rPr lang="ru-RU" sz="1600" b="1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4294967295"/>
          </p:nvPr>
        </p:nvSpPr>
        <p:spPr>
          <a:xfrm>
            <a:off x="0" y="836613"/>
            <a:ext cx="9036050" cy="5545137"/>
          </a:xfrm>
        </p:spPr>
        <p:txBody>
          <a:bodyPr/>
          <a:lstStyle/>
          <a:p>
            <a:pPr marL="361950" indent="-361950" algn="just" eaLnBrk="1" hangingPunct="1">
              <a:spcBef>
                <a:spcPct val="60000"/>
              </a:spcBef>
              <a:spcAft>
                <a:spcPct val="60000"/>
              </a:spcAft>
              <a:buFontTx/>
              <a:buChar char="•"/>
            </a:pPr>
            <a:r>
              <a:rPr lang="ru-RU" sz="1800" dirty="0" smtClean="0">
                <a:latin typeface="Arial" charset="0"/>
              </a:rPr>
              <a:t>Разработаны </a:t>
            </a:r>
            <a:r>
              <a:rPr lang="ru-RU" sz="1800" b="1" dirty="0" smtClean="0">
                <a:latin typeface="Arial" charset="0"/>
              </a:rPr>
              <a:t>эффективные алгоритмы использования  </a:t>
            </a:r>
            <a:r>
              <a:rPr lang="ru-RU" sz="1800" b="1" dirty="0" err="1" smtClean="0">
                <a:latin typeface="Arial" charset="0"/>
              </a:rPr>
              <a:t>МежСпутниковых</a:t>
            </a:r>
            <a:r>
              <a:rPr lang="ru-RU" sz="1800" b="1" dirty="0" smtClean="0">
                <a:latin typeface="Arial" charset="0"/>
              </a:rPr>
              <a:t> Измерений </a:t>
            </a:r>
            <a:r>
              <a:rPr lang="ru-RU" sz="1800" dirty="0" smtClean="0">
                <a:latin typeface="Arial" charset="0"/>
              </a:rPr>
              <a:t>для ЧВО и ЭО НКА ГЛОНАСС, разработаны методики оценки тактико-технических показателей данных алгоритмов.</a:t>
            </a:r>
          </a:p>
          <a:p>
            <a:pPr marL="361950" indent="-361950" algn="just" eaLnBrk="1" hangingPunct="1">
              <a:spcBef>
                <a:spcPct val="60000"/>
              </a:spcBef>
              <a:spcAft>
                <a:spcPct val="60000"/>
              </a:spcAft>
              <a:buFontTx/>
              <a:buChar char="•"/>
            </a:pPr>
            <a:r>
              <a:rPr lang="ru-RU" sz="1800" dirty="0" smtClean="0">
                <a:latin typeface="Arial" charset="0"/>
              </a:rPr>
              <a:t>Построен </a:t>
            </a:r>
            <a:r>
              <a:rPr lang="ru-RU" sz="1800" b="1" dirty="0" smtClean="0">
                <a:latin typeface="Arial" charset="0"/>
              </a:rPr>
              <a:t>комплекс математического моделирования,</a:t>
            </a:r>
            <a:r>
              <a:rPr lang="ru-RU" sz="1800" dirty="0" smtClean="0">
                <a:latin typeface="Arial" charset="0"/>
              </a:rPr>
              <a:t> с использованием которого отрабатываются и исследуются </a:t>
            </a:r>
            <a:r>
              <a:rPr lang="ru-RU" sz="1800" b="1" dirty="0" smtClean="0">
                <a:latin typeface="Arial" charset="0"/>
              </a:rPr>
              <a:t>характеристики </a:t>
            </a:r>
            <a:r>
              <a:rPr lang="ru-RU" sz="1800" b="1" dirty="0" err="1" smtClean="0">
                <a:latin typeface="Arial" charset="0"/>
              </a:rPr>
              <a:t>МежСпутниковой</a:t>
            </a:r>
            <a:r>
              <a:rPr lang="ru-RU" sz="1800" b="1" dirty="0" smtClean="0">
                <a:latin typeface="Arial" charset="0"/>
              </a:rPr>
              <a:t> Линии и ее элементов</a:t>
            </a:r>
            <a:r>
              <a:rPr lang="ru-RU" sz="1800" dirty="0" smtClean="0">
                <a:latin typeface="Arial" charset="0"/>
              </a:rPr>
              <a:t>. </a:t>
            </a:r>
          </a:p>
          <a:p>
            <a:pPr marL="361950" indent="-361950" algn="just" eaLnBrk="1" hangingPunct="1">
              <a:spcBef>
                <a:spcPct val="60000"/>
              </a:spcBef>
              <a:spcAft>
                <a:spcPct val="60000"/>
              </a:spcAft>
              <a:buFontTx/>
              <a:buChar char="•"/>
            </a:pPr>
            <a:r>
              <a:rPr lang="ru-RU" sz="1800" b="1" dirty="0" smtClean="0">
                <a:latin typeface="Arial" charset="0"/>
              </a:rPr>
              <a:t>Рекомендованы</a:t>
            </a:r>
            <a:r>
              <a:rPr lang="ru-RU" sz="1800" dirty="0" smtClean="0">
                <a:latin typeface="Arial" charset="0"/>
              </a:rPr>
              <a:t> </a:t>
            </a:r>
            <a:r>
              <a:rPr lang="ru-RU" sz="1800" b="1" dirty="0" smtClean="0">
                <a:latin typeface="Arial" charset="0"/>
              </a:rPr>
              <a:t>рациональные схемы </a:t>
            </a:r>
            <a:r>
              <a:rPr lang="ru-RU" sz="1800" b="1" dirty="0" err="1" smtClean="0">
                <a:latin typeface="Arial" charset="0"/>
              </a:rPr>
              <a:t>межспутниковых</a:t>
            </a:r>
            <a:r>
              <a:rPr lang="ru-RU" sz="1800" b="1" dirty="0" smtClean="0">
                <a:latin typeface="Arial" charset="0"/>
              </a:rPr>
              <a:t> взаимодействий</a:t>
            </a:r>
            <a:r>
              <a:rPr lang="ru-RU" sz="1800" dirty="0" smtClean="0">
                <a:latin typeface="Arial" charset="0"/>
              </a:rPr>
              <a:t> в МСЛ перспективной ГНСС ГЛОНАСС, выбраны </a:t>
            </a:r>
            <a:r>
              <a:rPr lang="ru-RU" sz="1800" b="1" dirty="0" smtClean="0">
                <a:latin typeface="Arial" charset="0"/>
              </a:rPr>
              <a:t>циклограммы функционирования</a:t>
            </a:r>
            <a:r>
              <a:rPr lang="ru-RU" sz="1800" dirty="0" smtClean="0">
                <a:latin typeface="Arial" charset="0"/>
              </a:rPr>
              <a:t> лазерно-оптической бортовой аппаратуры (БА) </a:t>
            </a:r>
            <a:r>
              <a:rPr lang="ru-RU" sz="1800" dirty="0" err="1" smtClean="0">
                <a:latin typeface="Arial" charset="0"/>
              </a:rPr>
              <a:t>межспутниковых</a:t>
            </a:r>
            <a:r>
              <a:rPr lang="ru-RU" sz="1800" dirty="0" smtClean="0">
                <a:latin typeface="Arial" charset="0"/>
              </a:rPr>
              <a:t> измерений МЛНСС. </a:t>
            </a:r>
          </a:p>
          <a:p>
            <a:pPr marL="361950" indent="-361950" algn="just" eaLnBrk="1" hangingPunct="1">
              <a:spcBef>
                <a:spcPct val="60000"/>
              </a:spcBef>
              <a:spcAft>
                <a:spcPct val="60000"/>
              </a:spcAft>
              <a:buFontTx/>
              <a:buChar char="•"/>
            </a:pPr>
            <a:r>
              <a:rPr lang="ru-RU" sz="1800" dirty="0" smtClean="0">
                <a:latin typeface="Arial" charset="0"/>
              </a:rPr>
              <a:t>По результатам работы выработаны </a:t>
            </a:r>
            <a:r>
              <a:rPr lang="ru-RU" sz="1800" b="1" dirty="0" smtClean="0">
                <a:latin typeface="Arial" charset="0"/>
              </a:rPr>
              <a:t>требования к точности </a:t>
            </a:r>
            <a:r>
              <a:rPr lang="ru-RU" sz="1800" dirty="0" smtClean="0">
                <a:latin typeface="Arial" charset="0"/>
              </a:rPr>
              <a:t>и</a:t>
            </a:r>
            <a:r>
              <a:rPr lang="ru-RU" sz="1800" b="1" dirty="0" smtClean="0">
                <a:latin typeface="Arial" charset="0"/>
              </a:rPr>
              <a:t> оперативности</a:t>
            </a:r>
            <a:r>
              <a:rPr lang="ru-RU" sz="1800" dirty="0" smtClean="0">
                <a:latin typeface="Arial" charset="0"/>
              </a:rPr>
              <a:t> перспективной навигационно-измерительной аппаратуры МСИ, уточняется </a:t>
            </a:r>
            <a:r>
              <a:rPr lang="ru-RU" sz="1800" b="1" dirty="0" smtClean="0">
                <a:latin typeface="Arial" charset="0"/>
              </a:rPr>
              <a:t>облик перспективных автономных алгоритмов обработки </a:t>
            </a:r>
            <a:r>
              <a:rPr lang="ru-RU" sz="1800" dirty="0" smtClean="0">
                <a:latin typeface="Arial" charset="0"/>
              </a:rPr>
              <a:t>МСИ</a:t>
            </a:r>
            <a:r>
              <a:rPr lang="ru-RU" sz="1800" b="1" dirty="0" smtClean="0">
                <a:latin typeface="Arial" charset="0"/>
              </a:rPr>
              <a:t> </a:t>
            </a:r>
            <a:r>
              <a:rPr lang="ru-RU" sz="1800" dirty="0" smtClean="0">
                <a:latin typeface="Arial" charset="0"/>
              </a:rPr>
              <a:t>и </a:t>
            </a:r>
            <a:r>
              <a:rPr lang="ru-RU" sz="1800" b="1" dirty="0" smtClean="0">
                <a:latin typeface="Arial" charset="0"/>
              </a:rPr>
              <a:t>решения задач синхронизации </a:t>
            </a:r>
            <a:r>
              <a:rPr lang="ru-RU" sz="1800" dirty="0" smtClean="0">
                <a:latin typeface="Arial" charset="0"/>
              </a:rPr>
              <a:t>БШВ НКА </a:t>
            </a:r>
            <a:r>
              <a:rPr lang="ru-RU" sz="1800" dirty="0" err="1" smtClean="0">
                <a:latin typeface="Arial" charset="0"/>
              </a:rPr>
              <a:t>Глонасс</a:t>
            </a:r>
            <a:r>
              <a:rPr lang="ru-RU" sz="1800" dirty="0" smtClean="0">
                <a:latin typeface="Arial" charset="0"/>
              </a:rPr>
              <a:t>.</a:t>
            </a:r>
            <a:endParaRPr lang="ru-RU" sz="1800" dirty="0" smtClean="0">
              <a:latin typeface="Arial" charset="0"/>
              <a:cs typeface="Times New Roman" pitchFamily="18" charset="0"/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1403350" y="115888"/>
            <a:ext cx="6553200" cy="612775"/>
          </a:xfrm>
          <a:prstGeom prst="rect">
            <a:avLst/>
          </a:prstGeom>
          <a:solidFill>
            <a:schemeClr val="accent1">
              <a:alpha val="16078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 smtClean="0"/>
              <a:t>Результаты исследования </a:t>
            </a:r>
            <a:endParaRPr lang="ru-RU" sz="2400" b="1" dirty="0"/>
          </a:p>
        </p:txBody>
      </p:sp>
      <p:sp>
        <p:nvSpPr>
          <p:cNvPr id="5126" name="Номер слайда 5"/>
          <p:cNvSpPr txBox="1">
            <a:spLocks noGrp="1"/>
          </p:cNvSpPr>
          <p:nvPr/>
        </p:nvSpPr>
        <p:spPr bwMode="auto">
          <a:xfrm>
            <a:off x="8316913" y="6356350"/>
            <a:ext cx="6477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EEA7FC9C-AEA8-4006-8781-C0BB40946F48}" type="slidenum">
              <a:rPr lang="ru-RU" sz="1600" b="1">
                <a:latin typeface="+mn-lt"/>
                <a:cs typeface="+mn-cs"/>
              </a:rPr>
              <a:pPr algn="r">
                <a:defRPr/>
              </a:pPr>
              <a:t>6</a:t>
            </a:fld>
            <a:endParaRPr lang="ru-RU" sz="16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18332" y="215752"/>
            <a:ext cx="8474148" cy="620960"/>
          </a:xfrm>
          <a:solidFill>
            <a:schemeClr val="tx2">
              <a:lumMod val="20000"/>
              <a:lumOff val="80000"/>
              <a:alpha val="74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dirty="0" smtClean="0"/>
              <a:t>Цепочки МС-взаимодействий для лазерно-оптической аппаратуры МЛНСС</a:t>
            </a:r>
            <a:r>
              <a:rPr lang="en-US" sz="2200" b="1" dirty="0" smtClean="0"/>
              <a:t>-</a:t>
            </a:r>
            <a:r>
              <a:rPr lang="ru-RU" sz="2200" b="1" dirty="0" smtClean="0"/>
              <a:t>К2 в ГНСС ГЛОНАСС</a:t>
            </a:r>
            <a:endParaRPr lang="ru-RU" sz="2200" b="1" dirty="0"/>
          </a:p>
        </p:txBody>
      </p:sp>
      <p:sp>
        <p:nvSpPr>
          <p:cNvPr id="8198" name="Номер слайда 5"/>
          <p:cNvSpPr txBox="1">
            <a:spLocks noGrp="1"/>
          </p:cNvSpPr>
          <p:nvPr/>
        </p:nvSpPr>
        <p:spPr bwMode="auto">
          <a:xfrm>
            <a:off x="8316913" y="6356350"/>
            <a:ext cx="6477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852C1C58-99ED-4A04-92F0-A9967E3B927B}" type="slidenum">
              <a:rPr lang="ru-RU" sz="1600" b="1">
                <a:latin typeface="+mn-lt"/>
                <a:cs typeface="+mn-cs"/>
              </a:rPr>
              <a:pPr algn="r">
                <a:defRPr/>
              </a:pPr>
              <a:t>7</a:t>
            </a:fld>
            <a:endParaRPr lang="ru-RU" sz="1600" b="1" dirty="0">
              <a:latin typeface="+mn-lt"/>
              <a:cs typeface="+mn-cs"/>
            </a:endParaRPr>
          </a:p>
        </p:txBody>
      </p:sp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518477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124"/>
          <p:cNvSpPr>
            <a:spLocks noChangeArrowheads="1"/>
          </p:cNvSpPr>
          <p:nvPr/>
        </p:nvSpPr>
        <p:spPr bwMode="auto">
          <a:xfrm>
            <a:off x="251520" y="908720"/>
            <a:ext cx="8784976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ru-RU" dirty="0" smtClean="0">
                <a:cs typeface="Times New Roman" pitchFamily="18" charset="0"/>
              </a:rPr>
              <a:t>Вариант графа </a:t>
            </a:r>
            <a:r>
              <a:rPr lang="ru-RU" dirty="0">
                <a:cs typeface="Times New Roman" pitchFamily="18" charset="0"/>
              </a:rPr>
              <a:t>слабо регулярных цепочек </a:t>
            </a:r>
            <a:r>
              <a:rPr lang="ru-RU" dirty="0" err="1">
                <a:cs typeface="Times New Roman" pitchFamily="18" charset="0"/>
              </a:rPr>
              <a:t>межспутниковых</a:t>
            </a:r>
            <a:r>
              <a:rPr lang="ru-RU" dirty="0">
                <a:cs typeface="Times New Roman" pitchFamily="18" charset="0"/>
              </a:rPr>
              <a:t>  взаимодействий </a:t>
            </a:r>
          </a:p>
          <a:p>
            <a:pPr algn="ctr" eaLnBrk="0" hangingPunct="0"/>
            <a:r>
              <a:rPr lang="ru-RU" dirty="0">
                <a:cs typeface="Times New Roman" pitchFamily="18" charset="0"/>
              </a:rPr>
              <a:t>смешанного типа, с полным охватом ОГ связной линией при двухкомплектном варианте размещения аппаратуры МЛНСС на борту КА </a:t>
            </a:r>
            <a:r>
              <a:rPr lang="ru-RU" dirty="0" smtClean="0">
                <a:cs typeface="Times New Roman" pitchFamily="18" charset="0"/>
              </a:rPr>
              <a:t>«Глонасс-К2»</a:t>
            </a:r>
            <a:endParaRPr lang="ru-RU" dirty="0"/>
          </a:p>
        </p:txBody>
      </p:sp>
      <p:sp>
        <p:nvSpPr>
          <p:cNvPr id="17416" name="Rectangle 167"/>
          <p:cNvSpPr>
            <a:spLocks noChangeArrowheads="1"/>
          </p:cNvSpPr>
          <p:nvPr/>
        </p:nvSpPr>
        <p:spPr bwMode="auto">
          <a:xfrm>
            <a:off x="0" y="-369888"/>
            <a:ext cx="184150" cy="739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1200">
              <a:cs typeface="Times New Roman" pitchFamily="18" charset="0"/>
            </a:endParaRPr>
          </a:p>
          <a:p>
            <a:pPr eaLnBrk="0" hangingPunct="0"/>
            <a:r>
              <a:rPr lang="ru-RU" sz="1200">
                <a:cs typeface="Times New Roman" pitchFamily="18" charset="0"/>
              </a:rPr>
              <a:t/>
            </a:r>
            <a:br>
              <a:rPr lang="ru-RU" sz="1200">
                <a:cs typeface="Times New Roman" pitchFamily="18" charset="0"/>
              </a:rPr>
            </a:br>
            <a:endParaRPr lang="ru-RU"/>
          </a:p>
        </p:txBody>
      </p:sp>
      <p:sp>
        <p:nvSpPr>
          <p:cNvPr id="7" name="Rectangle 124"/>
          <p:cNvSpPr>
            <a:spLocks noChangeArrowheads="1"/>
          </p:cNvSpPr>
          <p:nvPr/>
        </p:nvSpPr>
        <p:spPr bwMode="auto">
          <a:xfrm>
            <a:off x="5940152" y="1844824"/>
            <a:ext cx="280831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ru-RU" sz="1600" dirty="0" smtClean="0">
                <a:cs typeface="Times New Roman" pitchFamily="18" charset="0"/>
              </a:rPr>
              <a:t>Простая замкнутая цепочка </a:t>
            </a:r>
            <a:r>
              <a:rPr lang="ru-RU" sz="1600" dirty="0" err="1" smtClean="0">
                <a:cs typeface="Times New Roman" pitchFamily="18" charset="0"/>
              </a:rPr>
              <a:t>межспутниковых</a:t>
            </a:r>
            <a:r>
              <a:rPr lang="ru-RU" sz="1600" dirty="0" smtClean="0">
                <a:cs typeface="Times New Roman" pitchFamily="18" charset="0"/>
              </a:rPr>
              <a:t> взаимодействий при двухтерминальном  размещении БА МЛНСС на каждом из 24 НКА </a:t>
            </a:r>
            <a:r>
              <a:rPr lang="ru-RU" sz="1600" dirty="0" err="1" smtClean="0">
                <a:cs typeface="Times New Roman" pitchFamily="18" charset="0"/>
              </a:rPr>
              <a:t>Глонасс</a:t>
            </a:r>
            <a:r>
              <a:rPr lang="ru-RU" sz="1600" dirty="0" smtClean="0">
                <a:cs typeface="Times New Roman" pitchFamily="18" charset="0"/>
              </a:rPr>
              <a:t> охватывает все 24 аппарата. По короткому мерному интервалу (1 мин) позволяет сформировать 24 нормальных места МС-измерений разностей БШВ и передать их в один центр обработки.  На основе этих МСИ можно определить поправки к каждой из 24 БШВ, сводящие их к общей композитной ШВ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3412"/>
          </a:xfrm>
          <a:solidFill>
            <a:schemeClr val="accent1">
              <a:alpha val="16078"/>
            </a:schemeClr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 smtClean="0">
                <a:latin typeface="Arial" charset="0"/>
              </a:rPr>
              <a:t>Межспутниковые</a:t>
            </a:r>
            <a:r>
              <a:rPr lang="ru-RU" sz="2400" dirty="0" smtClean="0">
                <a:latin typeface="Arial" charset="0"/>
              </a:rPr>
              <a:t> </a:t>
            </a:r>
            <a:r>
              <a:rPr lang="ru-RU" sz="2400" dirty="0" err="1" smtClean="0">
                <a:latin typeface="Arial" charset="0"/>
              </a:rPr>
              <a:t>псевдодальности</a:t>
            </a:r>
            <a:r>
              <a:rPr lang="ru-RU" sz="2400" dirty="0" smtClean="0">
                <a:latin typeface="Arial" charset="0"/>
              </a:rPr>
              <a:t> и вторичный измеряемый параметр расхождения бортовых шкал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107950" y="765175"/>
            <a:ext cx="9217025" cy="5903913"/>
          </a:xfrm>
        </p:spPr>
        <p:txBody>
          <a:bodyPr/>
          <a:lstStyle/>
          <a:p>
            <a:pPr marL="274638" indent="-180975">
              <a:spcBef>
                <a:spcPts val="0"/>
              </a:spcBef>
              <a:buFont typeface="Arial" charset="0"/>
              <a:buNone/>
              <a:defRPr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Расчетная модельная функция измерения </a:t>
            </a:r>
            <a:r>
              <a:rPr lang="ru-RU" sz="1400" b="1" u="sng" dirty="0" err="1" smtClean="0">
                <a:latin typeface="Arial" pitchFamily="34" charset="0"/>
                <a:cs typeface="Arial" pitchFamily="34" charset="0"/>
              </a:rPr>
              <a:t>межспутниковой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u="sng" dirty="0" err="1" smtClean="0">
                <a:latin typeface="Arial" pitchFamily="34" charset="0"/>
                <a:cs typeface="Arial" pitchFamily="34" charset="0"/>
              </a:rPr>
              <a:t>псевдодальности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PD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(при излучении сигнала от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НКА1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к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НКА2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 между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НКА2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НКА1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, измеряемая приемником  на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НКА2 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(выражается в  единицах длины)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74638" indent="-180975">
              <a:buFont typeface="Arial" charset="0"/>
              <a:buNone/>
              <a:defRPr/>
            </a:pPr>
            <a:r>
              <a:rPr lang="ru-RU" sz="1400" b="1" i="1" dirty="0" smtClean="0">
                <a:latin typeface="Times New Roman" pitchFamily="18" charset="0"/>
              </a:rPr>
              <a:t>   		</a:t>
            </a:r>
            <a:r>
              <a:rPr lang="ru-RU" sz="1700" b="1" i="1" dirty="0" smtClean="0">
                <a:latin typeface="Times New Roman" pitchFamily="18" charset="0"/>
              </a:rPr>
              <a:t>P</a:t>
            </a:r>
            <a:r>
              <a:rPr lang="en-US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12 </a:t>
            </a:r>
            <a:r>
              <a:rPr lang="ru-RU" sz="1700" b="1" i="1" dirty="0" smtClean="0">
                <a:latin typeface="Times New Roman" pitchFamily="18" charset="0"/>
              </a:rPr>
              <a:t>=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d12</a:t>
            </a:r>
            <a:r>
              <a:rPr lang="ru-RU" sz="1700" b="1" i="1" baseline="-25000" dirty="0" smtClean="0">
                <a:latin typeface="Times New Roman" pitchFamily="18" charset="0"/>
              </a:rPr>
              <a:t>геом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 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с</a:t>
            </a:r>
            <a:r>
              <a:rPr lang="ru-RU" sz="1700" i="1" dirty="0" smtClean="0">
                <a:latin typeface="Times New Roman" pitchFamily="18" charset="0"/>
                <a:sym typeface="Symbol" pitchFamily="18" charset="2"/>
              </a:rPr>
              <a:t></a:t>
            </a:r>
            <a:r>
              <a:rPr lang="ru-RU" sz="1700" i="1" dirty="0" smtClean="0">
                <a:latin typeface="Times New Roman" pitchFamily="18" charset="0"/>
              </a:rPr>
              <a:t>(</a:t>
            </a:r>
            <a:r>
              <a:rPr lang="ru-RU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НКА2</a:t>
            </a:r>
            <a:r>
              <a:rPr lang="ru-RU" sz="1700" i="1" dirty="0" smtClean="0">
                <a:latin typeface="Times New Roman" pitchFamily="18" charset="0"/>
              </a:rPr>
              <a:t>  </a:t>
            </a:r>
            <a:r>
              <a:rPr lang="ru-RU" sz="1700" b="1" i="1" dirty="0" smtClean="0">
                <a:latin typeface="Times New Roman" pitchFamily="18" charset="0"/>
              </a:rPr>
              <a:t>-</a:t>
            </a:r>
            <a:r>
              <a:rPr lang="ru-RU" sz="1700" i="1" dirty="0" smtClean="0">
                <a:latin typeface="Times New Roman" pitchFamily="18" charset="0"/>
              </a:rPr>
              <a:t>  </a:t>
            </a:r>
            <a:r>
              <a:rPr lang="ru-RU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НКА1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</a:t>
            </a:r>
            <a:r>
              <a:rPr lang="ru-RU" sz="1700" i="1" dirty="0" smtClean="0">
                <a:latin typeface="Times New Roman" pitchFamily="18" charset="0"/>
              </a:rPr>
              <a:t> 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НКА1излучат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 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err="1" smtClean="0">
                <a:latin typeface="Times New Roman" pitchFamily="18" charset="0"/>
              </a:rPr>
              <a:t>t</a:t>
            </a:r>
            <a:r>
              <a:rPr lang="ru-RU" sz="1700" b="1" i="1" baseline="-25000" dirty="0" err="1" smtClean="0">
                <a:latin typeface="Times New Roman" pitchFamily="18" charset="0"/>
              </a:rPr>
              <a:t>зад</a:t>
            </a:r>
            <a:r>
              <a:rPr lang="ru-RU" sz="1700" b="1" i="1" baseline="-25000" dirty="0" smtClean="0">
                <a:latin typeface="Times New Roman" pitchFamily="18" charset="0"/>
              </a:rPr>
              <a:t> среды</a:t>
            </a:r>
            <a:r>
              <a:rPr lang="ru-RU" sz="1700" b="1" i="1" dirty="0" smtClean="0">
                <a:latin typeface="Times New Roman" pitchFamily="18" charset="0"/>
              </a:rPr>
              <a:t> +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</a:p>
          <a:p>
            <a:pPr marL="274638" indent="-180975">
              <a:buFont typeface="Arial" charset="0"/>
              <a:buNone/>
              <a:defRPr/>
            </a:pPr>
            <a:r>
              <a:rPr lang="ru-RU" sz="1700" i="1" dirty="0" smtClean="0">
                <a:latin typeface="Times New Roman" pitchFamily="18" charset="0"/>
                <a:sym typeface="Symbol" pitchFamily="18" charset="2"/>
              </a:rPr>
              <a:t>  			</a:t>
            </a:r>
            <a:r>
              <a:rPr lang="ru-RU" sz="1700" b="1" i="1" dirty="0" smtClean="0">
                <a:latin typeface="Times New Roman" pitchFamily="18" charset="0"/>
                <a:sym typeface="Symbol" pitchFamily="18" charset="2"/>
              </a:rPr>
              <a:t>+</a:t>
            </a:r>
            <a:r>
              <a:rPr lang="ru-RU" sz="1700" i="1" dirty="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НКА2приемн 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 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НКА2шум</a:t>
            </a:r>
            <a:r>
              <a:rPr lang="ru-RU" sz="1700" i="1" dirty="0" smtClean="0">
                <a:latin typeface="Times New Roman" pitchFamily="18" charset="0"/>
              </a:rPr>
              <a:t> ) ,	</a:t>
            </a:r>
            <a:r>
              <a:rPr lang="ru-RU" sz="1700" dirty="0" smtClean="0">
                <a:latin typeface="Times New Roman" pitchFamily="18" charset="0"/>
              </a:rPr>
              <a:t>				(1)</a:t>
            </a:r>
          </a:p>
          <a:p>
            <a:pPr marL="266700" indent="-85725">
              <a:buFont typeface="Arial" charset="0"/>
              <a:buNone/>
              <a:defRPr/>
            </a:pPr>
            <a:r>
              <a:rPr lang="ru-RU" sz="1400" dirty="0" smtClean="0">
                <a:latin typeface="Times New Roman" pitchFamily="18" charset="0"/>
              </a:rPr>
              <a:t>где  </a:t>
            </a:r>
            <a:r>
              <a:rPr lang="ru-RU" sz="1400" b="1" i="1" dirty="0" err="1" smtClean="0">
                <a:latin typeface="Times New Roman" pitchFamily="18" charset="0"/>
              </a:rPr>
              <a:t>d</a:t>
            </a:r>
            <a:r>
              <a:rPr lang="ru-RU" sz="1400" i="1" baseline="-25000" dirty="0" err="1" smtClean="0">
                <a:latin typeface="Times New Roman" pitchFamily="18" charset="0"/>
              </a:rPr>
              <a:t>геом</a:t>
            </a:r>
            <a:r>
              <a:rPr lang="ru-RU" sz="1400" dirty="0" smtClean="0">
                <a:latin typeface="Times New Roman" pitchFamily="18" charset="0"/>
              </a:rPr>
              <a:t> – </a:t>
            </a:r>
            <a:r>
              <a:rPr lang="ru-RU" sz="1400" b="1" dirty="0" smtClean="0">
                <a:latin typeface="Times New Roman" pitchFamily="18" charset="0"/>
              </a:rPr>
              <a:t>геометрическая дальность </a:t>
            </a:r>
            <a:r>
              <a:rPr lang="ru-RU" sz="1400" dirty="0" smtClean="0">
                <a:latin typeface="Times New Roman" pitchFamily="18" charset="0"/>
              </a:rPr>
              <a:t>(в абсолютной системе отсчета) между точками положения излучателя в момент излучения сигнала и приемника в момент его приема; </a:t>
            </a:r>
            <a:endParaRPr lang="ru-RU" sz="1400" i="1" dirty="0" smtClean="0">
              <a:latin typeface="Times New Roman" pitchFamily="18" charset="0"/>
            </a:endParaRPr>
          </a:p>
          <a:p>
            <a:pPr marL="452438" indent="-274638">
              <a:buFont typeface="Arial" charset="0"/>
              <a:buNone/>
              <a:defRPr/>
            </a:pPr>
            <a:r>
              <a:rPr lang="ru-RU" sz="1400" b="1" i="1" dirty="0" smtClean="0">
                <a:latin typeface="Times New Roman" pitchFamily="18" charset="0"/>
              </a:rPr>
              <a:t>с</a:t>
            </a:r>
            <a:r>
              <a:rPr lang="ru-RU" sz="1400" dirty="0" smtClean="0">
                <a:latin typeface="Times New Roman" pitchFamily="18" charset="0"/>
              </a:rPr>
              <a:t>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скорость света в вакууме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sym typeface="Symbol"/>
              </a:rPr>
              <a:t>10</a:t>
            </a:r>
            <a:r>
              <a:rPr lang="ru-RU" sz="14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8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sym typeface="Symbol"/>
              </a:rPr>
              <a:t>м/с)</a:t>
            </a:r>
            <a:r>
              <a:rPr lang="ru-RU" sz="1400" dirty="0" smtClean="0">
                <a:latin typeface="Times New Roman" pitchFamily="18" charset="0"/>
              </a:rPr>
              <a:t>; </a:t>
            </a:r>
            <a:endParaRPr lang="ru-RU" sz="1400" i="1" dirty="0" smtClean="0">
              <a:latin typeface="Times New Roman" pitchFamily="18" charset="0"/>
            </a:endParaRPr>
          </a:p>
          <a:p>
            <a:pPr marL="452438" indent="-274638">
              <a:buFont typeface="Arial" charset="0"/>
              <a:buNone/>
              <a:defRPr/>
            </a:pPr>
            <a:r>
              <a:rPr lang="ru-RU" sz="1400" b="1" i="1" dirty="0" smtClean="0">
                <a:latin typeface="Times New Roman" pitchFamily="18" charset="0"/>
              </a:rPr>
              <a:t>d</a:t>
            </a:r>
            <a:r>
              <a:rPr lang="ru-RU" sz="1400" i="1" dirty="0" smtClean="0">
                <a:latin typeface="Times New Roman" pitchFamily="18" charset="0"/>
              </a:rPr>
              <a:t>t</a:t>
            </a:r>
            <a:r>
              <a:rPr lang="ru-RU" sz="1400" b="1" i="1" baseline="-25000" dirty="0" smtClean="0">
                <a:latin typeface="Times New Roman" pitchFamily="18" charset="0"/>
              </a:rPr>
              <a:t>НКА1</a:t>
            </a:r>
            <a:r>
              <a:rPr lang="ru-RU" sz="1400" dirty="0" smtClean="0">
                <a:latin typeface="Times New Roman" pitchFamily="18" charset="0"/>
              </a:rPr>
              <a:t> – </a:t>
            </a:r>
            <a:r>
              <a:rPr lang="ru-RU" sz="1400" b="1" dirty="0" smtClean="0">
                <a:latin typeface="Times New Roman" pitchFamily="18" charset="0"/>
              </a:rPr>
              <a:t>сдвиг шкалы времени </a:t>
            </a:r>
            <a:r>
              <a:rPr lang="ru-RU" sz="1400" dirty="0" smtClean="0">
                <a:latin typeface="Times New Roman" pitchFamily="18" charset="0"/>
              </a:rPr>
              <a:t>излучателя (НКА1) относительно служебного времени; </a:t>
            </a:r>
            <a:endParaRPr lang="ru-RU" sz="1400" i="1" dirty="0" smtClean="0">
              <a:latin typeface="Times New Roman" pitchFamily="18" charset="0"/>
              <a:sym typeface="Symbol" pitchFamily="18" charset="2"/>
            </a:endParaRPr>
          </a:p>
          <a:p>
            <a:pPr marL="452438" indent="-274638">
              <a:buFont typeface="Arial" charset="0"/>
              <a:buNone/>
              <a:defRPr/>
            </a:pPr>
            <a:r>
              <a:rPr lang="ru-RU" sz="14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400" i="1" dirty="0" smtClean="0">
                <a:latin typeface="Times New Roman" pitchFamily="18" charset="0"/>
              </a:rPr>
              <a:t>t</a:t>
            </a:r>
            <a:r>
              <a:rPr lang="ru-RU" sz="1400" b="1" i="1" baseline="-25000" dirty="0" smtClean="0">
                <a:latin typeface="Times New Roman" pitchFamily="18" charset="0"/>
              </a:rPr>
              <a:t>НКА1излучат</a:t>
            </a:r>
            <a:r>
              <a:rPr lang="ru-RU" sz="1400" dirty="0" smtClean="0">
                <a:latin typeface="Times New Roman" pitchFamily="18" charset="0"/>
              </a:rPr>
              <a:t> – </a:t>
            </a:r>
            <a:r>
              <a:rPr lang="ru-RU" sz="1400" b="1" dirty="0" smtClean="0">
                <a:latin typeface="Times New Roman" pitchFamily="18" charset="0"/>
              </a:rPr>
              <a:t>аппаратурная задержка</a:t>
            </a:r>
            <a:r>
              <a:rPr lang="ru-RU" sz="1400" dirty="0" smtClean="0">
                <a:latin typeface="Times New Roman" pitchFamily="18" charset="0"/>
              </a:rPr>
              <a:t> в тракте излучателя (калибровочное значение); </a:t>
            </a:r>
            <a:endParaRPr lang="ru-RU" sz="1400" i="1" dirty="0" smtClean="0">
              <a:latin typeface="Times New Roman" pitchFamily="18" charset="0"/>
              <a:sym typeface="Symbol" pitchFamily="18" charset="2"/>
            </a:endParaRPr>
          </a:p>
          <a:p>
            <a:pPr marL="452438" indent="-274638">
              <a:buFont typeface="Arial" charset="0"/>
              <a:buNone/>
              <a:defRPr/>
            </a:pPr>
            <a:r>
              <a:rPr lang="ru-RU" sz="14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400" i="1" dirty="0" smtClean="0">
                <a:latin typeface="Times New Roman" pitchFamily="18" charset="0"/>
              </a:rPr>
              <a:t>t</a:t>
            </a:r>
            <a:r>
              <a:rPr lang="ru-RU" sz="1400" b="1" i="1" baseline="-25000" dirty="0" smtClean="0">
                <a:latin typeface="Times New Roman" pitchFamily="18" charset="0"/>
              </a:rPr>
              <a:t>НКА2шум</a:t>
            </a:r>
            <a:r>
              <a:rPr lang="ru-RU" sz="1400" i="1" dirty="0" smtClean="0">
                <a:latin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</a:rPr>
              <a:t>– шумовые </a:t>
            </a:r>
            <a:r>
              <a:rPr lang="ru-RU" sz="1400" b="1" dirty="0" smtClean="0">
                <a:latin typeface="Times New Roman" pitchFamily="18" charset="0"/>
              </a:rPr>
              <a:t>инструментальные ошибки </a:t>
            </a:r>
            <a:r>
              <a:rPr lang="ru-RU" sz="1400" dirty="0" smtClean="0">
                <a:latin typeface="Times New Roman" pitchFamily="18" charset="0"/>
              </a:rPr>
              <a:t>приемной аппаратуры приемника (НКА2);</a:t>
            </a:r>
            <a:endParaRPr lang="ru-RU" sz="1400" i="1" dirty="0" smtClean="0">
              <a:latin typeface="Times New Roman" pitchFamily="18" charset="0"/>
              <a:sym typeface="Symbol" pitchFamily="18" charset="2"/>
            </a:endParaRPr>
          </a:p>
          <a:p>
            <a:pPr marL="452438" indent="-274638">
              <a:buFont typeface="Arial" charset="0"/>
              <a:buNone/>
              <a:defRPr/>
            </a:pPr>
            <a:r>
              <a:rPr lang="ru-RU" sz="14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400" b="1" i="1" dirty="0" err="1" smtClean="0">
                <a:latin typeface="Times New Roman" pitchFamily="18" charset="0"/>
              </a:rPr>
              <a:t>t</a:t>
            </a:r>
            <a:r>
              <a:rPr lang="ru-RU" sz="1400" b="1" i="1" baseline="-25000" dirty="0" err="1" smtClean="0">
                <a:latin typeface="Times New Roman" pitchFamily="18" charset="0"/>
              </a:rPr>
              <a:t>зад</a:t>
            </a:r>
            <a:r>
              <a:rPr lang="ru-RU" sz="1400" b="1" i="1" baseline="-25000" dirty="0" smtClean="0">
                <a:latin typeface="Times New Roman" pitchFamily="18" charset="0"/>
              </a:rPr>
              <a:t> среды</a:t>
            </a:r>
            <a:r>
              <a:rPr lang="ru-RU" sz="1400" baseline="-25000" dirty="0" smtClean="0">
                <a:latin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</a:rPr>
              <a:t>– дополнительная </a:t>
            </a:r>
            <a:r>
              <a:rPr lang="ru-RU" sz="1400" b="1" dirty="0" smtClean="0">
                <a:latin typeface="Times New Roman" pitchFamily="18" charset="0"/>
              </a:rPr>
              <a:t>задержка сигнала</a:t>
            </a:r>
            <a:r>
              <a:rPr lang="ru-RU" sz="1400" dirty="0" smtClean="0">
                <a:latin typeface="Times New Roman" pitchFamily="18" charset="0"/>
              </a:rPr>
              <a:t> при его распространении в </a:t>
            </a:r>
            <a:r>
              <a:rPr lang="ru-RU" sz="1400" b="1" dirty="0" err="1" smtClean="0">
                <a:latin typeface="Times New Roman" pitchFamily="18" charset="0"/>
              </a:rPr>
              <a:t>плазмосфере</a:t>
            </a:r>
            <a:r>
              <a:rPr lang="ru-RU" sz="1400" dirty="0" smtClean="0">
                <a:latin typeface="Times New Roman" pitchFamily="18" charset="0"/>
              </a:rPr>
              <a:t> (незначительна). </a:t>
            </a:r>
          </a:p>
          <a:p>
            <a:pPr marL="96838" indent="-3175">
              <a:buFont typeface="Arial" charset="0"/>
              <a:buNone/>
              <a:defRPr/>
            </a:pPr>
            <a:r>
              <a:rPr lang="ru-RU" sz="1400" b="1" dirty="0" smtClean="0">
                <a:latin typeface="Times New Roman" pitchFamily="18" charset="0"/>
              </a:rPr>
              <a:t>Случайную и систематическую компоненты </a:t>
            </a:r>
            <a:r>
              <a:rPr lang="ru-RU" sz="1400" dirty="0" smtClean="0">
                <a:latin typeface="Times New Roman" pitchFamily="18" charset="0"/>
              </a:rPr>
              <a:t>измерительной ошибки  </a:t>
            </a:r>
            <a:r>
              <a:rPr lang="ru-RU" sz="1400" dirty="0" err="1" smtClean="0">
                <a:latin typeface="Times New Roman" pitchFamily="18" charset="0"/>
              </a:rPr>
              <a:t>межспутниковой</a:t>
            </a:r>
            <a:r>
              <a:rPr lang="ru-RU" sz="1400" dirty="0" smtClean="0">
                <a:latin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</a:rPr>
              <a:t>псевдодальности</a:t>
            </a:r>
            <a:r>
              <a:rPr lang="ru-RU" sz="1400" dirty="0" smtClean="0">
                <a:latin typeface="Times New Roman" pitchFamily="18" charset="0"/>
              </a:rPr>
              <a:t> образуют последние четыре члена в формуле (1). </a:t>
            </a:r>
          </a:p>
          <a:p>
            <a:pPr marL="96838" indent="-3175">
              <a:buFont typeface="Arial" charset="0"/>
              <a:buNone/>
              <a:defRPr/>
            </a:pPr>
            <a:r>
              <a:rPr lang="ru-RU" sz="1400" b="1" dirty="0" err="1" smtClean="0">
                <a:latin typeface="Times New Roman" pitchFamily="18" charset="0"/>
              </a:rPr>
              <a:t>Псевдодальность</a:t>
            </a:r>
            <a:r>
              <a:rPr lang="ru-RU" sz="1400" dirty="0" smtClean="0">
                <a:latin typeface="Times New Roman" pitchFamily="18" charset="0"/>
              </a:rPr>
              <a:t>, измеряемая приемником НКА1 по </a:t>
            </a:r>
            <a:r>
              <a:rPr lang="ru-RU" sz="1400" dirty="0" err="1" smtClean="0">
                <a:latin typeface="Times New Roman" pitchFamily="18" charset="0"/>
              </a:rPr>
              <a:t>межспутниковому</a:t>
            </a:r>
            <a:r>
              <a:rPr lang="ru-RU" sz="1400" dirty="0" smtClean="0">
                <a:latin typeface="Times New Roman" pitchFamily="18" charset="0"/>
              </a:rPr>
              <a:t> сигналу, излученному    в </a:t>
            </a:r>
            <a:r>
              <a:rPr lang="ru-RU" sz="1400" b="1" u="sng" dirty="0" smtClean="0">
                <a:latin typeface="Times New Roman" pitchFamily="18" charset="0"/>
              </a:rPr>
              <a:t>противоположном  направлении</a:t>
            </a:r>
            <a:r>
              <a:rPr lang="ru-RU" sz="1400" dirty="0" smtClean="0">
                <a:latin typeface="Times New Roman" pitchFamily="18" charset="0"/>
              </a:rPr>
              <a:t>, выражается в виде: </a:t>
            </a:r>
            <a:endParaRPr lang="ru-RU" sz="1400" b="1" i="1" dirty="0" smtClean="0">
              <a:latin typeface="Times New Roman" pitchFamily="18" charset="0"/>
            </a:endParaRPr>
          </a:p>
          <a:p>
            <a:pPr marL="274638" indent="-180975">
              <a:buFont typeface="Arial" charset="0"/>
              <a:buNone/>
              <a:defRPr/>
            </a:pPr>
            <a:r>
              <a:rPr lang="ru-RU" sz="1700" b="1" i="1" dirty="0" smtClean="0">
                <a:latin typeface="Times New Roman" pitchFamily="18" charset="0"/>
              </a:rPr>
              <a:t>  		P</a:t>
            </a:r>
            <a:r>
              <a:rPr lang="en-US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21 </a:t>
            </a:r>
            <a:r>
              <a:rPr lang="ru-RU" sz="1700" b="1" i="1" dirty="0" smtClean="0">
                <a:latin typeface="Times New Roman" pitchFamily="18" charset="0"/>
              </a:rPr>
              <a:t>=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d21</a:t>
            </a:r>
            <a:r>
              <a:rPr lang="ru-RU" sz="1700" b="1" i="1" baseline="-25000" dirty="0" smtClean="0">
                <a:latin typeface="Times New Roman" pitchFamily="18" charset="0"/>
              </a:rPr>
              <a:t>геом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  </a:t>
            </a:r>
            <a:r>
              <a:rPr lang="en-US" sz="1700" b="1" i="1" dirty="0" smtClean="0">
                <a:latin typeface="Times New Roman" pitchFamily="18" charset="0"/>
              </a:rPr>
              <a:t>c</a:t>
            </a:r>
            <a:r>
              <a:rPr lang="en-US" sz="1700" i="1" dirty="0" smtClean="0">
                <a:latin typeface="Times New Roman" pitchFamily="18" charset="0"/>
                <a:sym typeface="Symbol" pitchFamily="18" charset="2"/>
              </a:rPr>
              <a:t></a:t>
            </a:r>
            <a:r>
              <a:rPr lang="ru-RU" sz="1700" i="1" dirty="0" smtClean="0">
                <a:latin typeface="Times New Roman" pitchFamily="18" charset="0"/>
              </a:rPr>
              <a:t>(</a:t>
            </a:r>
            <a:r>
              <a:rPr lang="ru-RU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НКА1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-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НКА2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</a:t>
            </a:r>
            <a:r>
              <a:rPr lang="ru-RU" sz="1700" i="1" dirty="0" smtClean="0">
                <a:latin typeface="Times New Roman" pitchFamily="18" charset="0"/>
              </a:rPr>
              <a:t> 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НКА2излучат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 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err="1" smtClean="0">
                <a:latin typeface="Times New Roman" pitchFamily="18" charset="0"/>
              </a:rPr>
              <a:t>t</a:t>
            </a:r>
            <a:r>
              <a:rPr lang="ru-RU" sz="1700" i="1" baseline="-25000" dirty="0" smtClean="0">
                <a:latin typeface="Times New Roman" pitchFamily="18" charset="0"/>
              </a:rPr>
              <a:t> </a:t>
            </a:r>
            <a:r>
              <a:rPr lang="ru-RU" sz="1700" b="1" i="1" baseline="-25000" dirty="0" smtClean="0">
                <a:latin typeface="Times New Roman" pitchFamily="18" charset="0"/>
              </a:rPr>
              <a:t>зад среды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</a:p>
          <a:p>
            <a:pPr marL="274638" indent="-180975">
              <a:buFont typeface="Arial" charset="0"/>
              <a:buNone/>
              <a:defRPr/>
            </a:pPr>
            <a:r>
              <a:rPr lang="ru-RU" sz="1700" i="1" dirty="0" smtClean="0">
                <a:latin typeface="Times New Roman" pitchFamily="18" charset="0"/>
                <a:sym typeface="Symbol" pitchFamily="18" charset="2"/>
              </a:rPr>
              <a:t>   			</a:t>
            </a:r>
            <a:r>
              <a:rPr lang="ru-RU" sz="1700" b="1" i="1" dirty="0" smtClean="0">
                <a:latin typeface="Times New Roman" pitchFamily="18" charset="0"/>
                <a:sym typeface="Symbol" pitchFamily="18" charset="2"/>
              </a:rPr>
              <a:t>+</a:t>
            </a:r>
            <a:r>
              <a:rPr lang="ru-RU" sz="1700" i="1" dirty="0" smtClean="0">
                <a:latin typeface="Times New Roman" pitchFamily="18" charset="0"/>
                <a:sym typeface="Symbol" pitchFamily="18" charset="2"/>
              </a:rPr>
              <a:t> 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НКА1прием</a:t>
            </a:r>
            <a:r>
              <a:rPr lang="ru-RU" sz="1700" i="1" baseline="-25000" dirty="0" smtClean="0">
                <a:latin typeface="Times New Roman" pitchFamily="18" charset="0"/>
              </a:rPr>
              <a:t>н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</a:t>
            </a:r>
            <a:r>
              <a:rPr lang="ru-RU" sz="1700" i="1" dirty="0" smtClean="0">
                <a:latin typeface="Times New Roman" pitchFamily="18" charset="0"/>
              </a:rPr>
              <a:t> 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НКА1шум</a:t>
            </a:r>
            <a:r>
              <a:rPr lang="ru-RU" sz="1700" i="1" dirty="0" smtClean="0">
                <a:latin typeface="Times New Roman" pitchFamily="18" charset="0"/>
              </a:rPr>
              <a:t>) . </a:t>
            </a:r>
            <a:r>
              <a:rPr lang="ru-RU" sz="1700" dirty="0" smtClean="0">
                <a:latin typeface="Times New Roman" pitchFamily="18" charset="0"/>
              </a:rPr>
              <a:t>					(2)</a:t>
            </a:r>
          </a:p>
          <a:p>
            <a:pPr marL="85725" indent="7938">
              <a:buFont typeface="Arial" charset="0"/>
              <a:buNone/>
              <a:defRPr/>
            </a:pPr>
            <a:r>
              <a:rPr lang="ru-RU" sz="1400" dirty="0" smtClean="0">
                <a:latin typeface="Times New Roman" pitchFamily="18" charset="0"/>
              </a:rPr>
              <a:t>Вторичный параметр  </a:t>
            </a:r>
            <a:r>
              <a:rPr lang="ru-RU" sz="1400" b="1" dirty="0" smtClean="0">
                <a:latin typeface="Times New Roman" pitchFamily="18" charset="0"/>
              </a:rPr>
              <a:t>расхождения шкал </a:t>
            </a:r>
            <a:r>
              <a:rPr lang="ru-RU" sz="1400" dirty="0" smtClean="0">
                <a:latin typeface="Times New Roman" pitchFamily="18" charset="0"/>
              </a:rPr>
              <a:t>рассчитывается как </a:t>
            </a:r>
            <a:r>
              <a:rPr lang="ru-RU" sz="1400" b="1" dirty="0" err="1" smtClean="0">
                <a:latin typeface="Times New Roman" pitchFamily="18" charset="0"/>
              </a:rPr>
              <a:t>полуразность</a:t>
            </a:r>
            <a:r>
              <a:rPr lang="ru-RU" sz="1400" dirty="0" smtClean="0">
                <a:latin typeface="Times New Roman" pitchFamily="18" charset="0"/>
              </a:rPr>
              <a:t> задержек распространения сигнала по прямому  и  </a:t>
            </a:r>
            <a:r>
              <a:rPr lang="ru-RU" sz="1400" dirty="0" err="1" smtClean="0">
                <a:latin typeface="Times New Roman" pitchFamily="18" charset="0"/>
              </a:rPr>
              <a:t>противонаправленному</a:t>
            </a:r>
            <a:r>
              <a:rPr lang="ru-RU" sz="1400" dirty="0" smtClean="0">
                <a:latin typeface="Times New Roman" pitchFamily="18" charset="0"/>
              </a:rPr>
              <a:t> сигналам. </a:t>
            </a:r>
          </a:p>
          <a:p>
            <a:pPr marL="274638" indent="-180975">
              <a:buNone/>
              <a:defRPr/>
            </a:pP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		</a:t>
            </a:r>
            <a:r>
              <a:rPr lang="ru-RU" sz="1700" b="1" i="1" dirty="0" smtClean="0">
                <a:latin typeface="Times New Roman" pitchFamily="18" charset="0"/>
              </a:rPr>
              <a:t>t</a:t>
            </a:r>
            <a:r>
              <a:rPr lang="ru-RU" sz="1700" i="1" dirty="0" smtClean="0">
                <a:latin typeface="Times New Roman" pitchFamily="18" charset="0"/>
              </a:rPr>
              <a:t>21</a:t>
            </a:r>
            <a:r>
              <a:rPr lang="ru-RU" sz="1700" b="1" i="1" dirty="0" smtClean="0">
                <a:latin typeface="Times New Roman" pitchFamily="18" charset="0"/>
              </a:rPr>
              <a:t> =(P</a:t>
            </a:r>
            <a:r>
              <a:rPr lang="en-US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21 – </a:t>
            </a:r>
            <a:r>
              <a:rPr lang="ru-RU" sz="1700" b="1" i="1" dirty="0" smtClean="0">
                <a:latin typeface="Times New Roman" pitchFamily="18" charset="0"/>
              </a:rPr>
              <a:t>P</a:t>
            </a:r>
            <a:r>
              <a:rPr lang="en-US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12)/2</a:t>
            </a:r>
            <a:r>
              <a:rPr lang="ru-RU" sz="1700" b="1" i="1" dirty="0" smtClean="0">
                <a:latin typeface="Times New Roman" pitchFamily="18" charset="0"/>
              </a:rPr>
              <a:t>с=</a:t>
            </a:r>
            <a:r>
              <a:rPr lang="ru-RU" sz="1700" i="1" dirty="0" smtClean="0">
                <a:latin typeface="Times New Roman" pitchFamily="18" charset="0"/>
              </a:rPr>
              <a:t> (</a:t>
            </a:r>
            <a:r>
              <a:rPr lang="ru-RU" sz="1700" b="1" i="1" dirty="0" smtClean="0">
                <a:latin typeface="Times New Roman" pitchFamily="18" charset="0"/>
              </a:rPr>
              <a:t>d21</a:t>
            </a:r>
            <a:r>
              <a:rPr lang="ru-RU" sz="1700" b="1" i="1" baseline="-25000" dirty="0" smtClean="0">
                <a:latin typeface="Times New Roman" pitchFamily="18" charset="0"/>
              </a:rPr>
              <a:t>геом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- d12</a:t>
            </a:r>
            <a:r>
              <a:rPr lang="ru-RU" sz="1700" b="1" i="1" baseline="-25000" dirty="0" smtClean="0">
                <a:latin typeface="Times New Roman" pitchFamily="18" charset="0"/>
              </a:rPr>
              <a:t>геом</a:t>
            </a:r>
            <a:r>
              <a:rPr lang="ru-RU" sz="1700" b="1" i="1" dirty="0" smtClean="0">
                <a:latin typeface="Times New Roman" pitchFamily="18" charset="0"/>
              </a:rPr>
              <a:t> )</a:t>
            </a:r>
            <a:r>
              <a:rPr lang="ru-RU" sz="1700" i="1" dirty="0" smtClean="0">
                <a:latin typeface="Times New Roman" pitchFamily="18" charset="0"/>
              </a:rPr>
              <a:t>/2</a:t>
            </a:r>
            <a:r>
              <a:rPr lang="en-US" sz="1700" b="1" i="1" dirty="0" smtClean="0">
                <a:latin typeface="Times New Roman" pitchFamily="18" charset="0"/>
              </a:rPr>
              <a:t>c</a:t>
            </a:r>
            <a:r>
              <a:rPr lang="ru-RU" sz="1700" i="1" dirty="0" smtClean="0">
                <a:latin typeface="Times New Roman" pitchFamily="18" charset="0"/>
                <a:sym typeface="Symbol" pitchFamily="18" charset="2"/>
              </a:rPr>
              <a:t> + </a:t>
            </a:r>
            <a:r>
              <a:rPr lang="ru-RU" sz="1700" i="1" dirty="0" smtClean="0">
                <a:latin typeface="Times New Roman" pitchFamily="18" charset="0"/>
              </a:rPr>
              <a:t>(</a:t>
            </a:r>
            <a:r>
              <a:rPr lang="ru-RU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НКА2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–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d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НКА1</a:t>
            </a:r>
            <a:r>
              <a:rPr lang="ru-RU" sz="1700" i="1" dirty="0" smtClean="0">
                <a:latin typeface="Times New Roman" pitchFamily="18" charset="0"/>
              </a:rPr>
              <a:t>)</a:t>
            </a:r>
            <a:r>
              <a:rPr lang="ru-RU" sz="1700" b="1" i="1" dirty="0" smtClean="0">
                <a:latin typeface="Times New Roman" pitchFamily="18" charset="0"/>
              </a:rPr>
              <a:t>+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</a:p>
          <a:p>
            <a:pPr marL="274638" indent="-180975">
              <a:buNone/>
              <a:defRPr/>
            </a:pPr>
            <a:r>
              <a:rPr lang="ru-RU" sz="1700" i="1" dirty="0" smtClean="0">
                <a:latin typeface="Times New Roman" pitchFamily="18" charset="0"/>
              </a:rPr>
              <a:t>+1/2 (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НКА2излучат</a:t>
            </a:r>
            <a:r>
              <a:rPr lang="ru-RU" sz="1700" i="1" dirty="0" smtClean="0">
                <a:latin typeface="Times New Roman" pitchFamily="18" charset="0"/>
              </a:rPr>
              <a:t> -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 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НКА1излучат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i="1" dirty="0" smtClean="0">
                <a:latin typeface="Times New Roman" pitchFamily="18" charset="0"/>
                <a:sym typeface="Symbol" pitchFamily="18" charset="2"/>
              </a:rPr>
              <a:t> 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НКА1прием</a:t>
            </a:r>
            <a:r>
              <a:rPr lang="ru-RU" sz="1700" i="1" baseline="-25000" dirty="0" smtClean="0">
                <a:latin typeface="Times New Roman" pitchFamily="18" charset="0"/>
              </a:rPr>
              <a:t>н</a:t>
            </a:r>
            <a:r>
              <a:rPr lang="ru-RU" sz="1700" i="1" dirty="0" smtClean="0">
                <a:latin typeface="Times New Roman" pitchFamily="18" charset="0"/>
              </a:rPr>
              <a:t> -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НКА2приемн </a:t>
            </a:r>
            <a:r>
              <a:rPr lang="ru-RU" sz="1700" i="1" dirty="0" smtClean="0">
                <a:latin typeface="Times New Roman" pitchFamily="18" charset="0"/>
              </a:rPr>
              <a:t> </a:t>
            </a:r>
            <a:r>
              <a:rPr lang="ru-RU" sz="1700" b="1" i="1" dirty="0" smtClean="0">
                <a:latin typeface="Times New Roman" pitchFamily="18" charset="0"/>
              </a:rPr>
              <a:t>+</a:t>
            </a:r>
            <a:r>
              <a:rPr lang="ru-RU" sz="1700" i="1" dirty="0" smtClean="0">
                <a:latin typeface="Times New Roman" pitchFamily="18" charset="0"/>
              </a:rPr>
              <a:t>  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НКА1шум </a:t>
            </a:r>
            <a:r>
              <a:rPr lang="ru-RU" sz="1700" i="1" dirty="0" smtClean="0">
                <a:latin typeface="Times New Roman" pitchFamily="18" charset="0"/>
              </a:rPr>
              <a:t> -</a:t>
            </a:r>
            <a:r>
              <a:rPr lang="ru-RU" sz="1700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sz="1700" i="1" dirty="0" smtClean="0">
                <a:latin typeface="Times New Roman" pitchFamily="18" charset="0"/>
              </a:rPr>
              <a:t>t</a:t>
            </a:r>
            <a:r>
              <a:rPr lang="ru-RU" sz="1700" b="1" i="1" baseline="-25000" dirty="0" smtClean="0">
                <a:latin typeface="Times New Roman" pitchFamily="18" charset="0"/>
              </a:rPr>
              <a:t>НКА2шум</a:t>
            </a:r>
            <a:r>
              <a:rPr lang="ru-RU" sz="1700" i="1" dirty="0" smtClean="0">
                <a:latin typeface="Times New Roman" pitchFamily="18" charset="0"/>
              </a:rPr>
              <a:t> ) .  </a:t>
            </a:r>
            <a:r>
              <a:rPr lang="ru-RU" sz="1700" dirty="0" smtClean="0">
                <a:latin typeface="Times New Roman" pitchFamily="18" charset="0"/>
              </a:rPr>
              <a:t>(3)</a:t>
            </a:r>
          </a:p>
          <a:p>
            <a:pPr marL="85725" indent="7938">
              <a:buFont typeface="Arial" charset="0"/>
              <a:buNone/>
              <a:defRPr/>
            </a:pPr>
            <a:endParaRPr lang="ru-RU" sz="1400" dirty="0" smtClean="0"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350" y="6453336"/>
            <a:ext cx="576263" cy="268139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0E06AE-F6FD-4726-960F-0B6F51E36669}" type="slidenum">
              <a:rPr lang="ru-RU" sz="1600" b="1" smtClean="0">
                <a:solidFill>
                  <a:schemeClr val="tx1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z="1600" b="1" dirty="0" smtClean="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395536" y="115888"/>
            <a:ext cx="8496944" cy="792832"/>
          </a:xfrm>
          <a:solidFill>
            <a:schemeClr val="accent1">
              <a:alpha val="12941"/>
            </a:schemeClr>
          </a:solidFill>
        </p:spPr>
        <p:txBody>
          <a:bodyPr lIns="36000" rIns="36000"/>
          <a:lstStyle/>
          <a:p>
            <a:r>
              <a:rPr lang="ru-RU" sz="2000" dirty="0" smtClean="0">
                <a:latin typeface="Arial" charset="0"/>
              </a:rPr>
              <a:t>Принцип </a:t>
            </a:r>
            <a:r>
              <a:rPr lang="ru-RU" sz="2000" b="1" dirty="0" smtClean="0">
                <a:latin typeface="Arial" charset="0"/>
              </a:rPr>
              <a:t>«</a:t>
            </a:r>
            <a:r>
              <a:rPr lang="ru-RU" sz="2000" b="1" dirty="0" err="1" smtClean="0">
                <a:latin typeface="Arial" charset="0"/>
              </a:rPr>
              <a:t>противонаправленности</a:t>
            </a:r>
            <a:r>
              <a:rPr lang="ru-RU" sz="2000" b="1" dirty="0" smtClean="0">
                <a:latin typeface="Arial" charset="0"/>
              </a:rPr>
              <a:t>» и </a:t>
            </a:r>
            <a:r>
              <a:rPr lang="ru-RU" sz="2000" dirty="0" smtClean="0">
                <a:latin typeface="Arial" charset="0"/>
              </a:rPr>
              <a:t>вторичные </a:t>
            </a:r>
            <a:r>
              <a:rPr lang="ru-RU" sz="2000" dirty="0" err="1" smtClean="0">
                <a:latin typeface="Arial" charset="0"/>
              </a:rPr>
              <a:t>межспутниковые</a:t>
            </a:r>
            <a:r>
              <a:rPr lang="ru-RU" sz="2000" dirty="0" smtClean="0">
                <a:latin typeface="Arial" charset="0"/>
              </a:rPr>
              <a:t> измерения взаимных дальностей и расхождений БШВ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04250" y="6381750"/>
            <a:ext cx="53975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F79FAF-A37E-4BF4-83F5-360ABD47FAEB}" type="slidenum">
              <a:rPr lang="ru-RU" sz="1600" b="1" smtClean="0">
                <a:solidFill>
                  <a:schemeClr val="tx1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z="1600" b="1" dirty="0" smtClean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1"/>
          <p:cNvGraphicFramePr>
            <a:graphicFrameLocks noChangeAspect="1"/>
          </p:cNvGraphicFramePr>
          <p:nvPr/>
        </p:nvGraphicFramePr>
        <p:xfrm>
          <a:off x="468313" y="908050"/>
          <a:ext cx="8280400" cy="5507038"/>
        </p:xfrm>
        <a:graphic>
          <a:graphicData uri="http://schemas.openxmlformats.org/presentationml/2006/ole">
            <p:oleObj spid="_x0000_s2050" name="Picture" r:id="rId3" imgW="5940552" imgH="3960876" progId="Word.Picture.8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987675" y="5949950"/>
            <a:ext cx="3097213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i="1" dirty="0">
                <a:latin typeface="Times New Roman"/>
              </a:rPr>
              <a:t>D12 </a:t>
            </a:r>
            <a:r>
              <a:rPr lang="en-US" b="1" i="1" dirty="0">
                <a:latin typeface="Times New Roman"/>
                <a:sym typeface="Symbol"/>
              </a:rPr>
              <a:t> ½ (PD12 + PD21</a:t>
            </a:r>
            <a:r>
              <a:rPr lang="en-US" b="1" i="1" dirty="0" smtClean="0">
                <a:latin typeface="Times New Roman"/>
                <a:sym typeface="Symbol"/>
              </a:rPr>
              <a:t>)</a:t>
            </a:r>
            <a:endParaRPr lang="ru-RU" b="1" i="1" dirty="0" smtClean="0">
              <a:latin typeface="Times New Roman"/>
              <a:sym typeface="Symbol"/>
            </a:endParaRPr>
          </a:p>
          <a:p>
            <a:pPr algn="ctr">
              <a:defRPr/>
            </a:pPr>
            <a:r>
              <a:rPr lang="ru-RU" b="1" dirty="0" smtClean="0">
                <a:latin typeface="Times New Roman" pitchFamily="18" charset="0"/>
                <a:sym typeface="Symbol" pitchFamily="18" charset="2"/>
              </a:rPr>
              <a:t></a:t>
            </a:r>
            <a:r>
              <a:rPr lang="ru-RU" b="1" i="1" dirty="0" smtClean="0">
                <a:latin typeface="Times New Roman" pitchFamily="18" charset="0"/>
              </a:rPr>
              <a:t>t</a:t>
            </a:r>
            <a:r>
              <a:rPr lang="ru-RU" i="1" dirty="0" smtClean="0">
                <a:latin typeface="Times New Roman" pitchFamily="18" charset="0"/>
              </a:rPr>
              <a:t>21</a:t>
            </a:r>
            <a:r>
              <a:rPr lang="ru-RU" b="1" i="1" dirty="0" smtClean="0">
                <a:latin typeface="Times New Roman" pitchFamily="18" charset="0"/>
              </a:rPr>
              <a:t> =</a:t>
            </a:r>
            <a:r>
              <a:rPr lang="en-US" b="1" i="1" dirty="0" smtClean="0">
                <a:latin typeface="Times New Roman"/>
                <a:sym typeface="Symbol"/>
              </a:rPr>
              <a:t> ½</a:t>
            </a:r>
            <a:r>
              <a:rPr lang="ru-RU" b="1" i="1" dirty="0" smtClean="0">
                <a:latin typeface="Times New Roman" pitchFamily="18" charset="0"/>
              </a:rPr>
              <a:t>(P</a:t>
            </a:r>
            <a:r>
              <a:rPr lang="en-US" b="1" i="1" dirty="0" smtClean="0">
                <a:latin typeface="Times New Roman" pitchFamily="18" charset="0"/>
              </a:rPr>
              <a:t>D</a:t>
            </a:r>
            <a:r>
              <a:rPr lang="ru-RU" i="1" dirty="0" smtClean="0">
                <a:latin typeface="Times New Roman" pitchFamily="18" charset="0"/>
              </a:rPr>
              <a:t>21 – </a:t>
            </a:r>
            <a:r>
              <a:rPr lang="ru-RU" b="1" i="1" dirty="0" smtClean="0">
                <a:latin typeface="Times New Roman" pitchFamily="18" charset="0"/>
              </a:rPr>
              <a:t>P</a:t>
            </a:r>
            <a:r>
              <a:rPr lang="en-US" b="1" i="1" dirty="0" smtClean="0">
                <a:latin typeface="Times New Roman" pitchFamily="18" charset="0"/>
              </a:rPr>
              <a:t>D</a:t>
            </a:r>
            <a:r>
              <a:rPr lang="ru-RU" i="1" dirty="0" smtClean="0">
                <a:latin typeface="Times New Roman" pitchFamily="18" charset="0"/>
              </a:rPr>
              <a:t>12)/</a:t>
            </a:r>
            <a:r>
              <a:rPr lang="ru-RU" b="1" i="1" dirty="0" smtClean="0">
                <a:latin typeface="Times New Roman" pitchFamily="18" charset="0"/>
              </a:rPr>
              <a:t>с</a:t>
            </a:r>
            <a:endParaRPr lang="en-US" b="1" i="1" dirty="0">
              <a:latin typeface="Times New Roman"/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683568" y="115888"/>
            <a:ext cx="8064896" cy="633412"/>
          </a:xfrm>
          <a:solidFill>
            <a:schemeClr val="accent1">
              <a:alpha val="12941"/>
            </a:schemeClr>
          </a:solidFill>
        </p:spPr>
        <p:txBody>
          <a:bodyPr lIns="36000" rIns="36000"/>
          <a:lstStyle/>
          <a:p>
            <a:r>
              <a:rPr lang="ru-RU" sz="2200" b="1" dirty="0" smtClean="0">
                <a:latin typeface="Arial" charset="0"/>
              </a:rPr>
              <a:t>«Веерная» схема </a:t>
            </a:r>
            <a:r>
              <a:rPr lang="ru-RU" sz="2200" b="1" dirty="0" err="1" smtClean="0">
                <a:latin typeface="Arial" charset="0"/>
              </a:rPr>
              <a:t>межспутниковых</a:t>
            </a:r>
            <a:r>
              <a:rPr lang="ru-RU" sz="2200" b="1" dirty="0" smtClean="0">
                <a:latin typeface="Arial" charset="0"/>
              </a:rPr>
              <a:t> взаимодействий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107950" y="981075"/>
            <a:ext cx="8820150" cy="5761038"/>
          </a:xfrm>
        </p:spPr>
        <p:txBody>
          <a:bodyPr/>
          <a:lstStyle/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pPr algn="just">
              <a:spcAft>
                <a:spcPts val="600"/>
              </a:spcAft>
            </a:pPr>
            <a:r>
              <a:rPr lang="ru-RU" sz="1700" b="1" dirty="0" smtClean="0">
                <a:latin typeface="Arial" charset="0"/>
                <a:cs typeface="Arial" charset="0"/>
              </a:rPr>
              <a:t>«Веерная» схема МС-взаимодействий и обработки-использования МСИ: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каждый НКА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располагает измерениями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лишь относительно тех других НКА, с которыми он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непосредственно взаимодействует по МСЛ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Аппарату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 доступны остальные МСИ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Граф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межспутниковых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взаимодействий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представляет собой систему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«вееров», отвечающих частным группам МС-взаимодействий для каждого конкретного НКА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ОГ из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КА. </a:t>
            </a:r>
          </a:p>
          <a:p>
            <a:pPr algn="just">
              <a:spcBef>
                <a:spcPct val="0"/>
              </a:spcBef>
              <a:spcAft>
                <a:spcPts val="60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рамках частной группы данный НКА является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«ведущим»,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получает МСИ  по сигналам тех НКА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(«ведомых»),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которыми непосредственно взаимодействует через МСЛ. Каждому из ведомых «ведущий» НКА передает обратно результаты измерений, полученные по  сигналу данного «ведомого».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Взаимодействия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могут быть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внутриплоскостные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межплоскостные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spcAft>
                <a:spcPts val="600"/>
              </a:spcAft>
              <a:buFont typeface="Arial" charset="0"/>
              <a:buNone/>
            </a:pPr>
            <a:endParaRPr lang="ru-RU" sz="1700" dirty="0" smtClean="0"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04250" y="6381750"/>
            <a:ext cx="53975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53C82B-8933-4F24-A235-11D614BD0011}" type="slidenum">
              <a:rPr lang="ru-RU" sz="1600" b="1" smtClean="0">
                <a:solidFill>
                  <a:schemeClr val="tx1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z="1600" b="1" dirty="0" smtClean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9461" name="TextBox 23"/>
          <p:cNvSpPr txBox="1">
            <a:spLocks noChangeArrowheads="1"/>
          </p:cNvSpPr>
          <p:nvPr/>
        </p:nvSpPr>
        <p:spPr bwMode="auto">
          <a:xfrm>
            <a:off x="4860032" y="980728"/>
            <a:ext cx="4176019" cy="2751522"/>
          </a:xfrm>
          <a:prstGeom prst="rect">
            <a:avLst/>
          </a:prstGeom>
          <a:solidFill>
            <a:srgbClr val="FFFF99">
              <a:alpha val="63136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600" dirty="0"/>
              <a:t>При функционировании МСЛ в рамках «веерной» схемы  каждому НКА</a:t>
            </a:r>
            <a:r>
              <a:rPr lang="en-US" sz="1600" dirty="0"/>
              <a:t> </a:t>
            </a:r>
            <a:r>
              <a:rPr lang="ru-RU" sz="1600" dirty="0"/>
              <a:t>в соответствии с расписанием </a:t>
            </a:r>
            <a:r>
              <a:rPr lang="ru-RU" sz="1600" dirty="0" err="1" smtClean="0"/>
              <a:t>МС-взаимо-действий</a:t>
            </a:r>
            <a:r>
              <a:rPr lang="ru-RU" sz="1600" dirty="0" smtClean="0"/>
              <a:t> </a:t>
            </a:r>
            <a:r>
              <a:rPr lang="ru-RU" sz="1600" dirty="0"/>
              <a:t>назначается </a:t>
            </a:r>
            <a:r>
              <a:rPr lang="ru-RU" sz="1600" dirty="0" smtClean="0"/>
              <a:t>определенная совокупность </a:t>
            </a:r>
            <a:r>
              <a:rPr lang="ru-RU" sz="1600" dirty="0"/>
              <a:t>других аппаратов, с которыми он </a:t>
            </a:r>
            <a:r>
              <a:rPr lang="ru-RU" sz="1600" dirty="0" smtClean="0"/>
              <a:t>взаимодействует </a:t>
            </a:r>
            <a:r>
              <a:rPr lang="ru-RU" sz="1600" dirty="0"/>
              <a:t>через МСЛ в течение характерного сеанса </a:t>
            </a:r>
            <a:r>
              <a:rPr lang="ru-RU" sz="1600" dirty="0" err="1" smtClean="0"/>
              <a:t>измере-ний-связи</a:t>
            </a:r>
            <a:r>
              <a:rPr lang="ru-RU" sz="1600" dirty="0"/>
              <a:t>. Для аппаратуры БАМИ такая совокупность состоит из 14-16 НКА, для </a:t>
            </a:r>
            <a:r>
              <a:rPr lang="ru-RU" sz="1600" dirty="0" smtClean="0"/>
              <a:t>МЛНСС – </a:t>
            </a:r>
            <a:r>
              <a:rPr lang="ru-RU" sz="1600" dirty="0"/>
              <a:t>из  6-8 </a:t>
            </a:r>
            <a:r>
              <a:rPr lang="ru-RU" sz="1600" dirty="0" smtClean="0"/>
              <a:t>НКА. </a:t>
            </a:r>
            <a:r>
              <a:rPr lang="ru-RU" sz="1600" dirty="0"/>
              <a:t>Существенно, что каждая частная веерная группа не охватывает всей ОГ ГЛОНАСС. </a:t>
            </a:r>
          </a:p>
        </p:txBody>
      </p:sp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81075"/>
            <a:ext cx="4392736" cy="2951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79512" y="116631"/>
            <a:ext cx="8856984" cy="796151"/>
          </a:xfrm>
          <a:solidFill>
            <a:schemeClr val="tx2">
              <a:lumMod val="20000"/>
              <a:lumOff val="80000"/>
              <a:alpha val="73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100" b="1" dirty="0" smtClean="0">
                <a:latin typeface="Arial" charset="0"/>
                <a:cs typeface="Arial" charset="0"/>
              </a:rPr>
              <a:t>Типовая веерная схема </a:t>
            </a:r>
            <a:r>
              <a:rPr lang="ru-RU" sz="2100" b="1" dirty="0" err="1" smtClean="0">
                <a:latin typeface="Arial" charset="0"/>
                <a:cs typeface="Arial" charset="0"/>
              </a:rPr>
              <a:t>межспутниковых</a:t>
            </a:r>
            <a:r>
              <a:rPr lang="ru-RU" sz="2100" b="1" dirty="0" smtClean="0">
                <a:latin typeface="Arial" charset="0"/>
                <a:cs typeface="Arial" charset="0"/>
              </a:rPr>
              <a:t> взаимодействий  в МСЛ МЛНСС для одной частной группы взаимодействующих КА</a:t>
            </a:r>
          </a:p>
        </p:txBody>
      </p:sp>
      <p:sp>
        <p:nvSpPr>
          <p:cNvPr id="11270" name="Номер слайда 5"/>
          <p:cNvSpPr txBox="1">
            <a:spLocks noGrp="1"/>
          </p:cNvSpPr>
          <p:nvPr/>
        </p:nvSpPr>
        <p:spPr bwMode="auto">
          <a:xfrm>
            <a:off x="8459788" y="6453188"/>
            <a:ext cx="514350" cy="268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CA087254-CF58-4BDB-B9C1-0BA19954AEB4}" type="slidenum">
              <a:rPr lang="ru-RU" sz="1600" b="1">
                <a:latin typeface="+mn-lt"/>
                <a:cs typeface="+mn-cs"/>
              </a:rPr>
              <a:pPr algn="r">
                <a:defRPr/>
              </a:pPr>
              <a:t>11</a:t>
            </a:fld>
            <a:endParaRPr lang="ru-RU" sz="1600" b="1">
              <a:latin typeface="+mn-lt"/>
              <a:cs typeface="+mn-cs"/>
            </a:endParaRPr>
          </a:p>
        </p:txBody>
      </p:sp>
      <p:sp>
        <p:nvSpPr>
          <p:cNvPr id="20486" name="TextBox 23"/>
          <p:cNvSpPr txBox="1">
            <a:spLocks noChangeArrowheads="1"/>
          </p:cNvSpPr>
          <p:nvPr/>
        </p:nvSpPr>
        <p:spPr bwMode="auto">
          <a:xfrm>
            <a:off x="6156325" y="981075"/>
            <a:ext cx="2663825" cy="4770537"/>
          </a:xfrm>
          <a:prstGeom prst="rect">
            <a:avLst/>
          </a:prstGeom>
          <a:solidFill>
            <a:srgbClr val="FFFF99">
              <a:alpha val="63136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dirty="0"/>
              <a:t>Конкретный вариант веерной схемы для полной ОГ ГЛОНАСС представляет собой соединение 24  частных веерных групп, имеющих непустые пересечения по взаимодействиям в МСЛ. </a:t>
            </a:r>
            <a:r>
              <a:rPr lang="ru-RU" sz="1600" dirty="0" smtClean="0"/>
              <a:t>Модельный комплекс позволяет рассмотреть </a:t>
            </a:r>
            <a:r>
              <a:rPr lang="ru-RU" sz="1600" dirty="0"/>
              <a:t>варианты частных веерных групп: </a:t>
            </a:r>
          </a:p>
          <a:p>
            <a:pPr algn="just">
              <a:buFontTx/>
              <a:buChar char="-"/>
            </a:pPr>
            <a:r>
              <a:rPr lang="ru-RU" sz="1600" dirty="0"/>
              <a:t>  БАМИ (1+4+10КА)</a:t>
            </a:r>
          </a:p>
          <a:p>
            <a:pPr algn="just">
              <a:buFontTx/>
              <a:buChar char="-"/>
            </a:pPr>
            <a:r>
              <a:rPr lang="ru-RU" sz="1600" dirty="0"/>
              <a:t>  МЛНСС(1+2+6КА)</a:t>
            </a:r>
          </a:p>
          <a:p>
            <a:pPr algn="just">
              <a:buFontTx/>
              <a:buChar char="-"/>
            </a:pPr>
            <a:r>
              <a:rPr lang="ru-RU" sz="1600" dirty="0"/>
              <a:t> МЛНСС(1+6КА)</a:t>
            </a:r>
          </a:p>
          <a:p>
            <a:pPr algn="just">
              <a:buFontTx/>
              <a:buChar char="-"/>
            </a:pPr>
            <a:r>
              <a:rPr lang="ru-RU" sz="1600" dirty="0"/>
              <a:t> МЛНСС (1+8КА)</a:t>
            </a:r>
          </a:p>
          <a:p>
            <a:pPr algn="just"/>
            <a:r>
              <a:rPr lang="ru-RU" sz="1600" dirty="0"/>
              <a:t>При этом можно </a:t>
            </a:r>
            <a:r>
              <a:rPr lang="ru-RU" sz="1600" dirty="0" err="1" smtClean="0"/>
              <a:t>варьи-ровать</a:t>
            </a:r>
            <a:r>
              <a:rPr lang="ru-RU" sz="1600" dirty="0" smtClean="0"/>
              <a:t> </a:t>
            </a:r>
            <a:r>
              <a:rPr lang="ru-RU" sz="1600" dirty="0"/>
              <a:t>сочетание МСИ </a:t>
            </a:r>
            <a:r>
              <a:rPr lang="ru-RU" sz="1600" dirty="0" smtClean="0"/>
              <a:t>с наземными данными</a:t>
            </a:r>
            <a:endParaRPr lang="ru-RU" sz="1600" dirty="0"/>
          </a:p>
        </p:txBody>
      </p:sp>
      <p:grpSp>
        <p:nvGrpSpPr>
          <p:cNvPr id="20487" name="Group 8"/>
          <p:cNvGrpSpPr>
            <a:grpSpLocks/>
          </p:cNvGrpSpPr>
          <p:nvPr/>
        </p:nvGrpSpPr>
        <p:grpSpPr bwMode="auto">
          <a:xfrm>
            <a:off x="323850" y="908050"/>
            <a:ext cx="5472113" cy="5040313"/>
            <a:chOff x="2705" y="232"/>
            <a:chExt cx="7764" cy="7279"/>
          </a:xfrm>
        </p:grpSpPr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8066" y="649"/>
              <a:ext cx="2403" cy="1040"/>
            </a:xfrm>
            <a:prstGeom prst="borderCallout2">
              <a:avLst>
                <a:gd name="adj1" fmla="val 15875"/>
                <a:gd name="adj2" fmla="val -4884"/>
                <a:gd name="adj3" fmla="val 15875"/>
                <a:gd name="adj4" fmla="val -36806"/>
                <a:gd name="adj5" fmla="val 51861"/>
                <a:gd name="adj6" fmla="val -54838"/>
              </a:avLst>
            </a:prstGeom>
            <a:solidFill>
              <a:srgbClr val="C6D9F1">
                <a:alpha val="18823"/>
              </a:srgbClr>
            </a:solidFill>
            <a:ln w="6350">
              <a:solidFill>
                <a:srgbClr val="000000"/>
              </a:solidFill>
              <a:prstDash val="sysDot"/>
              <a:miter lim="800000"/>
              <a:headEnd/>
              <a:tailEnd type="arrow" w="lg" len="med"/>
            </a:ln>
          </p:spPr>
          <p:txBody>
            <a:bodyPr lIns="18000" tIns="10800" rIns="18000" bIns="10800"/>
            <a:lstStyle/>
            <a:p>
              <a:r>
                <a:rPr lang="ru-RU" sz="1100"/>
                <a:t>«Ведомые» КА других плоскостей в веерной группе, подчиненной «ведущему» КА-0</a:t>
              </a:r>
            </a:p>
          </p:txBody>
        </p:sp>
        <p:grpSp>
          <p:nvGrpSpPr>
            <p:cNvPr id="20490" name="Group 10"/>
            <p:cNvGrpSpPr>
              <a:grpSpLocks/>
            </p:cNvGrpSpPr>
            <p:nvPr/>
          </p:nvGrpSpPr>
          <p:grpSpPr bwMode="auto">
            <a:xfrm>
              <a:off x="2705" y="232"/>
              <a:ext cx="7456" cy="7279"/>
              <a:chOff x="2705" y="232"/>
              <a:chExt cx="7456" cy="7279"/>
            </a:xfrm>
          </p:grpSpPr>
          <p:sp>
            <p:nvSpPr>
              <p:cNvPr id="20491" name="Arc 11"/>
              <p:cNvSpPr>
                <a:spLocks/>
              </p:cNvSpPr>
              <p:nvPr/>
            </p:nvSpPr>
            <p:spPr bwMode="auto">
              <a:xfrm rot="10268091" flipV="1">
                <a:off x="4273" y="2381"/>
                <a:ext cx="5181" cy="4074"/>
              </a:xfrm>
              <a:custGeom>
                <a:avLst/>
                <a:gdLst>
                  <a:gd name="T0" fmla="*/ 0 w 22184"/>
                  <a:gd name="T1" fmla="*/ 0 h 23539"/>
                  <a:gd name="T2" fmla="*/ 0 w 22184"/>
                  <a:gd name="T3" fmla="*/ 0 h 23539"/>
                  <a:gd name="T4" fmla="*/ 0 w 22184"/>
                  <a:gd name="T5" fmla="*/ 0 h 23539"/>
                  <a:gd name="T6" fmla="*/ 0 60000 65536"/>
                  <a:gd name="T7" fmla="*/ 0 60000 65536"/>
                  <a:gd name="T8" fmla="*/ 0 60000 65536"/>
                  <a:gd name="T9" fmla="*/ 0 w 22184"/>
                  <a:gd name="T10" fmla="*/ 0 h 23539"/>
                  <a:gd name="T11" fmla="*/ 22184 w 22184"/>
                  <a:gd name="T12" fmla="*/ 23539 h 235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184" h="23539" fill="none" extrusionOk="0">
                    <a:moveTo>
                      <a:pt x="-1" y="7"/>
                    </a:moveTo>
                    <a:cubicBezTo>
                      <a:pt x="194" y="2"/>
                      <a:pt x="389" y="-1"/>
                      <a:pt x="584" y="0"/>
                    </a:cubicBezTo>
                    <a:cubicBezTo>
                      <a:pt x="12513" y="0"/>
                      <a:pt x="22184" y="9670"/>
                      <a:pt x="22184" y="21600"/>
                    </a:cubicBezTo>
                    <a:cubicBezTo>
                      <a:pt x="22184" y="22247"/>
                      <a:pt x="22154" y="22894"/>
                      <a:pt x="22096" y="23538"/>
                    </a:cubicBezTo>
                  </a:path>
                  <a:path w="22184" h="23539" stroke="0" extrusionOk="0">
                    <a:moveTo>
                      <a:pt x="-1" y="7"/>
                    </a:moveTo>
                    <a:cubicBezTo>
                      <a:pt x="194" y="2"/>
                      <a:pt x="389" y="-1"/>
                      <a:pt x="584" y="0"/>
                    </a:cubicBezTo>
                    <a:cubicBezTo>
                      <a:pt x="12513" y="0"/>
                      <a:pt x="22184" y="9670"/>
                      <a:pt x="22184" y="21600"/>
                    </a:cubicBezTo>
                    <a:cubicBezTo>
                      <a:pt x="22184" y="22247"/>
                      <a:pt x="22154" y="22894"/>
                      <a:pt x="22096" y="23538"/>
                    </a:cubicBezTo>
                    <a:lnTo>
                      <a:pt x="584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E36C0A"/>
                </a:solidFill>
                <a:round/>
                <a:headEnd type="stealth" w="med" len="lg"/>
                <a:tailEnd type="none" w="med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492" name="Arc 12"/>
              <p:cNvSpPr>
                <a:spLocks/>
              </p:cNvSpPr>
              <p:nvPr/>
            </p:nvSpPr>
            <p:spPr bwMode="auto">
              <a:xfrm rot="5916959" flipV="1">
                <a:off x="2250" y="2252"/>
                <a:ext cx="5375" cy="3649"/>
              </a:xfrm>
              <a:custGeom>
                <a:avLst/>
                <a:gdLst>
                  <a:gd name="T0" fmla="*/ 0 w 23798"/>
                  <a:gd name="T1" fmla="*/ 0 h 21600"/>
                  <a:gd name="T2" fmla="*/ 0 w 23798"/>
                  <a:gd name="T3" fmla="*/ 0 h 21600"/>
                  <a:gd name="T4" fmla="*/ 0 w 23798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3798"/>
                  <a:gd name="T10" fmla="*/ 0 h 21600"/>
                  <a:gd name="T11" fmla="*/ 23798 w 23798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798" h="21600" fill="none" extrusionOk="0">
                    <a:moveTo>
                      <a:pt x="0" y="118"/>
                    </a:moveTo>
                    <a:cubicBezTo>
                      <a:pt x="750" y="39"/>
                      <a:pt x="1504" y="-1"/>
                      <a:pt x="2259" y="0"/>
                    </a:cubicBezTo>
                    <a:cubicBezTo>
                      <a:pt x="13557" y="0"/>
                      <a:pt x="22947" y="8707"/>
                      <a:pt x="23797" y="19974"/>
                    </a:cubicBezTo>
                  </a:path>
                  <a:path w="23798" h="21600" stroke="0" extrusionOk="0">
                    <a:moveTo>
                      <a:pt x="0" y="118"/>
                    </a:moveTo>
                    <a:cubicBezTo>
                      <a:pt x="750" y="39"/>
                      <a:pt x="1504" y="-1"/>
                      <a:pt x="2259" y="0"/>
                    </a:cubicBezTo>
                    <a:cubicBezTo>
                      <a:pt x="13557" y="0"/>
                      <a:pt x="22947" y="8707"/>
                      <a:pt x="23797" y="19974"/>
                    </a:cubicBezTo>
                    <a:lnTo>
                      <a:pt x="2259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stealth" w="med" len="lg"/>
                <a:tailEnd type="none" w="med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493" name="Arc 13"/>
              <p:cNvSpPr>
                <a:spLocks/>
              </p:cNvSpPr>
              <p:nvPr/>
            </p:nvSpPr>
            <p:spPr bwMode="auto">
              <a:xfrm rot="13812098" flipV="1">
                <a:off x="3820" y="546"/>
                <a:ext cx="5178" cy="4550"/>
              </a:xfrm>
              <a:custGeom>
                <a:avLst/>
                <a:gdLst>
                  <a:gd name="T0" fmla="*/ 0 w 22184"/>
                  <a:gd name="T1" fmla="*/ 0 h 26278"/>
                  <a:gd name="T2" fmla="*/ 0 w 22184"/>
                  <a:gd name="T3" fmla="*/ 0 h 26278"/>
                  <a:gd name="T4" fmla="*/ 0 w 22184"/>
                  <a:gd name="T5" fmla="*/ 0 h 26278"/>
                  <a:gd name="T6" fmla="*/ 0 60000 65536"/>
                  <a:gd name="T7" fmla="*/ 0 60000 65536"/>
                  <a:gd name="T8" fmla="*/ 0 60000 65536"/>
                  <a:gd name="T9" fmla="*/ 0 w 22184"/>
                  <a:gd name="T10" fmla="*/ 0 h 26278"/>
                  <a:gd name="T11" fmla="*/ 22184 w 22184"/>
                  <a:gd name="T12" fmla="*/ 26278 h 262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184" h="26278" fill="none" extrusionOk="0">
                    <a:moveTo>
                      <a:pt x="-1" y="7"/>
                    </a:moveTo>
                    <a:cubicBezTo>
                      <a:pt x="194" y="2"/>
                      <a:pt x="389" y="-1"/>
                      <a:pt x="584" y="0"/>
                    </a:cubicBezTo>
                    <a:cubicBezTo>
                      <a:pt x="12513" y="0"/>
                      <a:pt x="22184" y="9670"/>
                      <a:pt x="22184" y="21600"/>
                    </a:cubicBezTo>
                    <a:cubicBezTo>
                      <a:pt x="22184" y="23173"/>
                      <a:pt x="22012" y="24742"/>
                      <a:pt x="21671" y="26278"/>
                    </a:cubicBezTo>
                  </a:path>
                  <a:path w="22184" h="26278" stroke="0" extrusionOk="0">
                    <a:moveTo>
                      <a:pt x="-1" y="7"/>
                    </a:moveTo>
                    <a:cubicBezTo>
                      <a:pt x="194" y="2"/>
                      <a:pt x="389" y="-1"/>
                      <a:pt x="584" y="0"/>
                    </a:cubicBezTo>
                    <a:cubicBezTo>
                      <a:pt x="12513" y="0"/>
                      <a:pt x="22184" y="9670"/>
                      <a:pt x="22184" y="21600"/>
                    </a:cubicBezTo>
                    <a:cubicBezTo>
                      <a:pt x="22184" y="23173"/>
                      <a:pt x="22012" y="24742"/>
                      <a:pt x="21671" y="26278"/>
                    </a:cubicBezTo>
                    <a:lnTo>
                      <a:pt x="584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494" name="Oval 14"/>
              <p:cNvSpPr>
                <a:spLocks noChangeArrowheads="1"/>
              </p:cNvSpPr>
              <p:nvPr/>
            </p:nvSpPr>
            <p:spPr bwMode="auto">
              <a:xfrm>
                <a:off x="5314" y="3897"/>
                <a:ext cx="71" cy="90"/>
              </a:xfrm>
              <a:prstGeom prst="ellipse">
                <a:avLst/>
              </a:prstGeom>
              <a:solidFill>
                <a:srgbClr val="FFFFFF"/>
              </a:solidFill>
              <a:ln w="31750">
                <a:solidFill>
                  <a:srgbClr val="E36C0A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495" name="Oval 15"/>
              <p:cNvSpPr>
                <a:spLocks noChangeArrowheads="1"/>
              </p:cNvSpPr>
              <p:nvPr/>
            </p:nvSpPr>
            <p:spPr bwMode="auto">
              <a:xfrm>
                <a:off x="5788" y="6817"/>
                <a:ext cx="61" cy="82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548DD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496" name="Oval 16"/>
              <p:cNvSpPr>
                <a:spLocks noChangeArrowheads="1"/>
              </p:cNvSpPr>
              <p:nvPr/>
            </p:nvSpPr>
            <p:spPr bwMode="auto">
              <a:xfrm>
                <a:off x="3679" y="4490"/>
                <a:ext cx="59" cy="8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548DD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497" name="Oval 17"/>
              <p:cNvSpPr>
                <a:spLocks noChangeArrowheads="1"/>
              </p:cNvSpPr>
              <p:nvPr/>
            </p:nvSpPr>
            <p:spPr bwMode="auto">
              <a:xfrm>
                <a:off x="3372" y="2197"/>
                <a:ext cx="60" cy="8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548DD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498" name="Oval 18"/>
              <p:cNvSpPr>
                <a:spLocks noChangeArrowheads="1"/>
              </p:cNvSpPr>
              <p:nvPr/>
            </p:nvSpPr>
            <p:spPr bwMode="auto">
              <a:xfrm>
                <a:off x="4540" y="6390"/>
                <a:ext cx="62" cy="8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548DD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499" name="Oval 19"/>
              <p:cNvSpPr>
                <a:spLocks noChangeArrowheads="1"/>
              </p:cNvSpPr>
              <p:nvPr/>
            </p:nvSpPr>
            <p:spPr bwMode="auto">
              <a:xfrm>
                <a:off x="7712" y="2307"/>
                <a:ext cx="62" cy="8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548DD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00" name="Oval 20"/>
              <p:cNvSpPr>
                <a:spLocks noChangeArrowheads="1"/>
              </p:cNvSpPr>
              <p:nvPr/>
            </p:nvSpPr>
            <p:spPr bwMode="auto">
              <a:xfrm>
                <a:off x="3936" y="1507"/>
                <a:ext cx="61" cy="81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548DD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01" name="Oval 21"/>
              <p:cNvSpPr>
                <a:spLocks noChangeArrowheads="1"/>
              </p:cNvSpPr>
              <p:nvPr/>
            </p:nvSpPr>
            <p:spPr bwMode="auto">
              <a:xfrm>
                <a:off x="6705" y="1210"/>
                <a:ext cx="61" cy="81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548DD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02" name="Oval 22"/>
              <p:cNvSpPr>
                <a:spLocks noChangeArrowheads="1"/>
              </p:cNvSpPr>
              <p:nvPr/>
            </p:nvSpPr>
            <p:spPr bwMode="auto">
              <a:xfrm>
                <a:off x="9645" y="3198"/>
                <a:ext cx="62" cy="80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548DD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cxnSp>
            <p:nvCxnSpPr>
              <p:cNvPr id="20503" name="AutoShape 23"/>
              <p:cNvCxnSpPr>
                <a:cxnSpLocks noChangeShapeType="1"/>
                <a:stCxn id="20494" idx="6"/>
                <a:endCxn id="20502" idx="2"/>
              </p:cNvCxnSpPr>
              <p:nvPr/>
            </p:nvCxnSpPr>
            <p:spPr bwMode="auto">
              <a:xfrm flipV="1">
                <a:off x="5405" y="3238"/>
                <a:ext cx="4225" cy="705"/>
              </a:xfrm>
              <a:prstGeom prst="straightConnector1">
                <a:avLst/>
              </a:prstGeom>
              <a:noFill/>
              <a:ln w="19050">
                <a:solidFill>
                  <a:srgbClr val="548DD4"/>
                </a:solidFill>
                <a:prstDash val="dashDot"/>
                <a:round/>
                <a:headEnd/>
                <a:tailEnd type="triangle" w="med" len="med"/>
              </a:ln>
            </p:spPr>
          </p:cxnSp>
          <p:sp>
            <p:nvSpPr>
              <p:cNvPr id="20504" name="AutoShape 24"/>
              <p:cNvSpPr>
                <a:spLocks/>
              </p:cNvSpPr>
              <p:nvPr/>
            </p:nvSpPr>
            <p:spPr bwMode="auto">
              <a:xfrm>
                <a:off x="6280" y="4081"/>
                <a:ext cx="1839" cy="324"/>
              </a:xfrm>
              <a:prstGeom prst="borderCallout2">
                <a:avLst>
                  <a:gd name="adj1" fmla="val 42755"/>
                  <a:gd name="adj2" fmla="val -5708"/>
                  <a:gd name="adj3" fmla="val 42755"/>
                  <a:gd name="adj4" fmla="val -28722"/>
                  <a:gd name="adj5" fmla="val -37847"/>
                  <a:gd name="adj6" fmla="val -48440"/>
                </a:avLst>
              </a:prstGeom>
              <a:solidFill>
                <a:srgbClr val="FBD4B4">
                  <a:alpha val="41960"/>
                </a:srgbClr>
              </a:solidFill>
              <a:ln w="6350">
                <a:solidFill>
                  <a:srgbClr val="000000"/>
                </a:solidFill>
                <a:miter lim="800000"/>
                <a:headEnd type="none" w="lg" len="med"/>
                <a:tailEnd type="arrow" w="lg" len="med"/>
              </a:ln>
            </p:spPr>
            <p:txBody>
              <a:bodyPr lIns="18000" tIns="10800" rIns="18000" bIns="10800"/>
              <a:lstStyle/>
              <a:p>
                <a:r>
                  <a:rPr lang="ru-RU" sz="1100"/>
                  <a:t>«Ведущий» КА-0</a:t>
                </a:r>
              </a:p>
            </p:txBody>
          </p:sp>
          <p:sp>
            <p:nvSpPr>
              <p:cNvPr id="20505" name="Freeform 25"/>
              <p:cNvSpPr>
                <a:spLocks/>
              </p:cNvSpPr>
              <p:nvPr/>
            </p:nvSpPr>
            <p:spPr bwMode="auto">
              <a:xfrm rot="583117">
                <a:off x="4092" y="552"/>
                <a:ext cx="3844" cy="1202"/>
              </a:xfrm>
              <a:custGeom>
                <a:avLst/>
                <a:gdLst>
                  <a:gd name="T0" fmla="*/ 3 w 5159"/>
                  <a:gd name="T1" fmla="*/ 0 h 851"/>
                  <a:gd name="T2" fmla="*/ 1 w 5159"/>
                  <a:gd name="T3" fmla="*/ 0 h 851"/>
                  <a:gd name="T4" fmla="*/ 0 w 5159"/>
                  <a:gd name="T5" fmla="*/ 4778129 h 851"/>
                  <a:gd name="T6" fmla="*/ 0 60000 65536"/>
                  <a:gd name="T7" fmla="*/ 0 60000 65536"/>
                  <a:gd name="T8" fmla="*/ 0 60000 65536"/>
                  <a:gd name="T9" fmla="*/ 0 w 5159"/>
                  <a:gd name="T10" fmla="*/ 0 h 851"/>
                  <a:gd name="T11" fmla="*/ 5159 w 5159"/>
                  <a:gd name="T12" fmla="*/ 851 h 8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159" h="851">
                    <a:moveTo>
                      <a:pt x="5159" y="0"/>
                    </a:moveTo>
                    <a:lnTo>
                      <a:pt x="1051" y="0"/>
                    </a:lnTo>
                    <a:lnTo>
                      <a:pt x="0" y="851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ysDot"/>
                <a:round/>
                <a:headEnd/>
                <a:tailEnd type="arrow" w="lg" len="med"/>
              </a:ln>
            </p:spPr>
            <p:txBody>
              <a:bodyPr/>
              <a:lstStyle/>
              <a:p>
                <a:endParaRPr lang="ru-RU"/>
              </a:p>
            </p:txBody>
          </p:sp>
          <p:cxnSp>
            <p:nvCxnSpPr>
              <p:cNvPr id="20506" name="AutoShape 26"/>
              <p:cNvCxnSpPr>
                <a:cxnSpLocks noChangeShapeType="1"/>
                <a:stCxn id="20508" idx="3"/>
                <a:endCxn id="20499" idx="4"/>
              </p:cNvCxnSpPr>
              <p:nvPr/>
            </p:nvCxnSpPr>
            <p:spPr bwMode="auto">
              <a:xfrm flipH="1" flipV="1">
                <a:off x="7743" y="2387"/>
                <a:ext cx="1019" cy="2838"/>
              </a:xfrm>
              <a:prstGeom prst="straightConnector1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/>
                <a:tailEnd type="arrow" w="lg" len="med"/>
              </a:ln>
            </p:spPr>
          </p:cxnSp>
          <p:cxnSp>
            <p:nvCxnSpPr>
              <p:cNvPr id="20507" name="AutoShape 27"/>
              <p:cNvCxnSpPr>
                <a:cxnSpLocks noChangeShapeType="1"/>
                <a:stCxn id="20489" idx="1"/>
              </p:cNvCxnSpPr>
              <p:nvPr/>
            </p:nvCxnSpPr>
            <p:spPr bwMode="auto">
              <a:xfrm>
                <a:off x="9267" y="1689"/>
                <a:ext cx="403" cy="1436"/>
              </a:xfrm>
              <a:prstGeom prst="straightConnector1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/>
                <a:tailEnd type="arrow" w="lg" len="med"/>
              </a:ln>
            </p:spPr>
          </p:cxnSp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7363" y="5225"/>
                <a:ext cx="2798" cy="831"/>
              </a:xfrm>
              <a:prstGeom prst="borderCallout2">
                <a:avLst>
                  <a:gd name="adj1" fmla="val 19500"/>
                  <a:gd name="adj2" fmla="val -3866"/>
                  <a:gd name="adj3" fmla="val 19500"/>
                  <a:gd name="adj4" fmla="val -27190"/>
                  <a:gd name="adj5" fmla="val 150644"/>
                  <a:gd name="adj6" fmla="val -100306"/>
                </a:avLst>
              </a:prstGeom>
              <a:solidFill>
                <a:srgbClr val="FBD4B4">
                  <a:alpha val="50195"/>
                </a:srgbClr>
              </a:solidFill>
              <a:ln w="6350">
                <a:solidFill>
                  <a:srgbClr val="000000"/>
                </a:solidFill>
                <a:prstDash val="sysDot"/>
                <a:miter lim="800000"/>
                <a:headEnd/>
                <a:tailEnd type="arrow" w="lg" len="med"/>
              </a:ln>
            </p:spPr>
            <p:txBody>
              <a:bodyPr lIns="18000" tIns="10800" rIns="18000" bIns="10800"/>
              <a:lstStyle/>
              <a:p>
                <a:r>
                  <a:rPr lang="ru-RU" sz="1100"/>
                  <a:t>«Ведомые» КА своей плоскости в веерной группе «ведущего» КА-0</a:t>
                </a:r>
              </a:p>
            </p:txBody>
          </p:sp>
          <p:cxnSp>
            <p:nvCxnSpPr>
              <p:cNvPr id="20509" name="AutoShape 29"/>
              <p:cNvCxnSpPr>
                <a:cxnSpLocks noChangeShapeType="1"/>
                <a:stCxn id="20517" idx="2"/>
                <a:endCxn id="20497" idx="5"/>
              </p:cNvCxnSpPr>
              <p:nvPr/>
            </p:nvCxnSpPr>
            <p:spPr bwMode="auto">
              <a:xfrm flipH="1" flipV="1">
                <a:off x="3423" y="2265"/>
                <a:ext cx="3073" cy="4424"/>
              </a:xfrm>
              <a:prstGeom prst="straightConnector1">
                <a:avLst/>
              </a:prstGeom>
              <a:noFill/>
              <a:ln w="6350" cap="rnd">
                <a:solidFill>
                  <a:srgbClr val="000000"/>
                </a:solidFill>
                <a:prstDash val="sysDot"/>
                <a:round/>
                <a:headEnd/>
                <a:tailEnd type="arrow" w="lg" len="med"/>
              </a:ln>
            </p:spPr>
          </p:cxnSp>
          <p:cxnSp>
            <p:nvCxnSpPr>
              <p:cNvPr id="20510" name="AutoShape 30"/>
              <p:cNvCxnSpPr>
                <a:cxnSpLocks noChangeShapeType="1"/>
                <a:stCxn id="20494" idx="2"/>
                <a:endCxn id="20496" idx="6"/>
              </p:cNvCxnSpPr>
              <p:nvPr/>
            </p:nvCxnSpPr>
            <p:spPr bwMode="auto">
              <a:xfrm flipH="1">
                <a:off x="3753" y="3943"/>
                <a:ext cx="1541" cy="587"/>
              </a:xfrm>
              <a:prstGeom prst="straightConnector1">
                <a:avLst/>
              </a:prstGeom>
              <a:noFill/>
              <a:ln w="19050">
                <a:solidFill>
                  <a:srgbClr val="548DD4"/>
                </a:solidFill>
                <a:prstDash val="dashDot"/>
                <a:round/>
                <a:headEnd/>
                <a:tailEnd type="triangle" w="med" len="med"/>
              </a:ln>
            </p:spPr>
          </p:cxnSp>
          <p:cxnSp>
            <p:nvCxnSpPr>
              <p:cNvPr id="20511" name="AutoShape 31"/>
              <p:cNvCxnSpPr>
                <a:cxnSpLocks noChangeShapeType="1"/>
                <a:stCxn id="20494" idx="1"/>
                <a:endCxn id="20497" idx="5"/>
              </p:cNvCxnSpPr>
              <p:nvPr/>
            </p:nvCxnSpPr>
            <p:spPr bwMode="auto">
              <a:xfrm flipH="1" flipV="1">
                <a:off x="3424" y="2281"/>
                <a:ext cx="1900" cy="1610"/>
              </a:xfrm>
              <a:prstGeom prst="straightConnector1">
                <a:avLst/>
              </a:prstGeom>
              <a:noFill/>
              <a:ln w="19050">
                <a:solidFill>
                  <a:srgbClr val="548DD4"/>
                </a:solidFill>
                <a:prstDash val="dashDot"/>
                <a:round/>
                <a:headEnd/>
                <a:tailEnd type="triangle" w="med" len="med"/>
              </a:ln>
            </p:spPr>
          </p:cxnSp>
          <p:cxnSp>
            <p:nvCxnSpPr>
              <p:cNvPr id="20512" name="AutoShape 32"/>
              <p:cNvCxnSpPr>
                <a:cxnSpLocks noChangeShapeType="1"/>
                <a:stCxn id="20494" idx="4"/>
                <a:endCxn id="20498" idx="7"/>
              </p:cNvCxnSpPr>
              <p:nvPr/>
            </p:nvCxnSpPr>
            <p:spPr bwMode="auto">
              <a:xfrm flipH="1">
                <a:off x="4593" y="3987"/>
                <a:ext cx="757" cy="2415"/>
              </a:xfrm>
              <a:prstGeom prst="straightConnector1">
                <a:avLst/>
              </a:prstGeom>
              <a:noFill/>
              <a:ln w="19050">
                <a:solidFill>
                  <a:srgbClr val="548DD4"/>
                </a:solidFill>
                <a:prstDash val="dashDot"/>
                <a:round/>
                <a:headEnd/>
                <a:tailEnd type="triangle" w="med" len="med"/>
              </a:ln>
            </p:spPr>
          </p:cxnSp>
          <p:cxnSp>
            <p:nvCxnSpPr>
              <p:cNvPr id="20513" name="AutoShape 33"/>
              <p:cNvCxnSpPr>
                <a:cxnSpLocks noChangeShapeType="1"/>
                <a:stCxn id="20494" idx="4"/>
                <a:endCxn id="20495" idx="1"/>
              </p:cNvCxnSpPr>
              <p:nvPr/>
            </p:nvCxnSpPr>
            <p:spPr bwMode="auto">
              <a:xfrm>
                <a:off x="5350" y="4007"/>
                <a:ext cx="447" cy="2807"/>
              </a:xfrm>
              <a:prstGeom prst="straightConnector1">
                <a:avLst/>
              </a:prstGeom>
              <a:noFill/>
              <a:ln w="19050">
                <a:solidFill>
                  <a:srgbClr val="548DD4"/>
                </a:solidFill>
                <a:prstDash val="dashDot"/>
                <a:round/>
                <a:headEnd/>
                <a:tailEnd type="triangle" w="med" len="med"/>
              </a:ln>
            </p:spPr>
          </p:cxnSp>
          <p:cxnSp>
            <p:nvCxnSpPr>
              <p:cNvPr id="20514" name="AutoShape 34"/>
              <p:cNvCxnSpPr>
                <a:cxnSpLocks noChangeShapeType="1"/>
                <a:stCxn id="20494" idx="0"/>
              </p:cNvCxnSpPr>
              <p:nvPr/>
            </p:nvCxnSpPr>
            <p:spPr bwMode="auto">
              <a:xfrm flipH="1" flipV="1">
                <a:off x="3988" y="1610"/>
                <a:ext cx="1362" cy="2268"/>
              </a:xfrm>
              <a:prstGeom prst="straightConnector1">
                <a:avLst/>
              </a:prstGeom>
              <a:noFill/>
              <a:ln w="19050">
                <a:solidFill>
                  <a:srgbClr val="548DD4"/>
                </a:solidFill>
                <a:prstDash val="dashDot"/>
                <a:round/>
                <a:headEnd/>
                <a:tailEnd type="triangle" w="med" len="med"/>
              </a:ln>
            </p:spPr>
          </p:cxnSp>
          <p:cxnSp>
            <p:nvCxnSpPr>
              <p:cNvPr id="20515" name="AutoShape 35"/>
              <p:cNvCxnSpPr>
                <a:cxnSpLocks noChangeShapeType="1"/>
                <a:stCxn id="20494" idx="7"/>
              </p:cNvCxnSpPr>
              <p:nvPr/>
            </p:nvCxnSpPr>
            <p:spPr bwMode="auto">
              <a:xfrm flipV="1">
                <a:off x="5374" y="1270"/>
                <a:ext cx="1358" cy="2621"/>
              </a:xfrm>
              <a:prstGeom prst="straightConnector1">
                <a:avLst/>
              </a:prstGeom>
              <a:noFill/>
              <a:ln w="19050">
                <a:solidFill>
                  <a:srgbClr val="548DD4"/>
                </a:solidFill>
                <a:prstDash val="dashDot"/>
                <a:round/>
                <a:headEnd/>
                <a:tailEnd type="triangle" w="med" len="med"/>
              </a:ln>
            </p:spPr>
          </p:cxnSp>
          <p:cxnSp>
            <p:nvCxnSpPr>
              <p:cNvPr id="20516" name="AutoShape 36"/>
              <p:cNvCxnSpPr>
                <a:cxnSpLocks noChangeShapeType="1"/>
                <a:stCxn id="20494" idx="6"/>
                <a:endCxn id="20499" idx="2"/>
              </p:cNvCxnSpPr>
              <p:nvPr/>
            </p:nvCxnSpPr>
            <p:spPr bwMode="auto">
              <a:xfrm flipV="1">
                <a:off x="5405" y="2347"/>
                <a:ext cx="2292" cy="1596"/>
              </a:xfrm>
              <a:prstGeom prst="straightConnector1">
                <a:avLst/>
              </a:prstGeom>
              <a:noFill/>
              <a:ln w="19050">
                <a:solidFill>
                  <a:srgbClr val="548DD4"/>
                </a:solidFill>
                <a:prstDash val="dashDot"/>
                <a:round/>
                <a:headEnd/>
                <a:tailEnd type="triangle" w="med" len="med"/>
              </a:ln>
            </p:spPr>
          </p:cxnSp>
          <p:sp>
            <p:nvSpPr>
              <p:cNvPr id="20517" name="AutoShape 37"/>
              <p:cNvSpPr>
                <a:spLocks/>
              </p:cNvSpPr>
              <p:nvPr/>
            </p:nvSpPr>
            <p:spPr bwMode="auto">
              <a:xfrm>
                <a:off x="6496" y="6283"/>
                <a:ext cx="2848" cy="813"/>
              </a:xfrm>
              <a:prstGeom prst="borderCallout2">
                <a:avLst>
                  <a:gd name="adj1" fmla="val 19824"/>
                  <a:gd name="adj2" fmla="val -3551"/>
                  <a:gd name="adj3" fmla="val 19824"/>
                  <a:gd name="adj4" fmla="val -15620"/>
                  <a:gd name="adj5" fmla="val -210421"/>
                  <a:gd name="adj6" fmla="val -97042"/>
                </a:avLst>
              </a:prstGeom>
              <a:solidFill>
                <a:srgbClr val="C6D9F1">
                  <a:alpha val="23137"/>
                </a:srgbClr>
              </a:solidFill>
              <a:ln w="6350">
                <a:solidFill>
                  <a:srgbClr val="000000"/>
                </a:solidFill>
                <a:prstDash val="sysDot"/>
                <a:miter lim="800000"/>
                <a:headEnd/>
                <a:tailEnd type="arrow" w="lg" len="med"/>
              </a:ln>
            </p:spPr>
            <p:txBody>
              <a:bodyPr lIns="18000" tIns="10800" rIns="18000" bIns="10800"/>
              <a:lstStyle/>
              <a:p>
                <a:r>
                  <a:rPr lang="ru-RU" sz="1100"/>
                  <a:t>«Ведомые» КА других плоскостей в веерной группе «ведущего» КА-0</a:t>
                </a:r>
              </a:p>
            </p:txBody>
          </p:sp>
          <p:cxnSp>
            <p:nvCxnSpPr>
              <p:cNvPr id="20518" name="AutoShape 38"/>
              <p:cNvCxnSpPr>
                <a:cxnSpLocks noChangeShapeType="1"/>
                <a:stCxn id="20517" idx="2"/>
                <a:endCxn id="20495" idx="6"/>
              </p:cNvCxnSpPr>
              <p:nvPr/>
            </p:nvCxnSpPr>
            <p:spPr bwMode="auto">
              <a:xfrm flipH="1">
                <a:off x="5849" y="6690"/>
                <a:ext cx="647" cy="168"/>
              </a:xfrm>
              <a:prstGeom prst="straightConnector1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/>
                <a:tailEnd type="arrow" w="lg" len="med"/>
              </a:ln>
            </p:spPr>
          </p:cxnSp>
          <p:cxnSp>
            <p:nvCxnSpPr>
              <p:cNvPr id="20519" name="AutoShape 39"/>
              <p:cNvCxnSpPr>
                <a:cxnSpLocks noChangeShapeType="1"/>
              </p:cNvCxnSpPr>
              <p:nvPr/>
            </p:nvCxnSpPr>
            <p:spPr bwMode="auto">
              <a:xfrm flipH="1" flipV="1">
                <a:off x="2705" y="7508"/>
                <a:ext cx="720" cy="3"/>
              </a:xfrm>
              <a:prstGeom prst="straightConnector1">
                <a:avLst/>
              </a:prstGeom>
              <a:noFill/>
              <a:ln w="19050">
                <a:solidFill>
                  <a:srgbClr val="548DD4"/>
                </a:solidFill>
                <a:prstDash val="dashDot"/>
                <a:round/>
                <a:headEnd/>
                <a:tailEnd type="triangle" w="med" len="med"/>
              </a:ln>
            </p:spPr>
          </p:cxnSp>
        </p:grpSp>
      </p:grpSp>
      <p:sp>
        <p:nvSpPr>
          <p:cNvPr id="20488" name="TextBox 23"/>
          <p:cNvSpPr txBox="1">
            <a:spLocks noChangeArrowheads="1"/>
          </p:cNvSpPr>
          <p:nvPr/>
        </p:nvSpPr>
        <p:spPr bwMode="auto">
          <a:xfrm>
            <a:off x="1187450" y="5805488"/>
            <a:ext cx="73453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b="1" dirty="0"/>
              <a:t>–  </a:t>
            </a:r>
            <a:r>
              <a:rPr lang="ru-RU" sz="1600" b="1" dirty="0" err="1"/>
              <a:t>межспутниковое</a:t>
            </a:r>
            <a:r>
              <a:rPr lang="ru-RU" sz="1600" b="1" dirty="0"/>
              <a:t> взаимодействие, в процессе которого ведущий КА формирует измерения МС-дальностей и </a:t>
            </a:r>
            <a:r>
              <a:rPr lang="ru-RU" sz="1600" b="1" dirty="0" smtClean="0"/>
              <a:t>разностей показаний БШВ и </a:t>
            </a:r>
            <a:r>
              <a:rPr lang="ru-RU" sz="1600" b="1" dirty="0"/>
              <a:t>принимает-передает данные ведомым 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23528" y="260648"/>
            <a:ext cx="8640960" cy="720080"/>
          </a:xfrm>
          <a:solidFill>
            <a:schemeClr val="tx2">
              <a:lumMod val="20000"/>
              <a:lumOff val="80000"/>
              <a:alpha val="51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Рассматриваемые методы решения задачи синхронизации БШВ по </a:t>
            </a:r>
            <a:r>
              <a:rPr lang="ru-RU" sz="2400" b="1" dirty="0" err="1" smtClean="0"/>
              <a:t>межспутниковым</a:t>
            </a:r>
            <a:r>
              <a:rPr lang="ru-RU" sz="2400" b="1" dirty="0" smtClean="0"/>
              <a:t> измерениям МЛНСС </a:t>
            </a:r>
            <a:endParaRPr lang="ru-RU" sz="2400" b="1" dirty="0"/>
          </a:p>
        </p:txBody>
      </p:sp>
      <p:sp>
        <p:nvSpPr>
          <p:cNvPr id="8198" name="Номер слайда 5"/>
          <p:cNvSpPr txBox="1">
            <a:spLocks noGrp="1"/>
          </p:cNvSpPr>
          <p:nvPr/>
        </p:nvSpPr>
        <p:spPr bwMode="auto">
          <a:xfrm>
            <a:off x="8459788" y="6308725"/>
            <a:ext cx="51435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76FDC609-A1F5-4AD9-BE98-969C9BE3A29D}" type="slidenum">
              <a:rPr lang="ru-RU" sz="1600" b="1">
                <a:latin typeface="+mn-lt"/>
                <a:cs typeface="+mn-cs"/>
              </a:rPr>
              <a:pPr algn="r">
                <a:defRPr/>
              </a:pPr>
              <a:t>12</a:t>
            </a:fld>
            <a:endParaRPr lang="ru-RU" sz="1600" b="1" dirty="0">
              <a:latin typeface="+mn-lt"/>
              <a:cs typeface="+mn-cs"/>
            </a:endParaRPr>
          </a:p>
        </p:txBody>
      </p:sp>
      <p:sp>
        <p:nvSpPr>
          <p:cNvPr id="2867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679" name="Rectangle 11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1200">
              <a:cs typeface="Times New Roman" pitchFamily="18" charset="0"/>
            </a:endParaRPr>
          </a:p>
          <a:p>
            <a:pPr eaLnBrk="0" hangingPunct="0"/>
            <a:r>
              <a:rPr lang="ru-RU" sz="1200">
                <a:cs typeface="Times New Roman" pitchFamily="18" charset="0"/>
              </a:rPr>
              <a:t>                            </a:t>
            </a:r>
            <a:endParaRPr lang="ru-RU"/>
          </a:p>
        </p:txBody>
      </p:sp>
      <p:sp>
        <p:nvSpPr>
          <p:cNvPr id="28680" name="Содержимое 2"/>
          <p:cNvSpPr txBox="1">
            <a:spLocks/>
          </p:cNvSpPr>
          <p:nvPr/>
        </p:nvSpPr>
        <p:spPr bwMode="auto">
          <a:xfrm>
            <a:off x="467544" y="1340768"/>
            <a:ext cx="82804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55600" algn="just">
              <a:spcBef>
                <a:spcPct val="6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ru-RU" sz="2000" dirty="0"/>
              <a:t>Метод</a:t>
            </a:r>
            <a:r>
              <a:rPr lang="ru-RU" dirty="0"/>
              <a:t> </a:t>
            </a:r>
            <a:r>
              <a:rPr lang="ru-RU" sz="2000" u="sng" dirty="0"/>
              <a:t>итерационного </a:t>
            </a:r>
            <a:r>
              <a:rPr lang="ru-RU" sz="2000" u="sng" dirty="0" err="1"/>
              <a:t>погруппового</a:t>
            </a:r>
            <a:r>
              <a:rPr lang="ru-RU" sz="2000" u="sng" dirty="0"/>
              <a:t> осреднения</a:t>
            </a:r>
            <a:r>
              <a:rPr lang="ru-RU" u="sng" dirty="0"/>
              <a:t> </a:t>
            </a:r>
            <a:r>
              <a:rPr lang="ru-RU" dirty="0"/>
              <a:t>(ИПО) </a:t>
            </a:r>
            <a:r>
              <a:rPr lang="ru-RU" dirty="0" smtClean="0"/>
              <a:t>– метод  оценивания частотно-временных и </a:t>
            </a:r>
            <a:r>
              <a:rPr lang="ru-RU" dirty="0" err="1" smtClean="0"/>
              <a:t>эфемеридных</a:t>
            </a:r>
            <a:r>
              <a:rPr lang="ru-RU" dirty="0" smtClean="0"/>
              <a:t> параметров </a:t>
            </a:r>
            <a:r>
              <a:rPr lang="ru-RU" b="1" dirty="0"/>
              <a:t>по полной выборке МСИ с фиксированного мерного интервала</a:t>
            </a:r>
            <a:r>
              <a:rPr lang="ru-RU" dirty="0"/>
              <a:t> в рамках «веерной» схемы с </a:t>
            </a:r>
            <a:r>
              <a:rPr lang="ru-RU" dirty="0" smtClean="0"/>
              <a:t>решением </a:t>
            </a:r>
            <a:r>
              <a:rPr lang="ru-RU" dirty="0"/>
              <a:t>краевой задачи с расширенным вектором состояния в каждой частной веерной </a:t>
            </a:r>
            <a:r>
              <a:rPr lang="ru-RU" dirty="0" smtClean="0"/>
              <a:t>группе и итерационным обменом результатами между НКА.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Для ЧВО – это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двухпараметрический метод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indent="355600" algn="just">
              <a:spcBef>
                <a:spcPct val="6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ru-RU" b="1" dirty="0" smtClean="0"/>
              <a:t>Метод «быстрых» поправок </a:t>
            </a:r>
            <a:r>
              <a:rPr lang="ru-RU" dirty="0" smtClean="0"/>
              <a:t>в рамках «веерной схемы»,  обновление с частотой следования сеансов МСИ. Один сеанс МСИ для МЛНСС-К2 включает не менее трех </a:t>
            </a:r>
            <a:r>
              <a:rPr lang="ru-RU" dirty="0" err="1" smtClean="0"/>
              <a:t>перенацеливаний</a:t>
            </a:r>
            <a:r>
              <a:rPr lang="ru-RU" dirty="0" smtClean="0"/>
              <a:t> (длительность </a:t>
            </a:r>
            <a:r>
              <a:rPr lang="en-US" dirty="0" smtClean="0"/>
              <a:t>~</a:t>
            </a:r>
            <a:r>
              <a:rPr lang="ru-RU" dirty="0" smtClean="0"/>
              <a:t> порядка 2-3 мин). </a:t>
            </a:r>
            <a:r>
              <a:rPr lang="en-US" dirty="0" smtClean="0"/>
              <a:t> </a:t>
            </a:r>
            <a:endParaRPr lang="ru-RU" dirty="0"/>
          </a:p>
          <a:p>
            <a:pPr indent="355600" algn="just">
              <a:spcBef>
                <a:spcPct val="6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ru-RU" b="1" dirty="0" smtClean="0"/>
              <a:t>Оперативное оценивание кратковременных сдвигов-скачков БШВ </a:t>
            </a:r>
            <a:r>
              <a:rPr lang="ru-RU" dirty="0" smtClean="0"/>
              <a:t>по полному набору МСИ для </a:t>
            </a:r>
            <a:r>
              <a:rPr lang="ru-RU" u="sng" dirty="0" smtClean="0"/>
              <a:t>простой замкнутой цепочки</a:t>
            </a:r>
            <a:r>
              <a:rPr lang="ru-RU" dirty="0" smtClean="0"/>
              <a:t> МС-взаимодействий, охватывающей все НКА, со сбросом и  обработкой результатов МСИ в одном центре (в БИВК одного НКА). </a:t>
            </a:r>
            <a:r>
              <a:rPr lang="ru-RU" dirty="0"/>
              <a:t>Один такт  </a:t>
            </a:r>
            <a:r>
              <a:rPr lang="ru-RU" dirty="0" smtClean="0"/>
              <a:t>обработки  </a:t>
            </a:r>
            <a:r>
              <a:rPr lang="ru-RU" dirty="0"/>
              <a:t>содержит </a:t>
            </a:r>
            <a:r>
              <a:rPr lang="ru-RU" dirty="0" smtClean="0"/>
              <a:t>1-2 </a:t>
            </a:r>
            <a:r>
              <a:rPr lang="ru-RU" dirty="0"/>
              <a:t>сеансов </a:t>
            </a:r>
            <a:r>
              <a:rPr lang="ru-RU" dirty="0" err="1" smtClean="0"/>
              <a:t>МС-измерений-связи</a:t>
            </a:r>
            <a:r>
              <a:rPr lang="ru-RU" dirty="0" smtClean="0"/>
              <a:t> МЛНСС минутной длительности.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95536" y="188640"/>
            <a:ext cx="8352928" cy="720080"/>
          </a:xfrm>
          <a:solidFill>
            <a:schemeClr val="tx2">
              <a:lumMod val="20000"/>
              <a:lumOff val="80000"/>
              <a:alpha val="51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Предложенные в работе алгоритмы решения частотно-временной  задачи по МСИ МЛНСС  в разных режимах  </a:t>
            </a:r>
            <a:endParaRPr lang="ru-RU" sz="2400" b="1" dirty="0"/>
          </a:p>
        </p:txBody>
      </p:sp>
      <p:sp>
        <p:nvSpPr>
          <p:cNvPr id="8198" name="Номер слайда 5"/>
          <p:cNvSpPr txBox="1">
            <a:spLocks noGrp="1"/>
          </p:cNvSpPr>
          <p:nvPr/>
        </p:nvSpPr>
        <p:spPr bwMode="auto">
          <a:xfrm>
            <a:off x="8459788" y="6308725"/>
            <a:ext cx="51435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17C8D809-607F-4A69-A1B3-500544F9FD62}" type="slidenum">
              <a:rPr lang="ru-RU" sz="1600" b="1">
                <a:latin typeface="+mn-lt"/>
                <a:cs typeface="+mn-cs"/>
              </a:rPr>
              <a:pPr algn="r">
                <a:defRPr/>
              </a:pPr>
              <a:t>13</a:t>
            </a:fld>
            <a:endParaRPr lang="ru-RU" sz="1600" b="1" dirty="0">
              <a:latin typeface="+mn-lt"/>
              <a:cs typeface="+mn-cs"/>
            </a:endParaRPr>
          </a:p>
        </p:txBody>
      </p:sp>
      <p:sp>
        <p:nvSpPr>
          <p:cNvPr id="31751" name="Rectangle 11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1200">
              <a:cs typeface="Times New Roman" pitchFamily="18" charset="0"/>
            </a:endParaRPr>
          </a:p>
          <a:p>
            <a:pPr eaLnBrk="0" hangingPunct="0"/>
            <a:r>
              <a:rPr lang="ru-RU" sz="1200">
                <a:cs typeface="Times New Roman" pitchFamily="18" charset="0"/>
              </a:rPr>
              <a:t>                            </a:t>
            </a:r>
            <a:endParaRPr lang="ru-RU"/>
          </a:p>
        </p:txBody>
      </p:sp>
      <p:sp>
        <p:nvSpPr>
          <p:cNvPr id="31752" name="Содержимое 2"/>
          <p:cNvSpPr txBox="1">
            <a:spLocks/>
          </p:cNvSpPr>
          <p:nvPr/>
        </p:nvSpPr>
        <p:spPr bwMode="auto">
          <a:xfrm>
            <a:off x="323528" y="980728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266700" algn="just">
              <a:spcBef>
                <a:spcPts val="0"/>
              </a:spcBef>
              <a:spcAft>
                <a:spcPts val="5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1.Алгоритм автономного уточнения ЧВП по МСИ методом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«быстрых поправок»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рамках «веерной»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схемы, когда на каждом НКА формируются вторичные измерения расхождений БШВ в рамках «веерной» подгруппы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дпнного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НКА по каждому сеансу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межспутниковых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измерений-связи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 затем рассчитываются значения оперативных добавок к опорным (штатным) ЧВП, исходя из соотношений осреднения шкал в пределах частной веерной подгруппы. Без использования коррекций с земли метод не позволяет устранить дрейф композитной космической ШВ относительно наземной ШВС.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266700" algn="just">
              <a:spcBef>
                <a:spcPts val="0"/>
              </a:spcBef>
              <a:spcAft>
                <a:spcPts val="5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Двухпараметрический алгоритм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решения ЧВЗ на борту 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МСИ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расхождений шкал в рамках «веерной схемы»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скользящему мерному интервалу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применением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нечастых коррекций с использованием поправок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 наземного НКУ или измерений в каналах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Земля-КА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(МЛНСС ЛНИСП- борт НКА).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180975" algn="just">
              <a:spcBef>
                <a:spcPts val="0"/>
              </a:spcBef>
              <a:spcAft>
                <a:spcPts val="5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3.Алгоритм оперативного решения (с частотой одно решение в 5-10 с) ЧВЗ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всему составу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МСИ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расхождений БШВ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всей ОГ, предварительно собранных по связной линии МСЛ в один центр обработки, методом наименьших квадратов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полной выборке с коротких мерных интервалов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 порядка 0.5 - 10 минут)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комплексе 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измерениями относительно шкал наземных пунктов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Поправки оперативно с большой частотой передаются на все НКА с использованием связной линии МЛНСС.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indent="355600" algn="just">
              <a:spcBef>
                <a:spcPct val="60000"/>
              </a:spcBef>
              <a:spcAft>
                <a:spcPts val="500"/>
              </a:spcAft>
            </a:pP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95536" y="188640"/>
            <a:ext cx="8352928" cy="720080"/>
          </a:xfrm>
          <a:solidFill>
            <a:schemeClr val="tx2">
              <a:lumMod val="20000"/>
              <a:lumOff val="80000"/>
              <a:alpha val="51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Предложенные в работе алгоритмы решения частотно-временной  задачи по МСИ МЛНСС  в разных режимах  </a:t>
            </a:r>
            <a:endParaRPr lang="ru-RU" sz="2400" b="1" dirty="0"/>
          </a:p>
        </p:txBody>
      </p:sp>
      <p:sp>
        <p:nvSpPr>
          <p:cNvPr id="8198" name="Номер слайда 5"/>
          <p:cNvSpPr txBox="1">
            <a:spLocks noGrp="1"/>
          </p:cNvSpPr>
          <p:nvPr/>
        </p:nvSpPr>
        <p:spPr bwMode="auto">
          <a:xfrm>
            <a:off x="8459788" y="6308725"/>
            <a:ext cx="51435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17C8D809-607F-4A69-A1B3-500544F9FD62}" type="slidenum">
              <a:rPr lang="ru-RU" sz="1600" b="1">
                <a:latin typeface="+mn-lt"/>
                <a:cs typeface="+mn-cs"/>
              </a:rPr>
              <a:pPr algn="r">
                <a:defRPr/>
              </a:pPr>
              <a:t>14</a:t>
            </a:fld>
            <a:endParaRPr lang="ru-RU" sz="1600" b="1" dirty="0">
              <a:latin typeface="+mn-lt"/>
              <a:cs typeface="+mn-cs"/>
            </a:endParaRPr>
          </a:p>
        </p:txBody>
      </p:sp>
      <p:sp>
        <p:nvSpPr>
          <p:cNvPr id="31751" name="Rectangle 11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1200">
              <a:cs typeface="Times New Roman" pitchFamily="18" charset="0"/>
            </a:endParaRPr>
          </a:p>
          <a:p>
            <a:pPr eaLnBrk="0" hangingPunct="0"/>
            <a:r>
              <a:rPr lang="ru-RU" sz="1200">
                <a:cs typeface="Times New Roman" pitchFamily="18" charset="0"/>
              </a:rPr>
              <a:t>                            </a:t>
            </a:r>
            <a:endParaRPr lang="ru-RU"/>
          </a:p>
        </p:txBody>
      </p:sp>
      <p:sp>
        <p:nvSpPr>
          <p:cNvPr id="31752" name="Содержимое 2"/>
          <p:cNvSpPr txBox="1">
            <a:spLocks/>
          </p:cNvSpPr>
          <p:nvPr/>
        </p:nvSpPr>
        <p:spPr bwMode="auto">
          <a:xfrm>
            <a:off x="179512" y="980728"/>
            <a:ext cx="885698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algn="just">
              <a:spcAft>
                <a:spcPts val="3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Алгоритм расчета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«быстрых поправок»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поправки к фазе бортовых часов, сведение 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композитной групповой ШВ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дискретность обновления 1- 5 минут, автономно на борту по МСИ в рамках 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веерной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схемы, без сброса всех МСИ в один пункт обработки, каждый КА решает ЧВЗ 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себя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непосредственно доступным МСИ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Aft>
                <a:spcPts val="3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Алгоритм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двухпараметрического оценивания ЧВП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(поправки к фазе и частоте БШВ) по МСИ со скользящего мерного интервала порядка нескольких часов плюс нечастые коррекции-поправки с Земли. В рамках «веерной схемы» с автономной обработкой МСИ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борту каждым КА.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Дискретность обновления поправок 5-30 мин. </a:t>
            </a:r>
          </a:p>
          <a:p>
            <a:pPr lvl="0" algn="just">
              <a:spcAft>
                <a:spcPts val="3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Алгоритм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оперативной быстрой обработки всего набора МСИ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(по всей ОГ ГЛОНАСС) по коротким (1-3 мин) мерным интервалам с предварительным сбором всей измерительной информации в одном центре обработки. Частые обновления (шаг 10-30 с)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целью оперативного парирования кратковременных скачков и отклонений БШВ от равномерной ШВ. Существенно используются связные возможности МЛНСС (большая пропускная способность канала передачи цифровой информации, высокая частота сеансов измерений связи – не ниже 1 сеанса в секунду при установлении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межспутникового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взаимодействия). За счет оперативной обработки всего состава НИИ в объеме всей ОГ в принципе возможно достоверное оценивание кратковременных скачков БШВ НКА с оперативной реакцией по их парированию (при условии двухкомплектного размещения терминалов МЛНСС на каждом НКА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Глонасс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К2).   </a:t>
            </a:r>
          </a:p>
          <a:p>
            <a:pPr indent="266700" algn="just">
              <a:spcBef>
                <a:spcPts val="0"/>
              </a:spcBef>
              <a:spcAft>
                <a:spcPts val="500"/>
              </a:spcAft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67544" y="116632"/>
            <a:ext cx="8280920" cy="792088"/>
          </a:xfrm>
          <a:solidFill>
            <a:schemeClr val="tx2">
              <a:lumMod val="20000"/>
              <a:lumOff val="80000"/>
              <a:alpha val="75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уточнения поправок ЧВП по методу двухпараметрического оценивания в рамках веерной схемы</a:t>
            </a:r>
          </a:p>
        </p:txBody>
      </p:sp>
      <p:sp>
        <p:nvSpPr>
          <p:cNvPr id="11270" name="Номер слайда 5"/>
          <p:cNvSpPr txBox="1">
            <a:spLocks noGrp="1"/>
          </p:cNvSpPr>
          <p:nvPr/>
        </p:nvSpPr>
        <p:spPr bwMode="auto">
          <a:xfrm>
            <a:off x="8388350" y="6308725"/>
            <a:ext cx="585788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B4E4AB81-F2FB-4068-B069-702E8AFD8752}" type="slidenum">
              <a:rPr lang="ru-RU" sz="1600" b="1">
                <a:latin typeface="+mn-lt"/>
                <a:cs typeface="+mn-cs"/>
              </a:rPr>
              <a:pPr algn="r">
                <a:defRPr/>
              </a:pPr>
              <a:t>15</a:t>
            </a:fld>
            <a:endParaRPr lang="ru-RU" sz="1600" b="1" dirty="0">
              <a:latin typeface="+mn-lt"/>
              <a:cs typeface="+mn-cs"/>
            </a:endParaRPr>
          </a:p>
        </p:txBody>
      </p:sp>
      <p:graphicFrame>
        <p:nvGraphicFramePr>
          <p:cNvPr id="4098" name="Object 1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5842" name="Формула" r:id="rId3" imgW="114120" imgH="215640" progId="Equation.3">
              <p:embed/>
            </p:oleObj>
          </a:graphicData>
        </a:graphic>
      </p:graphicFrame>
      <p:grpSp>
        <p:nvGrpSpPr>
          <p:cNvPr id="35843" name="Group 3"/>
          <p:cNvGrpSpPr>
            <a:grpSpLocks noChangeAspect="1"/>
          </p:cNvGrpSpPr>
          <p:nvPr/>
        </p:nvGrpSpPr>
        <p:grpSpPr bwMode="auto">
          <a:xfrm>
            <a:off x="755576" y="1052736"/>
            <a:ext cx="8064896" cy="4968552"/>
            <a:chOff x="960" y="4497"/>
            <a:chExt cx="10281" cy="6738"/>
          </a:xfrm>
        </p:grpSpPr>
        <p:sp>
          <p:nvSpPr>
            <p:cNvPr id="35844" name="AutoShape 4"/>
            <p:cNvSpPr>
              <a:spLocks noChangeAspect="1" noChangeArrowheads="1"/>
            </p:cNvSpPr>
            <p:nvPr/>
          </p:nvSpPr>
          <p:spPr bwMode="auto">
            <a:xfrm>
              <a:off x="960" y="4497"/>
              <a:ext cx="10281" cy="6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45" name="Line 5"/>
            <p:cNvSpPr>
              <a:spLocks noChangeShapeType="1"/>
            </p:cNvSpPr>
            <p:nvPr/>
          </p:nvSpPr>
          <p:spPr bwMode="auto">
            <a:xfrm flipV="1">
              <a:off x="1530" y="8258"/>
              <a:ext cx="8991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>
              <a:off x="2061" y="8258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>
              <a:off x="2780" y="8258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48" name="Line 8"/>
            <p:cNvSpPr>
              <a:spLocks noChangeShapeType="1"/>
            </p:cNvSpPr>
            <p:nvPr/>
          </p:nvSpPr>
          <p:spPr bwMode="auto">
            <a:xfrm>
              <a:off x="3501" y="8258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49" name="Line 9"/>
            <p:cNvSpPr>
              <a:spLocks noChangeShapeType="1"/>
            </p:cNvSpPr>
            <p:nvPr/>
          </p:nvSpPr>
          <p:spPr bwMode="auto">
            <a:xfrm>
              <a:off x="4209" y="8258"/>
              <a:ext cx="1" cy="1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0" name="Line 10"/>
            <p:cNvSpPr>
              <a:spLocks noChangeShapeType="1"/>
            </p:cNvSpPr>
            <p:nvPr/>
          </p:nvSpPr>
          <p:spPr bwMode="auto">
            <a:xfrm>
              <a:off x="4941" y="8258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1" name="Line 11"/>
            <p:cNvSpPr>
              <a:spLocks noChangeShapeType="1"/>
            </p:cNvSpPr>
            <p:nvPr/>
          </p:nvSpPr>
          <p:spPr bwMode="auto">
            <a:xfrm>
              <a:off x="5692" y="8258"/>
              <a:ext cx="1" cy="1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2" name="Line 12"/>
            <p:cNvSpPr>
              <a:spLocks noChangeShapeType="1"/>
            </p:cNvSpPr>
            <p:nvPr/>
          </p:nvSpPr>
          <p:spPr bwMode="auto">
            <a:xfrm>
              <a:off x="6432" y="8258"/>
              <a:ext cx="2" cy="1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3" name="Line 13"/>
            <p:cNvSpPr>
              <a:spLocks noChangeShapeType="1"/>
            </p:cNvSpPr>
            <p:nvPr/>
          </p:nvSpPr>
          <p:spPr bwMode="auto">
            <a:xfrm>
              <a:off x="7173" y="8258"/>
              <a:ext cx="2" cy="1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4" name="Line 14"/>
            <p:cNvSpPr>
              <a:spLocks noChangeShapeType="1"/>
            </p:cNvSpPr>
            <p:nvPr/>
          </p:nvSpPr>
          <p:spPr bwMode="auto">
            <a:xfrm>
              <a:off x="7914" y="8258"/>
              <a:ext cx="1" cy="1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5" name="Line 15"/>
            <p:cNvSpPr>
              <a:spLocks noChangeShapeType="1"/>
            </p:cNvSpPr>
            <p:nvPr/>
          </p:nvSpPr>
          <p:spPr bwMode="auto">
            <a:xfrm>
              <a:off x="8598" y="8258"/>
              <a:ext cx="1" cy="1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6" name="Line 16"/>
            <p:cNvSpPr>
              <a:spLocks noChangeShapeType="1"/>
            </p:cNvSpPr>
            <p:nvPr/>
          </p:nvSpPr>
          <p:spPr bwMode="auto">
            <a:xfrm>
              <a:off x="9338" y="8258"/>
              <a:ext cx="2" cy="1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7" name="Line 17"/>
            <p:cNvSpPr>
              <a:spLocks noChangeShapeType="1"/>
            </p:cNvSpPr>
            <p:nvPr/>
          </p:nvSpPr>
          <p:spPr bwMode="auto">
            <a:xfrm>
              <a:off x="10081" y="8258"/>
              <a:ext cx="1" cy="1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8" name="Line 18"/>
            <p:cNvSpPr>
              <a:spLocks noChangeShapeType="1"/>
            </p:cNvSpPr>
            <p:nvPr/>
          </p:nvSpPr>
          <p:spPr bwMode="auto">
            <a:xfrm>
              <a:off x="2043" y="5808"/>
              <a:ext cx="20" cy="39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59" name="Line 19"/>
            <p:cNvSpPr>
              <a:spLocks noChangeShapeType="1"/>
            </p:cNvSpPr>
            <p:nvPr/>
          </p:nvSpPr>
          <p:spPr bwMode="auto">
            <a:xfrm flipH="1">
              <a:off x="3502" y="5808"/>
              <a:ext cx="23" cy="39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0" name="Line 20"/>
            <p:cNvSpPr>
              <a:spLocks noChangeShapeType="1"/>
            </p:cNvSpPr>
            <p:nvPr/>
          </p:nvSpPr>
          <p:spPr bwMode="auto">
            <a:xfrm>
              <a:off x="2784" y="5808"/>
              <a:ext cx="1" cy="39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1" name="Oval 21"/>
            <p:cNvSpPr>
              <a:spLocks noChangeArrowheads="1"/>
            </p:cNvSpPr>
            <p:nvPr/>
          </p:nvSpPr>
          <p:spPr bwMode="auto">
            <a:xfrm>
              <a:off x="2043" y="7802"/>
              <a:ext cx="57" cy="78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2" name="Oval 22"/>
            <p:cNvSpPr>
              <a:spLocks noChangeArrowheads="1"/>
            </p:cNvSpPr>
            <p:nvPr/>
          </p:nvSpPr>
          <p:spPr bwMode="auto">
            <a:xfrm>
              <a:off x="2727" y="7518"/>
              <a:ext cx="56" cy="76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3" name="Oval 23"/>
            <p:cNvSpPr>
              <a:spLocks noChangeArrowheads="1"/>
            </p:cNvSpPr>
            <p:nvPr/>
          </p:nvSpPr>
          <p:spPr bwMode="auto">
            <a:xfrm>
              <a:off x="3468" y="7405"/>
              <a:ext cx="56" cy="77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4" name="Line 24"/>
            <p:cNvSpPr>
              <a:spLocks noChangeShapeType="1"/>
            </p:cNvSpPr>
            <p:nvPr/>
          </p:nvSpPr>
          <p:spPr bwMode="auto">
            <a:xfrm>
              <a:off x="4209" y="5808"/>
              <a:ext cx="1" cy="39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5" name="Line 25"/>
            <p:cNvSpPr>
              <a:spLocks noChangeShapeType="1"/>
            </p:cNvSpPr>
            <p:nvPr/>
          </p:nvSpPr>
          <p:spPr bwMode="auto">
            <a:xfrm>
              <a:off x="4950" y="5808"/>
              <a:ext cx="2" cy="39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6" name="Line 26"/>
            <p:cNvSpPr>
              <a:spLocks noChangeShapeType="1"/>
            </p:cNvSpPr>
            <p:nvPr/>
          </p:nvSpPr>
          <p:spPr bwMode="auto">
            <a:xfrm>
              <a:off x="5691" y="5751"/>
              <a:ext cx="2" cy="40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7" name="Line 27"/>
            <p:cNvSpPr>
              <a:spLocks noChangeShapeType="1"/>
            </p:cNvSpPr>
            <p:nvPr/>
          </p:nvSpPr>
          <p:spPr bwMode="auto">
            <a:xfrm>
              <a:off x="6432" y="5751"/>
              <a:ext cx="2" cy="40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8" name="Line 28"/>
            <p:cNvSpPr>
              <a:spLocks noChangeShapeType="1"/>
            </p:cNvSpPr>
            <p:nvPr/>
          </p:nvSpPr>
          <p:spPr bwMode="auto">
            <a:xfrm>
              <a:off x="7173" y="5751"/>
              <a:ext cx="2" cy="39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69" name="Line 29"/>
            <p:cNvSpPr>
              <a:spLocks noChangeShapeType="1"/>
            </p:cNvSpPr>
            <p:nvPr/>
          </p:nvSpPr>
          <p:spPr bwMode="auto">
            <a:xfrm>
              <a:off x="7914" y="5751"/>
              <a:ext cx="1" cy="39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0" name="Line 30"/>
            <p:cNvSpPr>
              <a:spLocks noChangeShapeType="1"/>
            </p:cNvSpPr>
            <p:nvPr/>
          </p:nvSpPr>
          <p:spPr bwMode="auto">
            <a:xfrm>
              <a:off x="8598" y="5694"/>
              <a:ext cx="1" cy="40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1" name="Line 31"/>
            <p:cNvSpPr>
              <a:spLocks noChangeShapeType="1"/>
            </p:cNvSpPr>
            <p:nvPr/>
          </p:nvSpPr>
          <p:spPr bwMode="auto">
            <a:xfrm>
              <a:off x="9339" y="5637"/>
              <a:ext cx="1" cy="41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2" name="Line 32"/>
            <p:cNvSpPr>
              <a:spLocks noChangeShapeType="1"/>
            </p:cNvSpPr>
            <p:nvPr/>
          </p:nvSpPr>
          <p:spPr bwMode="auto">
            <a:xfrm>
              <a:off x="10080" y="5637"/>
              <a:ext cx="2" cy="41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3" name="Oval 33"/>
            <p:cNvSpPr>
              <a:spLocks noChangeArrowheads="1"/>
            </p:cNvSpPr>
            <p:nvPr/>
          </p:nvSpPr>
          <p:spPr bwMode="auto">
            <a:xfrm>
              <a:off x="4152" y="7575"/>
              <a:ext cx="58" cy="78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4" name="Oval 34"/>
            <p:cNvSpPr>
              <a:spLocks noChangeArrowheads="1"/>
            </p:cNvSpPr>
            <p:nvPr/>
          </p:nvSpPr>
          <p:spPr bwMode="auto">
            <a:xfrm>
              <a:off x="4893" y="7497"/>
              <a:ext cx="58" cy="78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5" name="Oval 35"/>
            <p:cNvSpPr>
              <a:spLocks noChangeArrowheads="1"/>
            </p:cNvSpPr>
            <p:nvPr/>
          </p:nvSpPr>
          <p:spPr bwMode="auto">
            <a:xfrm>
              <a:off x="5692" y="7516"/>
              <a:ext cx="56" cy="59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6" name="Oval 36"/>
            <p:cNvSpPr>
              <a:spLocks noChangeArrowheads="1"/>
            </p:cNvSpPr>
            <p:nvPr/>
          </p:nvSpPr>
          <p:spPr bwMode="auto">
            <a:xfrm>
              <a:off x="6375" y="7233"/>
              <a:ext cx="57" cy="77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7" name="Oval 37"/>
            <p:cNvSpPr>
              <a:spLocks noChangeArrowheads="1"/>
            </p:cNvSpPr>
            <p:nvPr/>
          </p:nvSpPr>
          <p:spPr bwMode="auto">
            <a:xfrm>
              <a:off x="7173" y="7290"/>
              <a:ext cx="56" cy="77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8" name="Oval 38"/>
            <p:cNvSpPr>
              <a:spLocks noChangeArrowheads="1"/>
            </p:cNvSpPr>
            <p:nvPr/>
          </p:nvSpPr>
          <p:spPr bwMode="auto">
            <a:xfrm>
              <a:off x="7913" y="6948"/>
              <a:ext cx="58" cy="76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79" name="Oval 39"/>
            <p:cNvSpPr>
              <a:spLocks noChangeArrowheads="1"/>
            </p:cNvSpPr>
            <p:nvPr/>
          </p:nvSpPr>
          <p:spPr bwMode="auto">
            <a:xfrm>
              <a:off x="8542" y="7233"/>
              <a:ext cx="56" cy="77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80" name="Oval 40"/>
            <p:cNvSpPr>
              <a:spLocks noChangeArrowheads="1"/>
            </p:cNvSpPr>
            <p:nvPr/>
          </p:nvSpPr>
          <p:spPr bwMode="auto">
            <a:xfrm>
              <a:off x="9338" y="6891"/>
              <a:ext cx="58" cy="77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81" name="Oval 41"/>
            <p:cNvSpPr>
              <a:spLocks noChangeArrowheads="1"/>
            </p:cNvSpPr>
            <p:nvPr/>
          </p:nvSpPr>
          <p:spPr bwMode="auto">
            <a:xfrm>
              <a:off x="10081" y="6834"/>
              <a:ext cx="56" cy="77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82" name="Line 42"/>
            <p:cNvSpPr>
              <a:spLocks noChangeShapeType="1"/>
            </p:cNvSpPr>
            <p:nvPr/>
          </p:nvSpPr>
          <p:spPr bwMode="auto">
            <a:xfrm flipV="1">
              <a:off x="1701" y="6948"/>
              <a:ext cx="8721" cy="79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83" name="Freeform 43"/>
            <p:cNvSpPr>
              <a:spLocks/>
            </p:cNvSpPr>
            <p:nvPr/>
          </p:nvSpPr>
          <p:spPr bwMode="auto">
            <a:xfrm>
              <a:off x="1815" y="8430"/>
              <a:ext cx="8948" cy="7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" y="50"/>
                </a:cxn>
                <a:cxn ang="0">
                  <a:pos x="270" y="20"/>
                </a:cxn>
                <a:cxn ang="0">
                  <a:pos x="372" y="75"/>
                </a:cxn>
                <a:cxn ang="0">
                  <a:pos x="600" y="18"/>
                </a:cxn>
                <a:cxn ang="0">
                  <a:pos x="714" y="132"/>
                </a:cxn>
                <a:cxn ang="0">
                  <a:pos x="999" y="75"/>
                </a:cxn>
                <a:cxn ang="0">
                  <a:pos x="1284" y="132"/>
                </a:cxn>
                <a:cxn ang="0">
                  <a:pos x="1512" y="75"/>
                </a:cxn>
                <a:cxn ang="0">
                  <a:pos x="1740" y="189"/>
                </a:cxn>
                <a:cxn ang="0">
                  <a:pos x="2082" y="132"/>
                </a:cxn>
                <a:cxn ang="0">
                  <a:pos x="2253" y="189"/>
                </a:cxn>
                <a:cxn ang="0">
                  <a:pos x="2481" y="132"/>
                </a:cxn>
                <a:cxn ang="0">
                  <a:pos x="2538" y="246"/>
                </a:cxn>
                <a:cxn ang="0">
                  <a:pos x="2766" y="189"/>
                </a:cxn>
                <a:cxn ang="0">
                  <a:pos x="3051" y="303"/>
                </a:cxn>
                <a:cxn ang="0">
                  <a:pos x="3279" y="189"/>
                </a:cxn>
                <a:cxn ang="0">
                  <a:pos x="3450" y="303"/>
                </a:cxn>
                <a:cxn ang="0">
                  <a:pos x="3849" y="246"/>
                </a:cxn>
                <a:cxn ang="0">
                  <a:pos x="4077" y="246"/>
                </a:cxn>
                <a:cxn ang="0">
                  <a:pos x="4077" y="360"/>
                </a:cxn>
                <a:cxn ang="0">
                  <a:pos x="4476" y="303"/>
                </a:cxn>
                <a:cxn ang="0">
                  <a:pos x="4647" y="360"/>
                </a:cxn>
                <a:cxn ang="0">
                  <a:pos x="4932" y="246"/>
                </a:cxn>
                <a:cxn ang="0">
                  <a:pos x="5046" y="417"/>
                </a:cxn>
                <a:cxn ang="0">
                  <a:pos x="5274" y="360"/>
                </a:cxn>
                <a:cxn ang="0">
                  <a:pos x="5559" y="474"/>
                </a:cxn>
                <a:cxn ang="0">
                  <a:pos x="5787" y="303"/>
                </a:cxn>
                <a:cxn ang="0">
                  <a:pos x="6015" y="474"/>
                </a:cxn>
                <a:cxn ang="0">
                  <a:pos x="6300" y="417"/>
                </a:cxn>
                <a:cxn ang="0">
                  <a:pos x="6414" y="702"/>
                </a:cxn>
                <a:cxn ang="0">
                  <a:pos x="6642" y="303"/>
                </a:cxn>
                <a:cxn ang="0">
                  <a:pos x="6870" y="645"/>
                </a:cxn>
                <a:cxn ang="0">
                  <a:pos x="6984" y="474"/>
                </a:cxn>
                <a:cxn ang="0">
                  <a:pos x="7326" y="588"/>
                </a:cxn>
                <a:cxn ang="0">
                  <a:pos x="7554" y="645"/>
                </a:cxn>
                <a:cxn ang="0">
                  <a:pos x="7554" y="531"/>
                </a:cxn>
                <a:cxn ang="0">
                  <a:pos x="7782" y="474"/>
                </a:cxn>
                <a:cxn ang="0">
                  <a:pos x="7953" y="645"/>
                </a:cxn>
                <a:cxn ang="0">
                  <a:pos x="8352" y="531"/>
                </a:cxn>
                <a:cxn ang="0">
                  <a:pos x="8466" y="645"/>
                </a:cxn>
                <a:cxn ang="0">
                  <a:pos x="8637" y="588"/>
                </a:cxn>
                <a:cxn ang="0">
                  <a:pos x="8751" y="702"/>
                </a:cxn>
              </a:cxnLst>
              <a:rect l="0" t="0" r="r" b="b"/>
              <a:pathLst>
                <a:path w="8751" h="702">
                  <a:moveTo>
                    <a:pt x="0" y="0"/>
                  </a:moveTo>
                  <a:cubicBezTo>
                    <a:pt x="32" y="22"/>
                    <a:pt x="63" y="38"/>
                    <a:pt x="100" y="50"/>
                  </a:cubicBezTo>
                  <a:cubicBezTo>
                    <a:pt x="133" y="150"/>
                    <a:pt x="224" y="66"/>
                    <a:pt x="270" y="20"/>
                  </a:cubicBezTo>
                  <a:lnTo>
                    <a:pt x="372" y="75"/>
                  </a:lnTo>
                  <a:lnTo>
                    <a:pt x="600" y="18"/>
                  </a:lnTo>
                  <a:lnTo>
                    <a:pt x="714" y="132"/>
                  </a:lnTo>
                  <a:lnTo>
                    <a:pt x="999" y="75"/>
                  </a:lnTo>
                  <a:lnTo>
                    <a:pt x="1284" y="132"/>
                  </a:lnTo>
                  <a:lnTo>
                    <a:pt x="1512" y="75"/>
                  </a:lnTo>
                  <a:lnTo>
                    <a:pt x="1740" y="189"/>
                  </a:lnTo>
                  <a:lnTo>
                    <a:pt x="2082" y="132"/>
                  </a:lnTo>
                  <a:lnTo>
                    <a:pt x="2253" y="189"/>
                  </a:lnTo>
                  <a:lnTo>
                    <a:pt x="2481" y="132"/>
                  </a:lnTo>
                  <a:lnTo>
                    <a:pt x="2538" y="246"/>
                  </a:lnTo>
                  <a:lnTo>
                    <a:pt x="2766" y="189"/>
                  </a:lnTo>
                  <a:lnTo>
                    <a:pt x="3051" y="303"/>
                  </a:lnTo>
                  <a:lnTo>
                    <a:pt x="3279" y="189"/>
                  </a:lnTo>
                  <a:lnTo>
                    <a:pt x="3450" y="303"/>
                  </a:lnTo>
                  <a:lnTo>
                    <a:pt x="3849" y="246"/>
                  </a:lnTo>
                  <a:lnTo>
                    <a:pt x="4077" y="246"/>
                  </a:lnTo>
                  <a:lnTo>
                    <a:pt x="4077" y="360"/>
                  </a:lnTo>
                  <a:lnTo>
                    <a:pt x="4476" y="303"/>
                  </a:lnTo>
                  <a:lnTo>
                    <a:pt x="4647" y="360"/>
                  </a:lnTo>
                  <a:lnTo>
                    <a:pt x="4932" y="246"/>
                  </a:lnTo>
                  <a:lnTo>
                    <a:pt x="5046" y="417"/>
                  </a:lnTo>
                  <a:lnTo>
                    <a:pt x="5274" y="360"/>
                  </a:lnTo>
                  <a:lnTo>
                    <a:pt x="5559" y="474"/>
                  </a:lnTo>
                  <a:lnTo>
                    <a:pt x="5787" y="303"/>
                  </a:lnTo>
                  <a:lnTo>
                    <a:pt x="6015" y="474"/>
                  </a:lnTo>
                  <a:lnTo>
                    <a:pt x="6300" y="417"/>
                  </a:lnTo>
                  <a:lnTo>
                    <a:pt x="6414" y="702"/>
                  </a:lnTo>
                  <a:lnTo>
                    <a:pt x="6642" y="303"/>
                  </a:lnTo>
                  <a:lnTo>
                    <a:pt x="6870" y="645"/>
                  </a:lnTo>
                  <a:lnTo>
                    <a:pt x="6984" y="474"/>
                  </a:lnTo>
                  <a:lnTo>
                    <a:pt x="7326" y="588"/>
                  </a:lnTo>
                  <a:lnTo>
                    <a:pt x="7554" y="645"/>
                  </a:lnTo>
                  <a:lnTo>
                    <a:pt x="7554" y="531"/>
                  </a:lnTo>
                  <a:lnTo>
                    <a:pt x="7782" y="474"/>
                  </a:lnTo>
                  <a:lnTo>
                    <a:pt x="7953" y="645"/>
                  </a:lnTo>
                  <a:lnTo>
                    <a:pt x="8352" y="531"/>
                  </a:lnTo>
                  <a:lnTo>
                    <a:pt x="8466" y="645"/>
                  </a:lnTo>
                  <a:lnTo>
                    <a:pt x="8637" y="588"/>
                  </a:lnTo>
                  <a:lnTo>
                    <a:pt x="8751" y="702"/>
                  </a:lnTo>
                </a:path>
              </a:pathLst>
            </a:custGeom>
            <a:noFill/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84" name="Freeform 44"/>
            <p:cNvSpPr>
              <a:spLocks/>
            </p:cNvSpPr>
            <p:nvPr/>
          </p:nvSpPr>
          <p:spPr bwMode="auto">
            <a:xfrm>
              <a:off x="1758" y="4782"/>
              <a:ext cx="9006" cy="2564"/>
            </a:xfrm>
            <a:custGeom>
              <a:avLst/>
              <a:gdLst/>
              <a:ahLst/>
              <a:cxnLst>
                <a:cxn ang="0">
                  <a:pos x="114" y="2337"/>
                </a:cxn>
                <a:cxn ang="0">
                  <a:pos x="399" y="2280"/>
                </a:cxn>
                <a:cxn ang="0">
                  <a:pos x="741" y="2223"/>
                </a:cxn>
                <a:cxn ang="0">
                  <a:pos x="1197" y="1767"/>
                </a:cxn>
                <a:cxn ang="0">
                  <a:pos x="1368" y="1995"/>
                </a:cxn>
                <a:cxn ang="0">
                  <a:pos x="1596" y="1995"/>
                </a:cxn>
                <a:cxn ang="0">
                  <a:pos x="1938" y="1938"/>
                </a:cxn>
                <a:cxn ang="0">
                  <a:pos x="2337" y="1767"/>
                </a:cxn>
                <a:cxn ang="0">
                  <a:pos x="2565" y="1596"/>
                </a:cxn>
                <a:cxn ang="0">
                  <a:pos x="2679" y="1254"/>
                </a:cxn>
                <a:cxn ang="0">
                  <a:pos x="2964" y="2052"/>
                </a:cxn>
                <a:cxn ang="0">
                  <a:pos x="3249" y="2052"/>
                </a:cxn>
                <a:cxn ang="0">
                  <a:pos x="3591" y="1881"/>
                </a:cxn>
                <a:cxn ang="0">
                  <a:pos x="3762" y="1140"/>
                </a:cxn>
                <a:cxn ang="0">
                  <a:pos x="4104" y="1596"/>
                </a:cxn>
                <a:cxn ang="0">
                  <a:pos x="4275" y="1596"/>
                </a:cxn>
                <a:cxn ang="0">
                  <a:pos x="4389" y="969"/>
                </a:cxn>
                <a:cxn ang="0">
                  <a:pos x="4560" y="969"/>
                </a:cxn>
                <a:cxn ang="0">
                  <a:pos x="4845" y="1311"/>
                </a:cxn>
                <a:cxn ang="0">
                  <a:pos x="5016" y="1311"/>
                </a:cxn>
                <a:cxn ang="0">
                  <a:pos x="5301" y="1653"/>
                </a:cxn>
                <a:cxn ang="0">
                  <a:pos x="5472" y="1140"/>
                </a:cxn>
                <a:cxn ang="0">
                  <a:pos x="5700" y="1083"/>
                </a:cxn>
                <a:cxn ang="0">
                  <a:pos x="6042" y="1539"/>
                </a:cxn>
                <a:cxn ang="0">
                  <a:pos x="6384" y="1653"/>
                </a:cxn>
                <a:cxn ang="0">
                  <a:pos x="6669" y="1197"/>
                </a:cxn>
                <a:cxn ang="0">
                  <a:pos x="6897" y="1026"/>
                </a:cxn>
                <a:cxn ang="0">
                  <a:pos x="7011" y="513"/>
                </a:cxn>
                <a:cxn ang="0">
                  <a:pos x="7353" y="570"/>
                </a:cxn>
                <a:cxn ang="0">
                  <a:pos x="7752" y="1083"/>
                </a:cxn>
                <a:cxn ang="0">
                  <a:pos x="7923" y="399"/>
                </a:cxn>
                <a:cxn ang="0">
                  <a:pos x="8037" y="456"/>
                </a:cxn>
                <a:cxn ang="0">
                  <a:pos x="8208" y="513"/>
                </a:cxn>
                <a:cxn ang="0">
                  <a:pos x="8379" y="741"/>
                </a:cxn>
                <a:cxn ang="0">
                  <a:pos x="8550" y="855"/>
                </a:cxn>
                <a:cxn ang="0">
                  <a:pos x="8778" y="570"/>
                </a:cxn>
                <a:cxn ang="0">
                  <a:pos x="9006" y="0"/>
                </a:cxn>
              </a:cxnLst>
              <a:rect l="0" t="0" r="r" b="b"/>
              <a:pathLst>
                <a:path w="9006" h="2565">
                  <a:moveTo>
                    <a:pt x="0" y="2565"/>
                  </a:moveTo>
                  <a:lnTo>
                    <a:pt x="114" y="2337"/>
                  </a:lnTo>
                  <a:lnTo>
                    <a:pt x="342" y="2508"/>
                  </a:lnTo>
                  <a:lnTo>
                    <a:pt x="399" y="2280"/>
                  </a:lnTo>
                  <a:lnTo>
                    <a:pt x="570" y="2451"/>
                  </a:lnTo>
                  <a:lnTo>
                    <a:pt x="741" y="2223"/>
                  </a:lnTo>
                  <a:lnTo>
                    <a:pt x="912" y="2394"/>
                  </a:lnTo>
                  <a:lnTo>
                    <a:pt x="1197" y="1767"/>
                  </a:lnTo>
                  <a:lnTo>
                    <a:pt x="1197" y="2052"/>
                  </a:lnTo>
                  <a:lnTo>
                    <a:pt x="1368" y="1995"/>
                  </a:lnTo>
                  <a:lnTo>
                    <a:pt x="1482" y="2280"/>
                  </a:lnTo>
                  <a:lnTo>
                    <a:pt x="1596" y="1995"/>
                  </a:lnTo>
                  <a:lnTo>
                    <a:pt x="1767" y="2223"/>
                  </a:lnTo>
                  <a:lnTo>
                    <a:pt x="1938" y="1938"/>
                  </a:lnTo>
                  <a:lnTo>
                    <a:pt x="2223" y="2223"/>
                  </a:lnTo>
                  <a:lnTo>
                    <a:pt x="2337" y="1767"/>
                  </a:lnTo>
                  <a:lnTo>
                    <a:pt x="2508" y="1425"/>
                  </a:lnTo>
                  <a:lnTo>
                    <a:pt x="2565" y="1596"/>
                  </a:lnTo>
                  <a:lnTo>
                    <a:pt x="2679" y="1425"/>
                  </a:lnTo>
                  <a:lnTo>
                    <a:pt x="2679" y="1254"/>
                  </a:lnTo>
                  <a:lnTo>
                    <a:pt x="2964" y="1767"/>
                  </a:lnTo>
                  <a:lnTo>
                    <a:pt x="2964" y="2052"/>
                  </a:lnTo>
                  <a:lnTo>
                    <a:pt x="3135" y="1767"/>
                  </a:lnTo>
                  <a:lnTo>
                    <a:pt x="3249" y="2052"/>
                  </a:lnTo>
                  <a:lnTo>
                    <a:pt x="3420" y="1653"/>
                  </a:lnTo>
                  <a:lnTo>
                    <a:pt x="3591" y="1881"/>
                  </a:lnTo>
                  <a:lnTo>
                    <a:pt x="3705" y="1482"/>
                  </a:lnTo>
                  <a:lnTo>
                    <a:pt x="3762" y="1140"/>
                  </a:lnTo>
                  <a:lnTo>
                    <a:pt x="3933" y="1425"/>
                  </a:lnTo>
                  <a:lnTo>
                    <a:pt x="4104" y="1596"/>
                  </a:lnTo>
                  <a:lnTo>
                    <a:pt x="4161" y="1368"/>
                  </a:lnTo>
                  <a:lnTo>
                    <a:pt x="4275" y="1596"/>
                  </a:lnTo>
                  <a:lnTo>
                    <a:pt x="4332" y="1311"/>
                  </a:lnTo>
                  <a:lnTo>
                    <a:pt x="4389" y="969"/>
                  </a:lnTo>
                  <a:lnTo>
                    <a:pt x="4503" y="684"/>
                  </a:lnTo>
                  <a:lnTo>
                    <a:pt x="4560" y="969"/>
                  </a:lnTo>
                  <a:lnTo>
                    <a:pt x="4674" y="1254"/>
                  </a:lnTo>
                  <a:lnTo>
                    <a:pt x="4845" y="1311"/>
                  </a:lnTo>
                  <a:lnTo>
                    <a:pt x="4845" y="1140"/>
                  </a:lnTo>
                  <a:lnTo>
                    <a:pt x="5016" y="1311"/>
                  </a:lnTo>
                  <a:lnTo>
                    <a:pt x="5130" y="1482"/>
                  </a:lnTo>
                  <a:lnTo>
                    <a:pt x="5301" y="1653"/>
                  </a:lnTo>
                  <a:lnTo>
                    <a:pt x="5415" y="1425"/>
                  </a:lnTo>
                  <a:lnTo>
                    <a:pt x="5472" y="1140"/>
                  </a:lnTo>
                  <a:lnTo>
                    <a:pt x="5643" y="798"/>
                  </a:lnTo>
                  <a:lnTo>
                    <a:pt x="5700" y="1083"/>
                  </a:lnTo>
                  <a:lnTo>
                    <a:pt x="5871" y="1311"/>
                  </a:lnTo>
                  <a:lnTo>
                    <a:pt x="6042" y="1539"/>
                  </a:lnTo>
                  <a:lnTo>
                    <a:pt x="6270" y="1425"/>
                  </a:lnTo>
                  <a:lnTo>
                    <a:pt x="6384" y="1653"/>
                  </a:lnTo>
                  <a:lnTo>
                    <a:pt x="6612" y="1539"/>
                  </a:lnTo>
                  <a:lnTo>
                    <a:pt x="6669" y="1197"/>
                  </a:lnTo>
                  <a:lnTo>
                    <a:pt x="6840" y="798"/>
                  </a:lnTo>
                  <a:lnTo>
                    <a:pt x="6897" y="1026"/>
                  </a:lnTo>
                  <a:lnTo>
                    <a:pt x="7011" y="741"/>
                  </a:lnTo>
                  <a:lnTo>
                    <a:pt x="7011" y="513"/>
                  </a:lnTo>
                  <a:lnTo>
                    <a:pt x="7125" y="285"/>
                  </a:lnTo>
                  <a:lnTo>
                    <a:pt x="7353" y="570"/>
                  </a:lnTo>
                  <a:lnTo>
                    <a:pt x="7467" y="912"/>
                  </a:lnTo>
                  <a:lnTo>
                    <a:pt x="7752" y="1083"/>
                  </a:lnTo>
                  <a:lnTo>
                    <a:pt x="7809" y="741"/>
                  </a:lnTo>
                  <a:lnTo>
                    <a:pt x="7923" y="399"/>
                  </a:lnTo>
                  <a:lnTo>
                    <a:pt x="7980" y="171"/>
                  </a:lnTo>
                  <a:lnTo>
                    <a:pt x="8037" y="456"/>
                  </a:lnTo>
                  <a:lnTo>
                    <a:pt x="8094" y="684"/>
                  </a:lnTo>
                  <a:lnTo>
                    <a:pt x="8208" y="513"/>
                  </a:lnTo>
                  <a:lnTo>
                    <a:pt x="8265" y="684"/>
                  </a:lnTo>
                  <a:lnTo>
                    <a:pt x="8379" y="741"/>
                  </a:lnTo>
                  <a:lnTo>
                    <a:pt x="8493" y="969"/>
                  </a:lnTo>
                  <a:lnTo>
                    <a:pt x="8550" y="855"/>
                  </a:lnTo>
                  <a:lnTo>
                    <a:pt x="8721" y="969"/>
                  </a:lnTo>
                  <a:lnTo>
                    <a:pt x="8778" y="570"/>
                  </a:lnTo>
                  <a:lnTo>
                    <a:pt x="8949" y="342"/>
                  </a:lnTo>
                  <a:lnTo>
                    <a:pt x="9006" y="0"/>
                  </a:lnTo>
                </a:path>
              </a:pathLst>
            </a:custGeom>
            <a:noFill/>
            <a:ln w="9525">
              <a:solidFill>
                <a:srgbClr val="808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85" name="Freeform 45"/>
            <p:cNvSpPr>
              <a:spLocks/>
            </p:cNvSpPr>
            <p:nvPr/>
          </p:nvSpPr>
          <p:spPr bwMode="auto">
            <a:xfrm>
              <a:off x="1758" y="5751"/>
              <a:ext cx="8893" cy="740"/>
            </a:xfrm>
            <a:custGeom>
              <a:avLst/>
              <a:gdLst/>
              <a:ahLst/>
              <a:cxnLst>
                <a:cxn ang="0">
                  <a:pos x="0" y="171"/>
                </a:cxn>
                <a:cxn ang="0">
                  <a:pos x="114" y="114"/>
                </a:cxn>
                <a:cxn ang="0">
                  <a:pos x="285" y="285"/>
                </a:cxn>
                <a:cxn ang="0">
                  <a:pos x="399" y="171"/>
                </a:cxn>
                <a:cxn ang="0">
                  <a:pos x="513" y="285"/>
                </a:cxn>
                <a:cxn ang="0">
                  <a:pos x="684" y="285"/>
                </a:cxn>
                <a:cxn ang="0">
                  <a:pos x="798" y="456"/>
                </a:cxn>
                <a:cxn ang="0">
                  <a:pos x="912" y="342"/>
                </a:cxn>
                <a:cxn ang="0">
                  <a:pos x="1140" y="570"/>
                </a:cxn>
                <a:cxn ang="0">
                  <a:pos x="1311" y="456"/>
                </a:cxn>
                <a:cxn ang="0">
                  <a:pos x="1596" y="741"/>
                </a:cxn>
                <a:cxn ang="0">
                  <a:pos x="1767" y="513"/>
                </a:cxn>
                <a:cxn ang="0">
                  <a:pos x="1995" y="627"/>
                </a:cxn>
                <a:cxn ang="0">
                  <a:pos x="2109" y="399"/>
                </a:cxn>
                <a:cxn ang="0">
                  <a:pos x="2565" y="627"/>
                </a:cxn>
                <a:cxn ang="0">
                  <a:pos x="2793" y="342"/>
                </a:cxn>
                <a:cxn ang="0">
                  <a:pos x="2850" y="513"/>
                </a:cxn>
                <a:cxn ang="0">
                  <a:pos x="2964" y="570"/>
                </a:cxn>
                <a:cxn ang="0">
                  <a:pos x="3078" y="342"/>
                </a:cxn>
                <a:cxn ang="0">
                  <a:pos x="3249" y="513"/>
                </a:cxn>
                <a:cxn ang="0">
                  <a:pos x="3306" y="285"/>
                </a:cxn>
                <a:cxn ang="0">
                  <a:pos x="3363" y="171"/>
                </a:cxn>
                <a:cxn ang="0">
                  <a:pos x="3534" y="0"/>
                </a:cxn>
                <a:cxn ang="0">
                  <a:pos x="3705" y="285"/>
                </a:cxn>
                <a:cxn ang="0">
                  <a:pos x="3990" y="513"/>
                </a:cxn>
                <a:cxn ang="0">
                  <a:pos x="4104" y="342"/>
                </a:cxn>
                <a:cxn ang="0">
                  <a:pos x="4332" y="513"/>
                </a:cxn>
                <a:cxn ang="0">
                  <a:pos x="4617" y="627"/>
                </a:cxn>
                <a:cxn ang="0">
                  <a:pos x="4788" y="456"/>
                </a:cxn>
                <a:cxn ang="0">
                  <a:pos x="4902" y="627"/>
                </a:cxn>
                <a:cxn ang="0">
                  <a:pos x="5073" y="456"/>
                </a:cxn>
                <a:cxn ang="0">
                  <a:pos x="5244" y="684"/>
                </a:cxn>
                <a:cxn ang="0">
                  <a:pos x="5472" y="513"/>
                </a:cxn>
                <a:cxn ang="0">
                  <a:pos x="5643" y="627"/>
                </a:cxn>
                <a:cxn ang="0">
                  <a:pos x="5814" y="456"/>
                </a:cxn>
                <a:cxn ang="0">
                  <a:pos x="5985" y="228"/>
                </a:cxn>
                <a:cxn ang="0">
                  <a:pos x="6099" y="456"/>
                </a:cxn>
                <a:cxn ang="0">
                  <a:pos x="6270" y="342"/>
                </a:cxn>
                <a:cxn ang="0">
                  <a:pos x="6384" y="513"/>
                </a:cxn>
                <a:cxn ang="0">
                  <a:pos x="6669" y="399"/>
                </a:cxn>
                <a:cxn ang="0">
                  <a:pos x="6783" y="171"/>
                </a:cxn>
                <a:cxn ang="0">
                  <a:pos x="7011" y="456"/>
                </a:cxn>
                <a:cxn ang="0">
                  <a:pos x="7068" y="627"/>
                </a:cxn>
                <a:cxn ang="0">
                  <a:pos x="7182" y="399"/>
                </a:cxn>
                <a:cxn ang="0">
                  <a:pos x="7410" y="684"/>
                </a:cxn>
                <a:cxn ang="0">
                  <a:pos x="7524" y="741"/>
                </a:cxn>
                <a:cxn ang="0">
                  <a:pos x="7695" y="342"/>
                </a:cxn>
                <a:cxn ang="0">
                  <a:pos x="7809" y="171"/>
                </a:cxn>
                <a:cxn ang="0">
                  <a:pos x="7923" y="570"/>
                </a:cxn>
                <a:cxn ang="0">
                  <a:pos x="8094" y="684"/>
                </a:cxn>
                <a:cxn ang="0">
                  <a:pos x="8208" y="342"/>
                </a:cxn>
                <a:cxn ang="0">
                  <a:pos x="8242" y="219"/>
                </a:cxn>
                <a:cxn ang="0">
                  <a:pos x="8436" y="57"/>
                </a:cxn>
                <a:cxn ang="0">
                  <a:pos x="8550" y="399"/>
                </a:cxn>
                <a:cxn ang="0">
                  <a:pos x="8721" y="513"/>
                </a:cxn>
                <a:cxn ang="0">
                  <a:pos x="8892" y="171"/>
                </a:cxn>
              </a:cxnLst>
              <a:rect l="0" t="0" r="r" b="b"/>
              <a:pathLst>
                <a:path w="8892" h="741">
                  <a:moveTo>
                    <a:pt x="0" y="171"/>
                  </a:moveTo>
                  <a:lnTo>
                    <a:pt x="114" y="114"/>
                  </a:lnTo>
                  <a:lnTo>
                    <a:pt x="285" y="285"/>
                  </a:lnTo>
                  <a:lnTo>
                    <a:pt x="399" y="171"/>
                  </a:lnTo>
                  <a:lnTo>
                    <a:pt x="513" y="285"/>
                  </a:lnTo>
                  <a:lnTo>
                    <a:pt x="684" y="285"/>
                  </a:lnTo>
                  <a:lnTo>
                    <a:pt x="798" y="456"/>
                  </a:lnTo>
                  <a:lnTo>
                    <a:pt x="912" y="342"/>
                  </a:lnTo>
                  <a:lnTo>
                    <a:pt x="1140" y="570"/>
                  </a:lnTo>
                  <a:lnTo>
                    <a:pt x="1311" y="456"/>
                  </a:lnTo>
                  <a:lnTo>
                    <a:pt x="1596" y="741"/>
                  </a:lnTo>
                  <a:lnTo>
                    <a:pt x="1767" y="513"/>
                  </a:lnTo>
                  <a:lnTo>
                    <a:pt x="1995" y="627"/>
                  </a:lnTo>
                  <a:lnTo>
                    <a:pt x="2109" y="399"/>
                  </a:lnTo>
                  <a:lnTo>
                    <a:pt x="2565" y="627"/>
                  </a:lnTo>
                  <a:lnTo>
                    <a:pt x="2793" y="342"/>
                  </a:lnTo>
                  <a:lnTo>
                    <a:pt x="2850" y="513"/>
                  </a:lnTo>
                  <a:lnTo>
                    <a:pt x="2964" y="570"/>
                  </a:lnTo>
                  <a:lnTo>
                    <a:pt x="3078" y="342"/>
                  </a:lnTo>
                  <a:lnTo>
                    <a:pt x="3249" y="513"/>
                  </a:lnTo>
                  <a:lnTo>
                    <a:pt x="3306" y="285"/>
                  </a:lnTo>
                  <a:lnTo>
                    <a:pt x="3363" y="171"/>
                  </a:lnTo>
                  <a:lnTo>
                    <a:pt x="3534" y="0"/>
                  </a:lnTo>
                  <a:lnTo>
                    <a:pt x="3705" y="285"/>
                  </a:lnTo>
                  <a:lnTo>
                    <a:pt x="3990" y="513"/>
                  </a:lnTo>
                  <a:lnTo>
                    <a:pt x="4104" y="342"/>
                  </a:lnTo>
                  <a:lnTo>
                    <a:pt x="4332" y="513"/>
                  </a:lnTo>
                  <a:lnTo>
                    <a:pt x="4617" y="627"/>
                  </a:lnTo>
                  <a:lnTo>
                    <a:pt x="4788" y="456"/>
                  </a:lnTo>
                  <a:lnTo>
                    <a:pt x="4902" y="627"/>
                  </a:lnTo>
                  <a:lnTo>
                    <a:pt x="5073" y="456"/>
                  </a:lnTo>
                  <a:lnTo>
                    <a:pt x="5244" y="684"/>
                  </a:lnTo>
                  <a:lnTo>
                    <a:pt x="5472" y="513"/>
                  </a:lnTo>
                  <a:lnTo>
                    <a:pt x="5643" y="627"/>
                  </a:lnTo>
                  <a:lnTo>
                    <a:pt x="5814" y="456"/>
                  </a:lnTo>
                  <a:lnTo>
                    <a:pt x="5985" y="228"/>
                  </a:lnTo>
                  <a:lnTo>
                    <a:pt x="6099" y="456"/>
                  </a:lnTo>
                  <a:lnTo>
                    <a:pt x="6270" y="342"/>
                  </a:lnTo>
                  <a:lnTo>
                    <a:pt x="6384" y="513"/>
                  </a:lnTo>
                  <a:lnTo>
                    <a:pt x="6669" y="399"/>
                  </a:lnTo>
                  <a:lnTo>
                    <a:pt x="6783" y="171"/>
                  </a:lnTo>
                  <a:lnTo>
                    <a:pt x="7011" y="456"/>
                  </a:lnTo>
                  <a:lnTo>
                    <a:pt x="7068" y="627"/>
                  </a:lnTo>
                  <a:lnTo>
                    <a:pt x="7182" y="399"/>
                  </a:lnTo>
                  <a:lnTo>
                    <a:pt x="7410" y="684"/>
                  </a:lnTo>
                  <a:lnTo>
                    <a:pt x="7524" y="741"/>
                  </a:lnTo>
                  <a:lnTo>
                    <a:pt x="7695" y="342"/>
                  </a:lnTo>
                  <a:lnTo>
                    <a:pt x="7809" y="171"/>
                  </a:lnTo>
                  <a:lnTo>
                    <a:pt x="7923" y="570"/>
                  </a:lnTo>
                  <a:lnTo>
                    <a:pt x="8094" y="684"/>
                  </a:lnTo>
                  <a:lnTo>
                    <a:pt x="8208" y="342"/>
                  </a:lnTo>
                  <a:cubicBezTo>
                    <a:pt x="8219" y="301"/>
                    <a:pt x="8231" y="260"/>
                    <a:pt x="8242" y="219"/>
                  </a:cubicBezTo>
                  <a:lnTo>
                    <a:pt x="8436" y="57"/>
                  </a:lnTo>
                  <a:lnTo>
                    <a:pt x="8550" y="399"/>
                  </a:lnTo>
                  <a:lnTo>
                    <a:pt x="8721" y="513"/>
                  </a:lnTo>
                  <a:lnTo>
                    <a:pt x="8892" y="171"/>
                  </a:lnTo>
                </a:path>
              </a:pathLst>
            </a:cu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86" name="Freeform 46"/>
            <p:cNvSpPr>
              <a:spLocks/>
            </p:cNvSpPr>
            <p:nvPr/>
          </p:nvSpPr>
          <p:spPr bwMode="auto">
            <a:xfrm>
              <a:off x="1700" y="5067"/>
              <a:ext cx="9121" cy="3477"/>
            </a:xfrm>
            <a:custGeom>
              <a:avLst/>
              <a:gdLst/>
              <a:ahLst/>
              <a:cxnLst>
                <a:cxn ang="0">
                  <a:pos x="114" y="3306"/>
                </a:cxn>
                <a:cxn ang="0">
                  <a:pos x="399" y="3135"/>
                </a:cxn>
                <a:cxn ang="0">
                  <a:pos x="798" y="3078"/>
                </a:cxn>
                <a:cxn ang="0">
                  <a:pos x="1368" y="3078"/>
                </a:cxn>
                <a:cxn ang="0">
                  <a:pos x="1938" y="2907"/>
                </a:cxn>
                <a:cxn ang="0">
                  <a:pos x="2394" y="2907"/>
                </a:cxn>
                <a:cxn ang="0">
                  <a:pos x="2850" y="2907"/>
                </a:cxn>
                <a:cxn ang="0">
                  <a:pos x="3078" y="3306"/>
                </a:cxn>
                <a:cxn ang="0">
                  <a:pos x="3363" y="2964"/>
                </a:cxn>
                <a:cxn ang="0">
                  <a:pos x="3534" y="3420"/>
                </a:cxn>
                <a:cxn ang="0">
                  <a:pos x="3648" y="3363"/>
                </a:cxn>
                <a:cxn ang="0">
                  <a:pos x="3876" y="2679"/>
                </a:cxn>
                <a:cxn ang="0">
                  <a:pos x="4161" y="2622"/>
                </a:cxn>
                <a:cxn ang="0">
                  <a:pos x="4617" y="2508"/>
                </a:cxn>
                <a:cxn ang="0">
                  <a:pos x="4845" y="2508"/>
                </a:cxn>
                <a:cxn ang="0">
                  <a:pos x="5016" y="2223"/>
                </a:cxn>
                <a:cxn ang="0">
                  <a:pos x="5187" y="2337"/>
                </a:cxn>
                <a:cxn ang="0">
                  <a:pos x="5472" y="2565"/>
                </a:cxn>
                <a:cxn ang="0">
                  <a:pos x="5757" y="2508"/>
                </a:cxn>
                <a:cxn ang="0">
                  <a:pos x="5985" y="1995"/>
                </a:cxn>
                <a:cxn ang="0">
                  <a:pos x="6270" y="2508"/>
                </a:cxn>
                <a:cxn ang="0">
                  <a:pos x="6441" y="2565"/>
                </a:cxn>
                <a:cxn ang="0">
                  <a:pos x="6669" y="2166"/>
                </a:cxn>
                <a:cxn ang="0">
                  <a:pos x="6840" y="1767"/>
                </a:cxn>
                <a:cxn ang="0">
                  <a:pos x="7068" y="1596"/>
                </a:cxn>
                <a:cxn ang="0">
                  <a:pos x="7524" y="1539"/>
                </a:cxn>
                <a:cxn ang="0">
                  <a:pos x="7809" y="1311"/>
                </a:cxn>
                <a:cxn ang="0">
                  <a:pos x="8265" y="1254"/>
                </a:cxn>
                <a:cxn ang="0">
                  <a:pos x="8436" y="1026"/>
                </a:cxn>
                <a:cxn ang="0">
                  <a:pos x="8607" y="285"/>
                </a:cxn>
                <a:cxn ang="0">
                  <a:pos x="8778" y="171"/>
                </a:cxn>
                <a:cxn ang="0">
                  <a:pos x="9120" y="0"/>
                </a:cxn>
              </a:cxnLst>
              <a:rect l="0" t="0" r="r" b="b"/>
              <a:pathLst>
                <a:path w="9120" h="3477">
                  <a:moveTo>
                    <a:pt x="0" y="3477"/>
                  </a:moveTo>
                  <a:lnTo>
                    <a:pt x="114" y="3306"/>
                  </a:lnTo>
                  <a:lnTo>
                    <a:pt x="285" y="3306"/>
                  </a:lnTo>
                  <a:lnTo>
                    <a:pt x="399" y="3135"/>
                  </a:lnTo>
                  <a:lnTo>
                    <a:pt x="627" y="3249"/>
                  </a:lnTo>
                  <a:lnTo>
                    <a:pt x="798" y="3078"/>
                  </a:lnTo>
                  <a:lnTo>
                    <a:pt x="1197" y="3249"/>
                  </a:lnTo>
                  <a:lnTo>
                    <a:pt x="1368" y="3078"/>
                  </a:lnTo>
                  <a:lnTo>
                    <a:pt x="1482" y="3192"/>
                  </a:lnTo>
                  <a:lnTo>
                    <a:pt x="1938" y="2907"/>
                  </a:lnTo>
                  <a:lnTo>
                    <a:pt x="2109" y="3021"/>
                  </a:lnTo>
                  <a:lnTo>
                    <a:pt x="2394" y="2907"/>
                  </a:lnTo>
                  <a:lnTo>
                    <a:pt x="2850" y="2793"/>
                  </a:lnTo>
                  <a:lnTo>
                    <a:pt x="2850" y="2907"/>
                  </a:lnTo>
                  <a:lnTo>
                    <a:pt x="3021" y="3135"/>
                  </a:lnTo>
                  <a:lnTo>
                    <a:pt x="3078" y="3306"/>
                  </a:lnTo>
                  <a:lnTo>
                    <a:pt x="3249" y="3021"/>
                  </a:lnTo>
                  <a:lnTo>
                    <a:pt x="3363" y="2964"/>
                  </a:lnTo>
                  <a:lnTo>
                    <a:pt x="3477" y="3249"/>
                  </a:lnTo>
                  <a:lnTo>
                    <a:pt x="3534" y="3420"/>
                  </a:lnTo>
                  <a:lnTo>
                    <a:pt x="3591" y="3306"/>
                  </a:lnTo>
                  <a:lnTo>
                    <a:pt x="3648" y="3363"/>
                  </a:lnTo>
                  <a:lnTo>
                    <a:pt x="3819" y="3078"/>
                  </a:lnTo>
                  <a:lnTo>
                    <a:pt x="3876" y="2679"/>
                  </a:lnTo>
                  <a:lnTo>
                    <a:pt x="4047" y="2850"/>
                  </a:lnTo>
                  <a:lnTo>
                    <a:pt x="4161" y="2622"/>
                  </a:lnTo>
                  <a:lnTo>
                    <a:pt x="4446" y="2679"/>
                  </a:lnTo>
                  <a:lnTo>
                    <a:pt x="4617" y="2508"/>
                  </a:lnTo>
                  <a:lnTo>
                    <a:pt x="4788" y="2679"/>
                  </a:lnTo>
                  <a:lnTo>
                    <a:pt x="4845" y="2508"/>
                  </a:lnTo>
                  <a:lnTo>
                    <a:pt x="4959" y="2565"/>
                  </a:lnTo>
                  <a:lnTo>
                    <a:pt x="5016" y="2223"/>
                  </a:lnTo>
                  <a:lnTo>
                    <a:pt x="5130" y="1938"/>
                  </a:lnTo>
                  <a:lnTo>
                    <a:pt x="5187" y="2337"/>
                  </a:lnTo>
                  <a:lnTo>
                    <a:pt x="5301" y="2508"/>
                  </a:lnTo>
                  <a:lnTo>
                    <a:pt x="5472" y="2565"/>
                  </a:lnTo>
                  <a:lnTo>
                    <a:pt x="5643" y="2337"/>
                  </a:lnTo>
                  <a:lnTo>
                    <a:pt x="5757" y="2508"/>
                  </a:lnTo>
                  <a:lnTo>
                    <a:pt x="5871" y="2337"/>
                  </a:lnTo>
                  <a:lnTo>
                    <a:pt x="5985" y="1995"/>
                  </a:lnTo>
                  <a:lnTo>
                    <a:pt x="6213" y="2337"/>
                  </a:lnTo>
                  <a:lnTo>
                    <a:pt x="6270" y="2508"/>
                  </a:lnTo>
                  <a:lnTo>
                    <a:pt x="6384" y="2451"/>
                  </a:lnTo>
                  <a:lnTo>
                    <a:pt x="6441" y="2565"/>
                  </a:lnTo>
                  <a:lnTo>
                    <a:pt x="6612" y="2280"/>
                  </a:lnTo>
                  <a:lnTo>
                    <a:pt x="6669" y="2166"/>
                  </a:lnTo>
                  <a:lnTo>
                    <a:pt x="6669" y="1767"/>
                  </a:lnTo>
                  <a:lnTo>
                    <a:pt x="6840" y="1767"/>
                  </a:lnTo>
                  <a:lnTo>
                    <a:pt x="6954" y="1539"/>
                  </a:lnTo>
                  <a:lnTo>
                    <a:pt x="7068" y="1596"/>
                  </a:lnTo>
                  <a:lnTo>
                    <a:pt x="7182" y="1311"/>
                  </a:lnTo>
                  <a:lnTo>
                    <a:pt x="7524" y="1539"/>
                  </a:lnTo>
                  <a:lnTo>
                    <a:pt x="7638" y="1083"/>
                  </a:lnTo>
                  <a:lnTo>
                    <a:pt x="7809" y="1311"/>
                  </a:lnTo>
                  <a:lnTo>
                    <a:pt x="8151" y="855"/>
                  </a:lnTo>
                  <a:lnTo>
                    <a:pt x="8265" y="1254"/>
                  </a:lnTo>
                  <a:lnTo>
                    <a:pt x="8322" y="1026"/>
                  </a:lnTo>
                  <a:lnTo>
                    <a:pt x="8436" y="1026"/>
                  </a:lnTo>
                  <a:lnTo>
                    <a:pt x="8436" y="570"/>
                  </a:lnTo>
                  <a:lnTo>
                    <a:pt x="8607" y="285"/>
                  </a:lnTo>
                  <a:lnTo>
                    <a:pt x="8664" y="570"/>
                  </a:lnTo>
                  <a:lnTo>
                    <a:pt x="8778" y="171"/>
                  </a:lnTo>
                  <a:lnTo>
                    <a:pt x="8949" y="285"/>
                  </a:lnTo>
                  <a:lnTo>
                    <a:pt x="9120" y="0"/>
                  </a:lnTo>
                </a:path>
              </a:pathLst>
            </a:custGeom>
            <a:noFill/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87" name="Line 47"/>
            <p:cNvSpPr>
              <a:spLocks noChangeShapeType="1"/>
            </p:cNvSpPr>
            <p:nvPr/>
          </p:nvSpPr>
          <p:spPr bwMode="auto">
            <a:xfrm flipV="1">
              <a:off x="1644" y="4953"/>
              <a:ext cx="1" cy="52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88" name="Text Box 48"/>
            <p:cNvSpPr txBox="1">
              <a:spLocks noChangeArrowheads="1"/>
            </p:cNvSpPr>
            <p:nvPr/>
          </p:nvSpPr>
          <p:spPr bwMode="auto">
            <a:xfrm>
              <a:off x="1815" y="4896"/>
              <a:ext cx="342" cy="28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</a:t>
              </a: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t</a:t>
              </a:r>
            </a:p>
          </p:txBody>
        </p:sp>
        <p:sp>
          <p:nvSpPr>
            <p:cNvPr id="35889" name="AutoShape 49"/>
            <p:cNvSpPr>
              <a:spLocks noChangeArrowheads="1"/>
            </p:cNvSpPr>
            <p:nvPr/>
          </p:nvSpPr>
          <p:spPr bwMode="auto">
            <a:xfrm>
              <a:off x="3582" y="10083"/>
              <a:ext cx="1767" cy="513"/>
            </a:xfrm>
            <a:prstGeom prst="wedgeRectCallout">
              <a:avLst>
                <a:gd name="adj1" fmla="val 94597"/>
                <a:gd name="adj2" fmla="val -407310"/>
              </a:avLst>
            </a:prstGeom>
            <a:solidFill>
              <a:srgbClr val="FFFFFF">
                <a:alpha val="9000"/>
              </a:srgbClr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БШВ ведущего НКА (условный нуль)</a:t>
              </a:r>
            </a:p>
          </p:txBody>
        </p:sp>
        <p:sp>
          <p:nvSpPr>
            <p:cNvPr id="35890" name="AutoShape 50"/>
            <p:cNvSpPr>
              <a:spLocks noChangeArrowheads="1"/>
            </p:cNvSpPr>
            <p:nvPr/>
          </p:nvSpPr>
          <p:spPr bwMode="auto">
            <a:xfrm>
              <a:off x="6033" y="10026"/>
              <a:ext cx="1881" cy="513"/>
            </a:xfrm>
            <a:prstGeom prst="wedgeRectCallout">
              <a:avLst>
                <a:gd name="adj1" fmla="val 103375"/>
                <a:gd name="adj2" fmla="val -623685"/>
              </a:avLst>
            </a:prstGeom>
            <a:solidFill>
              <a:srgbClr val="FFFFFF">
                <a:alpha val="10001"/>
              </a:srgbClr>
            </a:solidFill>
            <a:ln w="6350">
              <a:solidFill>
                <a:srgbClr val="00008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ОШВ (групповая композитная ШВ)</a:t>
              </a:r>
            </a:p>
          </p:txBody>
        </p:sp>
        <p:sp>
          <p:nvSpPr>
            <p:cNvPr id="35891" name="AutoShape 51"/>
            <p:cNvSpPr>
              <a:spLocks/>
            </p:cNvSpPr>
            <p:nvPr/>
          </p:nvSpPr>
          <p:spPr bwMode="auto">
            <a:xfrm>
              <a:off x="1188" y="9114"/>
              <a:ext cx="1305" cy="969"/>
            </a:xfrm>
            <a:prstGeom prst="borderCallout1">
              <a:avLst>
                <a:gd name="adj1" fmla="val 18574"/>
                <a:gd name="adj2" fmla="val 109194"/>
                <a:gd name="adj3" fmla="val -113519"/>
                <a:gd name="adj4" fmla="val 218236"/>
              </a:avLst>
            </a:prstGeom>
            <a:solidFill>
              <a:srgbClr val="FFCC00">
                <a:alpha val="41000"/>
              </a:srgbClr>
            </a:solidFill>
            <a:ln w="6350">
              <a:solidFill>
                <a:srgbClr val="FF9900"/>
              </a:solidFill>
              <a:miter lim="800000"/>
              <a:headEnd type="none" w="med" len="med"/>
              <a:tailEnd type="arrow" w="med" len="med"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Расхождения БШВ ведомых НКА с БШВ ведущего</a:t>
              </a:r>
            </a:p>
          </p:txBody>
        </p:sp>
        <p:sp>
          <p:nvSpPr>
            <p:cNvPr id="35892" name="Line 52"/>
            <p:cNvSpPr>
              <a:spLocks noChangeShapeType="1"/>
            </p:cNvSpPr>
            <p:nvPr/>
          </p:nvSpPr>
          <p:spPr bwMode="auto">
            <a:xfrm flipV="1">
              <a:off x="2613" y="6891"/>
              <a:ext cx="855" cy="2337"/>
            </a:xfrm>
            <a:prstGeom prst="line">
              <a:avLst/>
            </a:prstGeom>
            <a:noFill/>
            <a:ln w="6350">
              <a:solidFill>
                <a:srgbClr val="FF99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93" name="Line 53"/>
            <p:cNvSpPr>
              <a:spLocks noChangeShapeType="1"/>
            </p:cNvSpPr>
            <p:nvPr/>
          </p:nvSpPr>
          <p:spPr bwMode="auto">
            <a:xfrm flipV="1">
              <a:off x="2556" y="6321"/>
              <a:ext cx="627" cy="2850"/>
            </a:xfrm>
            <a:prstGeom prst="line">
              <a:avLst/>
            </a:prstGeom>
            <a:noFill/>
            <a:ln w="6350">
              <a:solidFill>
                <a:srgbClr val="FF99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94" name="Line 54"/>
            <p:cNvSpPr>
              <a:spLocks noChangeShapeType="1"/>
            </p:cNvSpPr>
            <p:nvPr/>
          </p:nvSpPr>
          <p:spPr bwMode="auto">
            <a:xfrm flipV="1">
              <a:off x="2613" y="8658"/>
              <a:ext cx="1767" cy="741"/>
            </a:xfrm>
            <a:prstGeom prst="line">
              <a:avLst/>
            </a:prstGeom>
            <a:noFill/>
            <a:ln w="6350">
              <a:solidFill>
                <a:srgbClr val="FF99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95" name="Line 55"/>
            <p:cNvSpPr>
              <a:spLocks noChangeShapeType="1"/>
            </p:cNvSpPr>
            <p:nvPr/>
          </p:nvSpPr>
          <p:spPr bwMode="auto">
            <a:xfrm>
              <a:off x="10080" y="6948"/>
              <a:ext cx="1" cy="136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96" name="AutoShape 56"/>
            <p:cNvSpPr>
              <a:spLocks noChangeArrowheads="1"/>
            </p:cNvSpPr>
            <p:nvPr/>
          </p:nvSpPr>
          <p:spPr bwMode="auto">
            <a:xfrm>
              <a:off x="8142" y="9399"/>
              <a:ext cx="1767" cy="513"/>
            </a:xfrm>
            <a:prstGeom prst="wedgeRectCallout">
              <a:avLst>
                <a:gd name="adj1" fmla="val 59056"/>
                <a:gd name="adj2" fmla="val -404778"/>
              </a:avLst>
            </a:prstGeom>
            <a:solidFill>
              <a:srgbClr val="3366FF">
                <a:alpha val="30000"/>
              </a:srgbClr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Искомая поправка к БШВ ведущего НКА</a:t>
              </a:r>
            </a:p>
          </p:txBody>
        </p:sp>
        <p:sp>
          <p:nvSpPr>
            <p:cNvPr id="35897" name="AutoShape 57"/>
            <p:cNvSpPr>
              <a:spLocks noChangeArrowheads="1"/>
            </p:cNvSpPr>
            <p:nvPr/>
          </p:nvSpPr>
          <p:spPr bwMode="auto">
            <a:xfrm>
              <a:off x="4904" y="4599"/>
              <a:ext cx="2418" cy="514"/>
            </a:xfrm>
            <a:prstGeom prst="wedgeRectCallout">
              <a:avLst>
                <a:gd name="adj1" fmla="val 74996"/>
                <a:gd name="adj2" fmla="val 403680"/>
              </a:avLst>
            </a:prstGeom>
            <a:solidFill>
              <a:srgbClr val="00CCFF">
                <a:alpha val="44000"/>
              </a:srgbClr>
            </a:solidFill>
            <a:ln w="6350">
              <a:solidFill>
                <a:srgbClr val="3366FF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Результаты измерений МСИ, обобщенных по сеансам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898" name="Line 58"/>
            <p:cNvSpPr>
              <a:spLocks noChangeShapeType="1"/>
            </p:cNvSpPr>
            <p:nvPr/>
          </p:nvSpPr>
          <p:spPr bwMode="auto">
            <a:xfrm flipH="1">
              <a:off x="4950" y="5124"/>
              <a:ext cx="1368" cy="2394"/>
            </a:xfrm>
            <a:prstGeom prst="line">
              <a:avLst/>
            </a:prstGeom>
            <a:noFill/>
            <a:ln w="6350">
              <a:solidFill>
                <a:srgbClr val="3366FF"/>
              </a:solidFill>
              <a:round/>
              <a:headEnd/>
              <a:tailEnd type="arrow" w="lg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1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2" name="Прямоугольник 61"/>
          <p:cNvSpPr/>
          <p:nvPr/>
        </p:nvSpPr>
        <p:spPr>
          <a:xfrm>
            <a:off x="683568" y="5589240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Схема расчета линейной аппроксимирующей функции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ЧВ-поправки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при двухпараметрическом оценивании в рамках метода синхронизации способом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погруппового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осреднения по МСИ протяженного мерного интервала при веерной схеме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межспутниковых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взаимодействий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67544" y="116632"/>
            <a:ext cx="8280920" cy="720080"/>
          </a:xfrm>
          <a:solidFill>
            <a:schemeClr val="tx2">
              <a:lumMod val="20000"/>
              <a:lumOff val="80000"/>
              <a:alpha val="75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Формулы поправок ЧВП по методу двухпараметрического оценивания-сглаживания </a:t>
            </a:r>
          </a:p>
        </p:txBody>
      </p:sp>
      <p:sp>
        <p:nvSpPr>
          <p:cNvPr id="11270" name="Номер слайда 5"/>
          <p:cNvSpPr txBox="1">
            <a:spLocks noGrp="1"/>
          </p:cNvSpPr>
          <p:nvPr/>
        </p:nvSpPr>
        <p:spPr bwMode="auto">
          <a:xfrm>
            <a:off x="8388350" y="6308725"/>
            <a:ext cx="585788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B4E4AB81-F2FB-4068-B069-702E8AFD8752}" type="slidenum">
              <a:rPr lang="ru-RU" sz="1600" b="1">
                <a:latin typeface="+mn-lt"/>
                <a:cs typeface="+mn-cs"/>
              </a:rPr>
              <a:pPr algn="r">
                <a:defRPr/>
              </a:pPr>
              <a:t>16</a:t>
            </a:fld>
            <a:endParaRPr lang="ru-RU" sz="1600" b="1" dirty="0">
              <a:latin typeface="+mn-lt"/>
              <a:cs typeface="+mn-cs"/>
            </a:endParaRPr>
          </a:p>
        </p:txBody>
      </p:sp>
      <p:graphicFrame>
        <p:nvGraphicFramePr>
          <p:cNvPr id="4098" name="Object 1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098" name="Формула" r:id="rId3" imgW="114120" imgH="21564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95536" y="908720"/>
          <a:ext cx="7496175" cy="1219200"/>
        </p:xfrm>
        <a:graphic>
          <a:graphicData uri="http://schemas.openxmlformats.org/presentationml/2006/ole">
            <p:oleObj spid="_x0000_s4099" name="Документ" r:id="rId4" imgW="7204835" imgH="1179791" progId="Word.Document.12">
              <p:embed/>
            </p:oleObj>
          </a:graphicData>
        </a:graphic>
      </p:graphicFrame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7956376" y="1268760"/>
          <a:ext cx="720080" cy="540060"/>
        </p:xfrm>
        <a:graphic>
          <a:graphicData uri="http://schemas.openxmlformats.org/presentationml/2006/ole">
            <p:oleObj spid="_x0000_s4100" name="Формула" r:id="rId5" imgW="571252" imgH="444307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1331640" y="1844824"/>
          <a:ext cx="6192688" cy="628244"/>
        </p:xfrm>
        <a:graphic>
          <a:graphicData uri="http://schemas.openxmlformats.org/presentationml/2006/ole">
            <p:oleObj spid="_x0000_s4103" name="Формула" r:id="rId6" imgW="4699000" imgH="48260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475656" y="2564904"/>
          <a:ext cx="5544616" cy="624905"/>
        </p:xfrm>
        <a:graphic>
          <a:graphicData uri="http://schemas.openxmlformats.org/presentationml/2006/ole">
            <p:oleObj spid="_x0000_s4102" name="Формула" r:id="rId7" imgW="3911600" imgH="444500" progId="Equation.3">
              <p:embed/>
            </p:oleObj>
          </a:graphicData>
        </a:graphic>
      </p:graphicFrame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1514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12" name="Object 16"/>
          <p:cNvGraphicFramePr>
            <a:graphicFrameLocks noChangeAspect="1"/>
          </p:cNvGraphicFramePr>
          <p:nvPr/>
        </p:nvGraphicFramePr>
        <p:xfrm>
          <a:off x="609600" y="3209925"/>
          <a:ext cx="8010525" cy="1076325"/>
        </p:xfrm>
        <a:graphic>
          <a:graphicData uri="http://schemas.openxmlformats.org/presentationml/2006/ole">
            <p:oleObj spid="_x0000_s4112" name="Документ" r:id="rId8" imgW="8003016" imgH="1084501" progId="Word.Document.12">
              <p:embed/>
            </p:oleObj>
          </a:graphicData>
        </a:graphic>
      </p:graphicFrame>
      <p:graphicFrame>
        <p:nvGraphicFramePr>
          <p:cNvPr id="4113" name="Object 17"/>
          <p:cNvGraphicFramePr>
            <a:graphicFrameLocks noChangeAspect="1"/>
          </p:cNvGraphicFramePr>
          <p:nvPr/>
        </p:nvGraphicFramePr>
        <p:xfrm>
          <a:off x="827584" y="4076700"/>
          <a:ext cx="7849691" cy="2514600"/>
        </p:xfrm>
        <a:graphic>
          <a:graphicData uri="http://schemas.openxmlformats.org/presentationml/2006/ole">
            <p:oleObj spid="_x0000_s4113" name="Документ" r:id="rId9" imgW="7698622" imgH="251995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116632"/>
            <a:ext cx="9144000" cy="792088"/>
          </a:xfrm>
          <a:solidFill>
            <a:schemeClr val="tx2">
              <a:lumMod val="20000"/>
              <a:lumOff val="80000"/>
              <a:alpha val="40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1750" b="1" dirty="0" smtClean="0">
                <a:latin typeface="Arial" charset="0"/>
                <a:cs typeface="Arial" charset="0"/>
              </a:rPr>
              <a:t>К выводу формулы для </a:t>
            </a:r>
            <a:r>
              <a:rPr lang="ru-RU" sz="1750" b="1" dirty="0" err="1" smtClean="0">
                <a:latin typeface="Arial" charset="0"/>
                <a:cs typeface="Arial" charset="0"/>
              </a:rPr>
              <a:t>оценивателя</a:t>
            </a:r>
            <a:r>
              <a:rPr lang="ru-RU" sz="1750" b="1" dirty="0" smtClean="0">
                <a:latin typeface="Arial" charset="0"/>
                <a:cs typeface="Arial" charset="0"/>
              </a:rPr>
              <a:t> поправок к БШВ по полному набору МСИ расхождений шкал вдоль простой замкнутой цепочки МС-взаимодействий</a:t>
            </a:r>
          </a:p>
        </p:txBody>
      </p:sp>
      <p:sp>
        <p:nvSpPr>
          <p:cNvPr id="11270" name="Номер слайда 5"/>
          <p:cNvSpPr txBox="1">
            <a:spLocks noGrp="1"/>
          </p:cNvSpPr>
          <p:nvPr/>
        </p:nvSpPr>
        <p:spPr bwMode="auto">
          <a:xfrm>
            <a:off x="8388350" y="6308725"/>
            <a:ext cx="585788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63438CB6-E892-46D8-951B-7E492323A804}" type="slidenum">
              <a:rPr lang="ru-RU" sz="1600" b="1">
                <a:latin typeface="+mn-lt"/>
                <a:cs typeface="+mn-cs"/>
              </a:rPr>
              <a:pPr algn="r">
                <a:defRPr/>
              </a:pPr>
              <a:t>17</a:t>
            </a:fld>
            <a:endParaRPr lang="ru-RU" sz="1600" b="1" dirty="0">
              <a:latin typeface="+mn-lt"/>
              <a:cs typeface="+mn-cs"/>
            </a:endParaRPr>
          </a:p>
        </p:txBody>
      </p:sp>
      <p:graphicFrame>
        <p:nvGraphicFramePr>
          <p:cNvPr id="5122" name="Object 1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5122" name="Формула" r:id="rId3" imgW="114120" imgH="215640" progId="Equation.3">
              <p:embed/>
            </p:oleObj>
          </a:graphicData>
        </a:graphic>
      </p:graphicFrame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980728"/>
            <a:ext cx="5580141" cy="5738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0" y="2348880"/>
          <a:ext cx="9144000" cy="576064"/>
        </p:xfrm>
        <a:graphic>
          <a:graphicData uri="http://schemas.openxmlformats.org/presentationml/2006/ole">
            <p:oleObj spid="_x0000_s5123" name="Документ" r:id="rId5" imgW="9236046" imgH="481222" progId="Word.Document.12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-180528" y="2924944"/>
          <a:ext cx="9073008" cy="576064"/>
        </p:xfrm>
        <a:graphic>
          <a:graphicData uri="http://schemas.openxmlformats.org/presentationml/2006/ole">
            <p:oleObj spid="_x0000_s5124" name="Документ" r:id="rId6" imgW="9236046" imgH="481222" progId="Word.Document.12">
              <p:embed/>
            </p:oleObj>
          </a:graphicData>
        </a:graphic>
      </p:graphicFrame>
      <p:sp>
        <p:nvSpPr>
          <p:cNvPr id="5193" name="Text Box 73"/>
          <p:cNvSpPr txBox="1">
            <a:spLocks noChangeArrowheads="1"/>
          </p:cNvSpPr>
          <p:nvPr/>
        </p:nvSpPr>
        <p:spPr bwMode="auto">
          <a:xfrm>
            <a:off x="395536" y="5805264"/>
            <a:ext cx="2365871" cy="64807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Простая замкнутая цепочка МС-взаимодействий для МЛНСС</a:t>
            </a: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-К2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8" name="Rectangle 108"/>
          <p:cNvSpPr>
            <a:spLocks noChangeArrowheads="1"/>
          </p:cNvSpPr>
          <p:nvPr/>
        </p:nvSpPr>
        <p:spPr bwMode="auto">
          <a:xfrm>
            <a:off x="251520" y="3429000"/>
            <a:ext cx="2520280" cy="2304256"/>
          </a:xfrm>
          <a:prstGeom prst="rect">
            <a:avLst/>
          </a:prstGeom>
          <a:solidFill>
            <a:srgbClr val="EAF1D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5229" name="Group 109"/>
          <p:cNvGrpSpPr>
            <a:grpSpLocks/>
          </p:cNvGrpSpPr>
          <p:nvPr/>
        </p:nvGrpSpPr>
        <p:grpSpPr bwMode="auto">
          <a:xfrm>
            <a:off x="323528" y="3573016"/>
            <a:ext cx="2376264" cy="2232247"/>
            <a:chOff x="3320" y="5864"/>
            <a:chExt cx="3040" cy="2814"/>
          </a:xfrm>
        </p:grpSpPr>
        <p:sp>
          <p:nvSpPr>
            <p:cNvPr id="5230" name="Oval 110"/>
            <p:cNvSpPr>
              <a:spLocks noChangeArrowheads="1"/>
            </p:cNvSpPr>
            <p:nvPr/>
          </p:nvSpPr>
          <p:spPr bwMode="auto">
            <a:xfrm rot="-2145895">
              <a:off x="3488" y="6086"/>
              <a:ext cx="2846" cy="20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1" name="Oval 111"/>
            <p:cNvSpPr>
              <a:spLocks noChangeArrowheads="1"/>
            </p:cNvSpPr>
            <p:nvPr/>
          </p:nvSpPr>
          <p:spPr bwMode="auto">
            <a:xfrm>
              <a:off x="5604" y="5931"/>
              <a:ext cx="57" cy="5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2" name="Oval 112"/>
            <p:cNvSpPr>
              <a:spLocks noChangeArrowheads="1"/>
            </p:cNvSpPr>
            <p:nvPr/>
          </p:nvSpPr>
          <p:spPr bwMode="auto">
            <a:xfrm>
              <a:off x="4503" y="8255"/>
              <a:ext cx="56" cy="5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3" name="Oval 113"/>
            <p:cNvSpPr>
              <a:spLocks noChangeArrowheads="1"/>
            </p:cNvSpPr>
            <p:nvPr/>
          </p:nvSpPr>
          <p:spPr bwMode="auto">
            <a:xfrm>
              <a:off x="5106" y="8130"/>
              <a:ext cx="56" cy="5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4" name="Oval 114"/>
            <p:cNvSpPr>
              <a:spLocks noChangeArrowheads="1"/>
            </p:cNvSpPr>
            <p:nvPr/>
          </p:nvSpPr>
          <p:spPr bwMode="auto">
            <a:xfrm>
              <a:off x="5647" y="7800"/>
              <a:ext cx="57" cy="5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5" name="Oval 115"/>
            <p:cNvSpPr>
              <a:spLocks noChangeArrowheads="1"/>
            </p:cNvSpPr>
            <p:nvPr/>
          </p:nvSpPr>
          <p:spPr bwMode="auto">
            <a:xfrm>
              <a:off x="5193" y="5903"/>
              <a:ext cx="56" cy="5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6" name="Oval 116"/>
            <p:cNvSpPr>
              <a:spLocks noChangeArrowheads="1"/>
            </p:cNvSpPr>
            <p:nvPr/>
          </p:nvSpPr>
          <p:spPr bwMode="auto">
            <a:xfrm>
              <a:off x="3989" y="6524"/>
              <a:ext cx="55" cy="5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7" name="Oval 117"/>
            <p:cNvSpPr>
              <a:spLocks noChangeArrowheads="1"/>
            </p:cNvSpPr>
            <p:nvPr/>
          </p:nvSpPr>
          <p:spPr bwMode="auto">
            <a:xfrm>
              <a:off x="3670" y="7029"/>
              <a:ext cx="56" cy="5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8" name="Oval 118"/>
            <p:cNvSpPr>
              <a:spLocks noChangeArrowheads="1"/>
            </p:cNvSpPr>
            <p:nvPr/>
          </p:nvSpPr>
          <p:spPr bwMode="auto">
            <a:xfrm>
              <a:off x="4519" y="6115"/>
              <a:ext cx="56" cy="5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39" name="Oval 119"/>
            <p:cNvSpPr>
              <a:spLocks noChangeArrowheads="1"/>
            </p:cNvSpPr>
            <p:nvPr/>
          </p:nvSpPr>
          <p:spPr bwMode="auto">
            <a:xfrm>
              <a:off x="3596" y="7593"/>
              <a:ext cx="57" cy="5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40" name="Oval 120"/>
            <p:cNvSpPr>
              <a:spLocks noChangeArrowheads="1"/>
            </p:cNvSpPr>
            <p:nvPr/>
          </p:nvSpPr>
          <p:spPr bwMode="auto">
            <a:xfrm>
              <a:off x="3935" y="8111"/>
              <a:ext cx="56" cy="5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41" name="Oval 121"/>
            <p:cNvSpPr>
              <a:spLocks noChangeArrowheads="1"/>
            </p:cNvSpPr>
            <p:nvPr/>
          </p:nvSpPr>
          <p:spPr bwMode="auto">
            <a:xfrm>
              <a:off x="5868" y="6080"/>
              <a:ext cx="57" cy="5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42" name="Oval 122"/>
            <p:cNvSpPr>
              <a:spLocks noChangeArrowheads="1"/>
            </p:cNvSpPr>
            <p:nvPr/>
          </p:nvSpPr>
          <p:spPr bwMode="auto">
            <a:xfrm>
              <a:off x="6089" y="6318"/>
              <a:ext cx="56" cy="5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43" name="Oval 123"/>
            <p:cNvSpPr>
              <a:spLocks noChangeArrowheads="1"/>
            </p:cNvSpPr>
            <p:nvPr/>
          </p:nvSpPr>
          <p:spPr bwMode="auto">
            <a:xfrm>
              <a:off x="6176" y="6671"/>
              <a:ext cx="57" cy="5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44" name="Oval 124"/>
            <p:cNvSpPr>
              <a:spLocks noChangeArrowheads="1"/>
            </p:cNvSpPr>
            <p:nvPr/>
          </p:nvSpPr>
          <p:spPr bwMode="auto">
            <a:xfrm>
              <a:off x="6059" y="7246"/>
              <a:ext cx="57" cy="5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45" name="Text Box 125"/>
            <p:cNvSpPr txBox="1">
              <a:spLocks noChangeArrowheads="1"/>
            </p:cNvSpPr>
            <p:nvPr/>
          </p:nvSpPr>
          <p:spPr bwMode="auto">
            <a:xfrm>
              <a:off x="4303" y="5864"/>
              <a:ext cx="215" cy="26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5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46" name="Text Box 126"/>
            <p:cNvSpPr txBox="1">
              <a:spLocks noChangeArrowheads="1"/>
            </p:cNvSpPr>
            <p:nvPr/>
          </p:nvSpPr>
          <p:spPr bwMode="auto">
            <a:xfrm>
              <a:off x="5634" y="7868"/>
              <a:ext cx="275" cy="2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22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47" name="Text Box 127"/>
            <p:cNvSpPr txBox="1">
              <a:spLocks noChangeArrowheads="1"/>
            </p:cNvSpPr>
            <p:nvPr/>
          </p:nvSpPr>
          <p:spPr bwMode="auto">
            <a:xfrm>
              <a:off x="3699" y="6385"/>
              <a:ext cx="238" cy="24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4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48" name="Text Box 128"/>
            <p:cNvSpPr txBox="1">
              <a:spLocks noChangeArrowheads="1"/>
            </p:cNvSpPr>
            <p:nvPr/>
          </p:nvSpPr>
          <p:spPr bwMode="auto">
            <a:xfrm>
              <a:off x="5088" y="8244"/>
              <a:ext cx="275" cy="29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23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49" name="Text Box 129"/>
            <p:cNvSpPr txBox="1">
              <a:spLocks noChangeArrowheads="1"/>
            </p:cNvSpPr>
            <p:nvPr/>
          </p:nvSpPr>
          <p:spPr bwMode="auto">
            <a:xfrm>
              <a:off x="4387" y="8386"/>
              <a:ext cx="275" cy="2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24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50" name="Text Box 130"/>
            <p:cNvSpPr txBox="1">
              <a:spLocks noChangeArrowheads="1"/>
            </p:cNvSpPr>
            <p:nvPr/>
          </p:nvSpPr>
          <p:spPr bwMode="auto">
            <a:xfrm>
              <a:off x="3383" y="6903"/>
              <a:ext cx="221" cy="2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3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51" name="Text Box 131"/>
            <p:cNvSpPr txBox="1">
              <a:spLocks noChangeArrowheads="1"/>
            </p:cNvSpPr>
            <p:nvPr/>
          </p:nvSpPr>
          <p:spPr bwMode="auto">
            <a:xfrm>
              <a:off x="3320" y="7540"/>
              <a:ext cx="230" cy="29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2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52" name="Text Box 132"/>
            <p:cNvSpPr txBox="1">
              <a:spLocks noChangeArrowheads="1"/>
            </p:cNvSpPr>
            <p:nvPr/>
          </p:nvSpPr>
          <p:spPr bwMode="auto">
            <a:xfrm>
              <a:off x="3744" y="8150"/>
              <a:ext cx="168" cy="2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1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53" name="Text Box 133"/>
            <p:cNvSpPr txBox="1">
              <a:spLocks noChangeArrowheads="1"/>
            </p:cNvSpPr>
            <p:nvPr/>
          </p:nvSpPr>
          <p:spPr bwMode="auto">
            <a:xfrm>
              <a:off x="6086" y="7309"/>
              <a:ext cx="274" cy="29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21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254" name="AutoShape 134"/>
            <p:cNvCxnSpPr>
              <a:cxnSpLocks noChangeShapeType="1"/>
              <a:stCxn id="5236" idx="7"/>
              <a:endCxn id="5238" idx="3"/>
            </p:cNvCxnSpPr>
            <p:nvPr/>
          </p:nvCxnSpPr>
          <p:spPr bwMode="auto">
            <a:xfrm flipV="1">
              <a:off x="4036" y="6171"/>
              <a:ext cx="492" cy="349"/>
            </a:xfrm>
            <a:prstGeom prst="straightConnector1">
              <a:avLst/>
            </a:prstGeom>
            <a:noFill/>
            <a:ln w="15875">
              <a:solidFill>
                <a:srgbClr val="943634"/>
              </a:solidFill>
              <a:round/>
              <a:headEnd/>
              <a:tailEnd type="triangle" w="med" len="med"/>
            </a:ln>
          </p:spPr>
        </p:cxnSp>
        <p:cxnSp>
          <p:nvCxnSpPr>
            <p:cNvPr id="5255" name="AutoShape 135"/>
            <p:cNvCxnSpPr>
              <a:cxnSpLocks noChangeShapeType="1"/>
              <a:stCxn id="5244" idx="2"/>
            </p:cNvCxnSpPr>
            <p:nvPr/>
          </p:nvCxnSpPr>
          <p:spPr bwMode="auto">
            <a:xfrm flipH="1">
              <a:off x="5691" y="7273"/>
              <a:ext cx="357" cy="561"/>
            </a:xfrm>
            <a:prstGeom prst="straightConnector1">
              <a:avLst/>
            </a:prstGeom>
            <a:noFill/>
            <a:ln w="15875">
              <a:solidFill>
                <a:srgbClr val="943634"/>
              </a:solidFill>
              <a:round/>
              <a:headEnd/>
              <a:tailEnd type="triangle" w="med" len="med"/>
            </a:ln>
          </p:spPr>
        </p:cxnSp>
        <p:cxnSp>
          <p:nvCxnSpPr>
            <p:cNvPr id="5256" name="AutoShape 136"/>
            <p:cNvCxnSpPr>
              <a:cxnSpLocks noChangeShapeType="1"/>
              <a:stCxn id="5234" idx="2"/>
            </p:cNvCxnSpPr>
            <p:nvPr/>
          </p:nvCxnSpPr>
          <p:spPr bwMode="auto">
            <a:xfrm flipH="1">
              <a:off x="5149" y="7827"/>
              <a:ext cx="486" cy="326"/>
            </a:xfrm>
            <a:prstGeom prst="straightConnector1">
              <a:avLst/>
            </a:prstGeom>
            <a:noFill/>
            <a:ln w="15875">
              <a:solidFill>
                <a:srgbClr val="943634"/>
              </a:solidFill>
              <a:round/>
              <a:headEnd/>
              <a:tailEnd type="triangle" w="med" len="med"/>
            </a:ln>
          </p:spPr>
        </p:cxnSp>
        <p:cxnSp>
          <p:nvCxnSpPr>
            <p:cNvPr id="5257" name="AutoShape 137"/>
            <p:cNvCxnSpPr>
              <a:cxnSpLocks noChangeShapeType="1"/>
              <a:stCxn id="5233" idx="2"/>
              <a:endCxn id="5232" idx="7"/>
            </p:cNvCxnSpPr>
            <p:nvPr/>
          </p:nvCxnSpPr>
          <p:spPr bwMode="auto">
            <a:xfrm flipH="1">
              <a:off x="4551" y="8157"/>
              <a:ext cx="543" cy="94"/>
            </a:xfrm>
            <a:prstGeom prst="straightConnector1">
              <a:avLst/>
            </a:prstGeom>
            <a:noFill/>
            <a:ln w="15875">
              <a:solidFill>
                <a:srgbClr val="943634"/>
              </a:solidFill>
              <a:round/>
              <a:headEnd/>
              <a:tailEnd type="triangle" w="med" len="med"/>
            </a:ln>
          </p:spPr>
        </p:cxnSp>
        <p:cxnSp>
          <p:nvCxnSpPr>
            <p:cNvPr id="5258" name="AutoShape 138"/>
            <p:cNvCxnSpPr>
              <a:cxnSpLocks noChangeShapeType="1"/>
              <a:stCxn id="5232" idx="2"/>
            </p:cNvCxnSpPr>
            <p:nvPr/>
          </p:nvCxnSpPr>
          <p:spPr bwMode="auto">
            <a:xfrm flipH="1" flipV="1">
              <a:off x="3965" y="8132"/>
              <a:ext cx="527" cy="150"/>
            </a:xfrm>
            <a:prstGeom prst="straightConnector1">
              <a:avLst/>
            </a:prstGeom>
            <a:noFill/>
            <a:ln w="15875">
              <a:solidFill>
                <a:srgbClr val="943634"/>
              </a:solidFill>
              <a:round/>
              <a:headEnd/>
              <a:tailEnd type="triangle" w="med" len="med"/>
            </a:ln>
          </p:spPr>
        </p:cxnSp>
        <p:cxnSp>
          <p:nvCxnSpPr>
            <p:cNvPr id="5259" name="AutoShape 139"/>
            <p:cNvCxnSpPr>
              <a:cxnSpLocks noChangeShapeType="1"/>
              <a:stCxn id="5237" idx="7"/>
            </p:cNvCxnSpPr>
            <p:nvPr/>
          </p:nvCxnSpPr>
          <p:spPr bwMode="auto">
            <a:xfrm flipV="1">
              <a:off x="3717" y="6533"/>
              <a:ext cx="274" cy="493"/>
            </a:xfrm>
            <a:prstGeom prst="straightConnector1">
              <a:avLst/>
            </a:prstGeom>
            <a:noFill/>
            <a:ln w="15875">
              <a:solidFill>
                <a:srgbClr val="943634"/>
              </a:solidFill>
              <a:round/>
              <a:headEnd/>
              <a:tailEnd type="triangle" w="med" len="med"/>
            </a:ln>
          </p:spPr>
        </p:cxnSp>
        <p:cxnSp>
          <p:nvCxnSpPr>
            <p:cNvPr id="5260" name="AutoShape 140"/>
            <p:cNvCxnSpPr>
              <a:cxnSpLocks noChangeShapeType="1"/>
              <a:stCxn id="5239" idx="1"/>
            </p:cNvCxnSpPr>
            <p:nvPr/>
          </p:nvCxnSpPr>
          <p:spPr bwMode="auto">
            <a:xfrm flipV="1">
              <a:off x="3604" y="7066"/>
              <a:ext cx="85" cy="523"/>
            </a:xfrm>
            <a:prstGeom prst="straightConnector1">
              <a:avLst/>
            </a:prstGeom>
            <a:noFill/>
            <a:ln w="15875">
              <a:solidFill>
                <a:srgbClr val="943634"/>
              </a:solidFill>
              <a:round/>
              <a:headEnd/>
              <a:tailEnd type="triangle" w="med" len="med"/>
            </a:ln>
          </p:spPr>
        </p:cxnSp>
        <p:cxnSp>
          <p:nvCxnSpPr>
            <p:cNvPr id="5261" name="AutoShape 141"/>
            <p:cNvCxnSpPr>
              <a:cxnSpLocks noChangeShapeType="1"/>
              <a:stCxn id="5240" idx="1"/>
            </p:cNvCxnSpPr>
            <p:nvPr/>
          </p:nvCxnSpPr>
          <p:spPr bwMode="auto">
            <a:xfrm flipH="1" flipV="1">
              <a:off x="3617" y="7613"/>
              <a:ext cx="327" cy="494"/>
            </a:xfrm>
            <a:prstGeom prst="straightConnector1">
              <a:avLst/>
            </a:prstGeom>
            <a:noFill/>
            <a:ln w="15875">
              <a:solidFill>
                <a:srgbClr val="943634"/>
              </a:solidFill>
              <a:round/>
              <a:headEnd/>
              <a:tailEnd type="triangle" w="med" len="med"/>
            </a:ln>
          </p:spPr>
        </p:cxnSp>
        <p:cxnSp>
          <p:nvCxnSpPr>
            <p:cNvPr id="5262" name="AutoShape 142"/>
            <p:cNvCxnSpPr>
              <a:cxnSpLocks noChangeShapeType="1"/>
              <a:stCxn id="5238" idx="6"/>
              <a:endCxn id="5235" idx="4"/>
            </p:cNvCxnSpPr>
            <p:nvPr/>
          </p:nvCxnSpPr>
          <p:spPr bwMode="auto">
            <a:xfrm flipV="1">
              <a:off x="4586" y="5966"/>
              <a:ext cx="635" cy="175"/>
            </a:xfrm>
            <a:prstGeom prst="straightConnector1">
              <a:avLst/>
            </a:prstGeom>
            <a:noFill/>
            <a:ln w="15875">
              <a:solidFill>
                <a:srgbClr val="943634"/>
              </a:solidFill>
              <a:round/>
              <a:headEnd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251520" y="116632"/>
            <a:ext cx="8760059" cy="720080"/>
          </a:xfrm>
          <a:solidFill>
            <a:schemeClr val="tx2">
              <a:lumMod val="20000"/>
              <a:lumOff val="80000"/>
              <a:alpha val="40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100" b="1" dirty="0" smtClean="0">
                <a:latin typeface="Arial" charset="0"/>
                <a:cs typeface="Arial" charset="0"/>
              </a:rPr>
              <a:t>Модельные результаты исследования алгоритмов</a:t>
            </a:r>
            <a:br>
              <a:rPr lang="ru-RU" sz="2100" b="1" dirty="0" smtClean="0">
                <a:latin typeface="Arial" charset="0"/>
                <a:cs typeface="Arial" charset="0"/>
              </a:rPr>
            </a:br>
            <a:r>
              <a:rPr lang="ru-RU" sz="2100" b="1" dirty="0" smtClean="0">
                <a:latin typeface="Arial" charset="0"/>
                <a:cs typeface="Arial" charset="0"/>
              </a:rPr>
              <a:t> решения задачи синхронизации БШВ по МСИ</a:t>
            </a:r>
          </a:p>
        </p:txBody>
      </p:sp>
      <p:sp>
        <p:nvSpPr>
          <p:cNvPr id="11270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395287" cy="2682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CF36297A-241E-4864-AC85-91248BDD887B}" type="slidenum">
              <a:rPr lang="ru-RU" sz="1400" b="1">
                <a:latin typeface="+mn-lt"/>
                <a:cs typeface="+mn-cs"/>
              </a:rPr>
              <a:pPr algn="r">
                <a:defRPr/>
              </a:pPr>
              <a:t>18</a:t>
            </a:fld>
            <a:endParaRPr lang="ru-RU" sz="1400" b="1">
              <a:latin typeface="+mn-lt"/>
              <a:cs typeface="+mn-cs"/>
            </a:endParaRPr>
          </a:p>
        </p:txBody>
      </p:sp>
      <p:sp>
        <p:nvSpPr>
          <p:cNvPr id="29706" name="Line 45"/>
          <p:cNvSpPr>
            <a:spLocks noChangeShapeType="1"/>
          </p:cNvSpPr>
          <p:nvPr/>
        </p:nvSpPr>
        <p:spPr bwMode="auto">
          <a:xfrm>
            <a:off x="7524750" y="3213100"/>
            <a:ext cx="0" cy="2159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07" name="Line 46"/>
          <p:cNvSpPr>
            <a:spLocks noChangeShapeType="1"/>
          </p:cNvSpPr>
          <p:nvPr/>
        </p:nvSpPr>
        <p:spPr bwMode="auto">
          <a:xfrm flipV="1">
            <a:off x="1547813" y="4365625"/>
            <a:ext cx="0" cy="2159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871296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539552" y="5103674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Time scales of the 24 navigational SVs </a:t>
            </a:r>
            <a:r>
              <a:rPr lang="en-US" dirty="0" err="1" smtClean="0"/>
              <a:t>Glonass</a:t>
            </a:r>
            <a:r>
              <a:rPr lang="en-US" dirty="0" smtClean="0"/>
              <a:t> in the synchronization process (primary + operative synchronization) with correction on basis of ISLNLS ISM, accumulated along the complete closed circuit of </a:t>
            </a:r>
            <a:r>
              <a:rPr lang="en-US" dirty="0" err="1" smtClean="0"/>
              <a:t>intersatellite</a:t>
            </a:r>
            <a:r>
              <a:rPr lang="en-US" dirty="0" smtClean="0"/>
              <a:t> interactions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Содержимое 2"/>
          <p:cNvSpPr>
            <a:spLocks noGrp="1"/>
          </p:cNvSpPr>
          <p:nvPr>
            <p:ph idx="4294967295"/>
          </p:nvPr>
        </p:nvSpPr>
        <p:spPr>
          <a:xfrm>
            <a:off x="467545" y="692150"/>
            <a:ext cx="8064896" cy="5833194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Представлены алгоритмы оценки поправок к бортовым шкалам времени (БШВ) НКА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Глонасс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рассчитываемых на основе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межспутниковых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измерений расхождений БШВ вдоль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полной замкнутой цепочки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межспутниковых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взаимодействий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Эта постановка соответствует схеме оперативного  уточнения поправок для лазерно-оптического варианта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межспутниковой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линии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МЛНСС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аппаратах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Глонасс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-K2 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Даны выражения точности оценивания поправок при данной схеме обработки МСИ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вдоль полной и вдоль частных (орбитальных) замкнутых цепочек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Анализ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базируется 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операции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псевдообращения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матрицы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наблюдаемости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полного ранга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использованием специфики собственных чисел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циркулянтных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матриц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131840" y="116632"/>
            <a:ext cx="3384376" cy="504056"/>
          </a:xfrm>
          <a:solidFill>
            <a:schemeClr val="tx2">
              <a:lumMod val="20000"/>
              <a:lumOff val="80000"/>
              <a:alpha val="71000"/>
            </a:schemeClr>
          </a:solidFill>
          <a:scene3d>
            <a:camera prst="orthographicFront"/>
            <a:lightRig rig="threePt" dir="t"/>
          </a:scene3d>
          <a:sp3d extrusionH="101600" contourW="12700">
            <a:bevelT w="6350" h="82550" prst="coolSlant"/>
            <a:contourClr>
              <a:schemeClr val="tx2">
                <a:lumMod val="60000"/>
                <a:lumOff val="40000"/>
              </a:schemeClr>
            </a:contourClr>
          </a:sp3d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600" b="1" dirty="0" smtClean="0">
                <a:latin typeface="Arial" charset="0"/>
                <a:cs typeface="Arial" charset="0"/>
              </a:rPr>
              <a:t>Заключение</a:t>
            </a:r>
          </a:p>
        </p:txBody>
      </p:sp>
      <p:sp>
        <p:nvSpPr>
          <p:cNvPr id="11270" name="Номер слайда 5"/>
          <p:cNvSpPr txBox="1">
            <a:spLocks noGrp="1"/>
          </p:cNvSpPr>
          <p:nvPr/>
        </p:nvSpPr>
        <p:spPr bwMode="auto">
          <a:xfrm>
            <a:off x="8316913" y="6453336"/>
            <a:ext cx="585787" cy="26813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D9880BCF-0A0D-4143-B54D-1BF64B36D2DF}" type="slidenum">
              <a:rPr lang="ru-RU" sz="1400" b="1">
                <a:latin typeface="+mn-lt"/>
                <a:cs typeface="+mn-cs"/>
              </a:rPr>
              <a:pPr algn="r">
                <a:defRPr/>
              </a:pPr>
              <a:t>19</a:t>
            </a:fld>
            <a:endParaRPr lang="ru-RU" sz="14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8993</TotalTime>
  <Words>2135</Words>
  <Application>Microsoft Office PowerPoint</Application>
  <PresentationFormat>Экран (4:3)</PresentationFormat>
  <Paragraphs>157</Paragraphs>
  <Slides>19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Тема Office</vt:lpstr>
      <vt:lpstr>Picture</vt:lpstr>
      <vt:lpstr>Формула</vt:lpstr>
      <vt:lpstr>Документ</vt:lpstr>
      <vt:lpstr>  синхронизация БШВ НКА ГЛОНАСС по набору межспутниковых измерений вдоль замкнутой цепочки межспутниковых взаимодействий       Семинар ИКИ РАН памяти П.Е.Эльясберга  Таруса,, 17-19 Июнь 2014 </vt:lpstr>
      <vt:lpstr>Слайд 2</vt:lpstr>
      <vt:lpstr>Onboard Laser Equipment for  InterSatellite Measurements and Link (МЛНСС)</vt:lpstr>
      <vt:lpstr>Слайд 4</vt:lpstr>
      <vt:lpstr>Слайд 5</vt:lpstr>
      <vt:lpstr>Слайд 6</vt:lpstr>
      <vt:lpstr>Цепочки МС-взаимодействий для лазерно-оптической аппаратуры МЛНСС-К2 в ГНСС ГЛОНАСС</vt:lpstr>
      <vt:lpstr>Межспутниковые псевдодальности и вторичный измеряемый параметр расхождения бортовых шкал</vt:lpstr>
      <vt:lpstr>Принцип «противонаправленности» и вторичные межспутниковые измерения взаимных дальностей и расхождений БШВ</vt:lpstr>
      <vt:lpstr>«Веерная» схема межспутниковых взаимодействий</vt:lpstr>
      <vt:lpstr>Типовая веерная схема межспутниковых взаимодействий  в МСЛ МЛНСС для одной частной группы взаимодействующих КА</vt:lpstr>
      <vt:lpstr>Рассматриваемые методы решения задачи синхронизации БШВ по межспутниковым измерениям МЛНСС </vt:lpstr>
      <vt:lpstr>Предложенные в работе алгоритмы решения частотно-временной  задачи по МСИ МЛНСС  в разных режимах  </vt:lpstr>
      <vt:lpstr>Предложенные в работе алгоритмы решения частотно-временной  задачи по МСИ МЛНСС  в разных режимах  </vt:lpstr>
      <vt:lpstr>Алгоритм уточнения поправок ЧВП по методу двухпараметрического оценивания в рамках веерной схемы</vt:lpstr>
      <vt:lpstr>Формулы поправок ЧВП по методу двухпараметрического оценивания-сглаживания </vt:lpstr>
      <vt:lpstr>К выводу формулы для оценивателя поправок к БШВ по полному набору МСИ расхождений шкал вдоль простой замкнутой цепочки МС-взаимодействий</vt:lpstr>
      <vt:lpstr>Модельные результаты исследования алгоритмов  решения задачи синхронизации БШВ по МСИ</vt:lpstr>
      <vt:lpstr>Заключение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Александр</cp:lastModifiedBy>
  <cp:revision>775</cp:revision>
  <dcterms:created xsi:type="dcterms:W3CDTF">2012-04-11T07:24:40Z</dcterms:created>
  <dcterms:modified xsi:type="dcterms:W3CDTF">2014-06-16T15:17:37Z</dcterms:modified>
</cp:coreProperties>
</file>