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1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99" r:id="rId4"/>
    <p:sldId id="264" r:id="rId5"/>
    <p:sldId id="265" r:id="rId6"/>
    <p:sldId id="266" r:id="rId7"/>
    <p:sldId id="275" r:id="rId8"/>
    <p:sldId id="267" r:id="rId9"/>
    <p:sldId id="262" r:id="rId10"/>
    <p:sldId id="269" r:id="rId11"/>
    <p:sldId id="268" r:id="rId12"/>
    <p:sldId id="270" r:id="rId13"/>
    <p:sldId id="273" r:id="rId14"/>
    <p:sldId id="277" r:id="rId15"/>
    <p:sldId id="286" r:id="rId16"/>
    <p:sldId id="276" r:id="rId17"/>
    <p:sldId id="278" r:id="rId18"/>
    <p:sldId id="289" r:id="rId19"/>
    <p:sldId id="290" r:id="rId20"/>
    <p:sldId id="285" r:id="rId21"/>
    <p:sldId id="291" r:id="rId22"/>
    <p:sldId id="287" r:id="rId23"/>
    <p:sldId id="292" r:id="rId24"/>
    <p:sldId id="288" r:id="rId25"/>
    <p:sldId id="294" r:id="rId26"/>
    <p:sldId id="297" r:id="rId27"/>
    <p:sldId id="280" r:id="rId28"/>
    <p:sldId id="281" r:id="rId29"/>
    <p:sldId id="283" r:id="rId30"/>
    <p:sldId id="282" r:id="rId31"/>
    <p:sldId id="284" r:id="rId32"/>
    <p:sldId id="298" r:id="rId33"/>
    <p:sldId id="272" r:id="rId34"/>
    <p:sldId id="296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41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8" autoAdjust="0"/>
    <p:restoredTop sz="86911" autoAdjust="0"/>
  </p:normalViewPr>
  <p:slideViewPr>
    <p:cSldViewPr>
      <p:cViewPr>
        <p:scale>
          <a:sx n="75" d="100"/>
          <a:sy n="75" d="100"/>
        </p:scale>
        <p:origin x="-1182" y="5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_AKP\WORK\&#1041;&#1062;%20Moon\&#1050;%20&#1051;&#1091;&#1085;&#1077;%20&#1080;%20&#1086;&#1073;&#1088;&#1072;&#1090;&#1085;&#1086;\&#1053;&#1072;%20&#1088;&#1072;&#1079;&#1075;&#1086;&#1085;&#1077;\&#1058;&#1072;&#1073;&#1083;&#1080;&#1094;&#1072;%201_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_AKP\WORK\&#1041;&#1062;%20Moon\&#1050;%20&#1051;&#1091;&#1085;&#1077;%20&#1080;%20&#1086;&#1073;&#1088;&#1072;&#1090;&#1085;&#1086;\&#1050;&#1072;&#1085;&#1086;&#1085;&#1080;&#1095;&#1077;&#1089;&#1082;&#1080;&#1081;%20&#1074;&#1086;&#1079;&#1074;&#1088;&#1072;&#1090;_3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_AKP\WORK\&#1041;&#1062;%20Moon\&#1050;%20&#1051;&#1091;&#1085;&#1077;%20&#1080;%20&#1086;&#1073;&#1088;&#1072;&#1090;&#1085;&#1086;\&#1050;&#1086;&#1088;&#1086;&#1090;&#1082;&#1080;&#1081;%20&#1074;&#1086;&#1079;&#1074;&#1088;&#1072;&#1090;_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Полупериод и скорость входа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xVal>
            <c:numRef>
              <c:f>Лист1!$C$112:$C$125</c:f>
              <c:numCache>
                <c:formatCode>General</c:formatCode>
                <c:ptCount val="14"/>
                <c:pt idx="0">
                  <c:v>6511.0412397234777</c:v>
                </c:pt>
                <c:pt idx="1">
                  <c:v>7156.4943821191582</c:v>
                </c:pt>
                <c:pt idx="2">
                  <c:v>9258.3907573396828</c:v>
                </c:pt>
                <c:pt idx="3">
                  <c:v>12492.078388474079</c:v>
                </c:pt>
                <c:pt idx="4">
                  <c:v>17793.664964498785</c:v>
                </c:pt>
                <c:pt idx="5">
                  <c:v>27964.369491399317</c:v>
                </c:pt>
                <c:pt idx="6">
                  <c:v>55180.921338747336</c:v>
                </c:pt>
                <c:pt idx="7">
                  <c:v>67175.911337683588</c:v>
                </c:pt>
                <c:pt idx="8">
                  <c:v>85183.554618254377</c:v>
                </c:pt>
                <c:pt idx="9">
                  <c:v>115231.23986375325</c:v>
                </c:pt>
                <c:pt idx="10">
                  <c:v>175445.63123939588</c:v>
                </c:pt>
                <c:pt idx="11">
                  <c:v>356997.25384804618</c:v>
                </c:pt>
                <c:pt idx="12">
                  <c:v>397525.86376107106</c:v>
                </c:pt>
                <c:pt idx="13">
                  <c:v>448280.83685396024</c:v>
                </c:pt>
              </c:numCache>
            </c:numRef>
          </c:xVal>
          <c:yVal>
            <c:numRef>
              <c:f>Лист1!$D$112:$D$125</c:f>
              <c:numCache>
                <c:formatCode>General</c:formatCode>
                <c:ptCount val="14"/>
                <c:pt idx="0">
                  <c:v>2.6461203062490845E-2</c:v>
                </c:pt>
                <c:pt idx="1">
                  <c:v>3.1824453657965601E-2</c:v>
                </c:pt>
                <c:pt idx="2">
                  <c:v>3.9860111363048303E-2</c:v>
                </c:pt>
                <c:pt idx="3">
                  <c:v>5.2881393087226475E-2</c:v>
                </c:pt>
                <c:pt idx="4">
                  <c:v>7.6650652379449874E-2</c:v>
                </c:pt>
                <c:pt idx="5">
                  <c:v>0.12975364948023702</c:v>
                </c:pt>
                <c:pt idx="6">
                  <c:v>0.31123437656731895</c:v>
                </c:pt>
                <c:pt idx="7">
                  <c:v>0.40645293763049595</c:v>
                </c:pt>
                <c:pt idx="8">
                  <c:v>0.56444286837513435</c:v>
                </c:pt>
                <c:pt idx="9">
                  <c:v>0.86386656897829217</c:v>
                </c:pt>
                <c:pt idx="10">
                  <c:v>1.5791251655743901</c:v>
                </c:pt>
                <c:pt idx="11">
                  <c:v>4.460831585315356</c:v>
                </c:pt>
                <c:pt idx="12">
                  <c:v>5.2274976115853322</c:v>
                </c:pt>
                <c:pt idx="13">
                  <c:v>6.2430855372536564</c:v>
                </c:pt>
              </c:numCache>
            </c:numRef>
          </c:yVal>
          <c:smooth val="1"/>
        </c:ser>
        <c:ser>
          <c:idx val="1"/>
          <c:order val="1"/>
          <c:xVal>
            <c:numRef>
              <c:f>Лист1!$C$112:$C$125</c:f>
              <c:numCache>
                <c:formatCode>General</c:formatCode>
                <c:ptCount val="14"/>
                <c:pt idx="0">
                  <c:v>6511.0412397234777</c:v>
                </c:pt>
                <c:pt idx="1">
                  <c:v>7156.4943821191582</c:v>
                </c:pt>
                <c:pt idx="2">
                  <c:v>9258.3907573396828</c:v>
                </c:pt>
                <c:pt idx="3">
                  <c:v>12492.078388474079</c:v>
                </c:pt>
                <c:pt idx="4">
                  <c:v>17793.664964498785</c:v>
                </c:pt>
                <c:pt idx="5">
                  <c:v>27964.369491399317</c:v>
                </c:pt>
                <c:pt idx="6">
                  <c:v>55180.921338747336</c:v>
                </c:pt>
                <c:pt idx="7">
                  <c:v>67175.911337683588</c:v>
                </c:pt>
                <c:pt idx="8">
                  <c:v>85183.554618254377</c:v>
                </c:pt>
                <c:pt idx="9">
                  <c:v>115231.23986375325</c:v>
                </c:pt>
                <c:pt idx="10">
                  <c:v>175445.63123939588</c:v>
                </c:pt>
                <c:pt idx="11">
                  <c:v>356997.25384804618</c:v>
                </c:pt>
                <c:pt idx="12">
                  <c:v>397525.86376107106</c:v>
                </c:pt>
                <c:pt idx="13">
                  <c:v>448280.83685396024</c:v>
                </c:pt>
              </c:numCache>
            </c:numRef>
          </c:xVal>
          <c:yVal>
            <c:numRef>
              <c:f>Лист1!$A$112:$A$125</c:f>
              <c:numCache>
                <c:formatCode>General</c:formatCode>
                <c:ptCount val="14"/>
                <c:pt idx="0">
                  <c:v>7.5</c:v>
                </c:pt>
                <c:pt idx="1">
                  <c:v>8</c:v>
                </c:pt>
                <c:pt idx="2">
                  <c:v>8.5</c:v>
                </c:pt>
                <c:pt idx="3">
                  <c:v>9</c:v>
                </c:pt>
                <c:pt idx="4">
                  <c:v>9.5</c:v>
                </c:pt>
                <c:pt idx="5">
                  <c:v>10</c:v>
                </c:pt>
                <c:pt idx="6">
                  <c:v>10.5</c:v>
                </c:pt>
                <c:pt idx="7">
                  <c:v>10.6</c:v>
                </c:pt>
                <c:pt idx="8">
                  <c:v>10.7</c:v>
                </c:pt>
                <c:pt idx="9">
                  <c:v>10.8</c:v>
                </c:pt>
                <c:pt idx="10">
                  <c:v>10.9</c:v>
                </c:pt>
                <c:pt idx="11">
                  <c:v>11</c:v>
                </c:pt>
                <c:pt idx="12">
                  <c:v>11.01</c:v>
                </c:pt>
                <c:pt idx="13">
                  <c:v>11.02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622464"/>
        <c:axId val="30543872"/>
      </c:scatterChart>
      <c:valAx>
        <c:axId val="74622464"/>
        <c:scaling>
          <c:orientation val="minMax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Радиус апогея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0543872"/>
        <c:crosses val="autoZero"/>
        <c:crossBetween val="midCat"/>
      </c:valAx>
      <c:valAx>
        <c:axId val="30543872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Сутки                                           Скорость входа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4622464"/>
        <c:crosses val="autoZero"/>
        <c:crossBetween val="midCat"/>
      </c:valAx>
    </c:plotArea>
    <c:plotVisOnly val="1"/>
    <c:dispBlanksAs val="gap"/>
    <c:showDLblsOverMax val="0"/>
  </c:chart>
  <c:spPr>
    <a:solidFill>
      <a:sysClr val="window" lastClr="FFFFFF"/>
    </a:solidFill>
    <a:ln>
      <a:solidFill>
        <a:sysClr val="windowText" lastClr="000000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400" b="1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r>
              <a:rPr lang="ru-RU" sz="2400"/>
              <a:t>Расчётные точки</a:t>
            </a:r>
            <a:r>
              <a:rPr lang="ru-RU" sz="2400" baseline="0"/>
              <a:t> возврата </a:t>
            </a:r>
          </a:p>
          <a:p>
            <a:pPr>
              <a:defRPr sz="3400" b="1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r>
              <a:rPr lang="ru-RU" sz="2400" baseline="0"/>
              <a:t>в плоскости ш</a:t>
            </a:r>
            <a:r>
              <a:rPr lang="ru-RU" sz="2400"/>
              <a:t>татной траектории</a:t>
            </a:r>
          </a:p>
        </c:rich>
      </c:tx>
      <c:layout>
        <c:manualLayout>
          <c:xMode val="edge"/>
          <c:yMode val="edge"/>
          <c:x val="0.29678804894696476"/>
          <c:y val="1.585026522034396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30396516138605"/>
          <c:y val="0.14685314685314685"/>
          <c:w val="0.81680142775482067"/>
          <c:h val="0.66258741258741261"/>
        </c:manualLayout>
      </c:layout>
      <c:scatterChart>
        <c:scatterStyle val="smoothMarker"/>
        <c:varyColors val="0"/>
        <c:ser>
          <c:idx val="1"/>
          <c:order val="1"/>
          <c:spPr>
            <a:ln w="12700">
              <a:solidFill>
                <a:srgbClr val="000080"/>
              </a:solidFill>
              <a:prstDash val="solid"/>
            </a:ln>
          </c:spPr>
          <c:xVal>
            <c:numRef>
              <c:f>Лист1!$C$181:$C$217</c:f>
              <c:numCache>
                <c:formatCode>General</c:formatCode>
                <c:ptCount val="37"/>
                <c:pt idx="0">
                  <c:v>-5.7872921000053585</c:v>
                </c:pt>
                <c:pt idx="1">
                  <c:v>-7.371322661991198</c:v>
                </c:pt>
                <c:pt idx="2">
                  <c:v>-6.1807975895999654</c:v>
                </c:pt>
                <c:pt idx="3">
                  <c:v>-2.8496904068394646</c:v>
                </c:pt>
                <c:pt idx="4">
                  <c:v>3.3798370578970798</c:v>
                </c:pt>
                <c:pt idx="5">
                  <c:v>9.7548246761228157</c:v>
                </c:pt>
                <c:pt idx="6">
                  <c:v>17.265007919303535</c:v>
                </c:pt>
                <c:pt idx="7">
                  <c:v>24.370627993848778</c:v>
                </c:pt>
                <c:pt idx="8">
                  <c:v>34.006706699213169</c:v>
                </c:pt>
                <c:pt idx="9">
                  <c:v>43.580010059334356</c:v>
                </c:pt>
                <c:pt idx="10">
                  <c:v>51.460596005171993</c:v>
                </c:pt>
                <c:pt idx="11">
                  <c:v>60.862042512308705</c:v>
                </c:pt>
                <c:pt idx="12">
                  <c:v>72.140113995826951</c:v>
                </c:pt>
                <c:pt idx="13">
                  <c:v>78.617776898214714</c:v>
                </c:pt>
                <c:pt idx="14">
                  <c:v>85.738920739334858</c:v>
                </c:pt>
                <c:pt idx="15">
                  <c:v>93.575367246978843</c:v>
                </c:pt>
                <c:pt idx="16">
                  <c:v>102.20603500486899</c:v>
                </c:pt>
                <c:pt idx="17">
                  <c:v>111.71684079534418</c:v>
                </c:pt>
                <c:pt idx="18">
                  <c:v>122.20012735633182</c:v>
                </c:pt>
                <c:pt idx="19">
                  <c:v>133.75337475063836</c:v>
                </c:pt>
                <c:pt idx="20">
                  <c:v>146.47686470479448</c:v>
                </c:pt>
                <c:pt idx="21">
                  <c:v>160.46986172797858</c:v>
                </c:pt>
                <c:pt idx="22">
                  <c:v>175.82475910260996</c:v>
                </c:pt>
                <c:pt idx="23">
                  <c:v>192.61853176087808</c:v>
                </c:pt>
                <c:pt idx="24">
                  <c:v>210.9007822363875</c:v>
                </c:pt>
                <c:pt idx="25">
                  <c:v>230.67773238517722</c:v>
                </c:pt>
                <c:pt idx="26">
                  <c:v>251.89181540347676</c:v>
                </c:pt>
                <c:pt idx="27">
                  <c:v>274.3972130179672</c:v>
                </c:pt>
                <c:pt idx="28">
                  <c:v>297.93292647959578</c:v>
                </c:pt>
                <c:pt idx="29">
                  <c:v>322.09686171507508</c:v>
                </c:pt>
                <c:pt idx="30">
                  <c:v>346.32681537386162</c:v>
                </c:pt>
                <c:pt idx="31">
                  <c:v>369.89659212290513</c:v>
                </c:pt>
                <c:pt idx="32">
                  <c:v>391.93658113198046</c:v>
                </c:pt>
                <c:pt idx="33">
                  <c:v>411.48632228153809</c:v>
                </c:pt>
                <c:pt idx="34">
                  <c:v>427.58051498330781</c:v>
                </c:pt>
                <c:pt idx="35">
                  <c:v>439.35975767869007</c:v>
                </c:pt>
                <c:pt idx="36">
                  <c:v>446.1859999064805</c:v>
                </c:pt>
              </c:numCache>
            </c:numRef>
          </c:xVal>
          <c:yVal>
            <c:numRef>
              <c:f>Лист1!$D$181:$D$217</c:f>
              <c:numCache>
                <c:formatCode>General</c:formatCode>
                <c:ptCount val="37"/>
                <c:pt idx="0">
                  <c:v>-3.1304830286721903</c:v>
                </c:pt>
                <c:pt idx="1">
                  <c:v>2.1960854760087734</c:v>
                </c:pt>
                <c:pt idx="2">
                  <c:v>11.426377205487507</c:v>
                </c:pt>
                <c:pt idx="3">
                  <c:v>19.274778030697941</c:v>
                </c:pt>
                <c:pt idx="4">
                  <c:v>29.255816157092031</c:v>
                </c:pt>
                <c:pt idx="5">
                  <c:v>37.476172450900584</c:v>
                </c:pt>
                <c:pt idx="6">
                  <c:v>45.95717186120855</c:v>
                </c:pt>
                <c:pt idx="7">
                  <c:v>53.254632961132749</c:v>
                </c:pt>
                <c:pt idx="8">
                  <c:v>62.398632923959759</c:v>
                </c:pt>
                <c:pt idx="9">
                  <c:v>70.866017455675689</c:v>
                </c:pt>
                <c:pt idx="10">
                  <c:v>77.483771683529895</c:v>
                </c:pt>
                <c:pt idx="11">
                  <c:v>85.042568924828174</c:v>
                </c:pt>
                <c:pt idx="12">
                  <c:v>93.709690072287586</c:v>
                </c:pt>
                <c:pt idx="13">
                  <c:v>98.518063523699425</c:v>
                </c:pt>
                <c:pt idx="14">
                  <c:v>103.67740435747983</c:v>
                </c:pt>
                <c:pt idx="15">
                  <c:v>109.21484187928299</c:v>
                </c:pt>
                <c:pt idx="16">
                  <c:v>115.15792085317415</c:v>
                </c:pt>
                <c:pt idx="17">
                  <c:v>121.53373523547515</c:v>
                </c:pt>
                <c:pt idx="18">
                  <c:v>128.36764889563784</c:v>
                </c:pt>
                <c:pt idx="19">
                  <c:v>135.68146269050641</c:v>
                </c:pt>
                <c:pt idx="20">
                  <c:v>143.49085453666746</c:v>
                </c:pt>
                <c:pt idx="21">
                  <c:v>151.80188891469504</c:v>
                </c:pt>
                <c:pt idx="22">
                  <c:v>160.60637452530884</c:v>
                </c:pt>
                <c:pt idx="23">
                  <c:v>169.87586147955648</c:v>
                </c:pt>
                <c:pt idx="24">
                  <c:v>179.55414153747245</c:v>
                </c:pt>
                <c:pt idx="25">
                  <c:v>189.54828933411522</c:v>
                </c:pt>
                <c:pt idx="26">
                  <c:v>199.71861439586201</c:v>
                </c:pt>
                <c:pt idx="27">
                  <c:v>209.86843928310432</c:v>
                </c:pt>
                <c:pt idx="28">
                  <c:v>219.7354057764604</c:v>
                </c:pt>
                <c:pt idx="29">
                  <c:v>228.98698004546804</c:v>
                </c:pt>
                <c:pt idx="30">
                  <c:v>237.22375266941191</c:v>
                </c:pt>
                <c:pt idx="31">
                  <c:v>243.9945424420298</c:v>
                </c:pt>
                <c:pt idx="32">
                  <c:v>248.82652554969729</c:v>
                </c:pt>
                <c:pt idx="33">
                  <c:v>251.27095361737366</c:v>
                </c:pt>
                <c:pt idx="34">
                  <c:v>250.96036628066136</c:v>
                </c:pt>
                <c:pt idx="35">
                  <c:v>247.6675835697109</c:v>
                </c:pt>
                <c:pt idx="36">
                  <c:v>241.35256443153989</c:v>
                </c:pt>
              </c:numCache>
            </c:numRef>
          </c:yVal>
          <c:smooth val="1"/>
        </c:ser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Лист1!$C$181:$C$210</c:f>
              <c:numCache>
                <c:formatCode>General</c:formatCode>
                <c:ptCount val="30"/>
                <c:pt idx="0">
                  <c:v>-5.7872921000053585</c:v>
                </c:pt>
                <c:pt idx="1">
                  <c:v>-7.371322661991198</c:v>
                </c:pt>
                <c:pt idx="2">
                  <c:v>-6.1807975895999654</c:v>
                </c:pt>
                <c:pt idx="3">
                  <c:v>-2.8496904068394646</c:v>
                </c:pt>
                <c:pt idx="4">
                  <c:v>3.3798370578970798</c:v>
                </c:pt>
                <c:pt idx="5">
                  <c:v>9.7548246761228157</c:v>
                </c:pt>
                <c:pt idx="6">
                  <c:v>17.265007919303535</c:v>
                </c:pt>
                <c:pt idx="7">
                  <c:v>24.370627993848778</c:v>
                </c:pt>
                <c:pt idx="8">
                  <c:v>34.006706699213169</c:v>
                </c:pt>
                <c:pt idx="9">
                  <c:v>43.580010059334356</c:v>
                </c:pt>
                <c:pt idx="10">
                  <c:v>51.460596005171993</c:v>
                </c:pt>
                <c:pt idx="11">
                  <c:v>60.862042512308705</c:v>
                </c:pt>
                <c:pt idx="12">
                  <c:v>72.140113995826951</c:v>
                </c:pt>
                <c:pt idx="13">
                  <c:v>78.617776898214714</c:v>
                </c:pt>
                <c:pt idx="14">
                  <c:v>85.738920739334858</c:v>
                </c:pt>
                <c:pt idx="15">
                  <c:v>93.575367246978843</c:v>
                </c:pt>
                <c:pt idx="16">
                  <c:v>102.20603500486899</c:v>
                </c:pt>
                <c:pt idx="17">
                  <c:v>111.71684079534418</c:v>
                </c:pt>
                <c:pt idx="18">
                  <c:v>122.20012735633182</c:v>
                </c:pt>
                <c:pt idx="19">
                  <c:v>133.75337475063836</c:v>
                </c:pt>
                <c:pt idx="20">
                  <c:v>146.47686470479448</c:v>
                </c:pt>
                <c:pt idx="21">
                  <c:v>160.46986172797858</c:v>
                </c:pt>
                <c:pt idx="22">
                  <c:v>175.82475910260996</c:v>
                </c:pt>
                <c:pt idx="23">
                  <c:v>192.61853176087808</c:v>
                </c:pt>
                <c:pt idx="24">
                  <c:v>210.9007822363875</c:v>
                </c:pt>
                <c:pt idx="25">
                  <c:v>230.67773238517722</c:v>
                </c:pt>
                <c:pt idx="26">
                  <c:v>251.89181540347676</c:v>
                </c:pt>
                <c:pt idx="27">
                  <c:v>274.3972130179672</c:v>
                </c:pt>
                <c:pt idx="28">
                  <c:v>297.93292647959578</c:v>
                </c:pt>
                <c:pt idx="29">
                  <c:v>322.09686171507508</c:v>
                </c:pt>
              </c:numCache>
            </c:numRef>
          </c:xVal>
          <c:yVal>
            <c:numRef>
              <c:f>Лист1!$D$181:$D$210</c:f>
              <c:numCache>
                <c:formatCode>General</c:formatCode>
                <c:ptCount val="30"/>
                <c:pt idx="0">
                  <c:v>-3.1304830286721903</c:v>
                </c:pt>
                <c:pt idx="1">
                  <c:v>2.1960854760087734</c:v>
                </c:pt>
                <c:pt idx="2">
                  <c:v>11.426377205487507</c:v>
                </c:pt>
                <c:pt idx="3">
                  <c:v>19.274778030697941</c:v>
                </c:pt>
                <c:pt idx="4">
                  <c:v>29.255816157092031</c:v>
                </c:pt>
                <c:pt idx="5">
                  <c:v>37.476172450900584</c:v>
                </c:pt>
                <c:pt idx="6">
                  <c:v>45.95717186120855</c:v>
                </c:pt>
                <c:pt idx="7">
                  <c:v>53.254632961132749</c:v>
                </c:pt>
                <c:pt idx="8">
                  <c:v>62.398632923959759</c:v>
                </c:pt>
                <c:pt idx="9">
                  <c:v>70.866017455675689</c:v>
                </c:pt>
                <c:pt idx="10">
                  <c:v>77.483771683529895</c:v>
                </c:pt>
                <c:pt idx="11">
                  <c:v>85.042568924828174</c:v>
                </c:pt>
                <c:pt idx="12">
                  <c:v>93.709690072287586</c:v>
                </c:pt>
                <c:pt idx="13">
                  <c:v>98.518063523699425</c:v>
                </c:pt>
                <c:pt idx="14">
                  <c:v>103.67740435747983</c:v>
                </c:pt>
                <c:pt idx="15">
                  <c:v>109.21484187928299</c:v>
                </c:pt>
                <c:pt idx="16">
                  <c:v>115.15792085317415</c:v>
                </c:pt>
                <c:pt idx="17">
                  <c:v>121.53373523547515</c:v>
                </c:pt>
                <c:pt idx="18">
                  <c:v>128.36764889563784</c:v>
                </c:pt>
                <c:pt idx="19">
                  <c:v>135.68146269050641</c:v>
                </c:pt>
                <c:pt idx="20">
                  <c:v>143.49085453666746</c:v>
                </c:pt>
                <c:pt idx="21">
                  <c:v>151.80188891469504</c:v>
                </c:pt>
                <c:pt idx="22">
                  <c:v>160.60637452530884</c:v>
                </c:pt>
                <c:pt idx="23">
                  <c:v>169.87586147955648</c:v>
                </c:pt>
                <c:pt idx="24">
                  <c:v>179.55414153747245</c:v>
                </c:pt>
                <c:pt idx="25">
                  <c:v>189.54828933411522</c:v>
                </c:pt>
                <c:pt idx="26">
                  <c:v>199.71861439586201</c:v>
                </c:pt>
                <c:pt idx="27">
                  <c:v>209.86843928310432</c:v>
                </c:pt>
                <c:pt idx="28">
                  <c:v>219.7354057764604</c:v>
                </c:pt>
                <c:pt idx="29">
                  <c:v>228.98698004546804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2320"/>
        <c:axId val="85674624"/>
      </c:scatterChart>
      <c:valAx>
        <c:axId val="85672320"/>
        <c:scaling>
          <c:orientation val="minMax"/>
          <c:max val="500"/>
          <c:min val="-5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275" b="1" i="0" u="none" strike="noStrike" baseline="0">
                    <a:solidFill>
                      <a:srgbClr val="000000"/>
                    </a:solidFill>
                    <a:latin typeface="MS Sans Serif"/>
                    <a:ea typeface="MS Sans Serif"/>
                    <a:cs typeface="MS Sans Serif"/>
                  </a:defRPr>
                </a:pPr>
                <a:r>
                  <a:rPr lang="ru-RU"/>
                  <a:t>Хэкв, ткм</a:t>
                </a:r>
              </a:p>
            </c:rich>
          </c:tx>
          <c:layout>
            <c:manualLayout>
              <c:xMode val="edge"/>
              <c:yMode val="edge"/>
              <c:x val="0.50133091272438135"/>
              <c:y val="0.9232736816988785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275" b="0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endParaRPr lang="ru-RU"/>
          </a:p>
        </c:txPr>
        <c:crossAx val="85674624"/>
        <c:crosses val="autoZero"/>
        <c:crossBetween val="midCat"/>
        <c:majorUnit val="50"/>
        <c:minorUnit val="25"/>
      </c:valAx>
      <c:valAx>
        <c:axId val="8567462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2275" b="1" i="0" u="none" strike="noStrike" baseline="0">
                    <a:solidFill>
                      <a:srgbClr val="000000"/>
                    </a:solidFill>
                    <a:latin typeface="MS Sans Serif"/>
                  </a:rPr>
                  <a:t>Y,  ткм</a:t>
                </a:r>
              </a:p>
            </c:rich>
          </c:tx>
          <c:layout>
            <c:manualLayout>
              <c:xMode val="edge"/>
              <c:yMode val="edge"/>
              <c:x val="1.4196965325714983E-2"/>
              <c:y val="0.4820971679239395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275" b="0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endParaRPr lang="ru-RU"/>
          </a:p>
        </c:txPr>
        <c:crossAx val="85672320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2275" b="0" i="0" u="none" strike="noStrike" baseline="0">
          <a:solidFill>
            <a:srgbClr val="000000"/>
          </a:solidFill>
          <a:latin typeface="MS Sans Serif"/>
          <a:ea typeface="MS Sans Serif"/>
          <a:cs typeface="MS Sans Serif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Импульсы для прямого и обратного возвращения к Земле
( 12 мин полёта, </a:t>
            </a:r>
            <a:r>
              <a:rPr lang="en-US"/>
              <a:t>R= 7690 </a:t>
            </a:r>
            <a:r>
              <a:rPr lang="ru-RU"/>
              <a:t>км )</a:t>
            </a:r>
          </a:p>
        </c:rich>
      </c:tx>
      <c:layout>
        <c:manualLayout>
          <c:xMode val="edge"/>
          <c:yMode val="edge"/>
          <c:x val="0.21012123783995745"/>
          <c:y val="1.313320825515947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7909896166262902E-2"/>
          <c:y val="0.14258911819887429"/>
          <c:w val="0.54785537405392049"/>
          <c:h val="0.70919324577861165"/>
        </c:manualLayout>
      </c:layout>
      <c:scatterChart>
        <c:scatterStyle val="smoothMarker"/>
        <c:varyColors val="0"/>
        <c:ser>
          <c:idx val="5"/>
          <c:order val="0"/>
          <c:spPr>
            <a:ln>
              <a:solidFill>
                <a:srgbClr val="0070C0"/>
              </a:solidFill>
            </a:ln>
          </c:spPr>
          <c:marker>
            <c:spPr>
              <a:noFill/>
              <a:ln>
                <a:solidFill>
                  <a:srgbClr val="0070C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Лист1!$B$266:$B$343</c:f>
              <c:numCache>
                <c:formatCode>General</c:formatCode>
                <c:ptCount val="78"/>
                <c:pt idx="0">
                  <c:v>5.5901785039124228</c:v>
                </c:pt>
                <c:pt idx="1">
                  <c:v>6.1809059800825894</c:v>
                </c:pt>
                <c:pt idx="2">
                  <c:v>6.6494938567913771</c:v>
                </c:pt>
                <c:pt idx="3">
                  <c:v>7.0769287777309851</c:v>
                </c:pt>
                <c:pt idx="4">
                  <c:v>7.1598892665893104</c:v>
                </c:pt>
                <c:pt idx="5">
                  <c:v>7.24228310023158</c:v>
                </c:pt>
                <c:pt idx="6">
                  <c:v>7.3241932618553891</c:v>
                </c:pt>
                <c:pt idx="7">
                  <c:v>7.4056907117336106</c:v>
                </c:pt>
                <c:pt idx="8">
                  <c:v>7.4868364129411038</c:v>
                </c:pt>
                <c:pt idx="9">
                  <c:v>7.5676829638886458</c:v>
                </c:pt>
                <c:pt idx="10">
                  <c:v>7.6482759263405971</c:v>
                </c:pt>
                <c:pt idx="11">
                  <c:v>7.7286549149433243</c:v>
                </c:pt>
                <c:pt idx="12">
                  <c:v>7.8088544980573396</c:v>
                </c:pt>
                <c:pt idx="13">
                  <c:v>7.8889049478847353</c:v>
                </c:pt>
                <c:pt idx="14">
                  <c:v>7.8969028435938258</c:v>
                </c:pt>
                <c:pt idx="15">
                  <c:v>7.9048995413568006</c:v>
                </c:pt>
                <c:pt idx="16">
                  <c:v>7.9128950656256354</c:v>
                </c:pt>
                <c:pt idx="17">
                  <c:v>7.920889440549459</c:v>
                </c:pt>
                <c:pt idx="18">
                  <c:v>7.928882689979166</c:v>
                </c:pt>
                <c:pt idx="19">
                  <c:v>7.9368748374719873</c:v>
                </c:pt>
                <c:pt idx="20">
                  <c:v>7.9448659062960232</c:v>
                </c:pt>
                <c:pt idx="21">
                  <c:v>7.9528559194346569</c:v>
                </c:pt>
                <c:pt idx="22">
                  <c:v>7.9608448995909242</c:v>
                </c:pt>
                <c:pt idx="23">
                  <c:v>7.9688328691917709</c:v>
                </c:pt>
                <c:pt idx="24">
                  <c:v>8.2877505450833731</c:v>
                </c:pt>
                <c:pt idx="27">
                  <c:v>0</c:v>
                </c:pt>
                <c:pt idx="28" formatCode="0.00">
                  <c:v>0</c:v>
                </c:pt>
                <c:pt idx="29" formatCode="0.00">
                  <c:v>0</c:v>
                </c:pt>
                <c:pt idx="30" formatCode="0.00">
                  <c:v>7.5</c:v>
                </c:pt>
                <c:pt idx="31" formatCode="0.00">
                  <c:v>8</c:v>
                </c:pt>
                <c:pt idx="32" formatCode="0.00">
                  <c:v>8.5</c:v>
                </c:pt>
                <c:pt idx="33" formatCode="0.00">
                  <c:v>9</c:v>
                </c:pt>
                <c:pt idx="34">
                  <c:v>9.5</c:v>
                </c:pt>
                <c:pt idx="35">
                  <c:v>10</c:v>
                </c:pt>
                <c:pt idx="36" formatCode="0.0">
                  <c:v>10.1</c:v>
                </c:pt>
                <c:pt idx="37">
                  <c:v>10.199999999999999</c:v>
                </c:pt>
                <c:pt idx="38" formatCode="0.0">
                  <c:v>10.3</c:v>
                </c:pt>
                <c:pt idx="39">
                  <c:v>10.4</c:v>
                </c:pt>
                <c:pt idx="40">
                  <c:v>10.5</c:v>
                </c:pt>
                <c:pt idx="41">
                  <c:v>10.6</c:v>
                </c:pt>
                <c:pt idx="42">
                  <c:v>10.7</c:v>
                </c:pt>
                <c:pt idx="43">
                  <c:v>10.8</c:v>
                </c:pt>
                <c:pt idx="44">
                  <c:v>10.9</c:v>
                </c:pt>
                <c:pt idx="45">
                  <c:v>11</c:v>
                </c:pt>
                <c:pt idx="46">
                  <c:v>11.01</c:v>
                </c:pt>
                <c:pt idx="47">
                  <c:v>11.02</c:v>
                </c:pt>
                <c:pt idx="48">
                  <c:v>11.03</c:v>
                </c:pt>
                <c:pt idx="49">
                  <c:v>11.04</c:v>
                </c:pt>
                <c:pt idx="50">
                  <c:v>11.05</c:v>
                </c:pt>
                <c:pt idx="51">
                  <c:v>11.06</c:v>
                </c:pt>
                <c:pt idx="52">
                  <c:v>11.07</c:v>
                </c:pt>
                <c:pt idx="53">
                  <c:v>11.08</c:v>
                </c:pt>
                <c:pt idx="54">
                  <c:v>11.09</c:v>
                </c:pt>
                <c:pt idx="55">
                  <c:v>11.1</c:v>
                </c:pt>
                <c:pt idx="56">
                  <c:v>11.5</c:v>
                </c:pt>
              </c:numCache>
            </c:numRef>
          </c:yVal>
          <c:smooth val="1"/>
        </c:ser>
        <c:ser>
          <c:idx val="6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Лист1!$C$266:$C$343</c:f>
              <c:numCache>
                <c:formatCode>General</c:formatCode>
                <c:ptCount val="78"/>
                <c:pt idx="0">
                  <c:v>16.683755158456616</c:v>
                </c:pt>
                <c:pt idx="1">
                  <c:v>16.996887455011038</c:v>
                </c:pt>
                <c:pt idx="2">
                  <c:v>17.360357523433272</c:v>
                </c:pt>
                <c:pt idx="3">
                  <c:v>17.748658004701518</c:v>
                </c:pt>
                <c:pt idx="4">
                  <c:v>17.828453875283508</c:v>
                </c:pt>
                <c:pt idx="5">
                  <c:v>17.908855836960452</c:v>
                </c:pt>
                <c:pt idx="6">
                  <c:v>17.989829764506513</c:v>
                </c:pt>
                <c:pt idx="7">
                  <c:v>18.071345466651753</c:v>
                </c:pt>
                <c:pt idx="8">
                  <c:v>18.153376061184638</c:v>
                </c:pt>
                <c:pt idx="9">
                  <c:v>18.235897467659822</c:v>
                </c:pt>
                <c:pt idx="10">
                  <c:v>18.318887991564644</c:v>
                </c:pt>
                <c:pt idx="11">
                  <c:v>18.402327980412014</c:v>
                </c:pt>
                <c:pt idx="12">
                  <c:v>18.48619953698169</c:v>
                </c:pt>
                <c:pt idx="13">
                  <c:v>18.570486278398096</c:v>
                </c:pt>
                <c:pt idx="14">
                  <c:v>18.5789371970458</c:v>
                </c:pt>
                <c:pt idx="15">
                  <c:v>18.58739210147538</c:v>
                </c:pt>
                <c:pt idx="16">
                  <c:v>18.595850977390889</c:v>
                </c:pt>
                <c:pt idx="17">
                  <c:v>18.604313810606516</c:v>
                </c:pt>
                <c:pt idx="18">
                  <c:v>18.612780587045048</c:v>
                </c:pt>
                <c:pt idx="19">
                  <c:v>18.621251292736385</c:v>
                </c:pt>
                <c:pt idx="20">
                  <c:v>18.629725913816003</c:v>
                </c:pt>
                <c:pt idx="21">
                  <c:v>18.638204436523534</c:v>
                </c:pt>
                <c:pt idx="22">
                  <c:v>18.646686847201288</c:v>
                </c:pt>
                <c:pt idx="23">
                  <c:v>18.655173132292855</c:v>
                </c:pt>
                <c:pt idx="24">
                  <c:v>18.997657034366174</c:v>
                </c:pt>
                <c:pt idx="28">
                  <c:v>0</c:v>
                </c:pt>
                <c:pt idx="32">
                  <c:v>3.3416071422572262</c:v>
                </c:pt>
                <c:pt idx="33">
                  <c:v>2.4914491851797753</c:v>
                </c:pt>
                <c:pt idx="34">
                  <c:v>1.7897612670808214</c:v>
                </c:pt>
                <c:pt idx="35">
                  <c:v>1.1562295080810649</c:v>
                </c:pt>
                <c:pt idx="36">
                  <c:v>1.035973737900048</c:v>
                </c:pt>
                <c:pt idx="37">
                  <c:v>0.91803834181549138</c:v>
                </c:pt>
                <c:pt idx="38">
                  <c:v>0.80276825246059469</c:v>
                </c:pt>
                <c:pt idx="39">
                  <c:v>0.69080122190762538</c:v>
                </c:pt>
                <c:pt idx="40">
                  <c:v>0.58330625628743304</c:v>
                </c:pt>
                <c:pt idx="41">
                  <c:v>0.48248335238670065</c:v>
                </c:pt>
                <c:pt idx="42">
                  <c:v>0.39261882955940369</c:v>
                </c:pt>
                <c:pt idx="43">
                  <c:v>0.32202861691622797</c:v>
                </c:pt>
                <c:pt idx="44">
                  <c:v>0.28440321546229042</c:v>
                </c:pt>
                <c:pt idx="45">
                  <c:v>0.29186479612574245</c:v>
                </c:pt>
                <c:pt idx="46">
                  <c:v>0.29510694786034347</c:v>
                </c:pt>
                <c:pt idx="47">
                  <c:v>0.29875939407201385</c:v>
                </c:pt>
                <c:pt idx="48">
                  <c:v>0.30280655979911486</c:v>
                </c:pt>
                <c:pt idx="49">
                  <c:v>0.30723213485466572</c:v>
                </c:pt>
                <c:pt idx="50">
                  <c:v>0.31201932331268012</c:v>
                </c:pt>
                <c:pt idx="51">
                  <c:v>0.31715107315274005</c:v>
                </c:pt>
                <c:pt idx="52">
                  <c:v>0.32261028175416151</c:v>
                </c:pt>
                <c:pt idx="53">
                  <c:v>0.32837997477060815</c:v>
                </c:pt>
                <c:pt idx="54">
                  <c:v>0.33444345752037868</c:v>
                </c:pt>
                <c:pt idx="55">
                  <c:v>0.34078443933257097</c:v>
                </c:pt>
                <c:pt idx="56">
                  <c:v>0.70594460736610987</c:v>
                </c:pt>
              </c:numCache>
            </c:numRef>
          </c:yVal>
          <c:smooth val="1"/>
        </c:ser>
        <c:ser>
          <c:idx val="7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Лист1!$D$266:$D$343</c:f>
              <c:numCache>
                <c:formatCode>General</c:formatCode>
                <c:ptCount val="78"/>
                <c:pt idx="0">
                  <c:v>3.3416071422572262</c:v>
                </c:pt>
                <c:pt idx="1">
                  <c:v>2.4914491851797753</c:v>
                </c:pt>
                <c:pt idx="2">
                  <c:v>1.7897612670808214</c:v>
                </c:pt>
                <c:pt idx="3">
                  <c:v>1.1562295080810649</c:v>
                </c:pt>
                <c:pt idx="4">
                  <c:v>1.035973737900048</c:v>
                </c:pt>
                <c:pt idx="5">
                  <c:v>0.91803834181549138</c:v>
                </c:pt>
                <c:pt idx="6">
                  <c:v>0.80276825246059469</c:v>
                </c:pt>
                <c:pt idx="7">
                  <c:v>0.69080122190762538</c:v>
                </c:pt>
                <c:pt idx="8">
                  <c:v>0.58330625628743304</c:v>
                </c:pt>
                <c:pt idx="9">
                  <c:v>0.48248335238670065</c:v>
                </c:pt>
                <c:pt idx="10">
                  <c:v>0.39261882955940369</c:v>
                </c:pt>
                <c:pt idx="11">
                  <c:v>0.32202861691622797</c:v>
                </c:pt>
                <c:pt idx="12">
                  <c:v>0.28440321546229042</c:v>
                </c:pt>
                <c:pt idx="13">
                  <c:v>0.29186479612574245</c:v>
                </c:pt>
                <c:pt idx="14">
                  <c:v>0.29510694786034347</c:v>
                </c:pt>
                <c:pt idx="15">
                  <c:v>0.29875939407201385</c:v>
                </c:pt>
                <c:pt idx="16">
                  <c:v>0.30280655979911486</c:v>
                </c:pt>
                <c:pt idx="17">
                  <c:v>0.30723213485466572</c:v>
                </c:pt>
                <c:pt idx="18">
                  <c:v>0.31201932331268012</c:v>
                </c:pt>
                <c:pt idx="19">
                  <c:v>0.31715107315274005</c:v>
                </c:pt>
                <c:pt idx="20">
                  <c:v>0.32261028175416151</c:v>
                </c:pt>
                <c:pt idx="21">
                  <c:v>0.32837997477060815</c:v>
                </c:pt>
                <c:pt idx="22">
                  <c:v>0.33444345752037868</c:v>
                </c:pt>
                <c:pt idx="23">
                  <c:v>0.34078443933257097</c:v>
                </c:pt>
                <c:pt idx="24">
                  <c:v>0.70594460736610987</c:v>
                </c:pt>
                <c:pt idx="28">
                  <c:v>0</c:v>
                </c:pt>
                <c:pt idx="35">
                  <c:v>2.4990853305292533</c:v>
                </c:pt>
                <c:pt idx="36">
                  <c:v>2.1738182698932373</c:v>
                </c:pt>
                <c:pt idx="37">
                  <c:v>1.8780284145982857</c:v>
                </c:pt>
                <c:pt idx="38">
                  <c:v>1.6042509797186952</c:v>
                </c:pt>
                <c:pt idx="39">
                  <c:v>1.3476930055702563</c:v>
                </c:pt>
                <c:pt idx="40">
                  <c:v>1.1050728284663065</c:v>
                </c:pt>
                <c:pt idx="41">
                  <c:v>0.87404863258824184</c:v>
                </c:pt>
                <c:pt idx="42">
                  <c:v>0.6529305364802962</c:v>
                </c:pt>
                <c:pt idx="43">
                  <c:v>0.44061440062556523</c:v>
                </c:pt>
                <c:pt idx="44">
                  <c:v>0.23720405164377639</c:v>
                </c:pt>
                <c:pt idx="45">
                  <c:v>6.0726929912888139E-2</c:v>
                </c:pt>
                <c:pt idx="46">
                  <c:v>5.3152510069679491E-2</c:v>
                </c:pt>
                <c:pt idx="47">
                  <c:v>5.2288626535051924E-2</c:v>
                </c:pt>
                <c:pt idx="48">
                  <c:v>5.8377970798569635E-2</c:v>
                </c:pt>
                <c:pt idx="49">
                  <c:v>6.9573420409949197E-2</c:v>
                </c:pt>
                <c:pt idx="50">
                  <c:v>8.3816731953506127E-2</c:v>
                </c:pt>
                <c:pt idx="51">
                  <c:v>9.9780626727098559E-2</c:v>
                </c:pt>
                <c:pt idx="52">
                  <c:v>0.11673555787186819</c:v>
                </c:pt>
                <c:pt idx="53">
                  <c:v>0.13428456329420799</c:v>
                </c:pt>
                <c:pt idx="54">
                  <c:v>0.15220310509740578</c:v>
                </c:pt>
                <c:pt idx="55">
                  <c:v>0.17035775909890805</c:v>
                </c:pt>
                <c:pt idx="56">
                  <c:v>0.89442549254742543</c:v>
                </c:pt>
              </c:numCache>
            </c:numRef>
          </c:yVal>
          <c:smooth val="1"/>
        </c:ser>
        <c:ser>
          <c:idx val="8"/>
          <c:order val="3"/>
          <c:spPr>
            <a:ln w="25400">
              <a:solidFill>
                <a:srgbClr val="969696"/>
              </a:solidFill>
              <a:prstDash val="solid"/>
            </a:ln>
          </c:spPr>
          <c:marker>
            <c:symbol val="triangle"/>
            <c:size val="7"/>
            <c:spPr>
              <a:noFill/>
              <a:ln>
                <a:solidFill>
                  <a:srgbClr val="969696"/>
                </a:solidFill>
                <a:prstDash val="solid"/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Лист1!$E$266:$E$343</c:f>
              <c:numCache>
                <c:formatCode>General</c:formatCode>
                <c:ptCount val="78"/>
                <c:pt idx="0">
                  <c:v>17.275168410170355</c:v>
                </c:pt>
                <c:pt idx="1">
                  <c:v>17.913415722597392</c:v>
                </c:pt>
                <c:pt idx="2">
                  <c:v>18.503905979543607</c:v>
                </c:pt>
                <c:pt idx="3">
                  <c:v>19.072517275325115</c:v>
                </c:pt>
                <c:pt idx="4">
                  <c:v>19.18448697013589</c:v>
                </c:pt>
                <c:pt idx="5">
                  <c:v>19.2959837141279</c:v>
                </c:pt>
                <c:pt idx="6">
                  <c:v>19.407043696188602</c:v>
                </c:pt>
                <c:pt idx="7">
                  <c:v>19.517699033562927</c:v>
                </c:pt>
                <c:pt idx="8">
                  <c:v>19.627978390662353</c:v>
                </c:pt>
                <c:pt idx="9">
                  <c:v>19.737907480470216</c:v>
                </c:pt>
                <c:pt idx="10">
                  <c:v>19.847509474682404</c:v>
                </c:pt>
                <c:pt idx="11">
                  <c:v>19.95680534210873</c:v>
                </c:pt>
                <c:pt idx="12">
                  <c:v>20.065814130106137</c:v>
                </c:pt>
                <c:pt idx="13">
                  <c:v>20.174553200349067</c:v>
                </c:pt>
                <c:pt idx="14">
                  <c:v>20.185412896006284</c:v>
                </c:pt>
                <c:pt idx="15">
                  <c:v>20.196270069430792</c:v>
                </c:pt>
                <c:pt idx="16">
                  <c:v>20.207124735604392</c:v>
                </c:pt>
                <c:pt idx="17">
                  <c:v>20.217976909380546</c:v>
                </c:pt>
                <c:pt idx="18">
                  <c:v>20.228826605485843</c:v>
                </c:pt>
                <c:pt idx="19">
                  <c:v>20.239673838521473</c:v>
                </c:pt>
                <c:pt idx="20">
                  <c:v>20.25051862296467</c:v>
                </c:pt>
                <c:pt idx="21">
                  <c:v>20.261360973170142</c:v>
                </c:pt>
                <c:pt idx="22">
                  <c:v>20.272200903371449</c:v>
                </c:pt>
                <c:pt idx="23">
                  <c:v>20.283038427682406</c:v>
                </c:pt>
                <c:pt idx="24">
                  <c:v>20.714715158656251</c:v>
                </c:pt>
                <c:pt idx="28">
                  <c:v>0</c:v>
                </c:pt>
                <c:pt idx="40">
                  <c:v>2.3613617461850578</c:v>
                </c:pt>
                <c:pt idx="41">
                  <c:v>1.6800407231534145</c:v>
                </c:pt>
                <c:pt idx="42">
                  <c:v>1.1840159101823684</c:v>
                </c:pt>
                <c:pt idx="43">
                  <c:v>0.77194018058591785</c:v>
                </c:pt>
                <c:pt idx="44">
                  <c:v>0.4106016157640956</c:v>
                </c:pt>
                <c:pt idx="45">
                  <c:v>8.5443936928280756E-2</c:v>
                </c:pt>
                <c:pt idx="46">
                  <c:v>5.5482052536112478E-2</c:v>
                </c:pt>
                <c:pt idx="47">
                  <c:v>2.84254707593645E-2</c:v>
                </c:pt>
                <c:pt idx="48">
                  <c:v>2.1075770582145412E-2</c:v>
                </c:pt>
                <c:pt idx="49">
                  <c:v>4.4079361189183833E-2</c:v>
                </c:pt>
                <c:pt idx="50">
                  <c:v>7.2542461217460705E-2</c:v>
                </c:pt>
                <c:pt idx="51">
                  <c:v>0.10179461034364537</c:v>
                </c:pt>
                <c:pt idx="52">
                  <c:v>0.13116211163129179</c:v>
                </c:pt>
                <c:pt idx="53">
                  <c:v>0.16046590606347427</c:v>
                </c:pt>
                <c:pt idx="54">
                  <c:v>0.18964132289344765</c:v>
                </c:pt>
                <c:pt idx="55">
                  <c:v>0.21866115494621816</c:v>
                </c:pt>
                <c:pt idx="56">
                  <c:v>1.2574712481277999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755008"/>
        <c:axId val="85757312"/>
      </c:scatterChart>
      <c:valAx>
        <c:axId val="85755008"/>
        <c:scaling>
          <c:orientation val="minMax"/>
          <c:max val="11.1"/>
          <c:min val="8.5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>
            <c:manualLayout>
              <c:xMode val="edge"/>
              <c:yMode val="edge"/>
              <c:x val="0.19912012591116388"/>
              <c:y val="0.92682926829268297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757312"/>
        <c:crosses val="autoZero"/>
        <c:crossBetween val="midCat"/>
        <c:majorUnit val="0.5"/>
      </c:valAx>
      <c:valAx>
        <c:axId val="85757312"/>
        <c:scaling>
          <c:orientation val="minMax"/>
          <c:max val="24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crossAx val="85755008"/>
        <c:crosses val="autoZero"/>
        <c:crossBetween val="midCat"/>
        <c:majorUnit val="2"/>
        <c:minorUnit val="1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Импульсы для прямого и обратного возвращения к Земле
 (47 мин. полёта, </a:t>
            </a:r>
            <a:r>
              <a:rPr lang="en-US"/>
              <a:t>R=20 </a:t>
            </a:r>
            <a:r>
              <a:rPr lang="ru-RU"/>
              <a:t>ткм)</a:t>
            </a:r>
          </a:p>
        </c:rich>
      </c:tx>
      <c:layout>
        <c:manualLayout>
          <c:xMode val="edge"/>
          <c:yMode val="edge"/>
          <c:x val="0.16536005786822722"/>
          <c:y val="1.283145669271921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6194552822406437E-2"/>
          <c:y val="0.17636022514071295"/>
          <c:w val="0.55074024198322813"/>
          <c:h val="0.67542213883677293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Лист1!$A$269:$A$289</c:f>
              <c:numCache>
                <c:formatCode>0.0</c:formatCode>
                <c:ptCount val="21"/>
                <c:pt idx="0" formatCode="General">
                  <c:v>10</c:v>
                </c:pt>
                <c:pt idx="1">
                  <c:v>10.1</c:v>
                </c:pt>
                <c:pt idx="2">
                  <c:v>10.199999999999999</c:v>
                </c:pt>
                <c:pt idx="3">
                  <c:v>10.3</c:v>
                </c:pt>
                <c:pt idx="4">
                  <c:v>10.4</c:v>
                </c:pt>
                <c:pt idx="5" formatCode="General">
                  <c:v>10.5</c:v>
                </c:pt>
                <c:pt idx="6" formatCode="General">
                  <c:v>10.6</c:v>
                </c:pt>
                <c:pt idx="7" formatCode="General">
                  <c:v>10.7</c:v>
                </c:pt>
                <c:pt idx="8" formatCode="General">
                  <c:v>10.8</c:v>
                </c:pt>
                <c:pt idx="9" formatCode="General">
                  <c:v>10.9</c:v>
                </c:pt>
                <c:pt idx="10" formatCode="General">
                  <c:v>11</c:v>
                </c:pt>
                <c:pt idx="11" formatCode="General">
                  <c:v>11.01</c:v>
                </c:pt>
                <c:pt idx="12" formatCode="General">
                  <c:v>11.02</c:v>
                </c:pt>
                <c:pt idx="13" formatCode="General">
                  <c:v>11.03</c:v>
                </c:pt>
                <c:pt idx="14" formatCode="General">
                  <c:v>11.04</c:v>
                </c:pt>
                <c:pt idx="15" formatCode="General">
                  <c:v>11.05</c:v>
                </c:pt>
                <c:pt idx="16" formatCode="General">
                  <c:v>11.06</c:v>
                </c:pt>
                <c:pt idx="17" formatCode="General">
                  <c:v>11.07</c:v>
                </c:pt>
                <c:pt idx="18" formatCode="General">
                  <c:v>11.08</c:v>
                </c:pt>
                <c:pt idx="19" formatCode="General">
                  <c:v>11.09</c:v>
                </c:pt>
                <c:pt idx="20" formatCode="General">
                  <c:v>11.1</c:v>
                </c:pt>
              </c:numCache>
            </c:numRef>
          </c:xVal>
          <c:yVal>
            <c:numRef>
              <c:f>Лист1!$G$269:$G$289</c:f>
              <c:numCache>
                <c:formatCode>General</c:formatCode>
                <c:ptCount val="21"/>
                <c:pt idx="0">
                  <c:v>7.6840080092704763</c:v>
                </c:pt>
                <c:pt idx="1">
                  <c:v>8.0062757451747899</c:v>
                </c:pt>
                <c:pt idx="2">
                  <c:v>8.2991131986449744</c:v>
                </c:pt>
                <c:pt idx="3">
                  <c:v>8.5699919400172622</c:v>
                </c:pt>
                <c:pt idx="4">
                  <c:v>8.8237166098023412</c:v>
                </c:pt>
                <c:pt idx="5">
                  <c:v>9.06359015726526</c:v>
                </c:pt>
                <c:pt idx="6">
                  <c:v>9.291996757977893</c:v>
                </c:pt>
                <c:pt idx="7">
                  <c:v>9.5107228128580736</c:v>
                </c:pt>
                <c:pt idx="8">
                  <c:v>9.7211468815971536</c:v>
                </c:pt>
                <c:pt idx="9">
                  <c:v>9.9243585344494054</c:v>
                </c:pt>
                <c:pt idx="10">
                  <c:v>10.121236141748325</c:v>
                </c:pt>
                <c:pt idx="11">
                  <c:v>10.140604402501287</c:v>
                </c:pt>
                <c:pt idx="12">
                  <c:v>10.159917267502236</c:v>
                </c:pt>
                <c:pt idx="13">
                  <c:v>10.179175370773958</c:v>
                </c:pt>
                <c:pt idx="14">
                  <c:v>10.198379334957803</c:v>
                </c:pt>
                <c:pt idx="15">
                  <c:v>10.217529771594547</c:v>
                </c:pt>
                <c:pt idx="16">
                  <c:v>10.236627281396441</c:v>
                </c:pt>
                <c:pt idx="17">
                  <c:v>10.255672454510792</c:v>
                </c:pt>
                <c:pt idx="18">
                  <c:v>10.274665870775385</c:v>
                </c:pt>
                <c:pt idx="19">
                  <c:v>10.293608099966031</c:v>
                </c:pt>
                <c:pt idx="20">
                  <c:v>10.312499702036574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Лист1!$A$269:$A$289</c:f>
              <c:numCache>
                <c:formatCode>0.0</c:formatCode>
                <c:ptCount val="21"/>
                <c:pt idx="0" formatCode="General">
                  <c:v>10</c:v>
                </c:pt>
                <c:pt idx="1">
                  <c:v>10.1</c:v>
                </c:pt>
                <c:pt idx="2">
                  <c:v>10.199999999999999</c:v>
                </c:pt>
                <c:pt idx="3">
                  <c:v>10.3</c:v>
                </c:pt>
                <c:pt idx="4">
                  <c:v>10.4</c:v>
                </c:pt>
                <c:pt idx="5" formatCode="General">
                  <c:v>10.5</c:v>
                </c:pt>
                <c:pt idx="6" formatCode="General">
                  <c:v>10.6</c:v>
                </c:pt>
                <c:pt idx="7" formatCode="General">
                  <c:v>10.7</c:v>
                </c:pt>
                <c:pt idx="8" formatCode="General">
                  <c:v>10.8</c:v>
                </c:pt>
                <c:pt idx="9" formatCode="General">
                  <c:v>10.9</c:v>
                </c:pt>
                <c:pt idx="10" formatCode="General">
                  <c:v>11</c:v>
                </c:pt>
                <c:pt idx="11" formatCode="General">
                  <c:v>11.01</c:v>
                </c:pt>
                <c:pt idx="12" formatCode="General">
                  <c:v>11.02</c:v>
                </c:pt>
                <c:pt idx="13" formatCode="General">
                  <c:v>11.03</c:v>
                </c:pt>
                <c:pt idx="14" formatCode="General">
                  <c:v>11.04</c:v>
                </c:pt>
                <c:pt idx="15" formatCode="General">
                  <c:v>11.05</c:v>
                </c:pt>
                <c:pt idx="16" formatCode="General">
                  <c:v>11.06</c:v>
                </c:pt>
                <c:pt idx="17" formatCode="General">
                  <c:v>11.07</c:v>
                </c:pt>
                <c:pt idx="18" formatCode="General">
                  <c:v>11.08</c:v>
                </c:pt>
                <c:pt idx="19" formatCode="General">
                  <c:v>11.09</c:v>
                </c:pt>
                <c:pt idx="20" formatCode="General">
                  <c:v>11.1</c:v>
                </c:pt>
              </c:numCache>
            </c:numRef>
          </c:xVal>
          <c:yVal>
            <c:numRef>
              <c:f>Лист1!$H$269:$H$289</c:f>
              <c:numCache>
                <c:formatCode>General</c:formatCode>
                <c:ptCount val="21"/>
                <c:pt idx="0">
                  <c:v>7.4246925598770241</c:v>
                </c:pt>
                <c:pt idx="1">
                  <c:v>7.3545623518637671</c:v>
                </c:pt>
                <c:pt idx="2">
                  <c:v>7.3058030914679621</c:v>
                </c:pt>
                <c:pt idx="3">
                  <c:v>7.2736013668103414</c:v>
                </c:pt>
                <c:pt idx="4">
                  <c:v>7.2547959230514776</c:v>
                </c:pt>
                <c:pt idx="5">
                  <c:v>7.2471630419323656</c:v>
                </c:pt>
                <c:pt idx="6">
                  <c:v>7.249057521150899</c:v>
                </c:pt>
                <c:pt idx="7">
                  <c:v>7.2592141635446339</c:v>
                </c:pt>
                <c:pt idx="8">
                  <c:v>7.2766298519053478</c:v>
                </c:pt>
                <c:pt idx="9">
                  <c:v>7.3004894613256797</c:v>
                </c:pt>
                <c:pt idx="10">
                  <c:v>7.3301171653796597</c:v>
                </c:pt>
                <c:pt idx="11">
                  <c:v>7.3333744652238764</c:v>
                </c:pt>
                <c:pt idx="12">
                  <c:v>7.3366831615339612</c:v>
                </c:pt>
                <c:pt idx="13">
                  <c:v>7.3400427428084427</c:v>
                </c:pt>
                <c:pt idx="14">
                  <c:v>7.3434527053377039</c:v>
                </c:pt>
                <c:pt idx="15">
                  <c:v>7.3469125530255992</c:v>
                </c:pt>
                <c:pt idx="16">
                  <c:v>7.3504217972165531</c:v>
                </c:pt>
                <c:pt idx="17">
                  <c:v>7.3539799565279411</c:v>
                </c:pt>
                <c:pt idx="18">
                  <c:v>7.3575865566875676</c:v>
                </c:pt>
                <c:pt idx="19">
                  <c:v>7.3612411303760314</c:v>
                </c:pt>
                <c:pt idx="20">
                  <c:v>7.3649432170738152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Лист1!$A$269:$A$289</c:f>
              <c:numCache>
                <c:formatCode>0.0</c:formatCode>
                <c:ptCount val="21"/>
                <c:pt idx="0" formatCode="General">
                  <c:v>10</c:v>
                </c:pt>
                <c:pt idx="1">
                  <c:v>10.1</c:v>
                </c:pt>
                <c:pt idx="2">
                  <c:v>10.199999999999999</c:v>
                </c:pt>
                <c:pt idx="3">
                  <c:v>10.3</c:v>
                </c:pt>
                <c:pt idx="4">
                  <c:v>10.4</c:v>
                </c:pt>
                <c:pt idx="5" formatCode="General">
                  <c:v>10.5</c:v>
                </c:pt>
                <c:pt idx="6" formatCode="General">
                  <c:v>10.6</c:v>
                </c:pt>
                <c:pt idx="7" formatCode="General">
                  <c:v>10.7</c:v>
                </c:pt>
                <c:pt idx="8" formatCode="General">
                  <c:v>10.8</c:v>
                </c:pt>
                <c:pt idx="9" formatCode="General">
                  <c:v>10.9</c:v>
                </c:pt>
                <c:pt idx="10" formatCode="General">
                  <c:v>11</c:v>
                </c:pt>
                <c:pt idx="11" formatCode="General">
                  <c:v>11.01</c:v>
                </c:pt>
                <c:pt idx="12" formatCode="General">
                  <c:v>11.02</c:v>
                </c:pt>
                <c:pt idx="13" formatCode="General">
                  <c:v>11.03</c:v>
                </c:pt>
                <c:pt idx="14" formatCode="General">
                  <c:v>11.04</c:v>
                </c:pt>
                <c:pt idx="15" formatCode="General">
                  <c:v>11.05</c:v>
                </c:pt>
                <c:pt idx="16" formatCode="General">
                  <c:v>11.06</c:v>
                </c:pt>
                <c:pt idx="17" formatCode="General">
                  <c:v>11.07</c:v>
                </c:pt>
                <c:pt idx="18" formatCode="General">
                  <c:v>11.08</c:v>
                </c:pt>
                <c:pt idx="19" formatCode="General">
                  <c:v>11.09</c:v>
                </c:pt>
                <c:pt idx="20" formatCode="General">
                  <c:v>11.1</c:v>
                </c:pt>
              </c:numCache>
            </c:numRef>
          </c:xVal>
          <c:yVal>
            <c:numRef>
              <c:f>Лист1!$I$269:$I$289</c:f>
              <c:numCache>
                <c:formatCode>General</c:formatCode>
                <c:ptCount val="21"/>
                <c:pt idx="0">
                  <c:v>2.4990853305292533</c:v>
                </c:pt>
                <c:pt idx="1">
                  <c:v>2.1738182698932373</c:v>
                </c:pt>
                <c:pt idx="2">
                  <c:v>1.8780284145982857</c:v>
                </c:pt>
                <c:pt idx="3">
                  <c:v>1.6042509797186952</c:v>
                </c:pt>
                <c:pt idx="4">
                  <c:v>1.3476930055702563</c:v>
                </c:pt>
                <c:pt idx="5">
                  <c:v>1.1050728284663065</c:v>
                </c:pt>
                <c:pt idx="6">
                  <c:v>0.87404863258824184</c:v>
                </c:pt>
                <c:pt idx="7">
                  <c:v>0.6529305364802962</c:v>
                </c:pt>
                <c:pt idx="8">
                  <c:v>0.44061440062556523</c:v>
                </c:pt>
                <c:pt idx="9">
                  <c:v>0.23720405164377639</c:v>
                </c:pt>
                <c:pt idx="10">
                  <c:v>6.0726929912888139E-2</c:v>
                </c:pt>
                <c:pt idx="11">
                  <c:v>5.3152510069679491E-2</c:v>
                </c:pt>
                <c:pt idx="12">
                  <c:v>5.2288626535051924E-2</c:v>
                </c:pt>
                <c:pt idx="13">
                  <c:v>5.8377970798569635E-2</c:v>
                </c:pt>
                <c:pt idx="14">
                  <c:v>6.9573420409949197E-2</c:v>
                </c:pt>
                <c:pt idx="15">
                  <c:v>8.3816731953506127E-2</c:v>
                </c:pt>
                <c:pt idx="16">
                  <c:v>9.9780626727098559E-2</c:v>
                </c:pt>
                <c:pt idx="17">
                  <c:v>0.11673555787186819</c:v>
                </c:pt>
                <c:pt idx="18">
                  <c:v>0.13428456329420799</c:v>
                </c:pt>
                <c:pt idx="19">
                  <c:v>0.15220310509740578</c:v>
                </c:pt>
                <c:pt idx="20">
                  <c:v>0.17035775909890805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noFill/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Лист1!$A$269:$A$289</c:f>
              <c:numCache>
                <c:formatCode>0.0</c:formatCode>
                <c:ptCount val="21"/>
                <c:pt idx="0" formatCode="General">
                  <c:v>10</c:v>
                </c:pt>
                <c:pt idx="1">
                  <c:v>10.1</c:v>
                </c:pt>
                <c:pt idx="2">
                  <c:v>10.199999999999999</c:v>
                </c:pt>
                <c:pt idx="3">
                  <c:v>10.3</c:v>
                </c:pt>
                <c:pt idx="4">
                  <c:v>10.4</c:v>
                </c:pt>
                <c:pt idx="5" formatCode="General">
                  <c:v>10.5</c:v>
                </c:pt>
                <c:pt idx="6" formatCode="General">
                  <c:v>10.6</c:v>
                </c:pt>
                <c:pt idx="7" formatCode="General">
                  <c:v>10.7</c:v>
                </c:pt>
                <c:pt idx="8" formatCode="General">
                  <c:v>10.8</c:v>
                </c:pt>
                <c:pt idx="9" formatCode="General">
                  <c:v>10.9</c:v>
                </c:pt>
                <c:pt idx="10" formatCode="General">
                  <c:v>11</c:v>
                </c:pt>
                <c:pt idx="11" formatCode="General">
                  <c:v>11.01</c:v>
                </c:pt>
                <c:pt idx="12" formatCode="General">
                  <c:v>11.02</c:v>
                </c:pt>
                <c:pt idx="13" formatCode="General">
                  <c:v>11.03</c:v>
                </c:pt>
                <c:pt idx="14" formatCode="General">
                  <c:v>11.04</c:v>
                </c:pt>
                <c:pt idx="15" formatCode="General">
                  <c:v>11.05</c:v>
                </c:pt>
                <c:pt idx="16" formatCode="General">
                  <c:v>11.06</c:v>
                </c:pt>
                <c:pt idx="17" formatCode="General">
                  <c:v>11.07</c:v>
                </c:pt>
                <c:pt idx="18" formatCode="General">
                  <c:v>11.08</c:v>
                </c:pt>
                <c:pt idx="19" formatCode="General">
                  <c:v>11.09</c:v>
                </c:pt>
                <c:pt idx="20" formatCode="General">
                  <c:v>11.1</c:v>
                </c:pt>
              </c:numCache>
            </c:numRef>
          </c:xVal>
          <c:yVal>
            <c:numRef>
              <c:f>Лист1!$J$269:$J$289</c:f>
              <c:numCache>
                <c:formatCode>General</c:formatCode>
                <c:ptCount val="21"/>
                <c:pt idx="0">
                  <c:v>10.388677067170756</c:v>
                </c:pt>
                <c:pt idx="1">
                  <c:v>10.651974128052716</c:v>
                </c:pt>
                <c:pt idx="2">
                  <c:v>10.896010644689527</c:v>
                </c:pt>
                <c:pt idx="3">
                  <c:v>11.125485045124895</c:v>
                </c:pt>
                <c:pt idx="4">
                  <c:v>11.343445784150557</c:v>
                </c:pt>
                <c:pt idx="5">
                  <c:v>11.552006437801683</c:v>
                </c:pt>
                <c:pt idx="6">
                  <c:v>11.752705121932427</c:v>
                </c:pt>
                <c:pt idx="7">
                  <c:v>11.946703328105103</c:v>
                </c:pt>
                <c:pt idx="8">
                  <c:v>12.134904105314861</c:v>
                </c:pt>
                <c:pt idx="9">
                  <c:v>12.318026340818964</c:v>
                </c:pt>
                <c:pt idx="10">
                  <c:v>12.49665358946984</c:v>
                </c:pt>
                <c:pt idx="11">
                  <c:v>12.514288373930791</c:v>
                </c:pt>
                <c:pt idx="12">
                  <c:v>12.531883521432887</c:v>
                </c:pt>
                <c:pt idx="13">
                  <c:v>12.54943945791012</c:v>
                </c:pt>
                <c:pt idx="14">
                  <c:v>12.566956601914343</c:v>
                </c:pt>
                <c:pt idx="15">
                  <c:v>12.584435364793714</c:v>
                </c:pt>
                <c:pt idx="16">
                  <c:v>12.601876150865635</c:v>
                </c:pt>
                <c:pt idx="17">
                  <c:v>12.619279357584348</c:v>
                </c:pt>
                <c:pt idx="18">
                  <c:v>12.636645375703434</c:v>
                </c:pt>
                <c:pt idx="19">
                  <c:v>12.653974589433345</c:v>
                </c:pt>
                <c:pt idx="20">
                  <c:v>12.671267376594216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447424"/>
        <c:axId val="85449344"/>
      </c:scatterChart>
      <c:scatterChart>
        <c:scatterStyle val="smoothMarker"/>
        <c:varyColors val="0"/>
        <c:ser>
          <c:idx val="4"/>
          <c:order val="4"/>
          <c:spPr>
            <a:ln w="25400">
              <a:solidFill>
                <a:srgbClr val="000000"/>
              </a:solidFill>
              <a:prstDash val="solid"/>
            </a:ln>
          </c:spPr>
          <c:marker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8"/>
            <c:marker>
              <c:spPr>
                <a:noFill/>
                <a:ln>
                  <a:solidFill>
                    <a:srgbClr val="000000"/>
                  </a:solidFill>
                  <a:prstDash val="solid"/>
                </a:ln>
              </c:spPr>
            </c:marker>
            <c:bubble3D val="0"/>
          </c:dPt>
          <c:dPt>
            <c:idx val="9"/>
            <c:marker>
              <c:symbol val="x"/>
              <c:size val="7"/>
            </c:marker>
            <c:bubble3D val="0"/>
          </c:dPt>
          <c:xVal>
            <c:numRef>
              <c:f>Лист1!$A$269:$A$289</c:f>
              <c:numCache>
                <c:formatCode>0.0</c:formatCode>
                <c:ptCount val="21"/>
                <c:pt idx="0" formatCode="General">
                  <c:v>10</c:v>
                </c:pt>
                <c:pt idx="1">
                  <c:v>10.1</c:v>
                </c:pt>
                <c:pt idx="2">
                  <c:v>10.199999999999999</c:v>
                </c:pt>
                <c:pt idx="3">
                  <c:v>10.3</c:v>
                </c:pt>
                <c:pt idx="4">
                  <c:v>10.4</c:v>
                </c:pt>
                <c:pt idx="5" formatCode="General">
                  <c:v>10.5</c:v>
                </c:pt>
                <c:pt idx="6" formatCode="General">
                  <c:v>10.6</c:v>
                </c:pt>
                <c:pt idx="7" formatCode="General">
                  <c:v>10.7</c:v>
                </c:pt>
                <c:pt idx="8" formatCode="General">
                  <c:v>10.8</c:v>
                </c:pt>
                <c:pt idx="9" formatCode="General">
                  <c:v>10.9</c:v>
                </c:pt>
                <c:pt idx="10" formatCode="General">
                  <c:v>11</c:v>
                </c:pt>
                <c:pt idx="11" formatCode="General">
                  <c:v>11.01</c:v>
                </c:pt>
                <c:pt idx="12" formatCode="General">
                  <c:v>11.02</c:v>
                </c:pt>
                <c:pt idx="13" formatCode="General">
                  <c:v>11.03</c:v>
                </c:pt>
                <c:pt idx="14" formatCode="General">
                  <c:v>11.04</c:v>
                </c:pt>
                <c:pt idx="15" formatCode="General">
                  <c:v>11.05</c:v>
                </c:pt>
                <c:pt idx="16" formatCode="General">
                  <c:v>11.06</c:v>
                </c:pt>
                <c:pt idx="17" formatCode="General">
                  <c:v>11.07</c:v>
                </c:pt>
                <c:pt idx="18" formatCode="General">
                  <c:v>11.08</c:v>
                </c:pt>
                <c:pt idx="19" formatCode="General">
                  <c:v>11.09</c:v>
                </c:pt>
                <c:pt idx="20" formatCode="General">
                  <c:v>11.1</c:v>
                </c:pt>
              </c:numCache>
            </c:numRef>
          </c:xVal>
          <c:yVal>
            <c:numRef>
              <c:f>Лист1!$K$269:$K$289</c:f>
              <c:numCache>
                <c:formatCode>General</c:formatCode>
                <c:ptCount val="21"/>
                <c:pt idx="0">
                  <c:v>47.837107408598996</c:v>
                </c:pt>
                <c:pt idx="1">
                  <c:v>43.534187510047559</c:v>
                </c:pt>
                <c:pt idx="2">
                  <c:v>39.849966758026852</c:v>
                </c:pt>
                <c:pt idx="3">
                  <c:v>36.632387705959502</c:v>
                </c:pt>
                <c:pt idx="4">
                  <c:v>33.781701593461719</c:v>
                </c:pt>
                <c:pt idx="5">
                  <c:v>31.228166860009026</c:v>
                </c:pt>
                <c:pt idx="6">
                  <c:v>28.920724468922742</c:v>
                </c:pt>
                <c:pt idx="7">
                  <c:v>26.820668870683505</c:v>
                </c:pt>
                <c:pt idx="8">
                  <c:v>24.897848749034239</c:v>
                </c:pt>
                <c:pt idx="9">
                  <c:v>23.128256263630135</c:v>
                </c:pt>
                <c:pt idx="10">
                  <c:v>21.492428010385908</c:v>
                </c:pt>
                <c:pt idx="11">
                  <c:v>21.335560263583488</c:v>
                </c:pt>
                <c:pt idx="12">
                  <c:v>21.179853403043666</c:v>
                </c:pt>
                <c:pt idx="13">
                  <c:v>21.025293292802274</c:v>
                </c:pt>
                <c:pt idx="14">
                  <c:v>20.87186604748436</c:v>
                </c:pt>
                <c:pt idx="15">
                  <c:v>20.719558026327292</c:v>
                </c:pt>
                <c:pt idx="16">
                  <c:v>20.568355827385943</c:v>
                </c:pt>
                <c:pt idx="17">
                  <c:v>20.418246281911848</c:v>
                </c:pt>
                <c:pt idx="18">
                  <c:v>20.269216448901318</c:v>
                </c:pt>
                <c:pt idx="19">
                  <c:v>20.121253609805109</c:v>
                </c:pt>
                <c:pt idx="20">
                  <c:v>19.974345263394468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537536"/>
        <c:axId val="85539072"/>
      </c:scatterChart>
      <c:valAx>
        <c:axId val="85447424"/>
        <c:scaling>
          <c:orientation val="minMax"/>
          <c:max val="11.1"/>
          <c:min val="1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449344"/>
        <c:crosses val="autoZero"/>
        <c:crossBetween val="midCat"/>
        <c:majorUnit val="0.1"/>
      </c:valAx>
      <c:valAx>
        <c:axId val="854493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85447424"/>
        <c:crosses val="autoZero"/>
        <c:crossBetween val="midCat"/>
      </c:valAx>
      <c:valAx>
        <c:axId val="85537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539072"/>
        <c:crosses val="autoZero"/>
        <c:crossBetween val="midCat"/>
      </c:valAx>
      <c:valAx>
        <c:axId val="85539072"/>
        <c:scaling>
          <c:orientation val="minMax"/>
          <c:max val="50"/>
          <c:min val="15"/>
        </c:scaling>
        <c:delete val="0"/>
        <c:axPos val="r"/>
        <c:numFmt formatCode="General" sourceLinked="1"/>
        <c:majorTickMark val="out"/>
        <c:minorTickMark val="none"/>
        <c:tickLblPos val="nextTo"/>
        <c:crossAx val="85537536"/>
        <c:crosses val="max"/>
        <c:crossBetween val="midCat"/>
        <c:majorUnit val="5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b="1" i="0" u="none" strike="noStrike" baseline="0">
                <a:solidFill>
                  <a:srgbClr val="000000"/>
                </a:solidFill>
                <a:latin typeface="Calibri"/>
              </a:rPr>
              <a:t>Импульсы для прямого и обратного возвращения к Земле</a:t>
            </a:r>
          </a:p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b="1" i="0" u="none" strike="noStrike" baseline="0">
                <a:solidFill>
                  <a:srgbClr val="000000"/>
                </a:solidFill>
                <a:latin typeface="Calibri"/>
              </a:rPr>
              <a:t>(после 2ч. 45 м.  полёта R= 50 ткм </a:t>
            </a:r>
            <a:r>
              <a:rPr lang="ru-RU" sz="1400" b="1" i="1" u="none" strike="noStrike" baseline="0">
                <a:solidFill>
                  <a:srgbClr val="000000"/>
                </a:solidFill>
                <a:latin typeface="Calibri"/>
              </a:rPr>
              <a:t>)</a:t>
            </a:r>
          </a:p>
        </c:rich>
      </c:tx>
      <c:layout>
        <c:manualLayout>
          <c:xMode val="edge"/>
          <c:yMode val="edge"/>
          <c:x val="0.20201888955299729"/>
          <c:y val="2.9749570777337039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9671466229691266E-2"/>
          <c:y val="0.16885553470919323"/>
          <c:w val="0.46878447853085559"/>
          <c:h val="0.68105065666041276"/>
        </c:manualLayout>
      </c:layout>
      <c:scatterChart>
        <c:scatterStyle val="smoothMarker"/>
        <c:varyColors val="0"/>
        <c:ser>
          <c:idx val="5"/>
          <c:order val="0"/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1"/>
        </c:ser>
        <c:ser>
          <c:idx val="11"/>
          <c:order val="1"/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1"/>
        </c:ser>
        <c:ser>
          <c:idx val="12"/>
          <c:order val="2"/>
          <c:spPr>
            <a:ln>
              <a:solidFill>
                <a:srgbClr val="0070C0"/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rgbClr val="0070C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Лист1!$L$266:$L$343</c:f>
              <c:numCache>
                <c:formatCode>General</c:formatCode>
                <c:ptCount val="78"/>
                <c:pt idx="8">
                  <c:v>4.7230569079990365</c:v>
                </c:pt>
                <c:pt idx="9">
                  <c:v>5.4041107108775543</c:v>
                </c:pt>
                <c:pt idx="10">
                  <c:v>5.8998864738946866</c:v>
                </c:pt>
                <c:pt idx="11">
                  <c:v>6.3117521329278361</c:v>
                </c:pt>
                <c:pt idx="12">
                  <c:v>6.6730060881142652</c:v>
                </c:pt>
                <c:pt idx="13">
                  <c:v>6.9995530114053395</c:v>
                </c:pt>
                <c:pt idx="14">
                  <c:v>7.0306831363398192</c:v>
                </c:pt>
                <c:pt idx="15">
                  <c:v>7.0615660867000782</c:v>
                </c:pt>
                <c:pt idx="16">
                  <c:v>7.0922083149288513</c:v>
                </c:pt>
                <c:pt idx="17">
                  <c:v>7.1226160031024452</c:v>
                </c:pt>
                <c:pt idx="18">
                  <c:v>7.1527950784765055</c:v>
                </c:pt>
                <c:pt idx="19">
                  <c:v>7.1827512279022558</c:v>
                </c:pt>
                <c:pt idx="20">
                  <c:v>7.2124899112119811</c:v>
                </c:pt>
                <c:pt idx="21">
                  <c:v>7.2420163736622545</c:v>
                </c:pt>
                <c:pt idx="22">
                  <c:v>7.2713356575147952</c:v>
                </c:pt>
                <c:pt idx="23">
                  <c:v>7.3004526128267919</c:v>
                </c:pt>
                <c:pt idx="24">
                  <c:v>8.3388270970116949</c:v>
                </c:pt>
                <c:pt idx="32">
                  <c:v>3.3416071422572262</c:v>
                </c:pt>
                <c:pt idx="33">
                  <c:v>2.4914491851797753</c:v>
                </c:pt>
                <c:pt idx="34">
                  <c:v>1.7897612670808214</c:v>
                </c:pt>
                <c:pt idx="35">
                  <c:v>1.1562295080810649</c:v>
                </c:pt>
                <c:pt idx="36">
                  <c:v>1.035973737900048</c:v>
                </c:pt>
                <c:pt idx="37">
                  <c:v>0.91803834181549138</c:v>
                </c:pt>
                <c:pt idx="38">
                  <c:v>0.80276825246059469</c:v>
                </c:pt>
                <c:pt idx="39">
                  <c:v>0.69080122190762538</c:v>
                </c:pt>
                <c:pt idx="40">
                  <c:v>0.58330625628743304</c:v>
                </c:pt>
                <c:pt idx="41">
                  <c:v>0.48248335238670065</c:v>
                </c:pt>
                <c:pt idx="42">
                  <c:v>0.39261882955940369</c:v>
                </c:pt>
                <c:pt idx="43">
                  <c:v>0.32202861691622797</c:v>
                </c:pt>
                <c:pt idx="44">
                  <c:v>0.28440321546229042</c:v>
                </c:pt>
                <c:pt idx="45">
                  <c:v>0.29186479612574245</c:v>
                </c:pt>
                <c:pt idx="46">
                  <c:v>0.29510694786034347</c:v>
                </c:pt>
                <c:pt idx="47">
                  <c:v>0.29875939407201385</c:v>
                </c:pt>
                <c:pt idx="48">
                  <c:v>0.30280655979911486</c:v>
                </c:pt>
                <c:pt idx="49">
                  <c:v>0.30723213485466572</c:v>
                </c:pt>
                <c:pt idx="50">
                  <c:v>0.31201932331268012</c:v>
                </c:pt>
                <c:pt idx="51">
                  <c:v>0.31715107315274005</c:v>
                </c:pt>
                <c:pt idx="52">
                  <c:v>0.32261028175416151</c:v>
                </c:pt>
                <c:pt idx="53">
                  <c:v>0.32837997477060815</c:v>
                </c:pt>
                <c:pt idx="54">
                  <c:v>0.33444345752037868</c:v>
                </c:pt>
                <c:pt idx="55">
                  <c:v>0.34078443933257097</c:v>
                </c:pt>
                <c:pt idx="56">
                  <c:v>0.70594460736610987</c:v>
                </c:pt>
              </c:numCache>
            </c:numRef>
          </c:yVal>
          <c:smooth val="1"/>
        </c:ser>
        <c:ser>
          <c:idx val="13"/>
          <c:order val="3"/>
          <c:spPr>
            <a:ln>
              <a:solidFill>
                <a:srgbClr val="00B050"/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Лист1!$M$266:$M$343</c:f>
              <c:numCache>
                <c:formatCode>General</c:formatCode>
                <c:ptCount val="78"/>
                <c:pt idx="8">
                  <c:v>3.695493049653511</c:v>
                </c:pt>
                <c:pt idx="9">
                  <c:v>3.3135363074536119</c:v>
                </c:pt>
                <c:pt idx="10">
                  <c:v>3.1040739410312543</c:v>
                </c:pt>
                <c:pt idx="11">
                  <c:v>2.9842453734094612</c:v>
                </c:pt>
                <c:pt idx="12">
                  <c:v>2.9248803709254103</c:v>
                </c:pt>
                <c:pt idx="13">
                  <c:v>2.9103596129621607</c:v>
                </c:pt>
                <c:pt idx="14">
                  <c:v>2.9109500292209951</c:v>
                </c:pt>
                <c:pt idx="15">
                  <c:v>2.9118756565832546</c:v>
                </c:pt>
                <c:pt idx="16">
                  <c:v>2.9131283277413074</c:v>
                </c:pt>
                <c:pt idx="17">
                  <c:v>2.9147001061144731</c:v>
                </c:pt>
                <c:pt idx="18">
                  <c:v>2.9165832752652769</c:v>
                </c:pt>
                <c:pt idx="19">
                  <c:v>2.9187703291460743</c:v>
                </c:pt>
                <c:pt idx="20">
                  <c:v>2.9212539630953436</c:v>
                </c:pt>
                <c:pt idx="21">
                  <c:v>2.924027065511305</c:v>
                </c:pt>
                <c:pt idx="22">
                  <c:v>2.9270827101379844</c:v>
                </c:pt>
                <c:pt idx="23">
                  <c:v>2.9304141489054549</c:v>
                </c:pt>
                <c:pt idx="24">
                  <c:v>3.2292256165183475</c:v>
                </c:pt>
                <c:pt idx="30">
                  <c:v>999</c:v>
                </c:pt>
                <c:pt idx="31">
                  <c:v>999</c:v>
                </c:pt>
                <c:pt idx="32">
                  <c:v>1.4394773337449152</c:v>
                </c:pt>
                <c:pt idx="33">
                  <c:v>2.2020366225360641</c:v>
                </c:pt>
                <c:pt idx="34">
                  <c:v>3.4061096006916283</c:v>
                </c:pt>
                <c:pt idx="35">
                  <c:v>5.993756564974694</c:v>
                </c:pt>
                <c:pt idx="36">
                  <c:v>6.9070379754601436</c:v>
                </c:pt>
                <c:pt idx="37">
                  <c:v>8.0766887913095253</c:v>
                </c:pt>
                <c:pt idx="38">
                  <c:v>9.618031544177267</c:v>
                </c:pt>
                <c:pt idx="39">
                  <c:v>11.722841935577389</c:v>
                </c:pt>
                <c:pt idx="40">
                  <c:v>14.732049344200693</c:v>
                </c:pt>
                <c:pt idx="41">
                  <c:v>19.307111050876369</c:v>
                </c:pt>
                <c:pt idx="42">
                  <c:v>26.894972236084534</c:v>
                </c:pt>
                <c:pt idx="43">
                  <c:v>41.271448803107852</c:v>
                </c:pt>
                <c:pt idx="44">
                  <c:v>75.607812975753959</c:v>
                </c:pt>
                <c:pt idx="45">
                  <c:v>213.93350127581104</c:v>
                </c:pt>
                <c:pt idx="46">
                  <c:v>250.73383968559509</c:v>
                </c:pt>
                <c:pt idx="47">
                  <c:v>299.48242770853562</c:v>
                </c:pt>
                <c:pt idx="48">
                  <c:v>366.41939329486343</c:v>
                </c:pt>
                <c:pt idx="49">
                  <c:v>462.70499240272153</c:v>
                </c:pt>
                <c:pt idx="50">
                  <c:v>610.15880207127702</c:v>
                </c:pt>
                <c:pt idx="51">
                  <c:v>857.01348489362022</c:v>
                </c:pt>
                <c:pt idx="52">
                  <c:v>1331.1138435334092</c:v>
                </c:pt>
                <c:pt idx="53">
                  <c:v>2490.7133533942338</c:v>
                </c:pt>
                <c:pt idx="54">
                  <c:v>7463.6770661299988</c:v>
                </c:pt>
                <c:pt idx="55">
                  <c:v>999</c:v>
                </c:pt>
                <c:pt idx="56">
                  <c:v>999</c:v>
                </c:pt>
              </c:numCache>
            </c:numRef>
          </c:yVal>
          <c:smooth val="1"/>
        </c:ser>
        <c:ser>
          <c:idx val="14"/>
          <c:order val="4"/>
          <c:spPr>
            <a:ln>
              <a:solidFill>
                <a:srgbClr val="FF0000"/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Лист1!$N$266:$N$343</c:f>
              <c:numCache>
                <c:formatCode>General</c:formatCode>
                <c:ptCount val="78"/>
                <c:pt idx="8">
                  <c:v>2.3613617461850578</c:v>
                </c:pt>
                <c:pt idx="9">
                  <c:v>1.6800407231534145</c:v>
                </c:pt>
                <c:pt idx="10">
                  <c:v>1.1840159101823684</c:v>
                </c:pt>
                <c:pt idx="11">
                  <c:v>0.77194018058591785</c:v>
                </c:pt>
                <c:pt idx="12">
                  <c:v>0.4106016157640956</c:v>
                </c:pt>
                <c:pt idx="13">
                  <c:v>8.5443936928280756E-2</c:v>
                </c:pt>
                <c:pt idx="14">
                  <c:v>5.5482052536112478E-2</c:v>
                </c:pt>
                <c:pt idx="15">
                  <c:v>2.84254707593645E-2</c:v>
                </c:pt>
                <c:pt idx="16">
                  <c:v>2.1075770582145412E-2</c:v>
                </c:pt>
                <c:pt idx="17">
                  <c:v>4.4079361189183833E-2</c:v>
                </c:pt>
                <c:pt idx="18">
                  <c:v>7.2542461217460705E-2</c:v>
                </c:pt>
                <c:pt idx="19">
                  <c:v>0.10179461034364537</c:v>
                </c:pt>
                <c:pt idx="20">
                  <c:v>0.13116211163129179</c:v>
                </c:pt>
                <c:pt idx="21">
                  <c:v>0.16046590606347427</c:v>
                </c:pt>
                <c:pt idx="22">
                  <c:v>0.18964132289344765</c:v>
                </c:pt>
                <c:pt idx="23">
                  <c:v>0.21866115494621816</c:v>
                </c:pt>
                <c:pt idx="24">
                  <c:v>1.2574712481277999</c:v>
                </c:pt>
                <c:pt idx="30">
                  <c:v>7.5</c:v>
                </c:pt>
                <c:pt idx="31">
                  <c:v>8</c:v>
                </c:pt>
                <c:pt idx="32">
                  <c:v>8.5</c:v>
                </c:pt>
                <c:pt idx="33">
                  <c:v>9</c:v>
                </c:pt>
                <c:pt idx="34">
                  <c:v>9.5</c:v>
                </c:pt>
                <c:pt idx="35">
                  <c:v>10</c:v>
                </c:pt>
                <c:pt idx="36" formatCode="0.0">
                  <c:v>10.1</c:v>
                </c:pt>
                <c:pt idx="37" formatCode="0.0">
                  <c:v>10.199999999999999</c:v>
                </c:pt>
                <c:pt idx="38" formatCode="0.0">
                  <c:v>10.3</c:v>
                </c:pt>
                <c:pt idx="39" formatCode="0.0">
                  <c:v>10.4</c:v>
                </c:pt>
                <c:pt idx="40">
                  <c:v>10.5</c:v>
                </c:pt>
                <c:pt idx="41">
                  <c:v>10.6</c:v>
                </c:pt>
                <c:pt idx="42">
                  <c:v>10.7</c:v>
                </c:pt>
                <c:pt idx="43">
                  <c:v>10.8</c:v>
                </c:pt>
                <c:pt idx="44">
                  <c:v>10.9</c:v>
                </c:pt>
                <c:pt idx="45">
                  <c:v>11</c:v>
                </c:pt>
                <c:pt idx="46">
                  <c:v>11.01</c:v>
                </c:pt>
                <c:pt idx="47">
                  <c:v>11.02</c:v>
                </c:pt>
                <c:pt idx="48">
                  <c:v>11.03</c:v>
                </c:pt>
                <c:pt idx="49">
                  <c:v>11.04</c:v>
                </c:pt>
                <c:pt idx="50">
                  <c:v>11.05</c:v>
                </c:pt>
                <c:pt idx="51">
                  <c:v>11.06</c:v>
                </c:pt>
                <c:pt idx="52">
                  <c:v>11.07</c:v>
                </c:pt>
                <c:pt idx="53">
                  <c:v>11.08</c:v>
                </c:pt>
                <c:pt idx="54">
                  <c:v>11.09</c:v>
                </c:pt>
                <c:pt idx="55" formatCode="0.00">
                  <c:v>11.1</c:v>
                </c:pt>
                <c:pt idx="56" formatCode="0.00">
                  <c:v>11.5</c:v>
                </c:pt>
              </c:numCache>
            </c:numRef>
          </c:yVal>
          <c:smooth val="1"/>
        </c:ser>
        <c:ser>
          <c:idx val="15"/>
          <c:order val="5"/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Лист1!$O$266:$O$343</c:f>
              <c:numCache>
                <c:formatCode>General</c:formatCode>
                <c:ptCount val="78"/>
                <c:pt idx="8">
                  <c:v>5.5125226657029431</c:v>
                </c:pt>
                <c:pt idx="9">
                  <c:v>6.112397124269739</c:v>
                </c:pt>
                <c:pt idx="10">
                  <c:v>6.560643395328678</c:v>
                </c:pt>
                <c:pt idx="11">
                  <c:v>6.93887914535423</c:v>
                </c:pt>
                <c:pt idx="12">
                  <c:v>7.2742932130459748</c:v>
                </c:pt>
                <c:pt idx="13">
                  <c:v>7.5800154861238243</c:v>
                </c:pt>
                <c:pt idx="14">
                  <c:v>7.6092744186342234</c:v>
                </c:pt>
                <c:pt idx="15">
                  <c:v>7.6383196731249026</c:v>
                </c:pt>
                <c:pt idx="16">
                  <c:v>7.6671566599443608</c:v>
                </c:pt>
                <c:pt idx="17">
                  <c:v>7.6957905666768198</c:v>
                </c:pt>
                <c:pt idx="18">
                  <c:v>7.7242263708125076</c:v>
                </c:pt>
                <c:pt idx="19">
                  <c:v>7.7524688515040054</c:v>
                </c:pt>
                <c:pt idx="20">
                  <c:v>7.7805226004881751</c:v>
                </c:pt>
                <c:pt idx="21">
                  <c:v>7.8083920322449272</c:v>
                </c:pt>
                <c:pt idx="22">
                  <c:v>7.8360813934571958</c:v>
                </c:pt>
                <c:pt idx="23">
                  <c:v>7.8635947718300185</c:v>
                </c:pt>
                <c:pt idx="24">
                  <c:v>8.8534005611610453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27648"/>
        <c:axId val="85629952"/>
      </c:scatterChart>
      <c:scatterChart>
        <c:scatterStyle val="smoothMarker"/>
        <c:varyColors val="0"/>
        <c:ser>
          <c:idx val="16"/>
          <c:order val="6"/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Лист1!$A$266:$A$343</c:f>
              <c:numCache>
                <c:formatCode>0.00</c:formatCode>
                <c:ptCount val="78"/>
                <c:pt idx="0">
                  <c:v>8.5</c:v>
                </c:pt>
                <c:pt idx="1">
                  <c:v>9</c:v>
                </c:pt>
                <c:pt idx="2" formatCode="General">
                  <c:v>9.5</c:v>
                </c:pt>
                <c:pt idx="3" formatCode="General">
                  <c:v>10</c:v>
                </c:pt>
                <c:pt idx="4" formatCode="0.0">
                  <c:v>10.1</c:v>
                </c:pt>
                <c:pt idx="5" formatCode="0.0">
                  <c:v>10.199999999999999</c:v>
                </c:pt>
                <c:pt idx="6" formatCode="0.0">
                  <c:v>10.3</c:v>
                </c:pt>
                <c:pt idx="7" formatCode="0.0">
                  <c:v>10.4</c:v>
                </c:pt>
                <c:pt idx="8" formatCode="General">
                  <c:v>10.5</c:v>
                </c:pt>
                <c:pt idx="9" formatCode="General">
                  <c:v>10.6</c:v>
                </c:pt>
                <c:pt idx="10" formatCode="General">
                  <c:v>10.7</c:v>
                </c:pt>
                <c:pt idx="11" formatCode="General">
                  <c:v>10.8</c:v>
                </c:pt>
                <c:pt idx="12" formatCode="General">
                  <c:v>10.9</c:v>
                </c:pt>
                <c:pt idx="13" formatCode="General">
                  <c:v>11</c:v>
                </c:pt>
                <c:pt idx="14" formatCode="General">
                  <c:v>11.01</c:v>
                </c:pt>
                <c:pt idx="15" formatCode="General">
                  <c:v>11.02</c:v>
                </c:pt>
                <c:pt idx="16" formatCode="General">
                  <c:v>11.03</c:v>
                </c:pt>
                <c:pt idx="17" formatCode="General">
                  <c:v>11.04</c:v>
                </c:pt>
                <c:pt idx="18" formatCode="General">
                  <c:v>11.05</c:v>
                </c:pt>
                <c:pt idx="19" formatCode="General">
                  <c:v>11.06</c:v>
                </c:pt>
                <c:pt idx="20" formatCode="General">
                  <c:v>11.07</c:v>
                </c:pt>
                <c:pt idx="21" formatCode="General">
                  <c:v>11.08</c:v>
                </c:pt>
                <c:pt idx="22" formatCode="General">
                  <c:v>11.09</c:v>
                </c:pt>
                <c:pt idx="23" formatCode="General">
                  <c:v>11.1</c:v>
                </c:pt>
                <c:pt idx="24" formatCode="General">
                  <c:v>11.5</c:v>
                </c:pt>
              </c:numCache>
            </c:numRef>
          </c:xVal>
          <c:yVal>
            <c:numRef>
              <c:f>Лист1!$P$266:$P$343</c:f>
              <c:numCache>
                <c:formatCode>General</c:formatCode>
                <c:ptCount val="78"/>
                <c:pt idx="8">
                  <c:v>75.331908486218737</c:v>
                </c:pt>
                <c:pt idx="9">
                  <c:v>67.263516214696324</c:v>
                </c:pt>
                <c:pt idx="10">
                  <c:v>61.68481729731289</c:v>
                </c:pt>
                <c:pt idx="11">
                  <c:v>57.274183217046527</c:v>
                </c:pt>
                <c:pt idx="12">
                  <c:v>53.587102801703452</c:v>
                </c:pt>
                <c:pt idx="13">
                  <c:v>50.406611716763649</c:v>
                </c:pt>
                <c:pt idx="14">
                  <c:v>50.111093535757476</c:v>
                </c:pt>
                <c:pt idx="15">
                  <c:v>49.819250650953876</c:v>
                </c:pt>
                <c:pt idx="16">
                  <c:v>49.530991947430863</c:v>
                </c:pt>
                <c:pt idx="17">
                  <c:v>49.246229972079846</c:v>
                </c:pt>
                <c:pt idx="18">
                  <c:v>48.964880727867239</c:v>
                </c:pt>
                <c:pt idx="19">
                  <c:v>48.686863482855898</c:v>
                </c:pt>
                <c:pt idx="20">
                  <c:v>48.412100592706167</c:v>
                </c:pt>
                <c:pt idx="21">
                  <c:v>48.140517335507269</c:v>
                </c:pt>
                <c:pt idx="22">
                  <c:v>47.872041757902849</c:v>
                </c:pt>
                <c:pt idx="23">
                  <c:v>47.606604531576181</c:v>
                </c:pt>
                <c:pt idx="24">
                  <c:v>38.906326909974496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791872"/>
        <c:axId val="85793408"/>
      </c:scatterChart>
      <c:valAx>
        <c:axId val="85627648"/>
        <c:scaling>
          <c:orientation val="minMax"/>
          <c:max val="11.1"/>
          <c:min val="10.5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629952"/>
        <c:crosses val="autoZero"/>
        <c:crossBetween val="midCat"/>
        <c:majorUnit val="0.1"/>
      </c:valAx>
      <c:valAx>
        <c:axId val="85629952"/>
        <c:scaling>
          <c:orientation val="minMax"/>
          <c:max val="8"/>
          <c:min val="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85627648"/>
        <c:crosses val="autoZero"/>
        <c:crossBetween val="midCat"/>
        <c:majorUnit val="1"/>
        <c:minorUnit val="1"/>
      </c:valAx>
      <c:valAx>
        <c:axId val="85791872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extTo"/>
        <c:crossAx val="85793408"/>
        <c:crosses val="autoZero"/>
        <c:crossBetween val="midCat"/>
      </c:valAx>
      <c:valAx>
        <c:axId val="857934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85791872"/>
        <c:crosses val="max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808080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Импульсы для прямого и обратного возвращения к Земле
 (после 8 ч. полёта, </a:t>
            </a:r>
            <a:r>
              <a:rPr lang="en-US"/>
              <a:t>R=100 </a:t>
            </a:r>
            <a:r>
              <a:rPr lang="ru-RU"/>
              <a:t>ткм)</a:t>
            </a:r>
          </a:p>
        </c:rich>
      </c:tx>
      <c:layout>
        <c:manualLayout>
          <c:xMode val="edge"/>
          <c:yMode val="edge"/>
          <c:x val="0.21309667486249809"/>
          <c:y val="9.4876660341555973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54384589163402"/>
          <c:y val="0.14990512333965844"/>
          <c:w val="0.4472810415082642"/>
          <c:h val="0.70398481973434535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Лист1!$Q$277:$Q$343</c:f>
              <c:numCache>
                <c:formatCode>General</c:formatCode>
                <c:ptCount val="67"/>
                <c:pt idx="0">
                  <c:v>10.8</c:v>
                </c:pt>
                <c:pt idx="1">
                  <c:v>10.9</c:v>
                </c:pt>
                <c:pt idx="2">
                  <c:v>11</c:v>
                </c:pt>
                <c:pt idx="3">
                  <c:v>11.01</c:v>
                </c:pt>
                <c:pt idx="4">
                  <c:v>11.02</c:v>
                </c:pt>
                <c:pt idx="5">
                  <c:v>11.03</c:v>
                </c:pt>
                <c:pt idx="6">
                  <c:v>11.04</c:v>
                </c:pt>
                <c:pt idx="7">
                  <c:v>11.05</c:v>
                </c:pt>
                <c:pt idx="8">
                  <c:v>11.06</c:v>
                </c:pt>
                <c:pt idx="9">
                  <c:v>11.07</c:v>
                </c:pt>
                <c:pt idx="10">
                  <c:v>11.08</c:v>
                </c:pt>
                <c:pt idx="11">
                  <c:v>11.09</c:v>
                </c:pt>
                <c:pt idx="12">
                  <c:v>11.1</c:v>
                </c:pt>
                <c:pt idx="13">
                  <c:v>11.5</c:v>
                </c:pt>
              </c:numCache>
            </c:numRef>
          </c:xVal>
          <c:yVal>
            <c:numRef>
              <c:f>Лист1!$R$277:$R$343</c:f>
              <c:numCache>
                <c:formatCode>General</c:formatCode>
                <c:ptCount val="67"/>
                <c:pt idx="0">
                  <c:v>3.1577838275308516</c:v>
                </c:pt>
                <c:pt idx="1">
                  <c:v>4.0359717983186369</c:v>
                </c:pt>
                <c:pt idx="2">
                  <c:v>4.5954687989612726</c:v>
                </c:pt>
                <c:pt idx="3">
                  <c:v>4.6441130322091491</c:v>
                </c:pt>
                <c:pt idx="4">
                  <c:v>4.6917829116286436</c:v>
                </c:pt>
                <c:pt idx="5">
                  <c:v>4.7385371746387372</c:v>
                </c:pt>
                <c:pt idx="6">
                  <c:v>4.7844289301679357</c:v>
                </c:pt>
                <c:pt idx="7">
                  <c:v>4.8295063850937892</c:v>
                </c:pt>
                <c:pt idx="8">
                  <c:v>4.8738134544513612</c:v>
                </c:pt>
                <c:pt idx="9">
                  <c:v>4.9173902773594671</c:v>
                </c:pt>
                <c:pt idx="10">
                  <c:v>4.9602736558773133</c:v>
                </c:pt>
                <c:pt idx="11">
                  <c:v>5.0024974304097993</c:v>
                </c:pt>
                <c:pt idx="12">
                  <c:v>5.0440928025242329</c:v>
                </c:pt>
                <c:pt idx="13">
                  <c:v>6.3882293314709502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Лист1!$Q$277:$Q$343</c:f>
              <c:numCache>
                <c:formatCode>General</c:formatCode>
                <c:ptCount val="67"/>
                <c:pt idx="0">
                  <c:v>10.8</c:v>
                </c:pt>
                <c:pt idx="1">
                  <c:v>10.9</c:v>
                </c:pt>
                <c:pt idx="2">
                  <c:v>11</c:v>
                </c:pt>
                <c:pt idx="3">
                  <c:v>11.01</c:v>
                </c:pt>
                <c:pt idx="4">
                  <c:v>11.02</c:v>
                </c:pt>
                <c:pt idx="5">
                  <c:v>11.03</c:v>
                </c:pt>
                <c:pt idx="6">
                  <c:v>11.04</c:v>
                </c:pt>
                <c:pt idx="7">
                  <c:v>11.05</c:v>
                </c:pt>
                <c:pt idx="8">
                  <c:v>11.06</c:v>
                </c:pt>
                <c:pt idx="9">
                  <c:v>11.07</c:v>
                </c:pt>
                <c:pt idx="10">
                  <c:v>11.08</c:v>
                </c:pt>
                <c:pt idx="11">
                  <c:v>11.09</c:v>
                </c:pt>
                <c:pt idx="12">
                  <c:v>11.1</c:v>
                </c:pt>
                <c:pt idx="13">
                  <c:v>11.5</c:v>
                </c:pt>
              </c:numCache>
            </c:numRef>
          </c:xVal>
          <c:yVal>
            <c:numRef>
              <c:f>Лист1!$S$277:$S$343</c:f>
              <c:numCache>
                <c:formatCode>General</c:formatCode>
                <c:ptCount val="67"/>
                <c:pt idx="0">
                  <c:v>2.0761857606581682</c:v>
                </c:pt>
                <c:pt idx="1">
                  <c:v>1.5274415397493042</c:v>
                </c:pt>
                <c:pt idx="2">
                  <c:v>1.3725205032889407</c:v>
                </c:pt>
                <c:pt idx="3">
                  <c:v>1.3691457768405189</c:v>
                </c:pt>
                <c:pt idx="4">
                  <c:v>1.3675229885908795</c:v>
                </c:pt>
                <c:pt idx="5">
                  <c:v>1.367556747905476</c:v>
                </c:pt>
                <c:pt idx="6">
                  <c:v>1.3691551505754056</c:v>
                </c:pt>
                <c:pt idx="7">
                  <c:v>1.3722296056103191</c:v>
                </c:pt>
                <c:pt idx="8">
                  <c:v>1.3766947466246888</c:v>
                </c:pt>
                <c:pt idx="9">
                  <c:v>1.3824683990260676</c:v>
                </c:pt>
                <c:pt idx="10">
                  <c:v>1.3894715804882893</c:v>
                </c:pt>
                <c:pt idx="11">
                  <c:v>1.397628517496138</c:v>
                </c:pt>
                <c:pt idx="12">
                  <c:v>1.4068666652168209</c:v>
                </c:pt>
                <c:pt idx="13">
                  <c:v>2.1662576076518021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Лист1!$Q$277:$Q$343</c:f>
              <c:numCache>
                <c:formatCode>General</c:formatCode>
                <c:ptCount val="67"/>
                <c:pt idx="0">
                  <c:v>10.8</c:v>
                </c:pt>
                <c:pt idx="1">
                  <c:v>10.9</c:v>
                </c:pt>
                <c:pt idx="2">
                  <c:v>11</c:v>
                </c:pt>
                <c:pt idx="3">
                  <c:v>11.01</c:v>
                </c:pt>
                <c:pt idx="4">
                  <c:v>11.02</c:v>
                </c:pt>
                <c:pt idx="5">
                  <c:v>11.03</c:v>
                </c:pt>
                <c:pt idx="6">
                  <c:v>11.04</c:v>
                </c:pt>
                <c:pt idx="7">
                  <c:v>11.05</c:v>
                </c:pt>
                <c:pt idx="8">
                  <c:v>11.06</c:v>
                </c:pt>
                <c:pt idx="9">
                  <c:v>11.07</c:v>
                </c:pt>
                <c:pt idx="10">
                  <c:v>11.08</c:v>
                </c:pt>
                <c:pt idx="11">
                  <c:v>11.09</c:v>
                </c:pt>
                <c:pt idx="12">
                  <c:v>11.1</c:v>
                </c:pt>
                <c:pt idx="13">
                  <c:v>11.5</c:v>
                </c:pt>
              </c:numCache>
            </c:numRef>
          </c:xVal>
          <c:yVal>
            <c:numRef>
              <c:f>Лист1!$T$277:$T$343</c:f>
              <c:numCache>
                <c:formatCode>General</c:formatCode>
                <c:ptCount val="67"/>
                <c:pt idx="0">
                  <c:v>1.5745628595526251</c:v>
                </c:pt>
                <c:pt idx="1">
                  <c:v>0.69636130935747997</c:v>
                </c:pt>
                <c:pt idx="2">
                  <c:v>0.13704614859329181</c:v>
                </c:pt>
                <c:pt idx="3">
                  <c:v>8.8551188507040274E-2</c:v>
                </c:pt>
                <c:pt idx="4">
                  <c:v>4.1378541816402263E-2</c:v>
                </c:pt>
                <c:pt idx="5">
                  <c:v>1.0783644608240477E-2</c:v>
                </c:pt>
                <c:pt idx="6">
                  <c:v>5.293663235383423E-2</c:v>
                </c:pt>
                <c:pt idx="7">
                  <c:v>9.7683400125880129E-2</c:v>
                </c:pt>
                <c:pt idx="8">
                  <c:v>0.14187226432971237</c:v>
                </c:pt>
                <c:pt idx="9">
                  <c:v>0.18538988100490766</c:v>
                </c:pt>
                <c:pt idx="10">
                  <c:v>0.22823866359184611</c:v>
                </c:pt>
                <c:pt idx="11">
                  <c:v>0.27044043528604644</c:v>
                </c:pt>
                <c:pt idx="12">
                  <c:v>0.31202110734474797</c:v>
                </c:pt>
                <c:pt idx="13">
                  <c:v>1.6562205442500177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noFill/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Лист1!$Q$277:$Q$343</c:f>
              <c:numCache>
                <c:formatCode>General</c:formatCode>
                <c:ptCount val="67"/>
                <c:pt idx="0">
                  <c:v>10.8</c:v>
                </c:pt>
                <c:pt idx="1">
                  <c:v>10.9</c:v>
                </c:pt>
                <c:pt idx="2">
                  <c:v>11</c:v>
                </c:pt>
                <c:pt idx="3">
                  <c:v>11.01</c:v>
                </c:pt>
                <c:pt idx="4">
                  <c:v>11.02</c:v>
                </c:pt>
                <c:pt idx="5">
                  <c:v>11.03</c:v>
                </c:pt>
                <c:pt idx="6">
                  <c:v>11.04</c:v>
                </c:pt>
                <c:pt idx="7">
                  <c:v>11.05</c:v>
                </c:pt>
                <c:pt idx="8">
                  <c:v>11.06</c:v>
                </c:pt>
                <c:pt idx="9">
                  <c:v>11.07</c:v>
                </c:pt>
                <c:pt idx="10">
                  <c:v>11.08</c:v>
                </c:pt>
                <c:pt idx="11">
                  <c:v>11.09</c:v>
                </c:pt>
                <c:pt idx="12">
                  <c:v>11.1</c:v>
                </c:pt>
                <c:pt idx="13">
                  <c:v>11.5</c:v>
                </c:pt>
              </c:numCache>
            </c:numRef>
          </c:xVal>
          <c:yVal>
            <c:numRef>
              <c:f>Лист1!$U$277:$U$343</c:f>
              <c:numCache>
                <c:formatCode>General</c:formatCode>
                <c:ptCount val="67"/>
                <c:pt idx="0">
                  <c:v>3.4355345749231794</c:v>
                </c:pt>
                <c:pt idx="1">
                  <c:v>4.2587823307848254</c:v>
                </c:pt>
                <c:pt idx="2">
                  <c:v>4.7940968249849556</c:v>
                </c:pt>
                <c:pt idx="3">
                  <c:v>4.8409198197438759</c:v>
                </c:pt>
                <c:pt idx="4">
                  <c:v>4.8868429308145593</c:v>
                </c:pt>
                <c:pt idx="5">
                  <c:v>4.931919476956617</c:v>
                </c:pt>
                <c:pt idx="6">
                  <c:v>4.9761977178494519</c:v>
                </c:pt>
                <c:pt idx="7">
                  <c:v>5.0197215029835043</c:v>
                </c:pt>
                <c:pt idx="8">
                  <c:v>5.0625308171693222</c:v>
                </c:pt>
                <c:pt idx="9">
                  <c:v>5.1046622421269072</c:v>
                </c:pt>
                <c:pt idx="10">
                  <c:v>5.1461493494278727</c:v>
                </c:pt>
                <c:pt idx="11">
                  <c:v>5.1870230368813095</c:v>
                </c:pt>
                <c:pt idx="12">
                  <c:v>5.2273118180137699</c:v>
                </c:pt>
                <c:pt idx="13">
                  <c:v>6.5390427069242527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35712"/>
        <c:axId val="91637632"/>
      </c:scatterChart>
      <c:scatterChart>
        <c:scatterStyle val="smoothMarker"/>
        <c:varyColors val="0"/>
        <c:ser>
          <c:idx val="4"/>
          <c:order val="4"/>
          <c:spPr>
            <a:ln w="25400">
              <a:solidFill>
                <a:srgbClr val="000000"/>
              </a:solidFill>
              <a:prstDash val="solid"/>
            </a:ln>
          </c:spPr>
          <c:marker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8"/>
            <c:marker>
              <c:spPr>
                <a:noFill/>
                <a:ln>
                  <a:solidFill>
                    <a:srgbClr val="000000"/>
                  </a:solidFill>
                  <a:prstDash val="solid"/>
                </a:ln>
              </c:spPr>
            </c:marker>
            <c:bubble3D val="0"/>
          </c:dPt>
          <c:dPt>
            <c:idx val="9"/>
            <c:marker>
              <c:symbol val="x"/>
              <c:size val="7"/>
            </c:marker>
            <c:bubble3D val="0"/>
          </c:dPt>
          <c:xVal>
            <c:numRef>
              <c:f>Лист1!$Q$277:$Q$343</c:f>
              <c:numCache>
                <c:formatCode>General</c:formatCode>
                <c:ptCount val="67"/>
                <c:pt idx="0">
                  <c:v>10.8</c:v>
                </c:pt>
                <c:pt idx="1">
                  <c:v>10.9</c:v>
                </c:pt>
                <c:pt idx="2">
                  <c:v>11</c:v>
                </c:pt>
                <c:pt idx="3">
                  <c:v>11.01</c:v>
                </c:pt>
                <c:pt idx="4">
                  <c:v>11.02</c:v>
                </c:pt>
                <c:pt idx="5">
                  <c:v>11.03</c:v>
                </c:pt>
                <c:pt idx="6">
                  <c:v>11.04</c:v>
                </c:pt>
                <c:pt idx="7">
                  <c:v>11.05</c:v>
                </c:pt>
                <c:pt idx="8">
                  <c:v>11.06</c:v>
                </c:pt>
                <c:pt idx="9">
                  <c:v>11.07</c:v>
                </c:pt>
                <c:pt idx="10">
                  <c:v>11.08</c:v>
                </c:pt>
                <c:pt idx="11">
                  <c:v>11.09</c:v>
                </c:pt>
                <c:pt idx="12">
                  <c:v>11.1</c:v>
                </c:pt>
                <c:pt idx="13">
                  <c:v>11.5</c:v>
                </c:pt>
              </c:numCache>
            </c:numRef>
          </c:xVal>
          <c:yVal>
            <c:numRef>
              <c:f>Лист1!$V$277:$V$343</c:f>
              <c:numCache>
                <c:formatCode>General</c:formatCode>
                <c:ptCount val="67"/>
                <c:pt idx="0">
                  <c:v>81.113696075949349</c:v>
                </c:pt>
                <c:pt idx="1">
                  <c:v>71.54875500031045</c:v>
                </c:pt>
                <c:pt idx="2">
                  <c:v>65.742780038801016</c:v>
                </c:pt>
                <c:pt idx="3">
                  <c:v>65.251133516599964</c:v>
                </c:pt>
                <c:pt idx="4">
                  <c:v>64.7715186111771</c:v>
                </c:pt>
                <c:pt idx="5">
                  <c:v>64.303242918356773</c:v>
                </c:pt>
                <c:pt idx="6">
                  <c:v>63.845679183525476</c:v>
                </c:pt>
                <c:pt idx="7">
                  <c:v>63.398256957404413</c:v>
                </c:pt>
                <c:pt idx="8">
                  <c:v>62.960455581551571</c:v>
                </c:pt>
                <c:pt idx="9">
                  <c:v>62.531798253112328</c:v>
                </c:pt>
                <c:pt idx="10">
                  <c:v>62.111846972294416</c:v>
                </c:pt>
                <c:pt idx="11">
                  <c:v>61.700198217009216</c:v>
                </c:pt>
                <c:pt idx="12">
                  <c:v>61.296479220540959</c:v>
                </c:pt>
                <c:pt idx="13">
                  <c:v>49.278868780123197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43904"/>
        <c:axId val="91645440"/>
      </c:scatterChart>
      <c:valAx>
        <c:axId val="91635712"/>
        <c:scaling>
          <c:orientation val="minMax"/>
          <c:max val="11.1"/>
          <c:min val="10.8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637632"/>
        <c:crosses val="autoZero"/>
        <c:crossBetween val="midCat"/>
        <c:majorUnit val="0.1"/>
      </c:valAx>
      <c:valAx>
        <c:axId val="91637632"/>
        <c:scaling>
          <c:orientation val="minMax"/>
          <c:max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91635712"/>
        <c:crosses val="autoZero"/>
        <c:crossBetween val="midCat"/>
      </c:valAx>
      <c:valAx>
        <c:axId val="916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645440"/>
        <c:crosses val="autoZero"/>
        <c:crossBetween val="midCat"/>
      </c:valAx>
      <c:valAx>
        <c:axId val="91645440"/>
        <c:scaling>
          <c:orientation val="minMax"/>
          <c:max val="85"/>
          <c:min val="60"/>
        </c:scaling>
        <c:delete val="0"/>
        <c:axPos val="r"/>
        <c:numFmt formatCode="General" sourceLinked="1"/>
        <c:majorTickMark val="out"/>
        <c:minorTickMark val="none"/>
        <c:tickLblPos val="nextTo"/>
        <c:crossAx val="91643904"/>
        <c:crosses val="max"/>
        <c:crossBetween val="midCat"/>
        <c:majorUnit val="5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808080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Импульсы для прямого и обратного возвращения к Земле
 (после 12 ч. полёта,  </a:t>
            </a:r>
            <a:r>
              <a:rPr lang="en-US"/>
              <a:t>R=134 </a:t>
            </a:r>
            <a:r>
              <a:rPr lang="ru-RU"/>
              <a:t>ткм)</a:t>
            </a:r>
          </a:p>
        </c:rich>
      </c:tx>
      <c:layout>
        <c:manualLayout>
          <c:xMode val="edge"/>
          <c:yMode val="edge"/>
          <c:x val="0.25703809731564681"/>
          <c:y val="9.469714484409187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260716644304528"/>
          <c:y val="0.15151543175054699"/>
          <c:w val="0.43696476543659962"/>
          <c:h val="0.7045467576400436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Лист1!$W$278:$W$343</c:f>
              <c:numCache>
                <c:formatCode>General</c:formatCode>
                <c:ptCount val="66"/>
                <c:pt idx="0">
                  <c:v>10.9</c:v>
                </c:pt>
                <c:pt idx="1">
                  <c:v>11</c:v>
                </c:pt>
                <c:pt idx="2">
                  <c:v>11.01</c:v>
                </c:pt>
                <c:pt idx="3">
                  <c:v>11.02</c:v>
                </c:pt>
                <c:pt idx="4">
                  <c:v>11.03</c:v>
                </c:pt>
                <c:pt idx="5">
                  <c:v>11.04</c:v>
                </c:pt>
                <c:pt idx="6">
                  <c:v>11.05</c:v>
                </c:pt>
                <c:pt idx="7">
                  <c:v>11.06</c:v>
                </c:pt>
                <c:pt idx="8">
                  <c:v>11.07</c:v>
                </c:pt>
                <c:pt idx="9">
                  <c:v>11.08</c:v>
                </c:pt>
                <c:pt idx="10">
                  <c:v>11.09</c:v>
                </c:pt>
                <c:pt idx="11">
                  <c:v>11.1</c:v>
                </c:pt>
                <c:pt idx="12">
                  <c:v>11.5</c:v>
                </c:pt>
              </c:numCache>
            </c:numRef>
          </c:xVal>
          <c:yVal>
            <c:numRef>
              <c:f>Лист1!$X$278:$X$343</c:f>
              <c:numCache>
                <c:formatCode>General</c:formatCode>
                <c:ptCount val="66"/>
                <c:pt idx="0">
                  <c:v>3.1486014959688222</c:v>
                </c:pt>
                <c:pt idx="1">
                  <c:v>3.8805059666630926</c:v>
                </c:pt>
                <c:pt idx="2">
                  <c:v>3.9386705534992736</c:v>
                </c:pt>
                <c:pt idx="3">
                  <c:v>3.9951719518904825</c:v>
                </c:pt>
                <c:pt idx="4">
                  <c:v>4.0501491664883522</c:v>
                </c:pt>
                <c:pt idx="5">
                  <c:v>4.1037229574884879</c:v>
                </c:pt>
                <c:pt idx="6">
                  <c:v>4.1559990241935836</c:v>
                </c:pt>
                <c:pt idx="7">
                  <c:v>4.2070705082492239</c:v>
                </c:pt>
                <c:pt idx="8">
                  <c:v>4.2570199862139741</c:v>
                </c:pt>
                <c:pt idx="9">
                  <c:v>4.3059210732823336</c:v>
                </c:pt>
                <c:pt idx="10">
                  <c:v>4.3538397270588876</c:v>
                </c:pt>
                <c:pt idx="11">
                  <c:v>4.400835317218287</c:v>
                </c:pt>
                <c:pt idx="12">
                  <c:v>5.8531886981172576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Лист1!$W$278:$W$343</c:f>
              <c:numCache>
                <c:formatCode>General</c:formatCode>
                <c:ptCount val="66"/>
                <c:pt idx="0">
                  <c:v>10.9</c:v>
                </c:pt>
                <c:pt idx="1">
                  <c:v>11</c:v>
                </c:pt>
                <c:pt idx="2">
                  <c:v>11.01</c:v>
                </c:pt>
                <c:pt idx="3">
                  <c:v>11.02</c:v>
                </c:pt>
                <c:pt idx="4">
                  <c:v>11.03</c:v>
                </c:pt>
                <c:pt idx="5">
                  <c:v>11.04</c:v>
                </c:pt>
                <c:pt idx="6">
                  <c:v>11.05</c:v>
                </c:pt>
                <c:pt idx="7">
                  <c:v>11.06</c:v>
                </c:pt>
                <c:pt idx="8">
                  <c:v>11.07</c:v>
                </c:pt>
                <c:pt idx="9">
                  <c:v>11.08</c:v>
                </c:pt>
                <c:pt idx="10">
                  <c:v>11.09</c:v>
                </c:pt>
                <c:pt idx="11">
                  <c:v>11.1</c:v>
                </c:pt>
                <c:pt idx="12">
                  <c:v>11.5</c:v>
                </c:pt>
              </c:numCache>
            </c:numRef>
          </c:xVal>
          <c:yVal>
            <c:numRef>
              <c:f>Лист1!$Y$278:$Y$343</c:f>
              <c:numCache>
                <c:formatCode>General</c:formatCode>
                <c:ptCount val="66"/>
                <c:pt idx="0">
                  <c:v>1.3850075125773627</c:v>
                </c:pt>
                <c:pt idx="1">
                  <c:v>1.0740626764788814</c:v>
                </c:pt>
                <c:pt idx="2">
                  <c:v>1.0672447991489828</c:v>
                </c:pt>
                <c:pt idx="3">
                  <c:v>1.0636438619859629</c:v>
                </c:pt>
                <c:pt idx="4">
                  <c:v>1.0630281837780728</c:v>
                </c:pt>
                <c:pt idx="5">
                  <c:v>1.0651737316019039</c:v>
                </c:pt>
                <c:pt idx="6">
                  <c:v>1.0698641508223616</c:v>
                </c:pt>
                <c:pt idx="7">
                  <c:v>1.0768913264264353</c:v>
                </c:pt>
                <c:pt idx="8">
                  <c:v>1.086056180539309</c:v>
                </c:pt>
                <c:pt idx="9">
                  <c:v>1.0971694950990831</c:v>
                </c:pt>
                <c:pt idx="10">
                  <c:v>1.1100526210034534</c:v>
                </c:pt>
                <c:pt idx="11">
                  <c:v>1.124537994483529</c:v>
                </c:pt>
                <c:pt idx="12">
                  <c:v>2.1100045626835082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Лист1!$W$278:$W$343</c:f>
              <c:numCache>
                <c:formatCode>General</c:formatCode>
                <c:ptCount val="66"/>
                <c:pt idx="0">
                  <c:v>10.9</c:v>
                </c:pt>
                <c:pt idx="1">
                  <c:v>11</c:v>
                </c:pt>
                <c:pt idx="2">
                  <c:v>11.01</c:v>
                </c:pt>
                <c:pt idx="3">
                  <c:v>11.02</c:v>
                </c:pt>
                <c:pt idx="4">
                  <c:v>11.03</c:v>
                </c:pt>
                <c:pt idx="5">
                  <c:v>11.04</c:v>
                </c:pt>
                <c:pt idx="6">
                  <c:v>11.05</c:v>
                </c:pt>
                <c:pt idx="7">
                  <c:v>11.06</c:v>
                </c:pt>
                <c:pt idx="8">
                  <c:v>11.07</c:v>
                </c:pt>
                <c:pt idx="9">
                  <c:v>11.08</c:v>
                </c:pt>
                <c:pt idx="10">
                  <c:v>11.09</c:v>
                </c:pt>
                <c:pt idx="11">
                  <c:v>11.1</c:v>
                </c:pt>
                <c:pt idx="12">
                  <c:v>11.5</c:v>
                </c:pt>
              </c:numCache>
            </c:numRef>
          </c:xVal>
          <c:yVal>
            <c:numRef>
              <c:f>Лист1!$Z$278:$Z$343</c:f>
              <c:numCache>
                <c:formatCode>General</c:formatCode>
                <c:ptCount val="66"/>
                <c:pt idx="0">
                  <c:v>0.89529723884928658</c:v>
                </c:pt>
                <c:pt idx="1">
                  <c:v>0.16348528838174631</c:v>
                </c:pt>
                <c:pt idx="2">
                  <c:v>0.10539627014903054</c:v>
                </c:pt>
                <c:pt idx="3">
                  <c:v>4.914470308237482E-2</c:v>
                </c:pt>
                <c:pt idx="4">
                  <c:v>9.2627427567111894E-3</c:v>
                </c:pt>
                <c:pt idx="5">
                  <c:v>6.0264559827616172E-2</c:v>
                </c:pt>
                <c:pt idx="6">
                  <c:v>0.11236466034056701</c:v>
                </c:pt>
                <c:pt idx="7">
                  <c:v>0.16337422831287846</c:v>
                </c:pt>
                <c:pt idx="8">
                  <c:v>0.2132928672145129</c:v>
                </c:pt>
                <c:pt idx="9">
                  <c:v>0.26217598558551719</c:v>
                </c:pt>
                <c:pt idx="10">
                  <c:v>0.31008323102486468</c:v>
                </c:pt>
                <c:pt idx="11">
                  <c:v>0.35707120799189718</c:v>
                </c:pt>
                <c:pt idx="12">
                  <c:v>1.8094569985951372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noFill/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Лист1!$W$278:$W$343</c:f>
              <c:numCache>
                <c:formatCode>General</c:formatCode>
                <c:ptCount val="66"/>
                <c:pt idx="0">
                  <c:v>10.9</c:v>
                </c:pt>
                <c:pt idx="1">
                  <c:v>11</c:v>
                </c:pt>
                <c:pt idx="2">
                  <c:v>11.01</c:v>
                </c:pt>
                <c:pt idx="3">
                  <c:v>11.02</c:v>
                </c:pt>
                <c:pt idx="4">
                  <c:v>11.03</c:v>
                </c:pt>
                <c:pt idx="5">
                  <c:v>11.04</c:v>
                </c:pt>
                <c:pt idx="6">
                  <c:v>11.05</c:v>
                </c:pt>
                <c:pt idx="7">
                  <c:v>11.06</c:v>
                </c:pt>
                <c:pt idx="8">
                  <c:v>11.07</c:v>
                </c:pt>
                <c:pt idx="9">
                  <c:v>11.08</c:v>
                </c:pt>
                <c:pt idx="10">
                  <c:v>11.09</c:v>
                </c:pt>
                <c:pt idx="11">
                  <c:v>11.1</c:v>
                </c:pt>
                <c:pt idx="12">
                  <c:v>11.5</c:v>
                </c:pt>
              </c:numCache>
            </c:numRef>
          </c:xVal>
          <c:yVal>
            <c:numRef>
              <c:f>Лист1!$AA$278:$AA$343</c:f>
              <c:numCache>
                <c:formatCode>General</c:formatCode>
                <c:ptCount val="66"/>
                <c:pt idx="0">
                  <c:v>3.3212015964740353</c:v>
                </c:pt>
                <c:pt idx="1">
                  <c:v>4.023084606467477</c:v>
                </c:pt>
                <c:pt idx="2">
                  <c:v>4.079341713628744</c:v>
                </c:pt>
                <c:pt idx="3">
                  <c:v>4.1340442654223928</c:v>
                </c:pt>
                <c:pt idx="4">
                  <c:v>4.1873203115965971</c:v>
                </c:pt>
                <c:pt idx="5">
                  <c:v>4.2392812330796801</c:v>
                </c:pt>
                <c:pt idx="6">
                  <c:v>4.2900246355259339</c:v>
                </c:pt>
                <c:pt idx="7">
                  <c:v>4.3396366267045963</c:v>
                </c:pt>
                <c:pt idx="8">
                  <c:v>4.3881936309953629</c:v>
                </c:pt>
                <c:pt idx="9">
                  <c:v>4.4357638511191197</c:v>
                </c:pt>
                <c:pt idx="10">
                  <c:v>4.4824084575315117</c:v>
                </c:pt>
                <c:pt idx="11">
                  <c:v>4.5281825650845864</c:v>
                </c:pt>
                <c:pt idx="12">
                  <c:v>5.952965862538429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396736"/>
        <c:axId val="91407104"/>
      </c:scatterChart>
      <c:scatterChart>
        <c:scatterStyle val="smoothMarker"/>
        <c:varyColors val="0"/>
        <c:ser>
          <c:idx val="4"/>
          <c:order val="4"/>
          <c:spPr>
            <a:ln w="25400">
              <a:solidFill>
                <a:srgbClr val="000000"/>
              </a:solidFill>
              <a:prstDash val="solid"/>
            </a:ln>
          </c:spPr>
          <c:marker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8"/>
            <c:marker>
              <c:spPr>
                <a:noFill/>
                <a:ln>
                  <a:solidFill>
                    <a:srgbClr val="000000"/>
                  </a:solidFill>
                  <a:prstDash val="solid"/>
                </a:ln>
              </c:spPr>
            </c:marker>
            <c:bubble3D val="0"/>
          </c:dPt>
          <c:dPt>
            <c:idx val="9"/>
            <c:marker>
              <c:symbol val="x"/>
              <c:size val="7"/>
            </c:marker>
            <c:bubble3D val="0"/>
          </c:dPt>
          <c:xVal>
            <c:numRef>
              <c:f>Лист1!$W$278:$W$343</c:f>
              <c:numCache>
                <c:formatCode>General</c:formatCode>
                <c:ptCount val="66"/>
                <c:pt idx="0">
                  <c:v>10.9</c:v>
                </c:pt>
                <c:pt idx="1">
                  <c:v>11</c:v>
                </c:pt>
                <c:pt idx="2">
                  <c:v>11.01</c:v>
                </c:pt>
                <c:pt idx="3">
                  <c:v>11.02</c:v>
                </c:pt>
                <c:pt idx="4">
                  <c:v>11.03</c:v>
                </c:pt>
                <c:pt idx="5">
                  <c:v>11.04</c:v>
                </c:pt>
                <c:pt idx="6">
                  <c:v>11.05</c:v>
                </c:pt>
                <c:pt idx="7">
                  <c:v>11.06</c:v>
                </c:pt>
                <c:pt idx="8">
                  <c:v>11.07</c:v>
                </c:pt>
                <c:pt idx="9">
                  <c:v>11.08</c:v>
                </c:pt>
                <c:pt idx="10">
                  <c:v>11.09</c:v>
                </c:pt>
                <c:pt idx="11">
                  <c:v>11.1</c:v>
                </c:pt>
                <c:pt idx="12">
                  <c:v>11.5</c:v>
                </c:pt>
              </c:numCache>
            </c:numRef>
          </c:xVal>
          <c:yVal>
            <c:numRef>
              <c:f>Лист1!$AB$278:$AB$343</c:f>
              <c:numCache>
                <c:formatCode>General</c:formatCode>
                <c:ptCount val="66"/>
                <c:pt idx="0">
                  <c:v>77.669920702045488</c:v>
                </c:pt>
                <c:pt idx="1">
                  <c:v>69.970545367437381</c:v>
                </c:pt>
                <c:pt idx="2">
                  <c:v>69.375068520106367</c:v>
                </c:pt>
                <c:pt idx="3">
                  <c:v>68.79924134724655</c:v>
                </c:pt>
                <c:pt idx="4">
                  <c:v>68.241481549261039</c:v>
                </c:pt>
                <c:pt idx="5">
                  <c:v>67.700411952657419</c:v>
                </c:pt>
                <c:pt idx="6">
                  <c:v>67.174824897032465</c:v>
                </c:pt>
                <c:pt idx="7">
                  <c:v>66.663654212170968</c:v>
                </c:pt>
                <c:pt idx="8">
                  <c:v>66.16595289558154</c:v>
                </c:pt>
                <c:pt idx="9">
                  <c:v>65.680875133053888</c:v>
                </c:pt>
                <c:pt idx="10">
                  <c:v>65.207661671202231</c:v>
                </c:pt>
                <c:pt idx="11">
                  <c:v>64.745627807742324</c:v>
                </c:pt>
                <c:pt idx="12">
                  <c:v>51.580117925982933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409024"/>
        <c:axId val="91419008"/>
      </c:scatterChart>
      <c:valAx>
        <c:axId val="91396736"/>
        <c:scaling>
          <c:orientation val="minMax"/>
          <c:max val="11.1"/>
          <c:min val="10.9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407104"/>
        <c:crosses val="autoZero"/>
        <c:crossBetween val="midCat"/>
        <c:majorUnit val="0.05"/>
      </c:valAx>
      <c:valAx>
        <c:axId val="91407104"/>
        <c:scaling>
          <c:orientation val="minMax"/>
          <c:max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91396736"/>
        <c:crosses val="autoZero"/>
        <c:crossBetween val="midCat"/>
      </c:valAx>
      <c:valAx>
        <c:axId val="9140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419008"/>
        <c:crosses val="autoZero"/>
        <c:crossBetween val="midCat"/>
      </c:valAx>
      <c:valAx>
        <c:axId val="91419008"/>
        <c:scaling>
          <c:orientation val="minMax"/>
          <c:max val="85"/>
          <c:min val="60"/>
        </c:scaling>
        <c:delete val="0"/>
        <c:axPos val="r"/>
        <c:numFmt formatCode="General" sourceLinked="1"/>
        <c:majorTickMark val="out"/>
        <c:minorTickMark val="none"/>
        <c:tickLblPos val="nextTo"/>
        <c:crossAx val="91409024"/>
        <c:crosses val="max"/>
        <c:crossBetween val="midCat"/>
        <c:majorUnit val="5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Импульсы для прямого и обратного возвращения к Земле
 (1 сут. полёта,  </a:t>
            </a:r>
            <a:r>
              <a:rPr lang="en-US"/>
              <a:t>R=205 </a:t>
            </a:r>
            <a:r>
              <a:rPr lang="ru-RU"/>
              <a:t>ткм)</a:t>
            </a:r>
          </a:p>
        </c:rich>
      </c:tx>
      <c:layout>
        <c:manualLayout>
          <c:xMode val="edge"/>
          <c:yMode val="edge"/>
          <c:x val="5.5007090069013678E-2"/>
          <c:y val="3.97728008345185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70663711725163"/>
          <c:y val="0.14583360305990151"/>
          <c:w val="0.39351225972448245"/>
          <c:h val="0.71591041502133457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Лист1!$AC$279:$AC$343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Лист1!$AD$279:$AD$343</c:f>
              <c:numCache>
                <c:formatCode>General</c:formatCode>
                <c:ptCount val="65"/>
                <c:pt idx="0">
                  <c:v>2.7426128063030588</c:v>
                </c:pt>
                <c:pt idx="1">
                  <c:v>2.8273609779576372</c:v>
                </c:pt>
                <c:pt idx="2">
                  <c:v>2.9071282284650013</c:v>
                </c:pt>
                <c:pt idx="3">
                  <c:v>2.9827120697857676</c:v>
                </c:pt>
                <c:pt idx="4">
                  <c:v>3.0547179829904705</c:v>
                </c:pt>
                <c:pt idx="5">
                  <c:v>3.1236185007047745</c:v>
                </c:pt>
                <c:pt idx="6">
                  <c:v>3.189790791451232</c:v>
                </c:pt>
                <c:pt idx="7">
                  <c:v>3.2535415970563597</c:v>
                </c:pt>
                <c:pt idx="8">
                  <c:v>3.3151243651836659</c:v>
                </c:pt>
                <c:pt idx="9">
                  <c:v>3.3747513697185063</c:v>
                </c:pt>
                <c:pt idx="10">
                  <c:v>3.4326025024194839</c:v>
                </c:pt>
                <c:pt idx="11">
                  <c:v>5.0673460840921623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Лист1!$AC$279:$AC$343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Лист1!$AE$279:$AE$343</c:f>
              <c:numCache>
                <c:formatCode>General</c:formatCode>
                <c:ptCount val="65"/>
                <c:pt idx="0">
                  <c:v>0.73440628292656851</c:v>
                </c:pt>
                <c:pt idx="1">
                  <c:v>0.71239560219163556</c:v>
                </c:pt>
                <c:pt idx="2">
                  <c:v>0.7004877279164069</c:v>
                </c:pt>
                <c:pt idx="3">
                  <c:v>0.69750003760130741</c:v>
                </c:pt>
                <c:pt idx="4">
                  <c:v>0.7022646496116296</c:v>
                </c:pt>
                <c:pt idx="5">
                  <c:v>0.71364210620902335</c:v>
                </c:pt>
                <c:pt idx="6">
                  <c:v>0.73055615832905063</c:v>
                </c:pt>
                <c:pt idx="7">
                  <c:v>0.75202704068639747</c:v>
                </c:pt>
                <c:pt idx="8">
                  <c:v>0.77719240672124679</c:v>
                </c:pt>
                <c:pt idx="9">
                  <c:v>0.80531409169505419</c:v>
                </c:pt>
                <c:pt idx="10">
                  <c:v>0.83577368592403323</c:v>
                </c:pt>
                <c:pt idx="11">
                  <c:v>2.2098147564299104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Лист1!$AC$279:$AC$343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Лист1!$AF$279:$AF$343</c:f>
              <c:numCache>
                <c:formatCode>General</c:formatCode>
                <c:ptCount val="65"/>
                <c:pt idx="0">
                  <c:v>0.23288626227473511</c:v>
                </c:pt>
                <c:pt idx="1">
                  <c:v>0.14816159553050517</c:v>
                </c:pt>
                <c:pt idx="2">
                  <c:v>6.8471364650237121E-2</c:v>
                </c:pt>
                <c:pt idx="3">
                  <c:v>8.5114272132380629E-3</c:v>
                </c:pt>
                <c:pt idx="4">
                  <c:v>7.9389014841279901E-2</c:v>
                </c:pt>
                <c:pt idx="5">
                  <c:v>0.14823236268266049</c:v>
                </c:pt>
                <c:pt idx="6">
                  <c:v>0.21438479956267528</c:v>
                </c:pt>
                <c:pt idx="7">
                  <c:v>0.27812576293874963</c:v>
                </c:pt>
                <c:pt idx="8">
                  <c:v>0.3397028103086468</c:v>
                </c:pt>
                <c:pt idx="9">
                  <c:v>0.39932618807310449</c:v>
                </c:pt>
                <c:pt idx="10">
                  <c:v>0.45717490287055845</c:v>
                </c:pt>
                <c:pt idx="11">
                  <c:v>2.0919287309359036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noFill/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Лист1!$AC$279:$AC$343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Лист1!$AG$279:$AG$343</c:f>
              <c:numCache>
                <c:formatCode>General</c:formatCode>
                <c:ptCount val="65"/>
                <c:pt idx="0">
                  <c:v>2.829671638643477</c:v>
                </c:pt>
                <c:pt idx="1">
                  <c:v>2.9119625229919093</c:v>
                </c:pt>
                <c:pt idx="2">
                  <c:v>2.9895466656204719</c:v>
                </c:pt>
                <c:pt idx="3">
                  <c:v>3.0631691349493444</c:v>
                </c:pt>
                <c:pt idx="4">
                  <c:v>3.1333967157099729</c:v>
                </c:pt>
                <c:pt idx="5">
                  <c:v>3.2006725481300191</c:v>
                </c:pt>
                <c:pt idx="6">
                  <c:v>3.2653509384775243</c:v>
                </c:pt>
                <c:pt idx="7">
                  <c:v>3.3277204891170364</c:v>
                </c:pt>
                <c:pt idx="8">
                  <c:v>3.3880200109161067</c:v>
                </c:pt>
                <c:pt idx="9">
                  <c:v>3.4464497949656208</c:v>
                </c:pt>
                <c:pt idx="10">
                  <c:v>3.5031797986807418</c:v>
                </c:pt>
                <c:pt idx="11">
                  <c:v>5.1171390227728279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493888"/>
        <c:axId val="91495808"/>
      </c:scatterChart>
      <c:scatterChart>
        <c:scatterStyle val="smoothMarker"/>
        <c:varyColors val="0"/>
        <c:ser>
          <c:idx val="4"/>
          <c:order val="4"/>
          <c:spPr>
            <a:ln w="25400">
              <a:solidFill>
                <a:srgbClr val="000000"/>
              </a:solidFill>
              <a:prstDash val="solid"/>
            </a:ln>
          </c:spPr>
          <c:marker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8"/>
            <c:marker>
              <c:spPr>
                <a:noFill/>
                <a:ln>
                  <a:solidFill>
                    <a:srgbClr val="000000"/>
                  </a:solidFill>
                  <a:prstDash val="solid"/>
                </a:ln>
              </c:spPr>
            </c:marker>
            <c:bubble3D val="0"/>
          </c:dPt>
          <c:dPt>
            <c:idx val="9"/>
            <c:marker>
              <c:symbol val="x"/>
              <c:size val="7"/>
            </c:marker>
            <c:bubble3D val="0"/>
          </c:dPt>
          <c:xVal>
            <c:numRef>
              <c:f>Лист1!$AC$279:$AC$343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Лист1!$AH$279:$AH$343</c:f>
              <c:numCache>
                <c:formatCode>General</c:formatCode>
                <c:ptCount val="65"/>
                <c:pt idx="0">
                  <c:v>76.629285547300924</c:v>
                </c:pt>
                <c:pt idx="1">
                  <c:v>75.747941476958317</c:v>
                </c:pt>
                <c:pt idx="2">
                  <c:v>74.922159685446246</c:v>
                </c:pt>
                <c:pt idx="3">
                  <c:v>74.143226532036408</c:v>
                </c:pt>
                <c:pt idx="4">
                  <c:v>73.404515033135254</c:v>
                </c:pt>
                <c:pt idx="5">
                  <c:v>72.700844292586453</c:v>
                </c:pt>
                <c:pt idx="6">
                  <c:v>72.028071729498237</c:v>
                </c:pt>
                <c:pt idx="7">
                  <c:v>71.382822330579643</c:v>
                </c:pt>
                <c:pt idx="8">
                  <c:v>70.762302510817676</c:v>
                </c:pt>
                <c:pt idx="9">
                  <c:v>70.164168337386485</c:v>
                </c:pt>
                <c:pt idx="10">
                  <c:v>69.58642987744031</c:v>
                </c:pt>
                <c:pt idx="11">
                  <c:v>54.507136600684362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02080"/>
        <c:axId val="91503616"/>
      </c:scatterChart>
      <c:valAx>
        <c:axId val="91493888"/>
        <c:scaling>
          <c:orientation val="minMax"/>
          <c:max val="11.1"/>
          <c:min val="11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495808"/>
        <c:crosses val="autoZero"/>
        <c:crossBetween val="midCat"/>
        <c:majorUnit val="2.5000000000000001E-2"/>
      </c:valAx>
      <c:valAx>
        <c:axId val="91495808"/>
        <c:scaling>
          <c:orientation val="minMax"/>
          <c:max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7.0521910344889327E-3"/>
              <c:y val="0.397728008345185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91493888"/>
        <c:crosses val="autoZero"/>
        <c:crossBetween val="midCat"/>
      </c:valAx>
      <c:valAx>
        <c:axId val="91502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503616"/>
        <c:crosses val="autoZero"/>
        <c:crossBetween val="midCat"/>
      </c:valAx>
      <c:valAx>
        <c:axId val="91503616"/>
        <c:scaling>
          <c:orientation val="minMax"/>
          <c:max val="85"/>
          <c:min val="60"/>
        </c:scaling>
        <c:delete val="0"/>
        <c:axPos val="r"/>
        <c:numFmt formatCode="General" sourceLinked="1"/>
        <c:majorTickMark val="out"/>
        <c:minorTickMark val="none"/>
        <c:tickLblPos val="nextTo"/>
        <c:crossAx val="91502080"/>
        <c:crosses val="max"/>
        <c:crossBetween val="midCat"/>
        <c:majorUnit val="5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40" b="1" i="0" u="none" strike="noStrike" baseline="0">
                <a:solidFill>
                  <a:srgbClr val="000000"/>
                </a:solidFill>
                <a:latin typeface="Calibri"/>
              </a:rPr>
              <a:t>Импульсы для прямого и обратного возвращения к Земле</a:t>
            </a:r>
          </a:p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40" b="1" i="0" u="none" strike="noStrike" baseline="0">
                <a:solidFill>
                  <a:srgbClr val="000000"/>
                </a:solidFill>
                <a:latin typeface="Calibri"/>
              </a:rPr>
              <a:t> ( 1,85 сут. полёта,  R=300 ткм; ) </a:t>
            </a:r>
          </a:p>
        </c:rich>
      </c:tx>
      <c:layout>
        <c:manualLayout>
          <c:xMode val="edge"/>
          <c:yMode val="edge"/>
          <c:x val="0.22008267876512447"/>
          <c:y val="9.5057122461236834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654754028994658"/>
          <c:y val="0.13878339879340579"/>
          <c:w val="0.41265502268460841"/>
          <c:h val="0.72623641560384944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Лист1!$AI$279:$AI$343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Лист1!$AJ$279:$AJ$343</c:f>
              <c:numCache>
                <c:formatCode>General</c:formatCode>
                <c:ptCount val="65"/>
                <c:pt idx="0">
                  <c:v>1.6780274954153425</c:v>
                </c:pt>
                <c:pt idx="1">
                  <c:v>1.8299356438234982</c:v>
                </c:pt>
                <c:pt idx="2">
                  <c:v>1.9573945259452417</c:v>
                </c:pt>
                <c:pt idx="3">
                  <c:v>2.069436417607323</c:v>
                </c:pt>
                <c:pt idx="4">
                  <c:v>2.1706131069109853</c:v>
                </c:pt>
                <c:pt idx="5">
                  <c:v>2.2636006277082887</c:v>
                </c:pt>
                <c:pt idx="6">
                  <c:v>2.3501304383643244</c:v>
                </c:pt>
                <c:pt idx="7">
                  <c:v>2.4313991412269376</c:v>
                </c:pt>
                <c:pt idx="8">
                  <c:v>2.5082746107459011</c:v>
                </c:pt>
                <c:pt idx="9">
                  <c:v>2.5814100115303016</c:v>
                </c:pt>
                <c:pt idx="10">
                  <c:v>2.6513115129347029</c:v>
                </c:pt>
                <c:pt idx="11">
                  <c:v>4.4452611134592281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00B050"/>
              </a:solidFill>
            </a:ln>
          </c:spPr>
          <c:marker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Лист1!$AI$279:$AI$343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Лист1!$AK$279:$AK$343</c:f>
              <c:numCache>
                <c:formatCode>General</c:formatCode>
                <c:ptCount val="65"/>
                <c:pt idx="0">
                  <c:v>0.61198918871098607</c:v>
                </c:pt>
                <c:pt idx="1">
                  <c:v>0.53088848351917872</c:v>
                </c:pt>
                <c:pt idx="2">
                  <c:v>0.4896056701761255</c:v>
                </c:pt>
                <c:pt idx="3">
                  <c:v>0.47910328317550854</c:v>
                </c:pt>
                <c:pt idx="4">
                  <c:v>0.49187984566885895</c:v>
                </c:pt>
                <c:pt idx="5">
                  <c:v>0.52097911734319291</c:v>
                </c:pt>
                <c:pt idx="6">
                  <c:v>0.56070844932330632</c:v>
                </c:pt>
                <c:pt idx="7">
                  <c:v>0.606963968049125</c:v>
                </c:pt>
                <c:pt idx="8">
                  <c:v>0.6570125718405414</c:v>
                </c:pt>
                <c:pt idx="9">
                  <c:v>0.70910464308178933</c:v>
                </c:pt>
                <c:pt idx="10">
                  <c:v>0.76213798215867512</c:v>
                </c:pt>
                <c:pt idx="11">
                  <c:v>2.4351510580734486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xVal>
            <c:numRef>
              <c:f>Лист1!$AI$279:$AI$343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Лист1!$AL$279:$AL$343</c:f>
              <c:numCache>
                <c:formatCode>General</c:formatCode>
                <c:ptCount val="65"/>
                <c:pt idx="0">
                  <c:v>0.38172693036797051</c:v>
                </c:pt>
                <c:pt idx="1">
                  <c:v>0.22982639793513335</c:v>
                </c:pt>
                <c:pt idx="2">
                  <c:v>0.10239236261403374</c:v>
                </c:pt>
                <c:pt idx="3">
                  <c:v>1.0164415380842324E-2</c:v>
                </c:pt>
                <c:pt idx="4">
                  <c:v>0.11091438575901903</c:v>
                </c:pt>
                <c:pt idx="5">
                  <c:v>0.20388305789170211</c:v>
                </c:pt>
                <c:pt idx="6">
                  <c:v>0.29040635503318635</c:v>
                </c:pt>
                <c:pt idx="7">
                  <c:v>0.3716718347832994</c:v>
                </c:pt>
                <c:pt idx="8">
                  <c:v>0.44854543265144903</c:v>
                </c:pt>
                <c:pt idx="9">
                  <c:v>0.52167964755566099</c:v>
                </c:pt>
                <c:pt idx="10">
                  <c:v>0.59158035865980318</c:v>
                </c:pt>
                <c:pt idx="11">
                  <c:v>2.3855333021899563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666699"/>
              </a:solidFill>
              <a:prstDash val="solid"/>
            </a:ln>
          </c:spPr>
          <c:marker>
            <c:spPr>
              <a:noFill/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Лист1!$AI$279:$AI$343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Лист1!$AM$279:$AM$343</c:f>
              <c:numCache>
                <c:formatCode>General</c:formatCode>
                <c:ptCount val="65"/>
                <c:pt idx="0">
                  <c:v>1.744875810222855</c:v>
                </c:pt>
                <c:pt idx="1">
                  <c:v>1.8914774302859592</c:v>
                </c:pt>
                <c:pt idx="2">
                  <c:v>2.0150987188094103</c:v>
                </c:pt>
                <c:pt idx="3">
                  <c:v>2.1241477648998308</c:v>
                </c:pt>
                <c:pt idx="4">
                  <c:v>2.2228821474609672</c:v>
                </c:pt>
                <c:pt idx="5">
                  <c:v>2.3138147594770375</c:v>
                </c:pt>
                <c:pt idx="6">
                  <c:v>2.3985769096331637</c:v>
                </c:pt>
                <c:pt idx="7">
                  <c:v>2.4782992332843596</c:v>
                </c:pt>
                <c:pt idx="8">
                  <c:v>2.5538038368904825</c:v>
                </c:pt>
                <c:pt idx="9">
                  <c:v>2.6257108347636504</c:v>
                </c:pt>
                <c:pt idx="10">
                  <c:v>2.6945017576013823</c:v>
                </c:pt>
                <c:pt idx="11">
                  <c:v>4.4720842910897485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992448"/>
        <c:axId val="91994368"/>
      </c:scatterChart>
      <c:scatterChart>
        <c:scatterStyle val="smoothMarker"/>
        <c:varyColors val="0"/>
        <c:ser>
          <c:idx val="4"/>
          <c:order val="4"/>
          <c:spPr>
            <a:ln w="25400">
              <a:solidFill>
                <a:srgbClr val="000000"/>
              </a:solidFill>
              <a:prstDash val="solid"/>
            </a:ln>
          </c:spPr>
          <c:marker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8"/>
            <c:marker>
              <c:spPr>
                <a:noFill/>
                <a:ln>
                  <a:solidFill>
                    <a:srgbClr val="000000"/>
                  </a:solidFill>
                  <a:prstDash val="solid"/>
                </a:ln>
              </c:spPr>
            </c:marker>
            <c:bubble3D val="0"/>
          </c:dPt>
          <c:dPt>
            <c:idx val="9"/>
            <c:marker>
              <c:symbol val="x"/>
              <c:size val="7"/>
            </c:marker>
            <c:bubble3D val="0"/>
          </c:dPt>
          <c:xVal>
            <c:numRef>
              <c:f>Лист1!$AI$279:$AI$343</c:f>
              <c:numCache>
                <c:formatCode>General</c:formatCode>
                <c:ptCount val="65"/>
                <c:pt idx="0">
                  <c:v>11</c:v>
                </c:pt>
                <c:pt idx="1">
                  <c:v>11.01</c:v>
                </c:pt>
                <c:pt idx="2">
                  <c:v>11.02</c:v>
                </c:pt>
                <c:pt idx="3">
                  <c:v>11.03</c:v>
                </c:pt>
                <c:pt idx="4">
                  <c:v>11.04</c:v>
                </c:pt>
                <c:pt idx="5">
                  <c:v>11.05</c:v>
                </c:pt>
                <c:pt idx="6">
                  <c:v>11.06</c:v>
                </c:pt>
                <c:pt idx="7">
                  <c:v>11.07</c:v>
                </c:pt>
                <c:pt idx="8">
                  <c:v>11.08</c:v>
                </c:pt>
                <c:pt idx="9">
                  <c:v>11.09</c:v>
                </c:pt>
                <c:pt idx="10">
                  <c:v>11.1</c:v>
                </c:pt>
                <c:pt idx="11">
                  <c:v>11.5</c:v>
                </c:pt>
              </c:numCache>
            </c:numRef>
          </c:xVal>
          <c:yVal>
            <c:numRef>
              <c:f>Лист1!$AN$279:$AN$343</c:f>
              <c:numCache>
                <c:formatCode>General</c:formatCode>
                <c:ptCount val="65"/>
                <c:pt idx="0">
                  <c:v>83.140098819121761</c:v>
                </c:pt>
                <c:pt idx="1">
                  <c:v>81.545174691907732</c:v>
                </c:pt>
                <c:pt idx="2">
                  <c:v>80.213048653776355</c:v>
                </c:pt>
                <c:pt idx="3">
                  <c:v>79.047363106644411</c:v>
                </c:pt>
                <c:pt idx="4">
                  <c:v>77.999477130751188</c:v>
                </c:pt>
                <c:pt idx="5">
                  <c:v>77.040746453838779</c:v>
                </c:pt>
                <c:pt idx="6">
                  <c:v>76.152606452238501</c:v>
                </c:pt>
                <c:pt idx="7">
                  <c:v>75.322205575937119</c:v>
                </c:pt>
                <c:pt idx="8">
                  <c:v>74.540207012311384</c:v>
                </c:pt>
                <c:pt idx="9">
                  <c:v>73.799571853664759</c:v>
                </c:pt>
                <c:pt idx="10">
                  <c:v>73.094835930379304</c:v>
                </c:pt>
                <c:pt idx="11">
                  <c:v>56.360614413491589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554176"/>
        <c:axId val="91555712"/>
      </c:scatterChart>
      <c:valAx>
        <c:axId val="91992448"/>
        <c:scaling>
          <c:orientation val="minMax"/>
          <c:max val="11.1"/>
          <c:min val="11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>
            <c:manualLayout>
              <c:xMode val="edge"/>
              <c:yMode val="edge"/>
              <c:x val="0.1182944398362544"/>
              <c:y val="0.9372632274677952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994368"/>
        <c:crosses val="autoZero"/>
        <c:crossBetween val="midCat"/>
        <c:majorUnit val="2.5000000000000001E-2"/>
      </c:valAx>
      <c:valAx>
        <c:axId val="91994368"/>
        <c:scaling>
          <c:orientation val="minMax"/>
          <c:max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 </a:t>
                </a:r>
                <a:r>
                  <a:rPr lang="ru-RU"/>
                  <a:t>имп [км/сек</a:t>
                </a:r>
                <a:r>
                  <a:rPr lang="en-US"/>
                  <a:t>]</a:t>
                </a:r>
                <a:endParaRPr lang="ru-RU"/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crossAx val="91992448"/>
        <c:crosses val="autoZero"/>
        <c:crossBetween val="midCat"/>
      </c:valAx>
      <c:valAx>
        <c:axId val="91554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555712"/>
        <c:crosses val="autoZero"/>
        <c:crossBetween val="midCat"/>
      </c:valAx>
      <c:valAx>
        <c:axId val="91555712"/>
        <c:scaling>
          <c:orientation val="minMax"/>
          <c:max val="85"/>
          <c:min val="60"/>
        </c:scaling>
        <c:delete val="0"/>
        <c:axPos val="r"/>
        <c:numFmt formatCode="General" sourceLinked="1"/>
        <c:majorTickMark val="out"/>
        <c:minorTickMark val="none"/>
        <c:tickLblPos val="nextTo"/>
        <c:crossAx val="91554176"/>
        <c:crosses val="max"/>
        <c:crossBetween val="midCat"/>
        <c:majorUnit val="5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40" b="1" i="0" u="none" strike="noStrike" baseline="0">
                <a:solidFill>
                  <a:srgbClr val="000000"/>
                </a:solidFill>
                <a:latin typeface="Calibri"/>
              </a:rPr>
              <a:t>Характеристики "прямого-вверх" возвращения к Земле</a:t>
            </a:r>
          </a:p>
          <a:p>
            <a:pPr>
              <a:defRPr sz="14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b="1" i="1" u="none" strike="noStrike" baseline="0">
                <a:solidFill>
                  <a:srgbClr val="000000"/>
                </a:solidFill>
                <a:latin typeface="Calibri"/>
              </a:rPr>
              <a:t>( 12 мин полёта, R= 7690 км )</a:t>
            </a:r>
          </a:p>
        </c:rich>
      </c:tx>
      <c:layout>
        <c:manualLayout>
          <c:xMode val="edge"/>
          <c:yMode val="edge"/>
          <c:x val="0.21073086533517618"/>
          <c:y val="1.371824699216427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60562457777728"/>
          <c:y val="0.14203209447316312"/>
          <c:w val="0.50632158375352032"/>
          <c:h val="0.68120323232059177"/>
        </c:manualLayout>
      </c:layout>
      <c:scatterChart>
        <c:scatterStyle val="smoothMarker"/>
        <c:varyColors val="0"/>
        <c:ser>
          <c:idx val="6"/>
          <c:order val="0"/>
          <c:spPr>
            <a:ln w="25400">
              <a:solidFill>
                <a:srgbClr val="FF0000"/>
              </a:solidFill>
              <a:prstDash val="solid"/>
            </a:ln>
          </c:spPr>
          <c:marker>
            <c:symbol val="plus"/>
            <c:size val="3"/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Лист1!$K$8:$K$25</c:f>
              <c:numCache>
                <c:formatCode>General</c:formatCode>
                <c:ptCount val="18"/>
                <c:pt idx="0">
                  <c:v>8.5</c:v>
                </c:pt>
                <c:pt idx="1">
                  <c:v>9</c:v>
                </c:pt>
                <c:pt idx="2">
                  <c:v>9.5</c:v>
                </c:pt>
                <c:pt idx="3">
                  <c:v>10</c:v>
                </c:pt>
                <c:pt idx="4">
                  <c:v>10.1</c:v>
                </c:pt>
                <c:pt idx="5">
                  <c:v>10.199999999999999</c:v>
                </c:pt>
                <c:pt idx="6">
                  <c:v>10.3</c:v>
                </c:pt>
                <c:pt idx="7">
                  <c:v>10.4</c:v>
                </c:pt>
                <c:pt idx="8">
                  <c:v>10.5</c:v>
                </c:pt>
                <c:pt idx="9">
                  <c:v>10.6</c:v>
                </c:pt>
                <c:pt idx="10">
                  <c:v>10.7</c:v>
                </c:pt>
                <c:pt idx="11">
                  <c:v>10.8</c:v>
                </c:pt>
                <c:pt idx="12">
                  <c:v>10.9</c:v>
                </c:pt>
                <c:pt idx="13">
                  <c:v>11</c:v>
                </c:pt>
                <c:pt idx="14">
                  <c:v>11.01</c:v>
                </c:pt>
                <c:pt idx="15">
                  <c:v>11.02</c:v>
                </c:pt>
                <c:pt idx="16">
                  <c:v>11.03</c:v>
                </c:pt>
                <c:pt idx="17">
                  <c:v>11.04</c:v>
                </c:pt>
              </c:numCache>
            </c:numRef>
          </c:xVal>
          <c:yVal>
            <c:numRef>
              <c:f>Лист1!$L$8:$L$25</c:f>
              <c:numCache>
                <c:formatCode>General</c:formatCode>
                <c:ptCount val="18"/>
                <c:pt idx="0">
                  <c:v>14164.786887296023</c:v>
                </c:pt>
                <c:pt idx="1">
                  <c:v>14066.690497765632</c:v>
                </c:pt>
                <c:pt idx="2">
                  <c:v>13677.237859743558</c:v>
                </c:pt>
                <c:pt idx="3">
                  <c:v>13371.974343771195</c:v>
                </c:pt>
                <c:pt idx="4">
                  <c:v>13320.367125079907</c:v>
                </c:pt>
                <c:pt idx="5">
                  <c:v>13271.371965617183</c:v>
                </c:pt>
                <c:pt idx="6">
                  <c:v>13224.772030219981</c:v>
                </c:pt>
                <c:pt idx="7">
                  <c:v>13180.364847497727</c:v>
                </c:pt>
                <c:pt idx="8">
                  <c:v>13137.963012896653</c:v>
                </c:pt>
                <c:pt idx="9">
                  <c:v>13097.394038942051</c:v>
                </c:pt>
                <c:pt idx="10">
                  <c:v>13058.49972645639</c:v>
                </c:pt>
                <c:pt idx="11">
                  <c:v>13021.135286318768</c:v>
                </c:pt>
                <c:pt idx="12">
                  <c:v>12985.168351845128</c:v>
                </c:pt>
                <c:pt idx="13">
                  <c:v>12950.477966027207</c:v>
                </c:pt>
                <c:pt idx="14">
                  <c:v>12947.074796852807</c:v>
                </c:pt>
                <c:pt idx="15">
                  <c:v>12943.683174892551</c:v>
                </c:pt>
                <c:pt idx="16">
                  <c:v>12940.302995988686</c:v>
                </c:pt>
                <c:pt idx="17">
                  <c:v>12936.934156912843</c:v>
                </c:pt>
              </c:numCache>
            </c:numRef>
          </c:yVal>
          <c:smooth val="1"/>
        </c:ser>
        <c:ser>
          <c:idx val="1"/>
          <c:order val="4"/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3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Лист1!$K$8:$K$25</c:f>
              <c:numCache>
                <c:formatCode>General</c:formatCode>
                <c:ptCount val="18"/>
                <c:pt idx="0">
                  <c:v>8.5</c:v>
                </c:pt>
                <c:pt idx="1">
                  <c:v>9</c:v>
                </c:pt>
                <c:pt idx="2">
                  <c:v>9.5</c:v>
                </c:pt>
                <c:pt idx="3">
                  <c:v>10</c:v>
                </c:pt>
                <c:pt idx="4">
                  <c:v>10.1</c:v>
                </c:pt>
                <c:pt idx="5">
                  <c:v>10.199999999999999</c:v>
                </c:pt>
                <c:pt idx="6">
                  <c:v>10.3</c:v>
                </c:pt>
                <c:pt idx="7">
                  <c:v>10.4</c:v>
                </c:pt>
                <c:pt idx="8">
                  <c:v>10.5</c:v>
                </c:pt>
                <c:pt idx="9">
                  <c:v>10.6</c:v>
                </c:pt>
                <c:pt idx="10">
                  <c:v>10.7</c:v>
                </c:pt>
                <c:pt idx="11">
                  <c:v>10.8</c:v>
                </c:pt>
                <c:pt idx="12">
                  <c:v>10.9</c:v>
                </c:pt>
                <c:pt idx="13">
                  <c:v>11</c:v>
                </c:pt>
                <c:pt idx="14">
                  <c:v>11.01</c:v>
                </c:pt>
                <c:pt idx="15">
                  <c:v>11.02</c:v>
                </c:pt>
                <c:pt idx="16">
                  <c:v>11.03</c:v>
                </c:pt>
                <c:pt idx="17">
                  <c:v>11.04</c:v>
                </c:pt>
              </c:numCache>
            </c:numRef>
          </c:xVal>
          <c:yVal>
            <c:numRef>
              <c:f>Лист1!$P$8:$P$25</c:f>
              <c:numCache>
                <c:formatCode>General</c:formatCode>
                <c:ptCount val="18"/>
                <c:pt idx="0">
                  <c:v>3341.6071422572263</c:v>
                </c:pt>
                <c:pt idx="1">
                  <c:v>2491.4491851797752</c:v>
                </c:pt>
                <c:pt idx="2">
                  <c:v>1789.7612670808214</c:v>
                </c:pt>
                <c:pt idx="3">
                  <c:v>1156.229508081065</c:v>
                </c:pt>
                <c:pt idx="4">
                  <c:v>1035.973737900048</c:v>
                </c:pt>
                <c:pt idx="5">
                  <c:v>918.03834181549132</c:v>
                </c:pt>
                <c:pt idx="6">
                  <c:v>802.76825246059468</c:v>
                </c:pt>
                <c:pt idx="7">
                  <c:v>690.8012219076254</c:v>
                </c:pt>
                <c:pt idx="8">
                  <c:v>583.30625628743303</c:v>
                </c:pt>
                <c:pt idx="9">
                  <c:v>482.48335238670063</c:v>
                </c:pt>
                <c:pt idx="10">
                  <c:v>392.61882955940371</c:v>
                </c:pt>
                <c:pt idx="11">
                  <c:v>322.02861691622797</c:v>
                </c:pt>
                <c:pt idx="12">
                  <c:v>284.4032154622904</c:v>
                </c:pt>
                <c:pt idx="13">
                  <c:v>291.86479612574243</c:v>
                </c:pt>
                <c:pt idx="14">
                  <c:v>295.1069478603435</c:v>
                </c:pt>
                <c:pt idx="15">
                  <c:v>298.75939407201383</c:v>
                </c:pt>
                <c:pt idx="16">
                  <c:v>302.80655979911484</c:v>
                </c:pt>
                <c:pt idx="17">
                  <c:v>307.23213485466573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05248"/>
        <c:axId val="92013312"/>
      </c:scatterChart>
      <c:scatterChart>
        <c:scatterStyle val="lineMarker"/>
        <c:varyColors val="0"/>
        <c:ser>
          <c:idx val="7"/>
          <c:order val="1"/>
          <c:spPr>
            <a:ln w="25400">
              <a:solidFill>
                <a:srgbClr val="808080"/>
              </a:solidFill>
              <a:prstDash val="solid"/>
            </a:ln>
          </c:spPr>
          <c:marker>
            <c:spPr>
              <a:noFill/>
              <a:ln>
                <a:solidFill>
                  <a:srgbClr val="808080"/>
                </a:solidFill>
                <a:prstDash val="solid"/>
              </a:ln>
            </c:spPr>
          </c:marker>
          <c:xVal>
            <c:numRef>
              <c:f>Лист1!$K$8:$K$25</c:f>
              <c:numCache>
                <c:formatCode>General</c:formatCode>
                <c:ptCount val="18"/>
                <c:pt idx="0">
                  <c:v>8.5</c:v>
                </c:pt>
                <c:pt idx="1">
                  <c:v>9</c:v>
                </c:pt>
                <c:pt idx="2">
                  <c:v>9.5</c:v>
                </c:pt>
                <c:pt idx="3">
                  <c:v>10</c:v>
                </c:pt>
                <c:pt idx="4">
                  <c:v>10.1</c:v>
                </c:pt>
                <c:pt idx="5">
                  <c:v>10.199999999999999</c:v>
                </c:pt>
                <c:pt idx="6">
                  <c:v>10.3</c:v>
                </c:pt>
                <c:pt idx="7">
                  <c:v>10.4</c:v>
                </c:pt>
                <c:pt idx="8">
                  <c:v>10.5</c:v>
                </c:pt>
                <c:pt idx="9">
                  <c:v>10.6</c:v>
                </c:pt>
                <c:pt idx="10">
                  <c:v>10.7</c:v>
                </c:pt>
                <c:pt idx="11">
                  <c:v>10.8</c:v>
                </c:pt>
                <c:pt idx="12">
                  <c:v>10.9</c:v>
                </c:pt>
                <c:pt idx="13">
                  <c:v>11</c:v>
                </c:pt>
                <c:pt idx="14">
                  <c:v>11.01</c:v>
                </c:pt>
                <c:pt idx="15">
                  <c:v>11.02</c:v>
                </c:pt>
                <c:pt idx="16">
                  <c:v>11.03</c:v>
                </c:pt>
                <c:pt idx="17">
                  <c:v>11.04</c:v>
                </c:pt>
              </c:numCache>
            </c:numRef>
          </c:xVal>
          <c:yVal>
            <c:numRef>
              <c:f>Лист1!$M$8:$M$25</c:f>
              <c:numCache>
                <c:formatCode>General</c:formatCode>
                <c:ptCount val="18"/>
                <c:pt idx="0">
                  <c:v>1.4394773337449145</c:v>
                </c:pt>
                <c:pt idx="1">
                  <c:v>2.2020366225360641</c:v>
                </c:pt>
                <c:pt idx="2">
                  <c:v>3.4061096006916283</c:v>
                </c:pt>
                <c:pt idx="3">
                  <c:v>5.9937565649746931</c:v>
                </c:pt>
                <c:pt idx="4">
                  <c:v>6.9070379754601436</c:v>
                </c:pt>
                <c:pt idx="5">
                  <c:v>8.0766887913095236</c:v>
                </c:pt>
                <c:pt idx="6">
                  <c:v>9.618031544177267</c:v>
                </c:pt>
                <c:pt idx="7">
                  <c:v>11.722841935577389</c:v>
                </c:pt>
                <c:pt idx="8">
                  <c:v>14.732049344200693</c:v>
                </c:pt>
                <c:pt idx="9">
                  <c:v>19.307111050876369</c:v>
                </c:pt>
                <c:pt idx="10">
                  <c:v>26.894972236084534</c:v>
                </c:pt>
                <c:pt idx="11">
                  <c:v>41.271448803107852</c:v>
                </c:pt>
                <c:pt idx="12">
                  <c:v>75.607812975753959</c:v>
                </c:pt>
                <c:pt idx="13">
                  <c:v>213.93350127581104</c:v>
                </c:pt>
                <c:pt idx="14">
                  <c:v>250.73383968559509</c:v>
                </c:pt>
                <c:pt idx="15">
                  <c:v>299.48242770853562</c:v>
                </c:pt>
                <c:pt idx="16">
                  <c:v>366.41939329486343</c:v>
                </c:pt>
                <c:pt idx="17">
                  <c:v>462.70499240272153</c:v>
                </c:pt>
              </c:numCache>
            </c:numRef>
          </c:yVal>
          <c:smooth val="1"/>
        </c:ser>
        <c:ser>
          <c:idx val="8"/>
          <c:order val="2"/>
          <c:spPr>
            <a:ln w="25400">
              <a:solidFill>
                <a:srgbClr val="000000"/>
              </a:solidFill>
              <a:prstDash val="solid"/>
            </a:ln>
          </c:spPr>
          <c:marker>
            <c:symbol val="triangle"/>
            <c:size val="3"/>
            <c:spPr>
              <a:noFill/>
              <a:ln>
                <a:solidFill>
                  <a:srgbClr val="800000"/>
                </a:solidFill>
                <a:prstDash val="solid"/>
              </a:ln>
            </c:spPr>
          </c:marker>
          <c:xVal>
            <c:numRef>
              <c:f>Лист1!$K$8:$K$25</c:f>
              <c:numCache>
                <c:formatCode>General</c:formatCode>
                <c:ptCount val="18"/>
                <c:pt idx="0">
                  <c:v>8.5</c:v>
                </c:pt>
                <c:pt idx="1">
                  <c:v>9</c:v>
                </c:pt>
                <c:pt idx="2">
                  <c:v>9.5</c:v>
                </c:pt>
                <c:pt idx="3">
                  <c:v>10</c:v>
                </c:pt>
                <c:pt idx="4">
                  <c:v>10.1</c:v>
                </c:pt>
                <c:pt idx="5">
                  <c:v>10.199999999999999</c:v>
                </c:pt>
                <c:pt idx="6">
                  <c:v>10.3</c:v>
                </c:pt>
                <c:pt idx="7">
                  <c:v>10.4</c:v>
                </c:pt>
                <c:pt idx="8">
                  <c:v>10.5</c:v>
                </c:pt>
                <c:pt idx="9">
                  <c:v>10.6</c:v>
                </c:pt>
                <c:pt idx="10">
                  <c:v>10.7</c:v>
                </c:pt>
                <c:pt idx="11">
                  <c:v>10.8</c:v>
                </c:pt>
                <c:pt idx="12">
                  <c:v>10.9</c:v>
                </c:pt>
                <c:pt idx="13">
                  <c:v>11</c:v>
                </c:pt>
                <c:pt idx="14">
                  <c:v>11.01</c:v>
                </c:pt>
                <c:pt idx="15">
                  <c:v>11.02</c:v>
                </c:pt>
                <c:pt idx="16">
                  <c:v>11.03</c:v>
                </c:pt>
                <c:pt idx="17">
                  <c:v>11.04</c:v>
                </c:pt>
              </c:numCache>
            </c:numRef>
          </c:xVal>
          <c:yVal>
            <c:numRef>
              <c:f>Лист1!$N$8:$N$25</c:f>
              <c:numCache>
                <c:formatCode>General</c:formatCode>
                <c:ptCount val="18"/>
                <c:pt idx="0">
                  <c:v>-49.160209652379116</c:v>
                </c:pt>
                <c:pt idx="1">
                  <c:v>-47.759249634725961</c:v>
                </c:pt>
                <c:pt idx="2">
                  <c:v>-42.40076743350653</c:v>
                </c:pt>
                <c:pt idx="3">
                  <c:v>-38.378166647152312</c:v>
                </c:pt>
                <c:pt idx="4">
                  <c:v>-37.710419559160492</c:v>
                </c:pt>
                <c:pt idx="5">
                  <c:v>-37.079406491713051</c:v>
                </c:pt>
                <c:pt idx="6">
                  <c:v>-36.481792248350736</c:v>
                </c:pt>
                <c:pt idx="7">
                  <c:v>-35.914527511043488</c:v>
                </c:pt>
                <c:pt idx="8">
                  <c:v>-35.374838979877325</c:v>
                </c:pt>
                <c:pt idx="9">
                  <c:v>-34.860211997496265</c:v>
                </c:pt>
                <c:pt idx="10">
                  <c:v>-34.368369932216481</c:v>
                </c:pt>
                <c:pt idx="11">
                  <c:v>-33.897252759231598</c:v>
                </c:pt>
                <c:pt idx="12">
                  <c:v>-33.444996190288698</c:v>
                </c:pt>
                <c:pt idx="13">
                  <c:v>-33.009912055934855</c:v>
                </c:pt>
                <c:pt idx="14">
                  <c:v>-32.96728793924035</c:v>
                </c:pt>
                <c:pt idx="15">
                  <c:v>-32.924818680910285</c:v>
                </c:pt>
                <c:pt idx="16">
                  <c:v>-32.882502846609867</c:v>
                </c:pt>
                <c:pt idx="17">
                  <c:v>-32.840339015842169</c:v>
                </c:pt>
              </c:numCache>
            </c:numRef>
          </c:yVal>
          <c:smooth val="1"/>
        </c:ser>
        <c:ser>
          <c:idx val="0"/>
          <c:order val="3"/>
          <c:spPr>
            <a:ln w="12700">
              <a:solidFill>
                <a:srgbClr val="3366FF"/>
              </a:solidFill>
              <a:prstDash val="solid"/>
            </a:ln>
          </c:spPr>
          <c:marker>
            <c:symbol val="diamond"/>
            <c:size val="3"/>
            <c:spPr>
              <a:solidFill>
                <a:srgbClr val="3366FF"/>
              </a:solidFill>
              <a:ln>
                <a:solidFill>
                  <a:srgbClr val="3366FF"/>
                </a:solidFill>
                <a:prstDash val="solid"/>
              </a:ln>
            </c:spPr>
          </c:marker>
          <c:xVal>
            <c:numRef>
              <c:f>Лист1!$K$8:$K$25</c:f>
              <c:numCache>
                <c:formatCode>General</c:formatCode>
                <c:ptCount val="18"/>
                <c:pt idx="0">
                  <c:v>8.5</c:v>
                </c:pt>
                <c:pt idx="1">
                  <c:v>9</c:v>
                </c:pt>
                <c:pt idx="2">
                  <c:v>9.5</c:v>
                </c:pt>
                <c:pt idx="3">
                  <c:v>10</c:v>
                </c:pt>
                <c:pt idx="4">
                  <c:v>10.1</c:v>
                </c:pt>
                <c:pt idx="5">
                  <c:v>10.199999999999999</c:v>
                </c:pt>
                <c:pt idx="6">
                  <c:v>10.3</c:v>
                </c:pt>
                <c:pt idx="7">
                  <c:v>10.4</c:v>
                </c:pt>
                <c:pt idx="8">
                  <c:v>10.5</c:v>
                </c:pt>
                <c:pt idx="9">
                  <c:v>10.6</c:v>
                </c:pt>
                <c:pt idx="10">
                  <c:v>10.7</c:v>
                </c:pt>
                <c:pt idx="11">
                  <c:v>10.8</c:v>
                </c:pt>
                <c:pt idx="12">
                  <c:v>10.9</c:v>
                </c:pt>
                <c:pt idx="13">
                  <c:v>11</c:v>
                </c:pt>
                <c:pt idx="14">
                  <c:v>11.01</c:v>
                </c:pt>
                <c:pt idx="15">
                  <c:v>11.02</c:v>
                </c:pt>
                <c:pt idx="16">
                  <c:v>11.03</c:v>
                </c:pt>
                <c:pt idx="17">
                  <c:v>11.04</c:v>
                </c:pt>
              </c:numCache>
            </c:numRef>
          </c:xVal>
          <c:yVal>
            <c:numRef>
              <c:f>Лист1!$O$8:$O$25</c:f>
              <c:numCache>
                <c:formatCode>General</c:formatCode>
                <c:ptCount val="18"/>
                <c:pt idx="0">
                  <c:v>-122.55301335340744</c:v>
                </c:pt>
                <c:pt idx="1">
                  <c:v>-90.078459849497563</c:v>
                </c:pt>
                <c:pt idx="2">
                  <c:v>-92.157779709851241</c:v>
                </c:pt>
                <c:pt idx="3">
                  <c:v>-123.10844112743041</c:v>
                </c:pt>
                <c:pt idx="4">
                  <c:v>-135.69629887209666</c:v>
                </c:pt>
                <c:pt idx="5">
                  <c:v>-152.23898176585331</c:v>
                </c:pt>
                <c:pt idx="6">
                  <c:v>-174.4574006361521</c:v>
                </c:pt>
                <c:pt idx="7">
                  <c:v>-205.22474947506751</c:v>
                </c:pt>
                <c:pt idx="8">
                  <c:v>-249.65952872690707</c:v>
                </c:pt>
                <c:pt idx="9">
                  <c:v>-317.70280962626975</c:v>
                </c:pt>
                <c:pt idx="10">
                  <c:v>-71.111456701166617</c:v>
                </c:pt>
                <c:pt idx="11">
                  <c:v>-286.67202634750254</c:v>
                </c:pt>
                <c:pt idx="12">
                  <c:v>-82.48960064607337</c:v>
                </c:pt>
                <c:pt idx="13">
                  <c:v>-2.4524409243019818</c:v>
                </c:pt>
                <c:pt idx="14">
                  <c:v>-195.91028465621386</c:v>
                </c:pt>
                <c:pt idx="15">
                  <c:v>-209.08287880899138</c:v>
                </c:pt>
                <c:pt idx="16">
                  <c:v>-135.82841363771544</c:v>
                </c:pt>
                <c:pt idx="17">
                  <c:v>-144.00905703893872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015232"/>
        <c:axId val="92029312"/>
      </c:scatterChart>
      <c:valAx>
        <c:axId val="91605248"/>
        <c:scaling>
          <c:orientation val="minMax"/>
          <c:max val="11.1"/>
          <c:min val="9.5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Скорость входа в атмосферу Земли [км/сек]</a:t>
                </a:r>
              </a:p>
            </c:rich>
          </c:tx>
          <c:layout>
            <c:manualLayout>
              <c:xMode val="edge"/>
              <c:yMode val="edge"/>
              <c:x val="0.2826517576286055"/>
              <c:y val="0.8932991105563433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2013312"/>
        <c:crosses val="autoZero"/>
        <c:crossBetween val="midCat"/>
        <c:majorUnit val="0.5"/>
      </c:valAx>
      <c:valAx>
        <c:axId val="92013312"/>
        <c:scaling>
          <c:orientation val="minMax"/>
          <c:max val="140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FF00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/>
                  <a:t>V </a:t>
                </a:r>
                <a:r>
                  <a:rPr lang="ru-RU" sz="1600"/>
                  <a:t>имп [м/сек]</a:t>
                </a:r>
              </a:p>
            </c:rich>
          </c:tx>
          <c:layout>
            <c:manualLayout>
              <c:xMode val="edge"/>
              <c:yMode val="edge"/>
              <c:x val="2.2143178849075029E-2"/>
              <c:y val="0.4188046295692425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FF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FF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605248"/>
        <c:crosses val="autoZero"/>
        <c:crossBetween val="midCat"/>
        <c:majorUnit val="2000"/>
        <c:minorUnit val="500"/>
      </c:valAx>
      <c:valAx>
        <c:axId val="92015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2029312"/>
        <c:crosses val="autoZero"/>
        <c:crossBetween val="midCat"/>
      </c:valAx>
      <c:valAx>
        <c:axId val="92029312"/>
        <c:scaling>
          <c:orientation val="minMax"/>
          <c:max val="270"/>
          <c:min val="-360"/>
        </c:scaling>
        <c:delete val="0"/>
        <c:axPos val="r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2015232"/>
        <c:crosses val="max"/>
        <c:crossBetween val="midCat"/>
        <c:majorUnit val="90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200" baseline="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75" b="1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r>
              <a:rPr lang="ru-RU"/>
              <a:t>300 ткм Короткое возвращение </a:t>
            </a:r>
          </a:p>
        </c:rich>
      </c:tx>
      <c:layout>
        <c:manualLayout>
          <c:xMode val="edge"/>
          <c:yMode val="edge"/>
          <c:x val="0.22206896551724137"/>
          <c:y val="2.91667260065226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586206896551725"/>
          <c:y val="0.18958371904239715"/>
          <c:w val="0.84551724137931039"/>
          <c:h val="0.68958473629707095"/>
        </c:manualLayout>
      </c:layout>
      <c:scatterChart>
        <c:scatterStyle val="smoothMarker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Лист1!$AD$53:$AD$57</c:f>
              <c:numCache>
                <c:formatCode>General</c:formatCode>
                <c:ptCount val="5"/>
                <c:pt idx="0">
                  <c:v>2.2442342434475049</c:v>
                </c:pt>
                <c:pt idx="1">
                  <c:v>2.0712304656991858</c:v>
                </c:pt>
                <c:pt idx="2">
                  <c:v>1.9443722134891834</c:v>
                </c:pt>
                <c:pt idx="3">
                  <c:v>1.8443937055390398</c:v>
                </c:pt>
                <c:pt idx="4">
                  <c:v>1.7621121164395828</c:v>
                </c:pt>
              </c:numCache>
            </c:numRef>
          </c:xVal>
          <c:yVal>
            <c:numRef>
              <c:f>Лист1!$AE$53:$AE$57</c:f>
              <c:numCache>
                <c:formatCode>General</c:formatCode>
                <c:ptCount val="5"/>
                <c:pt idx="0">
                  <c:v>-17.706967601379578</c:v>
                </c:pt>
                <c:pt idx="1">
                  <c:v>-16.525211589415651</c:v>
                </c:pt>
                <c:pt idx="2">
                  <c:v>-15.535769669069678</c:v>
                </c:pt>
                <c:pt idx="3">
                  <c:v>-14.66843066428088</c:v>
                </c:pt>
                <c:pt idx="4">
                  <c:v>-13.887715002296801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722496"/>
        <c:axId val="91724800"/>
      </c:scatterChart>
      <c:valAx>
        <c:axId val="91722496"/>
        <c:scaling>
          <c:orientation val="minMax"/>
          <c:min val="1.7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75" b="1" i="0" u="none" strike="noStrike" baseline="0">
                    <a:solidFill>
                      <a:srgbClr val="000000"/>
                    </a:solidFill>
                    <a:latin typeface="MS Sans Serif"/>
                    <a:ea typeface="MS Sans Serif"/>
                    <a:cs typeface="MS Sans Serif"/>
                  </a:defRPr>
                </a:pPr>
                <a:r>
                  <a:rPr lang="ru-RU"/>
                  <a:t>Время возвращения  сут</a:t>
                </a:r>
              </a:p>
            </c:rich>
          </c:tx>
          <c:layout>
            <c:manualLayout>
              <c:xMode val="edge"/>
              <c:yMode val="edge"/>
              <c:x val="0.38896551724137929"/>
              <c:y val="0.9083351813459906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endParaRPr lang="ru-RU"/>
          </a:p>
        </c:txPr>
        <c:crossAx val="91724800"/>
        <c:crosses val="autoZero"/>
        <c:crossBetween val="midCat"/>
      </c:valAx>
      <c:valAx>
        <c:axId val="91724800"/>
        <c:scaling>
          <c:orientation val="minMax"/>
          <c:max val="-13"/>
          <c:min val="-18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75" b="1" i="0" u="none" strike="noStrike" baseline="0">
                    <a:solidFill>
                      <a:srgbClr val="000000"/>
                    </a:solidFill>
                    <a:latin typeface="MS Sans Serif"/>
                    <a:ea typeface="MS Sans Serif"/>
                    <a:cs typeface="MS Sans Serif"/>
                  </a:defRPr>
                </a:pPr>
                <a:r>
                  <a:rPr lang="ru-RU"/>
                  <a:t>Широта входа в атмосферу</a:t>
                </a:r>
              </a:p>
            </c:rich>
          </c:tx>
          <c:layout>
            <c:manualLayout>
              <c:xMode val="edge"/>
              <c:yMode val="edge"/>
              <c:x val="2.2068965517241378E-2"/>
              <c:y val="0.283333909777648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MS Sans Serif"/>
                <a:ea typeface="MS Sans Serif"/>
                <a:cs typeface="MS Sans Serif"/>
              </a:defRPr>
            </a:pPr>
            <a:endParaRPr lang="ru-RU"/>
          </a:p>
        </c:txPr>
        <c:crossAx val="91722496"/>
        <c:crosses val="autoZero"/>
        <c:crossBetween val="midCat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MS Sans Serif"/>
          <a:ea typeface="MS Sans Serif"/>
          <a:cs typeface="MS Sans Serif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0.20425</cdr:x>
      <cdr:y>0.25931</cdr:y>
    </cdr:from>
    <cdr:to>
      <cdr:x>0.87767</cdr:x>
      <cdr:y>0.72122</cdr:y>
    </cdr:to>
    <cdr:sp macro="" textlink="">
      <cdr:nvSpPr>
        <cdr:cNvPr id="614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706713" y="1455234"/>
          <a:ext cx="5627073" cy="259214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0.2092</cdr:x>
      <cdr:y>0.27995</cdr:y>
    </cdr:from>
    <cdr:to>
      <cdr:x>0.69561</cdr:x>
      <cdr:y>0.7216</cdr:y>
    </cdr:to>
    <cdr:sp macro="" textlink="">
      <cdr:nvSpPr>
        <cdr:cNvPr id="8193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747027" y="1585911"/>
          <a:ext cx="4062032" cy="250194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0.66319</cdr:x>
      <cdr:y>0.28044</cdr:y>
    </cdr:from>
    <cdr:to>
      <cdr:x>0.99277</cdr:x>
      <cdr:y>0.34201</cdr:y>
    </cdr:to>
    <cdr:sp macro="" textlink="">
      <cdr:nvSpPr>
        <cdr:cNvPr id="109056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51513" y="1429591"/>
          <a:ext cx="2856785" cy="3131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8000"/>
              </a:solidFill>
              <a:latin typeface="MS Sans Serif"/>
            </a:rPr>
            <a:t> Обратно вверх - 16680 м/с</a:t>
          </a:r>
        </a:p>
      </cdr:txBody>
    </cdr:sp>
  </cdr:relSizeAnchor>
  <cdr:relSizeAnchor xmlns:cdr="http://schemas.openxmlformats.org/drawingml/2006/chartDrawing">
    <cdr:from>
      <cdr:x>0.68417</cdr:x>
      <cdr:y>0.58264</cdr:y>
    </cdr:from>
    <cdr:to>
      <cdr:x>0.99273</cdr:x>
      <cdr:y>0.64611</cdr:y>
    </cdr:to>
    <cdr:sp macro="" textlink="">
      <cdr:nvSpPr>
        <cdr:cNvPr id="4485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49091" y="3143750"/>
          <a:ext cx="2689485" cy="3222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</a:t>
          </a:r>
          <a:r>
            <a:rPr lang="en-US" sz="1650" b="1" i="0" u="none" strike="noStrike" baseline="0">
              <a:solidFill>
                <a:srgbClr val="0000FF"/>
              </a:solidFill>
              <a:latin typeface="MS Sans Serif"/>
            </a:rPr>
            <a:t>559</a:t>
          </a: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0 м/с</a:t>
          </a:r>
          <a:endParaRPr lang="ru-RU" sz="1650" b="1" i="0" u="none" strike="noStrike" baseline="30000">
            <a:solidFill>
              <a:srgbClr val="0000FF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0.67876</cdr:x>
      <cdr:y>0.81548</cdr:y>
    </cdr:from>
    <cdr:to>
      <cdr:x>0.99896</cdr:x>
      <cdr:y>0.87362</cdr:y>
    </cdr:to>
    <cdr:sp macro="" textlink="">
      <cdr:nvSpPr>
        <cdr:cNvPr id="1090563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86529" y="4150989"/>
          <a:ext cx="2775347" cy="2957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993300"/>
              </a:solidFill>
              <a:latin typeface="MS Sans Serif"/>
            </a:rPr>
            <a:t> Прямо   вверх    -  284 м/с</a:t>
          </a:r>
        </a:p>
      </cdr:txBody>
    </cdr:sp>
  </cdr:relSizeAnchor>
  <cdr:relSizeAnchor xmlns:cdr="http://schemas.openxmlformats.org/drawingml/2006/chartDrawing">
    <cdr:from>
      <cdr:x>0.66773</cdr:x>
      <cdr:y>0.23367</cdr:y>
    </cdr:from>
    <cdr:to>
      <cdr:x>0.99051</cdr:x>
      <cdr:y>0.29588</cdr:y>
    </cdr:to>
    <cdr:sp macro="" textlink="">
      <cdr:nvSpPr>
        <cdr:cNvPr id="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80982" y="1368461"/>
          <a:ext cx="2812730" cy="3157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Обратно вниз  </a:t>
          </a:r>
          <a:r>
            <a:rPr lang="en-US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 </a:t>
          </a: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- </a:t>
          </a:r>
          <a:r>
            <a:rPr lang="en-US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1728</a:t>
          </a: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0 м/с </a:t>
          </a:r>
          <a:endParaRPr lang="ru-RU" sz="1650" b="1" i="0" u="none" strike="noStrike" baseline="30000">
            <a:solidFill>
              <a:schemeClr val="accent4">
                <a:lumMod val="60000"/>
                <a:lumOff val="40000"/>
              </a:schemeClr>
            </a:solidFill>
            <a:latin typeface="MS Sans Serif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0.67185</cdr:x>
      <cdr:y>0.46611</cdr:y>
    </cdr:from>
    <cdr:to>
      <cdr:x>0.98472</cdr:x>
      <cdr:y>0.52811</cdr:y>
    </cdr:to>
    <cdr:sp macro="" textlink="">
      <cdr:nvSpPr>
        <cdr:cNvPr id="44851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14654" y="2434719"/>
          <a:ext cx="2711824" cy="3146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B050"/>
              </a:solidFill>
              <a:latin typeface="MS Sans Serif"/>
            </a:rPr>
            <a:t>Обратно вверх - 7250 м/с</a:t>
          </a:r>
          <a:endParaRPr lang="ru-RU" sz="1650" b="1" i="0" u="none" strike="noStrike" baseline="30000">
            <a:solidFill>
              <a:srgbClr val="00B050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0.67857</cdr:x>
      <cdr:y>0.32237</cdr:y>
    </cdr:from>
    <cdr:to>
      <cdr:x>0.98836</cdr:x>
      <cdr:y>0.38608</cdr:y>
    </cdr:to>
    <cdr:sp macro="" textlink="">
      <cdr:nvSpPr>
        <cdr:cNvPr id="4485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70683" y="1709377"/>
          <a:ext cx="2689411" cy="3222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- 7680 м/с</a:t>
          </a:r>
          <a:endParaRPr lang="ru-RU" sz="1650" b="1" i="0" u="none" strike="noStrike" baseline="30000">
            <a:solidFill>
              <a:srgbClr val="0000FF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0.67857</cdr:x>
      <cdr:y>0.81451</cdr:y>
    </cdr:from>
    <cdr:to>
      <cdr:x>0.99871</cdr:x>
      <cdr:y>0.87155</cdr:y>
    </cdr:to>
    <cdr:sp macro="" textlink="">
      <cdr:nvSpPr>
        <cdr:cNvPr id="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70683" y="4197082"/>
          <a:ext cx="2779059" cy="2905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C00000"/>
              </a:solidFill>
              <a:latin typeface="MS Sans Serif"/>
            </a:rPr>
            <a:t>Прямо   вверх    -    5</a:t>
          </a:r>
          <a:r>
            <a:rPr lang="en-US" sz="1650" b="1" i="0" u="none" strike="noStrike" baseline="0">
              <a:solidFill>
                <a:srgbClr val="C00000"/>
              </a:solidFill>
              <a:latin typeface="MS Sans Serif"/>
            </a:rPr>
            <a:t>2</a:t>
          </a:r>
          <a:r>
            <a:rPr lang="ru-RU" sz="1650" b="1" i="0" u="none" strike="noStrike" baseline="0">
              <a:solidFill>
                <a:srgbClr val="C00000"/>
              </a:solidFill>
              <a:latin typeface="MS Sans Serif"/>
            </a:rPr>
            <a:t> м/с</a:t>
          </a:r>
          <a:endParaRPr lang="ru-RU" sz="1650" b="1" i="0" u="none" strike="noStrike" baseline="30000">
            <a:solidFill>
              <a:srgbClr val="C00000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0.67185</cdr:x>
      <cdr:y>0.20631</cdr:y>
    </cdr:from>
    <cdr:to>
      <cdr:x>0.99612</cdr:x>
      <cdr:y>0.26852</cdr:y>
    </cdr:to>
    <cdr:sp macro="" textlink="">
      <cdr:nvSpPr>
        <cdr:cNvPr id="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14654" y="1121909"/>
          <a:ext cx="2812676" cy="3157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ru-RU" sz="1650" b="1" i="0" u="none" strike="noStrike" baseline="0" dirty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Обратно вниз  - 10390 м/с </a:t>
          </a:r>
          <a:endParaRPr lang="ru-RU" sz="1650" b="1" i="0" u="none" strike="noStrike" baseline="30000" dirty="0">
            <a:solidFill>
              <a:schemeClr val="accent4">
                <a:lumMod val="60000"/>
                <a:lumOff val="40000"/>
              </a:schemeClr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0.64235</cdr:x>
      <cdr:y>0.67722</cdr:y>
    </cdr:from>
    <cdr:to>
      <cdr:x>0.99482</cdr:x>
      <cdr:y>0.73451</cdr:y>
    </cdr:to>
    <cdr:sp macro="" textlink="">
      <cdr:nvSpPr>
        <cdr:cNvPr id="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56919" y="3502212"/>
          <a:ext cx="3059205" cy="2905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ru-RU" sz="1650" b="1" i="1" u="none" strike="noStrike" baseline="0" dirty="0">
              <a:solidFill>
                <a:sysClr val="windowText" lastClr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ysClr val="windowText" lastClr="000000"/>
              </a:solidFill>
              <a:latin typeface="MS Sans Serif"/>
            </a:rPr>
            <a:t> - угол линии апсид </a:t>
          </a:r>
          <a:r>
            <a:rPr lang="en-US" sz="1650" b="1" i="0" u="none" strike="noStrike" baseline="0" dirty="0">
              <a:solidFill>
                <a:sysClr val="windowText" lastClr="000000"/>
              </a:solidFill>
              <a:latin typeface="MS Sans Serif"/>
            </a:rPr>
            <a:t>48-20</a:t>
          </a:r>
          <a:r>
            <a:rPr lang="en-US" sz="1650" b="1" i="0" u="none" strike="noStrike" baseline="40000" dirty="0">
              <a:solidFill>
                <a:sysClr val="windowText" lastClr="000000"/>
              </a:solidFill>
              <a:latin typeface="MS Sans Serif"/>
            </a:rPr>
            <a:t>o</a:t>
          </a:r>
          <a:endParaRPr lang="ru-RU" sz="1650" b="1" i="0" u="none" strike="noStrike" baseline="40000" dirty="0">
            <a:solidFill>
              <a:sysClr val="windowText" lastClr="000000"/>
            </a:solidFill>
            <a:latin typeface="MS Sans Serif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0.65712</cdr:x>
      <cdr:y>0.58169</cdr:y>
    </cdr:from>
    <cdr:to>
      <cdr:x>0.9872</cdr:x>
      <cdr:y>0.64467</cdr:y>
    </cdr:to>
    <cdr:sp macro="" textlink="">
      <cdr:nvSpPr>
        <cdr:cNvPr id="44851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91308" y="3039868"/>
          <a:ext cx="2858806" cy="3146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50" b="1" i="0" u="none" strike="noStrike" baseline="0">
              <a:solidFill>
                <a:srgbClr val="00B050"/>
              </a:solidFill>
              <a:latin typeface="MS Sans Serif"/>
            </a:rPr>
            <a:t>Обратно вверх - </a:t>
          </a:r>
          <a:r>
            <a:rPr lang="en-US" sz="1650" b="1" i="0" u="none" strike="noStrike" baseline="0">
              <a:solidFill>
                <a:srgbClr val="00B050"/>
              </a:solidFill>
              <a:latin typeface="MS Sans Serif"/>
            </a:rPr>
            <a:t>291</a:t>
          </a:r>
          <a:r>
            <a:rPr lang="ru-RU" sz="1650" b="1" i="0" u="none" strike="noStrike" baseline="0">
              <a:solidFill>
                <a:srgbClr val="00B050"/>
              </a:solidFill>
              <a:latin typeface="MS Sans Serif"/>
            </a:rPr>
            <a:t>0 м/с</a:t>
          </a:r>
          <a:endParaRPr lang="ru-RU" sz="1650" b="1" i="0" u="none" strike="noStrike" baseline="30000">
            <a:solidFill>
              <a:srgbClr val="00B050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0.64937</cdr:x>
      <cdr:y>0.22229</cdr:y>
    </cdr:from>
    <cdr:to>
      <cdr:x>0.9599</cdr:x>
      <cdr:y>0.28649</cdr:y>
    </cdr:to>
    <cdr:sp macro="" textlink="">
      <cdr:nvSpPr>
        <cdr:cNvPr id="4485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24149" y="1238760"/>
          <a:ext cx="2689484" cy="3222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</a:t>
          </a:r>
          <a:r>
            <a:rPr lang="en-US" sz="1650" b="1" i="0" u="none" strike="noStrike" baseline="0">
              <a:solidFill>
                <a:srgbClr val="0000FF"/>
              </a:solidFill>
              <a:latin typeface="MS Sans Serif"/>
            </a:rPr>
            <a:t>4720</a:t>
          </a: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 м/с</a:t>
          </a:r>
          <a:endParaRPr lang="ru-RU" sz="1650" b="1" i="0" u="none" strike="noStrike" baseline="30000">
            <a:solidFill>
              <a:srgbClr val="0000FF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0.63801</cdr:x>
      <cdr:y>0.80926</cdr:y>
    </cdr:from>
    <cdr:to>
      <cdr:x>0.98596</cdr:x>
      <cdr:y>0.87139</cdr:y>
    </cdr:to>
    <cdr:sp macro="" textlink="">
      <cdr:nvSpPr>
        <cdr:cNvPr id="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49440" y="4266148"/>
          <a:ext cx="3026524" cy="3274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ru-RU" sz="1650" b="1" i="0" u="none" strike="noStrike" baseline="0">
              <a:solidFill>
                <a:srgbClr val="C00000"/>
              </a:solidFill>
              <a:latin typeface="MS Sans Serif"/>
            </a:rPr>
            <a:t>Прямо   вверх    -  </a:t>
          </a:r>
          <a:r>
            <a:rPr lang="en-US" sz="1650" b="1" i="0" u="none" strike="noStrike" baseline="0">
              <a:solidFill>
                <a:srgbClr val="C00000"/>
              </a:solidFill>
              <a:latin typeface="MS Sans Serif"/>
            </a:rPr>
            <a:t>211</a:t>
          </a:r>
          <a:r>
            <a:rPr lang="ru-RU" sz="1650" b="1" i="0" u="none" strike="noStrike" baseline="0">
              <a:solidFill>
                <a:srgbClr val="C00000"/>
              </a:solidFill>
              <a:latin typeface="MS Sans Serif"/>
            </a:rPr>
            <a:t> м/с</a:t>
          </a:r>
          <a:endParaRPr lang="ru-RU" sz="1650" b="1" i="0" u="none" strike="noStrike" baseline="30000">
            <a:solidFill>
              <a:srgbClr val="C00000"/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0.65195</cdr:x>
      <cdr:y>0.15637</cdr:y>
    </cdr:from>
    <cdr:to>
      <cdr:x>0.97671</cdr:x>
      <cdr:y>0.21736</cdr:y>
    </cdr:to>
    <cdr:sp macro="" textlink="">
      <cdr:nvSpPr>
        <cdr:cNvPr id="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46540" y="897821"/>
          <a:ext cx="2812729" cy="3157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45720" tIns="27432" rIns="4572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Обратно вниз  </a:t>
          </a:r>
          <a:r>
            <a:rPr lang="en-US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 </a:t>
          </a: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- </a:t>
          </a:r>
          <a:r>
            <a:rPr lang="en-US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5510</a:t>
          </a:r>
          <a:r>
            <a:rPr lang="ru-RU" sz="1650" b="1" i="0" u="none" strike="noStrike" baseline="0">
              <a:solidFill>
                <a:schemeClr val="accent4">
                  <a:lumMod val="60000"/>
                  <a:lumOff val="40000"/>
                </a:schemeClr>
              </a:solidFill>
              <a:latin typeface="MS Sans Serif"/>
            </a:rPr>
            <a:t> м/с </a:t>
          </a:r>
          <a:endParaRPr lang="ru-RU" sz="1650" b="1" i="0" u="none" strike="noStrike" baseline="30000">
            <a:solidFill>
              <a:schemeClr val="accent4">
                <a:lumMod val="60000"/>
                <a:lumOff val="40000"/>
              </a:schemeClr>
            </a:solidFill>
            <a:latin typeface="MS Sans Serif"/>
          </a:endParaRPr>
        </a:p>
      </cdr:txBody>
    </cdr:sp>
  </cdr:relSizeAnchor>
  <cdr:relSizeAnchor xmlns:cdr="http://schemas.openxmlformats.org/drawingml/2006/chartDrawing">
    <cdr:from>
      <cdr:x>0.59816</cdr:x>
      <cdr:y>0.43499</cdr:y>
    </cdr:from>
    <cdr:to>
      <cdr:x>0.99329</cdr:x>
      <cdr:y>0.49362</cdr:y>
    </cdr:to>
    <cdr:sp macro="" textlink="">
      <cdr:nvSpPr>
        <cdr:cNvPr id="1091589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10702" y="2215690"/>
          <a:ext cx="3439935" cy="2982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ctr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650" b="1" i="1" u="none" strike="noStrike" baseline="0" dirty="0">
              <a:solidFill>
                <a:srgbClr val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rgbClr val="000000"/>
              </a:solidFill>
              <a:latin typeface="MS Sans Serif"/>
            </a:rPr>
            <a:t> - угол линии апсид 47-75</a:t>
          </a:r>
          <a:r>
            <a:rPr lang="ru-RU" sz="1650" b="1" i="0" u="none" strike="noStrike" baseline="30000" dirty="0">
              <a:solidFill>
                <a:srgbClr val="000000"/>
              </a:solidFill>
              <a:latin typeface="MS Sans Serif"/>
            </a:rPr>
            <a:t>o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0.57689</cdr:x>
      <cdr:y>0.62803</cdr:y>
    </cdr:from>
    <cdr:to>
      <cdr:x>0.9905</cdr:x>
      <cdr:y>0.69278</cdr:y>
    </cdr:to>
    <cdr:sp macro="" textlink="">
      <cdr:nvSpPr>
        <cdr:cNvPr id="11141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59537" y="3161655"/>
          <a:ext cx="3553578" cy="3256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8000"/>
              </a:solidFill>
              <a:latin typeface="MS Sans Serif"/>
            </a:rPr>
            <a:t>    Обратно вверх - 1367 м/с</a:t>
          </a:r>
        </a:p>
      </cdr:txBody>
    </cdr:sp>
  </cdr:relSizeAnchor>
  <cdr:relSizeAnchor xmlns:cdr="http://schemas.openxmlformats.org/drawingml/2006/chartDrawing">
    <cdr:from>
      <cdr:x>0.60754</cdr:x>
      <cdr:y>0.15442</cdr:y>
    </cdr:from>
    <cdr:to>
      <cdr:x>0.99001</cdr:x>
      <cdr:y>0.2204</cdr:y>
    </cdr:to>
    <cdr:sp macro="" textlink="">
      <cdr:nvSpPr>
        <cdr:cNvPr id="111411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22923" y="779791"/>
          <a:ext cx="3285944" cy="3318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- 3158 м/с</a:t>
          </a:r>
        </a:p>
      </cdr:txBody>
    </cdr:sp>
  </cdr:relSizeAnchor>
  <cdr:relSizeAnchor xmlns:cdr="http://schemas.openxmlformats.org/drawingml/2006/chartDrawing">
    <cdr:from>
      <cdr:x>0.5937</cdr:x>
      <cdr:y>0.80805</cdr:y>
    </cdr:from>
    <cdr:to>
      <cdr:x>0.97641</cdr:x>
      <cdr:y>0.86667</cdr:y>
    </cdr:to>
    <cdr:sp macro="" textlink="">
      <cdr:nvSpPr>
        <cdr:cNvPr id="111411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03974" y="4067035"/>
          <a:ext cx="3288069" cy="2948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993300"/>
              </a:solidFill>
              <a:latin typeface="MS Sans Serif"/>
            </a:rPr>
            <a:t>   Прямо   вверх - 11 м/с</a:t>
          </a:r>
        </a:p>
      </cdr:txBody>
    </cdr:sp>
  </cdr:relSizeAnchor>
  <cdr:relSizeAnchor xmlns:cdr="http://schemas.openxmlformats.org/drawingml/2006/chartDrawing">
    <cdr:from>
      <cdr:x>0.58257</cdr:x>
      <cdr:y>0.1088</cdr:y>
    </cdr:from>
    <cdr:to>
      <cdr:x>0.97666</cdr:x>
      <cdr:y>0.17895</cdr:y>
    </cdr:to>
    <cdr:sp macro="" textlink="">
      <cdr:nvSpPr>
        <cdr:cNvPr id="11141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08391" y="550362"/>
          <a:ext cx="3385776" cy="352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C0C0C0"/>
              </a:solidFill>
              <a:latin typeface="MS Sans Serif"/>
            </a:rPr>
            <a:t>   Обратно вниз  - 3435 м/с </a:t>
          </a:r>
        </a:p>
      </cdr:txBody>
    </cdr:sp>
  </cdr:relSizeAnchor>
  <cdr:relSizeAnchor xmlns:cdr="http://schemas.openxmlformats.org/drawingml/2006/chartDrawing">
    <cdr:from>
      <cdr:x>0.57466</cdr:x>
      <cdr:y>0.73055</cdr:y>
    </cdr:from>
    <cdr:to>
      <cdr:x>0.99446</cdr:x>
      <cdr:y>0.79113</cdr:y>
    </cdr:to>
    <cdr:sp macro="" textlink="">
      <cdr:nvSpPr>
        <cdr:cNvPr id="1114117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40421" y="3677253"/>
          <a:ext cx="3606679" cy="3046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50" b="1" i="1" u="none" strike="noStrike" baseline="0" dirty="0">
              <a:solidFill>
                <a:srgbClr val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rgbClr val="000000"/>
              </a:solidFill>
              <a:latin typeface="MS Sans Serif"/>
            </a:rPr>
            <a:t> - угол линии апсид 61-81</a:t>
          </a:r>
          <a:r>
            <a:rPr lang="ru-RU" sz="1650" b="1" i="0" u="none" strike="noStrike" baseline="30000" dirty="0">
              <a:solidFill>
                <a:srgbClr val="000000"/>
              </a:solidFill>
              <a:latin typeface="MS Sans Serif"/>
            </a:rPr>
            <a:t>o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0.57384</cdr:x>
      <cdr:y>0.63</cdr:y>
    </cdr:from>
    <cdr:to>
      <cdr:x>0.98994</cdr:x>
      <cdr:y>0.69475</cdr:y>
    </cdr:to>
    <cdr:sp macro="" textlink="">
      <cdr:nvSpPr>
        <cdr:cNvPr id="112435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74191" y="3177548"/>
          <a:ext cx="3242024" cy="3262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8000"/>
              </a:solidFill>
              <a:latin typeface="MS Sans Serif"/>
            </a:rPr>
            <a:t>    Обратно вверх - 1063 м/с</a:t>
          </a:r>
        </a:p>
      </cdr:txBody>
    </cdr:sp>
  </cdr:relSizeAnchor>
  <cdr:relSizeAnchor xmlns:cdr="http://schemas.openxmlformats.org/drawingml/2006/chartDrawing">
    <cdr:from>
      <cdr:x>0.6089</cdr:x>
      <cdr:y>0.2378</cdr:y>
    </cdr:from>
    <cdr:to>
      <cdr:x>0.99389</cdr:x>
      <cdr:y>0.30452</cdr:y>
    </cdr:to>
    <cdr:sp macro="" textlink="">
      <cdr:nvSpPr>
        <cdr:cNvPr id="112435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47406" y="1201394"/>
          <a:ext cx="2999594" cy="3361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- 3148 м/с</a:t>
          </a:r>
        </a:p>
      </cdr:txBody>
    </cdr:sp>
  </cdr:relSizeAnchor>
  <cdr:relSizeAnchor xmlns:cdr="http://schemas.openxmlformats.org/drawingml/2006/chartDrawing">
    <cdr:from>
      <cdr:x>0.59063</cdr:x>
      <cdr:y>0.81003</cdr:y>
    </cdr:from>
    <cdr:to>
      <cdr:x>0.97561</cdr:x>
      <cdr:y>0.87012</cdr:y>
    </cdr:to>
    <cdr:sp macro="" textlink="">
      <cdr:nvSpPr>
        <cdr:cNvPr id="112435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05026" y="4084676"/>
          <a:ext cx="2999594" cy="3027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993300"/>
              </a:solidFill>
              <a:latin typeface="MS Sans Serif"/>
            </a:rPr>
            <a:t>  Прямо    вверх - 9 м/с</a:t>
          </a:r>
        </a:p>
      </cdr:txBody>
    </cdr:sp>
  </cdr:relSizeAnchor>
  <cdr:relSizeAnchor xmlns:cdr="http://schemas.openxmlformats.org/drawingml/2006/chartDrawing">
    <cdr:from>
      <cdr:x>0.59705</cdr:x>
      <cdr:y>0.1625</cdr:y>
    </cdr:from>
    <cdr:to>
      <cdr:x>0.99339</cdr:x>
      <cdr:y>0.2378</cdr:y>
    </cdr:to>
    <cdr:sp macro="" textlink="">
      <cdr:nvSpPr>
        <cdr:cNvPr id="112435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55052" y="821982"/>
          <a:ext cx="3088100" cy="3794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C0C0C0"/>
              </a:solidFill>
              <a:latin typeface="MS Sans Serif"/>
            </a:rPr>
            <a:t> Обратно вниз  - 3321м/с </a:t>
          </a:r>
        </a:p>
      </cdr:txBody>
    </cdr:sp>
  </cdr:relSizeAnchor>
  <cdr:relSizeAnchor xmlns:cdr="http://schemas.openxmlformats.org/drawingml/2006/chartDrawing">
    <cdr:from>
      <cdr:x>0.57161</cdr:x>
      <cdr:y>0.71731</cdr:y>
    </cdr:from>
    <cdr:to>
      <cdr:x>0.99339</cdr:x>
      <cdr:y>0.77765</cdr:y>
    </cdr:to>
    <cdr:sp macro="" textlink="">
      <cdr:nvSpPr>
        <cdr:cNvPr id="1124357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56875" y="3617517"/>
          <a:ext cx="3286277" cy="304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50" b="1" i="1" u="none" strike="noStrike" baseline="0" dirty="0">
              <a:solidFill>
                <a:srgbClr val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rgbClr val="000000"/>
              </a:solidFill>
              <a:latin typeface="MS Sans Serif"/>
            </a:rPr>
            <a:t> - угол линии апсид 64-78</a:t>
          </a:r>
          <a:r>
            <a:rPr lang="ru-RU" sz="1650" b="1" i="0" u="none" strike="noStrike" baseline="30000" dirty="0">
              <a:solidFill>
                <a:srgbClr val="000000"/>
              </a:solidFill>
              <a:latin typeface="MS Sans Serif"/>
            </a:rPr>
            <a:t>o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0.56162</cdr:x>
      <cdr:y>0.67218</cdr:y>
    </cdr:from>
    <cdr:to>
      <cdr:x>0.97595</cdr:x>
      <cdr:y>0.73424</cdr:y>
    </cdr:to>
    <cdr:sp macro="" textlink="">
      <cdr:nvSpPr>
        <cdr:cNvPr id="1258497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01269" y="3390117"/>
          <a:ext cx="2802017" cy="3126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8000"/>
              </a:solidFill>
              <a:latin typeface="MS Sans Serif"/>
            </a:rPr>
            <a:t>    Обратно вверх - 700 м/с</a:t>
          </a:r>
        </a:p>
      </cdr:txBody>
    </cdr:sp>
  </cdr:relSizeAnchor>
  <cdr:relSizeAnchor xmlns:cdr="http://schemas.openxmlformats.org/drawingml/2006/chartDrawing">
    <cdr:from>
      <cdr:x>0.60944</cdr:x>
      <cdr:y>0.34131</cdr:y>
    </cdr:from>
    <cdr:to>
      <cdr:x>0.99246</cdr:x>
      <cdr:y>0.40557</cdr:y>
    </cdr:to>
    <cdr:sp macro="" textlink="">
      <cdr:nvSpPr>
        <cdr:cNvPr id="125849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24643" y="1722930"/>
          <a:ext cx="2590323" cy="3237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00FF"/>
              </a:solidFill>
              <a:latin typeface="MS Sans Serif"/>
            </a:rPr>
            <a:t>Прямо    вниз   - 2742 м/с</a:t>
          </a:r>
        </a:p>
      </cdr:txBody>
    </cdr:sp>
  </cdr:relSizeAnchor>
  <cdr:relSizeAnchor xmlns:cdr="http://schemas.openxmlformats.org/drawingml/2006/chartDrawing">
    <cdr:from>
      <cdr:x>0.59095</cdr:x>
      <cdr:y>0.8115</cdr:y>
    </cdr:from>
    <cdr:to>
      <cdr:x>0.97472</cdr:x>
      <cdr:y>0.86889</cdr:y>
    </cdr:to>
    <cdr:sp macro="" textlink="">
      <cdr:nvSpPr>
        <cdr:cNvPr id="1258499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99627" y="4092091"/>
          <a:ext cx="2595324" cy="2891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993300"/>
              </a:solidFill>
              <a:latin typeface="MS Sans Serif"/>
            </a:rPr>
            <a:t>  Прямо    вверх - 9 м/с</a:t>
          </a:r>
        </a:p>
      </cdr:txBody>
    </cdr:sp>
  </cdr:relSizeAnchor>
  <cdr:relSizeAnchor xmlns:cdr="http://schemas.openxmlformats.org/drawingml/2006/chartDrawing">
    <cdr:from>
      <cdr:x>0.59736</cdr:x>
      <cdr:y>0.26993</cdr:y>
    </cdr:from>
    <cdr:to>
      <cdr:x>0.99197</cdr:x>
      <cdr:y>0.34278</cdr:y>
    </cdr:to>
    <cdr:sp macro="" textlink="">
      <cdr:nvSpPr>
        <cdr:cNvPr id="125850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2966" y="1363293"/>
          <a:ext cx="2668667" cy="367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C0C0C0"/>
              </a:solidFill>
              <a:latin typeface="MS Sans Serif"/>
            </a:rPr>
            <a:t> Обратно вниз  - 2930 м/с </a:t>
          </a:r>
        </a:p>
      </cdr:txBody>
    </cdr:sp>
  </cdr:relSizeAnchor>
  <cdr:relSizeAnchor xmlns:cdr="http://schemas.openxmlformats.org/drawingml/2006/chartDrawing">
    <cdr:from>
      <cdr:x>0.53204</cdr:x>
      <cdr:y>0.565</cdr:y>
    </cdr:from>
    <cdr:to>
      <cdr:x>0.97694</cdr:x>
      <cdr:y>0.63932</cdr:y>
    </cdr:to>
    <cdr:sp macro="" textlink="">
      <cdr:nvSpPr>
        <cdr:cNvPr id="125850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1244" y="2850043"/>
          <a:ext cx="3008709" cy="3744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8800" rIns="0" bIns="0" anchor="ctr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650" b="1" i="1" u="none" strike="noStrike" baseline="0" dirty="0">
              <a:solidFill>
                <a:srgbClr val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rgbClr val="000000"/>
              </a:solidFill>
              <a:latin typeface="MS Sans Serif"/>
            </a:rPr>
            <a:t> - угол линии апсид 69-76</a:t>
          </a:r>
          <a:r>
            <a:rPr lang="ru-RU" sz="1650" b="1" i="0" u="none" strike="noStrike" baseline="30000" dirty="0">
              <a:solidFill>
                <a:srgbClr val="000000"/>
              </a:solidFill>
              <a:latin typeface="MS Sans Serif"/>
            </a:rPr>
            <a:t>o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0.55844</cdr:x>
      <cdr:y>0.66776</cdr:y>
    </cdr:from>
    <cdr:to>
      <cdr:x>0.97587</cdr:x>
      <cdr:y>0.73079</cdr:y>
    </cdr:to>
    <cdr:sp macro="" textlink="">
      <cdr:nvSpPr>
        <cdr:cNvPr id="1133569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75483" y="3355089"/>
          <a:ext cx="2894585" cy="3163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008000"/>
              </a:solidFill>
              <a:latin typeface="MS Sans Serif"/>
            </a:rPr>
            <a:t>    Обратно вверх - 700 м/с</a:t>
          </a:r>
        </a:p>
      </cdr:txBody>
    </cdr:sp>
  </cdr:relSizeAnchor>
  <cdr:relSizeAnchor xmlns:cdr="http://schemas.openxmlformats.org/drawingml/2006/chartDrawing">
    <cdr:from>
      <cdr:x>0.58802</cdr:x>
      <cdr:y>0.80902</cdr:y>
    </cdr:from>
    <cdr:to>
      <cdr:x>0.97439</cdr:x>
      <cdr:y>0.86715</cdr:y>
    </cdr:to>
    <cdr:sp macro="" textlink="">
      <cdr:nvSpPr>
        <cdr:cNvPr id="113357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80651" y="4064206"/>
          <a:ext cx="2679159" cy="291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27432" rIns="4572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0" u="none" strike="noStrike" baseline="0">
              <a:solidFill>
                <a:srgbClr val="993300"/>
              </a:solidFill>
              <a:latin typeface="MS Sans Serif"/>
            </a:rPr>
            <a:t>  Прямо    вверх - 9 м/с</a:t>
          </a:r>
        </a:p>
      </cdr:txBody>
    </cdr:sp>
  </cdr:relSizeAnchor>
  <cdr:relSizeAnchor xmlns:cdr="http://schemas.openxmlformats.org/drawingml/2006/chartDrawing">
    <cdr:from>
      <cdr:x>0.5757</cdr:x>
      <cdr:y>0.45683</cdr:y>
    </cdr:from>
    <cdr:to>
      <cdr:x>0.97415</cdr:x>
      <cdr:y>0.59442</cdr:y>
    </cdr:to>
    <cdr:grpSp>
      <cdr:nvGrpSpPr>
        <cdr:cNvPr id="1133577" name="Group 9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5016056" y="2401365"/>
          <a:ext cx="3471682" cy="723254"/>
          <a:chOff x="4036190" y="1340253"/>
          <a:chExt cx="2789820" cy="695225"/>
        </a:xfrm>
      </cdr:grpSpPr>
      <cdr:sp macro="" textlink="">
        <cdr:nvSpPr>
          <cdr:cNvPr id="1133570" name="Text Box 4"/>
          <cdr:cNvSpPr txBox="1">
            <a:spLocks xmlns:a="http://schemas.openxmlformats.org/drawingml/2006/main" noChangeArrowheads="1"/>
          </cdr:cNvSpPr>
        </cdr:nvSpPr>
        <cdr:spPr bwMode="auto">
          <a:xfrm xmlns:a="http://schemas.openxmlformats.org/drawingml/2006/main">
            <a:off x="4123265" y="1705435"/>
            <a:ext cx="2702745" cy="3300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  <cdr:txBody>
          <a:bodyPr xmlns:a="http://schemas.openxmlformats.org/drawingml/2006/main" vertOverflow="clip" wrap="square" lIns="45720" tIns="27432" rIns="45720" bIns="0" anchor="t" upright="1"/>
          <a:lstStyle xmlns:a="http://schemas.openxmlformats.org/drawingml/2006/main"/>
          <a:p xmlns:a="http://schemas.openxmlformats.org/drawingml/2006/main">
            <a:pPr algn="l" rtl="0">
              <a:defRPr sz="1000"/>
            </a:pPr>
            <a:r>
              <a:rPr lang="ru-RU" sz="1650" b="1" i="0" u="none" strike="noStrike" baseline="0">
                <a:solidFill>
                  <a:srgbClr val="0000FF"/>
                </a:solidFill>
                <a:latin typeface="MS Sans Serif"/>
              </a:rPr>
              <a:t>Прямо    вниз   - 2742 м/с</a:t>
            </a:r>
          </a:p>
        </cdr:txBody>
      </cdr:sp>
      <cdr:sp macro="" textlink="">
        <cdr:nvSpPr>
          <cdr:cNvPr id="1133572" name="Text Box 4"/>
          <cdr:cNvSpPr txBox="1">
            <a:spLocks xmlns:a="http://schemas.openxmlformats.org/drawingml/2006/main" noChangeArrowheads="1"/>
          </cdr:cNvSpPr>
        </cdr:nvSpPr>
        <cdr:spPr bwMode="auto">
          <a:xfrm xmlns:a="http://schemas.openxmlformats.org/drawingml/2006/main">
            <a:off x="4036190" y="1340253"/>
            <a:ext cx="2786406" cy="372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cdr:spPr>
        <cdr:txBody>
          <a:bodyPr xmlns:a="http://schemas.openxmlformats.org/drawingml/2006/main" vertOverflow="clip" wrap="square" lIns="45720" tIns="27432" rIns="45720" bIns="0" anchor="t" upright="1"/>
          <a:lstStyle xmlns:a="http://schemas.openxmlformats.org/drawingml/2006/main"/>
          <a:p xmlns:a="http://schemas.openxmlformats.org/drawingml/2006/main">
            <a:pPr algn="l" rtl="0">
              <a:defRPr sz="1000"/>
            </a:pPr>
            <a:r>
              <a:rPr lang="ru-RU" sz="1650" b="1" i="0" u="none" strike="noStrike" baseline="0">
                <a:solidFill>
                  <a:srgbClr val="C0C0C0"/>
                </a:solidFill>
                <a:latin typeface="MS Sans Serif"/>
              </a:rPr>
              <a:t> Обратно вниз  - 2930 м/с </a:t>
            </a:r>
          </a:p>
        </cdr:txBody>
      </cdr:sp>
    </cdr:grpSp>
  </cdr:relSizeAnchor>
  <cdr:relSizeAnchor xmlns:cdr="http://schemas.openxmlformats.org/drawingml/2006/chartDrawing">
    <cdr:from>
      <cdr:x>0.55794</cdr:x>
      <cdr:y>0.34083</cdr:y>
    </cdr:from>
    <cdr:to>
      <cdr:x>0.98179</cdr:x>
      <cdr:y>0.40018</cdr:y>
    </cdr:to>
    <cdr:sp macro="" textlink="">
      <cdr:nvSpPr>
        <cdr:cNvPr id="1133573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72063" y="1714025"/>
          <a:ext cx="2939039" cy="297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0" rIns="0" bIns="0" anchor="ctr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50" b="1" i="1" u="none" strike="noStrike" baseline="0" dirty="0">
              <a:solidFill>
                <a:srgbClr val="000000"/>
              </a:solidFill>
              <a:latin typeface="MS Sans Serif"/>
            </a:rPr>
            <a:t>ф</a:t>
          </a:r>
          <a:r>
            <a:rPr lang="ru-RU" sz="1650" b="1" i="0" u="none" strike="noStrike" baseline="0" dirty="0">
              <a:solidFill>
                <a:srgbClr val="000000"/>
              </a:solidFill>
              <a:latin typeface="MS Sans Serif"/>
            </a:rPr>
            <a:t> - угол линии апсид 69-76</a:t>
          </a:r>
          <a:r>
            <a:rPr lang="ru-RU" sz="1650" b="1" i="0" u="none" strike="noStrike" baseline="30000" dirty="0">
              <a:solidFill>
                <a:srgbClr val="000000"/>
              </a:solidFill>
              <a:latin typeface="MS Sans Serif"/>
            </a:rPr>
            <a:t>o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0.72114</cdr:x>
      <cdr:y>0.25882</cdr:y>
    </cdr:from>
    <cdr:to>
      <cdr:x>1</cdr:x>
      <cdr:y>0.31967</cdr:y>
    </cdr:to>
    <cdr:sp macro="" textlink="">
      <cdr:nvSpPr>
        <cdr:cNvPr id="1176577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39052" y="1584176"/>
          <a:ext cx="2489939" cy="3724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880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>
              <a:solidFill>
                <a:srgbClr val="808080"/>
              </a:solidFill>
              <a:latin typeface="Calibri"/>
            </a:rPr>
            <a:t>Т возврата  </a:t>
          </a:r>
        </a:p>
      </cdr:txBody>
    </cdr:sp>
  </cdr:relSizeAnchor>
  <cdr:relSizeAnchor xmlns:cdr="http://schemas.openxmlformats.org/drawingml/2006/chartDrawing">
    <cdr:from>
      <cdr:x>0.74555</cdr:x>
      <cdr:y>0.74445</cdr:y>
    </cdr:from>
    <cdr:to>
      <cdr:x>1</cdr:x>
      <cdr:y>0.82387</cdr:y>
    </cdr:to>
    <cdr:sp macro="" textlink="">
      <cdr:nvSpPr>
        <cdr:cNvPr id="117657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31172" y="2454176"/>
          <a:ext cx="1273394" cy="2618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880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>
              <a:solidFill>
                <a:srgbClr val="FF00FF"/>
              </a:solidFill>
              <a:latin typeface="Calibri"/>
            </a:rPr>
            <a:t>Импульс возврата</a:t>
          </a:r>
        </a:p>
      </cdr:txBody>
    </cdr:sp>
  </cdr:relSizeAnchor>
  <cdr:relSizeAnchor xmlns:cdr="http://schemas.openxmlformats.org/drawingml/2006/chartDrawing">
    <cdr:from>
      <cdr:x>0.72114</cdr:x>
      <cdr:y>0.60858</cdr:y>
    </cdr:from>
    <cdr:to>
      <cdr:x>1</cdr:x>
      <cdr:y>0.68546</cdr:y>
    </cdr:to>
    <cdr:sp macro="" textlink="">
      <cdr:nvSpPr>
        <cdr:cNvPr id="1176579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8993" y="2006266"/>
          <a:ext cx="1395573" cy="2534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2880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>
              <a:solidFill>
                <a:srgbClr val="3366FF"/>
              </a:solidFill>
              <a:latin typeface="Calibri"/>
            </a:rPr>
            <a:t>Долгота  входа</a:t>
          </a:r>
        </a:p>
      </cdr:txBody>
    </cdr:sp>
  </cdr:relSizeAnchor>
  <cdr:relSizeAnchor xmlns:cdr="http://schemas.openxmlformats.org/drawingml/2006/chartDrawing">
    <cdr:from>
      <cdr:x>0.71774</cdr:x>
      <cdr:y>0.43529</cdr:y>
    </cdr:from>
    <cdr:to>
      <cdr:x>0.9966</cdr:x>
      <cdr:y>0.5061</cdr:y>
    </cdr:to>
    <cdr:sp macro="" textlink="">
      <cdr:nvSpPr>
        <cdr:cNvPr id="117658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8712" y="2664296"/>
          <a:ext cx="2489939" cy="4334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0" rIns="0" bIns="36000" anchor="ctr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600" b="1" i="0" u="none" strike="noStrike" baseline="0" dirty="0">
              <a:solidFill>
                <a:srgbClr val="000000"/>
              </a:solidFill>
              <a:latin typeface="Calibri"/>
            </a:rPr>
            <a:t>Широта  </a:t>
          </a:r>
          <a:r>
            <a:rPr lang="ru-RU" sz="1600" b="1" i="0" u="none" strike="noStrike" baseline="0" dirty="0" smtClean="0">
              <a:solidFill>
                <a:srgbClr val="000000"/>
              </a:solidFill>
              <a:latin typeface="Calibri"/>
            </a:rPr>
            <a:t>входа = -32</a:t>
          </a:r>
          <a:r>
            <a:rPr lang="ru-RU" sz="1600" b="1" i="0" u="none" strike="noStrike" baseline="30000" dirty="0" smtClean="0">
              <a:solidFill>
                <a:srgbClr val="000000"/>
              </a:solidFill>
              <a:latin typeface="Calibri"/>
            </a:rPr>
            <a:t>о</a:t>
          </a:r>
          <a:r>
            <a:rPr lang="ru-RU" sz="1600" b="1" i="0" u="none" strike="noStrike" dirty="0" smtClean="0">
              <a:solidFill>
                <a:srgbClr val="000000"/>
              </a:solidFill>
              <a:latin typeface="Calibri"/>
            </a:rPr>
            <a:t>..-49</a:t>
          </a:r>
          <a:r>
            <a:rPr lang="ru-RU" sz="1600" b="1" i="0" u="none" strike="noStrike" baseline="30000" dirty="0" smtClean="0">
              <a:solidFill>
                <a:srgbClr val="000000"/>
              </a:solidFill>
              <a:latin typeface="Calibri"/>
            </a:rPr>
            <a:t>о</a:t>
          </a:r>
          <a:r>
            <a:rPr lang="ru-RU" sz="1600" b="1" i="0" u="none" strike="noStrike" baseline="0" dirty="0" smtClean="0">
              <a:solidFill>
                <a:srgbClr val="000000"/>
              </a:solidFill>
              <a:latin typeface="Calibri"/>
            </a:rPr>
            <a:t> </a:t>
          </a:r>
          <a:endParaRPr lang="ru-RU" sz="1600" b="1" i="0" u="none" strike="noStrike" baseline="0" dirty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0.71774</cdr:x>
      <cdr:y>0.15294</cdr:y>
    </cdr:from>
    <cdr:to>
      <cdr:x>0.9966</cdr:x>
      <cdr:y>0.21819</cdr:y>
    </cdr:to>
    <cdr:sp macro="" textlink="">
      <cdr:nvSpPr>
        <cdr:cNvPr id="117658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8712" y="936104"/>
          <a:ext cx="2489939" cy="399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0" rIns="0" bIns="3600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>
              <a:solidFill>
                <a:srgbClr val="FF0000"/>
              </a:solidFill>
              <a:latin typeface="Calibri"/>
            </a:rPr>
            <a:t>L атм. спуска</a:t>
          </a:r>
          <a:r>
            <a:rPr lang="ru-RU" sz="1200" b="1" i="0" u="none" strike="noStrike" baseline="0" dirty="0">
              <a:solidFill>
                <a:srgbClr val="FF0000"/>
              </a:solidFill>
              <a:latin typeface="Calibri"/>
            </a:rPr>
            <a:t> </a:t>
          </a:r>
        </a:p>
      </cdr:txBody>
    </cdr:sp>
  </cdr:relSizeAnchor>
  <cdr:relSizeAnchor xmlns:cdr="http://schemas.openxmlformats.org/drawingml/2006/chartDrawing">
    <cdr:from>
      <cdr:x>0.71774</cdr:x>
      <cdr:y>0.05882</cdr:y>
    </cdr:from>
    <cdr:to>
      <cdr:x>0.97094</cdr:x>
      <cdr:y>0.11935</cdr:y>
    </cdr:to>
    <cdr:sp macro="" textlink="">
      <cdr:nvSpPr>
        <cdr:cNvPr id="1176582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8712" y="360040"/>
          <a:ext cx="2260762" cy="3704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0" tIns="0" rIns="0" bIns="36000" anchor="ctr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600" b="1" i="0" u="none" strike="noStrike" baseline="0" dirty="0">
              <a:solidFill>
                <a:srgbClr val="808080"/>
              </a:solidFill>
              <a:latin typeface="Calibri"/>
            </a:rPr>
            <a:t>[час],</a:t>
          </a:r>
          <a:r>
            <a:rPr lang="ru-RU" sz="1600" b="1" i="0" u="none" strike="noStrike" baseline="0" dirty="0">
              <a:solidFill>
                <a:srgbClr val="000000"/>
              </a:solidFill>
              <a:latin typeface="Calibri"/>
            </a:rPr>
            <a:t> [</a:t>
          </a:r>
          <a:r>
            <a:rPr lang="ru-RU" sz="1600" b="1" i="0" u="none" strike="noStrike" baseline="0" dirty="0" err="1">
              <a:solidFill>
                <a:srgbClr val="000000"/>
              </a:solidFill>
              <a:latin typeface="Calibri"/>
            </a:rPr>
            <a:t>гр.с.ш</a:t>
          </a:r>
          <a:r>
            <a:rPr lang="ru-RU" sz="1600" b="1" i="0" u="none" strike="noStrike" baseline="0" dirty="0">
              <a:solidFill>
                <a:srgbClr val="000000"/>
              </a:solidFill>
              <a:latin typeface="Calibri"/>
            </a:rPr>
            <a:t>.], </a:t>
          </a:r>
          <a:r>
            <a:rPr lang="ru-RU" sz="1600" b="1" i="0" u="none" strike="noStrike" baseline="0" dirty="0">
              <a:solidFill>
                <a:srgbClr val="3366FF"/>
              </a:solidFill>
              <a:latin typeface="Calibri"/>
            </a:rPr>
            <a:t>[</a:t>
          </a:r>
          <a:r>
            <a:rPr lang="ru-RU" sz="1600" b="1" i="0" u="none" strike="noStrike" baseline="0" dirty="0" err="1">
              <a:solidFill>
                <a:srgbClr val="3366FF"/>
              </a:solidFill>
              <a:latin typeface="Calibri"/>
            </a:rPr>
            <a:t>гр.в.д</a:t>
          </a:r>
          <a:r>
            <a:rPr lang="ru-RU" sz="1600" b="1" i="0" u="none" strike="noStrike" baseline="0" dirty="0">
              <a:solidFill>
                <a:srgbClr val="3366FF"/>
              </a:solidFill>
              <a:latin typeface="Calibri"/>
            </a:rPr>
            <a:t>]</a:t>
          </a:r>
        </a:p>
      </cdr:txBody>
    </cdr:sp>
  </cdr:relSizeAnchor>
  <cdr:relSizeAnchor xmlns:cdr="http://schemas.openxmlformats.org/drawingml/2006/chartDrawing">
    <cdr:from>
      <cdr:x>0.06364</cdr:x>
      <cdr:y>0.2</cdr:y>
    </cdr:from>
    <cdr:to>
      <cdr:x>0.11122</cdr:x>
      <cdr:y>0.7917</cdr:y>
    </cdr:to>
    <cdr:sp macro="" textlink="">
      <cdr:nvSpPr>
        <cdr:cNvPr id="117658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4056" y="1224136"/>
          <a:ext cx="376876" cy="362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vert="vert270" wrap="square" lIns="27432" tIns="22860" rIns="27432" bIns="0" anchor="ctr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600" b="1" i="0" u="none" strike="noStrike" baseline="0" dirty="0">
              <a:solidFill>
                <a:srgbClr val="FF0000"/>
              </a:solidFill>
              <a:latin typeface="Calibri"/>
            </a:rPr>
            <a:t>Дальность атмосферного спуска  [км]</a:t>
          </a:r>
          <a:r>
            <a:rPr lang="ru-RU" sz="900" b="1" i="0" u="none" strike="noStrike" baseline="0" dirty="0">
              <a:solidFill>
                <a:srgbClr val="FF0000"/>
              </a:solidFill>
              <a:latin typeface="Calibri"/>
            </a:rPr>
            <a:t>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D50325C-5F5B-45EB-8573-6A19CE33F2B1}" type="datetimeFigureOut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DF6734F-4A77-4344-9A90-FFEE9DBD0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34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Доклад посвящён баллистическому анализу задачи срочного возвращения на Землю пилотируемого транспортного корабля (ПТК) с обеспечением условий его входа в атмосферу Земли. Рассмотрены способы формирования траекторий возвращения к Земле в любой момент процесса полёта ПТК по штатной траектории к Луне при возникновении обстоятельств, требующих возвращения на Землю. Для разных требований срочности возврата к Земле исследованы требуемые затраты характеристической скорости, получаемые районы движения в атмосфере Земли, необходимые земные и бортовые средства навигации и управления траекториями возвращения, ресурсы времени подготовки операций служб спасения космонавтов и ожидаемые параметры точности знания времени и места приземления возвращаемого аппарата (ВА).</a:t>
            </a: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F645EA-0385-4449-8F27-D61DA2946EEE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Кроме технических проблем безопасности важную роль играют баллистические проблемы обеспечения этой безопасности. БЦ</a:t>
            </a:r>
            <a:r>
              <a:rPr lang="ru-RU" baseline="0" dirty="0" smtClean="0"/>
              <a:t> ИПМ этим занимается уже ряд лет.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3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История вопроса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96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Полезность квадратичной аппроксимации</a:t>
            </a:r>
            <a:r>
              <a:rPr lang="ru-RU" altLang="ru-RU" baseline="0" dirty="0" smtClean="0"/>
              <a:t> канонического множества ТВ</a:t>
            </a:r>
            <a:endParaRPr lang="ru-RU" altLang="ru-RU" dirty="0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28D9B6-D767-4428-BD2E-D9F098912D5A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С периметром связана полнота эллипсов ТВ, он лишь удваивается.</a:t>
            </a:r>
          </a:p>
          <a:p>
            <a:pPr>
              <a:spcBef>
                <a:spcPct val="0"/>
              </a:spcBef>
            </a:pPr>
            <a:r>
              <a:rPr lang="ru-RU" altLang="ru-RU" dirty="0" smtClean="0">
                <a:sym typeface="Symbol"/>
              </a:rPr>
              <a:t></a:t>
            </a:r>
            <a:r>
              <a:rPr lang="ru-RU" altLang="ru-RU" dirty="0" err="1" smtClean="0">
                <a:sym typeface="Symbol"/>
              </a:rPr>
              <a:t>вх</a:t>
            </a:r>
            <a:r>
              <a:rPr lang="ru-RU" altLang="ru-RU" dirty="0" smtClean="0">
                <a:sym typeface="Symbol"/>
              </a:rPr>
              <a:t> – важная характеристика, влияющая на широту места посадки СА.</a:t>
            </a:r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F5E67E-443C-4928-B9BC-BC08781E79A3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Хорошо видно, что после достижения эллипсом ТВ 100 </a:t>
            </a:r>
            <a:r>
              <a:rPr lang="ru-RU" dirty="0" err="1" smtClean="0"/>
              <a:t>ткм</a:t>
            </a:r>
            <a:r>
              <a:rPr lang="ru-RU" dirty="0" smtClean="0"/>
              <a:t> (а это лишь 12 ч. полёта), скорость входа в атмосферу (а, следовательно, и – дальность торможения) практически не изменяются.</a:t>
            </a:r>
          </a:p>
          <a:p>
            <a:r>
              <a:rPr lang="ru-RU" dirty="0" smtClean="0"/>
              <a:t>Дальность управляемого торможения после входа в атмосферу становится в </a:t>
            </a:r>
            <a:r>
              <a:rPr lang="ru-RU" baseline="0" dirty="0" smtClean="0"/>
              <a:t>зоне 6-9 </a:t>
            </a:r>
            <a:r>
              <a:rPr lang="ru-RU" baseline="0" dirty="0" err="1" smtClean="0"/>
              <a:t>ткм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Но время возвращения сильно изменяется и в конце канонического множества достигает многих суток.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778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Здесь виден быстрый</a:t>
            </a:r>
            <a:r>
              <a:rPr lang="ru-RU" altLang="ru-RU" baseline="0" dirty="0" smtClean="0"/>
              <a:t> рост длительности времени возвращения</a:t>
            </a: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E90D9E-EE8C-4EE0-B940-E1976E3A92C6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Это 2,5 суточная траектория с максимальным склонением</a:t>
            </a:r>
            <a:r>
              <a:rPr lang="ru-RU" altLang="ru-RU" baseline="0" dirty="0" smtClean="0"/>
              <a:t> Луны (28,5</a:t>
            </a:r>
            <a:r>
              <a:rPr lang="ru-RU" altLang="ru-RU" baseline="30000" dirty="0" smtClean="0"/>
              <a:t>о</a:t>
            </a:r>
            <a:r>
              <a:rPr lang="ru-RU" altLang="ru-RU" baseline="0" dirty="0" smtClean="0"/>
              <a:t>) выбрана, как худший случай для анализа возможных координат мест посадки СА.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513DFE-2E5F-4F53-9636-84E00E6211D7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каждой выбранной точки траектории для реализации импульса возврата рассматривается всё множество</a:t>
            </a:r>
            <a:r>
              <a:rPr lang="ru-RU" baseline="0" dirty="0" smtClean="0"/>
              <a:t> канонических траекторий возвращения.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821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Оно заключается в том, что в результате действия импульса торможения полученная скорость полёта должна быть направлена ортогонально направлению на Землю.</a:t>
            </a:r>
          </a:p>
          <a:p>
            <a:r>
              <a:rPr lang="ru-RU" dirty="0" smtClean="0"/>
              <a:t>В этом случае угол Ф отклонения линии апсид ТВ от направления</a:t>
            </a:r>
            <a:r>
              <a:rPr lang="ru-RU" baseline="0" dirty="0" smtClean="0"/>
              <a:t> на Землю равен нулю.</a:t>
            </a:r>
          </a:p>
          <a:p>
            <a:r>
              <a:rPr lang="ru-RU" baseline="0" dirty="0" smtClean="0"/>
              <a:t>Очевидно, что возможно «прямое» и «обратное» возвращения к Земле с разными параметрами импульса и точек входа в атмосферу Земли (</a:t>
            </a:r>
            <a:r>
              <a:rPr lang="ru-RU" baseline="0" dirty="0" smtClean="0">
                <a:sym typeface="Symbol"/>
              </a:rPr>
              <a:t></a:t>
            </a:r>
            <a:r>
              <a:rPr lang="ru-RU" baseline="-25000" dirty="0" err="1" smtClean="0">
                <a:sym typeface="Symbol"/>
              </a:rPr>
              <a:t>вх</a:t>
            </a:r>
            <a:r>
              <a:rPr lang="ru-RU" baseline="0" dirty="0" smtClean="0">
                <a:sym typeface="Symbol"/>
              </a:rPr>
              <a:t>=90</a:t>
            </a:r>
            <a:r>
              <a:rPr lang="ru-RU" baseline="30000" dirty="0" smtClean="0">
                <a:sym typeface="Symbol"/>
              </a:rPr>
              <a:t>о</a:t>
            </a:r>
            <a:r>
              <a:rPr lang="ru-RU" baseline="0" dirty="0" smtClean="0">
                <a:sym typeface="Symbol"/>
              </a:rPr>
              <a:t>)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173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dirty="0" smtClean="0"/>
              <a:t>Характеристическая скорость импульса </a:t>
            </a:r>
            <a:r>
              <a:rPr lang="ru-RU" altLang="ru-RU" dirty="0" err="1" smtClean="0"/>
              <a:t>фомирования</a:t>
            </a:r>
            <a:r>
              <a:rPr lang="ru-RU" altLang="ru-RU" dirty="0" smtClean="0"/>
              <a:t> ТВ (</a:t>
            </a:r>
            <a:r>
              <a:rPr lang="ru-RU" altLang="ru-RU" dirty="0" smtClean="0">
                <a:sym typeface="Symbol" pitchFamily="18" charset="2"/>
              </a:rPr>
              <a:t>=0</a:t>
            </a:r>
            <a:r>
              <a:rPr lang="ru-RU" altLang="ru-RU" baseline="30000" dirty="0" smtClean="0">
                <a:sym typeface="Symbol" pitchFamily="18" charset="2"/>
              </a:rPr>
              <a:t>о</a:t>
            </a:r>
            <a:r>
              <a:rPr lang="ru-RU" altLang="ru-RU" dirty="0" smtClean="0">
                <a:sym typeface="Symbol" pitchFamily="18" charset="2"/>
              </a:rPr>
              <a:t> или =180</a:t>
            </a:r>
            <a:r>
              <a:rPr lang="ru-RU" altLang="ru-RU" baseline="30000" dirty="0" smtClean="0">
                <a:sym typeface="Symbol" pitchFamily="18" charset="2"/>
              </a:rPr>
              <a:t>о</a:t>
            </a:r>
            <a:r>
              <a:rPr lang="ru-RU" altLang="ru-RU" dirty="0" smtClean="0">
                <a:sym typeface="Symbol" pitchFamily="18" charset="2"/>
              </a:rPr>
              <a:t>)</a:t>
            </a:r>
            <a:r>
              <a:rPr lang="ru-RU" altLang="ru-RU" dirty="0" smtClean="0"/>
              <a:t> с минимальной энергией практически ниже допустимой величины лишь с расстояний </a:t>
            </a:r>
            <a:r>
              <a:rPr lang="en-US" altLang="ru-RU" dirty="0" smtClean="0"/>
              <a:t>R</a:t>
            </a:r>
            <a:r>
              <a:rPr lang="ru-RU" altLang="ru-RU" baseline="-25000" dirty="0" err="1" smtClean="0"/>
              <a:t>шт</a:t>
            </a:r>
            <a:r>
              <a:rPr lang="ru-RU" altLang="ru-RU" dirty="0" smtClean="0"/>
              <a:t> от Земли больше 170 </a:t>
            </a:r>
            <a:r>
              <a:rPr lang="ru-RU" altLang="ru-RU" dirty="0" err="1" smtClean="0"/>
              <a:t>ткм</a:t>
            </a:r>
            <a:r>
              <a:rPr lang="ru-RU" altLang="ru-RU" dirty="0" smtClean="0"/>
              <a:t>.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45F2BF-B9EA-47F7-9F34-A55A2D6C6A54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ru-RU" dirty="0" smtClean="0"/>
              <a:t>Каждой траектории возврата  (ТВ)  соответствует </a:t>
            </a:r>
            <a:r>
              <a:rPr lang="ru-RU" b="1" dirty="0" smtClean="0"/>
              <a:t>четвёрка </a:t>
            </a:r>
            <a:r>
              <a:rPr lang="ru-RU" i="1" dirty="0" smtClean="0"/>
              <a:t>направлений и величин импульсов манёвра,</a:t>
            </a:r>
            <a:r>
              <a:rPr lang="ru-RU" b="1" dirty="0" smtClean="0"/>
              <a:t> </a:t>
            </a:r>
            <a:r>
              <a:rPr lang="ru-RU" dirty="0" smtClean="0"/>
              <a:t>которые </a:t>
            </a:r>
            <a:r>
              <a:rPr lang="ru-RU" b="1" dirty="0" smtClean="0"/>
              <a:t>порождают четвёрку векторов скоростей начала движения по ТВ, имеющих разное направление, но одинаковую величину, - связанную через интеграл энергии с выбранной величиной скорости входа.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29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Спасение в начале полёта приводит к большим импульсам и дальним точкам входа в атмосферу.</a:t>
            </a:r>
          </a:p>
          <a:p>
            <a:r>
              <a:rPr lang="ru-RU" dirty="0" smtClean="0"/>
              <a:t>Импульс</a:t>
            </a:r>
            <a:r>
              <a:rPr lang="ru-RU" baseline="0" dirty="0" smtClean="0"/>
              <a:t> прямо-вверх – меньше других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265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Кратчайшая почти круговая (а=7 </a:t>
            </a:r>
            <a:r>
              <a:rPr lang="ru-RU" dirty="0" err="1" smtClean="0"/>
              <a:t>ткм</a:t>
            </a:r>
            <a:r>
              <a:rPr lang="ru-RU" dirty="0" smtClean="0"/>
              <a:t>) траектория возврата с</a:t>
            </a:r>
            <a:r>
              <a:rPr lang="ru-RU" baseline="0" dirty="0" smtClean="0"/>
              <a:t> импульсом 3,4 км/с и временем возвращения 1,4 часа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277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Угол Ф заметно уменьшается.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Уменьшается множество ТВ, достающих точки  ШТ.</a:t>
            </a:r>
          </a:p>
          <a:p>
            <a:r>
              <a:rPr lang="ru-RU" dirty="0" smtClean="0"/>
              <a:t>Растут доступные скорости входа в атмосферу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15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Важный момент: после 100 </a:t>
            </a:r>
            <a:r>
              <a:rPr lang="ru-RU" dirty="0" err="1" smtClean="0"/>
              <a:t>тыс</a:t>
            </a:r>
            <a:r>
              <a:rPr lang="ru-RU" dirty="0" smtClean="0"/>
              <a:t> км имеются уже две возможности построения ТВ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15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Имеются две возможности построения</a:t>
            </a:r>
            <a:r>
              <a:rPr lang="ru-RU" baseline="0" dirty="0" smtClean="0"/>
              <a:t> восходящих ветвей </a:t>
            </a:r>
            <a:r>
              <a:rPr lang="ru-RU" dirty="0" smtClean="0"/>
              <a:t>ТВ слабого торможения.</a:t>
            </a:r>
          </a:p>
          <a:p>
            <a:r>
              <a:rPr lang="ru-RU" dirty="0" smtClean="0"/>
              <a:t>Импульсы перехода </a:t>
            </a:r>
            <a:r>
              <a:rPr lang="ru-RU" dirty="0" err="1" smtClean="0"/>
              <a:t>наТВ</a:t>
            </a:r>
            <a:r>
              <a:rPr lang="ru-RU" dirty="0" smtClean="0"/>
              <a:t> прямых возвратов становятся всё более одинаковыми 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15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Хорошо</a:t>
            </a:r>
            <a:r>
              <a:rPr lang="ru-RU" baseline="0" dirty="0" smtClean="0"/>
              <a:t> заметна слабое влияние симметричного отображения вытянутого эллипса ТВ на векторы импульса торможения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030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Минимальные метровые импульсы торможения кончаются на ТВ со</a:t>
            </a:r>
            <a:r>
              <a:rPr lang="ru-RU" baseline="0" dirty="0" smtClean="0"/>
              <a:t> скоростью входа 11.05 км/с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15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Заметно, как далеко нужно двигаться вперёд до начала возврата Земле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736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 это</a:t>
            </a:r>
            <a:r>
              <a:rPr lang="ru-RU" baseline="0" dirty="0" smtClean="0"/>
              <a:t> второй важный момент полёта: возникает возможность всех 4-х вариантов формирования ТВ 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15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 это, практически, последний момент формирования ТВ без общения с Луной.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191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Здесь собраны все характеристики</a:t>
            </a:r>
            <a:r>
              <a:rPr lang="ru-RU" baseline="0" dirty="0" smtClean="0"/>
              <a:t> минимальных значений характеристических скоростей импульсов формирования ТВ способом «прямо-вверх». Хорошо видно, что</a:t>
            </a:r>
            <a:r>
              <a:rPr lang="ru-RU" dirty="0" smtClean="0"/>
              <a:t> реализуемые по критерию заданной величины</a:t>
            </a:r>
            <a:r>
              <a:rPr lang="ru-RU" baseline="0" dirty="0" smtClean="0"/>
              <a:t> характеристической скорости величины скоростей</a:t>
            </a:r>
            <a:r>
              <a:rPr lang="ru-RU" dirty="0" smtClean="0"/>
              <a:t> входа в атмосферу получаются</a:t>
            </a:r>
            <a:r>
              <a:rPr lang="ru-RU" baseline="0" dirty="0" smtClean="0"/>
              <a:t> не ниже 9,5 км/с.</a:t>
            </a:r>
          </a:p>
          <a:p>
            <a:r>
              <a:rPr lang="ru-RU" baseline="0" dirty="0" smtClean="0"/>
              <a:t>В связи с этим можно в первом приближении принять параметр дальности движения в атмосфере, равным 9000 км.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73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 множество Парето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922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показаны</a:t>
            </a:r>
            <a:r>
              <a:rPr lang="ru-RU" baseline="0" dirty="0" smtClean="0"/>
              <a:t> первичные оценки параметров входа в атмосферу Земли для точек ШТ в самом начале полёта..</a:t>
            </a:r>
          </a:p>
          <a:p>
            <a:r>
              <a:rPr lang="ru-RU" baseline="0" dirty="0" smtClean="0"/>
              <a:t>Получаемые требуемые дальности движения в атмосфере трудно достижимы при существующем аэродинамическом качестве СА.</a:t>
            </a:r>
          </a:p>
          <a:p>
            <a:r>
              <a:rPr lang="ru-RU" baseline="0" dirty="0" smtClean="0"/>
              <a:t>Характер графика параметров долготы входа в атмосферу показывает быстро растущее число суток полёта на хвосте множества ТВ. </a:t>
            </a:r>
          </a:p>
          <a:p>
            <a:r>
              <a:rPr lang="ru-RU" baseline="0" dirty="0" smtClean="0"/>
              <a:t>Это говорит о сильном влиянии на время движения ошибок импульса торможения и необходимости коррекции времени входа в атмосферу.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768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средних дальностях от Земли к</a:t>
            </a:r>
            <a:r>
              <a:rPr lang="ru-RU" dirty="0" smtClean="0"/>
              <a:t>артина – аналогичная </a:t>
            </a:r>
          </a:p>
          <a:p>
            <a:r>
              <a:rPr lang="ru-RU" dirty="0" smtClean="0"/>
              <a:t>Видно, что по критерию времени обратного полёта </a:t>
            </a:r>
            <a:r>
              <a:rPr lang="ru-RU" dirty="0" err="1" smtClean="0"/>
              <a:t>импулься</a:t>
            </a:r>
            <a:r>
              <a:rPr lang="ru-RU" dirty="0" smtClean="0"/>
              <a:t> торможения должны быть не ниже 600 м/с.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7144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Время возврата в середине</a:t>
            </a:r>
            <a:r>
              <a:rPr lang="ru-RU" baseline="0" dirty="0" smtClean="0"/>
              <a:t> полёта в конце канонических ТВ больше 10 суток.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7828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Видно, что на всём допустимом множестве ТВ способом «вперёд-вверх»», обеспечивающем минимальные затраты характеристической скорости, наблюдается постоянство широты входа в пределах -30..-40 градусов.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679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Вывод пока неутешительный: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места приземления СА  при простых способах</a:t>
            </a:r>
            <a:r>
              <a:rPr lang="ru-RU" baseline="0" dirty="0" smtClean="0"/>
              <a:t> построения</a:t>
            </a:r>
            <a:r>
              <a:rPr lang="ru-RU" dirty="0" smtClean="0"/>
              <a:t> манёвров возврата «мало</a:t>
            </a:r>
            <a:r>
              <a:rPr lang="ru-RU" baseline="0" dirty="0" smtClean="0"/>
              <a:t> удобны» для работы средств спасения.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Нужно разрабатывать средства спасения вне территории России.</a:t>
            </a:r>
          </a:p>
          <a:p>
            <a:pPr marL="0" indent="0">
              <a:buFontTx/>
              <a:buNone/>
            </a:pPr>
            <a:r>
              <a:rPr lang="ru-RU" baseline="0" dirty="0" smtClean="0"/>
              <a:t>Или</a:t>
            </a:r>
          </a:p>
          <a:p>
            <a:pPr marL="0" indent="0">
              <a:buFontTx/>
              <a:buNone/>
            </a:pPr>
            <a:r>
              <a:rPr lang="ru-RU" dirty="0" smtClean="0"/>
              <a:t>-  Нужно</a:t>
            </a:r>
            <a:r>
              <a:rPr lang="ru-RU" baseline="0" dirty="0" smtClean="0"/>
              <a:t> повысить аэродинамическое качество 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503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010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 двухпараметрическая задача условной</a:t>
            </a:r>
            <a:r>
              <a:rPr lang="ru-RU" baseline="0" dirty="0" smtClean="0"/>
              <a:t> оптимизации характеристической скорости импульса при заданном месте приземления СА.</a:t>
            </a:r>
          </a:p>
          <a:p>
            <a:r>
              <a:rPr lang="ru-RU" baseline="0" dirty="0" smtClean="0"/>
              <a:t>Подбираемые параметры – траектория из канонического множества ТВ и место второго импульса на этой траектории.</a:t>
            </a:r>
          </a:p>
          <a:p>
            <a:r>
              <a:rPr lang="ru-RU" baseline="0" dirty="0" smtClean="0"/>
              <a:t>Выбранные эти два параметра однозначно определяют момент времени второго импульса.</a:t>
            </a:r>
          </a:p>
          <a:p>
            <a:r>
              <a:rPr lang="ru-RU" baseline="0" dirty="0" smtClean="0"/>
              <a:t>Параметры обоих импульсов определяются решением задачи Ламберта.</a:t>
            </a:r>
          </a:p>
          <a:p>
            <a:r>
              <a:rPr lang="ru-RU" baseline="0" dirty="0" smtClean="0"/>
              <a:t>Такая двухпараметрическая задача оптимизации решается для множества точек ШТ.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6734F-4A77-4344-9A90-FFEE9DBD0D72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63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028AD-B123-4AAD-9C47-937A8607F04B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D5822-A019-468E-97C0-1E7F0F7A6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60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C4947-78A2-49D3-9FD1-C4D178030F7E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296AC-DBB3-4F60-B0FD-239E74B00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37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BB686-09E5-4C23-9FF6-C5263126ED0E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C8816-22C2-4A17-B8B1-708CE8F3C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90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43E05-2C77-467E-BE90-245D69B06EE1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DFB9D-92CC-472E-8AA9-6D34A3D55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9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B7E0-8DEB-461E-8AC0-AEB2184D4FCA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4D5B9-E1E4-4CB5-8D75-DA2362B84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6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4821-09D9-4FAF-8785-0D7E4C3688AA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D1847-3500-4FA6-B884-C033E576D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1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92959-4F4D-4637-ADF9-A989B23659C6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E2AEC-957A-448E-9A12-A3ECFFCF6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A5222-8CAB-4AFB-8A4D-107C2A4CA085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FC47-55F3-4B85-84DE-2BF85CCC6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49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7FA4F-E825-435E-B821-9CD782868C98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9BA3D-D9FA-441F-93BC-4ED979CF49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15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32575-1737-4A78-8887-F63AEC3217FE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661DE-86DA-4B72-AD09-D9277EC98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06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D0C76-68EF-412E-A044-AEDD790FD5C2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BFA21-08C8-4BA8-AB72-636605026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8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2940B7-0155-4183-8C8F-DF0DAC91B271}" type="datetime1">
              <a:rPr lang="ru-RU"/>
              <a:pPr>
                <a:defRPr/>
              </a:pPr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Семинар ИКИ, посвящённый памяти П.Е.Элиасберга   Таруса 14-17 июня 2014 г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62C29A-1F82-492A-9AA0-509FE67C3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emf"/><Relationship Id="rId4" Type="http://schemas.openxmlformats.org/officeDocument/2006/relationships/oleObject" Target="../embeddings/Microsoft_Excel_97-2003_Worksheet2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5.emf"/><Relationship Id="rId4" Type="http://schemas.openxmlformats.org/officeDocument/2006/relationships/oleObject" Target="../embeddings/Microsoft_Excel_97-2003_Worksheet3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chart" Target="../charts/chart11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7950" y="1052513"/>
            <a:ext cx="9036050" cy="2664519"/>
          </a:xfrm>
        </p:spPr>
        <p:txBody>
          <a:bodyPr/>
          <a:lstStyle/>
          <a:p>
            <a:pPr>
              <a:tabLst>
                <a:tab pos="6364288" algn="l"/>
              </a:tabLst>
            </a:pPr>
            <a:r>
              <a:rPr lang="ru-RU" altLang="ru-RU" b="1" dirty="0" smtClean="0"/>
              <a:t>Построение и анализ траекторий срочного возвращения к Земле</a:t>
            </a:r>
            <a:br>
              <a:rPr lang="ru-RU" altLang="ru-RU" b="1" dirty="0" smtClean="0"/>
            </a:br>
            <a:r>
              <a:rPr lang="ru-RU" altLang="ru-RU" b="1" dirty="0" smtClean="0"/>
              <a:t> при пилотируемых полётах к Луне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73016"/>
            <a:ext cx="8135937" cy="187325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А.К. Платонов, А.Г. Тучин,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Ю.Г. </a:t>
            </a:r>
            <a:r>
              <a:rPr lang="ru-RU" b="1" dirty="0" err="1" smtClean="0">
                <a:solidFill>
                  <a:schemeClr val="tx1"/>
                </a:solidFill>
              </a:rPr>
              <a:t>Сихарулидзе</a:t>
            </a:r>
            <a:r>
              <a:rPr lang="ru-RU" b="1" dirty="0" smtClean="0">
                <a:solidFill>
                  <a:schemeClr val="tx1"/>
                </a:solidFill>
              </a:rPr>
              <a:t>, Г.С. </a:t>
            </a:r>
            <a:r>
              <a:rPr lang="ru-RU" b="1" dirty="0" err="1" smtClean="0">
                <a:solidFill>
                  <a:schemeClr val="tx1"/>
                </a:solidFill>
              </a:rPr>
              <a:t>Заславский</a:t>
            </a:r>
            <a:r>
              <a:rPr lang="ru-RU" b="1" dirty="0" smtClean="0">
                <a:solidFill>
                  <a:schemeClr val="tx1"/>
                </a:solidFill>
              </a:rPr>
              <a:t>, Д.А. Тучин</a:t>
            </a:r>
          </a:p>
          <a:p>
            <a:pPr marL="72000" fontAlgn="auto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000" i="1" dirty="0" smtClean="0">
                <a:solidFill>
                  <a:schemeClr val="tx1"/>
                </a:solidFill>
              </a:rPr>
              <a:t>Баллистический центр ИПМ им. </a:t>
            </a:r>
            <a:r>
              <a:rPr lang="ru-RU" sz="3000" i="1" dirty="0" err="1" smtClean="0">
                <a:solidFill>
                  <a:schemeClr val="tx1"/>
                </a:solidFill>
              </a:rPr>
              <a:t>М.В.Келдыша</a:t>
            </a:r>
            <a:endParaRPr lang="ru-RU" sz="3000" i="1" dirty="0">
              <a:solidFill>
                <a:schemeClr val="tx1"/>
              </a:solidFill>
            </a:endParaRPr>
          </a:p>
        </p:txBody>
      </p:sp>
      <p:sp>
        <p:nvSpPr>
          <p:cNvPr id="2052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0" y="6360244"/>
            <a:ext cx="9144000" cy="504056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/>
              <a:t>Семинар ИКИ, посвящённый памяти </a:t>
            </a:r>
            <a:r>
              <a:rPr lang="ru-RU" altLang="ru-RU" sz="1800" dirty="0" err="1"/>
              <a:t>П.Е.Эльясберга</a:t>
            </a:r>
            <a:r>
              <a:rPr lang="ru-RU" altLang="ru-RU" sz="1800" dirty="0"/>
              <a:t>.  Таруса </a:t>
            </a:r>
            <a:r>
              <a:rPr lang="ru-RU" altLang="ru-RU" sz="1800" dirty="0" smtClean="0"/>
              <a:t>17-19 </a:t>
            </a:r>
            <a:r>
              <a:rPr lang="ru-RU" altLang="ru-RU" sz="1800" dirty="0"/>
              <a:t>июня 2014 г</a:t>
            </a:r>
          </a:p>
        </p:txBody>
      </p:sp>
      <p:pic>
        <p:nvPicPr>
          <p:cNvPr id="205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1" y="76856"/>
            <a:ext cx="1745176" cy="1353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620" y="147638"/>
            <a:ext cx="8712968" cy="63341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dirty="0" smtClean="0"/>
              <a:t>Проблема безопасности космонавтов</a:t>
            </a:r>
            <a:endParaRPr lang="ru-RU" sz="4000" b="1" i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388" y="908720"/>
            <a:ext cx="8713787" cy="547260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u="sng" dirty="0" smtClean="0"/>
              <a:t>Уровень нагрузки на организм космонавта</a:t>
            </a:r>
            <a:r>
              <a:rPr lang="ru-RU" altLang="ru-RU" dirty="0" smtClean="0"/>
              <a:t>:</a:t>
            </a:r>
          </a:p>
          <a:p>
            <a:pPr marL="444500" indent="-271463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i="1" dirty="0" smtClean="0"/>
              <a:t>-  невесомость, перегрузки, шумы, вибрации, ограничение подвижности, психическое состояние, изоляция, существование в замкнутом ограниченном пространстве и пр.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u="sng" dirty="0" smtClean="0"/>
              <a:t>Техническая сложность</a:t>
            </a:r>
            <a:r>
              <a:rPr lang="ru-RU" altLang="ru-RU" i="1" u="sng" dirty="0" smtClean="0"/>
              <a:t>:</a:t>
            </a:r>
          </a:p>
          <a:p>
            <a:pPr marL="449263" lvl="1" indent="-274638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altLang="ru-RU" i="1" dirty="0" smtClean="0"/>
              <a:t>КМ </a:t>
            </a:r>
            <a:r>
              <a:rPr lang="en-US" altLang="ru-RU" i="1" dirty="0" smtClean="0"/>
              <a:t>Apollo</a:t>
            </a:r>
            <a:r>
              <a:rPr lang="ru-RU" altLang="ru-RU" dirty="0" smtClean="0"/>
              <a:t> - 2 000 000 </a:t>
            </a:r>
            <a:r>
              <a:rPr lang="ru-RU" altLang="ru-RU" i="1" dirty="0" smtClean="0"/>
              <a:t>функциональных частей</a:t>
            </a:r>
            <a:r>
              <a:rPr lang="en-US" altLang="ru-RU" i="1" dirty="0" smtClean="0"/>
              <a:t> - </a:t>
            </a:r>
            <a:r>
              <a:rPr lang="ru-RU" altLang="ru-RU" i="1" dirty="0" smtClean="0"/>
              <a:t>без проводов и конструктивных элементов</a:t>
            </a:r>
            <a:r>
              <a:rPr lang="ru-RU" altLang="ru-RU" dirty="0" smtClean="0"/>
              <a:t> </a:t>
            </a:r>
            <a:endParaRPr lang="en-US" altLang="ru-RU" dirty="0" smtClean="0"/>
          </a:p>
          <a:p>
            <a:pPr marL="449263" indent="-27463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ru-RU" i="1" dirty="0" smtClean="0"/>
              <a:t>   </a:t>
            </a:r>
            <a:r>
              <a:rPr lang="ru-RU" altLang="ru-RU" i="1" dirty="0" smtClean="0"/>
              <a:t>автомобиль</a:t>
            </a:r>
            <a:r>
              <a:rPr lang="ru-RU" altLang="ru-RU" dirty="0" smtClean="0"/>
              <a:t> – 3000.</a:t>
            </a:r>
            <a:endParaRPr lang="en-US" altLang="ru-RU" sz="2000" dirty="0" smtClean="0"/>
          </a:p>
          <a:p>
            <a:pPr marL="449263" lvl="1" indent="-274638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altLang="ru-RU" i="1" dirty="0" smtClean="0"/>
              <a:t>Система жизнеобеспечения </a:t>
            </a:r>
            <a:r>
              <a:rPr lang="ru-RU" altLang="ru-RU" dirty="0" smtClean="0"/>
              <a:t>– 180 </a:t>
            </a:r>
            <a:r>
              <a:rPr lang="ru-RU" altLang="ru-RU" i="1" dirty="0" smtClean="0"/>
              <a:t>частей</a:t>
            </a:r>
            <a:r>
              <a:rPr lang="ru-RU" altLang="ru-RU" dirty="0" smtClean="0"/>
              <a:t> и 23 </a:t>
            </a:r>
            <a:r>
              <a:rPr lang="ru-RU" altLang="ru-RU" i="1" dirty="0" smtClean="0"/>
              <a:t>функции</a:t>
            </a:r>
            <a:r>
              <a:rPr lang="ru-RU" altLang="ru-RU" dirty="0" smtClean="0"/>
              <a:t> </a:t>
            </a:r>
            <a:endParaRPr lang="en-US" altLang="ru-RU" dirty="0" smtClean="0"/>
          </a:p>
          <a:p>
            <a:pPr marL="449263" indent="-274638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ru-RU" dirty="0" smtClean="0"/>
              <a:t>    </a:t>
            </a:r>
            <a:r>
              <a:rPr lang="ru-RU" altLang="ru-RU" i="1" dirty="0" smtClean="0"/>
              <a:t>домашний кондиционер</a:t>
            </a:r>
            <a:r>
              <a:rPr lang="ru-RU" altLang="ru-RU" dirty="0" smtClean="0"/>
              <a:t> –     8   - " -    и   5    -" -     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pPr marL="449263" indent="-449263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u="sng" dirty="0" smtClean="0">
                <a:solidFill>
                  <a:srgbClr val="FF0000"/>
                </a:solidFill>
              </a:rPr>
              <a:t>Баллистическая сложность</a:t>
            </a:r>
            <a:r>
              <a:rPr lang="ru-RU" altLang="ru-RU" dirty="0" smtClean="0"/>
              <a:t>:</a:t>
            </a:r>
          </a:p>
          <a:p>
            <a:pPr marL="449263" lvl="1" indent="-274638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altLang="ru-RU" dirty="0" smtClean="0">
                <a:solidFill>
                  <a:srgbClr val="FF0000"/>
                </a:solidFill>
              </a:rPr>
              <a:t>7-8</a:t>
            </a:r>
            <a:r>
              <a:rPr lang="ru-RU" altLang="ru-RU" i="1" dirty="0" smtClean="0">
                <a:solidFill>
                  <a:srgbClr val="FF0000"/>
                </a:solidFill>
              </a:rPr>
              <a:t> орбитальных манёвров</a:t>
            </a:r>
            <a:r>
              <a:rPr lang="ru-RU" altLang="ru-RU" i="1" dirty="0" smtClean="0"/>
              <a:t>     с  определением их результатов</a:t>
            </a:r>
            <a:r>
              <a:rPr lang="ru-RU" altLang="ru-RU" dirty="0" smtClean="0"/>
              <a:t>,            </a:t>
            </a:r>
            <a:r>
              <a:rPr lang="ru-RU" altLang="ru-RU" dirty="0" smtClean="0">
                <a:solidFill>
                  <a:srgbClr val="FF0000"/>
                </a:solidFill>
              </a:rPr>
              <a:t>3-5 </a:t>
            </a:r>
            <a:r>
              <a:rPr lang="ru-RU" altLang="ru-RU" i="1" dirty="0" smtClean="0">
                <a:solidFill>
                  <a:srgbClr val="FF0000"/>
                </a:solidFill>
              </a:rPr>
              <a:t>траекторных коррекций</a:t>
            </a:r>
            <a:r>
              <a:rPr lang="ru-RU" altLang="ru-RU" i="1" dirty="0" smtClean="0"/>
              <a:t>   с        </a:t>
            </a:r>
            <a:r>
              <a:rPr lang="ru-RU" altLang="ru-RU" b="1" i="1" dirty="0" smtClean="0"/>
              <a:t>-  </a:t>
            </a:r>
            <a:r>
              <a:rPr lang="ru-RU" altLang="ru-RU" i="1" dirty="0" smtClean="0"/>
              <a:t>"  </a:t>
            </a:r>
            <a:r>
              <a:rPr lang="ru-RU" altLang="ru-RU" b="1" i="1" dirty="0" smtClean="0"/>
              <a:t>-              </a:t>
            </a:r>
            <a:r>
              <a:rPr lang="ru-RU" altLang="ru-RU" i="1" dirty="0" smtClean="0"/>
              <a:t>их</a:t>
            </a:r>
            <a:r>
              <a:rPr lang="ru-RU" altLang="ru-RU" b="1" i="1" dirty="0" smtClean="0"/>
              <a:t>       -  </a:t>
            </a:r>
            <a:r>
              <a:rPr lang="ru-RU" altLang="ru-RU" i="1" dirty="0" smtClean="0"/>
              <a:t>"  </a:t>
            </a:r>
            <a:r>
              <a:rPr lang="ru-RU" altLang="ru-RU" b="1" i="1" dirty="0" smtClean="0"/>
              <a:t>-         </a:t>
            </a:r>
            <a:r>
              <a:rPr lang="ru-RU" altLang="ru-RU" dirty="0" smtClean="0"/>
              <a:t>,</a:t>
            </a:r>
          </a:p>
          <a:p>
            <a:pPr marL="449263" lvl="1" indent="-274638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ru-RU" altLang="ru-RU" i="1" dirty="0" smtClean="0">
                <a:solidFill>
                  <a:srgbClr val="FF0000"/>
                </a:solidFill>
              </a:rPr>
              <a:t>Отсутствие наблюдений КА в южной полусфере</a:t>
            </a:r>
            <a:r>
              <a:rPr lang="ru-RU" altLang="ru-RU" i="1" dirty="0" smtClean="0"/>
              <a:t>…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6" name="Заголовок 5"/>
          <p:cNvSpPr>
            <a:spLocks noGrp="1"/>
          </p:cNvSpPr>
          <p:nvPr/>
        </p:nvSpPr>
        <p:spPr bwMode="auto"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dirty="0" smtClean="0"/>
              <a:t>Задача: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772816"/>
            <a:ext cx="8424936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Построить методику массовой оценки баллистических возможностей срочного возвращения на геоцентрическом участке полёта к Луне по параметрам:</a:t>
            </a:r>
          </a:p>
          <a:p>
            <a:pPr marL="571500" indent="-571500">
              <a:buFontTx/>
              <a:buChar char="-"/>
            </a:pPr>
            <a:r>
              <a:rPr lang="ru-RU" sz="3600" dirty="0" smtClean="0"/>
              <a:t>Требуемых затрат скорости манёвра.</a:t>
            </a:r>
          </a:p>
          <a:p>
            <a:pPr marL="571500" indent="-571500">
              <a:buFontTx/>
              <a:buChar char="-"/>
            </a:pPr>
            <a:r>
              <a:rPr lang="ru-RU" sz="3600" dirty="0" smtClean="0"/>
              <a:t>Времени обратного полёта.</a:t>
            </a:r>
          </a:p>
          <a:p>
            <a:pPr marL="571500" indent="-571500">
              <a:buFontTx/>
              <a:buChar char="-"/>
            </a:pPr>
            <a:r>
              <a:rPr lang="ru-RU" sz="3600" dirty="0" smtClean="0"/>
              <a:t>Достижимых координат </a:t>
            </a:r>
            <a:r>
              <a:rPr lang="ru-RU" sz="3600" smtClean="0"/>
              <a:t>посадки СА.   </a:t>
            </a:r>
            <a:endParaRPr lang="ru-RU" sz="3600" dirty="0"/>
          </a:p>
        </p:txBody>
      </p:sp>
      <p:sp>
        <p:nvSpPr>
          <p:cNvPr id="6" name="Заголовок 5"/>
          <p:cNvSpPr>
            <a:spLocks noGrp="1"/>
          </p:cNvSpPr>
          <p:nvPr/>
        </p:nvSpPr>
        <p:spPr bwMode="auto"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dirty="0"/>
          </a:p>
        </p:txBody>
      </p:sp>
      <p:sp>
        <p:nvSpPr>
          <p:cNvPr id="7" name="Заголовок 5"/>
          <p:cNvSpPr>
            <a:spLocks noGrp="1"/>
          </p:cNvSpPr>
          <p:nvPr/>
        </p:nvSpPr>
        <p:spPr bwMode="auto">
          <a:xfrm>
            <a:off x="609600" y="30099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  <p:extLst>
      <p:ext uri="{BB962C8B-B14F-4D97-AF65-F5344CB8AC3E}">
        <p14:creationId xmlns:p14="http://schemas.microsoft.com/office/powerpoint/2010/main" val="129597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5996"/>
            <a:ext cx="8352928" cy="830362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</a:rPr>
              <a:t>Канонические параметры траекторий безопасного возвращения ПТК в атмосферу </a:t>
            </a:r>
            <a:r>
              <a:rPr lang="ru-RU" sz="3200" b="1" dirty="0" smtClean="0">
                <a:solidFill>
                  <a:srgbClr val="C00000"/>
                </a:solidFill>
              </a:rPr>
              <a:t>Земли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5124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065851"/>
              </p:ext>
            </p:extLst>
          </p:nvPr>
        </p:nvGraphicFramePr>
        <p:xfrm>
          <a:off x="425450" y="998538"/>
          <a:ext cx="8294688" cy="543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Точечный рисунок" r:id="rId4" imgW="7677000" imgH="6572160" progId="Paint.Picture">
                  <p:embed/>
                </p:oleObj>
              </mc:Choice>
              <mc:Fallback>
                <p:oleObj name="Точечный рисунок" r:id="rId4" imgW="7677000" imgH="6572160" progId="Paint.Picture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998538"/>
                        <a:ext cx="8294688" cy="543083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80808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47664" y="5169963"/>
            <a:ext cx="7020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en-US" sz="2400" dirty="0"/>
              <a:t> </a:t>
            </a:r>
            <a:r>
              <a:rPr lang="ru-RU" sz="2400" dirty="0">
                <a:solidFill>
                  <a:srgbClr val="C00000"/>
                </a:solidFill>
                <a:sym typeface="Symbol"/>
              </a:rPr>
              <a:t></a:t>
            </a:r>
            <a:r>
              <a:rPr lang="ru-RU" sz="2400" baseline="-25000" dirty="0" err="1">
                <a:solidFill>
                  <a:srgbClr val="C00000"/>
                </a:solidFill>
              </a:rPr>
              <a:t>вх</a:t>
            </a:r>
            <a:r>
              <a:rPr lang="en-US" sz="2400" dirty="0" smtClean="0">
                <a:solidFill>
                  <a:srgbClr val="C00000"/>
                </a:solidFill>
              </a:rPr>
              <a:t>=5,5-0,2</a:t>
            </a:r>
            <a:r>
              <a:rPr lang="ru-RU" sz="2400" dirty="0" smtClean="0">
                <a:solidFill>
                  <a:srgbClr val="C00000"/>
                </a:solidFill>
              </a:rPr>
              <a:t>44898</a:t>
            </a:r>
            <a:r>
              <a:rPr lang="ru-RU" sz="2400" dirty="0" smtClean="0">
                <a:solidFill>
                  <a:srgbClr val="C00000"/>
                </a:solidFill>
                <a:sym typeface="Symbol"/>
              </a:rPr>
              <a:t>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11,5–V</a:t>
            </a:r>
            <a:r>
              <a:rPr lang="ru-RU" sz="2400" baseline="-25000" dirty="0" err="1">
                <a:solidFill>
                  <a:srgbClr val="C00000"/>
                </a:solidFill>
              </a:rPr>
              <a:t>вх</a:t>
            </a:r>
            <a:r>
              <a:rPr lang="en-US" sz="2400" dirty="0">
                <a:solidFill>
                  <a:srgbClr val="C00000"/>
                </a:solidFill>
              </a:rPr>
              <a:t>)</a:t>
            </a:r>
            <a:r>
              <a:rPr lang="en-US" sz="2400" baseline="30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  </a:t>
            </a:r>
            <a:r>
              <a:rPr lang="en-US" sz="2400" dirty="0" smtClean="0">
                <a:solidFill>
                  <a:srgbClr val="C00000"/>
                </a:solidFill>
              </a:rPr>
              <a:t>=&gt;</a:t>
            </a:r>
            <a:r>
              <a:rPr lang="ru-RU" sz="2400" dirty="0" smtClean="0">
                <a:solidFill>
                  <a:srgbClr val="C00000"/>
                </a:solidFill>
              </a:rPr>
              <a:t> 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C=(R</a:t>
            </a:r>
            <a:r>
              <a:rPr lang="en-US" sz="2400" baseline="-25000" dirty="0">
                <a:solidFill>
                  <a:srgbClr val="C00000"/>
                </a:solidFill>
              </a:rPr>
              <a:t>e</a:t>
            </a:r>
            <a:r>
              <a:rPr lang="en-US" sz="2400" dirty="0">
                <a:solidFill>
                  <a:srgbClr val="C00000"/>
                </a:solidFill>
              </a:rPr>
              <a:t>+100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r>
              <a:rPr lang="ru-RU" sz="2400" dirty="0" smtClean="0">
                <a:solidFill>
                  <a:srgbClr val="C00000"/>
                </a:solidFill>
                <a:sym typeface="Symbol"/>
              </a:rPr>
              <a:t></a:t>
            </a:r>
            <a:r>
              <a:rPr lang="en-US" sz="2400" dirty="0" err="1" smtClean="0">
                <a:solidFill>
                  <a:srgbClr val="C00000"/>
                </a:solidFill>
              </a:rPr>
              <a:t>V</a:t>
            </a:r>
            <a:r>
              <a:rPr lang="en-US" sz="2400" baseline="-25000" dirty="0" err="1" smtClean="0">
                <a:solidFill>
                  <a:srgbClr val="C00000"/>
                </a:solidFill>
              </a:rPr>
              <a:t>вх</a:t>
            </a:r>
            <a:r>
              <a:rPr lang="ru-RU" sz="2400" dirty="0" smtClean="0">
                <a:solidFill>
                  <a:srgbClr val="C00000"/>
                </a:solidFill>
                <a:sym typeface="Symbol"/>
              </a:rPr>
              <a:t></a:t>
            </a:r>
            <a:r>
              <a:rPr lang="en-US" sz="2400" dirty="0" smtClean="0">
                <a:solidFill>
                  <a:srgbClr val="C00000"/>
                </a:solidFill>
              </a:rPr>
              <a:t>cos</a:t>
            </a:r>
            <a:r>
              <a:rPr lang="ru-RU" sz="2400" dirty="0">
                <a:solidFill>
                  <a:srgbClr val="C00000"/>
                </a:solidFill>
                <a:sym typeface="Symbol"/>
              </a:rPr>
              <a:t></a:t>
            </a:r>
            <a:r>
              <a:rPr lang="ru-RU" sz="2400" baseline="-25000" dirty="0" err="1">
                <a:solidFill>
                  <a:srgbClr val="C00000"/>
                </a:solidFill>
              </a:rPr>
              <a:t>вх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45" y="80587"/>
            <a:ext cx="8964613" cy="97215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i="1" cap="all" dirty="0"/>
              <a:t>Линейная</a:t>
            </a:r>
            <a:r>
              <a:rPr lang="ru-RU" sz="2000" b="1" cap="all" dirty="0"/>
              <a:t> зависимость постоянной площадей </a:t>
            </a:r>
            <a:r>
              <a:rPr lang="en-US" sz="2000" b="1" cap="all" dirty="0" smtClean="0"/>
              <a:t>  </a:t>
            </a:r>
            <a:r>
              <a:rPr lang="ru-RU" sz="2000" b="1" cap="all" dirty="0" smtClean="0"/>
              <a:t>С </a:t>
            </a:r>
            <a:r>
              <a:rPr lang="en-US" sz="2000" b="1" cap="all" dirty="0" smtClean="0"/>
              <a:t> </a:t>
            </a:r>
            <a:r>
              <a:rPr lang="ru-RU" sz="2000" b="1" cap="all" dirty="0" smtClean="0"/>
              <a:t>  </a:t>
            </a:r>
            <a:br>
              <a:rPr lang="ru-RU" sz="2000" b="1" cap="all" dirty="0" smtClean="0"/>
            </a:br>
            <a:r>
              <a:rPr lang="ru-RU" sz="2000" b="1" cap="small" dirty="0" smtClean="0"/>
              <a:t>и</a:t>
            </a:r>
            <a:r>
              <a:rPr lang="ru-RU" sz="2000" b="1" cap="all" dirty="0" smtClean="0"/>
              <a:t> </a:t>
            </a:r>
            <a:r>
              <a:rPr lang="ru-RU" sz="2000" b="1" i="1" cap="all" dirty="0" smtClean="0"/>
              <a:t>квадратичная</a:t>
            </a:r>
            <a:r>
              <a:rPr lang="ru-RU" sz="2000" b="1" cap="all" dirty="0" smtClean="0"/>
              <a:t> </a:t>
            </a:r>
            <a:r>
              <a:rPr lang="ru-RU" sz="2000" b="1" cap="all" dirty="0"/>
              <a:t>зависимость </a:t>
            </a:r>
            <a:r>
              <a:rPr lang="ru-RU" sz="2000" b="1" cap="all" dirty="0" smtClean="0"/>
              <a:t>интеграла энергии</a:t>
            </a:r>
            <a:r>
              <a:rPr lang="en-US" sz="2000" b="1" cap="all" dirty="0"/>
              <a:t> </a:t>
            </a:r>
            <a:r>
              <a:rPr lang="ru-RU" sz="2000" b="1" cap="all" dirty="0" smtClean="0"/>
              <a:t> </a:t>
            </a:r>
            <a:r>
              <a:rPr lang="en-US" sz="2000" b="1" cap="all" dirty="0" smtClean="0"/>
              <a:t>  </a:t>
            </a:r>
            <a:r>
              <a:rPr lang="en-US" sz="2000" b="1" dirty="0" smtClean="0"/>
              <a:t>h</a:t>
            </a:r>
            <a:r>
              <a:rPr lang="ru-RU" sz="2000" b="1" cap="small" dirty="0" smtClean="0"/>
              <a:t/>
            </a:r>
            <a:br>
              <a:rPr lang="ru-RU" sz="2000" b="1" cap="small" dirty="0" smtClean="0"/>
            </a:br>
            <a:r>
              <a:rPr lang="ru-RU" sz="2000" b="1" cap="small" dirty="0" smtClean="0"/>
              <a:t>от</a:t>
            </a:r>
            <a:r>
              <a:rPr lang="ru-RU" sz="2000" b="1" cap="all" dirty="0" smtClean="0"/>
              <a:t> </a:t>
            </a:r>
            <a:r>
              <a:rPr lang="ru-RU" sz="2000" b="1" cap="small" dirty="0" smtClean="0"/>
              <a:t>величины </a:t>
            </a:r>
            <a:r>
              <a:rPr lang="ru-RU" sz="2000" b="1" cap="small" dirty="0"/>
              <a:t>скорости входа на </a:t>
            </a:r>
            <a:r>
              <a:rPr lang="ru-RU" sz="2000" b="1" cap="small" dirty="0" smtClean="0"/>
              <a:t>каноническом множестве траекторий  возврата ПТК</a:t>
            </a:r>
            <a:endParaRPr lang="ru-RU" sz="2000" b="1" cap="small" dirty="0"/>
          </a:p>
        </p:txBody>
      </p:sp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" y="1136462"/>
            <a:ext cx="8893175" cy="5283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9"/>
          <p:cNvSpPr>
            <a:spLocks noGrp="1"/>
          </p:cNvSpPr>
          <p:nvPr>
            <p:ph type="title"/>
          </p:nvPr>
        </p:nvSpPr>
        <p:spPr>
          <a:xfrm>
            <a:off x="179220" y="0"/>
            <a:ext cx="8856984" cy="47625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r>
              <a:rPr lang="ru-RU" altLang="ru-RU" sz="2400" i="1" dirty="0" smtClean="0">
                <a:latin typeface="Arial" charset="0"/>
                <a:ea typeface="Times New Roman" pitchFamily="18" charset="0"/>
                <a:cs typeface="Arial" charset="0"/>
              </a:rPr>
              <a:t>Параметры канонического множества условий возврата</a:t>
            </a:r>
            <a:endParaRPr lang="ru-RU" altLang="ru-RU" sz="2400" dirty="0" smtClean="0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319956"/>
              </p:ext>
            </p:extLst>
          </p:nvPr>
        </p:nvGraphicFramePr>
        <p:xfrm>
          <a:off x="179388" y="460375"/>
          <a:ext cx="8856660" cy="5930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10"/>
                <a:gridCol w="1476110"/>
                <a:gridCol w="1476110"/>
                <a:gridCol w="1476110"/>
                <a:gridCol w="1476110"/>
                <a:gridCol w="1476110"/>
              </a:tblGrid>
              <a:tr h="325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V</a:t>
                      </a:r>
                      <a:r>
                        <a:rPr lang="ru-RU" sz="2000" baseline="-25000" dirty="0" err="1">
                          <a:effectLst/>
                        </a:rPr>
                        <a:t>вх</a:t>
                      </a:r>
                      <a:r>
                        <a:rPr lang="ru-RU" sz="2000" dirty="0">
                          <a:effectLst/>
                        </a:rPr>
                        <a:t> [км/сек]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[</a:t>
                      </a:r>
                      <a:r>
                        <a:rPr lang="ru-RU" sz="2000" dirty="0">
                          <a:effectLst/>
                        </a:rPr>
                        <a:t>км</a:t>
                      </a:r>
                      <a:r>
                        <a:rPr lang="en-US" sz="2000" dirty="0">
                          <a:effectLst/>
                        </a:rPr>
                        <a:t>]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  <a:sym typeface="Symbol"/>
                        </a:rPr>
                        <a:t>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[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град]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R</a:t>
                      </a:r>
                      <a:r>
                        <a:rPr lang="ru-RU" sz="3200" baseline="-25000" dirty="0" smtClean="0">
                          <a:effectLst/>
                          <a:sym typeface="Symbol"/>
                        </a:rPr>
                        <a:t></a:t>
                      </a:r>
                      <a:r>
                        <a:rPr lang="en-US" sz="3200" baseline="-25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[</a:t>
                      </a:r>
                      <a:r>
                        <a:rPr lang="ru-RU" sz="2000" dirty="0">
                          <a:effectLst/>
                        </a:rPr>
                        <a:t>км</a:t>
                      </a:r>
                      <a:r>
                        <a:rPr lang="en-US" sz="2000" dirty="0">
                          <a:effectLst/>
                        </a:rPr>
                        <a:t>]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V</a:t>
                      </a:r>
                      <a:r>
                        <a:rPr lang="ru-RU" sz="3200" baseline="-25000" dirty="0" smtClean="0">
                          <a:effectLst/>
                          <a:sym typeface="Symbol"/>
                        </a:rPr>
                        <a:t></a:t>
                      </a:r>
                      <a:r>
                        <a:rPr lang="en-US" sz="2000" baseline="-25000" dirty="0" smtClean="0">
                          <a:effectLst/>
                        </a:rPr>
                        <a:t> </a:t>
                      </a:r>
                      <a:r>
                        <a:rPr lang="ru-RU" sz="2000" dirty="0" smtClean="0">
                          <a:effectLst/>
                        </a:rPr>
                        <a:t>[</a:t>
                      </a:r>
                      <a:r>
                        <a:rPr lang="ru-RU" sz="2000" dirty="0">
                          <a:effectLst/>
                        </a:rPr>
                        <a:t>км/сек]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7.5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5904.898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0.09105577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163.93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5412.096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8.964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6710.792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0.05849832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50.72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6339.917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8.158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8.5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7565.207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0.1819846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21.71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6400.428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8.580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8468.759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0.3217813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16.39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6407.081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9.068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9.5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9422.409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0.4703758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14.17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6408.165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9.563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10427.415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0.6270980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12.86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6408.596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10.060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11485.262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0.7918594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11.90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6409.689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10.556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11703.314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0.8257798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11.73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6410.036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10.655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11923.559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0.8600245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11.56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6410.431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10.754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12146.008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0.8945942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11.40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6410.876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10.853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10.9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12370.677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0.9294899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11.23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6411.372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10.953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12597.578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0.9647124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11.08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6411.920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11.052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12711.870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0.9824465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6412.213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11.101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12734.796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0.9860031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6412.274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11.111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12757.744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0.9895631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6412.334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11.121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12780.715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0.9931263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6412.396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11.131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11.09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12803.709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0.9966928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6412.458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11.141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11.10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12826.725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1.0002626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10.92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6412.520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11.151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  <a:tr h="295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11.50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13766.023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1.1457610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10.30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6415.450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11.546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209"/>
            <a:ext cx="8229600" cy="647488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Параметры множества </a:t>
            </a:r>
            <a:r>
              <a:rPr lang="ru-RU" dirty="0"/>
              <a:t>целевых ТВ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027598"/>
              </p:ext>
            </p:extLst>
          </p:nvPr>
        </p:nvGraphicFramePr>
        <p:xfrm>
          <a:off x="467544" y="764704"/>
          <a:ext cx="820891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ysClr val="window" lastClr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2699792" y="2351620"/>
            <a:ext cx="2088232" cy="357300"/>
          </a:xfrm>
          <a:prstGeom prst="wedgeRectCallout">
            <a:avLst>
              <a:gd name="adj1" fmla="val -61187"/>
              <a:gd name="adj2" fmla="val -21199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12 ч. полёта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95536" y="-1588"/>
            <a:ext cx="8373814" cy="1143001"/>
          </a:xfrm>
          <a:solidFill>
            <a:sysClr val="window" lastClr="FFFFFF"/>
          </a:solidFill>
          <a:ln>
            <a:solidFill>
              <a:srgbClr val="808080"/>
            </a:solidFill>
          </a:ln>
        </p:spPr>
        <p:txBody>
          <a:bodyPr/>
          <a:lstStyle/>
          <a:p>
            <a:r>
              <a:rPr lang="ru-RU" altLang="ru-RU" sz="3200" dirty="0" smtClean="0"/>
              <a:t>Полупериод и радиус апогея эллиптической части множества целевых ТВ</a:t>
            </a:r>
          </a:p>
        </p:txBody>
      </p:sp>
      <p:graphicFrame>
        <p:nvGraphicFramePr>
          <p:cNvPr id="9219" name="Объект 4"/>
          <p:cNvGraphicFramePr>
            <a:graphicFrameLocks noGrp="1" noChangeAspect="1"/>
          </p:cNvGraphicFramePr>
          <p:nvPr>
            <p:ph idx="1"/>
          </p:nvPr>
        </p:nvGraphicFramePr>
        <p:xfrm>
          <a:off x="395288" y="1125538"/>
          <a:ext cx="8424862" cy="518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Диаграмма" r:id="rId4" imgW="5676833" imgH="3314784" progId="Excel.Chart.8">
                  <p:embed/>
                </p:oleObj>
              </mc:Choice>
              <mc:Fallback>
                <p:oleObj name="Диаграмма" r:id="rId4" imgW="5676833" imgH="3314784" progId="Excel.Chart.8">
                  <p:embed/>
                  <p:pic>
                    <p:nvPicPr>
                      <p:cNvPr id="0" name="Объект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125538"/>
                        <a:ext cx="8424862" cy="51831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ysClr val="window" lastClr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9500196"/>
              </p:ext>
            </p:extLst>
          </p:nvPr>
        </p:nvGraphicFramePr>
        <p:xfrm>
          <a:off x="71937" y="981693"/>
          <a:ext cx="8964489" cy="53781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67694"/>
                <a:gridCol w="3896795"/>
              </a:tblGrid>
              <a:tr h="456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Начало траектории перелёта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2025/08/17 06:44:15.059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2904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Полуось,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ткм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256,9298626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2904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Эксцентриситет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smtClean="0">
                          <a:solidFill>
                            <a:schemeClr val="tx1"/>
                          </a:solidFill>
                          <a:effectLst/>
                        </a:rPr>
                        <a:t>0,974391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2904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Период, мин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smtClean="0">
                          <a:solidFill>
                            <a:schemeClr val="tx1"/>
                          </a:solidFill>
                          <a:effectLst/>
                        </a:rPr>
                        <a:t>21601,385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3042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Наклонение, град.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smtClean="0">
                          <a:solidFill>
                            <a:schemeClr val="tx1"/>
                          </a:solidFill>
                          <a:effectLst/>
                        </a:rPr>
                        <a:t>50,66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456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Долгота восходящего узла, град.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313,15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456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Аргумент перицентра, град.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331,59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3042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Высота перицентра, км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201,6188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3042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Высота апоцентра,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</a:rPr>
                        <a:t>ткм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500,9018343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456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Момент времени периселения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2025/08/19 22:30:00.0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445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Высота периселения, км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</a:tr>
              <a:tr h="9126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Наклонение пролётной гиперболы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к плоскости экватора Луны, град.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2,3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8535" marR="58535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71716"/>
            <a:ext cx="9144000" cy="836712"/>
          </a:xfrm>
          <a:solidFill>
            <a:sysClr val="window" lastClr="FFFFFF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tabLst>
                <a:tab pos="5491163" algn="r"/>
              </a:tabLst>
            </a:pPr>
            <a:r>
              <a:rPr lang="ru-RU" altLang="ru-RU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Выбранная для анализа штатная     </a:t>
            </a:r>
            <a:r>
              <a:rPr lang="ru-RU" altLang="ru-RU" sz="2400" b="1" dirty="0" smtClean="0">
                <a:latin typeface="Arial" charset="0"/>
                <a:ea typeface="Times New Roman" pitchFamily="18" charset="0"/>
                <a:cs typeface="Arial" charset="0"/>
              </a:rPr>
              <a:t/>
            </a:r>
            <a:br>
              <a:rPr lang="ru-RU" altLang="ru-RU" sz="2400" b="1" dirty="0" smtClean="0">
                <a:latin typeface="Arial" charset="0"/>
                <a:ea typeface="Times New Roman" pitchFamily="18" charset="0"/>
                <a:cs typeface="Arial" charset="0"/>
              </a:rPr>
            </a:br>
            <a:r>
              <a:rPr lang="ru-RU" altLang="ru-RU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    траектория полёта к Луне     </a:t>
            </a:r>
            <a:endParaRPr lang="ru-RU" altLang="ru-RU" sz="2400" b="1" dirty="0" smtClean="0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652838" y="1674813"/>
            <a:ext cx="6318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i="1">
                <a:solidFill>
                  <a:srgbClr val="000000"/>
                </a:solidFill>
                <a:latin typeface="Arial" charset="0"/>
                <a:ea typeface="Times New Roman" pitchFamily="18" charset="0"/>
              </a:rPr>
              <a:t>         </a:t>
            </a:r>
            <a:endParaRPr lang="ru-RU" altLang="ru-RU">
              <a:latin typeface="Arial" charset="0"/>
              <a:ea typeface="Times New Roman" pitchFamily="18" charset="0"/>
            </a:endParaRP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3652838" y="1674813"/>
            <a:ext cx="6318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5491163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i="1">
                <a:solidFill>
                  <a:srgbClr val="000000"/>
                </a:solidFill>
                <a:latin typeface="Arial" charset="0"/>
                <a:ea typeface="Times New Roman" pitchFamily="18" charset="0"/>
              </a:rPr>
              <a:t>         </a:t>
            </a:r>
            <a:endParaRPr lang="ru-RU" altLang="ru-RU">
              <a:latin typeface="Arial" charset="0"/>
              <a:ea typeface="Times New Roman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195736" y="903653"/>
            <a:ext cx="6413277" cy="5578219"/>
            <a:chOff x="2195736" y="903653"/>
            <a:chExt cx="6413277" cy="557821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195736" y="903653"/>
              <a:ext cx="6413277" cy="5578219"/>
              <a:chOff x="2195736" y="903653"/>
              <a:chExt cx="6413277" cy="5578219"/>
            </a:xfrm>
          </p:grpSpPr>
          <p:pic>
            <p:nvPicPr>
              <p:cNvPr id="10245" name="Диаграмма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5736" y="903653"/>
                <a:ext cx="6413277" cy="500961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46" name="Rectangle 6"/>
              <p:cNvSpPr>
                <a:spLocks noChangeArrowheads="1"/>
              </p:cNvSpPr>
              <p:nvPr/>
            </p:nvSpPr>
            <p:spPr bwMode="auto">
              <a:xfrm>
                <a:off x="2195736" y="5835541"/>
                <a:ext cx="6413277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/>
                <a:r>
                  <a:rPr lang="ru-RU" altLang="ru-RU" sz="1400" i="1" dirty="0" smtClean="0">
                    <a:latin typeface="Arial" charset="0"/>
                    <a:ea typeface="Times New Roman" pitchFamily="18" charset="0"/>
                  </a:rPr>
                  <a:t>Вид </a:t>
                </a:r>
                <a:r>
                  <a:rPr lang="ru-RU" altLang="ru-RU" sz="1400" i="1" dirty="0">
                    <a:latin typeface="Arial" charset="0"/>
                    <a:ea typeface="Times New Roman" pitchFamily="18" charset="0"/>
                  </a:rPr>
                  <a:t>штатной траектории в плоскости орбиты </a:t>
                </a:r>
                <a:endParaRPr lang="ru-RU" altLang="ru-RU" sz="1400" i="1" dirty="0" smtClean="0">
                  <a:latin typeface="Arial" charset="0"/>
                  <a:ea typeface="Times New Roman" pitchFamily="18" charset="0"/>
                </a:endParaRPr>
              </a:p>
              <a:p>
                <a:pPr algn="ctr"/>
                <a:r>
                  <a:rPr lang="ru-RU" altLang="ru-RU" sz="1400" i="1" dirty="0" smtClean="0">
                    <a:latin typeface="Arial" charset="0"/>
                    <a:ea typeface="Times New Roman" pitchFamily="18" charset="0"/>
                  </a:rPr>
                  <a:t>с </a:t>
                </a:r>
                <a:r>
                  <a:rPr lang="ru-RU" altLang="ru-RU" sz="1400" i="1" dirty="0">
                    <a:latin typeface="Arial" charset="0"/>
                    <a:ea typeface="Times New Roman" pitchFamily="18" charset="0"/>
                  </a:rPr>
                  <a:t>осью Х,- вдоль линии </a:t>
                </a:r>
                <a:r>
                  <a:rPr lang="ru-RU" altLang="ru-RU" sz="1400" i="1" dirty="0" smtClean="0">
                    <a:latin typeface="Arial" charset="0"/>
                    <a:ea typeface="Times New Roman" pitchFamily="18" charset="0"/>
                  </a:rPr>
                  <a:t>пересечения </a:t>
                </a:r>
                <a:r>
                  <a:rPr lang="ru-RU" altLang="ru-RU" sz="1400" i="1" dirty="0">
                    <a:latin typeface="Arial" charset="0"/>
                    <a:ea typeface="Times New Roman" pitchFamily="18" charset="0"/>
                  </a:rPr>
                  <a:t>плоскости </a:t>
                </a:r>
                <a:r>
                  <a:rPr lang="ru-RU" altLang="ru-RU" sz="1400" i="1" dirty="0" smtClean="0">
                    <a:latin typeface="Arial" charset="0"/>
                    <a:ea typeface="Times New Roman" pitchFamily="18" charset="0"/>
                  </a:rPr>
                  <a:t>орбиты</a:t>
                </a:r>
              </a:p>
              <a:p>
                <a:pPr algn="ctr"/>
                <a:r>
                  <a:rPr lang="ru-RU" altLang="ru-RU" sz="1400" i="1" dirty="0" smtClean="0">
                    <a:latin typeface="Arial" charset="0"/>
                    <a:ea typeface="Times New Roman" pitchFamily="18" charset="0"/>
                  </a:rPr>
                  <a:t>с </a:t>
                </a:r>
                <a:r>
                  <a:rPr lang="ru-RU" altLang="ru-RU" sz="1400" i="1" dirty="0">
                    <a:latin typeface="Arial" charset="0"/>
                    <a:ea typeface="Times New Roman" pitchFamily="18" charset="0"/>
                  </a:rPr>
                  <a:t>плоскостью экватора</a:t>
                </a:r>
                <a:endParaRPr lang="ru-RU" altLang="ru-RU" sz="1400" dirty="0">
                  <a:latin typeface="Arial" charset="0"/>
                  <a:ea typeface="Times New Roman" pitchFamily="18" charset="0"/>
                </a:endParaRPr>
              </a:p>
            </p:txBody>
          </p:sp>
          <p:cxnSp>
            <p:nvCxnSpPr>
              <p:cNvPr id="3" name="Прямая со стрелкой 2"/>
              <p:cNvCxnSpPr/>
              <p:nvPr/>
            </p:nvCxnSpPr>
            <p:spPr>
              <a:xfrm>
                <a:off x="3131840" y="4653136"/>
                <a:ext cx="525658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Прямая со стрелкой 4"/>
              <p:cNvCxnSpPr/>
              <p:nvPr/>
            </p:nvCxnSpPr>
            <p:spPr>
              <a:xfrm flipV="1">
                <a:off x="3603851" y="1723800"/>
                <a:ext cx="0" cy="34103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2743334" y="1218868"/>
              <a:ext cx="57606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ru-RU" sz="1600" dirty="0" err="1" smtClean="0"/>
                <a:t>ткм</a:t>
              </a:r>
              <a:endParaRPr lang="ru-RU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921311" y="5532170"/>
              <a:ext cx="57606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lang="ru-RU" sz="1600" dirty="0" err="1" smtClean="0"/>
                <a:t>ткм</a:t>
              </a:r>
              <a:endParaRPr lang="ru-RU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5888"/>
            <a:ext cx="8352928" cy="792162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Точки анализа возврата на штатной траектории </a:t>
            </a:r>
            <a:r>
              <a:rPr lang="ru-RU" sz="2800" dirty="0"/>
              <a:t>полёта ПТК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(</a:t>
            </a:r>
            <a:r>
              <a:rPr lang="ru-RU" sz="2800" dirty="0"/>
              <a:t>старт 17 августа 2025 г.)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53023"/>
              </p:ext>
            </p:extLst>
          </p:nvPr>
        </p:nvGraphicFramePr>
        <p:xfrm>
          <a:off x="390525" y="980728"/>
          <a:ext cx="8362950" cy="5395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27984" y="3845018"/>
            <a:ext cx="4176464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lang="ru-RU" dirty="0" smtClean="0"/>
              <a:t>Допустимый размер импульса возврата </a:t>
            </a:r>
            <a:r>
              <a:rPr lang="ru-RU" dirty="0"/>
              <a:t> (</a:t>
            </a:r>
            <a:r>
              <a:rPr lang="ru-RU" b="1" dirty="0">
                <a:solidFill>
                  <a:srgbClr val="C00000"/>
                </a:solidFill>
                <a:sym typeface="Symbol"/>
              </a:rPr>
              <a:t> </a:t>
            </a:r>
            <a:r>
              <a:rPr lang="ru-RU" b="1" dirty="0" smtClean="0">
                <a:solidFill>
                  <a:srgbClr val="C00000"/>
                </a:solidFill>
                <a:sym typeface="Symbol"/>
              </a:rPr>
              <a:t>1800 </a:t>
            </a:r>
            <a:r>
              <a:rPr lang="ru-RU" dirty="0">
                <a:sym typeface="Symbol"/>
              </a:rPr>
              <a:t>м/с</a:t>
            </a:r>
            <a:r>
              <a:rPr lang="ru-RU" dirty="0" smtClean="0">
                <a:sym typeface="Symbol"/>
              </a:rPr>
              <a:t>) </a:t>
            </a:r>
            <a:r>
              <a:rPr lang="ru-RU" dirty="0" smtClean="0"/>
              <a:t>складывается из запасов характеристической скорости для перехода на орбиту ИСЛ (</a:t>
            </a:r>
            <a:r>
              <a:rPr lang="ru-RU" dirty="0" smtClean="0">
                <a:sym typeface="Symbol"/>
              </a:rPr>
              <a:t> 900 м/с) </a:t>
            </a:r>
            <a:r>
              <a:rPr lang="ru-RU" dirty="0" smtClean="0"/>
              <a:t>и для возвращения к Земле  </a:t>
            </a:r>
            <a:r>
              <a:rPr lang="ru-RU" dirty="0"/>
              <a:t>(</a:t>
            </a:r>
            <a:r>
              <a:rPr lang="ru-RU" dirty="0">
                <a:sym typeface="Symbol"/>
              </a:rPr>
              <a:t> 900 м/с)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690"/>
            <a:ext cx="9143999" cy="1498178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Условие формирования траектории возврата с минимальной скоростью входа </a:t>
            </a:r>
            <a:br>
              <a:rPr lang="ru-RU" sz="3600" dirty="0" smtClean="0"/>
            </a:br>
            <a:r>
              <a:rPr lang="ru-RU" sz="3600" dirty="0" smtClean="0"/>
              <a:t>в атмосферу Земли </a:t>
            </a:r>
            <a:endParaRPr lang="ru-RU" sz="3600" dirty="0"/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3330" y="1681534"/>
            <a:ext cx="9503191" cy="4800229"/>
          </a:xfr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Диаграмма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1" y="116631"/>
            <a:ext cx="8856983" cy="587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156492" y="6011180"/>
            <a:ext cx="885698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b="1" dirty="0" smtClean="0">
                <a:solidFill>
                  <a:srgbClr val="C00000"/>
                </a:solidFill>
              </a:rPr>
              <a:t>Углы входа таких ТВ </a:t>
            </a:r>
            <a:r>
              <a:rPr lang="ru-RU" altLang="ru-RU" b="1" dirty="0">
                <a:solidFill>
                  <a:srgbClr val="C00000"/>
                </a:solidFill>
              </a:rPr>
              <a:t>не удовлетворяет требованиям безопасности </a:t>
            </a:r>
            <a:r>
              <a:rPr lang="ru-RU" altLang="ru-RU" b="1" dirty="0" smtClean="0">
                <a:solidFill>
                  <a:srgbClr val="C00000"/>
                </a:solidFill>
              </a:rPr>
              <a:t>возвращения !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331640" y="4077072"/>
            <a:ext cx="6408712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79512" y="46038"/>
            <a:ext cx="8721476" cy="1078706"/>
          </a:xfr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ru-RU" altLang="ru-RU" sz="3600" dirty="0" smtClean="0"/>
              <a:t>Схема прямого и обратного манёвров </a:t>
            </a:r>
            <a:br>
              <a:rPr lang="ru-RU" altLang="ru-RU" sz="3600" dirty="0" smtClean="0"/>
            </a:br>
            <a:r>
              <a:rPr lang="ru-RU" altLang="ru-RU" sz="3600" dirty="0" smtClean="0"/>
              <a:t>для формирования ТВ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83" y="1207125"/>
            <a:ext cx="8786793" cy="5055409"/>
          </a:xfrm>
          <a:noFill/>
        </p:spPr>
      </p:pic>
      <p:sp>
        <p:nvSpPr>
          <p:cNvPr id="2" name="TextBox 1"/>
          <p:cNvSpPr txBox="1"/>
          <p:nvPr/>
        </p:nvSpPr>
        <p:spPr>
          <a:xfrm>
            <a:off x="4283968" y="4443844"/>
            <a:ext cx="4556125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Поворот эллипса ТВ вокруг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порождает ещё два вектора скорости ТВ.</a:t>
            </a:r>
          </a:p>
          <a:p>
            <a:r>
              <a:rPr lang="ru-RU" dirty="0" smtClean="0"/>
              <a:t>Этим 4-м </a:t>
            </a:r>
            <a:r>
              <a:rPr lang="ru-RU" dirty="0"/>
              <a:t>векторам скорости соответствуют </a:t>
            </a:r>
            <a:r>
              <a:rPr lang="ru-RU" b="1" dirty="0"/>
              <a:t>4</a:t>
            </a:r>
            <a:r>
              <a:rPr lang="ru-RU" dirty="0"/>
              <a:t> </a:t>
            </a:r>
            <a:r>
              <a:rPr lang="ru-RU" b="1" dirty="0" smtClean="0"/>
              <a:t>значения характеристической </a:t>
            </a:r>
            <a:r>
              <a:rPr lang="ru-RU" b="1" dirty="0"/>
              <a:t>скорости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b="1" dirty="0" smtClean="0"/>
              <a:t>4 точки входа </a:t>
            </a:r>
            <a:r>
              <a:rPr lang="ru-RU" dirty="0" smtClean="0"/>
              <a:t> в атмосферу Земли но только </a:t>
            </a:r>
            <a:r>
              <a:rPr lang="ru-RU" b="1" dirty="0" smtClean="0"/>
              <a:t>2</a:t>
            </a:r>
            <a:r>
              <a:rPr lang="ru-RU" dirty="0" smtClean="0"/>
              <a:t> </a:t>
            </a:r>
            <a:r>
              <a:rPr lang="ru-RU" dirty="0"/>
              <a:t>значения времени </a:t>
            </a:r>
            <a:r>
              <a:rPr lang="ru-RU" dirty="0" smtClean="0"/>
              <a:t>возвращения. </a:t>
            </a:r>
            <a:endParaRPr lang="ru-RU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352797" y="1064674"/>
            <a:ext cx="5659363" cy="3348355"/>
            <a:chOff x="352797" y="1064674"/>
            <a:chExt cx="5659363" cy="3348355"/>
          </a:xfrm>
        </p:grpSpPr>
        <p:grpSp>
          <p:nvGrpSpPr>
            <p:cNvPr id="6" name="Группа 5"/>
            <p:cNvGrpSpPr/>
            <p:nvPr/>
          </p:nvGrpSpPr>
          <p:grpSpPr>
            <a:xfrm rot="18907945">
              <a:off x="352797" y="1064674"/>
              <a:ext cx="4796790" cy="3348355"/>
              <a:chOff x="0" y="0"/>
              <a:chExt cx="4796970" cy="3348458"/>
            </a:xfrm>
          </p:grpSpPr>
          <p:sp>
            <p:nvSpPr>
              <p:cNvPr id="8" name="Овал 7"/>
              <p:cNvSpPr/>
              <p:nvPr/>
            </p:nvSpPr>
            <p:spPr>
              <a:xfrm rot="20555488">
                <a:off x="0" y="0"/>
                <a:ext cx="4796970" cy="33484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94890" y="931653"/>
                <a:ext cx="4580243" cy="1751402"/>
                <a:chOff x="0" y="0"/>
                <a:chExt cx="4580243" cy="1751402"/>
              </a:xfrm>
            </p:grpSpPr>
            <p:cxnSp>
              <p:nvCxnSpPr>
                <p:cNvPr id="10" name="Прямая со стрелкой 9"/>
                <p:cNvCxnSpPr/>
                <p:nvPr/>
              </p:nvCxnSpPr>
              <p:spPr>
                <a:xfrm>
                  <a:off x="370936" y="1354347"/>
                  <a:ext cx="3657241" cy="30141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 стрелкой 10"/>
                <p:cNvCxnSpPr/>
                <p:nvPr/>
              </p:nvCxnSpPr>
              <p:spPr>
                <a:xfrm flipV="1">
                  <a:off x="0" y="0"/>
                  <a:ext cx="4580243" cy="1450576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 стрелкой 11"/>
                <p:cNvCxnSpPr/>
                <p:nvPr/>
              </p:nvCxnSpPr>
              <p:spPr>
                <a:xfrm flipH="1" flipV="1">
                  <a:off x="0" y="1112808"/>
                  <a:ext cx="327804" cy="241539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 стрелкой 12"/>
                <p:cNvCxnSpPr/>
                <p:nvPr/>
              </p:nvCxnSpPr>
              <p:spPr>
                <a:xfrm flipH="1">
                  <a:off x="155276" y="1354347"/>
                  <a:ext cx="172384" cy="397055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" name="Прямая со стрелкой 3"/>
            <p:cNvCxnSpPr/>
            <p:nvPr/>
          </p:nvCxnSpPr>
          <p:spPr>
            <a:xfrm flipV="1">
              <a:off x="4617628" y="1340768"/>
              <a:ext cx="0" cy="864096"/>
            </a:xfrm>
            <a:prstGeom prst="straightConnector1">
              <a:avLst/>
            </a:prstGeom>
            <a:ln w="508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flipH="1">
              <a:off x="4604928" y="2248567"/>
              <a:ext cx="20228" cy="820393"/>
            </a:xfrm>
            <a:prstGeom prst="straightConnector1">
              <a:avLst/>
            </a:prstGeom>
            <a:ln w="5080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flipH="1" flipV="1">
              <a:off x="4615042" y="1340769"/>
              <a:ext cx="1397118" cy="615058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 flipH="1">
              <a:off x="4635500" y="1897722"/>
              <a:ext cx="1295400" cy="1117736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107950" y="66452"/>
            <a:ext cx="8928100" cy="1003176"/>
          </a:xfrm>
          <a:solidFill>
            <a:schemeClr val="bg1"/>
          </a:solidFill>
        </p:spPr>
        <p:txBody>
          <a:bodyPr/>
          <a:lstStyle/>
          <a:p>
            <a:r>
              <a:rPr lang="ru-RU" altLang="ru-RU" sz="3200" dirty="0" smtClean="0"/>
              <a:t>Сравнение 4-х вариантов формирования траекторий возврата в вскоре после старта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ysClr val="window" lastClr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043759"/>
              </p:ext>
            </p:extLst>
          </p:nvPr>
        </p:nvGraphicFramePr>
        <p:xfrm>
          <a:off x="116681" y="1124744"/>
          <a:ext cx="8910638" cy="517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999943" y="5265350"/>
            <a:ext cx="4868201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/>
          </p:cNvSpPr>
          <p:nvPr>
            <p:ph type="title" idx="4294967295"/>
          </p:nvPr>
        </p:nvSpPr>
        <p:spPr>
          <a:xfrm>
            <a:off x="1600200" y="101600"/>
            <a:ext cx="6096000" cy="609600"/>
          </a:xfrm>
          <a:solidFill>
            <a:srgbClr val="FFFFF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000" smtClean="0">
                <a:latin typeface="Times New Roman" pitchFamily="18" charset="0"/>
              </a:rPr>
              <a:t>Траектория</a:t>
            </a:r>
            <a:r>
              <a:rPr lang="ru-RU" altLang="ru-RU" sz="2000" smtClean="0"/>
              <a:t> "прямого-вверх" возвращения к Земле</a:t>
            </a:r>
            <a:br>
              <a:rPr lang="ru-RU" altLang="ru-RU" sz="2000" smtClean="0"/>
            </a:br>
            <a:r>
              <a:rPr lang="ru-RU" altLang="ru-RU" sz="2000" smtClean="0"/>
              <a:t>( </a:t>
            </a:r>
            <a:r>
              <a:rPr lang="ru-RU" altLang="ru-RU" sz="2000" i="1" smtClean="0"/>
              <a:t>12 мин. полёта, R= 7960 км</a:t>
            </a:r>
            <a:r>
              <a:rPr lang="ru-RU" altLang="ru-RU" sz="2000" smtClean="0"/>
              <a:t> )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1574800" y="706438"/>
            <a:ext cx="6172200" cy="5713412"/>
            <a:chOff x="1574800" y="706438"/>
            <a:chExt cx="6172200" cy="571341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574800" y="706438"/>
              <a:ext cx="6172200" cy="5713412"/>
              <a:chOff x="1574800" y="706438"/>
              <a:chExt cx="6172200" cy="5713412"/>
            </a:xfrm>
          </p:grpSpPr>
          <p:graphicFrame>
            <p:nvGraphicFramePr>
              <p:cNvPr id="47109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2315883"/>
                  </p:ext>
                </p:extLst>
              </p:nvPr>
            </p:nvGraphicFramePr>
            <p:xfrm>
              <a:off x="1574800" y="706438"/>
              <a:ext cx="6172200" cy="57134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692" name="Диаграмма" r:id="rId4" imgW="7934840" imgH="7439468" progId="Excel.Chart.8">
                      <p:embed/>
                    </p:oleObj>
                  </mc:Choice>
                  <mc:Fallback>
                    <p:oleObj name="Диаграмма" r:id="rId4" imgW="7934840" imgH="7439468" progId="Excel.Char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74800" y="706438"/>
                            <a:ext cx="6172200" cy="57134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" name="Овал 1"/>
              <p:cNvSpPr/>
              <p:nvPr/>
            </p:nvSpPr>
            <p:spPr>
              <a:xfrm>
                <a:off x="2755471" y="2705974"/>
                <a:ext cx="2703646" cy="281794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5" name="Прямая соединительная линия 4"/>
            <p:cNvCxnSpPr/>
            <p:nvPr/>
          </p:nvCxnSpPr>
          <p:spPr>
            <a:xfrm flipV="1">
              <a:off x="3798295" y="2132857"/>
              <a:ext cx="773705" cy="33123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 flipH="1" flipV="1">
              <a:off x="2411760" y="3699383"/>
              <a:ext cx="1695534" cy="415565"/>
            </a:xfrm>
            <a:prstGeom prst="straightConnector1">
              <a:avLst/>
            </a:prstGeom>
            <a:ln w="25400"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2820948" y="4107328"/>
              <a:ext cx="1263488" cy="6822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534444" y="463713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</a:t>
              </a:r>
              <a:r>
                <a:rPr lang="en-US" baseline="-25000" dirty="0" smtClean="0">
                  <a:sym typeface="Symbol"/>
                </a:rPr>
                <a:t></a:t>
              </a:r>
              <a:endParaRPr lang="ru-RU" baseline="-25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51720" y="3514717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</a:t>
              </a:r>
              <a:r>
                <a:rPr lang="en-US" baseline="-25000" dirty="0" smtClean="0">
                  <a:sym typeface="Symbol"/>
                </a:rPr>
                <a:t></a:t>
              </a:r>
              <a:endParaRPr lang="ru-RU" baseline="-25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72672" y="400506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ym typeface="Symbol"/>
                </a:rPr>
                <a:t></a:t>
              </a:r>
              <a:endParaRPr lang="ru-RU" baseline="-250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47254" y="3640281"/>
              <a:ext cx="36004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aseline="-25000" dirty="0" smtClean="0">
                  <a:sym typeface="Symbol"/>
                </a:rPr>
                <a:t></a:t>
              </a:r>
              <a:endParaRPr lang="ru-RU" sz="2000" baseline="-25000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4084436" y="4114948"/>
              <a:ext cx="631580" cy="125826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655056" y="5262344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</a:t>
              </a:r>
              <a:r>
                <a:rPr lang="ru-RU" baseline="-25000" dirty="0" err="1" smtClean="0">
                  <a:sym typeface="Symbol"/>
                </a:rPr>
                <a:t>вх</a:t>
              </a:r>
              <a:endParaRPr lang="ru-RU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2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6988" y="112258"/>
            <a:ext cx="9072000" cy="792162"/>
          </a:xfr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3200" dirty="0" smtClean="0"/>
              <a:t>Сравнение 4-х вариантов формирования траекторий возврата в начале полёта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3440443"/>
              </p:ext>
            </p:extLst>
          </p:nvPr>
        </p:nvGraphicFramePr>
        <p:xfrm>
          <a:off x="67974" y="1004685"/>
          <a:ext cx="9008052" cy="5271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928227" y="5085184"/>
            <a:ext cx="4998142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0" y="6039861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ym typeface="Symbol"/>
              </a:rPr>
              <a:t>V</a:t>
            </a:r>
            <a:r>
              <a:rPr lang="ru-RU" b="1" baseline="-25000" dirty="0" smtClean="0">
                <a:sym typeface="Symbol"/>
              </a:rPr>
              <a:t>хар</a:t>
            </a:r>
            <a:r>
              <a:rPr lang="ru-RU" dirty="0" smtClean="0">
                <a:sym typeface="Symbol"/>
              </a:rPr>
              <a:t></a:t>
            </a:r>
            <a:r>
              <a:rPr lang="ru-RU" b="1" i="1" dirty="0"/>
              <a:t>900 м/с для ИСЛ и </a:t>
            </a:r>
            <a:r>
              <a:rPr lang="ru-RU" b="1" i="1" dirty="0">
                <a:sym typeface="Symbol"/>
              </a:rPr>
              <a:t></a:t>
            </a:r>
            <a:r>
              <a:rPr lang="ru-RU" b="1" i="1" dirty="0"/>
              <a:t>900 м/с для ИСЛ-Земля (и там и там диапазон </a:t>
            </a:r>
            <a:r>
              <a:rPr lang="ru-RU" b="1" i="1" dirty="0">
                <a:sym typeface="Symbol"/>
              </a:rPr>
              <a:t></a:t>
            </a:r>
            <a:r>
              <a:rPr lang="ru-RU" b="1" i="1" dirty="0" smtClean="0"/>
              <a:t>100м/с)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94588" y="91621"/>
            <a:ext cx="8712968" cy="88967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ru-RU" altLang="ru-RU" sz="3600" dirty="0" smtClean="0"/>
              <a:t>Сравнение 4-х вариантов формирования траекторий возврата у </a:t>
            </a:r>
            <a:r>
              <a:rPr lang="ru-RU" altLang="ru-RU" sz="3600" dirty="0" err="1" smtClean="0"/>
              <a:t>геостационара</a:t>
            </a:r>
            <a:endParaRPr lang="ru-RU" altLang="ru-RU" sz="3600" dirty="0" smtClean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454678"/>
              </p:ext>
            </p:extLst>
          </p:nvPr>
        </p:nvGraphicFramePr>
        <p:xfrm>
          <a:off x="222971" y="1052736"/>
          <a:ext cx="8698057" cy="5271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062658" y="4725144"/>
            <a:ext cx="4104456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94588" y="91621"/>
            <a:ext cx="8712968" cy="88967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ru-RU" altLang="ru-RU" sz="3600" dirty="0" smtClean="0"/>
              <a:t>Сравнение 4-х вариантов формирования </a:t>
            </a:r>
            <a:r>
              <a:rPr lang="ru-RU" altLang="ru-RU" sz="3600" dirty="0"/>
              <a:t>траекторий возвращения к Земле</a:t>
            </a:r>
            <a:endParaRPr lang="ru-RU" altLang="ru-RU" sz="3600" dirty="0" smtClean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583569"/>
              </p:ext>
            </p:extLst>
          </p:nvPr>
        </p:nvGraphicFramePr>
        <p:xfrm>
          <a:off x="282286" y="1124744"/>
          <a:ext cx="8579427" cy="521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221532" y="4249554"/>
            <a:ext cx="378042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5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79512" y="91621"/>
            <a:ext cx="8728044" cy="88967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ru-RU" altLang="ru-RU" sz="3600" dirty="0" smtClean="0"/>
              <a:t>Сравнение 4-х вариантов формирования </a:t>
            </a:r>
            <a:r>
              <a:rPr lang="ru-RU" altLang="ru-RU" sz="3600" dirty="0"/>
              <a:t>траекторий возвращения к Земле</a:t>
            </a:r>
            <a:endParaRPr lang="ru-RU" altLang="ru-RU" sz="3600" dirty="0" smtClean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06172"/>
              </p:ext>
            </p:extLst>
          </p:nvPr>
        </p:nvGraphicFramePr>
        <p:xfrm>
          <a:off x="179512" y="1052736"/>
          <a:ext cx="871296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173110" y="4196616"/>
            <a:ext cx="3776254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4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>
          <a:xfrm>
            <a:off x="1282700" y="50800"/>
            <a:ext cx="6629400" cy="571500"/>
          </a:xfrm>
          <a:solidFill>
            <a:srgbClr val="FFFFF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000" smtClean="0">
                <a:latin typeface="Times New Roman" pitchFamily="18" charset="0"/>
              </a:rPr>
              <a:t>Траектория</a:t>
            </a:r>
            <a:r>
              <a:rPr lang="ru-RU" altLang="ru-RU" sz="2000" smtClean="0"/>
              <a:t> "прямого-вверх" возвращения к Земле</a:t>
            </a:r>
            <a:br>
              <a:rPr lang="ru-RU" altLang="ru-RU" sz="2000" smtClean="0"/>
            </a:br>
            <a:r>
              <a:rPr lang="ru-RU" altLang="ru-RU" sz="2000" smtClean="0"/>
              <a:t>( </a:t>
            </a:r>
            <a:r>
              <a:rPr lang="ru-RU" altLang="ru-RU" sz="2000" i="1" smtClean="0"/>
              <a:t>12 час. полёта, R= 134 тыс. км</a:t>
            </a:r>
            <a:r>
              <a:rPr lang="ru-RU" altLang="ru-RU" sz="2000" smtClean="0"/>
              <a:t> )</a:t>
            </a: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257300" y="609600"/>
          <a:ext cx="6705600" cy="587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0" name="Диаграмма" r:id="rId4" imgW="10716051" imgH="9391994" progId="Excel.Chart.8">
                  <p:embed/>
                </p:oleObj>
              </mc:Choice>
              <mc:Fallback>
                <p:oleObj name="Диаграмма" r:id="rId4" imgW="10716051" imgH="9391994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609600"/>
                        <a:ext cx="6705600" cy="587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2771800" y="2924944"/>
            <a:ext cx="2088232" cy="230425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46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79512" y="91621"/>
            <a:ext cx="8728044" cy="88967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ru-RU" altLang="ru-RU" sz="3600" dirty="0" smtClean="0"/>
              <a:t>Сравнение 4-х вариантов формирования траекторий возвращения к Земле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210243"/>
              </p:ext>
            </p:extLst>
          </p:nvPr>
        </p:nvGraphicFramePr>
        <p:xfrm>
          <a:off x="215516" y="1052736"/>
          <a:ext cx="8712968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229919" y="4212945"/>
            <a:ext cx="3456384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60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711200" y="88900"/>
            <a:ext cx="7848600" cy="685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000" smtClean="0">
                <a:latin typeface="Times New Roman" pitchFamily="18" charset="0"/>
              </a:rPr>
              <a:t>Траектория</a:t>
            </a:r>
            <a:r>
              <a:rPr lang="ru-RU" altLang="ru-RU" sz="2000" smtClean="0"/>
              <a:t> "прямого-вверх" возвращения к Земле</a:t>
            </a:r>
            <a:br>
              <a:rPr lang="ru-RU" altLang="ru-RU" sz="2000" smtClean="0"/>
            </a:br>
            <a:r>
              <a:rPr lang="ru-RU" altLang="ru-RU" sz="2000" smtClean="0"/>
              <a:t>( </a:t>
            </a:r>
            <a:r>
              <a:rPr lang="ru-RU" altLang="ru-RU" sz="2000" i="1" smtClean="0"/>
              <a:t>1 сут. полёта, R= 200 тыс. км</a:t>
            </a:r>
            <a:r>
              <a:rPr lang="ru-RU" altLang="ru-RU" sz="2000" smtClean="0"/>
              <a:t> )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270963"/>
              </p:ext>
            </p:extLst>
          </p:nvPr>
        </p:nvGraphicFramePr>
        <p:xfrm>
          <a:off x="685800" y="803275"/>
          <a:ext cx="7924800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5" name="Диаграмма" r:id="rId4" imgW="10716051" imgH="7534475" progId="Excel.Chart.8">
                  <p:embed/>
                </p:oleObj>
              </mc:Choice>
              <mc:Fallback>
                <p:oleObj name="Диаграмма" r:id="rId4" imgW="10716051" imgH="75344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803275"/>
                        <a:ext cx="7924800" cy="557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1935361" y="2852936"/>
            <a:ext cx="2636639" cy="2467320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2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79512" y="91621"/>
            <a:ext cx="8728044" cy="889670"/>
          </a:xfrm>
          <a:solidFill>
            <a:schemeClr val="bg1"/>
          </a:solidFill>
          <a:ln>
            <a:solidFill>
              <a:srgbClr val="808080"/>
            </a:solidFill>
          </a:ln>
        </p:spPr>
        <p:txBody>
          <a:bodyPr/>
          <a:lstStyle/>
          <a:p>
            <a:pPr>
              <a:lnSpc>
                <a:spcPct val="85000"/>
              </a:lnSpc>
            </a:pPr>
            <a:r>
              <a:rPr lang="ru-RU" altLang="ru-RU" sz="3600" dirty="0" smtClean="0"/>
              <a:t>Сравнение 4-х вариантов формирования траекторий возвращения к Земле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152320"/>
              </p:ext>
            </p:extLst>
          </p:nvPr>
        </p:nvGraphicFramePr>
        <p:xfrm>
          <a:off x="179512" y="1052736"/>
          <a:ext cx="8712968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1259632" y="4238345"/>
            <a:ext cx="3611736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2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279400" y="127000"/>
            <a:ext cx="8493125" cy="639763"/>
          </a:xfrm>
          <a:solidFill>
            <a:srgbClr val="FFFFF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000" smtClean="0">
                <a:latin typeface="Times New Roman" pitchFamily="18" charset="0"/>
              </a:rPr>
              <a:t>Траектория</a:t>
            </a:r>
            <a:r>
              <a:rPr lang="ru-RU" altLang="ru-RU" sz="2000" smtClean="0"/>
              <a:t> "прямого-вверх" возвращения к Земле</a:t>
            </a:r>
            <a:br>
              <a:rPr lang="ru-RU" altLang="ru-RU" sz="2000" smtClean="0"/>
            </a:br>
            <a:r>
              <a:rPr lang="ru-RU" altLang="ru-RU" sz="2000" smtClean="0"/>
              <a:t>( 2 сут. полёта, R= 300 тыс. км )</a:t>
            </a: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362175"/>
              </p:ext>
            </p:extLst>
          </p:nvPr>
        </p:nvGraphicFramePr>
        <p:xfrm>
          <a:off x="228600" y="749300"/>
          <a:ext cx="8610600" cy="567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9" name="Диаграмма" r:id="rId4" imgW="9325446" imgH="6201122" progId="Excel.Chart.8">
                  <p:embed/>
                </p:oleObj>
              </mc:Choice>
              <mc:Fallback>
                <p:oleObj name="Диаграмма" r:id="rId4" imgW="9325446" imgH="620112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749300"/>
                        <a:ext cx="8610600" cy="567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629198" y="2060848"/>
            <a:ext cx="4382962" cy="3072529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45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219075" y="66675"/>
          <a:ext cx="8696325" cy="630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Диаграмма" r:id="rId4" imgW="8706164" imgH="6724927" progId="Excel.Chart.8">
                  <p:embed/>
                </p:oleObj>
              </mc:Choice>
              <mc:Fallback>
                <p:oleObj name="Диаграмма" r:id="rId4" imgW="8706164" imgH="6724927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" y="66675"/>
                        <a:ext cx="8696325" cy="63055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1295400" y="3200400"/>
            <a:ext cx="66294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295400" y="1143000"/>
            <a:ext cx="6705600" cy="2057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15816" y="1484784"/>
            <a:ext cx="43204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Принимаем реализуемую дальность управляемого торможения  в атмосфере  не более</a:t>
            </a:r>
            <a:r>
              <a:rPr lang="ru-RU" b="1" dirty="0" smtClean="0"/>
              <a:t> 9000 </a:t>
            </a:r>
            <a:r>
              <a:rPr lang="ru-RU" dirty="0" smtClean="0"/>
              <a:t>тыс. км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81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817464"/>
              </p:ext>
            </p:extLst>
          </p:nvPr>
        </p:nvGraphicFramePr>
        <p:xfrm>
          <a:off x="152400" y="88900"/>
          <a:ext cx="8839200" cy="615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Диаграмма" r:id="rId4" imgW="7058451" imgH="4438972" progId="Excel.Chart.8">
                  <p:embed/>
                </p:oleObj>
              </mc:Choice>
              <mc:Fallback>
                <p:oleObj name="Диаграмма" r:id="rId4" imgW="7058451" imgH="443897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88900"/>
                        <a:ext cx="8839200" cy="615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rgbClr val="898989"/>
                </a:solidFill>
              </a:rPr>
              <a:t>Семинар ИКИ, посвящённый памяти П.Е.Эльясберга.   Таруса 1</a:t>
            </a:r>
            <a:r>
              <a:rPr lang="en-US" altLang="ru-RU" i="1">
                <a:solidFill>
                  <a:srgbClr val="898989"/>
                </a:solidFill>
              </a:rPr>
              <a:t>7</a:t>
            </a:r>
            <a:r>
              <a:rPr lang="ru-RU" altLang="ru-RU" i="1">
                <a:solidFill>
                  <a:srgbClr val="898989"/>
                </a:solidFill>
              </a:rPr>
              <a:t>-1</a:t>
            </a:r>
            <a:r>
              <a:rPr lang="en-US" altLang="ru-RU" i="1">
                <a:solidFill>
                  <a:srgbClr val="898989"/>
                </a:solidFill>
              </a:rPr>
              <a:t>9</a:t>
            </a:r>
            <a:r>
              <a:rPr lang="ru-RU" altLang="ru-RU" i="1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4864100" y="1447800"/>
            <a:ext cx="0" cy="36576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876800" y="1447800"/>
            <a:ext cx="3124200" cy="36576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516216" y="1047690"/>
            <a:ext cx="235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ED41B4"/>
                </a:solidFill>
              </a:rPr>
              <a:t>Скорости входа ТВ</a:t>
            </a:r>
            <a:endParaRPr lang="ru-RU" sz="2000" b="1" dirty="0">
              <a:solidFill>
                <a:srgbClr val="ED41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07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6491288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74210"/>
              </p:ext>
            </p:extLst>
          </p:nvPr>
        </p:nvGraphicFramePr>
        <p:xfrm>
          <a:off x="107504" y="188640"/>
          <a:ext cx="8928991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82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491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661503"/>
              </p:ext>
            </p:extLst>
          </p:nvPr>
        </p:nvGraphicFramePr>
        <p:xfrm>
          <a:off x="0" y="14287"/>
          <a:ext cx="9144000" cy="646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" name="Диаграмма" r:id="rId4" imgW="5553024" imgH="3333680" progId="Excel.Chart.8">
                  <p:embed/>
                </p:oleObj>
              </mc:Choice>
              <mc:Fallback>
                <p:oleObj name="Диаграмма" r:id="rId4" imgW="5553024" imgH="333368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287"/>
                        <a:ext cx="9144000" cy="646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07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883474"/>
              </p:ext>
            </p:extLst>
          </p:nvPr>
        </p:nvGraphicFramePr>
        <p:xfrm>
          <a:off x="0" y="-49213"/>
          <a:ext cx="9144000" cy="6530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Диаграмма" r:id="rId4" imgW="6906051" imgH="4220058" progId="Excel.Chart.8">
                  <p:embed/>
                </p:oleObj>
              </mc:Choice>
              <mc:Fallback>
                <p:oleObj name="Диаграмма" r:id="rId4" imgW="6906051" imgH="422005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49213"/>
                        <a:ext cx="9144000" cy="6530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  <p:extLst>
      <p:ext uri="{BB962C8B-B14F-4D97-AF65-F5344CB8AC3E}">
        <p14:creationId xmlns:p14="http://schemas.microsoft.com/office/powerpoint/2010/main" val="360200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645108"/>
              </p:ext>
            </p:extLst>
          </p:nvPr>
        </p:nvGraphicFramePr>
        <p:xfrm>
          <a:off x="63500" y="11113"/>
          <a:ext cx="8991600" cy="646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Диаграмма" r:id="rId4" imgW="6906051" imgH="4220058" progId="Excel.Chart.8">
                  <p:embed/>
                </p:oleObj>
              </mc:Choice>
              <mc:Fallback>
                <p:oleObj name="Диаграмма" r:id="rId4" imgW="6906051" imgH="422005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" y="11113"/>
                        <a:ext cx="8991600" cy="646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6705757"/>
              </p:ext>
            </p:extLst>
          </p:nvPr>
        </p:nvGraphicFramePr>
        <p:xfrm>
          <a:off x="2555775" y="-18237"/>
          <a:ext cx="6579441" cy="452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7160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63880" cy="87816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lIns="0" rIns="0" bIns="0"/>
          <a:lstStyle/>
          <a:p>
            <a:pPr>
              <a:lnSpc>
                <a:spcPct val="60000"/>
              </a:lnSpc>
            </a:pPr>
            <a:r>
              <a:rPr lang="ru-RU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Возможные точки посадки в случае возврата с траектории</a:t>
            </a:r>
            <a:r>
              <a:rPr lang="en-US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перелёта к Луне в условиях максимального склонения Луны</a:t>
            </a:r>
            <a:r>
              <a:rPr lang="ru-RU" altLang="ru-RU" b="1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46083" name="Picture 1027" descr="t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6388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Rectangle 1028"/>
          <p:cNvSpPr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  <p:extLst>
      <p:ext uri="{BB962C8B-B14F-4D97-AF65-F5344CB8AC3E}">
        <p14:creationId xmlns:p14="http://schemas.microsoft.com/office/powerpoint/2010/main" val="29579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3684" y="908720"/>
            <a:ext cx="8280920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2800" dirty="0" smtClean="0"/>
              <a:t>Места </a:t>
            </a:r>
            <a:r>
              <a:rPr lang="ru-RU" sz="2800" dirty="0"/>
              <a:t>приземления СА  при простых способах построения манёвров возврата «мало удобны» для работы средств спасения. </a:t>
            </a:r>
            <a:endParaRPr lang="ru-RU" sz="2800" dirty="0" smtClean="0"/>
          </a:p>
          <a:p>
            <a:pPr marL="266700" indent="-266700">
              <a:buFontTx/>
              <a:buChar char="-"/>
            </a:pPr>
            <a:r>
              <a:rPr lang="ru-RU" sz="2800" dirty="0" smtClean="0"/>
              <a:t>Для реализации нужной долготы посадки необходим определение траектории в южной полусфере.</a:t>
            </a:r>
          </a:p>
          <a:p>
            <a:pPr marL="266700" indent="-266700">
              <a:buFontTx/>
              <a:buChar char="-"/>
            </a:pPr>
            <a:r>
              <a:rPr lang="ru-RU" sz="2800" dirty="0" smtClean="0"/>
              <a:t>Для реализации требуемой широты посадки </a:t>
            </a:r>
            <a:endParaRPr lang="ru-RU" sz="2800" dirty="0"/>
          </a:p>
          <a:p>
            <a:pPr marL="635000" lvl="1" indent="-177800">
              <a:buFontTx/>
              <a:buChar char="-"/>
            </a:pPr>
            <a:r>
              <a:rPr lang="ru-RU" sz="2800" dirty="0" smtClean="0"/>
              <a:t>желательно </a:t>
            </a:r>
            <a:r>
              <a:rPr lang="ru-RU" sz="2800" dirty="0"/>
              <a:t>повысить аэродинамическое качество </a:t>
            </a:r>
            <a:r>
              <a:rPr lang="ru-RU" sz="2800" dirty="0" smtClean="0"/>
              <a:t>СА</a:t>
            </a:r>
          </a:p>
          <a:p>
            <a:pPr marL="635000" lvl="1" indent="-177800">
              <a:buFontTx/>
              <a:buChar char="-"/>
            </a:pPr>
            <a:r>
              <a:rPr lang="ru-RU" sz="2800" dirty="0" smtClean="0"/>
              <a:t>предстоит исследовать характеристики двух-импульсного манёвра возвращения</a:t>
            </a:r>
          </a:p>
        </p:txBody>
      </p:sp>
      <p:sp>
        <p:nvSpPr>
          <p:cNvPr id="5" name="Rectangle 1028"/>
          <p:cNvSpPr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  <p:extLst>
      <p:ext uri="{BB962C8B-B14F-4D97-AF65-F5344CB8AC3E}">
        <p14:creationId xmlns:p14="http://schemas.microsoft.com/office/powerpoint/2010/main" val="16328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-744" y="116632"/>
            <a:ext cx="8928992" cy="158417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ru-RU" altLang="ru-RU" sz="3200" dirty="0" smtClean="0"/>
              <a:t>Разработанная схема </a:t>
            </a:r>
            <a:r>
              <a:rPr lang="ru-RU" altLang="ru-RU" sz="3200" dirty="0"/>
              <a:t>построения 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3200" dirty="0" smtClean="0"/>
              <a:t>двух-импульсной реализации траекторий </a:t>
            </a:r>
            <a:r>
              <a:rPr lang="ru-RU" altLang="ru-RU" sz="3200" dirty="0"/>
              <a:t>срочного возвращения </a:t>
            </a:r>
            <a:r>
              <a:rPr lang="ru-RU" altLang="ru-RU" sz="3200" dirty="0" smtClean="0"/>
              <a:t>космонавтов на Землю</a:t>
            </a:r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281" y="1844824"/>
            <a:ext cx="8883445" cy="4485958"/>
          </a:xfrm>
          <a:noFill/>
          <a:ln w="6350"/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6256" y="3717032"/>
            <a:ext cx="19442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6632872" y="4293096"/>
            <a:ext cx="2160240" cy="895454"/>
          </a:xfrm>
          <a:prstGeom prst="wedgeRectCallout">
            <a:avLst>
              <a:gd name="adj1" fmla="val -95495"/>
              <a:gd name="adj2" fmla="val 2404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Множество ТВ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с заданной широтой входа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089524" y="3140968"/>
            <a:ext cx="1656184" cy="576064"/>
          </a:xfrm>
          <a:prstGeom prst="wedgeRectCallout">
            <a:avLst>
              <a:gd name="adj1" fmla="val 89590"/>
              <a:gd name="adj2" fmla="val -8080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Задача Ламберта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898989"/>
                </a:solidFill>
              </a:rPr>
              <a:t>Семинар ИКИ, посвящённый памяти </a:t>
            </a:r>
            <a:r>
              <a:rPr lang="ru-RU" altLang="ru-RU" i="1" dirty="0" err="1">
                <a:solidFill>
                  <a:srgbClr val="898989"/>
                </a:solidFill>
              </a:rPr>
              <a:t>П.Е.Эльясберга</a:t>
            </a:r>
            <a:r>
              <a:rPr lang="ru-RU" altLang="ru-RU" i="1" dirty="0">
                <a:solidFill>
                  <a:srgbClr val="898989"/>
                </a:solidFill>
              </a:rPr>
              <a:t>.   Таруса 1</a:t>
            </a:r>
            <a:r>
              <a:rPr lang="en-US" altLang="ru-RU" i="1" dirty="0">
                <a:solidFill>
                  <a:srgbClr val="898989"/>
                </a:solidFill>
              </a:rPr>
              <a:t>7</a:t>
            </a:r>
            <a:r>
              <a:rPr lang="ru-RU" altLang="ru-RU" i="1" dirty="0">
                <a:solidFill>
                  <a:srgbClr val="898989"/>
                </a:solidFill>
              </a:rPr>
              <a:t>-1</a:t>
            </a:r>
            <a:r>
              <a:rPr lang="en-US" altLang="ru-RU" i="1" dirty="0">
                <a:solidFill>
                  <a:srgbClr val="898989"/>
                </a:solidFill>
              </a:rPr>
              <a:t>9</a:t>
            </a:r>
            <a:r>
              <a:rPr lang="ru-RU" altLang="ru-RU" i="1" dirty="0">
                <a:solidFill>
                  <a:srgbClr val="898989"/>
                </a:solidFill>
              </a:rPr>
              <a:t> июня 2014</a:t>
            </a:r>
          </a:p>
        </p:txBody>
      </p:sp>
    </p:spTree>
    <p:extLst>
      <p:ext uri="{BB962C8B-B14F-4D97-AF65-F5344CB8AC3E}">
        <p14:creationId xmlns:p14="http://schemas.microsoft.com/office/powerpoint/2010/main" val="40105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16845</TotalTime>
  <Words>2492</Words>
  <Application>Microsoft Office PowerPoint</Application>
  <PresentationFormat>Экран (4:3)</PresentationFormat>
  <Paragraphs>414</Paragraphs>
  <Slides>34</Slides>
  <Notes>32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Тема Office</vt:lpstr>
      <vt:lpstr>Диаграмма</vt:lpstr>
      <vt:lpstr>Точечный рисунок</vt:lpstr>
      <vt:lpstr>Построение и анализ траекторий срочного возвращения к Земле  при пилотируемых полётах к Луне</vt:lpstr>
      <vt:lpstr>Проблема безопасности космонавтов</vt:lpstr>
      <vt:lpstr>Задача:</vt:lpstr>
      <vt:lpstr>Канонические параметры траекторий безопасного возвращения ПТК в атмосферу Земли</vt:lpstr>
      <vt:lpstr>Линейная зависимость постоянной площадей   С     и квадратичная зависимость интеграла энергии    h от величины скорости входа на каноническом множестве траекторий  возврата ПТК</vt:lpstr>
      <vt:lpstr>Параметры канонического множества условий возврата</vt:lpstr>
      <vt:lpstr>Параметры множества целевых ТВ</vt:lpstr>
      <vt:lpstr>Полупериод и радиус апогея эллиптической части множества целевых ТВ</vt:lpstr>
      <vt:lpstr>Выбранная для анализа штатная           траектория полёта к Луне     </vt:lpstr>
      <vt:lpstr>Точки анализа возврата на штатной траектории полёта ПТК  (старт 17 августа 2025 г.)</vt:lpstr>
      <vt:lpstr>Условие формирования траектории возврата с минимальной скоростью входа  в атмосферу Земли </vt:lpstr>
      <vt:lpstr>Презентация PowerPoint</vt:lpstr>
      <vt:lpstr>Схема прямого и обратного манёвров  для формирования ТВ</vt:lpstr>
      <vt:lpstr>Сравнение 4-х вариантов формирования траекторий возврата в вскоре после старта</vt:lpstr>
      <vt:lpstr>Траектория "прямого-вверх" возвращения к Земле ( 12 мин. полёта, R= 7960 км )</vt:lpstr>
      <vt:lpstr>Сравнение 4-х вариантов формирования траекторий возврата в начале полёта</vt:lpstr>
      <vt:lpstr>Сравнение 4-х вариантов формирования траекторий возврата у геостационара</vt:lpstr>
      <vt:lpstr>Сравнение 4-х вариантов формирования траекторий возвращения к Земле</vt:lpstr>
      <vt:lpstr>Сравнение 4-х вариантов формирования траекторий возвращения к Земле</vt:lpstr>
      <vt:lpstr>Траектория "прямого-вверх" возвращения к Земле ( 12 час. полёта, R= 134 тыс. км )</vt:lpstr>
      <vt:lpstr>Сравнение 4-х вариантов формирования траекторий возвращения к Земле</vt:lpstr>
      <vt:lpstr>Траектория "прямого-вверх" возвращения к Земле ( 1 сут. полёта, R= 200 тыс. км )</vt:lpstr>
      <vt:lpstr>Сравнение 4-х вариантов формирования траекторий возвращения к Земле</vt:lpstr>
      <vt:lpstr>Траектория "прямого-вверх" возвращения к Земле ( 2 сут. полёта, R= 300 тыс. км 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Возможные точки посадки в случае возврата с траектории перелёта к Луне в условиях максимального склонения Луны </vt:lpstr>
      <vt:lpstr>Презентация PowerPoint</vt:lpstr>
      <vt:lpstr>Разработанная схема построения  двух-импульсной реализации траекторий срочного возвращения космонавтов на Землю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траекторий срочного возвращения к Земле  при пилотируемых полётах к Луне.</dc:title>
  <dc:creator>Шурик</dc:creator>
  <cp:lastModifiedBy>Шурик</cp:lastModifiedBy>
  <cp:revision>165</cp:revision>
  <dcterms:created xsi:type="dcterms:W3CDTF">2014-05-26T09:52:16Z</dcterms:created>
  <dcterms:modified xsi:type="dcterms:W3CDTF">2014-06-18T05:42:19Z</dcterms:modified>
</cp:coreProperties>
</file>