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8"/>
  </p:notesMasterIdLst>
  <p:sldIdLst>
    <p:sldId id="256" r:id="rId2"/>
    <p:sldId id="282" r:id="rId3"/>
    <p:sldId id="305" r:id="rId4"/>
    <p:sldId id="284" r:id="rId5"/>
    <p:sldId id="316" r:id="rId6"/>
    <p:sldId id="317" r:id="rId7"/>
    <p:sldId id="318" r:id="rId8"/>
    <p:sldId id="302" r:id="rId9"/>
    <p:sldId id="308" r:id="rId10"/>
    <p:sldId id="299" r:id="rId11"/>
    <p:sldId id="310" r:id="rId12"/>
    <p:sldId id="311" r:id="rId13"/>
    <p:sldId id="312" r:id="rId14"/>
    <p:sldId id="300" r:id="rId15"/>
    <p:sldId id="263" r:id="rId16"/>
    <p:sldId id="307" r:id="rId17"/>
    <p:sldId id="304" r:id="rId18"/>
    <p:sldId id="294" r:id="rId19"/>
    <p:sldId id="296" r:id="rId20"/>
    <p:sldId id="319" r:id="rId21"/>
    <p:sldId id="320" r:id="rId22"/>
    <p:sldId id="321" r:id="rId23"/>
    <p:sldId id="322" r:id="rId24"/>
    <p:sldId id="323" r:id="rId25"/>
    <p:sldId id="324" r:id="rId26"/>
    <p:sldId id="325" r:id="rId27"/>
    <p:sldId id="326" r:id="rId28"/>
    <p:sldId id="327" r:id="rId29"/>
    <p:sldId id="328" r:id="rId30"/>
    <p:sldId id="329" r:id="rId31"/>
    <p:sldId id="330" r:id="rId32"/>
    <p:sldId id="335" r:id="rId33"/>
    <p:sldId id="331" r:id="rId34"/>
    <p:sldId id="333" r:id="rId35"/>
    <p:sldId id="334" r:id="rId36"/>
    <p:sldId id="332" r:id="rId3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rgbClr val="800000"/>
        </a:solidFill>
        <a:latin typeface="Comic Sans MS" pitchFamily="66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rgbClr val="800000"/>
        </a:solidFill>
        <a:latin typeface="Comic Sans MS" pitchFamily="66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rgbClr val="800000"/>
        </a:solidFill>
        <a:latin typeface="Comic Sans MS" pitchFamily="66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rgbClr val="800000"/>
        </a:solidFill>
        <a:latin typeface="Comic Sans MS" pitchFamily="66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rgbClr val="800000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rgbClr val="800000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rgbClr val="800000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rgbClr val="800000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rgbClr val="800000"/>
        </a:solidFill>
        <a:latin typeface="Comic Sans MS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800000"/>
    <a:srgbClr val="FF66FF"/>
    <a:srgbClr val="00FF00"/>
    <a:srgbClr val="C3E1FF"/>
    <a:srgbClr val="A3D1FF"/>
    <a:srgbClr val="FFAFFF"/>
    <a:srgbClr val="33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83" autoAdjust="0"/>
    <p:restoredTop sz="94574" autoAdjust="0"/>
  </p:normalViewPr>
  <p:slideViewPr>
    <p:cSldViewPr>
      <p:cViewPr>
        <p:scale>
          <a:sx n="50" d="100"/>
          <a:sy n="50" d="100"/>
        </p:scale>
        <p:origin x="-1253" y="-1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1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0" d="100"/>
          <a:sy n="40" d="100"/>
        </p:scale>
        <p:origin x="-1488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Relationship Id="rId4" Type="http://schemas.openxmlformats.org/officeDocument/2006/relationships/image" Target="../media/image28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Times New Roman" pitchFamily="18" charset="-52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Times New Roman" pitchFamily="18" charset="-52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Щелчок правит 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Times New Roman" pitchFamily="18" charset="-52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Times New Roman" pitchFamily="18" charset="-52"/>
              </a:defRPr>
            </a:lvl1pPr>
          </a:lstStyle>
          <a:p>
            <a:pPr>
              <a:defRPr/>
            </a:pPr>
            <a:fld id="{41A8A915-BE4B-4E82-A95F-CC81A4AF96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-52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-52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-52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-52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-52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49C871-C923-4F6F-9FF8-D5A97EC6A4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1D36D1-0725-4F93-8FA3-907ECC7BEB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CCFD66-F38B-4AD5-B7F9-333A8217DF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FF66BD-DEFB-4078-A0F5-94DBE074FB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E2E3CA-D1EA-44B9-841C-89D4173EDB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7DB3D8-012F-41D7-A066-90C5D8C691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44DF00-7837-43C7-BEB7-28FD1560C7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764898-E209-4B7F-988E-F7694F3330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A2588E-765E-4150-84F7-5CA9E9ABDC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38E09C-24D1-4E40-BA8B-EA9A3A5385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8FD560-8C44-405F-BCF2-10C776C006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3E1FF"/>
            </a:gs>
            <a:gs pos="50000">
              <a:srgbClr val="F1F8FF"/>
            </a:gs>
            <a:gs pos="100000">
              <a:srgbClr val="C3E1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Щелчок правит образец заголовка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Щелчок правит 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98E928AE-65BD-4257-B754-EAACBA8C53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-5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-5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-5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-5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-5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-5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-5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-5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7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1.bin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6.bin"/><Relationship Id="rId5" Type="http://schemas.openxmlformats.org/officeDocument/2006/relationships/oleObject" Target="../embeddings/oleObject15.bin"/><Relationship Id="rId4" Type="http://schemas.openxmlformats.org/officeDocument/2006/relationships/oleObject" Target="../embeddings/oleObject14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_________Microsoft_Office_Word_97_-_20031.doc"/><Relationship Id="rId5" Type="http://schemas.openxmlformats.org/officeDocument/2006/relationships/image" Target="../media/image32.png"/><Relationship Id="rId4" Type="http://schemas.openxmlformats.org/officeDocument/2006/relationships/oleObject" Target="../embeddings/oleObject18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40.png"/><Relationship Id="rId4" Type="http://schemas.openxmlformats.org/officeDocument/2006/relationships/oleObject" Target="../embeddings/oleObject21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5" Type="http://schemas.openxmlformats.org/officeDocument/2006/relationships/oleObject" Target="../embeddings/oleObject22.bin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5.bin"/><Relationship Id="rId5" Type="http://schemas.openxmlformats.org/officeDocument/2006/relationships/oleObject" Target="../embeddings/oleObject24.bin"/><Relationship Id="rId4" Type="http://schemas.openxmlformats.org/officeDocument/2006/relationships/oleObject" Target="../embeddings/oleObject23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26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6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9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4005064"/>
            <a:ext cx="9144000" cy="1080120"/>
          </a:xfrm>
        </p:spPr>
        <p:txBody>
          <a:bodyPr/>
          <a:lstStyle/>
          <a:p>
            <a:r>
              <a:rPr lang="ru-RU" sz="2400" dirty="0" smtClean="0">
                <a:solidFill>
                  <a:srgbClr val="FF0000"/>
                </a:solidFill>
                <a:latin typeface="Comic Sans MS" pitchFamily="66" charset="0"/>
              </a:rPr>
              <a:t>В.В.Сидоренко</a:t>
            </a:r>
            <a:r>
              <a:rPr lang="en-US" sz="2400" dirty="0" smtClean="0">
                <a:solidFill>
                  <a:srgbClr val="FF0000"/>
                </a:solidFill>
                <a:latin typeface="Comic Sans MS" pitchFamily="66" charset="0"/>
              </a:rPr>
              <a:t> (</a:t>
            </a:r>
            <a:r>
              <a:rPr lang="ru-RU" sz="2400" dirty="0" smtClean="0">
                <a:solidFill>
                  <a:srgbClr val="FF0000"/>
                </a:solidFill>
                <a:latin typeface="Comic Sans MS" pitchFamily="66" charset="0"/>
              </a:rPr>
              <a:t>ИПМ им. М.В.Келдыша РАН)</a:t>
            </a:r>
          </a:p>
          <a:p>
            <a:r>
              <a:rPr lang="ru-RU" sz="2400" dirty="0" smtClean="0">
                <a:solidFill>
                  <a:srgbClr val="FF0000"/>
                </a:solidFill>
                <a:latin typeface="Comic Sans MS" pitchFamily="66" charset="0"/>
              </a:rPr>
              <a:t>А.В.Артемьев , </a:t>
            </a:r>
            <a:r>
              <a:rPr lang="ru-RU" sz="2400" dirty="0" err="1" smtClean="0">
                <a:solidFill>
                  <a:srgbClr val="FF0000"/>
                </a:solidFill>
                <a:latin typeface="Comic Sans MS" pitchFamily="66" charset="0"/>
              </a:rPr>
              <a:t>А.И.Нейштадт</a:t>
            </a:r>
            <a:r>
              <a:rPr lang="ru-RU" sz="2400" dirty="0" smtClean="0">
                <a:solidFill>
                  <a:srgbClr val="FF0000"/>
                </a:solidFill>
                <a:latin typeface="Comic Sans MS" pitchFamily="66" charset="0"/>
              </a:rPr>
              <a:t>, Л.М.Зеленый (ИКИ РАН)</a:t>
            </a:r>
            <a:endParaRPr lang="ru-RU" sz="2400" dirty="0" smtClean="0"/>
          </a:p>
          <a:p>
            <a:endParaRPr lang="ru-RU" dirty="0" smtClean="0"/>
          </a:p>
        </p:txBody>
      </p:sp>
      <p:sp>
        <p:nvSpPr>
          <p:cNvPr id="11267" name="Text Box 4"/>
          <p:cNvSpPr txBox="1">
            <a:spLocks noChangeArrowheads="1"/>
          </p:cNvSpPr>
          <p:nvPr/>
        </p:nvSpPr>
        <p:spPr bwMode="auto">
          <a:xfrm>
            <a:off x="395536" y="2636912"/>
            <a:ext cx="83058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dirty="0">
                <a:solidFill>
                  <a:srgbClr val="0000FF"/>
                </a:solidFill>
              </a:rPr>
              <a:t> </a:t>
            </a:r>
            <a:r>
              <a:rPr lang="ru-RU" sz="2800" dirty="0" err="1" smtClean="0">
                <a:solidFill>
                  <a:srgbClr val="0000FF"/>
                </a:solidFill>
              </a:rPr>
              <a:t>Квазиспутниковые</a:t>
            </a:r>
            <a:r>
              <a:rPr lang="ru-RU" sz="2800" dirty="0" smtClean="0">
                <a:solidFill>
                  <a:srgbClr val="0000FF"/>
                </a:solidFill>
              </a:rPr>
              <a:t> орбиты: свойства и возможные применения в </a:t>
            </a:r>
            <a:r>
              <a:rPr lang="ru-RU" sz="2800" dirty="0" err="1" smtClean="0">
                <a:solidFill>
                  <a:srgbClr val="0000FF"/>
                </a:solidFill>
              </a:rPr>
              <a:t>астродинамике</a:t>
            </a:r>
            <a:endParaRPr lang="ru-RU" sz="3600" dirty="0">
              <a:solidFill>
                <a:srgbClr val="0000FF"/>
              </a:solidFill>
            </a:endParaRPr>
          </a:p>
        </p:txBody>
      </p:sp>
      <p:sp>
        <p:nvSpPr>
          <p:cNvPr id="11268" name="TextBox 6"/>
          <p:cNvSpPr txBox="1">
            <a:spLocks noChangeArrowheads="1"/>
          </p:cNvSpPr>
          <p:nvPr/>
        </p:nvSpPr>
        <p:spPr bwMode="auto">
          <a:xfrm>
            <a:off x="2771775" y="5805488"/>
            <a:ext cx="38163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dirty="0" smtClean="0"/>
              <a:t>Таруса, 2014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763688" y="404664"/>
            <a:ext cx="69127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Семинар «Механика, управление и информатика», посвященный 100-летию со дня рождения П.Е. </a:t>
            </a:r>
            <a:r>
              <a:rPr lang="ru-RU" dirty="0" err="1" smtClean="0"/>
              <a:t>Эльясберга</a:t>
            </a:r>
            <a:endParaRPr lang="ru-RU" dirty="0"/>
          </a:p>
        </p:txBody>
      </p:sp>
      <p:pic>
        <p:nvPicPr>
          <p:cNvPr id="8" name="Рисунок 7" descr="824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260648"/>
            <a:ext cx="1524000" cy="20497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>
          <a:xfrm>
            <a:off x="683568" y="620688"/>
            <a:ext cx="7772400" cy="998538"/>
          </a:xfrm>
        </p:spPr>
        <p:txBody>
          <a:bodyPr/>
          <a:lstStyle/>
          <a:p>
            <a:r>
              <a:rPr lang="ru-RU" sz="4000" b="1" dirty="0" err="1" smtClean="0">
                <a:solidFill>
                  <a:srgbClr val="FF0000"/>
                </a:solidFill>
                <a:latin typeface="Comic Sans MS" pitchFamily="66" charset="0"/>
              </a:rPr>
              <a:t>Квазиспутниковые</a:t>
            </a:r>
            <a:r>
              <a:rPr lang="ru-RU" sz="4000" b="1" dirty="0" smtClean="0">
                <a:solidFill>
                  <a:srgbClr val="FF0000"/>
                </a:solidFill>
                <a:latin typeface="Comic Sans MS" pitchFamily="66" charset="0"/>
              </a:rPr>
              <a:t> орбиты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0825" y="5013325"/>
            <a:ext cx="8642350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</a:rPr>
              <a:t>1:1 mean motion resonance!</a:t>
            </a:r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chemeClr val="accent6"/>
                </a:solidFill>
              </a:rPr>
              <a:t>  </a:t>
            </a:r>
            <a:endParaRPr lang="ru-RU" b="1" dirty="0">
              <a:solidFill>
                <a:schemeClr val="accent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12" y="5445224"/>
            <a:ext cx="8713787" cy="830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1" dirty="0">
                <a:solidFill>
                  <a:schemeClr val="accent6"/>
                </a:solidFill>
              </a:rPr>
              <a:t>Resonance phase </a:t>
            </a:r>
            <a:r>
              <a:rPr lang="en-US" sz="2800" b="1" i="1" dirty="0">
                <a:solidFill>
                  <a:schemeClr val="accent6"/>
                </a:solidFill>
                <a:latin typeface="Symbol" pitchFamily="18" charset="2"/>
              </a:rPr>
              <a:t>j=l-l</a:t>
            </a:r>
            <a:r>
              <a:rPr lang="en-US" sz="2800" b="1" i="1" dirty="0">
                <a:solidFill>
                  <a:schemeClr val="accent6"/>
                </a:solidFill>
              </a:rPr>
              <a:t>’</a:t>
            </a:r>
            <a:r>
              <a:rPr lang="en-US" sz="2800" b="1" dirty="0">
                <a:solidFill>
                  <a:schemeClr val="accent6"/>
                </a:solidFill>
              </a:rPr>
              <a:t>  </a:t>
            </a:r>
            <a:r>
              <a:rPr lang="en-US" b="1" dirty="0">
                <a:solidFill>
                  <a:schemeClr val="accent6"/>
                </a:solidFill>
              </a:rPr>
              <a:t>librates around 0 (</a:t>
            </a:r>
            <a:r>
              <a:rPr lang="en-US" sz="2800" b="1" i="1" dirty="0">
                <a:solidFill>
                  <a:schemeClr val="accent6"/>
                </a:solidFill>
                <a:latin typeface="Symbol" pitchFamily="18" charset="2"/>
              </a:rPr>
              <a:t>l</a:t>
            </a:r>
            <a:r>
              <a:rPr lang="en-US" b="1" i="1" dirty="0">
                <a:solidFill>
                  <a:schemeClr val="accent6"/>
                </a:solidFill>
                <a:latin typeface="Symbol" pitchFamily="18" charset="2"/>
              </a:rPr>
              <a:t>  </a:t>
            </a:r>
            <a:r>
              <a:rPr lang="en-US" b="1" dirty="0">
                <a:solidFill>
                  <a:schemeClr val="accent6"/>
                </a:solidFill>
              </a:rPr>
              <a:t>and </a:t>
            </a:r>
            <a:r>
              <a:rPr lang="en-US" sz="2800" b="1" i="1" dirty="0">
                <a:solidFill>
                  <a:schemeClr val="accent6"/>
                </a:solidFill>
                <a:latin typeface="Symbol" pitchFamily="18" charset="2"/>
              </a:rPr>
              <a:t>l</a:t>
            </a:r>
            <a:r>
              <a:rPr lang="en-US" sz="2800" b="1" i="1" dirty="0">
                <a:solidFill>
                  <a:schemeClr val="accent6"/>
                </a:solidFill>
              </a:rPr>
              <a:t>’</a:t>
            </a:r>
            <a:r>
              <a:rPr lang="en-US" sz="2800" b="1" dirty="0">
                <a:solidFill>
                  <a:schemeClr val="accent6"/>
                </a:solidFill>
              </a:rPr>
              <a:t> </a:t>
            </a:r>
            <a:r>
              <a:rPr lang="en-US" b="1" dirty="0">
                <a:solidFill>
                  <a:schemeClr val="accent6"/>
                </a:solidFill>
              </a:rPr>
              <a:t>are the mean longitudes of the asteroid and of the planet)</a:t>
            </a:r>
            <a:endParaRPr lang="ru-RU" b="1" dirty="0">
              <a:solidFill>
                <a:schemeClr val="accent6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6237312"/>
            <a:ext cx="82089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chemeClr val="accent6"/>
                </a:solidFill>
              </a:rPr>
              <a:t>J. Jackson (1913) – the first(?) discussion of QS-orbits</a:t>
            </a:r>
            <a:endParaRPr lang="ru-RU" b="1" dirty="0"/>
          </a:p>
        </p:txBody>
      </p:sp>
      <p:pic>
        <p:nvPicPr>
          <p:cNvPr id="2" name="Рисунок 1" descr="Pic1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132856"/>
            <a:ext cx="8147046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Рисунок 5" descr="Phobos1.bmp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348880"/>
            <a:ext cx="2160588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Рисунок 8" descr="Phobos2.bmp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2420888"/>
            <a:ext cx="2257425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Рисунок 9" descr="PhobosGrunt.bmp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0" y="4730750"/>
            <a:ext cx="2141538" cy="212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5868144" y="2708920"/>
            <a:ext cx="2881313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 err="1">
                <a:solidFill>
                  <a:schemeClr val="accent6"/>
                </a:solidFill>
              </a:rPr>
              <a:t>Phobos</a:t>
            </a:r>
            <a:r>
              <a:rPr lang="en-US" sz="2400" dirty="0">
                <a:solidFill>
                  <a:schemeClr val="accent6"/>
                </a:solidFill>
              </a:rPr>
              <a:t> – one of the Mars natural satellites</a:t>
            </a:r>
            <a:endParaRPr lang="ru-RU" sz="2400" dirty="0">
              <a:solidFill>
                <a:schemeClr val="accent6"/>
              </a:solidFill>
            </a:endParaRPr>
          </a:p>
        </p:txBody>
      </p:sp>
      <p:pic>
        <p:nvPicPr>
          <p:cNvPr id="13319" name="Рисунок 11" descr="SQinQSO.bmp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28184" y="4695825"/>
            <a:ext cx="2411413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179388" y="5084763"/>
            <a:ext cx="3024187" cy="830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chemeClr val="accent6"/>
                </a:solidFill>
              </a:rPr>
              <a:t>“</a:t>
            </a:r>
            <a:r>
              <a:rPr lang="en-US" sz="2400" b="1" dirty="0" err="1">
                <a:solidFill>
                  <a:schemeClr val="accent6"/>
                </a:solidFill>
              </a:rPr>
              <a:t>Phobos</a:t>
            </a:r>
            <a:r>
              <a:rPr lang="en-US" sz="2400" b="1" dirty="0">
                <a:solidFill>
                  <a:schemeClr val="accent6"/>
                </a:solidFill>
              </a:rPr>
              <a:t>-grunt” spacecraft</a:t>
            </a:r>
            <a:r>
              <a:rPr lang="ru-RU" sz="2400" b="1" dirty="0">
                <a:solidFill>
                  <a:schemeClr val="accent6"/>
                </a:solidFill>
              </a:rPr>
              <a:t> </a:t>
            </a:r>
          </a:p>
        </p:txBody>
      </p:sp>
      <p:sp>
        <p:nvSpPr>
          <p:cNvPr id="13321" name="Заголовок 9"/>
          <p:cNvSpPr>
            <a:spLocks noGrp="1"/>
          </p:cNvSpPr>
          <p:nvPr>
            <p:ph type="title"/>
          </p:nvPr>
        </p:nvSpPr>
        <p:spPr>
          <a:xfrm>
            <a:off x="684213" y="260350"/>
            <a:ext cx="7772400" cy="864394"/>
          </a:xfrm>
        </p:spPr>
        <p:txBody>
          <a:bodyPr/>
          <a:lstStyle/>
          <a:p>
            <a:r>
              <a:rPr lang="en-US" sz="3600" b="1" dirty="0" smtClean="0">
                <a:solidFill>
                  <a:srgbClr val="FF0000"/>
                </a:solidFill>
                <a:latin typeface="Comic Sans MS" pitchFamily="66" charset="0"/>
              </a:rPr>
              <a:t>Quasi-satellite orbits</a:t>
            </a:r>
            <a:endParaRPr lang="ru-RU" sz="36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431800" y="1052736"/>
            <a:ext cx="8712200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1200"/>
              </a:spcBef>
              <a:defRPr/>
            </a:pPr>
            <a:r>
              <a:rPr lang="en-US" sz="2400" dirty="0" err="1" smtClean="0">
                <a:solidFill>
                  <a:schemeClr val="accent6"/>
                </a:solidFill>
              </a:rPr>
              <a:t>A.Yu.Kogan</a:t>
            </a:r>
            <a:r>
              <a:rPr lang="en-US" sz="2400" dirty="0" smtClean="0">
                <a:solidFill>
                  <a:schemeClr val="accent6"/>
                </a:solidFill>
              </a:rPr>
              <a:t> </a:t>
            </a:r>
            <a:r>
              <a:rPr lang="en-US" sz="2400" dirty="0">
                <a:solidFill>
                  <a:schemeClr val="accent6"/>
                </a:solidFill>
              </a:rPr>
              <a:t>(1988), </a:t>
            </a:r>
            <a:r>
              <a:rPr lang="en-US" sz="2400" dirty="0" err="1">
                <a:solidFill>
                  <a:schemeClr val="accent6"/>
                </a:solidFill>
              </a:rPr>
              <a:t>M.L.Lidov</a:t>
            </a:r>
            <a:r>
              <a:rPr lang="en-US" sz="2400" dirty="0">
                <a:solidFill>
                  <a:schemeClr val="accent6"/>
                </a:solidFill>
              </a:rPr>
              <a:t>, </a:t>
            </a:r>
            <a:r>
              <a:rPr lang="en-US" sz="2400" dirty="0" err="1">
                <a:solidFill>
                  <a:schemeClr val="accent6"/>
                </a:solidFill>
              </a:rPr>
              <a:t>M.A.Vashkovyak</a:t>
            </a:r>
            <a:r>
              <a:rPr lang="en-US" sz="2400" dirty="0">
                <a:solidFill>
                  <a:schemeClr val="accent6"/>
                </a:solidFill>
              </a:rPr>
              <a:t> (1994)</a:t>
            </a:r>
            <a:r>
              <a:rPr lang="ru-RU" sz="2400" dirty="0">
                <a:solidFill>
                  <a:schemeClr val="accent6"/>
                </a:solidFill>
              </a:rPr>
              <a:t> </a:t>
            </a:r>
            <a:r>
              <a:rPr lang="en-US" sz="2400" dirty="0">
                <a:solidFill>
                  <a:schemeClr val="accent6"/>
                </a:solidFill>
              </a:rPr>
              <a:t>– the consideration of the QS-orbits in connection with the </a:t>
            </a:r>
            <a:r>
              <a:rPr lang="en-US" sz="2400" dirty="0" err="1">
                <a:solidFill>
                  <a:schemeClr val="accent6"/>
                </a:solidFill>
              </a:rPr>
              <a:t>russian</a:t>
            </a:r>
            <a:r>
              <a:rPr lang="en-US" sz="2400" dirty="0">
                <a:solidFill>
                  <a:schemeClr val="accent6"/>
                </a:solidFill>
              </a:rPr>
              <a:t> space project “</a:t>
            </a:r>
            <a:r>
              <a:rPr lang="en-US" sz="2400" dirty="0" err="1">
                <a:solidFill>
                  <a:schemeClr val="accent6"/>
                </a:solidFill>
              </a:rPr>
              <a:t>Phobos</a:t>
            </a:r>
            <a:r>
              <a:rPr lang="en-US" sz="2400" dirty="0">
                <a:solidFill>
                  <a:schemeClr val="accent6"/>
                </a:solidFill>
              </a:rPr>
              <a:t>”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683568" y="1196752"/>
            <a:ext cx="738056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defRPr/>
            </a:pPr>
            <a:r>
              <a:rPr lang="en-US" sz="2400" dirty="0" err="1" smtClean="0">
                <a:solidFill>
                  <a:schemeClr val="accent6"/>
                </a:solidFill>
              </a:rPr>
              <a:t>Namouni</a:t>
            </a:r>
            <a:r>
              <a:rPr lang="en-US" sz="2400" dirty="0" smtClean="0">
                <a:solidFill>
                  <a:schemeClr val="accent6"/>
                </a:solidFill>
              </a:rPr>
              <a:t>(1999</a:t>
            </a:r>
            <a:r>
              <a:rPr lang="en-US" sz="2400" dirty="0">
                <a:solidFill>
                  <a:schemeClr val="accent6"/>
                </a:solidFill>
              </a:rPr>
              <a:t>) , </a:t>
            </a:r>
            <a:r>
              <a:rPr lang="en-US" sz="2400" dirty="0" err="1">
                <a:solidFill>
                  <a:schemeClr val="accent6"/>
                </a:solidFill>
              </a:rPr>
              <a:t>Namouni</a:t>
            </a:r>
            <a:r>
              <a:rPr lang="en-US" sz="2400" dirty="0">
                <a:solidFill>
                  <a:schemeClr val="accent6"/>
                </a:solidFill>
              </a:rPr>
              <a:t> et. al (1999), </a:t>
            </a:r>
            <a:r>
              <a:rPr lang="en-US" sz="2400" dirty="0" err="1">
                <a:solidFill>
                  <a:schemeClr val="accent6"/>
                </a:solidFill>
              </a:rPr>
              <a:t>S.Mikkola</a:t>
            </a:r>
            <a:r>
              <a:rPr lang="en-US" sz="2400" dirty="0">
                <a:solidFill>
                  <a:schemeClr val="accent6"/>
                </a:solidFill>
              </a:rPr>
              <a:t>, </a:t>
            </a:r>
            <a:r>
              <a:rPr lang="en-US" sz="2400" dirty="0" err="1">
                <a:solidFill>
                  <a:schemeClr val="accent6"/>
                </a:solidFill>
              </a:rPr>
              <a:t>K.Innanen</a:t>
            </a:r>
            <a:r>
              <a:rPr lang="en-US" sz="2400" dirty="0">
                <a:solidFill>
                  <a:schemeClr val="accent6"/>
                </a:solidFill>
              </a:rPr>
              <a:t> (2004),… - the investigations of the secular evolution in the case of the motion in QS-orbit</a:t>
            </a:r>
          </a:p>
        </p:txBody>
      </p:sp>
      <p:sp>
        <p:nvSpPr>
          <p:cNvPr id="12292" name="Заголовок 1"/>
          <p:cNvSpPr>
            <a:spLocks noGrp="1"/>
          </p:cNvSpPr>
          <p:nvPr>
            <p:ph type="title"/>
          </p:nvPr>
        </p:nvSpPr>
        <p:spPr>
          <a:xfrm>
            <a:off x="684213" y="0"/>
            <a:ext cx="7772400" cy="998538"/>
          </a:xfrm>
        </p:spPr>
        <p:txBody>
          <a:bodyPr/>
          <a:lstStyle/>
          <a:p>
            <a:r>
              <a:rPr lang="en-US" sz="4000" b="1" smtClean="0">
                <a:solidFill>
                  <a:srgbClr val="FF0000"/>
                </a:solidFill>
                <a:latin typeface="Comic Sans MS" pitchFamily="66" charset="0"/>
              </a:rPr>
              <a:t>Quasi-satellite orbits</a:t>
            </a:r>
            <a:endParaRPr lang="ru-RU" sz="4000" b="1" smtClean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35696" y="2924944"/>
            <a:ext cx="52578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chemeClr val="accent6"/>
                </a:solidFill>
              </a:rPr>
              <a:t>Real asteroids in QS-orbits:</a:t>
            </a:r>
            <a:endParaRPr lang="ru-RU" sz="2400" b="1" dirty="0">
              <a:solidFill>
                <a:schemeClr val="accent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27784" y="3645024"/>
            <a:ext cx="396043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6"/>
                </a:solidFill>
              </a:rPr>
              <a:t>2002VE68 – Venus QS; </a:t>
            </a:r>
            <a:endParaRPr lang="en-US" dirty="0" smtClean="0">
              <a:solidFill>
                <a:schemeClr val="accent6"/>
              </a:solidFill>
            </a:endParaRPr>
          </a:p>
          <a:p>
            <a:pPr>
              <a:defRPr/>
            </a:pPr>
            <a:endParaRPr lang="en-US" dirty="0">
              <a:solidFill>
                <a:schemeClr val="accent6"/>
              </a:solidFill>
            </a:endParaRPr>
          </a:p>
          <a:p>
            <a:pPr>
              <a:defRPr/>
            </a:pPr>
            <a:r>
              <a:rPr lang="en-US" dirty="0">
                <a:solidFill>
                  <a:schemeClr val="accent6"/>
                </a:solidFill>
              </a:rPr>
              <a:t>2003YN107, 2004GU9, 2006FV35 – Earth QS</a:t>
            </a:r>
            <a:r>
              <a:rPr lang="en-US" dirty="0" smtClean="0">
                <a:solidFill>
                  <a:schemeClr val="accent6"/>
                </a:solidFill>
              </a:rPr>
              <a:t>;</a:t>
            </a:r>
          </a:p>
          <a:p>
            <a:pPr>
              <a:defRPr/>
            </a:pPr>
            <a:endParaRPr lang="en-US" dirty="0">
              <a:solidFill>
                <a:schemeClr val="accent6"/>
              </a:solidFill>
            </a:endParaRPr>
          </a:p>
          <a:p>
            <a:pPr>
              <a:defRPr/>
            </a:pPr>
            <a:r>
              <a:rPr lang="en-US" dirty="0">
                <a:solidFill>
                  <a:schemeClr val="accent6"/>
                </a:solidFill>
              </a:rPr>
              <a:t>2001QQ199, 2004AE9 – Jupiter’s QS</a:t>
            </a:r>
          </a:p>
          <a:p>
            <a:pPr>
              <a:defRPr/>
            </a:pPr>
            <a:r>
              <a:rPr lang="en-US" dirty="0">
                <a:solidFill>
                  <a:schemeClr val="accent6"/>
                </a:solidFill>
              </a:rPr>
              <a:t>……………………</a:t>
            </a:r>
            <a:endParaRPr lang="ru-RU"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684213" y="333375"/>
            <a:ext cx="7772400" cy="1143000"/>
          </a:xfrm>
        </p:spPr>
        <p:txBody>
          <a:bodyPr/>
          <a:lstStyle/>
          <a:p>
            <a:r>
              <a:rPr lang="en-US" sz="3200" smtClean="0">
                <a:solidFill>
                  <a:srgbClr val="FF0000"/>
                </a:solidFill>
                <a:latin typeface="Comic Sans MS" pitchFamily="66" charset="0"/>
              </a:rPr>
              <a:t>Asteroid</a:t>
            </a:r>
            <a:r>
              <a:rPr lang="ru-RU" sz="320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US" sz="3200" smtClean="0">
                <a:solidFill>
                  <a:srgbClr val="FF0000"/>
                </a:solidFill>
                <a:latin typeface="Comic Sans MS" pitchFamily="66" charset="0"/>
              </a:rPr>
              <a:t> 164207 (</a:t>
            </a:r>
            <a:r>
              <a:rPr lang="ru-RU" sz="3200" smtClean="0">
                <a:solidFill>
                  <a:srgbClr val="FF0000"/>
                </a:solidFill>
                <a:latin typeface="Comic Sans MS" pitchFamily="66" charset="0"/>
              </a:rPr>
              <a:t>2004</a:t>
            </a:r>
            <a:r>
              <a:rPr lang="en-US" sz="3200" smtClean="0">
                <a:solidFill>
                  <a:srgbClr val="FF0000"/>
                </a:solidFill>
                <a:latin typeface="Comic Sans MS" pitchFamily="66" charset="0"/>
              </a:rPr>
              <a:t>GU9)</a:t>
            </a:r>
            <a:endParaRPr lang="ru-RU" sz="3200" smtClean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16387" name="Рисунок 2" descr="2004GU9.bmp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1412875"/>
            <a:ext cx="7596187" cy="426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79712" y="5877272"/>
            <a:ext cx="52565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 close encounters with Venus or Mars!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7772400" cy="792163"/>
          </a:xfrm>
        </p:spPr>
        <p:txBody>
          <a:bodyPr/>
          <a:lstStyle/>
          <a:p>
            <a:r>
              <a:rPr lang="en-US" sz="3200" dirty="0" smtClean="0">
                <a:solidFill>
                  <a:srgbClr val="FF0000"/>
                </a:solidFill>
                <a:latin typeface="Comic Sans MS" pitchFamily="66" charset="0"/>
              </a:rPr>
              <a:t>Asteroid</a:t>
            </a:r>
            <a:r>
              <a:rPr lang="ru-RU" sz="32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US" sz="3200" dirty="0" smtClean="0">
                <a:solidFill>
                  <a:srgbClr val="FF0000"/>
                </a:solidFill>
                <a:latin typeface="Comic Sans MS" pitchFamily="66" charset="0"/>
              </a:rPr>
              <a:t> 164207 (</a:t>
            </a:r>
            <a:r>
              <a:rPr lang="ru-RU" sz="3200" dirty="0" smtClean="0">
                <a:solidFill>
                  <a:srgbClr val="FF0000"/>
                </a:solidFill>
                <a:latin typeface="Comic Sans MS" pitchFamily="66" charset="0"/>
              </a:rPr>
              <a:t>2004</a:t>
            </a:r>
            <a:r>
              <a:rPr lang="en-US" sz="3200" dirty="0" smtClean="0">
                <a:solidFill>
                  <a:srgbClr val="FF0000"/>
                </a:solidFill>
                <a:latin typeface="Comic Sans MS" pitchFamily="66" charset="0"/>
              </a:rPr>
              <a:t>GU9)</a:t>
            </a:r>
            <a:endParaRPr lang="ru-RU" sz="3200" dirty="0" smtClean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17412" name="Рисунок 4" descr="PHI2004GU9.bmp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3861048"/>
            <a:ext cx="4797425" cy="2732087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51520" y="4797152"/>
            <a:ext cx="34563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Variation of the resonant phase</a:t>
            </a:r>
            <a:endParaRPr lang="ru-RU" dirty="0"/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" name="Рисунок 8" descr="pic1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1052736"/>
            <a:ext cx="4305300" cy="2674620"/>
          </a:xfrm>
          <a:prstGeom prst="rect">
            <a:avLst/>
          </a:prstGeom>
          <a:ln w="31750">
            <a:solidFill>
              <a:srgbClr val="FF0000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5076056" y="1772816"/>
            <a:ext cx="37444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Trajectory of the asteroid </a:t>
            </a:r>
            <a:r>
              <a:rPr lang="en-US" dirty="0" smtClean="0"/>
              <a:t>2004GU9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684213" y="333375"/>
            <a:ext cx="7772400" cy="792163"/>
          </a:xfrm>
        </p:spPr>
        <p:txBody>
          <a:bodyPr/>
          <a:lstStyle/>
          <a:p>
            <a:r>
              <a:rPr lang="en-US" sz="3200" smtClean="0">
                <a:solidFill>
                  <a:srgbClr val="FF0000"/>
                </a:solidFill>
                <a:latin typeface="Comic Sans MS" pitchFamily="66" charset="0"/>
              </a:rPr>
              <a:t>Asteroid 164207 (</a:t>
            </a:r>
            <a:r>
              <a:rPr lang="ru-RU" sz="3200" smtClean="0">
                <a:solidFill>
                  <a:srgbClr val="FF0000"/>
                </a:solidFill>
                <a:latin typeface="Comic Sans MS" pitchFamily="66" charset="0"/>
              </a:rPr>
              <a:t>2004</a:t>
            </a:r>
            <a:r>
              <a:rPr lang="en-US" sz="3200" smtClean="0">
                <a:solidFill>
                  <a:srgbClr val="FF0000"/>
                </a:solidFill>
                <a:latin typeface="Comic Sans MS" pitchFamily="66" charset="0"/>
              </a:rPr>
              <a:t>GU9 )</a:t>
            </a:r>
            <a:endParaRPr lang="ru-RU" sz="3200" smtClean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18435" name="Рисунок 5" descr="OE2004GU9.bmp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1268413"/>
            <a:ext cx="8388350" cy="470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331640" y="6093296"/>
            <a:ext cx="64087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The evolution of the orbital elements (CR3BP!)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Прямоугольник 5"/>
          <p:cNvSpPr>
            <a:spLocks noChangeArrowheads="1"/>
          </p:cNvSpPr>
          <p:nvPr/>
        </p:nvSpPr>
        <p:spPr bwMode="auto">
          <a:xfrm>
            <a:off x="395288" y="333375"/>
            <a:ext cx="8424862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b="1">
                <a:solidFill>
                  <a:srgbClr val="FF0000"/>
                </a:solidFill>
              </a:rPr>
              <a:t>Model: n</a:t>
            </a:r>
            <a:r>
              <a:rPr lang="ru-RU" sz="2800" b="1">
                <a:solidFill>
                  <a:srgbClr val="FF0000"/>
                </a:solidFill>
              </a:rPr>
              <a:t>onplanar circular restricted </a:t>
            </a:r>
          </a:p>
          <a:p>
            <a:pPr algn="ctr"/>
            <a:r>
              <a:rPr lang="ru-RU" sz="2800" b="1">
                <a:solidFill>
                  <a:srgbClr val="FF0000"/>
                </a:solidFill>
              </a:rPr>
              <a:t>three-body problem</a:t>
            </a:r>
            <a:r>
              <a:rPr lang="en-US" sz="2800" b="1">
                <a:solidFill>
                  <a:srgbClr val="FF0000"/>
                </a:solidFill>
              </a:rPr>
              <a:t> “Sun-Planet-Asteroid”</a:t>
            </a:r>
            <a:endParaRPr lang="ru-RU" sz="2800" b="1">
              <a:solidFill>
                <a:srgbClr val="FF0000"/>
              </a:solidFill>
            </a:endParaRPr>
          </a:p>
        </p:txBody>
      </p:sp>
      <p:pic>
        <p:nvPicPr>
          <p:cNvPr id="2052" name="Рисунок 11" descr="CircularProblem.bmp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413" y="1989138"/>
            <a:ext cx="4221162" cy="2870200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2053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050" name="Object 11"/>
          <p:cNvGraphicFramePr>
            <a:graphicFrameLocks noChangeAspect="1"/>
          </p:cNvGraphicFramePr>
          <p:nvPr/>
        </p:nvGraphicFramePr>
        <p:xfrm>
          <a:off x="1403350" y="5300663"/>
          <a:ext cx="2498725" cy="792162"/>
        </p:xfrm>
        <a:graphic>
          <a:graphicData uri="http://schemas.openxmlformats.org/presentationml/2006/ole">
            <p:oleObj spid="_x0000_s2050" name="Equation" r:id="rId4" imgW="1371600" imgH="431800" progId="Equation.DSMT4">
              <p:embed/>
            </p:oleObj>
          </a:graphicData>
        </a:graphic>
      </p:graphicFrame>
      <p:sp>
        <p:nvSpPr>
          <p:cNvPr id="2054" name="TextBox 14"/>
          <p:cNvSpPr txBox="1">
            <a:spLocks noChangeArrowheads="1"/>
          </p:cNvSpPr>
          <p:nvPr/>
        </p:nvSpPr>
        <p:spPr bwMode="auto">
          <a:xfrm>
            <a:off x="3924300" y="5445125"/>
            <a:ext cx="43926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- small parameter of the problem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Заголовок 1"/>
          <p:cNvSpPr>
            <a:spLocks noGrp="1"/>
          </p:cNvSpPr>
          <p:nvPr>
            <p:ph type="title"/>
          </p:nvPr>
        </p:nvSpPr>
        <p:spPr>
          <a:xfrm>
            <a:off x="684213" y="188913"/>
            <a:ext cx="7772400" cy="1143000"/>
          </a:xfrm>
        </p:spPr>
        <p:txBody>
          <a:bodyPr/>
          <a:lstStyle/>
          <a:p>
            <a:r>
              <a:rPr lang="en-US" sz="3600" smtClean="0">
                <a:solidFill>
                  <a:srgbClr val="FF0000"/>
                </a:solidFill>
                <a:latin typeface="Comic Sans MS" pitchFamily="66" charset="0"/>
              </a:rPr>
              <a:t>Orbital elements</a:t>
            </a:r>
            <a:endParaRPr lang="ru-RU" sz="3600" smtClean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3" name="Рисунок 2" descr="Orbital elements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088" y="1268413"/>
            <a:ext cx="7491412" cy="4329112"/>
          </a:xfrm>
          <a:prstGeom prst="rect">
            <a:avLst/>
          </a:prstGeom>
          <a:ln w="31750">
            <a:solidFill>
              <a:schemeClr val="bg2">
                <a:lumMod val="75000"/>
              </a:schemeClr>
            </a:solidFill>
          </a:ln>
        </p:spPr>
      </p:pic>
      <p:sp>
        <p:nvSpPr>
          <p:cNvPr id="307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74" name="Object 1"/>
          <p:cNvGraphicFramePr>
            <a:graphicFrameLocks noChangeAspect="1"/>
          </p:cNvGraphicFramePr>
          <p:nvPr/>
        </p:nvGraphicFramePr>
        <p:xfrm>
          <a:off x="1116013" y="5805488"/>
          <a:ext cx="2682875" cy="547687"/>
        </p:xfrm>
        <a:graphic>
          <a:graphicData uri="http://schemas.openxmlformats.org/presentationml/2006/ole">
            <p:oleObj spid="_x0000_s3074" name="Equation" r:id="rId4" imgW="850531" imgH="177723" progId="Equation.DSMT4">
              <p:embed/>
            </p:oleObj>
          </a:graphicData>
        </a:graphic>
      </p:graphicFrame>
      <p:sp>
        <p:nvSpPr>
          <p:cNvPr id="3078" name="TextBox 5"/>
          <p:cNvSpPr txBox="1">
            <a:spLocks noChangeArrowheads="1"/>
          </p:cNvSpPr>
          <p:nvPr/>
        </p:nvSpPr>
        <p:spPr bwMode="auto">
          <a:xfrm>
            <a:off x="3851275" y="5867400"/>
            <a:ext cx="52927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-  mean longitude</a:t>
            </a:r>
            <a:endParaRPr lang="ru-RU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3" name="Text Box 7"/>
          <p:cNvSpPr txBox="1">
            <a:spLocks noChangeArrowheads="1"/>
          </p:cNvSpPr>
          <p:nvPr/>
        </p:nvSpPr>
        <p:spPr bwMode="auto">
          <a:xfrm>
            <a:off x="1042988" y="1341438"/>
            <a:ext cx="7086600" cy="364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dirty="0" err="1">
                <a:solidFill>
                  <a:schemeClr val="accent6"/>
                </a:solidFill>
              </a:rPr>
              <a:t>Time</a:t>
            </a:r>
            <a:r>
              <a:rPr lang="ru-RU" sz="2800" dirty="0">
                <a:solidFill>
                  <a:schemeClr val="accent6"/>
                </a:solidFill>
              </a:rPr>
              <a:t> </a:t>
            </a:r>
            <a:r>
              <a:rPr lang="ru-RU" sz="2800" dirty="0" err="1">
                <a:solidFill>
                  <a:schemeClr val="accent6"/>
                </a:solidFill>
              </a:rPr>
              <a:t>scales</a:t>
            </a:r>
            <a:r>
              <a:rPr lang="ru-RU" sz="2800" dirty="0">
                <a:solidFill>
                  <a:schemeClr val="accent6"/>
                </a:solidFill>
              </a:rPr>
              <a:t> </a:t>
            </a:r>
            <a:r>
              <a:rPr lang="ru-RU" sz="2800" dirty="0" err="1">
                <a:solidFill>
                  <a:schemeClr val="accent6"/>
                </a:solidFill>
              </a:rPr>
              <a:t>at</a:t>
            </a:r>
            <a:r>
              <a:rPr lang="ru-RU" sz="2800" dirty="0">
                <a:solidFill>
                  <a:schemeClr val="accent6"/>
                </a:solidFill>
              </a:rPr>
              <a:t> </a:t>
            </a:r>
            <a:r>
              <a:rPr lang="ru-RU" sz="2800" dirty="0" err="1">
                <a:solidFill>
                  <a:schemeClr val="accent6"/>
                </a:solidFill>
              </a:rPr>
              <a:t>the</a:t>
            </a:r>
            <a:r>
              <a:rPr lang="ru-RU" sz="2800" dirty="0">
                <a:solidFill>
                  <a:schemeClr val="accent6"/>
                </a:solidFill>
              </a:rPr>
              <a:t> </a:t>
            </a:r>
            <a:r>
              <a:rPr lang="ru-RU" sz="2800" dirty="0" err="1">
                <a:solidFill>
                  <a:schemeClr val="accent6"/>
                </a:solidFill>
              </a:rPr>
              <a:t>resonance</a:t>
            </a:r>
            <a:endParaRPr lang="ru-RU" dirty="0">
              <a:solidFill>
                <a:schemeClr val="accent6"/>
              </a:solidFill>
            </a:endParaRPr>
          </a:p>
          <a:p>
            <a:pPr>
              <a:spcBef>
                <a:spcPct val="50000"/>
              </a:spcBef>
              <a:spcAft>
                <a:spcPct val="50000"/>
              </a:spcAft>
              <a:defRPr/>
            </a:pPr>
            <a:r>
              <a:rPr lang="ru-RU" dirty="0">
                <a:solidFill>
                  <a:schemeClr val="accent6"/>
                </a:solidFill>
              </a:rPr>
              <a:t>T</a:t>
            </a:r>
            <a:r>
              <a:rPr lang="ru-RU" b="1" baseline="-25000" dirty="0">
                <a:solidFill>
                  <a:schemeClr val="accent6"/>
                </a:solidFill>
              </a:rPr>
              <a:t>1</a:t>
            </a:r>
            <a:r>
              <a:rPr lang="ru-RU" b="1" dirty="0">
                <a:solidFill>
                  <a:schemeClr val="accent6"/>
                </a:solidFill>
              </a:rPr>
              <a:t> - </a:t>
            </a:r>
            <a:r>
              <a:rPr lang="ru-RU" dirty="0" err="1">
                <a:solidFill>
                  <a:schemeClr val="accent6"/>
                </a:solidFill>
              </a:rPr>
              <a:t>orbital</a:t>
            </a:r>
            <a:r>
              <a:rPr lang="ru-RU" dirty="0">
                <a:solidFill>
                  <a:schemeClr val="accent6"/>
                </a:solidFill>
              </a:rPr>
              <a:t> </a:t>
            </a:r>
            <a:r>
              <a:rPr lang="ru-RU" dirty="0" err="1">
                <a:solidFill>
                  <a:schemeClr val="accent6"/>
                </a:solidFill>
              </a:rPr>
              <a:t>motions</a:t>
            </a:r>
            <a:r>
              <a:rPr lang="ru-RU" dirty="0">
                <a:solidFill>
                  <a:schemeClr val="accent6"/>
                </a:solidFill>
              </a:rPr>
              <a:t> </a:t>
            </a:r>
            <a:r>
              <a:rPr lang="ru-RU" dirty="0" err="1">
                <a:solidFill>
                  <a:schemeClr val="accent6"/>
                </a:solidFill>
              </a:rPr>
              <a:t>periods</a:t>
            </a:r>
            <a:endParaRPr lang="ru-RU" dirty="0">
              <a:solidFill>
                <a:schemeClr val="accent6"/>
              </a:solidFill>
            </a:endParaRPr>
          </a:p>
          <a:p>
            <a:pPr>
              <a:spcBef>
                <a:spcPct val="20000"/>
              </a:spcBef>
              <a:defRPr/>
            </a:pPr>
            <a:r>
              <a:rPr lang="ru-RU" dirty="0">
                <a:solidFill>
                  <a:schemeClr val="accent6"/>
                </a:solidFill>
              </a:rPr>
              <a:t>T</a:t>
            </a:r>
            <a:r>
              <a:rPr lang="ru-RU" b="1" baseline="-25000" dirty="0">
                <a:solidFill>
                  <a:schemeClr val="accent6"/>
                </a:solidFill>
              </a:rPr>
              <a:t>2</a:t>
            </a:r>
            <a:r>
              <a:rPr lang="ru-RU" dirty="0">
                <a:solidFill>
                  <a:schemeClr val="accent6"/>
                </a:solidFill>
              </a:rPr>
              <a:t> -  </a:t>
            </a:r>
            <a:r>
              <a:rPr lang="ru-RU" dirty="0" err="1">
                <a:solidFill>
                  <a:schemeClr val="accent6"/>
                </a:solidFill>
              </a:rPr>
              <a:t>timescale</a:t>
            </a:r>
            <a:r>
              <a:rPr lang="ru-RU" dirty="0">
                <a:solidFill>
                  <a:schemeClr val="accent6"/>
                </a:solidFill>
              </a:rPr>
              <a:t> </a:t>
            </a:r>
            <a:r>
              <a:rPr lang="ru-RU" dirty="0" err="1">
                <a:solidFill>
                  <a:schemeClr val="accent6"/>
                </a:solidFill>
              </a:rPr>
              <a:t>of</a:t>
            </a:r>
            <a:r>
              <a:rPr lang="ru-RU" dirty="0">
                <a:solidFill>
                  <a:schemeClr val="accent6"/>
                </a:solidFill>
              </a:rPr>
              <a:t> </a:t>
            </a:r>
            <a:r>
              <a:rPr lang="ru-RU" dirty="0" err="1">
                <a:solidFill>
                  <a:schemeClr val="accent6"/>
                </a:solidFill>
              </a:rPr>
              <a:t>rotations</a:t>
            </a:r>
            <a:r>
              <a:rPr lang="ru-RU" dirty="0">
                <a:solidFill>
                  <a:schemeClr val="accent6"/>
                </a:solidFill>
              </a:rPr>
              <a:t>/</a:t>
            </a:r>
            <a:r>
              <a:rPr lang="ru-RU" dirty="0" err="1">
                <a:solidFill>
                  <a:schemeClr val="accent6"/>
                </a:solidFill>
              </a:rPr>
              <a:t>oscillations</a:t>
            </a:r>
            <a:r>
              <a:rPr lang="ru-RU" dirty="0">
                <a:solidFill>
                  <a:schemeClr val="accent6"/>
                </a:solidFill>
              </a:rPr>
              <a:t> </a:t>
            </a:r>
            <a:r>
              <a:rPr lang="ru-RU" dirty="0" err="1">
                <a:solidFill>
                  <a:schemeClr val="accent6"/>
                </a:solidFill>
              </a:rPr>
              <a:t>of</a:t>
            </a:r>
            <a:r>
              <a:rPr lang="ru-RU" dirty="0">
                <a:solidFill>
                  <a:schemeClr val="accent6"/>
                </a:solidFill>
              </a:rPr>
              <a:t> </a:t>
            </a:r>
            <a:r>
              <a:rPr lang="ru-RU" dirty="0" err="1">
                <a:solidFill>
                  <a:schemeClr val="accent6"/>
                </a:solidFill>
              </a:rPr>
              <a:t>the</a:t>
            </a:r>
            <a:r>
              <a:rPr lang="ru-RU" dirty="0">
                <a:solidFill>
                  <a:schemeClr val="accent6"/>
                </a:solidFill>
              </a:rPr>
              <a:t> </a:t>
            </a:r>
            <a:r>
              <a:rPr lang="ru-RU" dirty="0" err="1">
                <a:solidFill>
                  <a:schemeClr val="accent6"/>
                </a:solidFill>
              </a:rPr>
              <a:t>resonant</a:t>
            </a:r>
            <a:r>
              <a:rPr lang="ru-RU" dirty="0">
                <a:solidFill>
                  <a:schemeClr val="accent6"/>
                </a:solidFill>
              </a:rPr>
              <a:t> </a:t>
            </a:r>
          </a:p>
          <a:p>
            <a:pPr>
              <a:spcBef>
                <a:spcPct val="20000"/>
              </a:spcBef>
              <a:defRPr/>
            </a:pPr>
            <a:r>
              <a:rPr lang="ru-RU" dirty="0">
                <a:solidFill>
                  <a:schemeClr val="accent6"/>
                </a:solidFill>
              </a:rPr>
              <a:t>        </a:t>
            </a:r>
            <a:r>
              <a:rPr lang="ru-RU" dirty="0" err="1">
                <a:solidFill>
                  <a:schemeClr val="accent6"/>
                </a:solidFill>
              </a:rPr>
              <a:t>argument</a:t>
            </a:r>
            <a:r>
              <a:rPr lang="ru-RU" dirty="0">
                <a:solidFill>
                  <a:schemeClr val="accent6"/>
                </a:solidFill>
              </a:rPr>
              <a:t> (</a:t>
            </a:r>
            <a:r>
              <a:rPr lang="ru-RU" dirty="0" err="1">
                <a:solidFill>
                  <a:schemeClr val="accent6"/>
                </a:solidFill>
              </a:rPr>
              <a:t>some</a:t>
            </a:r>
            <a:r>
              <a:rPr lang="ru-RU" dirty="0">
                <a:solidFill>
                  <a:schemeClr val="accent6"/>
                </a:solidFill>
              </a:rPr>
              <a:t> </a:t>
            </a:r>
            <a:r>
              <a:rPr lang="ru-RU" dirty="0" err="1">
                <a:solidFill>
                  <a:schemeClr val="accent6"/>
                </a:solidFill>
              </a:rPr>
              <a:t>combination</a:t>
            </a:r>
            <a:r>
              <a:rPr lang="ru-RU" dirty="0">
                <a:solidFill>
                  <a:schemeClr val="accent6"/>
                </a:solidFill>
              </a:rPr>
              <a:t> </a:t>
            </a:r>
            <a:r>
              <a:rPr lang="ru-RU" dirty="0" err="1">
                <a:solidFill>
                  <a:schemeClr val="accent6"/>
                </a:solidFill>
              </a:rPr>
              <a:t>of</a:t>
            </a:r>
            <a:r>
              <a:rPr lang="ru-RU" dirty="0">
                <a:solidFill>
                  <a:schemeClr val="accent6"/>
                </a:solidFill>
              </a:rPr>
              <a:t> </a:t>
            </a:r>
            <a:r>
              <a:rPr lang="ru-RU" dirty="0" err="1">
                <a:solidFill>
                  <a:schemeClr val="accent6"/>
                </a:solidFill>
              </a:rPr>
              <a:t>asteroid</a:t>
            </a:r>
            <a:r>
              <a:rPr lang="ru-RU" dirty="0">
                <a:solidFill>
                  <a:schemeClr val="accent6"/>
                </a:solidFill>
              </a:rPr>
              <a:t> </a:t>
            </a:r>
            <a:r>
              <a:rPr lang="ru-RU" dirty="0" err="1">
                <a:solidFill>
                  <a:schemeClr val="accent6"/>
                </a:solidFill>
              </a:rPr>
              <a:t>and</a:t>
            </a:r>
            <a:r>
              <a:rPr lang="ru-RU" dirty="0">
                <a:solidFill>
                  <a:schemeClr val="accent6"/>
                </a:solidFill>
              </a:rPr>
              <a:t> </a:t>
            </a:r>
            <a:r>
              <a:rPr lang="en-US" dirty="0">
                <a:solidFill>
                  <a:schemeClr val="accent6"/>
                </a:solidFill>
              </a:rPr>
              <a:t>planet</a:t>
            </a:r>
            <a:endParaRPr lang="ru-RU" dirty="0">
              <a:solidFill>
                <a:schemeClr val="accent6"/>
              </a:solidFill>
            </a:endParaRPr>
          </a:p>
          <a:p>
            <a:pPr>
              <a:spcBef>
                <a:spcPct val="20000"/>
              </a:spcBef>
              <a:defRPr/>
            </a:pPr>
            <a:r>
              <a:rPr lang="ru-RU" dirty="0">
                <a:solidFill>
                  <a:schemeClr val="accent6"/>
                </a:solidFill>
              </a:rPr>
              <a:t>        </a:t>
            </a:r>
            <a:r>
              <a:rPr lang="en-US" dirty="0">
                <a:solidFill>
                  <a:schemeClr val="accent6"/>
                </a:solidFill>
              </a:rPr>
              <a:t>mean </a:t>
            </a:r>
            <a:r>
              <a:rPr lang="ru-RU" dirty="0" err="1">
                <a:solidFill>
                  <a:schemeClr val="accent6"/>
                </a:solidFill>
              </a:rPr>
              <a:t>longitudes</a:t>
            </a:r>
            <a:r>
              <a:rPr lang="ru-RU" dirty="0">
                <a:solidFill>
                  <a:schemeClr val="accent6"/>
                </a:solidFill>
              </a:rPr>
              <a:t>)</a:t>
            </a:r>
          </a:p>
          <a:p>
            <a:pPr>
              <a:lnSpc>
                <a:spcPct val="75000"/>
              </a:lnSpc>
              <a:spcBef>
                <a:spcPct val="20000"/>
              </a:spcBef>
              <a:defRPr/>
            </a:pPr>
            <a:endParaRPr lang="ru-RU" dirty="0">
              <a:solidFill>
                <a:schemeClr val="accent6"/>
              </a:solidFill>
            </a:endParaRPr>
          </a:p>
          <a:p>
            <a:pPr>
              <a:spcBef>
                <a:spcPts val="0"/>
              </a:spcBef>
              <a:defRPr/>
            </a:pPr>
            <a:r>
              <a:rPr lang="ru-RU" dirty="0">
                <a:solidFill>
                  <a:schemeClr val="accent6"/>
                </a:solidFill>
              </a:rPr>
              <a:t>T</a:t>
            </a:r>
            <a:r>
              <a:rPr lang="ru-RU" b="1" baseline="-25000" dirty="0">
                <a:solidFill>
                  <a:schemeClr val="accent6"/>
                </a:solidFill>
              </a:rPr>
              <a:t>3</a:t>
            </a:r>
            <a:r>
              <a:rPr lang="ru-RU" dirty="0">
                <a:solidFill>
                  <a:schemeClr val="accent6"/>
                </a:solidFill>
              </a:rPr>
              <a:t> -  </a:t>
            </a:r>
            <a:r>
              <a:rPr lang="ru-RU" dirty="0" err="1">
                <a:solidFill>
                  <a:schemeClr val="accent6"/>
                </a:solidFill>
              </a:rPr>
              <a:t>secular</a:t>
            </a:r>
            <a:r>
              <a:rPr lang="ru-RU" dirty="0">
                <a:solidFill>
                  <a:schemeClr val="accent6"/>
                </a:solidFill>
              </a:rPr>
              <a:t> </a:t>
            </a:r>
            <a:r>
              <a:rPr lang="ru-RU" dirty="0" err="1">
                <a:solidFill>
                  <a:schemeClr val="accent6"/>
                </a:solidFill>
              </a:rPr>
              <a:t>evolution</a:t>
            </a:r>
            <a:r>
              <a:rPr lang="ru-RU" dirty="0">
                <a:solidFill>
                  <a:schemeClr val="accent6"/>
                </a:solidFill>
              </a:rPr>
              <a:t> </a:t>
            </a:r>
            <a:r>
              <a:rPr lang="ru-RU" dirty="0" err="1">
                <a:solidFill>
                  <a:schemeClr val="accent6"/>
                </a:solidFill>
              </a:rPr>
              <a:t>of</a:t>
            </a:r>
            <a:r>
              <a:rPr lang="ru-RU" dirty="0">
                <a:solidFill>
                  <a:schemeClr val="accent6"/>
                </a:solidFill>
              </a:rPr>
              <a:t> </a:t>
            </a:r>
            <a:r>
              <a:rPr lang="ru-RU" dirty="0" err="1">
                <a:solidFill>
                  <a:schemeClr val="accent6"/>
                </a:solidFill>
              </a:rPr>
              <a:t>asteroid’s</a:t>
            </a:r>
            <a:r>
              <a:rPr lang="ru-RU" dirty="0">
                <a:solidFill>
                  <a:schemeClr val="accent6"/>
                </a:solidFill>
              </a:rPr>
              <a:t> </a:t>
            </a:r>
            <a:r>
              <a:rPr lang="ru-RU" dirty="0" err="1">
                <a:solidFill>
                  <a:schemeClr val="accent6"/>
                </a:solidFill>
              </a:rPr>
              <a:t>eccentricity</a:t>
            </a:r>
            <a:r>
              <a:rPr lang="ru-RU" dirty="0">
                <a:solidFill>
                  <a:schemeClr val="accent6"/>
                </a:solidFill>
              </a:rPr>
              <a:t> </a:t>
            </a:r>
            <a:r>
              <a:rPr lang="ru-RU" dirty="0">
                <a:solidFill>
                  <a:schemeClr val="accent6"/>
                </a:solidFill>
                <a:latin typeface="Times New Roman" pitchFamily="18" charset="0"/>
              </a:rPr>
              <a:t> </a:t>
            </a:r>
            <a:r>
              <a:rPr lang="ru-RU" i="1" dirty="0" err="1">
                <a:solidFill>
                  <a:schemeClr val="accent6"/>
                </a:solidFill>
                <a:latin typeface="Times New Roman" pitchFamily="18" charset="0"/>
              </a:rPr>
              <a:t>e</a:t>
            </a:r>
            <a:r>
              <a:rPr lang="ru-RU" dirty="0">
                <a:solidFill>
                  <a:schemeClr val="accent6"/>
                </a:solidFill>
              </a:rPr>
              <a:t>, </a:t>
            </a:r>
          </a:p>
          <a:p>
            <a:pPr>
              <a:spcBef>
                <a:spcPct val="20000"/>
              </a:spcBef>
              <a:defRPr/>
            </a:pPr>
            <a:r>
              <a:rPr lang="ru-RU" dirty="0">
                <a:solidFill>
                  <a:schemeClr val="accent6"/>
                </a:solidFill>
              </a:rPr>
              <a:t>        </a:t>
            </a:r>
            <a:r>
              <a:rPr lang="ru-RU" dirty="0" err="1">
                <a:solidFill>
                  <a:schemeClr val="accent6"/>
                </a:solidFill>
              </a:rPr>
              <a:t>inclination</a:t>
            </a:r>
            <a:r>
              <a:rPr lang="ru-RU" dirty="0">
                <a:solidFill>
                  <a:schemeClr val="accent6"/>
                </a:solidFill>
              </a:rPr>
              <a:t> </a:t>
            </a:r>
            <a:r>
              <a:rPr lang="ru-RU" i="1" dirty="0" err="1">
                <a:solidFill>
                  <a:schemeClr val="accent6"/>
                </a:solidFill>
                <a:latin typeface="Times New Roman" pitchFamily="18" charset="0"/>
              </a:rPr>
              <a:t>i</a:t>
            </a:r>
            <a:r>
              <a:rPr lang="ru-RU" dirty="0">
                <a:solidFill>
                  <a:schemeClr val="accent6"/>
                </a:solidFill>
              </a:rPr>
              <a:t>, </a:t>
            </a:r>
            <a:r>
              <a:rPr lang="ru-RU" dirty="0" err="1">
                <a:solidFill>
                  <a:schemeClr val="accent6"/>
                </a:solidFill>
              </a:rPr>
              <a:t>argument</a:t>
            </a:r>
            <a:r>
              <a:rPr lang="ru-RU" dirty="0">
                <a:solidFill>
                  <a:schemeClr val="accent6"/>
                </a:solidFill>
              </a:rPr>
              <a:t> </a:t>
            </a:r>
            <a:r>
              <a:rPr lang="ru-RU" dirty="0" err="1">
                <a:solidFill>
                  <a:schemeClr val="accent6"/>
                </a:solidFill>
              </a:rPr>
              <a:t>of</a:t>
            </a:r>
            <a:r>
              <a:rPr lang="ru-RU" dirty="0">
                <a:solidFill>
                  <a:schemeClr val="accent6"/>
                </a:solidFill>
              </a:rPr>
              <a:t> </a:t>
            </a:r>
            <a:r>
              <a:rPr lang="ru-RU" dirty="0" err="1">
                <a:solidFill>
                  <a:schemeClr val="accent6"/>
                </a:solidFill>
              </a:rPr>
              <a:t>prihelion</a:t>
            </a:r>
            <a:r>
              <a:rPr lang="ru-RU" dirty="0">
                <a:solidFill>
                  <a:schemeClr val="accent6"/>
                </a:solidFill>
              </a:rPr>
              <a:t> </a:t>
            </a:r>
            <a:r>
              <a:rPr lang="ru-RU" dirty="0" err="1">
                <a:solidFill>
                  <a:schemeClr val="accent6"/>
                </a:solidFill>
                <a:latin typeface="Times New Roman" pitchFamily="18" charset="0"/>
              </a:rPr>
              <a:t>ω</a:t>
            </a:r>
            <a:r>
              <a:rPr lang="ru-RU" dirty="0" err="1">
                <a:solidFill>
                  <a:schemeClr val="accent6"/>
                </a:solidFill>
              </a:rPr>
              <a:t> and</a:t>
            </a:r>
            <a:endParaRPr lang="ru-RU" dirty="0">
              <a:solidFill>
                <a:schemeClr val="accent6"/>
              </a:solidFill>
            </a:endParaRPr>
          </a:p>
          <a:p>
            <a:pPr>
              <a:spcBef>
                <a:spcPct val="20000"/>
              </a:spcBef>
              <a:defRPr/>
            </a:pPr>
            <a:r>
              <a:rPr lang="ru-RU" dirty="0">
                <a:solidFill>
                  <a:schemeClr val="accent6"/>
                </a:solidFill>
              </a:rPr>
              <a:t>        </a:t>
            </a:r>
            <a:r>
              <a:rPr lang="ru-RU" dirty="0" err="1">
                <a:solidFill>
                  <a:schemeClr val="accent6"/>
                </a:solidFill>
              </a:rPr>
              <a:t>ascending</a:t>
            </a:r>
            <a:r>
              <a:rPr lang="ru-RU" dirty="0">
                <a:solidFill>
                  <a:schemeClr val="accent6"/>
                </a:solidFill>
              </a:rPr>
              <a:t> </a:t>
            </a:r>
            <a:r>
              <a:rPr lang="ru-RU" dirty="0" err="1">
                <a:solidFill>
                  <a:schemeClr val="accent6"/>
                </a:solidFill>
              </a:rPr>
              <a:t>node</a:t>
            </a:r>
            <a:r>
              <a:rPr lang="ru-RU" dirty="0">
                <a:solidFill>
                  <a:schemeClr val="accent6"/>
                </a:solidFill>
              </a:rPr>
              <a:t> </a:t>
            </a:r>
            <a:r>
              <a:rPr lang="ru-RU" dirty="0" err="1">
                <a:solidFill>
                  <a:schemeClr val="accent6"/>
                </a:solidFill>
              </a:rPr>
              <a:t>longitude</a:t>
            </a:r>
            <a:r>
              <a:rPr lang="ru-RU" dirty="0">
                <a:solidFill>
                  <a:schemeClr val="accent6"/>
                </a:solidFill>
              </a:rPr>
              <a:t> </a:t>
            </a:r>
            <a:r>
              <a:rPr lang="ru-RU" dirty="0">
                <a:solidFill>
                  <a:schemeClr val="accent6"/>
                </a:solidFill>
                <a:latin typeface="Times New Roman" pitchFamily="18" charset="0"/>
              </a:rPr>
              <a:t>Ω .</a:t>
            </a:r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15363" name="Text Box 8"/>
          <p:cNvSpPr txBox="1">
            <a:spLocks noChangeArrowheads="1"/>
          </p:cNvSpPr>
          <p:nvPr/>
        </p:nvSpPr>
        <p:spPr bwMode="auto">
          <a:xfrm>
            <a:off x="3492500" y="5084763"/>
            <a:ext cx="2667000" cy="538162"/>
          </a:xfrm>
          <a:prstGeom prst="rect">
            <a:avLst/>
          </a:prstGeom>
          <a:solidFill>
            <a:schemeClr val="bg1"/>
          </a:solidFill>
          <a:ln w="19050">
            <a:solidFill>
              <a:srgbClr val="00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i="1">
                <a:solidFill>
                  <a:schemeClr val="tx1"/>
                </a:solidFill>
                <a:latin typeface="Times New Roman" pitchFamily="18" charset="0"/>
              </a:rPr>
              <a:t>T</a:t>
            </a:r>
            <a:r>
              <a:rPr lang="ru-RU" sz="2800" b="1" i="1" baseline="-25000">
                <a:solidFill>
                  <a:schemeClr val="tx1"/>
                </a:solidFill>
                <a:latin typeface="Times New Roman" pitchFamily="18" charset="0"/>
              </a:rPr>
              <a:t>1</a:t>
            </a:r>
            <a:r>
              <a:rPr lang="ru-RU" sz="2800" i="1" baseline="-25000">
                <a:solidFill>
                  <a:schemeClr val="tx1"/>
                </a:solidFill>
                <a:latin typeface="Times New Roman" pitchFamily="18" charset="0"/>
              </a:rPr>
              <a:t>  </a:t>
            </a:r>
            <a:r>
              <a:rPr lang="ru-RU" sz="2800" b="1" i="1">
                <a:solidFill>
                  <a:schemeClr val="tx1"/>
                </a:solidFill>
                <a:latin typeface="Times New Roman" pitchFamily="18" charset="0"/>
              </a:rPr>
              <a:t>&lt;&lt; </a:t>
            </a:r>
            <a:r>
              <a:rPr lang="ru-RU" sz="2800" i="1">
                <a:solidFill>
                  <a:schemeClr val="tx1"/>
                </a:solidFill>
                <a:latin typeface="Times New Roman" pitchFamily="18" charset="0"/>
              </a:rPr>
              <a:t> T</a:t>
            </a:r>
            <a:r>
              <a:rPr lang="ru-RU" sz="2800" b="1" i="1" baseline="-25000">
                <a:solidFill>
                  <a:schemeClr val="tx1"/>
                </a:solidFill>
                <a:latin typeface="Times New Roman" pitchFamily="18" charset="0"/>
              </a:rPr>
              <a:t>2  </a:t>
            </a:r>
            <a:r>
              <a:rPr lang="ru-RU" sz="2800" b="1" i="1">
                <a:solidFill>
                  <a:schemeClr val="tx1"/>
                </a:solidFill>
                <a:latin typeface="Times New Roman" pitchFamily="18" charset="0"/>
              </a:rPr>
              <a:t>&lt;&lt;  </a:t>
            </a:r>
            <a:r>
              <a:rPr lang="ru-RU" sz="2800" i="1">
                <a:solidFill>
                  <a:schemeClr val="tx1"/>
                </a:solidFill>
                <a:latin typeface="Times New Roman" pitchFamily="18" charset="0"/>
              </a:rPr>
              <a:t>T</a:t>
            </a:r>
            <a:r>
              <a:rPr lang="ru-RU" sz="2800" b="1" i="1" baseline="-25000">
                <a:solidFill>
                  <a:schemeClr val="tx1"/>
                </a:solidFill>
                <a:latin typeface="Times New Roman" pitchFamily="18" charset="0"/>
              </a:rPr>
              <a:t>3</a:t>
            </a:r>
            <a:endParaRPr lang="ru-RU" sz="2800" i="1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5364" name="Rectangle 9"/>
          <p:cNvSpPr>
            <a:spLocks noChangeArrowheads="1"/>
          </p:cNvSpPr>
          <p:nvPr/>
        </p:nvSpPr>
        <p:spPr bwMode="auto">
          <a:xfrm>
            <a:off x="827088" y="5805488"/>
            <a:ext cx="7527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2060"/>
                </a:solidFill>
              </a:rPr>
              <a:t>Strategy:</a:t>
            </a:r>
            <a:r>
              <a:rPr lang="ru-RU" sz="2400">
                <a:solidFill>
                  <a:srgbClr val="002060"/>
                </a:solidFill>
              </a:rPr>
              <a:t> double averaging of the motion equations</a:t>
            </a:r>
          </a:p>
        </p:txBody>
      </p:sp>
      <p:sp>
        <p:nvSpPr>
          <p:cNvPr id="15365" name="Прямоугольник 5"/>
          <p:cNvSpPr>
            <a:spLocks noChangeArrowheads="1"/>
          </p:cNvSpPr>
          <p:nvPr/>
        </p:nvSpPr>
        <p:spPr bwMode="auto">
          <a:xfrm>
            <a:off x="395288" y="260350"/>
            <a:ext cx="8424862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FF0000"/>
                </a:solidFill>
              </a:rPr>
              <a:t>Nonplanar circular restricted </a:t>
            </a:r>
          </a:p>
          <a:p>
            <a:pPr algn="ctr"/>
            <a:r>
              <a:rPr lang="ru-RU" sz="2800" b="1">
                <a:solidFill>
                  <a:srgbClr val="FF0000"/>
                </a:solidFill>
              </a:rPr>
              <a:t>three-body problem</a:t>
            </a:r>
            <a:r>
              <a:rPr lang="en-US" sz="2800" b="1">
                <a:solidFill>
                  <a:srgbClr val="FF0000"/>
                </a:solidFill>
              </a:rPr>
              <a:t> “Sun-Planet-Asteroid”</a:t>
            </a:r>
            <a:endParaRPr lang="ru-RU" sz="28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3" name="Text Box 7"/>
          <p:cNvSpPr txBox="1">
            <a:spLocks noChangeArrowheads="1"/>
          </p:cNvSpPr>
          <p:nvPr/>
        </p:nvSpPr>
        <p:spPr bwMode="auto">
          <a:xfrm>
            <a:off x="1042988" y="1341438"/>
            <a:ext cx="7086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800" dirty="0" smtClean="0">
                <a:solidFill>
                  <a:schemeClr val="accent6"/>
                </a:solidFill>
              </a:rPr>
              <a:t>Initial variables (Delaunay coordinates):</a:t>
            </a:r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15365" name="Прямоугольник 5"/>
          <p:cNvSpPr>
            <a:spLocks noChangeArrowheads="1"/>
          </p:cNvSpPr>
          <p:nvPr/>
        </p:nvSpPr>
        <p:spPr bwMode="auto">
          <a:xfrm>
            <a:off x="395288" y="260350"/>
            <a:ext cx="8424862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FF0000"/>
                </a:solidFill>
              </a:rPr>
              <a:t>Nonplanar circular restricted </a:t>
            </a:r>
          </a:p>
          <a:p>
            <a:pPr algn="ctr"/>
            <a:r>
              <a:rPr lang="ru-RU" sz="2800" b="1">
                <a:solidFill>
                  <a:srgbClr val="FF0000"/>
                </a:solidFill>
              </a:rPr>
              <a:t>three-body problem</a:t>
            </a:r>
            <a:r>
              <a:rPr lang="en-US" sz="2800" b="1">
                <a:solidFill>
                  <a:srgbClr val="FF0000"/>
                </a:solidFill>
              </a:rPr>
              <a:t> “Sun-Planet-Asteroid”</a:t>
            </a:r>
            <a:endParaRPr lang="ru-RU" sz="2800" b="1">
              <a:solidFill>
                <a:srgbClr val="FF0000"/>
              </a:solidFill>
            </a:endParaRPr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7649" name="Object 1"/>
          <p:cNvGraphicFramePr>
            <a:graphicFrameLocks noChangeAspect="1"/>
          </p:cNvGraphicFramePr>
          <p:nvPr/>
        </p:nvGraphicFramePr>
        <p:xfrm>
          <a:off x="1763688" y="1916832"/>
          <a:ext cx="5717704" cy="1152128"/>
        </p:xfrm>
        <a:graphic>
          <a:graphicData uri="http://schemas.openxmlformats.org/presentationml/2006/ole">
            <p:oleObj spid="_x0000_s27649" name="Equation" r:id="rId3" imgW="2540000" imgH="508000" progId="Equation.DSMT4">
              <p:embed/>
            </p:oleObj>
          </a:graphicData>
        </a:graphic>
      </p:graphicFrame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899592" y="3212976"/>
            <a:ext cx="7086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dirty="0" smtClean="0">
                <a:solidFill>
                  <a:schemeClr val="accent6"/>
                </a:solidFill>
              </a:rPr>
              <a:t>First transformation:</a:t>
            </a:r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7651" name="Object 3"/>
          <p:cNvGraphicFramePr>
            <a:graphicFrameLocks noChangeAspect="1"/>
          </p:cNvGraphicFramePr>
          <p:nvPr/>
        </p:nvGraphicFramePr>
        <p:xfrm>
          <a:off x="1547664" y="3789040"/>
          <a:ext cx="5906480" cy="648072"/>
        </p:xfrm>
        <a:graphic>
          <a:graphicData uri="http://schemas.openxmlformats.org/presentationml/2006/ole">
            <p:oleObj spid="_x0000_s27651" name="Equation" r:id="rId4" imgW="2286000" imgH="254000" progId="Equation.DSMT4">
              <p:embed/>
            </p:oleObj>
          </a:graphicData>
        </a:graphic>
      </p:graphicFrame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971600" y="4437112"/>
            <a:ext cx="7086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dirty="0" smtClean="0">
                <a:solidFill>
                  <a:schemeClr val="accent6"/>
                </a:solidFill>
              </a:rPr>
              <a:t>where</a:t>
            </a:r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7653" name="Object 5"/>
          <p:cNvGraphicFramePr>
            <a:graphicFrameLocks noChangeAspect="1"/>
          </p:cNvGraphicFramePr>
          <p:nvPr/>
        </p:nvGraphicFramePr>
        <p:xfrm>
          <a:off x="1187624" y="5157192"/>
          <a:ext cx="6828838" cy="1152128"/>
        </p:xfrm>
        <a:graphic>
          <a:graphicData uri="http://schemas.openxmlformats.org/presentationml/2006/ole">
            <p:oleObj spid="_x0000_s27653" name="Equation" r:id="rId5" imgW="2844800" imgH="4826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3" name="Text Box 7"/>
          <p:cNvSpPr txBox="1">
            <a:spLocks noChangeArrowheads="1"/>
          </p:cNvSpPr>
          <p:nvPr/>
        </p:nvSpPr>
        <p:spPr bwMode="auto">
          <a:xfrm>
            <a:off x="1043608" y="1628800"/>
            <a:ext cx="7086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dirty="0" smtClean="0">
                <a:solidFill>
                  <a:schemeClr val="accent6"/>
                </a:solidFill>
              </a:rPr>
              <a:t>Hamiltonian of the problem:</a:t>
            </a:r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15365" name="Прямоугольник 5"/>
          <p:cNvSpPr>
            <a:spLocks noChangeArrowheads="1"/>
          </p:cNvSpPr>
          <p:nvPr/>
        </p:nvSpPr>
        <p:spPr bwMode="auto">
          <a:xfrm>
            <a:off x="395288" y="260350"/>
            <a:ext cx="8424862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FF0000"/>
                </a:solidFill>
              </a:rPr>
              <a:t>Nonplanar circular restricted </a:t>
            </a:r>
          </a:p>
          <a:p>
            <a:pPr algn="ctr"/>
            <a:r>
              <a:rPr lang="ru-RU" sz="2800" b="1">
                <a:solidFill>
                  <a:srgbClr val="FF0000"/>
                </a:solidFill>
              </a:rPr>
              <a:t>three-body problem</a:t>
            </a:r>
            <a:r>
              <a:rPr lang="en-US" sz="2800" b="1">
                <a:solidFill>
                  <a:srgbClr val="FF0000"/>
                </a:solidFill>
              </a:rPr>
              <a:t> “Sun-Planet-Asteroid”</a:t>
            </a:r>
            <a:endParaRPr lang="ru-RU" sz="2800" b="1">
              <a:solidFill>
                <a:srgbClr val="FF0000"/>
              </a:solidFill>
            </a:endParaRPr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971600" y="3861048"/>
            <a:ext cx="7086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dirty="0" smtClean="0">
                <a:solidFill>
                  <a:schemeClr val="accent6"/>
                </a:solidFill>
              </a:rPr>
              <a:t>where the disturbing function is</a:t>
            </a:r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4821" name="Object 5"/>
          <p:cNvGraphicFramePr>
            <a:graphicFrameLocks noChangeAspect="1"/>
          </p:cNvGraphicFramePr>
          <p:nvPr/>
        </p:nvGraphicFramePr>
        <p:xfrm>
          <a:off x="2483768" y="2492896"/>
          <a:ext cx="4175498" cy="1080120"/>
        </p:xfrm>
        <a:graphic>
          <a:graphicData uri="http://schemas.openxmlformats.org/presentationml/2006/ole">
            <p:oleObj spid="_x0000_s34821" name="Equation" r:id="rId3" imgW="1828800" imgH="469900" progId="Equation.DSMT4">
              <p:embed/>
            </p:oleObj>
          </a:graphicData>
        </a:graphic>
      </p:graphicFrame>
      <p:sp>
        <p:nvSpPr>
          <p:cNvPr id="3482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4823" name="Object 7"/>
          <p:cNvGraphicFramePr>
            <a:graphicFrameLocks noChangeAspect="1"/>
          </p:cNvGraphicFramePr>
          <p:nvPr/>
        </p:nvGraphicFramePr>
        <p:xfrm>
          <a:off x="1558925" y="4508500"/>
          <a:ext cx="5654675" cy="1098550"/>
        </p:xfrm>
        <a:graphic>
          <a:graphicData uri="http://schemas.openxmlformats.org/presentationml/2006/ole">
            <p:oleObj spid="_x0000_s34823" name="Equation" r:id="rId4" imgW="2273040" imgH="44424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3" name="Text Box 7"/>
          <p:cNvSpPr txBox="1">
            <a:spLocks noChangeArrowheads="1"/>
          </p:cNvSpPr>
          <p:nvPr/>
        </p:nvSpPr>
        <p:spPr bwMode="auto">
          <a:xfrm>
            <a:off x="1043608" y="1340768"/>
            <a:ext cx="7086600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dirty="0" smtClean="0">
                <a:solidFill>
                  <a:schemeClr val="accent6"/>
                </a:solidFill>
              </a:rPr>
              <a:t>Partition  of the variables at 1:1 MMR:</a:t>
            </a:r>
          </a:p>
          <a:p>
            <a:pPr>
              <a:spcBef>
                <a:spcPts val="3600"/>
              </a:spcBef>
              <a:defRPr/>
            </a:pPr>
            <a:r>
              <a:rPr lang="en-US" sz="2400" dirty="0" smtClean="0">
                <a:solidFill>
                  <a:schemeClr val="accent6"/>
                </a:solidFill>
              </a:rPr>
              <a:t>“slow” variables</a:t>
            </a:r>
            <a:endParaRPr lang="ru-RU" sz="2400" dirty="0">
              <a:solidFill>
                <a:schemeClr val="accent6"/>
              </a:solidFill>
            </a:endParaRPr>
          </a:p>
        </p:txBody>
      </p:sp>
      <p:sp>
        <p:nvSpPr>
          <p:cNvPr id="15365" name="Прямоугольник 5"/>
          <p:cNvSpPr>
            <a:spLocks noChangeArrowheads="1"/>
          </p:cNvSpPr>
          <p:nvPr/>
        </p:nvSpPr>
        <p:spPr bwMode="auto">
          <a:xfrm>
            <a:off x="395288" y="260350"/>
            <a:ext cx="8424862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FF0000"/>
                </a:solidFill>
              </a:rPr>
              <a:t>Nonplanar circular restricted </a:t>
            </a:r>
          </a:p>
          <a:p>
            <a:pPr algn="ctr"/>
            <a:r>
              <a:rPr lang="ru-RU" sz="2800" b="1">
                <a:solidFill>
                  <a:srgbClr val="FF0000"/>
                </a:solidFill>
              </a:rPr>
              <a:t>three-body problem</a:t>
            </a:r>
            <a:r>
              <a:rPr lang="en-US" sz="2800" b="1">
                <a:solidFill>
                  <a:srgbClr val="FF0000"/>
                </a:solidFill>
              </a:rPr>
              <a:t> “Sun-Planet-Asteroid”</a:t>
            </a:r>
            <a:endParaRPr lang="ru-RU" sz="2800" b="1">
              <a:solidFill>
                <a:srgbClr val="FF0000"/>
              </a:solidFill>
            </a:endParaRPr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1115616" y="3140968"/>
            <a:ext cx="352839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dirty="0" smtClean="0">
                <a:solidFill>
                  <a:schemeClr val="accent6"/>
                </a:solidFill>
              </a:rPr>
              <a:t>“semi-fast” variable</a:t>
            </a:r>
            <a:endParaRPr lang="ru-RU" sz="2400" dirty="0">
              <a:solidFill>
                <a:schemeClr val="accent6"/>
              </a:solidFill>
            </a:endParaRPr>
          </a:p>
        </p:txBody>
      </p:sp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482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5844" name="Object 4"/>
          <p:cNvGraphicFramePr>
            <a:graphicFrameLocks noChangeAspect="1"/>
          </p:cNvGraphicFramePr>
          <p:nvPr/>
        </p:nvGraphicFramePr>
        <p:xfrm>
          <a:off x="3563888" y="1916832"/>
          <a:ext cx="5078413" cy="996950"/>
        </p:xfrm>
        <a:graphic>
          <a:graphicData uri="http://schemas.openxmlformats.org/presentationml/2006/ole">
            <p:oleObj spid="_x0000_s35844" name="Equation" r:id="rId3" imgW="2311200" imgH="457200" progId="Equation.DSMT4">
              <p:embed/>
            </p:oleObj>
          </a:graphicData>
        </a:graphic>
      </p:graphicFrame>
      <p:sp>
        <p:nvSpPr>
          <p:cNvPr id="3584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5846" name="Object 6"/>
          <p:cNvGraphicFramePr>
            <a:graphicFrameLocks noChangeAspect="1"/>
          </p:cNvGraphicFramePr>
          <p:nvPr/>
        </p:nvGraphicFramePr>
        <p:xfrm>
          <a:off x="4211960" y="2996952"/>
          <a:ext cx="1795463" cy="839788"/>
        </p:xfrm>
        <a:graphic>
          <a:graphicData uri="http://schemas.openxmlformats.org/presentationml/2006/ole">
            <p:oleObj spid="_x0000_s35846" name="Equation" r:id="rId4" imgW="927000" imgH="431640" progId="Equation.DSMT4">
              <p:embed/>
            </p:oleObj>
          </a:graphicData>
        </a:graphic>
      </p:graphicFrame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1187624" y="4149080"/>
            <a:ext cx="352839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dirty="0" smtClean="0">
                <a:solidFill>
                  <a:schemeClr val="accent6"/>
                </a:solidFill>
              </a:rPr>
              <a:t>“fast” variable</a:t>
            </a:r>
            <a:endParaRPr lang="ru-RU" sz="2400" dirty="0">
              <a:solidFill>
                <a:schemeClr val="accent6"/>
              </a:solidFill>
            </a:endParaRPr>
          </a:p>
        </p:txBody>
      </p:sp>
      <p:sp>
        <p:nvSpPr>
          <p:cNvPr id="35849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5848" name="Object 8"/>
          <p:cNvGraphicFramePr>
            <a:graphicFrameLocks noChangeAspect="1"/>
          </p:cNvGraphicFramePr>
          <p:nvPr/>
        </p:nvGraphicFramePr>
        <p:xfrm>
          <a:off x="3491880" y="3933056"/>
          <a:ext cx="1592677" cy="936104"/>
        </p:xfrm>
        <a:graphic>
          <a:graphicData uri="http://schemas.openxmlformats.org/presentationml/2006/ole">
            <p:oleObj spid="_x0000_s35848" name="Equation" r:id="rId5" imgW="774364" imgH="457002" progId="Equation.DSMT4">
              <p:embed/>
            </p:oleObj>
          </a:graphicData>
        </a:graphic>
      </p:graphicFrame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179512" y="4869160"/>
            <a:ext cx="89644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dirty="0" smtClean="0">
                <a:solidFill>
                  <a:schemeClr val="accent6"/>
                </a:solidFill>
              </a:rPr>
              <a:t>First averaging – averaging over the fast variable    :</a:t>
            </a:r>
          </a:p>
        </p:txBody>
      </p:sp>
      <p:sp>
        <p:nvSpPr>
          <p:cNvPr id="35851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5850" name="Object 10"/>
          <p:cNvGraphicFramePr>
            <a:graphicFrameLocks noChangeAspect="1"/>
          </p:cNvGraphicFramePr>
          <p:nvPr/>
        </p:nvGraphicFramePr>
        <p:xfrm>
          <a:off x="8532440" y="4797152"/>
          <a:ext cx="381088" cy="576064"/>
        </p:xfrm>
        <a:graphic>
          <a:graphicData uri="http://schemas.openxmlformats.org/presentationml/2006/ole">
            <p:oleObj spid="_x0000_s35850" name="Equation" r:id="rId6" imgW="139639" imgH="203112" progId="Equation.DSMT4">
              <p:embed/>
            </p:oleObj>
          </a:graphicData>
        </a:graphic>
      </p:graphicFrame>
      <p:sp>
        <p:nvSpPr>
          <p:cNvPr id="35853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5852" name="Object 12"/>
          <p:cNvGraphicFramePr>
            <a:graphicFrameLocks noChangeAspect="1"/>
          </p:cNvGraphicFramePr>
          <p:nvPr/>
        </p:nvGraphicFramePr>
        <p:xfrm>
          <a:off x="3347864" y="5404460"/>
          <a:ext cx="2852022" cy="1237515"/>
        </p:xfrm>
        <a:graphic>
          <a:graphicData uri="http://schemas.openxmlformats.org/presentationml/2006/ole">
            <p:oleObj spid="_x0000_s35852" name="Equation" r:id="rId7" imgW="1104900" imgH="4826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1371600" y="2895600"/>
            <a:ext cx="3200400" cy="1752600"/>
          </a:xfrm>
          <a:prstGeom prst="rect">
            <a:avLst/>
          </a:prstGeom>
          <a:solidFill>
            <a:schemeClr val="bg1"/>
          </a:solidFill>
          <a:ln w="2857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152" name="Rectangle 4"/>
          <p:cNvSpPr>
            <a:spLocks noChangeArrowheads="1"/>
          </p:cNvSpPr>
          <p:nvPr/>
        </p:nvSpPr>
        <p:spPr bwMode="auto">
          <a:xfrm>
            <a:off x="2819400" y="1371600"/>
            <a:ext cx="3352800" cy="533400"/>
          </a:xfrm>
          <a:prstGeom prst="rect">
            <a:avLst/>
          </a:prstGeom>
          <a:solidFill>
            <a:schemeClr val="bg1"/>
          </a:solidFill>
          <a:ln w="2857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153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09600"/>
          </a:xfrm>
        </p:spPr>
        <p:txBody>
          <a:bodyPr/>
          <a:lstStyle/>
          <a:p>
            <a:r>
              <a:rPr lang="ru-RU" sz="2800" b="1" smtClean="0">
                <a:solidFill>
                  <a:srgbClr val="FF0000"/>
                </a:solidFill>
                <a:latin typeface="Comic Sans MS" pitchFamily="66" charset="0"/>
              </a:rPr>
              <a:t>Resonant approximation</a:t>
            </a:r>
          </a:p>
        </p:txBody>
      </p:sp>
      <p:sp>
        <p:nvSpPr>
          <p:cNvPr id="6154" name="Text Box 6"/>
          <p:cNvSpPr txBox="1">
            <a:spLocks noChangeArrowheads="1"/>
          </p:cNvSpPr>
          <p:nvPr/>
        </p:nvSpPr>
        <p:spPr bwMode="auto">
          <a:xfrm>
            <a:off x="838200" y="838200"/>
            <a:ext cx="754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/>
              <a:t>Scale  transformation</a:t>
            </a:r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3070225" y="1504950"/>
          <a:ext cx="2817813" cy="882650"/>
        </p:xfrm>
        <a:graphic>
          <a:graphicData uri="http://schemas.openxmlformats.org/presentationml/2006/ole">
            <p:oleObj spid="_x0000_s6146" name="Equation" r:id="rId3" imgW="1536480" imgH="482400" progId="Equation.DSMT4">
              <p:embed/>
            </p:oleObj>
          </a:graphicData>
        </a:graphic>
      </p:graphicFrame>
      <p:sp>
        <p:nvSpPr>
          <p:cNvPr id="6155" name="Text Box 8"/>
          <p:cNvSpPr txBox="1">
            <a:spLocks noChangeArrowheads="1"/>
          </p:cNvSpPr>
          <p:nvPr/>
        </p:nvSpPr>
        <p:spPr bwMode="auto">
          <a:xfrm>
            <a:off x="1524000" y="2438400"/>
            <a:ext cx="6172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/>
              <a:t>Slow-fast system</a:t>
            </a:r>
          </a:p>
        </p:txBody>
      </p:sp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1571625" y="3043238"/>
          <a:ext cx="2830513" cy="1404937"/>
        </p:xfrm>
        <a:graphic>
          <a:graphicData uri="http://schemas.openxmlformats.org/presentationml/2006/ole">
            <p:oleObj spid="_x0000_s6147" name="Equation" r:id="rId4" imgW="1739880" imgH="863280" progId="Equation.DSMT4">
              <p:embed/>
            </p:oleObj>
          </a:graphicData>
        </a:graphic>
      </p:graphicFrame>
      <p:graphicFrame>
        <p:nvGraphicFramePr>
          <p:cNvPr id="6148" name="Object 4"/>
          <p:cNvGraphicFramePr>
            <a:graphicFrameLocks noChangeAspect="1"/>
          </p:cNvGraphicFramePr>
          <p:nvPr/>
        </p:nvGraphicFramePr>
        <p:xfrm>
          <a:off x="395536" y="5229200"/>
          <a:ext cx="5645019" cy="1628800"/>
        </p:xfrm>
        <a:graphic>
          <a:graphicData uri="http://schemas.openxmlformats.org/presentationml/2006/ole">
            <p:oleObj spid="_x0000_s6148" name="Equation" r:id="rId5" imgW="3301920" imgH="952200" progId="Equation.DSMT4">
              <p:embed/>
            </p:oleObj>
          </a:graphicData>
        </a:graphic>
      </p:graphicFrame>
      <p:sp>
        <p:nvSpPr>
          <p:cNvPr id="6156" name="Text Box 11"/>
          <p:cNvSpPr txBox="1">
            <a:spLocks noChangeArrowheads="1"/>
          </p:cNvSpPr>
          <p:nvPr/>
        </p:nvSpPr>
        <p:spPr bwMode="auto">
          <a:xfrm>
            <a:off x="4788024" y="4149080"/>
            <a:ext cx="417646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dirty="0" err="1" smtClean="0"/>
              <a:t>SF-Hamiltonian</a:t>
            </a:r>
            <a:r>
              <a:rPr lang="en-US" dirty="0" smtClean="0"/>
              <a:t>  and </a:t>
            </a:r>
            <a:r>
              <a:rPr lang="en-US" dirty="0" err="1" smtClean="0"/>
              <a:t>symplectic</a:t>
            </a:r>
            <a:r>
              <a:rPr lang="en-US" dirty="0" smtClean="0"/>
              <a:t> structure</a:t>
            </a:r>
            <a:endParaRPr lang="ru-RU" dirty="0"/>
          </a:p>
        </p:txBody>
      </p:sp>
      <p:graphicFrame>
        <p:nvGraphicFramePr>
          <p:cNvPr id="6149" name="Object 5"/>
          <p:cNvGraphicFramePr>
            <a:graphicFrameLocks noChangeAspect="1"/>
          </p:cNvGraphicFramePr>
          <p:nvPr/>
        </p:nvGraphicFramePr>
        <p:xfrm>
          <a:off x="5373688" y="2997200"/>
          <a:ext cx="2708275" cy="1090613"/>
        </p:xfrm>
        <a:graphic>
          <a:graphicData uri="http://schemas.openxmlformats.org/presentationml/2006/ole">
            <p:oleObj spid="_x0000_s6149" name="Equation" r:id="rId6" imgW="1638000" imgH="660240" progId="Equation.DSMT4">
              <p:embed/>
            </p:oleObj>
          </a:graphicData>
        </a:graphic>
      </p:graphicFrame>
      <p:sp>
        <p:nvSpPr>
          <p:cNvPr id="6157" name="Line 14"/>
          <p:cNvSpPr>
            <a:spLocks noChangeShapeType="1"/>
          </p:cNvSpPr>
          <p:nvPr/>
        </p:nvSpPr>
        <p:spPr bwMode="auto">
          <a:xfrm>
            <a:off x="1219200" y="2590800"/>
            <a:ext cx="304800" cy="457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158" name="Line 15"/>
          <p:cNvSpPr>
            <a:spLocks noChangeShapeType="1"/>
          </p:cNvSpPr>
          <p:nvPr/>
        </p:nvSpPr>
        <p:spPr bwMode="auto">
          <a:xfrm>
            <a:off x="1295400" y="2590800"/>
            <a:ext cx="1752600" cy="457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159" name="Text Box 16"/>
          <p:cNvSpPr txBox="1">
            <a:spLocks noChangeArrowheads="1"/>
          </p:cNvSpPr>
          <p:nvPr/>
        </p:nvSpPr>
        <p:spPr bwMode="auto">
          <a:xfrm>
            <a:off x="304800" y="2209800"/>
            <a:ext cx="2057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FF0000"/>
                </a:solidFill>
              </a:rPr>
              <a:t>Slow</a:t>
            </a:r>
            <a:r>
              <a:rPr lang="ru-RU"/>
              <a:t> </a:t>
            </a:r>
            <a:r>
              <a:rPr lang="ru-RU">
                <a:solidFill>
                  <a:srgbClr val="FF0000"/>
                </a:solidFill>
              </a:rPr>
              <a:t>variables</a:t>
            </a:r>
            <a:endParaRPr lang="ru-RU"/>
          </a:p>
        </p:txBody>
      </p:sp>
      <p:grpSp>
        <p:nvGrpSpPr>
          <p:cNvPr id="6160" name="Group 17"/>
          <p:cNvGrpSpPr>
            <a:grpSpLocks/>
          </p:cNvGrpSpPr>
          <p:nvPr/>
        </p:nvGrpSpPr>
        <p:grpSpPr bwMode="auto">
          <a:xfrm>
            <a:off x="304800" y="4038600"/>
            <a:ext cx="2743200" cy="1244600"/>
            <a:chOff x="240" y="2544"/>
            <a:chExt cx="1632" cy="846"/>
          </a:xfrm>
        </p:grpSpPr>
        <p:sp>
          <p:nvSpPr>
            <p:cNvPr id="6165" name="Text Box 18"/>
            <p:cNvSpPr txBox="1">
              <a:spLocks noChangeArrowheads="1"/>
            </p:cNvSpPr>
            <p:nvPr/>
          </p:nvSpPr>
          <p:spPr bwMode="auto">
            <a:xfrm>
              <a:off x="240" y="3120"/>
              <a:ext cx="1200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>
                  <a:solidFill>
                    <a:srgbClr val="FF0000"/>
                  </a:solidFill>
                </a:rPr>
                <a:t>Fast variables</a:t>
              </a:r>
              <a:endParaRPr lang="ru-RU"/>
            </a:p>
          </p:txBody>
        </p:sp>
        <p:sp>
          <p:nvSpPr>
            <p:cNvPr id="6166" name="Line 19"/>
            <p:cNvSpPr>
              <a:spLocks noChangeShapeType="1"/>
            </p:cNvSpPr>
            <p:nvPr/>
          </p:nvSpPr>
          <p:spPr bwMode="auto">
            <a:xfrm flipV="1">
              <a:off x="672" y="2544"/>
              <a:ext cx="288" cy="624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67" name="Line 20"/>
            <p:cNvSpPr>
              <a:spLocks noChangeShapeType="1"/>
            </p:cNvSpPr>
            <p:nvPr/>
          </p:nvSpPr>
          <p:spPr bwMode="auto">
            <a:xfrm flipV="1">
              <a:off x="720" y="2544"/>
              <a:ext cx="1152" cy="624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6162" name="TextBox 22"/>
          <p:cNvSpPr txBox="1">
            <a:spLocks noChangeArrowheads="1"/>
          </p:cNvSpPr>
          <p:nvPr/>
        </p:nvSpPr>
        <p:spPr bwMode="auto">
          <a:xfrm>
            <a:off x="2267744" y="6093296"/>
            <a:ext cx="608416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US" dirty="0" smtClean="0"/>
              <a:t>approximate  integral of the </a:t>
            </a:r>
            <a:r>
              <a:rPr lang="en-US" dirty="0"/>
              <a:t>problem </a:t>
            </a:r>
            <a:endParaRPr lang="ru-RU" dirty="0"/>
          </a:p>
        </p:txBody>
      </p:sp>
      <p:sp>
        <p:nvSpPr>
          <p:cNvPr id="26" name="TextBox 22"/>
          <p:cNvSpPr txBox="1">
            <a:spLocks noChangeArrowheads="1"/>
          </p:cNvSpPr>
          <p:nvPr/>
        </p:nvSpPr>
        <p:spPr bwMode="auto">
          <a:xfrm>
            <a:off x="6263680" y="5373216"/>
            <a:ext cx="288032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US" dirty="0" smtClean="0"/>
              <a:t> truncated averaged</a:t>
            </a:r>
          </a:p>
          <a:p>
            <a:r>
              <a:rPr lang="en-US" dirty="0" smtClean="0"/>
              <a:t>  disturbing function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Rectangle 2"/>
          <p:cNvSpPr>
            <a:spLocks noChangeArrowheads="1"/>
          </p:cNvSpPr>
          <p:nvPr/>
        </p:nvSpPr>
        <p:spPr bwMode="auto">
          <a:xfrm>
            <a:off x="2362200" y="1143000"/>
            <a:ext cx="4343400" cy="1295400"/>
          </a:xfrm>
          <a:prstGeom prst="rect">
            <a:avLst/>
          </a:prstGeom>
          <a:solidFill>
            <a:schemeClr val="bg1"/>
          </a:solidFill>
          <a:ln w="317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198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838200"/>
          </a:xfrm>
        </p:spPr>
        <p:txBody>
          <a:bodyPr/>
          <a:lstStyle/>
          <a:p>
            <a:r>
              <a:rPr lang="ru-RU" sz="2800" smtClean="0">
                <a:solidFill>
                  <a:srgbClr val="FF0000"/>
                </a:solidFill>
                <a:latin typeface="Comic Sans MS" pitchFamily="66" charset="0"/>
              </a:rPr>
              <a:t>Averaging over the fast subsystem solutions on the level  </a:t>
            </a:r>
            <a:r>
              <a:rPr lang="ru-RU" sz="2800" b="1" i="1" smtClean="0">
                <a:solidFill>
                  <a:srgbClr val="FF0000"/>
                </a:solidFill>
              </a:rPr>
              <a:t>Н =</a:t>
            </a:r>
            <a:r>
              <a:rPr lang="en-US" sz="2800" b="1" i="1" smtClean="0">
                <a:solidFill>
                  <a:srgbClr val="FF0000"/>
                </a:solidFill>
              </a:rPr>
              <a:t> </a:t>
            </a:r>
            <a:r>
              <a:rPr lang="el-GR" sz="2800" b="1" i="1" smtClean="0">
                <a:solidFill>
                  <a:srgbClr val="FF0000"/>
                </a:solidFill>
              </a:rPr>
              <a:t>ξ</a:t>
            </a:r>
            <a:endParaRPr lang="ru-RU" sz="2800" b="1" smtClean="0">
              <a:solidFill>
                <a:srgbClr val="FF0000"/>
              </a:solidFill>
              <a:latin typeface="Comic Sans MS" pitchFamily="66" charset="0"/>
            </a:endParaRPr>
          </a:p>
        </p:txBody>
      </p:sp>
      <p:graphicFrame>
        <p:nvGraphicFramePr>
          <p:cNvPr id="8194" name="Object 1024"/>
          <p:cNvGraphicFramePr>
            <a:graphicFrameLocks noChangeAspect="1"/>
          </p:cNvGraphicFramePr>
          <p:nvPr/>
        </p:nvGraphicFramePr>
        <p:xfrm>
          <a:off x="2705100" y="1352550"/>
          <a:ext cx="3670300" cy="825500"/>
        </p:xfrm>
        <a:graphic>
          <a:graphicData uri="http://schemas.openxmlformats.org/presentationml/2006/ole">
            <p:oleObj spid="_x0000_s8194" name="Equation" r:id="rId3" imgW="2031840" imgH="457200" progId="Equation.DSMT4">
              <p:embed/>
            </p:oleObj>
          </a:graphicData>
        </a:graphic>
      </p:graphicFrame>
      <p:graphicFrame>
        <p:nvGraphicFramePr>
          <p:cNvPr id="8195" name="Object 1025"/>
          <p:cNvGraphicFramePr>
            <a:graphicFrameLocks noChangeAspect="1"/>
          </p:cNvGraphicFramePr>
          <p:nvPr/>
        </p:nvGraphicFramePr>
        <p:xfrm>
          <a:off x="1103313" y="2643188"/>
          <a:ext cx="7011987" cy="1317625"/>
        </p:xfrm>
        <a:graphic>
          <a:graphicData uri="http://schemas.openxmlformats.org/presentationml/2006/ole">
            <p:oleObj spid="_x0000_s8195" name="Equation" r:id="rId4" imgW="3784320" imgH="711000" progId="Equation.DSMT4">
              <p:embed/>
            </p:oleObj>
          </a:graphicData>
        </a:graphic>
      </p:graphicFrame>
      <p:pic>
        <p:nvPicPr>
          <p:cNvPr id="8199" name="Рисунок 10" descr="Job1.bmp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00113" y="4508500"/>
            <a:ext cx="3271837" cy="206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0" name="TextBox 11"/>
          <p:cNvSpPr txBox="1">
            <a:spLocks noChangeArrowheads="1"/>
          </p:cNvSpPr>
          <p:nvPr/>
        </p:nvSpPr>
        <p:spPr bwMode="auto">
          <a:xfrm>
            <a:off x="4356100" y="4508500"/>
            <a:ext cx="446405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/>
              <a:t>Problem: </a:t>
            </a:r>
            <a:r>
              <a:rPr lang="en-US"/>
              <a:t>what solution of the fast subsystem should be used for  averaging ?</a:t>
            </a:r>
            <a:endParaRPr lang="ru-RU"/>
          </a:p>
        </p:txBody>
      </p:sp>
      <p:sp>
        <p:nvSpPr>
          <p:cNvPr id="8201" name="TextBox 12"/>
          <p:cNvSpPr txBox="1">
            <a:spLocks noChangeArrowheads="1"/>
          </p:cNvSpPr>
          <p:nvPr/>
        </p:nvSpPr>
        <p:spPr bwMode="auto">
          <a:xfrm>
            <a:off x="4716463" y="5732463"/>
            <a:ext cx="3816350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/>
              <a:t>QS-orbit or</a:t>
            </a:r>
            <a:r>
              <a:rPr lang="ru-RU"/>
              <a:t> </a:t>
            </a:r>
            <a:r>
              <a:rPr lang="en-US"/>
              <a:t>HS-orbit?</a:t>
            </a:r>
            <a:endParaRPr lang="ru-RU"/>
          </a:p>
        </p:txBody>
      </p:sp>
      <p:graphicFrame>
        <p:nvGraphicFramePr>
          <p:cNvPr id="8196" name="Object 10"/>
          <p:cNvGraphicFramePr>
            <a:graphicFrameLocks noChangeAspect="1"/>
          </p:cNvGraphicFramePr>
          <p:nvPr/>
        </p:nvGraphicFramePr>
        <p:xfrm>
          <a:off x="1476375" y="4076700"/>
          <a:ext cx="5943600" cy="400050"/>
        </p:xfrm>
        <a:graphic>
          <a:graphicData uri="http://schemas.openxmlformats.org/presentationml/2006/ole">
            <p:oleObj spid="_x0000_s8196" name="Document" r:id="rId6" imgW="4036518" imgH="271691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9" name="Группа 9"/>
          <p:cNvGrpSpPr>
            <a:grpSpLocks/>
          </p:cNvGrpSpPr>
          <p:nvPr/>
        </p:nvGrpSpPr>
        <p:grpSpPr bwMode="auto">
          <a:xfrm>
            <a:off x="539750" y="1484313"/>
            <a:ext cx="7972425" cy="4565650"/>
            <a:chOff x="539750" y="1484313"/>
            <a:chExt cx="7972425" cy="4565650"/>
          </a:xfrm>
        </p:grpSpPr>
        <p:pic>
          <p:nvPicPr>
            <p:cNvPr id="4103" name="Picture 13" descr="E:\1to1Resonance\WORK\PICTURES\E025\E025H0175\E025H0175P.bmp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39750" y="1484313"/>
              <a:ext cx="3724275" cy="2116137"/>
            </a:xfrm>
            <a:prstGeom prst="rect">
              <a:avLst/>
            </a:prstGeom>
            <a:noFill/>
            <a:ln w="31750">
              <a:solidFill>
                <a:srgbClr val="FF0000"/>
              </a:solidFill>
              <a:miter lim="800000"/>
              <a:headEnd/>
              <a:tailEnd/>
            </a:ln>
          </p:spPr>
        </p:pic>
        <p:pic>
          <p:nvPicPr>
            <p:cNvPr id="4104" name="Picture 14" descr="E:\1to1Resonance\WORK\PICTURES\E025\E025H0235\E025H0235P.bmp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787900" y="1484313"/>
              <a:ext cx="3724275" cy="2116137"/>
            </a:xfrm>
            <a:prstGeom prst="rect">
              <a:avLst/>
            </a:prstGeom>
            <a:noFill/>
            <a:ln w="31750">
              <a:solidFill>
                <a:srgbClr val="FF0000"/>
              </a:solidFill>
              <a:miter lim="800000"/>
              <a:headEnd/>
              <a:tailEnd/>
            </a:ln>
          </p:spPr>
        </p:pic>
        <p:pic>
          <p:nvPicPr>
            <p:cNvPr id="4105" name="Picture 15" descr="E:\1to1Resonance\WORK\PICTURES\E025\E025H0350\E025H0350P.bmp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39750" y="3933825"/>
              <a:ext cx="3724275" cy="2116138"/>
            </a:xfrm>
            <a:prstGeom prst="rect">
              <a:avLst/>
            </a:prstGeom>
            <a:noFill/>
            <a:ln w="31750">
              <a:solidFill>
                <a:srgbClr val="FF0000"/>
              </a:solidFill>
              <a:miter lim="800000"/>
              <a:headEnd/>
              <a:tailEnd/>
            </a:ln>
          </p:spPr>
        </p:pic>
        <p:pic>
          <p:nvPicPr>
            <p:cNvPr id="4106" name="Picture 16" descr="E:\1to1Resonance\WORK\PICTURES\E025\E025H0450\E025H0450P.bmp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787900" y="3933825"/>
              <a:ext cx="3724275" cy="2116138"/>
            </a:xfrm>
            <a:prstGeom prst="rect">
              <a:avLst/>
            </a:prstGeom>
            <a:noFill/>
            <a:ln w="31750">
              <a:solidFill>
                <a:srgbClr val="FF0000"/>
              </a:solidFill>
              <a:miter lim="800000"/>
              <a:headEnd/>
              <a:tailEnd/>
            </a:ln>
          </p:spPr>
        </p:pic>
      </p:grp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20713"/>
            <a:ext cx="9144000" cy="1008062"/>
          </a:xfrm>
        </p:spPr>
        <p:txBody>
          <a:bodyPr/>
          <a:lstStyle/>
          <a:p>
            <a:r>
              <a:rPr lang="en-US" sz="2800" dirty="0" smtClean="0">
                <a:solidFill>
                  <a:srgbClr val="002060"/>
                </a:solidFill>
                <a:latin typeface="Comic Sans MS" pitchFamily="66" charset="0"/>
              </a:rPr>
              <a:t>Secular effects</a:t>
            </a:r>
            <a:r>
              <a:rPr lang="ru-RU" sz="2800" dirty="0" smtClean="0">
                <a:solidFill>
                  <a:srgbClr val="002060"/>
                </a:solidFill>
                <a:latin typeface="Comic Sans MS" pitchFamily="66" charset="0"/>
              </a:rPr>
              <a:t>: </a:t>
            </a:r>
            <a:r>
              <a:rPr lang="ru-RU" sz="2800" dirty="0" err="1" smtClean="0">
                <a:solidFill>
                  <a:srgbClr val="002060"/>
                </a:solidFill>
                <a:latin typeface="Comic Sans MS" pitchFamily="66" charset="0"/>
              </a:rPr>
              <a:t>examples</a:t>
            </a:r>
            <a:endParaRPr lang="ru-RU" sz="2800" dirty="0" smtClean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4101" name="Прямоугольник 5"/>
          <p:cNvSpPr>
            <a:spLocks noChangeArrowheads="1"/>
          </p:cNvSpPr>
          <p:nvPr/>
        </p:nvSpPr>
        <p:spPr bwMode="auto">
          <a:xfrm>
            <a:off x="395288" y="0"/>
            <a:ext cx="8424862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 dirty="0" err="1">
                <a:solidFill>
                  <a:srgbClr val="FF0000"/>
                </a:solidFill>
              </a:rPr>
              <a:t>Nonplanar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 err="1">
                <a:solidFill>
                  <a:srgbClr val="FF0000"/>
                </a:solidFill>
              </a:rPr>
              <a:t>circular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 err="1">
                <a:solidFill>
                  <a:srgbClr val="FF0000"/>
                </a:solidFill>
              </a:rPr>
              <a:t>restricted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ru-RU" sz="2800" b="1" dirty="0" err="1">
                <a:solidFill>
                  <a:srgbClr val="FF0000"/>
                </a:solidFill>
              </a:rPr>
              <a:t>three-body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 err="1">
                <a:solidFill>
                  <a:srgbClr val="FF0000"/>
                </a:solidFill>
              </a:rPr>
              <a:t>problem</a:t>
            </a:r>
            <a:r>
              <a:rPr lang="en-US" sz="2800" b="1" dirty="0">
                <a:solidFill>
                  <a:srgbClr val="FF0000"/>
                </a:solidFill>
              </a:rPr>
              <a:t> “Sun-Planet-Asteroid”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4102" name="TextBox 7"/>
          <p:cNvSpPr txBox="1">
            <a:spLocks noChangeArrowheads="1"/>
          </p:cNvSpPr>
          <p:nvPr/>
        </p:nvSpPr>
        <p:spPr bwMode="auto">
          <a:xfrm>
            <a:off x="1979613" y="6165850"/>
            <a:ext cx="432117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dirty="0">
                <a:solidFill>
                  <a:srgbClr val="002060"/>
                </a:solidFill>
              </a:rPr>
              <a:t>Parameters:</a:t>
            </a:r>
            <a:endParaRPr lang="ru-RU" sz="2800" dirty="0">
              <a:solidFill>
                <a:srgbClr val="002060"/>
              </a:solidFill>
            </a:endParaRPr>
          </a:p>
        </p:txBody>
      </p:sp>
      <p:graphicFrame>
        <p:nvGraphicFramePr>
          <p:cNvPr id="4098" name="Object 7"/>
          <p:cNvGraphicFramePr>
            <a:graphicFrameLocks noChangeAspect="1"/>
          </p:cNvGraphicFramePr>
          <p:nvPr/>
        </p:nvGraphicFramePr>
        <p:xfrm>
          <a:off x="4211638" y="6092825"/>
          <a:ext cx="2708275" cy="620713"/>
        </p:xfrm>
        <a:graphic>
          <a:graphicData uri="http://schemas.openxmlformats.org/presentationml/2006/ole">
            <p:oleObj spid="_x0000_s4098" name="Equation" r:id="rId7" imgW="1218960" imgH="27936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33375"/>
            <a:ext cx="9144000" cy="1008063"/>
          </a:xfrm>
        </p:spPr>
        <p:txBody>
          <a:bodyPr/>
          <a:lstStyle/>
          <a:p>
            <a:r>
              <a:rPr lang="en-US" sz="3200" b="1" smtClean="0">
                <a:solidFill>
                  <a:srgbClr val="FF0000"/>
                </a:solidFill>
                <a:latin typeface="Comic Sans MS" pitchFamily="66" charset="0"/>
              </a:rPr>
              <a:t>Scaling</a:t>
            </a:r>
            <a:endParaRPr lang="ru-RU" sz="3200" b="1" smtClean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19250" y="4868863"/>
            <a:ext cx="6408738" cy="13234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A – the motion in QS-orbit is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perpetual</a:t>
            </a:r>
          </a:p>
          <a:p>
            <a:pPr algn="ctr"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B – the abundances of the perpetual and temporary QS-motions are more or less comparable </a:t>
            </a:r>
          </a:p>
          <a:p>
            <a:pPr algn="ctr"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C- the motion in QS-orbit is mainly temporary 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1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122" name="Object 1"/>
          <p:cNvGraphicFramePr>
            <a:graphicFrameLocks noChangeAspect="1"/>
          </p:cNvGraphicFramePr>
          <p:nvPr/>
        </p:nvGraphicFramePr>
        <p:xfrm>
          <a:off x="539552" y="2132856"/>
          <a:ext cx="1800225" cy="668337"/>
        </p:xfrm>
        <a:graphic>
          <a:graphicData uri="http://schemas.openxmlformats.org/presentationml/2006/ole">
            <p:oleObj spid="_x0000_s5122" name="Equation" r:id="rId3" imgW="774364" imgH="291973" progId="Equation.DSMT4">
              <p:embed/>
            </p:oleObj>
          </a:graphicData>
        </a:graphic>
      </p:graphicFrame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323528" y="3068960"/>
          <a:ext cx="2243138" cy="1103313"/>
        </p:xfrm>
        <a:graphic>
          <a:graphicData uri="http://schemas.openxmlformats.org/presentationml/2006/ole">
            <p:oleObj spid="_x0000_s5123" name="Equation" r:id="rId4" imgW="965160" imgH="482400" progId="Equation.DSMT4">
              <p:embed/>
            </p:oleObj>
          </a:graphicData>
        </a:graphic>
      </p:graphicFrame>
      <p:pic>
        <p:nvPicPr>
          <p:cNvPr id="5127" name="Рисунок 7" descr="cond.bmp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6238" y="1557338"/>
            <a:ext cx="5570537" cy="284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684213" y="333375"/>
            <a:ext cx="7772400" cy="792163"/>
          </a:xfrm>
        </p:spPr>
        <p:txBody>
          <a:bodyPr/>
          <a:lstStyle/>
          <a:p>
            <a:r>
              <a:rPr lang="en-US" sz="3200" smtClean="0">
                <a:solidFill>
                  <a:srgbClr val="FF0000"/>
                </a:solidFill>
                <a:latin typeface="Comic Sans MS" pitchFamily="66" charset="0"/>
              </a:rPr>
              <a:t>Asteroid</a:t>
            </a:r>
            <a:r>
              <a:rPr lang="ru-RU" sz="320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US" sz="3200" smtClean="0">
                <a:solidFill>
                  <a:srgbClr val="FF0000"/>
                </a:solidFill>
                <a:latin typeface="Comic Sans MS" pitchFamily="66" charset="0"/>
              </a:rPr>
              <a:t> 164207 (</a:t>
            </a:r>
            <a:r>
              <a:rPr lang="ru-RU" sz="3200" smtClean="0">
                <a:solidFill>
                  <a:srgbClr val="FF0000"/>
                </a:solidFill>
                <a:latin typeface="Comic Sans MS" pitchFamily="66" charset="0"/>
              </a:rPr>
              <a:t>2004</a:t>
            </a:r>
            <a:r>
              <a:rPr lang="en-US" sz="3200" smtClean="0">
                <a:solidFill>
                  <a:srgbClr val="FF0000"/>
                </a:solidFill>
                <a:latin typeface="Comic Sans MS" pitchFamily="66" charset="0"/>
              </a:rPr>
              <a:t>GU9)</a:t>
            </a:r>
            <a:endParaRPr lang="ru-RU" sz="3200" smtClean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17411" name="Рисунок 3" descr="W2004GU9.bmp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1052513"/>
            <a:ext cx="4413250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Рисунок 4" descr="PHI2004GU9.bmp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1275" y="3716338"/>
            <a:ext cx="4797425" cy="273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51520" y="4797152"/>
            <a:ext cx="34563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Variation of the resonant phase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220072" y="1844824"/>
            <a:ext cx="34563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Current      and  W</a:t>
            </a:r>
            <a:endParaRPr lang="ru-RU" dirty="0"/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2769" name="Object 1"/>
          <p:cNvGraphicFramePr>
            <a:graphicFrameLocks noChangeAspect="1"/>
          </p:cNvGraphicFramePr>
          <p:nvPr/>
        </p:nvGraphicFramePr>
        <p:xfrm>
          <a:off x="6300192" y="1916832"/>
          <a:ext cx="328312" cy="404664"/>
        </p:xfrm>
        <a:graphic>
          <a:graphicData uri="http://schemas.openxmlformats.org/presentationml/2006/ole">
            <p:oleObj spid="_x0000_s32769" name="Equation" r:id="rId5" imgW="139579" imgH="164957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684213" y="333375"/>
            <a:ext cx="7772400" cy="792163"/>
          </a:xfrm>
        </p:spPr>
        <p:txBody>
          <a:bodyPr/>
          <a:lstStyle/>
          <a:p>
            <a:r>
              <a:rPr lang="en-US" sz="3200" smtClean="0">
                <a:solidFill>
                  <a:srgbClr val="FF0000"/>
                </a:solidFill>
                <a:latin typeface="Comic Sans MS" pitchFamily="66" charset="0"/>
              </a:rPr>
              <a:t>Asteroid</a:t>
            </a:r>
            <a:r>
              <a:rPr lang="ru-RU" sz="320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US" sz="3200" smtClean="0">
                <a:solidFill>
                  <a:srgbClr val="FF0000"/>
                </a:solidFill>
                <a:latin typeface="Comic Sans MS" pitchFamily="66" charset="0"/>
              </a:rPr>
              <a:t> 164207 (</a:t>
            </a:r>
            <a:r>
              <a:rPr lang="ru-RU" sz="3200" smtClean="0">
                <a:solidFill>
                  <a:srgbClr val="FF0000"/>
                </a:solidFill>
                <a:latin typeface="Comic Sans MS" pitchFamily="66" charset="0"/>
              </a:rPr>
              <a:t>2004</a:t>
            </a:r>
            <a:r>
              <a:rPr lang="en-US" sz="3200" smtClean="0">
                <a:solidFill>
                  <a:srgbClr val="FF0000"/>
                </a:solidFill>
                <a:latin typeface="Comic Sans MS" pitchFamily="66" charset="0"/>
              </a:rPr>
              <a:t>GU9)</a:t>
            </a:r>
            <a:endParaRPr lang="ru-RU" sz="3200" smtClean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19459" name="Рисунок 3" descr="PP2004GU9.bmp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0813" y="1535113"/>
            <a:ext cx="6302375" cy="378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latin typeface="Comic Sans MS" pitchFamily="66" charset="0"/>
              </a:rPr>
              <a:t>Distant retrograde orbits in the </a:t>
            </a:r>
            <a:r>
              <a:rPr lang="en-US" sz="4000" b="1" dirty="0" err="1" smtClean="0">
                <a:solidFill>
                  <a:srgbClr val="FF0000"/>
                </a:solidFill>
                <a:latin typeface="Comic Sans MS" pitchFamily="66" charset="0"/>
              </a:rPr>
              <a:t>Earth+Moon</a:t>
            </a:r>
            <a:r>
              <a:rPr lang="en-US" sz="4000" b="1" dirty="0" smtClean="0">
                <a:solidFill>
                  <a:srgbClr val="FF0000"/>
                </a:solidFill>
                <a:latin typeface="Comic Sans MS" pitchFamily="66" charset="0"/>
              </a:rPr>
              <a:t> system</a:t>
            </a:r>
            <a:endParaRPr lang="ru-RU" sz="40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7584" y="1988840"/>
            <a:ext cx="7704856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smtClean="0">
                <a:latin typeface="Comic Sans MS" pitchFamily="66" charset="0"/>
              </a:rPr>
              <a:t>Preliminary investigation under the scope of CR3BP</a:t>
            </a:r>
          </a:p>
          <a:p>
            <a:pPr>
              <a:spcBef>
                <a:spcPts val="1200"/>
              </a:spcBef>
              <a:buFont typeface="Arial" pitchFamily="34" charset="0"/>
              <a:buChar char="•"/>
            </a:pPr>
            <a:r>
              <a:rPr lang="en-US" sz="2400" dirty="0" smtClean="0">
                <a:latin typeface="Comic Sans MS" pitchFamily="66" charset="0"/>
              </a:rPr>
              <a:t>Numerical investigation of SC dynamics in QS-orbit, taking into account the perturbation due to the solar gravity field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55776" y="3789040"/>
            <a:ext cx="3744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Comic Sans MS" pitchFamily="66" charset="0"/>
              </a:rPr>
              <a:t>Main problem</a:t>
            </a:r>
            <a:endParaRPr lang="ru-RU" sz="2800" b="1" dirty="0"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99592" y="4581128"/>
            <a:ext cx="76328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>
                <a:latin typeface="Comic Sans MS" pitchFamily="66" charset="0"/>
              </a:rPr>
              <a:t>The </a:t>
            </a:r>
            <a:r>
              <a:rPr lang="en-US" sz="2400" dirty="0" smtClean="0">
                <a:latin typeface="Comic Sans MS" pitchFamily="66" charset="0"/>
              </a:rPr>
              <a:t>Moon’s </a:t>
            </a:r>
            <a:r>
              <a:rPr lang="en-US" sz="2400" dirty="0">
                <a:latin typeface="Comic Sans MS" pitchFamily="66" charset="0"/>
              </a:rPr>
              <a:t>Hill sphere </a:t>
            </a:r>
            <a:r>
              <a:rPr lang="en-US" sz="2400" dirty="0" smtClean="0">
                <a:latin typeface="Comic Sans MS" pitchFamily="66" charset="0"/>
              </a:rPr>
              <a:t>has </a:t>
            </a:r>
            <a:r>
              <a:rPr lang="en-US" sz="2400" dirty="0">
                <a:latin typeface="Comic Sans MS" pitchFamily="66" charset="0"/>
              </a:rPr>
              <a:t>a radius of 60,000 km (1/6th of the distance between the Earth and Moon</a:t>
            </a:r>
            <a:r>
              <a:rPr lang="en-US" sz="2400" dirty="0" smtClean="0">
                <a:latin typeface="Comic Sans MS" pitchFamily="66" charset="0"/>
              </a:rPr>
              <a:t>). So the QS-orbits outside Hill sphere are large enough and experience substantial perturbations from the Sun.</a:t>
            </a:r>
            <a:endParaRPr lang="ru-RU" sz="24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14"/>
          <p:cNvGrpSpPr/>
          <p:nvPr/>
        </p:nvGrpSpPr>
        <p:grpSpPr>
          <a:xfrm>
            <a:off x="467544" y="1484784"/>
            <a:ext cx="2377646" cy="2304256"/>
            <a:chOff x="467544" y="1988840"/>
            <a:chExt cx="2377646" cy="2304256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467544" y="1988840"/>
              <a:ext cx="2376264" cy="2304256"/>
            </a:xfrm>
            <a:prstGeom prst="roundRect">
              <a:avLst/>
            </a:prstGeom>
            <a:solidFill>
              <a:schemeClr val="bg1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3" name="Рисунок 12" descr="ThreeBodyProblem_Synodic.bmp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67544" y="1988840"/>
              <a:ext cx="2377646" cy="2270957"/>
            </a:xfrm>
            <a:prstGeom prst="rect">
              <a:avLst/>
            </a:prstGeom>
          </p:spPr>
        </p:pic>
      </p:grpSp>
      <p:grpSp>
        <p:nvGrpSpPr>
          <p:cNvPr id="4" name="Группа 11"/>
          <p:cNvGrpSpPr/>
          <p:nvPr/>
        </p:nvGrpSpPr>
        <p:grpSpPr>
          <a:xfrm>
            <a:off x="3275856" y="1988840"/>
            <a:ext cx="5616624" cy="2160240"/>
            <a:chOff x="1403648" y="1916832"/>
            <a:chExt cx="5976664" cy="2448272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1403648" y="1916832"/>
              <a:ext cx="5976664" cy="2448272"/>
            </a:xfrm>
            <a:prstGeom prst="roundRect">
              <a:avLst/>
            </a:prstGeom>
            <a:solidFill>
              <a:schemeClr val="bg1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aphicFrame>
          <p:nvGraphicFramePr>
            <p:cNvPr id="1025" name="Object 1"/>
            <p:cNvGraphicFramePr>
              <a:graphicFrameLocks noChangeAspect="1"/>
            </p:cNvGraphicFramePr>
            <p:nvPr/>
          </p:nvGraphicFramePr>
          <p:xfrm>
            <a:off x="1691680" y="2060848"/>
            <a:ext cx="5342258" cy="864096"/>
          </p:xfrm>
          <a:graphic>
            <a:graphicData uri="http://schemas.openxmlformats.org/presentationml/2006/ole">
              <p:oleObj spid="_x0000_s52226" name="Equation" r:id="rId4" imgW="2691232" imgH="431613" progId="Equation.DSMT4">
                <p:embed/>
              </p:oleObj>
            </a:graphicData>
          </a:graphic>
        </p:graphicFrame>
        <p:graphicFrame>
          <p:nvGraphicFramePr>
            <p:cNvPr id="1027" name="Object 3"/>
            <p:cNvGraphicFramePr>
              <a:graphicFrameLocks noChangeAspect="1"/>
            </p:cNvGraphicFramePr>
            <p:nvPr/>
          </p:nvGraphicFramePr>
          <p:xfrm>
            <a:off x="2483769" y="3068960"/>
            <a:ext cx="3888432" cy="1031904"/>
          </p:xfrm>
          <a:graphic>
            <a:graphicData uri="http://schemas.openxmlformats.org/presentationml/2006/ole">
              <p:oleObj spid="_x0000_s52227" name="Equation" r:id="rId5" imgW="1803400" imgH="482600" progId="Equation.DSMT4">
                <p:embed/>
              </p:oleObj>
            </a:graphicData>
          </a:graphic>
        </p:graphicFrame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latin typeface="Comic Sans MS" pitchFamily="66" charset="0"/>
              </a:rPr>
              <a:t>Preliminary investigation under the scope of planar CR3BP</a:t>
            </a:r>
            <a:endParaRPr lang="ru-RU" sz="40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11960" y="1412776"/>
            <a:ext cx="367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omic Sans MS" pitchFamily="66" charset="0"/>
              </a:rPr>
              <a:t>Motion equations: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0" y="3933056"/>
            <a:ext cx="3168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latin typeface="Comic Sans MS" pitchFamily="66" charset="0"/>
              </a:rPr>
              <a:t>Synodic</a:t>
            </a:r>
            <a:r>
              <a:rPr lang="en-US" sz="2400" dirty="0" smtClean="0">
                <a:latin typeface="Comic Sans MS" pitchFamily="66" charset="0"/>
              </a:rPr>
              <a:t>  (rotating)</a:t>
            </a:r>
          </a:p>
          <a:p>
            <a:pPr algn="ctr"/>
            <a:r>
              <a:rPr lang="en-US" sz="2400" dirty="0" smtClean="0">
                <a:latin typeface="Comic Sans MS" pitchFamily="66" charset="0"/>
              </a:rPr>
              <a:t>reference frame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5" name="Группа 19"/>
          <p:cNvGrpSpPr/>
          <p:nvPr/>
        </p:nvGrpSpPr>
        <p:grpSpPr>
          <a:xfrm>
            <a:off x="2051720" y="5157192"/>
            <a:ext cx="5256584" cy="1224136"/>
            <a:chOff x="2051720" y="4869160"/>
            <a:chExt cx="5256584" cy="1224136"/>
          </a:xfrm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2051720" y="4869160"/>
              <a:ext cx="5256584" cy="1224136"/>
            </a:xfrm>
            <a:prstGeom prst="roundRect">
              <a:avLst/>
            </a:prstGeom>
            <a:solidFill>
              <a:schemeClr val="bg1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aphicFrame>
          <p:nvGraphicFramePr>
            <p:cNvPr id="1029" name="Object 5"/>
            <p:cNvGraphicFramePr>
              <a:graphicFrameLocks noChangeAspect="1"/>
            </p:cNvGraphicFramePr>
            <p:nvPr/>
          </p:nvGraphicFramePr>
          <p:xfrm>
            <a:off x="2123728" y="4941168"/>
            <a:ext cx="5112568" cy="1044652"/>
          </p:xfrm>
          <a:graphic>
            <a:graphicData uri="http://schemas.openxmlformats.org/presentationml/2006/ole">
              <p:oleObj spid="_x0000_s52228" name="Equation" r:id="rId6" imgW="2349500" imgH="482600" progId="Equation.DSMT4">
                <p:embed/>
              </p:oleObj>
            </a:graphicData>
          </a:graphic>
        </p:graphicFrame>
      </p:grpSp>
      <p:sp>
        <p:nvSpPr>
          <p:cNvPr id="21" name="TextBox 20"/>
          <p:cNvSpPr txBox="1"/>
          <p:nvPr/>
        </p:nvSpPr>
        <p:spPr>
          <a:xfrm>
            <a:off x="3059832" y="4509120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omic Sans MS" pitchFamily="66" charset="0"/>
              </a:rPr>
              <a:t>Jacobi integral</a:t>
            </a:r>
            <a:endParaRPr lang="ru-RU" sz="24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latin typeface="Comic Sans MS" pitchFamily="66" charset="0"/>
              </a:rPr>
              <a:t>Distant retrograde periodic orbits</a:t>
            </a:r>
            <a:r>
              <a:rPr lang="ru-RU" sz="40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US" sz="4000" b="1" dirty="0" smtClean="0">
                <a:solidFill>
                  <a:srgbClr val="FF0000"/>
                </a:solidFill>
                <a:latin typeface="Comic Sans MS" pitchFamily="66" charset="0"/>
              </a:rPr>
              <a:t>(family f)</a:t>
            </a:r>
            <a:endParaRPr lang="ru-RU" sz="40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5" name="Рисунок 4" descr="Pic1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1700808"/>
            <a:ext cx="2246083" cy="2294911"/>
          </a:xfrm>
          <a:prstGeom prst="rect">
            <a:avLst/>
          </a:prstGeom>
        </p:spPr>
      </p:pic>
      <p:pic>
        <p:nvPicPr>
          <p:cNvPr id="6" name="Рисунок 5" descr="Pic2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91880" y="1700808"/>
            <a:ext cx="2245931" cy="2294756"/>
          </a:xfrm>
          <a:prstGeom prst="rect">
            <a:avLst/>
          </a:prstGeom>
        </p:spPr>
      </p:pic>
      <p:pic>
        <p:nvPicPr>
          <p:cNvPr id="7" name="Рисунок 6" descr="Pic3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28184" y="1700808"/>
            <a:ext cx="2232248" cy="2280775"/>
          </a:xfrm>
          <a:prstGeom prst="rect">
            <a:avLst/>
          </a:prstGeom>
        </p:spPr>
      </p:pic>
      <p:pic>
        <p:nvPicPr>
          <p:cNvPr id="8" name="Рисунок 7" descr="Pic4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5576" y="4221088"/>
            <a:ext cx="2261252" cy="2310410"/>
          </a:xfrm>
          <a:prstGeom prst="rect">
            <a:avLst/>
          </a:prstGeom>
        </p:spPr>
      </p:pic>
      <p:pic>
        <p:nvPicPr>
          <p:cNvPr id="9" name="Рисунок 8" descr="Pic5.bmp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491880" y="4221088"/>
            <a:ext cx="2259720" cy="2308845"/>
          </a:xfrm>
          <a:prstGeom prst="rect">
            <a:avLst/>
          </a:prstGeom>
        </p:spPr>
      </p:pic>
      <p:pic>
        <p:nvPicPr>
          <p:cNvPr id="10" name="Рисунок 9" descr="Pic6.bmp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228184" y="4221088"/>
            <a:ext cx="2245931" cy="22947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latin typeface="Comic Sans MS" pitchFamily="66" charset="0"/>
              </a:rPr>
              <a:t>Distant retrograde periodic orbits</a:t>
            </a:r>
            <a:r>
              <a:rPr lang="ru-RU" sz="40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US" sz="4000" b="1" dirty="0" smtClean="0">
                <a:solidFill>
                  <a:srgbClr val="FF0000"/>
                </a:solidFill>
                <a:latin typeface="Comic Sans MS" pitchFamily="66" charset="0"/>
              </a:rPr>
              <a:t>(family f)</a:t>
            </a:r>
            <a:endParaRPr lang="ru-RU" sz="40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67744" y="1556792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Comic Sans MS" pitchFamily="66" charset="0"/>
              </a:rPr>
              <a:t>Stability indexes</a:t>
            </a:r>
            <a:endParaRPr lang="ru-RU" sz="2400" b="1" dirty="0">
              <a:latin typeface="Comic Sans MS" pitchFamily="66" charset="0"/>
            </a:endParaRPr>
          </a:p>
        </p:txBody>
      </p:sp>
      <p:pic>
        <p:nvPicPr>
          <p:cNvPr id="12" name="Рисунок 11" descr="Ffamily.bmp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060848"/>
            <a:ext cx="8568952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251520" y="5877272"/>
            <a:ext cx="8640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Comic Sans MS" pitchFamily="66" charset="0"/>
              </a:rPr>
              <a:t>Sufficient stability condition (under the linear approximation):</a:t>
            </a:r>
          </a:p>
          <a:p>
            <a:pPr algn="ctr"/>
            <a:endParaRPr lang="ru-RU" sz="2000" dirty="0"/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0481" name="Object 1"/>
          <p:cNvGraphicFramePr>
            <a:graphicFrameLocks noChangeAspect="1"/>
          </p:cNvGraphicFramePr>
          <p:nvPr/>
        </p:nvGraphicFramePr>
        <p:xfrm>
          <a:off x="2627313" y="6189663"/>
          <a:ext cx="3367087" cy="523875"/>
        </p:xfrm>
        <a:graphic>
          <a:graphicData uri="http://schemas.openxmlformats.org/presentationml/2006/ole">
            <p:oleObj spid="_x0000_s53250" name="Equation" r:id="rId4" imgW="1473200" imgH="2286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latin typeface="Comic Sans MS" pitchFamily="66" charset="0"/>
              </a:rPr>
              <a:t>Direct periodic orbits</a:t>
            </a:r>
            <a:r>
              <a:rPr lang="ru-RU" sz="40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US" sz="4000" b="1" dirty="0" smtClean="0">
                <a:solidFill>
                  <a:srgbClr val="FF0000"/>
                </a:solidFill>
                <a:latin typeface="Comic Sans MS" pitchFamily="66" charset="0"/>
              </a:rPr>
              <a:t>(family h1)</a:t>
            </a:r>
            <a:endParaRPr lang="ru-RU" sz="40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11" name="Рисунок 10" descr="pic1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2" y="1700808"/>
            <a:ext cx="2175455" cy="2222748"/>
          </a:xfrm>
          <a:prstGeom prst="rect">
            <a:avLst/>
          </a:prstGeom>
        </p:spPr>
      </p:pic>
      <p:pic>
        <p:nvPicPr>
          <p:cNvPr id="12" name="Рисунок 11" descr="pic2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4048" y="1700808"/>
            <a:ext cx="2166157" cy="2213248"/>
          </a:xfrm>
          <a:prstGeom prst="rect">
            <a:avLst/>
          </a:prstGeom>
        </p:spPr>
      </p:pic>
      <p:pic>
        <p:nvPicPr>
          <p:cNvPr id="13" name="Рисунок 12" descr="Pic3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39752" y="4149080"/>
            <a:ext cx="2184648" cy="2232140"/>
          </a:xfrm>
          <a:prstGeom prst="rect">
            <a:avLst/>
          </a:prstGeom>
        </p:spPr>
      </p:pic>
      <p:pic>
        <p:nvPicPr>
          <p:cNvPr id="14" name="Рисунок 13" descr="Pic4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04048" y="4149080"/>
            <a:ext cx="2184648" cy="22321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54868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latin typeface="Comic Sans MS" pitchFamily="66" charset="0"/>
              </a:rPr>
              <a:t>Direct periodic orbits</a:t>
            </a:r>
            <a:r>
              <a:rPr lang="ru-RU" sz="40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US" sz="4000" b="1" dirty="0" smtClean="0">
                <a:solidFill>
                  <a:srgbClr val="FF0000"/>
                </a:solidFill>
                <a:latin typeface="Comic Sans MS" pitchFamily="66" charset="0"/>
              </a:rPr>
              <a:t>(family h2)</a:t>
            </a:r>
            <a:endParaRPr lang="ru-RU" sz="40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11" name="Рисунок 10" descr="Pic1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1700808"/>
            <a:ext cx="2241335" cy="2290059"/>
          </a:xfrm>
          <a:prstGeom prst="rect">
            <a:avLst/>
          </a:prstGeom>
        </p:spPr>
      </p:pic>
      <p:pic>
        <p:nvPicPr>
          <p:cNvPr id="12" name="Рисунок 11" descr="Pic2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91880" y="1700808"/>
            <a:ext cx="2245931" cy="2294756"/>
          </a:xfrm>
          <a:prstGeom prst="rect">
            <a:avLst/>
          </a:prstGeom>
        </p:spPr>
      </p:pic>
      <p:pic>
        <p:nvPicPr>
          <p:cNvPr id="13" name="Рисунок 12" descr="Pic3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28184" y="1700808"/>
            <a:ext cx="2241335" cy="2290060"/>
          </a:xfrm>
          <a:prstGeom prst="rect">
            <a:avLst/>
          </a:prstGeom>
        </p:spPr>
      </p:pic>
      <p:pic>
        <p:nvPicPr>
          <p:cNvPr id="14" name="Рисунок 13" descr="Pic4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5576" y="4221088"/>
            <a:ext cx="2256655" cy="2305712"/>
          </a:xfrm>
          <a:prstGeom prst="rect">
            <a:avLst/>
          </a:prstGeom>
        </p:spPr>
      </p:pic>
      <p:pic>
        <p:nvPicPr>
          <p:cNvPr id="15" name="Рисунок 14" descr="Pic5.bmp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491880" y="4221088"/>
            <a:ext cx="2245931" cy="2294756"/>
          </a:xfrm>
          <a:prstGeom prst="rect">
            <a:avLst/>
          </a:prstGeom>
        </p:spPr>
      </p:pic>
      <p:pic>
        <p:nvPicPr>
          <p:cNvPr id="16" name="Рисунок 15" descr="Pic6.bmp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228184" y="4221088"/>
            <a:ext cx="2255229" cy="23042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latin typeface="Comic Sans MS" pitchFamily="66" charset="0"/>
              </a:rPr>
              <a:t>Direct periodic orbits</a:t>
            </a:r>
            <a:br>
              <a:rPr lang="en-US" sz="4000" b="1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en-US" sz="4000" b="1" dirty="0" smtClean="0">
                <a:solidFill>
                  <a:srgbClr val="FF0000"/>
                </a:solidFill>
                <a:latin typeface="Comic Sans MS" pitchFamily="66" charset="0"/>
              </a:rPr>
              <a:t>(families h1,h2)</a:t>
            </a:r>
            <a:endParaRPr lang="ru-RU" sz="40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67744" y="1556792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Comic Sans MS" pitchFamily="66" charset="0"/>
              </a:rPr>
              <a:t>Stability indexes</a:t>
            </a:r>
            <a:endParaRPr lang="ru-RU" sz="2400" b="1" dirty="0">
              <a:latin typeface="Comic Sans MS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1520" y="5877272"/>
            <a:ext cx="8640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Comic Sans MS" pitchFamily="66" charset="0"/>
              </a:rPr>
              <a:t>Sufficient stability condition (under the linear approximation):</a:t>
            </a:r>
          </a:p>
          <a:p>
            <a:pPr algn="ctr"/>
            <a:endParaRPr lang="ru-RU" sz="2000" dirty="0"/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0481" name="Object 1"/>
          <p:cNvGraphicFramePr>
            <a:graphicFrameLocks noChangeAspect="1"/>
          </p:cNvGraphicFramePr>
          <p:nvPr/>
        </p:nvGraphicFramePr>
        <p:xfrm>
          <a:off x="2627313" y="6189663"/>
          <a:ext cx="3367087" cy="523875"/>
        </p:xfrm>
        <a:graphic>
          <a:graphicData uri="http://schemas.openxmlformats.org/presentationml/2006/ole">
            <p:oleObj spid="_x0000_s54274" name="Equation" r:id="rId3" imgW="1473200" imgH="228600" progId="Equation.DSMT4">
              <p:embed/>
            </p:oleObj>
          </a:graphicData>
        </a:graphic>
      </p:graphicFrame>
      <p:pic>
        <p:nvPicPr>
          <p:cNvPr id="8" name="Рисунок 7" descr="Hfamily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2348880"/>
            <a:ext cx="8460432" cy="31065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656184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Comic Sans MS" pitchFamily="66" charset="0"/>
              </a:rPr>
              <a:t>Numerical integration, taking into account the gravity fields and actual motion of Moon, Earth and Sun (JPL DE405)</a:t>
            </a:r>
            <a:endParaRPr lang="ru-RU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8" name="Рисунок 7" descr="20120601_06.bmp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484784"/>
            <a:ext cx="6336704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251520" y="5596116"/>
            <a:ext cx="871296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000" dirty="0" smtClean="0"/>
              <a:t>180 days in QS-orbit</a:t>
            </a:r>
          </a:p>
          <a:p>
            <a:pPr algn="ctr"/>
            <a:r>
              <a:rPr lang="en-US" sz="2000" dirty="0" smtClean="0"/>
              <a:t>The initial distance to the moon - 40% of the distance Earth-Moon</a:t>
            </a:r>
          </a:p>
          <a:p>
            <a:pPr algn="ctr"/>
            <a:r>
              <a:rPr lang="en-US" sz="2000" dirty="0" smtClean="0"/>
              <a:t>The initial epoch – 01/06/2012 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656184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Comic Sans MS" pitchFamily="66" charset="0"/>
              </a:rPr>
              <a:t>Numerical integration, taking into account the gravity fields and actual motion of Moon, Earth and Sun (JPL DE405)</a:t>
            </a:r>
            <a:endParaRPr lang="ru-RU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51520" y="5596116"/>
            <a:ext cx="871296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000" dirty="0" smtClean="0"/>
              <a:t>270 days in QS-orbit</a:t>
            </a:r>
          </a:p>
          <a:p>
            <a:pPr algn="ctr"/>
            <a:r>
              <a:rPr lang="en-US" sz="2000" dirty="0" smtClean="0"/>
              <a:t>The initial distance to the moon - 30% of the distance Earth-Moon</a:t>
            </a:r>
          </a:p>
          <a:p>
            <a:pPr algn="ctr"/>
            <a:r>
              <a:rPr lang="en-US" sz="2000" dirty="0" smtClean="0"/>
              <a:t>The initial epoch – 01/06/2012 </a:t>
            </a:r>
            <a:endParaRPr lang="ru-RU" sz="2000" dirty="0"/>
          </a:p>
        </p:txBody>
      </p:sp>
      <p:pic>
        <p:nvPicPr>
          <p:cNvPr id="6" name="Рисунок 5" descr="20120601_07_270.bmp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484784"/>
            <a:ext cx="6768752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656184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Comic Sans MS" pitchFamily="66" charset="0"/>
              </a:rPr>
              <a:t>Numerical integration, taking into account the gravity fields and actual motion of Moon, Earth and Sun (JPL DE405)</a:t>
            </a:r>
            <a:endParaRPr lang="ru-RU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51520" y="5596116"/>
            <a:ext cx="871296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000" dirty="0" smtClean="0"/>
              <a:t>1.5 year in QS-orbit</a:t>
            </a:r>
          </a:p>
          <a:p>
            <a:pPr algn="ctr"/>
            <a:r>
              <a:rPr lang="en-US" sz="2000" dirty="0" smtClean="0"/>
              <a:t>The initial distance to the moon - 25% of the distance Earth-Moon</a:t>
            </a:r>
          </a:p>
          <a:p>
            <a:pPr algn="ctr"/>
            <a:r>
              <a:rPr lang="en-US" sz="2000" dirty="0" smtClean="0"/>
              <a:t>The initial epoch – 01/06/2012 </a:t>
            </a:r>
            <a:endParaRPr lang="ru-RU" sz="2000" dirty="0"/>
          </a:p>
        </p:txBody>
      </p:sp>
      <p:pic>
        <p:nvPicPr>
          <p:cNvPr id="7" name="Рисунок 6" descr="20120601_075_545.bmp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484784"/>
            <a:ext cx="6696744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656184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Comic Sans MS" pitchFamily="66" charset="0"/>
              </a:rPr>
              <a:t>Numerical integration, taking into account the gravity fields and actual motion of Moon, Earth and Sun (JPL DE405)</a:t>
            </a:r>
            <a:endParaRPr lang="ru-RU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51520" y="5596116"/>
            <a:ext cx="871296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000" dirty="0" smtClean="0"/>
              <a:t>First year in QS-orbit</a:t>
            </a:r>
          </a:p>
          <a:p>
            <a:pPr algn="ctr"/>
            <a:r>
              <a:rPr lang="en-US" sz="2000" dirty="0" smtClean="0"/>
              <a:t>The initial distance to the moon - 25% of the distance Earth-Moon</a:t>
            </a:r>
          </a:p>
          <a:p>
            <a:pPr algn="ctr"/>
            <a:r>
              <a:rPr lang="en-US" sz="2000" dirty="0" smtClean="0"/>
              <a:t>The initial epoch – 01/06/2012 </a:t>
            </a:r>
            <a:endParaRPr lang="ru-RU" sz="2000" dirty="0"/>
          </a:p>
        </p:txBody>
      </p:sp>
      <p:pic>
        <p:nvPicPr>
          <p:cNvPr id="6" name="Рисунок 5" descr="20120601_075_365.bmp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556792"/>
            <a:ext cx="6628075" cy="3983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Comic Sans MS" pitchFamily="66" charset="0"/>
              </a:rPr>
              <a:t>Transfer trajectories to DRO</a:t>
            </a:r>
            <a:endParaRPr lang="ru-RU" sz="36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3" name="Рисунок 2" descr="TransferOrbit1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79712" y="1772816"/>
            <a:ext cx="5181600" cy="386334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7772400" cy="11430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Comic Sans MS" pitchFamily="66" charset="0"/>
              </a:rPr>
              <a:t>Transfer trajectories to DRO</a:t>
            </a:r>
            <a:endParaRPr lang="ru-RU" sz="36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4" name="Рисунок 3" descr="Pic0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7664" y="4725144"/>
            <a:ext cx="6222464" cy="1640160"/>
          </a:xfrm>
          <a:prstGeom prst="rect">
            <a:avLst/>
          </a:prstGeom>
        </p:spPr>
      </p:pic>
      <p:pic>
        <p:nvPicPr>
          <p:cNvPr id="60418" name="Рисунок 6" descr="Pic7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1700808"/>
            <a:ext cx="4455512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7772400" cy="11430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Comic Sans MS" pitchFamily="66" charset="0"/>
              </a:rPr>
              <a:t>Transfer trajectories to DRO</a:t>
            </a:r>
            <a:endParaRPr lang="ru-RU" sz="36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4" name="Рисунок 3" descr="TransferOrbit2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1640" y="1556792"/>
            <a:ext cx="2712720" cy="38557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32040" y="2060848"/>
            <a:ext cx="32403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Comic Sans MS" pitchFamily="66" charset="0"/>
              </a:rPr>
              <a:t>Stable manifold  of </a:t>
            </a:r>
            <a:r>
              <a:rPr lang="en-US" sz="2000" dirty="0" err="1" smtClean="0">
                <a:latin typeface="Comic Sans MS" pitchFamily="66" charset="0"/>
              </a:rPr>
              <a:t>Lyapunov</a:t>
            </a:r>
            <a:r>
              <a:rPr lang="en-US" sz="2000" dirty="0" smtClean="0">
                <a:latin typeface="Comic Sans MS" pitchFamily="66" charset="0"/>
              </a:rPr>
              <a:t> orbit as a transfer orbit? </a:t>
            </a:r>
          </a:p>
          <a:p>
            <a:pPr algn="ctr"/>
            <a:endParaRPr lang="en-US" sz="2000" dirty="0" smtClean="0">
              <a:latin typeface="Comic Sans MS" pitchFamily="66" charset="0"/>
            </a:endParaRPr>
          </a:p>
          <a:p>
            <a:pPr algn="ctr"/>
            <a:r>
              <a:rPr lang="en-US" sz="2000" dirty="0" err="1" smtClean="0">
                <a:latin typeface="Comic Sans MS" pitchFamily="66" charset="0"/>
              </a:rPr>
              <a:t>X.Ming</a:t>
            </a:r>
            <a:r>
              <a:rPr lang="en-US" sz="2000" dirty="0" smtClean="0">
                <a:latin typeface="Comic Sans MS" pitchFamily="66" charset="0"/>
              </a:rPr>
              <a:t>, </a:t>
            </a:r>
            <a:r>
              <a:rPr lang="en-US" sz="2000" dirty="0" err="1" smtClean="0">
                <a:latin typeface="Comic Sans MS" pitchFamily="66" charset="0"/>
              </a:rPr>
              <a:t>X.Shijie</a:t>
            </a:r>
            <a:r>
              <a:rPr lang="en-US" sz="2000" dirty="0" smtClean="0">
                <a:latin typeface="Comic Sans MS" pitchFamily="66" charset="0"/>
              </a:rPr>
              <a:t> (2009)</a:t>
            </a:r>
            <a:endParaRPr lang="ru-RU" sz="20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7772400" cy="1143000"/>
          </a:xfrm>
        </p:spPr>
        <p:txBody>
          <a:bodyPr/>
          <a:lstStyle/>
          <a:p>
            <a:r>
              <a:rPr lang="ru-RU" sz="3200" dirty="0" smtClean="0">
                <a:solidFill>
                  <a:srgbClr val="FF0000"/>
                </a:solidFill>
                <a:latin typeface="Comic Sans MS" pitchFamily="66" charset="0"/>
              </a:rPr>
              <a:t>Применение </a:t>
            </a:r>
            <a:r>
              <a:rPr lang="ru-RU" sz="3200" dirty="0" err="1" smtClean="0">
                <a:solidFill>
                  <a:srgbClr val="FF0000"/>
                </a:solidFill>
                <a:latin typeface="Comic Sans MS" pitchFamily="66" charset="0"/>
              </a:rPr>
              <a:t>квазиспутниковых</a:t>
            </a:r>
            <a:r>
              <a:rPr lang="ru-RU" sz="3200" dirty="0" smtClean="0">
                <a:solidFill>
                  <a:srgbClr val="FF0000"/>
                </a:solidFill>
                <a:latin typeface="Comic Sans MS" pitchFamily="66" charset="0"/>
              </a:rPr>
              <a:t> орбит для «хранения» астероидов</a:t>
            </a:r>
            <a:endParaRPr lang="ru-RU" sz="3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3192933"/>
            <a:ext cx="2339727" cy="3401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overNorma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1556792"/>
            <a:ext cx="2146782" cy="314503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75856" y="1556792"/>
            <a:ext cx="54726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Циолковский:</a:t>
            </a:r>
            <a:r>
              <a:rPr lang="en-US" dirty="0" smtClean="0"/>
              <a:t> </a:t>
            </a:r>
            <a:r>
              <a:rPr lang="ru-RU" dirty="0" smtClean="0"/>
              <a:t>Исследование мировых пространств реактивными приборами (дополнение 1911-1912 </a:t>
            </a:r>
            <a:r>
              <a:rPr lang="ru-RU" dirty="0" err="1" smtClean="0"/>
              <a:t>гг</a:t>
            </a:r>
            <a:r>
              <a:rPr lang="ru-RU" dirty="0" smtClean="0"/>
              <a:t>) </a:t>
            </a:r>
            <a:endParaRPr lang="en-US" dirty="0" smtClean="0"/>
          </a:p>
          <a:p>
            <a:pPr algn="ctr"/>
            <a:r>
              <a:rPr lang="ru-RU" dirty="0" smtClean="0"/>
              <a:t>эксплуатация ресурсов астероидов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203848" y="5661248"/>
            <a:ext cx="2736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Lewis, 1996</a:t>
            </a:r>
            <a:endParaRPr lang="ru-RU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7772400" cy="1143000"/>
          </a:xfrm>
        </p:spPr>
        <p:txBody>
          <a:bodyPr/>
          <a:lstStyle/>
          <a:p>
            <a:r>
              <a:rPr lang="ru-RU" sz="3200" dirty="0" smtClean="0">
                <a:solidFill>
                  <a:srgbClr val="FF0000"/>
                </a:solidFill>
                <a:latin typeface="Comic Sans MS" pitchFamily="66" charset="0"/>
              </a:rPr>
              <a:t>Перемещение астероидов в окрестность Земли</a:t>
            </a:r>
            <a:endParaRPr lang="ru-RU" sz="3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3" name="Рисунок 2" descr="Pic1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1484784"/>
            <a:ext cx="4191000" cy="3078480"/>
          </a:xfrm>
          <a:prstGeom prst="rect">
            <a:avLst/>
          </a:prstGeom>
        </p:spPr>
      </p:pic>
      <p:pic>
        <p:nvPicPr>
          <p:cNvPr id="4" name="Рисунок 3" descr="Pic2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39952" y="2420888"/>
            <a:ext cx="4183380" cy="3063240"/>
          </a:xfrm>
          <a:prstGeom prst="rect">
            <a:avLst/>
          </a:prstGeom>
        </p:spPr>
      </p:pic>
      <p:pic>
        <p:nvPicPr>
          <p:cNvPr id="563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5661248"/>
            <a:ext cx="3916090" cy="980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499992" y="5877272"/>
            <a:ext cx="41044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www.planeatryresources.com</a:t>
            </a:r>
            <a:endParaRPr lang="ru-RU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492896"/>
            <a:ext cx="7772400" cy="1143000"/>
          </a:xfrm>
        </p:spPr>
        <p:txBody>
          <a:bodyPr/>
          <a:lstStyle/>
          <a:p>
            <a:r>
              <a:rPr lang="ru-RU" dirty="0" smtClean="0">
                <a:solidFill>
                  <a:srgbClr val="800000"/>
                </a:solidFill>
                <a:latin typeface="Comic Sans MS" pitchFamily="66" charset="0"/>
              </a:rPr>
              <a:t>Спасибо за внимание!</a:t>
            </a:r>
            <a:endParaRPr lang="ru-RU" dirty="0">
              <a:solidFill>
                <a:srgbClr val="800000"/>
              </a:solidFill>
              <a:latin typeface="Comic Sans MS" pitchFamily="66" charset="0"/>
            </a:endParaRPr>
          </a:p>
        </p:txBody>
      </p:sp>
      <p:pic>
        <p:nvPicPr>
          <p:cNvPr id="3" name="Рисунок 4" descr="Pic1.bmp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19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Новая презентация">
  <a:themeElements>
    <a:clrScheme name="Новая презентация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Новая презентация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rgbClr val="800000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rgbClr val="800000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Новая презентация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Новая презентация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Новая презентация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Новая презентация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Новая презентация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Новая презентация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Новая презентация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Office\Шаблоны\Новая презентация.pot</Template>
  <TotalTime>2505</TotalTime>
  <Words>914</Words>
  <Application>Microsoft Office PowerPoint</Application>
  <PresentationFormat>Экран (4:3)</PresentationFormat>
  <Paragraphs>135</Paragraphs>
  <Slides>36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36</vt:i4>
      </vt:variant>
    </vt:vector>
  </HeadingPairs>
  <TitlesOfParts>
    <vt:vector size="39" baseType="lpstr">
      <vt:lpstr>Новая презентация</vt:lpstr>
      <vt:lpstr>Equation</vt:lpstr>
      <vt:lpstr>Document</vt:lpstr>
      <vt:lpstr>Слайд 1</vt:lpstr>
      <vt:lpstr>Квазиспутниковые орбиты</vt:lpstr>
      <vt:lpstr>Quasi-satellite orbits</vt:lpstr>
      <vt:lpstr>Quasi-satellite orbits</vt:lpstr>
      <vt:lpstr>Asteroid  164207 (2004GU9)</vt:lpstr>
      <vt:lpstr>Asteroid  164207 (2004GU9)</vt:lpstr>
      <vt:lpstr>Asteroid 164207 (2004GU9 )</vt:lpstr>
      <vt:lpstr>Слайд 8</vt:lpstr>
      <vt:lpstr>Orbital elements</vt:lpstr>
      <vt:lpstr>Слайд 10</vt:lpstr>
      <vt:lpstr>Слайд 11</vt:lpstr>
      <vt:lpstr>Слайд 12</vt:lpstr>
      <vt:lpstr>Слайд 13</vt:lpstr>
      <vt:lpstr>Resonant approximation</vt:lpstr>
      <vt:lpstr>Averaging over the fast subsystem solutions on the level  Н = ξ</vt:lpstr>
      <vt:lpstr>Secular effects: examples</vt:lpstr>
      <vt:lpstr>Scaling</vt:lpstr>
      <vt:lpstr>Asteroid  164207 (2004GU9)</vt:lpstr>
      <vt:lpstr>Asteroid  164207 (2004GU9)</vt:lpstr>
      <vt:lpstr>Distant retrograde orbits in the Earth+Moon system</vt:lpstr>
      <vt:lpstr>Preliminary investigation under the scope of planar CR3BP</vt:lpstr>
      <vt:lpstr>Distant retrograde periodic orbits (family f)</vt:lpstr>
      <vt:lpstr>Distant retrograde periodic orbits (family f)</vt:lpstr>
      <vt:lpstr>Direct periodic orbits (family h1)</vt:lpstr>
      <vt:lpstr>Direct periodic orbits (family h2)</vt:lpstr>
      <vt:lpstr>Direct periodic orbits (families h1,h2)</vt:lpstr>
      <vt:lpstr>Numerical integration, taking into account the gravity fields and actual motion of Moon, Earth and Sun (JPL DE405)</vt:lpstr>
      <vt:lpstr>Numerical integration, taking into account the gravity fields and actual motion of Moon, Earth and Sun (JPL DE405)</vt:lpstr>
      <vt:lpstr>Numerical integration, taking into account the gravity fields and actual motion of Moon, Earth and Sun (JPL DE405)</vt:lpstr>
      <vt:lpstr>Numerical integration, taking into account the gravity fields and actual motion of Moon, Earth and Sun (JPL DE405)</vt:lpstr>
      <vt:lpstr>Transfer trajectories to DRO</vt:lpstr>
      <vt:lpstr>Transfer trajectories to DRO</vt:lpstr>
      <vt:lpstr>Transfer trajectories to DRO</vt:lpstr>
      <vt:lpstr>Применение квазиспутниковых орбит для «хранения» астероидов</vt:lpstr>
      <vt:lpstr>Перемещение астероидов в окрестность Земли</vt:lpstr>
      <vt:lpstr>Спасибо за внимание!</vt:lpstr>
    </vt:vector>
  </TitlesOfParts>
  <Company>KIAM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Международный симпозиум Астрономия - 2005</dc:title>
  <dc:creator>Sidorenko</dc:creator>
  <cp:lastModifiedBy>Master</cp:lastModifiedBy>
  <cp:revision>153</cp:revision>
  <dcterms:created xsi:type="dcterms:W3CDTF">2005-09-04T05:44:13Z</dcterms:created>
  <dcterms:modified xsi:type="dcterms:W3CDTF">2014-06-17T19:44:20Z</dcterms:modified>
</cp:coreProperties>
</file>