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1.xml" ContentType="application/vnd.openxmlformats-officedocument.drawingml.chartshapes+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75" r:id="rId13"/>
    <p:sldId id="276" r:id="rId14"/>
    <p:sldId id="277" r:id="rId15"/>
    <p:sldId id="267" r:id="rId16"/>
    <p:sldId id="268" r:id="rId17"/>
    <p:sldId id="269" r:id="rId18"/>
    <p:sldId id="270" r:id="rId19"/>
    <p:sldId id="271" r:id="rId20"/>
    <p:sldId id="280" r:id="rId21"/>
    <p:sldId id="281" r:id="rId22"/>
    <p:sldId id="282" r:id="rId23"/>
    <p:sldId id="278" r:id="rId24"/>
    <p:sldId id="279" r:id="rId25"/>
    <p:sldId id="272" r:id="rId26"/>
    <p:sldId id="274"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57474522-13A5-406C-8E2A-EB50621A0998}">
          <p14:sldIdLst>
            <p14:sldId id="256"/>
            <p14:sldId id="257"/>
            <p14:sldId id="258"/>
            <p14:sldId id="259"/>
            <p14:sldId id="260"/>
            <p14:sldId id="261"/>
            <p14:sldId id="262"/>
            <p14:sldId id="263"/>
            <p14:sldId id="264"/>
            <p14:sldId id="265"/>
            <p14:sldId id="266"/>
            <p14:sldId id="275"/>
            <p14:sldId id="276"/>
            <p14:sldId id="277"/>
            <p14:sldId id="267"/>
            <p14:sldId id="268"/>
            <p14:sldId id="269"/>
            <p14:sldId id="270"/>
            <p14:sldId id="271"/>
            <p14:sldId id="280"/>
            <p14:sldId id="281"/>
            <p14:sldId id="282"/>
            <p14:sldId id="278"/>
            <p14:sldId id="279"/>
            <p14:sldId id="272"/>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7" autoAdjust="0"/>
    <p:restoredTop sz="94609" autoAdjust="0"/>
  </p:normalViewPr>
  <p:slideViewPr>
    <p:cSldViewPr>
      <p:cViewPr>
        <p:scale>
          <a:sx n="50" d="100"/>
          <a:sy n="50" d="100"/>
        </p:scale>
        <p:origin x="-1536" y="-6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2" d="100"/>
          <a:sy n="92" d="100"/>
        </p:scale>
        <p:origin x="-359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1086;&#1073;&#1088;&#1072;&#1090;&#1085;&#1099;&#1081;%20&#1072;&#1085;&#1072;&#1083;&#1080;&#1079;\vzor_s_1.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1086;&#1073;&#1088;&#1072;&#1090;&#1085;&#1099;&#1081;%20&#1072;&#1085;&#1072;&#1083;&#1080;&#1079;\vzor_s_1.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1086;&#1073;&#1088;&#1072;&#1090;&#1085;&#1099;&#1081;%20&#1072;&#1085;&#1072;&#1083;&#1080;&#1079;\vzor_s_1.xlsm"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1086;&#1073;&#1088;&#1072;&#1090;&#1085;&#1099;&#1081;%20&#1072;&#1085;&#1072;&#1083;&#1080;&#1079;\vzor_s_1.xlsm"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1086;&#1073;&#1088;&#1072;&#1090;&#1085;&#1099;&#1081;%20&#1072;&#1085;&#1072;&#1083;&#1080;&#1079;\vzor_s_1.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data%20SPF\&#1069;&#1082;&#1089;&#1087;&#1077;&#1088;&#1080;&#1084;&#1077;&#1085;&#1090;\&#1055;&#1086;&#1088;&#1090;&#1085;&#1086;&#1081;\825%20VT6.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data%20SPF\&#1069;&#1082;&#1089;&#1087;&#1077;&#1088;&#1080;&#1084;&#1077;&#1085;&#1090;\&#1055;&#1086;&#1088;&#1090;&#1085;&#1086;&#1081;\875%20VT6.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ksenov\Desktop\Dropbox\&#1089;&#1074;&#1077;&#1088;&#1093;&#1087;&#1083;&#1072;&#1089;&#1090;&#1080;&#1095;&#1085;&#1086;&#1089;&#1090;&#1100;\data%20SPF\&#1069;&#1082;&#1089;&#1087;&#1077;&#1088;&#1080;&#1084;&#1077;&#1085;&#1090;\&#1055;&#1086;&#1088;&#1090;&#1085;&#1086;&#1081;\925%20VT6.xls"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ksenov\Documents\&#1055;&#1059;&#1041;&#1051;&#1048;&#1050;&#1040;&#1062;&#1048;&#1048;\2012_05%20Metal\Aksenov\letter2home.xlsm"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ksenov\Documents\&#1055;&#1059;&#1041;&#1051;&#1048;&#1050;&#1040;&#1062;&#1048;&#1048;\2012_05%20Metal\Aksenov\letter2home.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20990602313618"/>
          <c:y val="3.3356104498122686E-2"/>
          <c:w val="0.75820717229945211"/>
          <c:h val="0.81640772626978653"/>
        </c:manualLayout>
      </c:layout>
      <c:scatterChart>
        <c:scatterStyle val="lineMarker"/>
        <c:varyColors val="0"/>
        <c:ser>
          <c:idx val="1"/>
          <c:order val="1"/>
          <c:tx>
            <c:strRef>
              <c:f>'hp073709'!$F$5</c:f>
              <c:strCache>
                <c:ptCount val="1"/>
                <c:pt idx="0">
                  <c:v>Ss</c:v>
                </c:pt>
              </c:strCache>
            </c:strRef>
          </c:tx>
          <c:trendline>
            <c:trendlineType val="exp"/>
            <c:dispRSqr val="1"/>
            <c:dispEq val="1"/>
            <c:trendlineLbl>
              <c:layout>
                <c:manualLayout>
                  <c:x val="-0.38744468529915599"/>
                  <c:y val="-8.1547665718260637E-2"/>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'hp073709'!$G$5:$Q$5</c:f>
              <c:numCache>
                <c:formatCode>0.00</c:formatCode>
                <c:ptCount val="11"/>
                <c:pt idx="0">
                  <c:v>128.42164021577332</c:v>
                </c:pt>
                <c:pt idx="1">
                  <c:v>118.97813593544458</c:v>
                </c:pt>
                <c:pt idx="2">
                  <c:v>153.95386067257613</c:v>
                </c:pt>
                <c:pt idx="3">
                  <c:v>132.7352564971423</c:v>
                </c:pt>
                <c:pt idx="4">
                  <c:v>142.80253665823898</c:v>
                </c:pt>
                <c:pt idx="5">
                  <c:v>95.439490248910232</c:v>
                </c:pt>
                <c:pt idx="6">
                  <c:v>119.07353428543794</c:v>
                </c:pt>
                <c:pt idx="7">
                  <c:v>92.097193887406803</c:v>
                </c:pt>
                <c:pt idx="8">
                  <c:v>78.479988873471541</c:v>
                </c:pt>
                <c:pt idx="9">
                  <c:v>77.004006899774737</c:v>
                </c:pt>
                <c:pt idx="10">
                  <c:v>60.136230723314355</c:v>
                </c:pt>
              </c:numCache>
            </c:numRef>
          </c:yVal>
          <c:smooth val="0"/>
        </c:ser>
        <c:ser>
          <c:idx val="0"/>
          <c:order val="0"/>
          <c:tx>
            <c:strRef>
              <c:f>'hp073709'!$F$6</c:f>
              <c:strCache>
                <c:ptCount val="1"/>
                <c:pt idx="0">
                  <c:v>S0</c:v>
                </c:pt>
              </c:strCache>
            </c:strRef>
          </c:tx>
          <c:trendline>
            <c:trendlineType val="exp"/>
            <c:dispRSqr val="1"/>
            <c:dispEq val="1"/>
            <c:trendlineLbl>
              <c:layout>
                <c:manualLayout>
                  <c:x val="-5.0758217874246295E-2"/>
                  <c:y val="-8.0416404003252215E-2"/>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'hp073709'!$G$6:$Q$6</c:f>
              <c:numCache>
                <c:formatCode>0.00</c:formatCode>
                <c:ptCount val="11"/>
                <c:pt idx="0">
                  <c:v>22.064361823803026</c:v>
                </c:pt>
                <c:pt idx="1">
                  <c:v>19.66610261403217</c:v>
                </c:pt>
                <c:pt idx="2">
                  <c:v>12.608150453825473</c:v>
                </c:pt>
                <c:pt idx="3">
                  <c:v>11.107954218887237</c:v>
                </c:pt>
                <c:pt idx="4">
                  <c:v>8.6068520736756362</c:v>
                </c:pt>
                <c:pt idx="5">
                  <c:v>9.5723164646068284</c:v>
                </c:pt>
                <c:pt idx="6">
                  <c:v>10.426615017776459</c:v>
                </c:pt>
                <c:pt idx="7">
                  <c:v>10.380312364168137</c:v>
                </c:pt>
                <c:pt idx="8">
                  <c:v>7.4966792018740041</c:v>
                </c:pt>
                <c:pt idx="9">
                  <c:v>3.7606602472066788</c:v>
                </c:pt>
                <c:pt idx="10">
                  <c:v>10.921031514000624</c:v>
                </c:pt>
              </c:numCache>
            </c:numRef>
          </c:yVal>
          <c:smooth val="0"/>
        </c:ser>
        <c:dLbls>
          <c:showLegendKey val="0"/>
          <c:showVal val="0"/>
          <c:showCatName val="0"/>
          <c:showSerName val="0"/>
          <c:showPercent val="0"/>
          <c:showBubbleSize val="0"/>
        </c:dLbls>
        <c:axId val="33239552"/>
        <c:axId val="33240128"/>
      </c:scatterChart>
      <c:valAx>
        <c:axId val="33239552"/>
        <c:scaling>
          <c:orientation val="minMax"/>
          <c:max val="950"/>
          <c:min val="700"/>
        </c:scaling>
        <c:delete val="0"/>
        <c:axPos val="b"/>
        <c:majorGridlines>
          <c:spPr>
            <a:ln>
              <a:solidFill>
                <a:schemeClr val="bg1">
                  <a:lumMod val="50000"/>
                </a:schemeClr>
              </a:solidFill>
              <a:prstDash val="dash"/>
            </a:ln>
          </c:spPr>
        </c:majorGridlines>
        <c:title>
          <c:tx>
            <c:rich>
              <a:bodyPr/>
              <a:lstStyle/>
              <a:p>
                <a:pPr>
                  <a:defRPr sz="1600"/>
                </a:pPr>
                <a:r>
                  <a:rPr lang="en-US" sz="1600"/>
                  <a:t>T, </a:t>
                </a:r>
                <a:r>
                  <a:rPr lang="en-US" sz="1600" baseline="30000"/>
                  <a:t>0</a:t>
                </a:r>
                <a:r>
                  <a:rPr lang="en-US" sz="1600"/>
                  <a:t>C</a:t>
                </a:r>
                <a:endParaRPr lang="ru-RU" sz="1600"/>
              </a:p>
            </c:rich>
          </c:tx>
          <c:overlay val="0"/>
        </c:title>
        <c:numFmt formatCode="General" sourceLinked="1"/>
        <c:majorTickMark val="out"/>
        <c:minorTickMark val="none"/>
        <c:tickLblPos val="nextTo"/>
        <c:txPr>
          <a:bodyPr/>
          <a:lstStyle/>
          <a:p>
            <a:pPr>
              <a:defRPr sz="1400"/>
            </a:pPr>
            <a:endParaRPr lang="ru-RU"/>
          </a:p>
        </c:txPr>
        <c:crossAx val="33240128"/>
        <c:crosses val="autoZero"/>
        <c:crossBetween val="midCat"/>
        <c:majorUnit val="25"/>
      </c:valAx>
      <c:valAx>
        <c:axId val="33240128"/>
        <c:scaling>
          <c:orientation val="minMax"/>
        </c:scaling>
        <c:delete val="0"/>
        <c:axPos val="l"/>
        <c:majorGridlines>
          <c:spPr>
            <a:ln>
              <a:solidFill>
                <a:schemeClr val="bg1">
                  <a:lumMod val="50000"/>
                </a:schemeClr>
              </a:solidFill>
              <a:prstDash val="dash"/>
            </a:ln>
          </c:spPr>
        </c:majorGridlines>
        <c:title>
          <c:tx>
            <c:rich>
              <a:bodyPr rot="-5400000" vert="horz"/>
              <a:lstStyle/>
              <a:p>
                <a:pPr>
                  <a:defRPr sz="1800"/>
                </a:pPr>
                <a:r>
                  <a:rPr lang="en-US" sz="1800">
                    <a:latin typeface="Symbol" pitchFamily="18" charset="2"/>
                  </a:rPr>
                  <a:t>s</a:t>
                </a:r>
                <a:r>
                  <a:rPr lang="en-US" sz="1800" baseline="-25000"/>
                  <a:t>0 </a:t>
                </a:r>
                <a:r>
                  <a:rPr lang="en-US" sz="1800" baseline="0"/>
                  <a:t>| </a:t>
                </a:r>
                <a:r>
                  <a:rPr lang="en-US" sz="1800" baseline="0">
                    <a:latin typeface="Symbol" pitchFamily="18" charset="2"/>
                  </a:rPr>
                  <a:t>s</a:t>
                </a:r>
                <a:r>
                  <a:rPr lang="en-US" sz="1800" baseline="-25000"/>
                  <a:t>s </a:t>
                </a:r>
                <a:r>
                  <a:rPr lang="en-US" sz="1800" baseline="0"/>
                  <a:t>,  MPa</a:t>
                </a:r>
                <a:endParaRPr lang="ru-RU" sz="1800"/>
              </a:p>
            </c:rich>
          </c:tx>
          <c:overlay val="0"/>
        </c:title>
        <c:numFmt formatCode="0.00" sourceLinked="1"/>
        <c:majorTickMark val="out"/>
        <c:minorTickMark val="none"/>
        <c:tickLblPos val="nextTo"/>
        <c:txPr>
          <a:bodyPr/>
          <a:lstStyle/>
          <a:p>
            <a:pPr>
              <a:defRPr sz="1400"/>
            </a:pPr>
            <a:endParaRPr lang="ru-RU"/>
          </a:p>
        </c:txPr>
        <c:crossAx val="33239552"/>
        <c:crosses val="autoZero"/>
        <c:crossBetween val="midCat"/>
      </c:valAx>
      <c:spPr>
        <a:ln w="25400">
          <a:solidFill>
            <a:schemeClr val="tx1"/>
          </a:solidFill>
        </a:ln>
      </c:spPr>
    </c:plotArea>
    <c:legend>
      <c:legendPos val="r"/>
      <c:layout>
        <c:manualLayout>
          <c:xMode val="edge"/>
          <c:yMode val="edge"/>
          <c:x val="0.69685210596394875"/>
          <c:y val="3.4258073522233715E-2"/>
          <c:w val="0.25552622623184729"/>
          <c:h val="0.24566618377457958"/>
        </c:manualLayout>
      </c:layout>
      <c:overlay val="0"/>
      <c:spPr>
        <a:solidFill>
          <a:schemeClr val="bg1"/>
        </a:solidFill>
        <a:ln>
          <a:solidFill>
            <a:schemeClr val="tx1"/>
          </a:solidFill>
        </a:ln>
      </c:spPr>
      <c:txPr>
        <a:bodyPr/>
        <a:lstStyle/>
        <a:p>
          <a:pPr>
            <a:defRPr sz="1400"/>
          </a:pPr>
          <a:endParaRPr lang="ru-RU"/>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20990602313618"/>
          <c:y val="3.3356104498122686E-2"/>
          <c:w val="0.75820717229945211"/>
          <c:h val="0.81640772626978653"/>
        </c:manualLayout>
      </c:layout>
      <c:scatterChart>
        <c:scatterStyle val="lineMarker"/>
        <c:varyColors val="0"/>
        <c:ser>
          <c:idx val="1"/>
          <c:order val="1"/>
          <c:tx>
            <c:strRef>
              <c:f>'hp073709'!$F$5</c:f>
              <c:strCache>
                <c:ptCount val="1"/>
                <c:pt idx="0">
                  <c:v>Ss</c:v>
                </c:pt>
              </c:strCache>
            </c:strRef>
          </c:tx>
          <c:trendline>
            <c:trendlineType val="exp"/>
            <c:dispRSqr val="1"/>
            <c:dispEq val="1"/>
            <c:trendlineLbl>
              <c:layout>
                <c:manualLayout>
                  <c:x val="-0.24319220710991549"/>
                  <c:y val="-0.16134751806632847"/>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'hp073709'!$G$5:$Q$5</c:f>
              <c:numCache>
                <c:formatCode>0.00</c:formatCode>
                <c:ptCount val="11"/>
                <c:pt idx="0">
                  <c:v>128.42164021577332</c:v>
                </c:pt>
                <c:pt idx="1">
                  <c:v>118.97813593544458</c:v>
                </c:pt>
                <c:pt idx="2">
                  <c:v>153.95386067257613</c:v>
                </c:pt>
                <c:pt idx="3">
                  <c:v>132.7352564971423</c:v>
                </c:pt>
                <c:pt idx="4">
                  <c:v>142.80253665823898</c:v>
                </c:pt>
                <c:pt idx="5">
                  <c:v>95.439490248910232</c:v>
                </c:pt>
                <c:pt idx="6">
                  <c:v>119.07353428543794</c:v>
                </c:pt>
                <c:pt idx="7">
                  <c:v>92.097193887406803</c:v>
                </c:pt>
                <c:pt idx="8">
                  <c:v>78.479988873471541</c:v>
                </c:pt>
                <c:pt idx="9">
                  <c:v>77.004006899774737</c:v>
                </c:pt>
                <c:pt idx="10">
                  <c:v>60.136230723314355</c:v>
                </c:pt>
              </c:numCache>
            </c:numRef>
          </c:yVal>
          <c:smooth val="0"/>
        </c:ser>
        <c:ser>
          <c:idx val="0"/>
          <c:order val="0"/>
          <c:tx>
            <c:strRef>
              <c:f>'hp073709'!$F$6</c:f>
              <c:strCache>
                <c:ptCount val="1"/>
                <c:pt idx="0">
                  <c:v>S0</c:v>
                </c:pt>
              </c:strCache>
            </c:strRef>
          </c:tx>
          <c:trendline>
            <c:trendlineType val="exp"/>
            <c:dispRSqr val="1"/>
            <c:dispEq val="1"/>
            <c:trendlineLbl>
              <c:layout>
                <c:manualLayout>
                  <c:x val="-0.17379050144475394"/>
                  <c:y val="5.6876948192590572E-2"/>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'hp073709'!$G$6:$Q$6</c:f>
              <c:numCache>
                <c:formatCode>0.00</c:formatCode>
                <c:ptCount val="11"/>
                <c:pt idx="0">
                  <c:v>22.064361823803026</c:v>
                </c:pt>
                <c:pt idx="1">
                  <c:v>19.66610261403217</c:v>
                </c:pt>
                <c:pt idx="2">
                  <c:v>12.608150453825473</c:v>
                </c:pt>
                <c:pt idx="3">
                  <c:v>11.107954218887237</c:v>
                </c:pt>
                <c:pt idx="4">
                  <c:v>8.6068520736756362</c:v>
                </c:pt>
                <c:pt idx="5">
                  <c:v>9.5723164646068284</c:v>
                </c:pt>
                <c:pt idx="6">
                  <c:v>10.426615017776459</c:v>
                </c:pt>
                <c:pt idx="7">
                  <c:v>10.380312364168137</c:v>
                </c:pt>
                <c:pt idx="8">
                  <c:v>7.4966792018740041</c:v>
                </c:pt>
                <c:pt idx="9">
                  <c:v>3.7606602472066788</c:v>
                </c:pt>
                <c:pt idx="10">
                  <c:v>10.921031514000624</c:v>
                </c:pt>
              </c:numCache>
            </c:numRef>
          </c:yVal>
          <c:smooth val="0"/>
        </c:ser>
        <c:dLbls>
          <c:showLegendKey val="0"/>
          <c:showVal val="0"/>
          <c:showCatName val="0"/>
          <c:showSerName val="0"/>
          <c:showPercent val="0"/>
          <c:showBubbleSize val="0"/>
        </c:dLbls>
        <c:axId val="33241856"/>
        <c:axId val="33242432"/>
      </c:scatterChart>
      <c:valAx>
        <c:axId val="33241856"/>
        <c:scaling>
          <c:orientation val="minMax"/>
          <c:max val="950"/>
          <c:min val="700"/>
        </c:scaling>
        <c:delete val="0"/>
        <c:axPos val="b"/>
        <c:majorGridlines>
          <c:spPr>
            <a:ln>
              <a:solidFill>
                <a:schemeClr val="bg1">
                  <a:lumMod val="50000"/>
                </a:schemeClr>
              </a:solidFill>
              <a:prstDash val="dash"/>
            </a:ln>
          </c:spPr>
        </c:majorGridlines>
        <c:title>
          <c:tx>
            <c:rich>
              <a:bodyPr/>
              <a:lstStyle/>
              <a:p>
                <a:pPr>
                  <a:defRPr sz="1600"/>
                </a:pPr>
                <a:r>
                  <a:rPr lang="en-US" sz="1600"/>
                  <a:t>T, </a:t>
                </a:r>
                <a:r>
                  <a:rPr lang="en-US" sz="1600" baseline="30000"/>
                  <a:t>0</a:t>
                </a:r>
                <a:r>
                  <a:rPr lang="en-US" sz="1600"/>
                  <a:t>C</a:t>
                </a:r>
                <a:endParaRPr lang="ru-RU" sz="1600"/>
              </a:p>
            </c:rich>
          </c:tx>
          <c:overlay val="0"/>
        </c:title>
        <c:numFmt formatCode="General" sourceLinked="1"/>
        <c:majorTickMark val="out"/>
        <c:minorTickMark val="none"/>
        <c:tickLblPos val="nextTo"/>
        <c:txPr>
          <a:bodyPr/>
          <a:lstStyle/>
          <a:p>
            <a:pPr>
              <a:defRPr sz="1400"/>
            </a:pPr>
            <a:endParaRPr lang="ru-RU"/>
          </a:p>
        </c:txPr>
        <c:crossAx val="33242432"/>
        <c:crosses val="autoZero"/>
        <c:crossBetween val="midCat"/>
        <c:majorUnit val="25"/>
      </c:valAx>
      <c:valAx>
        <c:axId val="33242432"/>
        <c:scaling>
          <c:logBase val="10"/>
          <c:orientation val="minMax"/>
        </c:scaling>
        <c:delete val="0"/>
        <c:axPos val="l"/>
        <c:majorGridlines>
          <c:spPr>
            <a:ln>
              <a:solidFill>
                <a:schemeClr val="bg1">
                  <a:lumMod val="50000"/>
                </a:schemeClr>
              </a:solidFill>
              <a:prstDash val="dash"/>
            </a:ln>
          </c:spPr>
        </c:majorGridlines>
        <c:title>
          <c:tx>
            <c:rich>
              <a:bodyPr rot="-5400000" vert="horz"/>
              <a:lstStyle/>
              <a:p>
                <a:pPr>
                  <a:defRPr sz="1800"/>
                </a:pPr>
                <a:r>
                  <a:rPr lang="en-US" sz="1800">
                    <a:latin typeface="Symbol" pitchFamily="18" charset="2"/>
                  </a:rPr>
                  <a:t>s</a:t>
                </a:r>
                <a:r>
                  <a:rPr lang="en-US" sz="1800" baseline="-25000"/>
                  <a:t>0 </a:t>
                </a:r>
                <a:r>
                  <a:rPr lang="en-US" sz="1800" baseline="0"/>
                  <a:t>| </a:t>
                </a:r>
                <a:r>
                  <a:rPr lang="en-US" sz="1800" baseline="0">
                    <a:latin typeface="Symbol" pitchFamily="18" charset="2"/>
                  </a:rPr>
                  <a:t>s</a:t>
                </a:r>
                <a:r>
                  <a:rPr lang="en-US" sz="1800" baseline="-25000"/>
                  <a:t>s </a:t>
                </a:r>
                <a:r>
                  <a:rPr lang="en-US" sz="1800" baseline="0"/>
                  <a:t>,  MPa</a:t>
                </a:r>
                <a:endParaRPr lang="ru-RU" sz="1800"/>
              </a:p>
            </c:rich>
          </c:tx>
          <c:overlay val="0"/>
        </c:title>
        <c:numFmt formatCode="0.00" sourceLinked="1"/>
        <c:majorTickMark val="out"/>
        <c:minorTickMark val="none"/>
        <c:tickLblPos val="nextTo"/>
        <c:txPr>
          <a:bodyPr/>
          <a:lstStyle/>
          <a:p>
            <a:pPr>
              <a:defRPr sz="1400"/>
            </a:pPr>
            <a:endParaRPr lang="ru-RU"/>
          </a:p>
        </c:txPr>
        <c:crossAx val="33241856"/>
        <c:crosses val="autoZero"/>
        <c:crossBetween val="midCat"/>
      </c:valAx>
      <c:spPr>
        <a:ln w="25400">
          <a:solidFill>
            <a:schemeClr val="tx1"/>
          </a:solidFill>
        </a:ln>
      </c:spPr>
    </c:plotArea>
    <c:legend>
      <c:legendPos val="r"/>
      <c:layout>
        <c:manualLayout>
          <c:xMode val="edge"/>
          <c:yMode val="edge"/>
          <c:x val="0.72330516807828749"/>
          <c:y val="3.9069062675654229E-2"/>
          <c:w val="0.22668000541375596"/>
          <c:h val="0.24263875127780221"/>
        </c:manualLayout>
      </c:layout>
      <c:overlay val="0"/>
      <c:spPr>
        <a:solidFill>
          <a:schemeClr val="bg1"/>
        </a:solidFill>
        <a:ln>
          <a:solidFill>
            <a:schemeClr val="tx1"/>
          </a:solidFill>
        </a:ln>
      </c:spPr>
      <c:txPr>
        <a:bodyPr/>
        <a:lstStyle/>
        <a:p>
          <a:pPr>
            <a:defRPr sz="1400"/>
          </a:pPr>
          <a:endParaRPr lang="ru-RU"/>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62755812013021"/>
          <c:y val="3.3356104498122686E-2"/>
          <c:w val="0.71008395263751978"/>
          <c:h val="0.81640772626978653"/>
        </c:manualLayout>
      </c:layout>
      <c:scatterChart>
        <c:scatterStyle val="lineMarker"/>
        <c:varyColors val="0"/>
        <c:ser>
          <c:idx val="1"/>
          <c:order val="0"/>
          <c:tx>
            <c:strRef>
              <c:f>'hp073709'!$F$7</c:f>
              <c:strCache>
                <c:ptCount val="1"/>
                <c:pt idx="0">
                  <c:v>K</c:v>
                </c:pt>
              </c:strCache>
            </c:strRef>
          </c:tx>
          <c:trendline>
            <c:trendlineType val="exp"/>
            <c:dispRSqr val="1"/>
            <c:dispEq val="1"/>
            <c:trendlineLbl>
              <c:layout>
                <c:manualLayout>
                  <c:x val="-9.2938333553066414E-3"/>
                  <c:y val="-0.13507443099691541"/>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'hp073709'!$G$7:$Q$7</c:f>
              <c:numCache>
                <c:formatCode>0.00E+00</c:formatCode>
                <c:ptCount val="11"/>
                <c:pt idx="0">
                  <c:v>203244.36718196759</c:v>
                </c:pt>
                <c:pt idx="1">
                  <c:v>140433.28460016323</c:v>
                </c:pt>
                <c:pt idx="2">
                  <c:v>163942.21620745386</c:v>
                </c:pt>
                <c:pt idx="3">
                  <c:v>140207.73054145207</c:v>
                </c:pt>
                <c:pt idx="4">
                  <c:v>105390.07816713044</c:v>
                </c:pt>
                <c:pt idx="5">
                  <c:v>40965.478705747897</c:v>
                </c:pt>
                <c:pt idx="6">
                  <c:v>23362.907965443083</c:v>
                </c:pt>
                <c:pt idx="7">
                  <c:v>12021.780566744244</c:v>
                </c:pt>
                <c:pt idx="8">
                  <c:v>10464.459222497273</c:v>
                </c:pt>
                <c:pt idx="9">
                  <c:v>7334.8282555775586</c:v>
                </c:pt>
                <c:pt idx="10">
                  <c:v>3462.5109616613972</c:v>
                </c:pt>
              </c:numCache>
            </c:numRef>
          </c:yVal>
          <c:smooth val="0"/>
        </c:ser>
        <c:dLbls>
          <c:showLegendKey val="0"/>
          <c:showVal val="0"/>
          <c:showCatName val="0"/>
          <c:showSerName val="0"/>
          <c:showPercent val="0"/>
          <c:showBubbleSize val="0"/>
        </c:dLbls>
        <c:axId val="95479488"/>
        <c:axId val="95480064"/>
      </c:scatterChart>
      <c:valAx>
        <c:axId val="95479488"/>
        <c:scaling>
          <c:orientation val="minMax"/>
          <c:max val="950"/>
          <c:min val="700"/>
        </c:scaling>
        <c:delete val="0"/>
        <c:axPos val="b"/>
        <c:majorGridlines>
          <c:spPr>
            <a:ln>
              <a:solidFill>
                <a:schemeClr val="bg1">
                  <a:lumMod val="50000"/>
                </a:schemeClr>
              </a:solidFill>
              <a:prstDash val="dash"/>
            </a:ln>
          </c:spPr>
        </c:majorGridlines>
        <c:title>
          <c:tx>
            <c:rich>
              <a:bodyPr/>
              <a:lstStyle/>
              <a:p>
                <a:pPr>
                  <a:defRPr sz="1600"/>
                </a:pPr>
                <a:r>
                  <a:rPr lang="en-US" sz="1600"/>
                  <a:t>T, </a:t>
                </a:r>
                <a:r>
                  <a:rPr lang="en-US" sz="1600" baseline="30000"/>
                  <a:t>0</a:t>
                </a:r>
                <a:r>
                  <a:rPr lang="en-US" sz="1600"/>
                  <a:t>C</a:t>
                </a:r>
                <a:endParaRPr lang="ru-RU" sz="1600"/>
              </a:p>
            </c:rich>
          </c:tx>
          <c:overlay val="0"/>
        </c:title>
        <c:numFmt formatCode="General" sourceLinked="1"/>
        <c:majorTickMark val="out"/>
        <c:minorTickMark val="none"/>
        <c:tickLblPos val="nextTo"/>
        <c:txPr>
          <a:bodyPr/>
          <a:lstStyle/>
          <a:p>
            <a:pPr>
              <a:defRPr sz="1400"/>
            </a:pPr>
            <a:endParaRPr lang="ru-RU"/>
          </a:p>
        </c:txPr>
        <c:crossAx val="95480064"/>
        <c:crosses val="autoZero"/>
        <c:crossBetween val="midCat"/>
        <c:majorUnit val="25"/>
      </c:valAx>
      <c:valAx>
        <c:axId val="95480064"/>
        <c:scaling>
          <c:orientation val="minMax"/>
        </c:scaling>
        <c:delete val="0"/>
        <c:axPos val="l"/>
        <c:majorGridlines>
          <c:spPr>
            <a:ln>
              <a:solidFill>
                <a:schemeClr val="bg1">
                  <a:lumMod val="50000"/>
                </a:schemeClr>
              </a:solidFill>
              <a:prstDash val="dash"/>
            </a:ln>
          </c:spPr>
        </c:majorGridlines>
        <c:title>
          <c:tx>
            <c:rich>
              <a:bodyPr rot="-5400000" vert="horz"/>
              <a:lstStyle/>
              <a:p>
                <a:pPr>
                  <a:defRPr sz="1800"/>
                </a:pPr>
                <a:r>
                  <a:rPr lang="en-US" sz="1800" baseline="0">
                    <a:latin typeface="Symbol" pitchFamily="18" charset="2"/>
                  </a:rPr>
                  <a:t>K</a:t>
                </a:r>
                <a:r>
                  <a:rPr lang="en-US" sz="1800" baseline="-25000"/>
                  <a:t> </a:t>
                </a:r>
                <a:r>
                  <a:rPr lang="en-US" sz="1800" baseline="0"/>
                  <a:t>,  -</a:t>
                </a:r>
                <a:endParaRPr lang="ru-RU" sz="1800"/>
              </a:p>
            </c:rich>
          </c:tx>
          <c:overlay val="0"/>
        </c:title>
        <c:numFmt formatCode="0.00E+00" sourceLinked="1"/>
        <c:majorTickMark val="out"/>
        <c:minorTickMark val="none"/>
        <c:tickLblPos val="nextTo"/>
        <c:txPr>
          <a:bodyPr/>
          <a:lstStyle/>
          <a:p>
            <a:pPr>
              <a:defRPr sz="1400"/>
            </a:pPr>
            <a:endParaRPr lang="ru-RU"/>
          </a:p>
        </c:txPr>
        <c:crossAx val="95479488"/>
        <c:crosses val="autoZero"/>
        <c:crossBetween val="midCat"/>
      </c:valAx>
      <c:spPr>
        <a:ln w="25400">
          <a:solidFill>
            <a:schemeClr val="tx1"/>
          </a:solid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89546764382918"/>
          <c:y val="3.3356104498122686E-2"/>
          <c:w val="0.71881604311382064"/>
          <c:h val="0.81640772626978653"/>
        </c:manualLayout>
      </c:layout>
      <c:scatterChart>
        <c:scatterStyle val="lineMarker"/>
        <c:varyColors val="0"/>
        <c:ser>
          <c:idx val="1"/>
          <c:order val="0"/>
          <c:tx>
            <c:strRef>
              <c:f>'hp073709'!$F$7</c:f>
              <c:strCache>
                <c:ptCount val="1"/>
                <c:pt idx="0">
                  <c:v>K</c:v>
                </c:pt>
              </c:strCache>
            </c:strRef>
          </c:tx>
          <c:trendline>
            <c:trendlineType val="exp"/>
            <c:dispRSqr val="1"/>
            <c:dispEq val="1"/>
            <c:trendlineLbl>
              <c:layout>
                <c:manualLayout>
                  <c:x val="-0.30790331473701787"/>
                  <c:y val="-3.2004482180661202E-2"/>
                </c:manualLayout>
              </c:layout>
              <c:numFmt formatCode="General" sourceLinked="0"/>
              <c:spPr>
                <a:solidFill>
                  <a:schemeClr val="bg1"/>
                </a:solidFill>
              </c:spPr>
              <c:txPr>
                <a:bodyPr/>
                <a:lstStyle/>
                <a:p>
                  <a:pPr>
                    <a:defRPr sz="1800"/>
                  </a:pPr>
                  <a:endParaRPr lang="ru-RU"/>
                </a:p>
              </c:txPr>
            </c:trendlineLbl>
          </c:trendline>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'hp073709'!$G$7:$Q$7</c:f>
              <c:numCache>
                <c:formatCode>0.00E+00</c:formatCode>
                <c:ptCount val="11"/>
                <c:pt idx="0">
                  <c:v>203244.36718196759</c:v>
                </c:pt>
                <c:pt idx="1">
                  <c:v>140433.28460016323</c:v>
                </c:pt>
                <c:pt idx="2">
                  <c:v>163942.21620745386</c:v>
                </c:pt>
                <c:pt idx="3">
                  <c:v>140207.73054145207</c:v>
                </c:pt>
                <c:pt idx="4">
                  <c:v>105390.07816713044</c:v>
                </c:pt>
                <c:pt idx="5">
                  <c:v>40965.478705747897</c:v>
                </c:pt>
                <c:pt idx="6">
                  <c:v>23362.907965443083</c:v>
                </c:pt>
                <c:pt idx="7">
                  <c:v>12021.780566744244</c:v>
                </c:pt>
                <c:pt idx="8">
                  <c:v>10464.459222497273</c:v>
                </c:pt>
                <c:pt idx="9">
                  <c:v>7334.8282555775586</c:v>
                </c:pt>
                <c:pt idx="10">
                  <c:v>3462.5109616613972</c:v>
                </c:pt>
              </c:numCache>
            </c:numRef>
          </c:yVal>
          <c:smooth val="0"/>
        </c:ser>
        <c:dLbls>
          <c:showLegendKey val="0"/>
          <c:showVal val="0"/>
          <c:showCatName val="0"/>
          <c:showSerName val="0"/>
          <c:showPercent val="0"/>
          <c:showBubbleSize val="0"/>
        </c:dLbls>
        <c:axId val="95481792"/>
        <c:axId val="95482368"/>
      </c:scatterChart>
      <c:valAx>
        <c:axId val="95481792"/>
        <c:scaling>
          <c:orientation val="minMax"/>
          <c:max val="950"/>
          <c:min val="700"/>
        </c:scaling>
        <c:delete val="0"/>
        <c:axPos val="b"/>
        <c:majorGridlines>
          <c:spPr>
            <a:ln>
              <a:solidFill>
                <a:schemeClr val="bg1">
                  <a:lumMod val="50000"/>
                </a:schemeClr>
              </a:solidFill>
              <a:prstDash val="dash"/>
            </a:ln>
          </c:spPr>
        </c:majorGridlines>
        <c:title>
          <c:tx>
            <c:rich>
              <a:bodyPr/>
              <a:lstStyle/>
              <a:p>
                <a:pPr>
                  <a:defRPr sz="1600"/>
                </a:pPr>
                <a:r>
                  <a:rPr lang="en-US" sz="1600"/>
                  <a:t>T, </a:t>
                </a:r>
                <a:r>
                  <a:rPr lang="en-US" sz="1600" baseline="30000"/>
                  <a:t>0</a:t>
                </a:r>
                <a:r>
                  <a:rPr lang="en-US" sz="1600"/>
                  <a:t>C</a:t>
                </a:r>
                <a:endParaRPr lang="ru-RU" sz="1600"/>
              </a:p>
            </c:rich>
          </c:tx>
          <c:overlay val="0"/>
        </c:title>
        <c:numFmt formatCode="General" sourceLinked="1"/>
        <c:majorTickMark val="out"/>
        <c:minorTickMark val="none"/>
        <c:tickLblPos val="nextTo"/>
        <c:txPr>
          <a:bodyPr/>
          <a:lstStyle/>
          <a:p>
            <a:pPr>
              <a:defRPr sz="1400"/>
            </a:pPr>
            <a:endParaRPr lang="ru-RU"/>
          </a:p>
        </c:txPr>
        <c:crossAx val="95482368"/>
        <c:crosses val="autoZero"/>
        <c:crossBetween val="midCat"/>
        <c:majorUnit val="25"/>
      </c:valAx>
      <c:valAx>
        <c:axId val="95482368"/>
        <c:scaling>
          <c:logBase val="10"/>
          <c:orientation val="minMax"/>
        </c:scaling>
        <c:delete val="0"/>
        <c:axPos val="l"/>
        <c:majorGridlines>
          <c:spPr>
            <a:ln>
              <a:solidFill>
                <a:schemeClr val="bg1">
                  <a:lumMod val="50000"/>
                </a:schemeClr>
              </a:solidFill>
              <a:prstDash val="dash"/>
            </a:ln>
          </c:spPr>
        </c:majorGridlines>
        <c:title>
          <c:tx>
            <c:rich>
              <a:bodyPr rot="-5400000" vert="horz"/>
              <a:lstStyle/>
              <a:p>
                <a:pPr>
                  <a:defRPr sz="1800"/>
                </a:pPr>
                <a:r>
                  <a:rPr lang="en-US" sz="1800" baseline="0">
                    <a:latin typeface="Symbol" pitchFamily="18" charset="2"/>
                  </a:rPr>
                  <a:t>K</a:t>
                </a:r>
                <a:r>
                  <a:rPr lang="en-US" sz="1800" baseline="0"/>
                  <a:t>,  -</a:t>
                </a:r>
                <a:endParaRPr lang="ru-RU" sz="1800"/>
              </a:p>
            </c:rich>
          </c:tx>
          <c:layout>
            <c:manualLayout>
              <c:xMode val="edge"/>
              <c:yMode val="edge"/>
              <c:x val="0"/>
              <c:y val="0.39729150443690786"/>
            </c:manualLayout>
          </c:layout>
          <c:overlay val="0"/>
        </c:title>
        <c:numFmt formatCode="0.00E+00" sourceLinked="1"/>
        <c:majorTickMark val="out"/>
        <c:minorTickMark val="none"/>
        <c:tickLblPos val="nextTo"/>
        <c:txPr>
          <a:bodyPr/>
          <a:lstStyle/>
          <a:p>
            <a:pPr>
              <a:defRPr sz="1400"/>
            </a:pPr>
            <a:endParaRPr lang="ru-RU"/>
          </a:p>
        </c:txPr>
        <c:crossAx val="95481792"/>
        <c:crosses val="autoZero"/>
        <c:crossBetween val="midCat"/>
      </c:valAx>
      <c:spPr>
        <a:ln w="25400">
          <a:solidFill>
            <a:schemeClr val="tx1"/>
          </a:solid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2592721628557"/>
          <c:y val="2.8545111508070823E-2"/>
          <c:w val="0.74624132196022219"/>
          <c:h val="0.81640772626978653"/>
        </c:manualLayout>
      </c:layout>
      <c:scatterChart>
        <c:scatterStyle val="lineMarker"/>
        <c:varyColors val="0"/>
        <c:ser>
          <c:idx val="1"/>
          <c:order val="0"/>
          <c:tx>
            <c:strRef>
              <c:f>'hp073709'!$F$8</c:f>
              <c:strCache>
                <c:ptCount val="1"/>
                <c:pt idx="0">
                  <c:v>mv</c:v>
                </c:pt>
              </c:strCache>
            </c:strRef>
          </c:tx>
          <c:xVal>
            <c:numRef>
              <c:f>'hp073709'!$G$3:$Q$3</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'hp073709'!$G$8:$Q$8</c:f>
              <c:numCache>
                <c:formatCode>0.000</c:formatCode>
                <c:ptCount val="11"/>
                <c:pt idx="0">
                  <c:v>2.071810524009865</c:v>
                </c:pt>
                <c:pt idx="1">
                  <c:v>1.865723729532883</c:v>
                </c:pt>
                <c:pt idx="2">
                  <c:v>1.2623967718001396</c:v>
                </c:pt>
                <c:pt idx="3">
                  <c:v>1.198717857997972</c:v>
                </c:pt>
                <c:pt idx="4">
                  <c:v>1.0813919843469759</c:v>
                </c:pt>
                <c:pt idx="5">
                  <c:v>1.3603264008114477</c:v>
                </c:pt>
                <c:pt idx="6">
                  <c:v>1.3037828548988917</c:v>
                </c:pt>
                <c:pt idx="7">
                  <c:v>1.330333028453087</c:v>
                </c:pt>
                <c:pt idx="8">
                  <c:v>1.3214536003169561</c:v>
                </c:pt>
                <c:pt idx="9">
                  <c:v>1.3123353228047825</c:v>
                </c:pt>
                <c:pt idx="10">
                  <c:v>1.6130580324470905</c:v>
                </c:pt>
              </c:numCache>
            </c:numRef>
          </c:yVal>
          <c:smooth val="0"/>
        </c:ser>
        <c:dLbls>
          <c:showLegendKey val="0"/>
          <c:showVal val="0"/>
          <c:showCatName val="0"/>
          <c:showSerName val="0"/>
          <c:showPercent val="0"/>
          <c:showBubbleSize val="0"/>
        </c:dLbls>
        <c:axId val="95484672"/>
        <c:axId val="95485248"/>
      </c:scatterChart>
      <c:valAx>
        <c:axId val="95484672"/>
        <c:scaling>
          <c:orientation val="minMax"/>
          <c:max val="950"/>
          <c:min val="700"/>
        </c:scaling>
        <c:delete val="0"/>
        <c:axPos val="b"/>
        <c:majorGridlines>
          <c:spPr>
            <a:ln>
              <a:solidFill>
                <a:schemeClr val="bg1">
                  <a:lumMod val="50000"/>
                </a:schemeClr>
              </a:solidFill>
              <a:prstDash val="dash"/>
            </a:ln>
          </c:spPr>
        </c:majorGridlines>
        <c:title>
          <c:tx>
            <c:rich>
              <a:bodyPr/>
              <a:lstStyle/>
              <a:p>
                <a:pPr>
                  <a:defRPr sz="1600"/>
                </a:pPr>
                <a:r>
                  <a:rPr lang="en-US" sz="1600"/>
                  <a:t>T, </a:t>
                </a:r>
                <a:r>
                  <a:rPr lang="en-US" sz="1600" baseline="30000"/>
                  <a:t>0</a:t>
                </a:r>
                <a:r>
                  <a:rPr lang="en-US" sz="1600"/>
                  <a:t>C</a:t>
                </a:r>
                <a:endParaRPr lang="ru-RU" sz="1600"/>
              </a:p>
            </c:rich>
          </c:tx>
          <c:overlay val="0"/>
        </c:title>
        <c:numFmt formatCode="General" sourceLinked="1"/>
        <c:majorTickMark val="out"/>
        <c:minorTickMark val="none"/>
        <c:tickLblPos val="nextTo"/>
        <c:txPr>
          <a:bodyPr/>
          <a:lstStyle/>
          <a:p>
            <a:pPr>
              <a:defRPr sz="1400"/>
            </a:pPr>
            <a:endParaRPr lang="ru-RU"/>
          </a:p>
        </c:txPr>
        <c:crossAx val="95485248"/>
        <c:crosses val="autoZero"/>
        <c:crossBetween val="midCat"/>
        <c:majorUnit val="25"/>
      </c:valAx>
      <c:valAx>
        <c:axId val="95485248"/>
        <c:scaling>
          <c:orientation val="minMax"/>
        </c:scaling>
        <c:delete val="0"/>
        <c:axPos val="l"/>
        <c:majorGridlines>
          <c:spPr>
            <a:ln>
              <a:solidFill>
                <a:schemeClr val="bg1">
                  <a:lumMod val="50000"/>
                </a:schemeClr>
              </a:solidFill>
              <a:prstDash val="dash"/>
            </a:ln>
          </c:spPr>
        </c:majorGridlines>
        <c:title>
          <c:tx>
            <c:rich>
              <a:bodyPr rot="-5400000" vert="horz"/>
              <a:lstStyle/>
              <a:p>
                <a:pPr>
                  <a:defRPr sz="1800"/>
                </a:pPr>
                <a:r>
                  <a:rPr lang="en-US" sz="1800" baseline="0">
                    <a:latin typeface="+mj-lt"/>
                  </a:rPr>
                  <a:t>m</a:t>
                </a:r>
                <a:r>
                  <a:rPr lang="en-US" sz="1800" baseline="-25000">
                    <a:latin typeface="+mj-lt"/>
                  </a:rPr>
                  <a:t>v</a:t>
                </a:r>
                <a:r>
                  <a:rPr lang="en-US" sz="1800" baseline="0"/>
                  <a:t>,  -</a:t>
                </a:r>
                <a:endParaRPr lang="ru-RU" sz="1800"/>
              </a:p>
            </c:rich>
          </c:tx>
          <c:layout>
            <c:manualLayout>
              <c:xMode val="edge"/>
              <c:yMode val="edge"/>
              <c:x val="3.5750477562902942E-2"/>
              <c:y val="0.38862101158559603"/>
            </c:manualLayout>
          </c:layout>
          <c:overlay val="0"/>
        </c:title>
        <c:numFmt formatCode="0.000" sourceLinked="1"/>
        <c:majorTickMark val="out"/>
        <c:minorTickMark val="none"/>
        <c:tickLblPos val="nextTo"/>
        <c:txPr>
          <a:bodyPr/>
          <a:lstStyle/>
          <a:p>
            <a:pPr>
              <a:defRPr sz="1400"/>
            </a:pPr>
            <a:endParaRPr lang="ru-RU"/>
          </a:p>
        </c:txPr>
        <c:crossAx val="95484672"/>
        <c:crosses val="autoZero"/>
        <c:crossBetween val="midCat"/>
      </c:valAx>
      <c:spPr>
        <a:ln w="25400">
          <a:solidFill>
            <a:schemeClr val="tx1"/>
          </a:solid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25036852032198"/>
          <c:y val="7.1798363414551813E-2"/>
          <c:w val="0.83538679566709362"/>
          <c:h val="0.80589421505137848"/>
        </c:manualLayout>
      </c:layout>
      <c:scatterChart>
        <c:scatterStyle val="lineMarker"/>
        <c:varyColors val="0"/>
        <c:ser>
          <c:idx val="0"/>
          <c:order val="0"/>
          <c:tx>
            <c:v>rate 7.57e-4</c:v>
          </c:tx>
          <c:spPr>
            <a:ln w="12700">
              <a:solidFill>
                <a:srgbClr val="000080"/>
              </a:solidFill>
              <a:prstDash val="solid"/>
            </a:ln>
          </c:spPr>
          <c:marker>
            <c:symbol val="diamond"/>
            <c:size val="5"/>
            <c:spPr>
              <a:solidFill>
                <a:srgbClr val="000080"/>
              </a:solidFill>
              <a:ln>
                <a:solidFill>
                  <a:srgbClr val="000080"/>
                </a:solidFill>
                <a:prstDash val="solid"/>
              </a:ln>
            </c:spPr>
          </c:marker>
          <c:xVal>
            <c:numRef>
              <c:f>Лист1!$A$1:$A$89</c:f>
              <c:numCache>
                <c:formatCode>General</c:formatCode>
                <c:ptCount val="89"/>
                <c:pt idx="0">
                  <c:v>6.4729999999999996E-2</c:v>
                </c:pt>
                <c:pt idx="1">
                  <c:v>9.2249999999999999E-2</c:v>
                </c:pt>
                <c:pt idx="2">
                  <c:v>0.11974</c:v>
                </c:pt>
                <c:pt idx="3">
                  <c:v>0.14680000000000001</c:v>
                </c:pt>
                <c:pt idx="4">
                  <c:v>0.17313000000000001</c:v>
                </c:pt>
                <c:pt idx="5">
                  <c:v>0.1986</c:v>
                </c:pt>
                <c:pt idx="6">
                  <c:v>0.22363</c:v>
                </c:pt>
                <c:pt idx="7">
                  <c:v>0.24820999999999999</c:v>
                </c:pt>
                <c:pt idx="8">
                  <c:v>0.27248</c:v>
                </c:pt>
                <c:pt idx="9">
                  <c:v>0.29614000000000001</c:v>
                </c:pt>
                <c:pt idx="10">
                  <c:v>0.31923000000000001</c:v>
                </c:pt>
                <c:pt idx="11">
                  <c:v>0.34166999999999997</c:v>
                </c:pt>
                <c:pt idx="12">
                  <c:v>0.36373</c:v>
                </c:pt>
                <c:pt idx="13">
                  <c:v>0.38535000000000003</c:v>
                </c:pt>
                <c:pt idx="14">
                  <c:v>0.40675</c:v>
                </c:pt>
                <c:pt idx="15">
                  <c:v>0.42776999999999998</c:v>
                </c:pt>
                <c:pt idx="16">
                  <c:v>0.44843</c:v>
                </c:pt>
                <c:pt idx="17">
                  <c:v>0.46827000000000002</c:v>
                </c:pt>
                <c:pt idx="18">
                  <c:v>0.48757</c:v>
                </c:pt>
                <c:pt idx="19">
                  <c:v>0.50621000000000005</c:v>
                </c:pt>
                <c:pt idx="20">
                  <c:v>0.52458000000000005</c:v>
                </c:pt>
                <c:pt idx="21">
                  <c:v>0.54249999999999998</c:v>
                </c:pt>
                <c:pt idx="22">
                  <c:v>0.56032999999999999</c:v>
                </c:pt>
                <c:pt idx="23">
                  <c:v>0.57809999999999995</c:v>
                </c:pt>
                <c:pt idx="24">
                  <c:v>0.59565000000000001</c:v>
                </c:pt>
                <c:pt idx="25">
                  <c:v>0.61292000000000002</c:v>
                </c:pt>
                <c:pt idx="26">
                  <c:v>0.62963000000000002</c:v>
                </c:pt>
                <c:pt idx="27">
                  <c:v>0.64631000000000005</c:v>
                </c:pt>
                <c:pt idx="28">
                  <c:v>0.66281000000000001</c:v>
                </c:pt>
                <c:pt idx="29">
                  <c:v>0.67932999999999999</c:v>
                </c:pt>
                <c:pt idx="30">
                  <c:v>0.69464000000000004</c:v>
                </c:pt>
                <c:pt idx="31">
                  <c:v>0.71023999999999998</c:v>
                </c:pt>
                <c:pt idx="32">
                  <c:v>0.72550000000000003</c:v>
                </c:pt>
                <c:pt idx="33">
                  <c:v>0.74056999999999995</c:v>
                </c:pt>
                <c:pt idx="34">
                  <c:v>0.75538000000000005</c:v>
                </c:pt>
                <c:pt idx="35">
                  <c:v>0.76997000000000004</c:v>
                </c:pt>
                <c:pt idx="36">
                  <c:v>0.78434000000000004</c:v>
                </c:pt>
                <c:pt idx="37">
                  <c:v>0.79849999999999999</c:v>
                </c:pt>
                <c:pt idx="38">
                  <c:v>0.81247000000000003</c:v>
                </c:pt>
                <c:pt idx="39">
                  <c:v>0.82625000000000004</c:v>
                </c:pt>
                <c:pt idx="40">
                  <c:v>0.83984000000000003</c:v>
                </c:pt>
                <c:pt idx="41">
                  <c:v>0.85324</c:v>
                </c:pt>
                <c:pt idx="42">
                  <c:v>0.86646999999999996</c:v>
                </c:pt>
                <c:pt idx="43">
                  <c:v>0.87951000000000001</c:v>
                </c:pt>
                <c:pt idx="44">
                  <c:v>0.89239000000000002</c:v>
                </c:pt>
                <c:pt idx="45">
                  <c:v>0.90510999999999997</c:v>
                </c:pt>
                <c:pt idx="46">
                  <c:v>0.91766000000000003</c:v>
                </c:pt>
                <c:pt idx="47">
                  <c:v>0.93005000000000004</c:v>
                </c:pt>
                <c:pt idx="48">
                  <c:v>0.94228000000000001</c:v>
                </c:pt>
                <c:pt idx="49">
                  <c:v>0.95435999999999999</c:v>
                </c:pt>
                <c:pt idx="50">
                  <c:v>0.96630000000000005</c:v>
                </c:pt>
                <c:pt idx="51">
                  <c:v>0.97811000000000003</c:v>
                </c:pt>
                <c:pt idx="52">
                  <c:v>0.98980999999999997</c:v>
                </c:pt>
                <c:pt idx="53">
                  <c:v>1.00142</c:v>
                </c:pt>
                <c:pt idx="54">
                  <c:v>1.01295</c:v>
                </c:pt>
                <c:pt idx="55">
                  <c:v>1.0244</c:v>
                </c:pt>
                <c:pt idx="56">
                  <c:v>1.03576</c:v>
                </c:pt>
                <c:pt idx="57">
                  <c:v>1.0470299999999999</c:v>
                </c:pt>
                <c:pt idx="58">
                  <c:v>1.0582</c:v>
                </c:pt>
                <c:pt idx="59">
                  <c:v>1.0692699999999999</c:v>
                </c:pt>
                <c:pt idx="60">
                  <c:v>1.0802499999999999</c:v>
                </c:pt>
                <c:pt idx="61">
                  <c:v>1.0911299999999999</c:v>
                </c:pt>
                <c:pt idx="62">
                  <c:v>1.10192</c:v>
                </c:pt>
                <c:pt idx="63">
                  <c:v>1.11259</c:v>
                </c:pt>
                <c:pt idx="64">
                  <c:v>1.12313</c:v>
                </c:pt>
                <c:pt idx="65">
                  <c:v>1.13351</c:v>
                </c:pt>
                <c:pt idx="66">
                  <c:v>1.14374</c:v>
                </c:pt>
                <c:pt idx="67">
                  <c:v>1.15381</c:v>
                </c:pt>
                <c:pt idx="68">
                  <c:v>1.1637200000000001</c:v>
                </c:pt>
                <c:pt idx="69">
                  <c:v>1.1735</c:v>
                </c:pt>
                <c:pt idx="70">
                  <c:v>1.1831499999999999</c:v>
                </c:pt>
                <c:pt idx="71">
                  <c:v>1.19269</c:v>
                </c:pt>
                <c:pt idx="72">
                  <c:v>1.2020999999999999</c:v>
                </c:pt>
                <c:pt idx="73">
                  <c:v>1.2114199999999999</c:v>
                </c:pt>
                <c:pt idx="74">
                  <c:v>1.22065</c:v>
                </c:pt>
                <c:pt idx="75">
                  <c:v>1.2298199999999999</c:v>
                </c:pt>
                <c:pt idx="76">
                  <c:v>1.2389300000000001</c:v>
                </c:pt>
                <c:pt idx="77">
                  <c:v>1.248</c:v>
                </c:pt>
                <c:pt idx="78">
                  <c:v>1.25701</c:v>
                </c:pt>
                <c:pt idx="79">
                  <c:v>1.2659400000000001</c:v>
                </c:pt>
                <c:pt idx="80">
                  <c:v>1.27477</c:v>
                </c:pt>
                <c:pt idx="81">
                  <c:v>1.28348</c:v>
                </c:pt>
                <c:pt idx="82">
                  <c:v>1.2920499999999999</c:v>
                </c:pt>
                <c:pt idx="83">
                  <c:v>1.3004500000000001</c:v>
                </c:pt>
                <c:pt idx="84">
                  <c:v>1.3086599999999999</c:v>
                </c:pt>
                <c:pt idx="85">
                  <c:v>1.31671</c:v>
                </c:pt>
                <c:pt idx="86">
                  <c:v>1.3245100000000001</c:v>
                </c:pt>
                <c:pt idx="87">
                  <c:v>1.3324499999999999</c:v>
                </c:pt>
                <c:pt idx="88">
                  <c:v>1.3396600000000001</c:v>
                </c:pt>
              </c:numCache>
            </c:numRef>
          </c:xVal>
          <c:yVal>
            <c:numRef>
              <c:f>Лист1!$B$1:$B$89</c:f>
              <c:numCache>
                <c:formatCode>General</c:formatCode>
                <c:ptCount val="89"/>
                <c:pt idx="0">
                  <c:v>27.38326</c:v>
                </c:pt>
                <c:pt idx="1">
                  <c:v>29.87284</c:v>
                </c:pt>
                <c:pt idx="2">
                  <c:v>32.09187</c:v>
                </c:pt>
                <c:pt idx="3">
                  <c:v>33.992449999999998</c:v>
                </c:pt>
                <c:pt idx="4">
                  <c:v>35.579709999999999</c:v>
                </c:pt>
                <c:pt idx="5">
                  <c:v>36.893990000000002</c:v>
                </c:pt>
                <c:pt idx="6">
                  <c:v>38.003889999999998</c:v>
                </c:pt>
                <c:pt idx="7">
                  <c:v>38.936320000000002</c:v>
                </c:pt>
                <c:pt idx="8">
                  <c:v>39.719340000000003</c:v>
                </c:pt>
                <c:pt idx="9">
                  <c:v>40.369160000000001</c:v>
                </c:pt>
                <c:pt idx="10">
                  <c:v>40.91478</c:v>
                </c:pt>
                <c:pt idx="11">
                  <c:v>41.38091</c:v>
                </c:pt>
                <c:pt idx="12">
                  <c:v>41.796759999999999</c:v>
                </c:pt>
                <c:pt idx="13">
                  <c:v>42.182609999999997</c:v>
                </c:pt>
                <c:pt idx="14">
                  <c:v>42.559060000000002</c:v>
                </c:pt>
                <c:pt idx="15">
                  <c:v>42.93242</c:v>
                </c:pt>
                <c:pt idx="16">
                  <c:v>43.304659999999998</c:v>
                </c:pt>
                <c:pt idx="17">
                  <c:v>43.67118</c:v>
                </c:pt>
                <c:pt idx="18">
                  <c:v>44.044719999999998</c:v>
                </c:pt>
                <c:pt idx="19">
                  <c:v>44.41968</c:v>
                </c:pt>
                <c:pt idx="20">
                  <c:v>44.783630000000002</c:v>
                </c:pt>
                <c:pt idx="21">
                  <c:v>45.116889999999998</c:v>
                </c:pt>
                <c:pt idx="22">
                  <c:v>45.428699999999999</c:v>
                </c:pt>
                <c:pt idx="23">
                  <c:v>45.728250000000003</c:v>
                </c:pt>
                <c:pt idx="24">
                  <c:v>46.01999</c:v>
                </c:pt>
                <c:pt idx="25">
                  <c:v>46.302720000000001</c:v>
                </c:pt>
                <c:pt idx="26">
                  <c:v>46.57159</c:v>
                </c:pt>
                <c:pt idx="27">
                  <c:v>46.818449999999999</c:v>
                </c:pt>
                <c:pt idx="28">
                  <c:v>47.058160000000001</c:v>
                </c:pt>
                <c:pt idx="29">
                  <c:v>47.292140000000003</c:v>
                </c:pt>
                <c:pt idx="30">
                  <c:v>47.50311</c:v>
                </c:pt>
                <c:pt idx="31">
                  <c:v>47.711419999999997</c:v>
                </c:pt>
                <c:pt idx="32">
                  <c:v>47.92427</c:v>
                </c:pt>
                <c:pt idx="33">
                  <c:v>48.128520000000002</c:v>
                </c:pt>
                <c:pt idx="34">
                  <c:v>48.324910000000003</c:v>
                </c:pt>
                <c:pt idx="35">
                  <c:v>48.514069999999997</c:v>
                </c:pt>
                <c:pt idx="36">
                  <c:v>48.694600000000001</c:v>
                </c:pt>
                <c:pt idx="37">
                  <c:v>48.864809999999999</c:v>
                </c:pt>
                <c:pt idx="38">
                  <c:v>49.019469999999998</c:v>
                </c:pt>
                <c:pt idx="39">
                  <c:v>49.145539999999997</c:v>
                </c:pt>
                <c:pt idx="40">
                  <c:v>49.251530000000002</c:v>
                </c:pt>
                <c:pt idx="41">
                  <c:v>49.351230000000001</c:v>
                </c:pt>
                <c:pt idx="42">
                  <c:v>49.453620000000001</c:v>
                </c:pt>
                <c:pt idx="43">
                  <c:v>49.556399999999996</c:v>
                </c:pt>
                <c:pt idx="44">
                  <c:v>49.663649999999997</c:v>
                </c:pt>
                <c:pt idx="45">
                  <c:v>49.774639999999998</c:v>
                </c:pt>
                <c:pt idx="46">
                  <c:v>49.88843</c:v>
                </c:pt>
                <c:pt idx="47">
                  <c:v>50.004199999999997</c:v>
                </c:pt>
                <c:pt idx="48">
                  <c:v>50.12106</c:v>
                </c:pt>
                <c:pt idx="49">
                  <c:v>50.238329999999998</c:v>
                </c:pt>
                <c:pt idx="50">
                  <c:v>50.355409999999999</c:v>
                </c:pt>
                <c:pt idx="51">
                  <c:v>50.471739999999997</c:v>
                </c:pt>
                <c:pt idx="52">
                  <c:v>50.586750000000002</c:v>
                </c:pt>
                <c:pt idx="53">
                  <c:v>50.699590000000001</c:v>
                </c:pt>
                <c:pt idx="54">
                  <c:v>50.809420000000003</c:v>
                </c:pt>
                <c:pt idx="55">
                  <c:v>50.91574</c:v>
                </c:pt>
                <c:pt idx="56">
                  <c:v>51.017760000000003</c:v>
                </c:pt>
                <c:pt idx="57">
                  <c:v>51.1143</c:v>
                </c:pt>
                <c:pt idx="58">
                  <c:v>51.196570000000001</c:v>
                </c:pt>
                <c:pt idx="59">
                  <c:v>51.251600000000003</c:v>
                </c:pt>
                <c:pt idx="60">
                  <c:v>51.307369999999999</c:v>
                </c:pt>
                <c:pt idx="61">
                  <c:v>51.35716</c:v>
                </c:pt>
                <c:pt idx="62">
                  <c:v>51.401820000000001</c:v>
                </c:pt>
                <c:pt idx="63">
                  <c:v>51.447130000000001</c:v>
                </c:pt>
                <c:pt idx="64">
                  <c:v>51.478549999999998</c:v>
                </c:pt>
                <c:pt idx="65">
                  <c:v>51.511589999999998</c:v>
                </c:pt>
                <c:pt idx="66">
                  <c:v>51.541719999999998</c:v>
                </c:pt>
                <c:pt idx="67">
                  <c:v>51.57047</c:v>
                </c:pt>
                <c:pt idx="68">
                  <c:v>51.59845</c:v>
                </c:pt>
                <c:pt idx="69">
                  <c:v>51.625230000000002</c:v>
                </c:pt>
                <c:pt idx="70">
                  <c:v>51.650120000000001</c:v>
                </c:pt>
                <c:pt idx="71">
                  <c:v>51.662570000000002</c:v>
                </c:pt>
                <c:pt idx="72">
                  <c:v>51.66536</c:v>
                </c:pt>
                <c:pt idx="73">
                  <c:v>51.661929999999998</c:v>
                </c:pt>
                <c:pt idx="74">
                  <c:v>51.649850000000001</c:v>
                </c:pt>
                <c:pt idx="75">
                  <c:v>51.628680000000003</c:v>
                </c:pt>
                <c:pt idx="76">
                  <c:v>51.597160000000002</c:v>
                </c:pt>
                <c:pt idx="77">
                  <c:v>51.554600000000001</c:v>
                </c:pt>
                <c:pt idx="78">
                  <c:v>51.501899999999999</c:v>
                </c:pt>
                <c:pt idx="79">
                  <c:v>51.44218</c:v>
                </c:pt>
                <c:pt idx="80">
                  <c:v>51.380499999999998</c:v>
                </c:pt>
                <c:pt idx="81">
                  <c:v>51.325299999999999</c:v>
                </c:pt>
                <c:pt idx="82">
                  <c:v>51.287210000000002</c:v>
                </c:pt>
                <c:pt idx="83">
                  <c:v>51.276130000000002</c:v>
                </c:pt>
                <c:pt idx="84">
                  <c:v>51.298229999999997</c:v>
                </c:pt>
                <c:pt idx="85">
                  <c:v>51.329729999999998</c:v>
                </c:pt>
                <c:pt idx="86">
                  <c:v>51.418689999999998</c:v>
                </c:pt>
                <c:pt idx="87">
                  <c:v>51.530990000000003</c:v>
                </c:pt>
                <c:pt idx="88">
                  <c:v>51.687370000000001</c:v>
                </c:pt>
              </c:numCache>
            </c:numRef>
          </c:yVal>
          <c:smooth val="0"/>
        </c:ser>
        <c:ser>
          <c:idx val="1"/>
          <c:order val="1"/>
          <c:tx>
            <c:v>rate 5.7e-4</c:v>
          </c:tx>
          <c:spPr>
            <a:ln w="12700">
              <a:solidFill>
                <a:srgbClr val="FF00FF"/>
              </a:solidFill>
              <a:prstDash val="solid"/>
            </a:ln>
          </c:spPr>
          <c:marker>
            <c:symbol val="square"/>
            <c:size val="5"/>
            <c:spPr>
              <a:solidFill>
                <a:srgbClr val="FF00FF"/>
              </a:solidFill>
              <a:ln>
                <a:solidFill>
                  <a:srgbClr val="FF00FF"/>
                </a:solidFill>
                <a:prstDash val="solid"/>
              </a:ln>
            </c:spPr>
          </c:marker>
          <c:xVal>
            <c:numRef>
              <c:f>Лист1!$C$1:$C$46</c:f>
              <c:numCache>
                <c:formatCode>General</c:formatCode>
                <c:ptCount val="46"/>
                <c:pt idx="0">
                  <c:v>4.3020000000000003E-2</c:v>
                </c:pt>
                <c:pt idx="1">
                  <c:v>8.2650000000000001E-2</c:v>
                </c:pt>
                <c:pt idx="2">
                  <c:v>0.12078</c:v>
                </c:pt>
                <c:pt idx="3">
                  <c:v>0.15712999999999999</c:v>
                </c:pt>
                <c:pt idx="4">
                  <c:v>0.19192999999999999</c:v>
                </c:pt>
                <c:pt idx="5">
                  <c:v>0.22552</c:v>
                </c:pt>
                <c:pt idx="6">
                  <c:v>0.25827</c:v>
                </c:pt>
                <c:pt idx="7">
                  <c:v>0.29020000000000001</c:v>
                </c:pt>
                <c:pt idx="8">
                  <c:v>0.32269999999999999</c:v>
                </c:pt>
                <c:pt idx="9">
                  <c:v>0.35327999999999998</c:v>
                </c:pt>
                <c:pt idx="10">
                  <c:v>0.38312000000000002</c:v>
                </c:pt>
                <c:pt idx="11">
                  <c:v>0.41082000000000002</c:v>
                </c:pt>
                <c:pt idx="12">
                  <c:v>0.43817</c:v>
                </c:pt>
                <c:pt idx="13">
                  <c:v>0.46428999999999998</c:v>
                </c:pt>
                <c:pt idx="14">
                  <c:v>0.48980000000000001</c:v>
                </c:pt>
                <c:pt idx="15">
                  <c:v>0.51461000000000001</c:v>
                </c:pt>
                <c:pt idx="16">
                  <c:v>0.53937999999999997</c:v>
                </c:pt>
                <c:pt idx="17">
                  <c:v>0.56355</c:v>
                </c:pt>
                <c:pt idx="18">
                  <c:v>0.58742000000000005</c:v>
                </c:pt>
                <c:pt idx="19">
                  <c:v>0.61034999999999995</c:v>
                </c:pt>
                <c:pt idx="20">
                  <c:v>0.63282000000000005</c:v>
                </c:pt>
                <c:pt idx="21">
                  <c:v>0.65473999999999999</c:v>
                </c:pt>
                <c:pt idx="22">
                  <c:v>0.67650999999999994</c:v>
                </c:pt>
                <c:pt idx="23">
                  <c:v>0.69767000000000001</c:v>
                </c:pt>
                <c:pt idx="24">
                  <c:v>0.71897</c:v>
                </c:pt>
                <c:pt idx="25">
                  <c:v>0.73956</c:v>
                </c:pt>
                <c:pt idx="26">
                  <c:v>0.75965000000000005</c:v>
                </c:pt>
                <c:pt idx="27">
                  <c:v>0.77849000000000002</c:v>
                </c:pt>
                <c:pt idx="28">
                  <c:v>0.79745999999999995</c:v>
                </c:pt>
                <c:pt idx="29">
                  <c:v>0.81555999999999995</c:v>
                </c:pt>
                <c:pt idx="30">
                  <c:v>0.83360999999999996</c:v>
                </c:pt>
                <c:pt idx="31">
                  <c:v>0.85124</c:v>
                </c:pt>
                <c:pt idx="32">
                  <c:v>0.86904000000000003</c:v>
                </c:pt>
                <c:pt idx="33">
                  <c:v>0.88690999999999998</c:v>
                </c:pt>
                <c:pt idx="34">
                  <c:v>0.90388000000000002</c:v>
                </c:pt>
                <c:pt idx="35">
                  <c:v>0.92086999999999997</c:v>
                </c:pt>
                <c:pt idx="36">
                  <c:v>0.93705000000000005</c:v>
                </c:pt>
                <c:pt idx="37">
                  <c:v>0.95391000000000004</c:v>
                </c:pt>
                <c:pt idx="38">
                  <c:v>0.97035000000000005</c:v>
                </c:pt>
                <c:pt idx="39">
                  <c:v>0.98660999999999999</c:v>
                </c:pt>
                <c:pt idx="40">
                  <c:v>1.0021</c:v>
                </c:pt>
                <c:pt idx="41">
                  <c:v>1.0172399999999999</c:v>
                </c:pt>
                <c:pt idx="42">
                  <c:v>1.0323</c:v>
                </c:pt>
                <c:pt idx="43">
                  <c:v>1.0471200000000001</c:v>
                </c:pt>
                <c:pt idx="44">
                  <c:v>1.06138</c:v>
                </c:pt>
                <c:pt idx="45">
                  <c:v>1.07585</c:v>
                </c:pt>
              </c:numCache>
            </c:numRef>
          </c:xVal>
          <c:yVal>
            <c:numRef>
              <c:f>Лист1!$D$1:$D$46</c:f>
              <c:numCache>
                <c:formatCode>General</c:formatCode>
                <c:ptCount val="46"/>
                <c:pt idx="0">
                  <c:v>20.56728</c:v>
                </c:pt>
                <c:pt idx="1">
                  <c:v>24.56718</c:v>
                </c:pt>
                <c:pt idx="2">
                  <c:v>27.72195</c:v>
                </c:pt>
                <c:pt idx="3">
                  <c:v>30.024740000000001</c:v>
                </c:pt>
                <c:pt idx="4">
                  <c:v>31.70806</c:v>
                </c:pt>
                <c:pt idx="5">
                  <c:v>33.0246</c:v>
                </c:pt>
                <c:pt idx="6">
                  <c:v>34.08596</c:v>
                </c:pt>
                <c:pt idx="7">
                  <c:v>34.953960000000002</c:v>
                </c:pt>
                <c:pt idx="8">
                  <c:v>35.71931</c:v>
                </c:pt>
                <c:pt idx="9">
                  <c:v>36.380800000000001</c:v>
                </c:pt>
                <c:pt idx="10">
                  <c:v>37.008420000000001</c:v>
                </c:pt>
                <c:pt idx="11">
                  <c:v>37.582279999999997</c:v>
                </c:pt>
                <c:pt idx="12">
                  <c:v>38.141590000000001</c:v>
                </c:pt>
                <c:pt idx="13">
                  <c:v>38.669240000000002</c:v>
                </c:pt>
                <c:pt idx="14">
                  <c:v>39.176250000000003</c:v>
                </c:pt>
                <c:pt idx="15">
                  <c:v>39.66236</c:v>
                </c:pt>
                <c:pt idx="16">
                  <c:v>40.133650000000003</c:v>
                </c:pt>
                <c:pt idx="17">
                  <c:v>40.582500000000003</c:v>
                </c:pt>
                <c:pt idx="18">
                  <c:v>41.011249999999997</c:v>
                </c:pt>
                <c:pt idx="19">
                  <c:v>41.406379999999999</c:v>
                </c:pt>
                <c:pt idx="20">
                  <c:v>41.771009999999997</c:v>
                </c:pt>
                <c:pt idx="21">
                  <c:v>42.104880000000001</c:v>
                </c:pt>
                <c:pt idx="22">
                  <c:v>42.412570000000002</c:v>
                </c:pt>
                <c:pt idx="23">
                  <c:v>42.69171</c:v>
                </c:pt>
                <c:pt idx="24">
                  <c:v>42.957369999999997</c:v>
                </c:pt>
                <c:pt idx="25">
                  <c:v>43.201929999999997</c:v>
                </c:pt>
                <c:pt idx="26">
                  <c:v>43.433669999999999</c:v>
                </c:pt>
                <c:pt idx="27">
                  <c:v>43.647390000000001</c:v>
                </c:pt>
                <c:pt idx="28">
                  <c:v>43.860520000000001</c:v>
                </c:pt>
                <c:pt idx="29">
                  <c:v>44.067309999999999</c:v>
                </c:pt>
                <c:pt idx="30">
                  <c:v>44.278370000000002</c:v>
                </c:pt>
                <c:pt idx="31">
                  <c:v>44.490960000000001</c:v>
                </c:pt>
                <c:pt idx="32">
                  <c:v>44.712730000000001</c:v>
                </c:pt>
                <c:pt idx="33">
                  <c:v>44.949339999999999</c:v>
                </c:pt>
                <c:pt idx="34">
                  <c:v>45.181550000000001</c:v>
                </c:pt>
                <c:pt idx="35">
                  <c:v>45.423699999999997</c:v>
                </c:pt>
                <c:pt idx="36">
                  <c:v>45.664490000000001</c:v>
                </c:pt>
                <c:pt idx="37">
                  <c:v>45.919310000000003</c:v>
                </c:pt>
                <c:pt idx="38">
                  <c:v>46.161709999999999</c:v>
                </c:pt>
                <c:pt idx="39">
                  <c:v>46.38644</c:v>
                </c:pt>
                <c:pt idx="40">
                  <c:v>46.580500000000001</c:v>
                </c:pt>
                <c:pt idx="41">
                  <c:v>46.741889999999998</c:v>
                </c:pt>
                <c:pt idx="42">
                  <c:v>46.872070000000001</c:v>
                </c:pt>
                <c:pt idx="43">
                  <c:v>46.97795</c:v>
                </c:pt>
                <c:pt idx="44">
                  <c:v>47.036560000000001</c:v>
                </c:pt>
                <c:pt idx="45">
                  <c:v>47.03163</c:v>
                </c:pt>
              </c:numCache>
            </c:numRef>
          </c:yVal>
          <c:smooth val="0"/>
        </c:ser>
        <c:ser>
          <c:idx val="2"/>
          <c:order val="2"/>
          <c:tx>
            <c:v>rate 3.8e-4</c:v>
          </c:tx>
          <c:spPr>
            <a:ln w="12700">
              <a:solidFill>
                <a:srgbClr val="FFFF00"/>
              </a:solidFill>
              <a:prstDash val="solid"/>
            </a:ln>
          </c:spPr>
          <c:marker>
            <c:symbol val="triangle"/>
            <c:size val="5"/>
            <c:spPr>
              <a:solidFill>
                <a:srgbClr val="FFFF00"/>
              </a:solidFill>
              <a:ln>
                <a:solidFill>
                  <a:schemeClr val="tx1"/>
                </a:solidFill>
                <a:prstDash val="solid"/>
              </a:ln>
            </c:spPr>
          </c:marker>
          <c:xVal>
            <c:numRef>
              <c:f>Лист1!$E$1:$E$38</c:f>
              <c:numCache>
                <c:formatCode>General</c:formatCode>
                <c:ptCount val="38"/>
                <c:pt idx="0">
                  <c:v>0.11805</c:v>
                </c:pt>
                <c:pt idx="1">
                  <c:v>0.17274999999999999</c:v>
                </c:pt>
                <c:pt idx="2">
                  <c:v>0.22381000000000001</c:v>
                </c:pt>
                <c:pt idx="3">
                  <c:v>0.27195000000000003</c:v>
                </c:pt>
                <c:pt idx="4">
                  <c:v>0.31745000000000001</c:v>
                </c:pt>
                <c:pt idx="5">
                  <c:v>0.36118</c:v>
                </c:pt>
                <c:pt idx="6">
                  <c:v>0.40331</c:v>
                </c:pt>
                <c:pt idx="7">
                  <c:v>0.44359999999999999</c:v>
                </c:pt>
                <c:pt idx="8">
                  <c:v>0.48188999999999999</c:v>
                </c:pt>
                <c:pt idx="9">
                  <c:v>0.51832</c:v>
                </c:pt>
                <c:pt idx="10">
                  <c:v>0.55323</c:v>
                </c:pt>
                <c:pt idx="11">
                  <c:v>0.58694999999999997</c:v>
                </c:pt>
                <c:pt idx="12">
                  <c:v>0.61970999999999998</c:v>
                </c:pt>
                <c:pt idx="13">
                  <c:v>0.65210000000000001</c:v>
                </c:pt>
                <c:pt idx="14">
                  <c:v>0.68376999999999999</c:v>
                </c:pt>
                <c:pt idx="15">
                  <c:v>0.71474000000000004</c:v>
                </c:pt>
                <c:pt idx="16">
                  <c:v>0.74412</c:v>
                </c:pt>
                <c:pt idx="17">
                  <c:v>0.77241000000000004</c:v>
                </c:pt>
                <c:pt idx="18">
                  <c:v>0.79947000000000001</c:v>
                </c:pt>
                <c:pt idx="19">
                  <c:v>0.82579999999999998</c:v>
                </c:pt>
                <c:pt idx="20">
                  <c:v>0.85128000000000004</c:v>
                </c:pt>
                <c:pt idx="21">
                  <c:v>0.87629999999999997</c:v>
                </c:pt>
                <c:pt idx="22">
                  <c:v>0.90088999999999997</c:v>
                </c:pt>
                <c:pt idx="23">
                  <c:v>0.92515999999999998</c:v>
                </c:pt>
                <c:pt idx="24">
                  <c:v>0.94881000000000004</c:v>
                </c:pt>
                <c:pt idx="25">
                  <c:v>0.97189999999999999</c:v>
                </c:pt>
                <c:pt idx="26">
                  <c:v>0.99434999999999996</c:v>
                </c:pt>
                <c:pt idx="27">
                  <c:v>1.0164</c:v>
                </c:pt>
                <c:pt idx="28">
                  <c:v>1.0380199999999999</c:v>
                </c:pt>
                <c:pt idx="29">
                  <c:v>1.0594300000000001</c:v>
                </c:pt>
                <c:pt idx="30">
                  <c:v>1.0804400000000001</c:v>
                </c:pt>
                <c:pt idx="31">
                  <c:v>1.1011</c:v>
                </c:pt>
                <c:pt idx="32">
                  <c:v>1.12094</c:v>
                </c:pt>
                <c:pt idx="33">
                  <c:v>1.1402399999999999</c:v>
                </c:pt>
                <c:pt idx="34">
                  <c:v>1.1588799999999999</c:v>
                </c:pt>
                <c:pt idx="35">
                  <c:v>1.1772499999999999</c:v>
                </c:pt>
                <c:pt idx="36">
                  <c:v>1.1951700000000001</c:v>
                </c:pt>
                <c:pt idx="37">
                  <c:v>1.2130000000000001</c:v>
                </c:pt>
              </c:numCache>
            </c:numRef>
          </c:xVal>
          <c:yVal>
            <c:numRef>
              <c:f>Лист1!$F$1:$F$38</c:f>
              <c:numCache>
                <c:formatCode>General</c:formatCode>
                <c:ptCount val="38"/>
                <c:pt idx="0">
                  <c:v>21.233059999999998</c:v>
                </c:pt>
                <c:pt idx="1">
                  <c:v>25.08174</c:v>
                </c:pt>
                <c:pt idx="2">
                  <c:v>27.647960000000001</c:v>
                </c:pt>
                <c:pt idx="3">
                  <c:v>29.278420000000001</c:v>
                </c:pt>
                <c:pt idx="4">
                  <c:v>30.491630000000001</c:v>
                </c:pt>
                <c:pt idx="5">
                  <c:v>31.523990000000001</c:v>
                </c:pt>
                <c:pt idx="6">
                  <c:v>32.465980000000002</c:v>
                </c:pt>
                <c:pt idx="7">
                  <c:v>33.36157</c:v>
                </c:pt>
                <c:pt idx="8">
                  <c:v>34.237290000000002</c:v>
                </c:pt>
                <c:pt idx="9">
                  <c:v>35.109310000000001</c:v>
                </c:pt>
                <c:pt idx="10">
                  <c:v>35.963729999999998</c:v>
                </c:pt>
                <c:pt idx="11">
                  <c:v>36.784559999999999</c:v>
                </c:pt>
                <c:pt idx="12">
                  <c:v>37.571269999999998</c:v>
                </c:pt>
                <c:pt idx="13">
                  <c:v>38.334200000000003</c:v>
                </c:pt>
                <c:pt idx="14">
                  <c:v>39.064500000000002</c:v>
                </c:pt>
                <c:pt idx="15">
                  <c:v>39.758839999999999</c:v>
                </c:pt>
                <c:pt idx="16">
                  <c:v>40.389769999999999</c:v>
                </c:pt>
                <c:pt idx="17">
                  <c:v>40.983930000000001</c:v>
                </c:pt>
                <c:pt idx="18">
                  <c:v>41.516210000000001</c:v>
                </c:pt>
                <c:pt idx="19">
                  <c:v>42.007739999999998</c:v>
                </c:pt>
                <c:pt idx="20">
                  <c:v>42.458399999999997</c:v>
                </c:pt>
                <c:pt idx="21">
                  <c:v>42.878779999999999</c:v>
                </c:pt>
                <c:pt idx="22">
                  <c:v>43.269019999999998</c:v>
                </c:pt>
                <c:pt idx="23">
                  <c:v>43.634129999999999</c:v>
                </c:pt>
                <c:pt idx="24">
                  <c:v>43.96857</c:v>
                </c:pt>
                <c:pt idx="25">
                  <c:v>44.27834</c:v>
                </c:pt>
                <c:pt idx="26">
                  <c:v>44.563630000000003</c:v>
                </c:pt>
                <c:pt idx="27">
                  <c:v>44.829540000000001</c:v>
                </c:pt>
                <c:pt idx="28">
                  <c:v>45.075870000000002</c:v>
                </c:pt>
                <c:pt idx="29">
                  <c:v>45.302669999999999</c:v>
                </c:pt>
                <c:pt idx="30">
                  <c:v>45.506509999999999</c:v>
                </c:pt>
                <c:pt idx="31">
                  <c:v>45.685650000000003</c:v>
                </c:pt>
                <c:pt idx="32">
                  <c:v>45.835450000000002</c:v>
                </c:pt>
                <c:pt idx="33">
                  <c:v>45.955840000000002</c:v>
                </c:pt>
                <c:pt idx="34">
                  <c:v>46.043480000000002</c:v>
                </c:pt>
                <c:pt idx="35">
                  <c:v>46.092219999999998</c:v>
                </c:pt>
                <c:pt idx="36">
                  <c:v>46.094929999999998</c:v>
                </c:pt>
                <c:pt idx="37">
                  <c:v>46.044040000000003</c:v>
                </c:pt>
              </c:numCache>
            </c:numRef>
          </c:yVal>
          <c:smooth val="0"/>
        </c:ser>
        <c:ser>
          <c:idx val="3"/>
          <c:order val="3"/>
          <c:tx>
            <c:v>rate 2e-4</c:v>
          </c:tx>
          <c:spPr>
            <a:ln w="12700">
              <a:solidFill>
                <a:srgbClr val="00FFFF"/>
              </a:solidFill>
              <a:prstDash val="solid"/>
            </a:ln>
          </c:spPr>
          <c:marker>
            <c:symbol val="x"/>
            <c:size val="5"/>
            <c:spPr>
              <a:noFill/>
              <a:ln>
                <a:solidFill>
                  <a:schemeClr val="tx1"/>
                </a:solidFill>
              </a:ln>
            </c:spPr>
          </c:marker>
          <c:xVal>
            <c:numRef>
              <c:f>Лист1!$G$1:$G$23</c:f>
              <c:numCache>
                <c:formatCode>General</c:formatCode>
                <c:ptCount val="23"/>
                <c:pt idx="0">
                  <c:v>0.20574000000000001</c:v>
                </c:pt>
                <c:pt idx="1">
                  <c:v>0.29482999999999998</c:v>
                </c:pt>
                <c:pt idx="2">
                  <c:v>0.37730999999999998</c:v>
                </c:pt>
                <c:pt idx="3">
                  <c:v>0.45445999999999998</c:v>
                </c:pt>
                <c:pt idx="4">
                  <c:v>0.52715000000000001</c:v>
                </c:pt>
                <c:pt idx="5">
                  <c:v>0.59702999999999995</c:v>
                </c:pt>
                <c:pt idx="6">
                  <c:v>0.66422999999999999</c:v>
                </c:pt>
                <c:pt idx="7">
                  <c:v>0.72631999999999997</c:v>
                </c:pt>
                <c:pt idx="8">
                  <c:v>0.78483999999999998</c:v>
                </c:pt>
                <c:pt idx="9">
                  <c:v>0.83882000000000001</c:v>
                </c:pt>
                <c:pt idx="10">
                  <c:v>0.89037999999999995</c:v>
                </c:pt>
                <c:pt idx="11">
                  <c:v>0.93801000000000001</c:v>
                </c:pt>
                <c:pt idx="12">
                  <c:v>0.98323000000000005</c:v>
                </c:pt>
                <c:pt idx="13">
                  <c:v>1.02688</c:v>
                </c:pt>
                <c:pt idx="14">
                  <c:v>1.0691999999999999</c:v>
                </c:pt>
                <c:pt idx="15">
                  <c:v>1.1096200000000001</c:v>
                </c:pt>
                <c:pt idx="16">
                  <c:v>1.14775</c:v>
                </c:pt>
                <c:pt idx="17">
                  <c:v>1.1840999999999999</c:v>
                </c:pt>
                <c:pt idx="18">
                  <c:v>1.2189000000000001</c:v>
                </c:pt>
                <c:pt idx="19">
                  <c:v>1.2524999999999999</c:v>
                </c:pt>
                <c:pt idx="20">
                  <c:v>1.2852399999999999</c:v>
                </c:pt>
                <c:pt idx="21">
                  <c:v>1.3168500000000001</c:v>
                </c:pt>
                <c:pt idx="22">
                  <c:v>1.34744</c:v>
                </c:pt>
              </c:numCache>
            </c:numRef>
          </c:xVal>
          <c:yVal>
            <c:numRef>
              <c:f>Лист1!$H$1:$H$23</c:f>
              <c:numCache>
                <c:formatCode>General</c:formatCode>
                <c:ptCount val="23"/>
                <c:pt idx="0">
                  <c:v>21.319839999999999</c:v>
                </c:pt>
                <c:pt idx="1">
                  <c:v>24.500129999999999</c:v>
                </c:pt>
                <c:pt idx="2">
                  <c:v>27.103349999999999</c:v>
                </c:pt>
                <c:pt idx="3">
                  <c:v>29.251570000000001</c:v>
                </c:pt>
                <c:pt idx="4">
                  <c:v>31.068249999999999</c:v>
                </c:pt>
                <c:pt idx="5">
                  <c:v>32.680700000000002</c:v>
                </c:pt>
                <c:pt idx="6">
                  <c:v>34.142960000000002</c:v>
                </c:pt>
                <c:pt idx="7">
                  <c:v>35.440359999999998</c:v>
                </c:pt>
                <c:pt idx="8">
                  <c:v>36.61383</c:v>
                </c:pt>
                <c:pt idx="9">
                  <c:v>37.647309999999997</c:v>
                </c:pt>
                <c:pt idx="10">
                  <c:v>38.583979999999997</c:v>
                </c:pt>
                <c:pt idx="11">
                  <c:v>39.397379999999998</c:v>
                </c:pt>
                <c:pt idx="12">
                  <c:v>40.115810000000003</c:v>
                </c:pt>
                <c:pt idx="13">
                  <c:v>40.748860000000001</c:v>
                </c:pt>
                <c:pt idx="14">
                  <c:v>41.294319999999999</c:v>
                </c:pt>
                <c:pt idx="15">
                  <c:v>41.757820000000002</c:v>
                </c:pt>
                <c:pt idx="16">
                  <c:v>42.164259999999999</c:v>
                </c:pt>
                <c:pt idx="17">
                  <c:v>42.562660000000001</c:v>
                </c:pt>
                <c:pt idx="18">
                  <c:v>42.980409999999999</c:v>
                </c:pt>
                <c:pt idx="19">
                  <c:v>43.442979999999999</c:v>
                </c:pt>
                <c:pt idx="20">
                  <c:v>43.979430000000001</c:v>
                </c:pt>
                <c:pt idx="21">
                  <c:v>44.6081</c:v>
                </c:pt>
                <c:pt idx="22">
                  <c:v>45.348230000000001</c:v>
                </c:pt>
              </c:numCache>
            </c:numRef>
          </c:yVal>
          <c:smooth val="0"/>
        </c:ser>
        <c:ser>
          <c:idx val="4"/>
          <c:order val="4"/>
          <c:tx>
            <c:v>rate 1e-4</c:v>
          </c:tx>
          <c:spPr>
            <a:ln w="12700">
              <a:solidFill>
                <a:srgbClr val="800080"/>
              </a:solidFill>
              <a:prstDash val="solid"/>
            </a:ln>
          </c:spPr>
          <c:marker>
            <c:symbol val="star"/>
            <c:size val="5"/>
            <c:spPr>
              <a:noFill/>
              <a:ln>
                <a:solidFill>
                  <a:srgbClr val="800080"/>
                </a:solidFill>
                <a:prstDash val="solid"/>
              </a:ln>
            </c:spPr>
          </c:marker>
          <c:xVal>
            <c:numRef>
              <c:f>Лист1!$I$1:$I$11</c:f>
              <c:numCache>
                <c:formatCode>General</c:formatCode>
                <c:ptCount val="11"/>
                <c:pt idx="0">
                  <c:v>0.22134000000000001</c:v>
                </c:pt>
                <c:pt idx="1">
                  <c:v>0.40072999999999998</c:v>
                </c:pt>
                <c:pt idx="2">
                  <c:v>0.55310000000000004</c:v>
                </c:pt>
                <c:pt idx="3">
                  <c:v>0.67286999999999997</c:v>
                </c:pt>
                <c:pt idx="4">
                  <c:v>0.79452999999999996</c:v>
                </c:pt>
                <c:pt idx="5">
                  <c:v>0.90393999999999997</c:v>
                </c:pt>
                <c:pt idx="6">
                  <c:v>1.00227</c:v>
                </c:pt>
                <c:pt idx="7">
                  <c:v>1.0933999999999999</c:v>
                </c:pt>
                <c:pt idx="8">
                  <c:v>1.1789799999999999</c:v>
                </c:pt>
                <c:pt idx="9">
                  <c:v>1.26522</c:v>
                </c:pt>
                <c:pt idx="10">
                  <c:v>1.3373299999999999</c:v>
                </c:pt>
              </c:numCache>
            </c:numRef>
          </c:xVal>
          <c:yVal>
            <c:numRef>
              <c:f>Лист1!$J$1:$J$11</c:f>
              <c:numCache>
                <c:formatCode>General</c:formatCode>
                <c:ptCount val="11"/>
                <c:pt idx="0">
                  <c:v>16.723500000000001</c:v>
                </c:pt>
                <c:pt idx="1">
                  <c:v>22.69633</c:v>
                </c:pt>
                <c:pt idx="2">
                  <c:v>27.596699999999998</c:v>
                </c:pt>
                <c:pt idx="3">
                  <c:v>31.040669999999999</c:v>
                </c:pt>
                <c:pt idx="4">
                  <c:v>34.023519999999998</c:v>
                </c:pt>
                <c:pt idx="5">
                  <c:v>36.195079999999997</c:v>
                </c:pt>
                <c:pt idx="6">
                  <c:v>37.719079999999998</c:v>
                </c:pt>
                <c:pt idx="7">
                  <c:v>38.784019999999998</c:v>
                </c:pt>
                <c:pt idx="8">
                  <c:v>39.661709999999999</c:v>
                </c:pt>
                <c:pt idx="9">
                  <c:v>40.132840000000002</c:v>
                </c:pt>
                <c:pt idx="10">
                  <c:v>37.520000000000003</c:v>
                </c:pt>
              </c:numCache>
            </c:numRef>
          </c:yVal>
          <c:smooth val="0"/>
        </c:ser>
        <c:dLbls>
          <c:showLegendKey val="0"/>
          <c:showVal val="0"/>
          <c:showCatName val="0"/>
          <c:showSerName val="0"/>
          <c:showPercent val="0"/>
          <c:showBubbleSize val="0"/>
        </c:dLbls>
        <c:axId val="175139072"/>
        <c:axId val="143698752"/>
      </c:scatterChart>
      <c:valAx>
        <c:axId val="175139072"/>
        <c:scaling>
          <c:orientation val="minMax"/>
          <c:max val="1.4"/>
        </c:scaling>
        <c:delete val="0"/>
        <c:axPos val="b"/>
        <c:majorGridlines>
          <c:spPr>
            <a:ln w="3175">
              <a:solidFill>
                <a:schemeClr val="bg1">
                  <a:lumMod val="50000"/>
                </a:schemeClr>
              </a:solidFill>
              <a:prstDash val="dash"/>
            </a:ln>
          </c:spPr>
        </c:majorGridlines>
        <c:title>
          <c:tx>
            <c:rich>
              <a:bodyPr/>
              <a:lstStyle/>
              <a:p>
                <a:pPr>
                  <a:defRPr sz="1800" b="1" i="0" u="none" strike="noStrike" baseline="0">
                    <a:solidFill>
                      <a:srgbClr val="000000"/>
                    </a:solidFill>
                    <a:latin typeface="Times New Roman"/>
                    <a:ea typeface="Times New Roman"/>
                    <a:cs typeface="Times New Roman"/>
                  </a:defRPr>
                </a:pPr>
                <a:r>
                  <a:rPr lang="en-US" sz="1800"/>
                  <a:t>Strain</a:t>
                </a:r>
              </a:p>
            </c:rich>
          </c:tx>
          <c:layout>
            <c:manualLayout>
              <c:xMode val="edge"/>
              <c:yMode val="edge"/>
              <c:x val="0.51562333360254109"/>
              <c:y val="0.9421316115592888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43698752"/>
        <c:crosses val="autoZero"/>
        <c:crossBetween val="midCat"/>
        <c:majorUnit val="0.2"/>
      </c:valAx>
      <c:valAx>
        <c:axId val="143698752"/>
        <c:scaling>
          <c:orientation val="minMax"/>
          <c:max val="55"/>
          <c:min val="0"/>
        </c:scaling>
        <c:delete val="0"/>
        <c:axPos val="l"/>
        <c:majorGridlines>
          <c:spPr>
            <a:ln w="3175">
              <a:solidFill>
                <a:schemeClr val="bg1">
                  <a:lumMod val="50000"/>
                </a:schemeClr>
              </a:solidFill>
              <a:prstDash val="dash"/>
            </a:ln>
          </c:spPr>
        </c:majorGridlines>
        <c:title>
          <c:tx>
            <c:rich>
              <a:bodyPr/>
              <a:lstStyle/>
              <a:p>
                <a:pPr>
                  <a:defRPr sz="1800" b="1" i="0" u="none" strike="noStrike" baseline="0">
                    <a:solidFill>
                      <a:srgbClr val="000000"/>
                    </a:solidFill>
                    <a:latin typeface="Times New Roman"/>
                    <a:ea typeface="Times New Roman"/>
                    <a:cs typeface="Times New Roman"/>
                  </a:defRPr>
                </a:pPr>
                <a:r>
                  <a:rPr lang="en-US" sz="1800"/>
                  <a:t>Stress, MPa</a:t>
                </a:r>
              </a:p>
            </c:rich>
          </c:tx>
          <c:layout>
            <c:manualLayout>
              <c:xMode val="edge"/>
              <c:yMode val="edge"/>
              <c:x val="6.7561272528682435E-3"/>
              <c:y val="0.3949791448672263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75139072"/>
        <c:crosses val="autoZero"/>
        <c:crossBetween val="midCat"/>
      </c:valAx>
      <c:spPr>
        <a:solidFill>
          <a:srgbClr val="FFFFFF"/>
        </a:solidFill>
        <a:ln w="12700">
          <a:solidFill>
            <a:srgbClr val="808080"/>
          </a:solidFill>
          <a:prstDash val="solid"/>
        </a:ln>
      </c:spPr>
    </c:plotArea>
    <c:legend>
      <c:legendPos val="r"/>
      <c:layout>
        <c:manualLayout>
          <c:xMode val="edge"/>
          <c:yMode val="edge"/>
          <c:x val="0.67792692369765317"/>
          <c:y val="0.52665146130589291"/>
          <c:w val="0.26734715303444212"/>
          <c:h val="0.3380281690140845"/>
        </c:manualLayout>
      </c:layout>
      <c:overlay val="0"/>
      <c:spPr>
        <a:solidFill>
          <a:srgbClr val="FFFFFF"/>
        </a:solidFill>
        <a:ln w="3175">
          <a:solidFill>
            <a:srgbClr val="000000"/>
          </a:solidFill>
          <a:prstDash val="solid"/>
        </a:ln>
      </c:spPr>
      <c:txPr>
        <a:bodyPr/>
        <a:lstStyle/>
        <a:p>
          <a:pPr>
            <a:defRPr sz="2400" b="0" i="0" u="none" strike="noStrike" baseline="0">
              <a:solidFill>
                <a:srgbClr val="000000"/>
              </a:solidFill>
              <a:latin typeface="Times New Roman"/>
              <a:ea typeface="Times New Roman"/>
              <a:cs typeface="Times New Roman"/>
            </a:defRPr>
          </a:pPr>
          <a:endParaRPr lang="ru-RU"/>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Times New Roman"/>
          <a:ea typeface="Times New Roman"/>
          <a:cs typeface="Times New Roman"/>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13626868070062"/>
          <c:y val="1.8477113654038441E-2"/>
          <c:w val="0.81972767689753068"/>
          <c:h val="0.8205880652900428"/>
        </c:manualLayout>
      </c:layout>
      <c:scatterChart>
        <c:scatterStyle val="lineMarker"/>
        <c:varyColors val="0"/>
        <c:ser>
          <c:idx val="3"/>
          <c:order val="0"/>
          <c:tx>
            <c:v>rate 2.88e-3</c:v>
          </c:tx>
          <c:spPr>
            <a:ln w="12700">
              <a:solidFill>
                <a:srgbClr val="00FFFF"/>
              </a:solidFill>
              <a:prstDash val="solid"/>
            </a:ln>
          </c:spPr>
          <c:marker>
            <c:symbol val="x"/>
            <c:size val="5"/>
            <c:spPr>
              <a:noFill/>
              <a:ln>
                <a:solidFill>
                  <a:schemeClr val="tx1"/>
                </a:solidFill>
                <a:prstDash val="solid"/>
              </a:ln>
            </c:spPr>
          </c:marker>
          <c:xVal>
            <c:numRef>
              <c:f>Лист1!$G$1:$G$43</c:f>
              <c:numCache>
                <c:formatCode>General</c:formatCode>
                <c:ptCount val="43"/>
                <c:pt idx="0">
                  <c:v>7.3810000000000001E-2</c:v>
                </c:pt>
                <c:pt idx="1">
                  <c:v>0.14618999999999999</c:v>
                </c:pt>
                <c:pt idx="2">
                  <c:v>0.21612999999999999</c:v>
                </c:pt>
                <c:pt idx="3">
                  <c:v>0.28251999999999999</c:v>
                </c:pt>
                <c:pt idx="4">
                  <c:v>0.34511999999999998</c:v>
                </c:pt>
                <c:pt idx="5">
                  <c:v>0.40332000000000001</c:v>
                </c:pt>
                <c:pt idx="6">
                  <c:v>0.45800000000000002</c:v>
                </c:pt>
                <c:pt idx="7">
                  <c:v>0.50905999999999996</c:v>
                </c:pt>
                <c:pt idx="8">
                  <c:v>0.55720000000000003</c:v>
                </c:pt>
                <c:pt idx="9">
                  <c:v>0.60270000000000001</c:v>
                </c:pt>
                <c:pt idx="10">
                  <c:v>0.64642999999999995</c:v>
                </c:pt>
                <c:pt idx="11">
                  <c:v>0.68855999999999995</c:v>
                </c:pt>
                <c:pt idx="12">
                  <c:v>0.72885</c:v>
                </c:pt>
                <c:pt idx="13">
                  <c:v>0.76715</c:v>
                </c:pt>
                <c:pt idx="14">
                  <c:v>0.80357000000000001</c:v>
                </c:pt>
                <c:pt idx="15">
                  <c:v>0.83848999999999996</c:v>
                </c:pt>
                <c:pt idx="16">
                  <c:v>0.87219999999999998</c:v>
                </c:pt>
                <c:pt idx="17">
                  <c:v>0.90495999999999999</c:v>
                </c:pt>
                <c:pt idx="18">
                  <c:v>0.93735000000000002</c:v>
                </c:pt>
                <c:pt idx="19">
                  <c:v>0.96902999999999995</c:v>
                </c:pt>
                <c:pt idx="20">
                  <c:v>1</c:v>
                </c:pt>
                <c:pt idx="21">
                  <c:v>1.0293699999999999</c:v>
                </c:pt>
                <c:pt idx="22">
                  <c:v>1.0576700000000001</c:v>
                </c:pt>
                <c:pt idx="23">
                  <c:v>1.08473</c:v>
                </c:pt>
                <c:pt idx="24">
                  <c:v>1.1110500000000001</c:v>
                </c:pt>
                <c:pt idx="25">
                  <c:v>1.13653</c:v>
                </c:pt>
                <c:pt idx="26">
                  <c:v>1.1615599999999999</c:v>
                </c:pt>
                <c:pt idx="27">
                  <c:v>1.18614</c:v>
                </c:pt>
                <c:pt idx="28">
                  <c:v>1.21041</c:v>
                </c:pt>
                <c:pt idx="29">
                  <c:v>1.23407</c:v>
                </c:pt>
                <c:pt idx="30">
                  <c:v>1.2571600000000001</c:v>
                </c:pt>
                <c:pt idx="31">
                  <c:v>1.2796000000000001</c:v>
                </c:pt>
                <c:pt idx="32">
                  <c:v>1.30165</c:v>
                </c:pt>
                <c:pt idx="33">
                  <c:v>1.3232699999999999</c:v>
                </c:pt>
                <c:pt idx="34">
                  <c:v>1.3446800000000001</c:v>
                </c:pt>
                <c:pt idx="35">
                  <c:v>1.3656999999999999</c:v>
                </c:pt>
                <c:pt idx="36">
                  <c:v>1.38635</c:v>
                </c:pt>
                <c:pt idx="37">
                  <c:v>1.4061999999999999</c:v>
                </c:pt>
                <c:pt idx="38">
                  <c:v>1.4255</c:v>
                </c:pt>
                <c:pt idx="39">
                  <c:v>1.4441299999999999</c:v>
                </c:pt>
                <c:pt idx="40">
                  <c:v>1.4624999999999999</c:v>
                </c:pt>
                <c:pt idx="41">
                  <c:v>1.4803900000000001</c:v>
                </c:pt>
                <c:pt idx="42">
                  <c:v>1.4980899999999999</c:v>
                </c:pt>
              </c:numCache>
            </c:numRef>
          </c:xVal>
          <c:yVal>
            <c:numRef>
              <c:f>Лист1!$H$1:$H$43</c:f>
              <c:numCache>
                <c:formatCode>General</c:formatCode>
                <c:ptCount val="43"/>
                <c:pt idx="0">
                  <c:v>30.920529999999999</c:v>
                </c:pt>
                <c:pt idx="1">
                  <c:v>40.054250000000003</c:v>
                </c:pt>
                <c:pt idx="2">
                  <c:v>44.368340000000003</c:v>
                </c:pt>
                <c:pt idx="3">
                  <c:v>46.609349999999999</c:v>
                </c:pt>
                <c:pt idx="4">
                  <c:v>47.730159999999998</c:v>
                </c:pt>
                <c:pt idx="5">
                  <c:v>48.340899999999998</c:v>
                </c:pt>
                <c:pt idx="6">
                  <c:v>48.813879999999997</c:v>
                </c:pt>
                <c:pt idx="7">
                  <c:v>49.174790000000002</c:v>
                </c:pt>
                <c:pt idx="8">
                  <c:v>49.503050000000002</c:v>
                </c:pt>
                <c:pt idx="9">
                  <c:v>49.708309999999997</c:v>
                </c:pt>
                <c:pt idx="10">
                  <c:v>49.802120000000002</c:v>
                </c:pt>
                <c:pt idx="11">
                  <c:v>49.791539999999998</c:v>
                </c:pt>
                <c:pt idx="12">
                  <c:v>49.674880000000002</c:v>
                </c:pt>
                <c:pt idx="13">
                  <c:v>49.594830000000002</c:v>
                </c:pt>
                <c:pt idx="14">
                  <c:v>49.677750000000003</c:v>
                </c:pt>
                <c:pt idx="15">
                  <c:v>49.662529999999997</c:v>
                </c:pt>
                <c:pt idx="16">
                  <c:v>49.607010000000002</c:v>
                </c:pt>
                <c:pt idx="17">
                  <c:v>49.503720000000001</c:v>
                </c:pt>
                <c:pt idx="18">
                  <c:v>49.35136</c:v>
                </c:pt>
                <c:pt idx="19">
                  <c:v>49.156199999999998</c:v>
                </c:pt>
                <c:pt idx="20">
                  <c:v>48.93224</c:v>
                </c:pt>
                <c:pt idx="21">
                  <c:v>48.692140000000002</c:v>
                </c:pt>
                <c:pt idx="22">
                  <c:v>48.442239999999998</c:v>
                </c:pt>
                <c:pt idx="23">
                  <c:v>48.1873</c:v>
                </c:pt>
                <c:pt idx="24">
                  <c:v>47.919490000000003</c:v>
                </c:pt>
                <c:pt idx="25">
                  <c:v>47.632260000000002</c:v>
                </c:pt>
                <c:pt idx="26">
                  <c:v>47.317419999999998</c:v>
                </c:pt>
                <c:pt idx="27">
                  <c:v>46.969830000000002</c:v>
                </c:pt>
                <c:pt idx="28">
                  <c:v>46.583010000000002</c:v>
                </c:pt>
                <c:pt idx="29">
                  <c:v>46.155830000000002</c:v>
                </c:pt>
                <c:pt idx="30">
                  <c:v>45.683869999999999</c:v>
                </c:pt>
                <c:pt idx="31">
                  <c:v>45.168219999999998</c:v>
                </c:pt>
                <c:pt idx="32">
                  <c:v>44.598080000000003</c:v>
                </c:pt>
                <c:pt idx="33">
                  <c:v>43.959629999999997</c:v>
                </c:pt>
                <c:pt idx="34">
                  <c:v>43.250599999999999</c:v>
                </c:pt>
                <c:pt idx="35">
                  <c:v>42.474580000000003</c:v>
                </c:pt>
                <c:pt idx="36">
                  <c:v>41.552770000000002</c:v>
                </c:pt>
                <c:pt idx="37">
                  <c:v>40.369610000000002</c:v>
                </c:pt>
                <c:pt idx="38">
                  <c:v>38.791620000000002</c:v>
                </c:pt>
                <c:pt idx="39">
                  <c:v>36.71987</c:v>
                </c:pt>
                <c:pt idx="40">
                  <c:v>34.281910000000003</c:v>
                </c:pt>
                <c:pt idx="41">
                  <c:v>31.366340000000001</c:v>
                </c:pt>
                <c:pt idx="42">
                  <c:v>28.0259</c:v>
                </c:pt>
              </c:numCache>
            </c:numRef>
          </c:yVal>
          <c:smooth val="0"/>
        </c:ser>
        <c:ser>
          <c:idx val="2"/>
          <c:order val="1"/>
          <c:tx>
            <c:v>rate 1.9e-3</c:v>
          </c:tx>
          <c:spPr>
            <a:ln w="12700">
              <a:solidFill>
                <a:srgbClr val="FFFF00"/>
              </a:solidFill>
              <a:prstDash val="solid"/>
            </a:ln>
          </c:spPr>
          <c:marker>
            <c:symbol val="triangle"/>
            <c:size val="5"/>
            <c:spPr>
              <a:solidFill>
                <a:srgbClr val="FFFF00"/>
              </a:solidFill>
              <a:ln>
                <a:solidFill>
                  <a:schemeClr val="tx1"/>
                </a:solidFill>
                <a:prstDash val="solid"/>
              </a:ln>
            </c:spPr>
          </c:marker>
          <c:xVal>
            <c:numRef>
              <c:f>Лист1!$E$1:$E$30</c:f>
              <c:numCache>
                <c:formatCode>General</c:formatCode>
                <c:ptCount val="30"/>
                <c:pt idx="0">
                  <c:v>0.10693</c:v>
                </c:pt>
                <c:pt idx="1">
                  <c:v>0.20574000000000001</c:v>
                </c:pt>
                <c:pt idx="2">
                  <c:v>0.29482999999999998</c:v>
                </c:pt>
                <c:pt idx="3">
                  <c:v>0.37730999999999998</c:v>
                </c:pt>
                <c:pt idx="4">
                  <c:v>0.45445999999999998</c:v>
                </c:pt>
                <c:pt idx="5">
                  <c:v>0.52715000000000001</c:v>
                </c:pt>
                <c:pt idx="6">
                  <c:v>0.59702999999999995</c:v>
                </c:pt>
                <c:pt idx="7">
                  <c:v>0.66422999999999999</c:v>
                </c:pt>
                <c:pt idx="8">
                  <c:v>0.72631999999999997</c:v>
                </c:pt>
                <c:pt idx="9">
                  <c:v>0.78483999999999998</c:v>
                </c:pt>
                <c:pt idx="10">
                  <c:v>0.83882000000000001</c:v>
                </c:pt>
                <c:pt idx="11">
                  <c:v>0.89037999999999995</c:v>
                </c:pt>
                <c:pt idx="12">
                  <c:v>0.93801000000000001</c:v>
                </c:pt>
                <c:pt idx="13">
                  <c:v>0.98323000000000005</c:v>
                </c:pt>
                <c:pt idx="14">
                  <c:v>1.02688</c:v>
                </c:pt>
                <c:pt idx="15">
                  <c:v>1.0691999999999999</c:v>
                </c:pt>
                <c:pt idx="16">
                  <c:v>1.1096200000000001</c:v>
                </c:pt>
                <c:pt idx="17">
                  <c:v>1.14775</c:v>
                </c:pt>
                <c:pt idx="18">
                  <c:v>1.1840999999999999</c:v>
                </c:pt>
                <c:pt idx="19">
                  <c:v>1.2189000000000001</c:v>
                </c:pt>
                <c:pt idx="20">
                  <c:v>1.2524999999999999</c:v>
                </c:pt>
                <c:pt idx="21">
                  <c:v>1.2852399999999999</c:v>
                </c:pt>
                <c:pt idx="22">
                  <c:v>1.31717</c:v>
                </c:pt>
                <c:pt idx="23">
                  <c:v>1.3496699999999999</c:v>
                </c:pt>
                <c:pt idx="24">
                  <c:v>1.38025</c:v>
                </c:pt>
                <c:pt idx="25">
                  <c:v>1.4100900000000001</c:v>
                </c:pt>
                <c:pt idx="26">
                  <c:v>1.4377899999999999</c:v>
                </c:pt>
                <c:pt idx="27">
                  <c:v>1.46515</c:v>
                </c:pt>
                <c:pt idx="28">
                  <c:v>1.49126</c:v>
                </c:pt>
                <c:pt idx="29">
                  <c:v>1.5163</c:v>
                </c:pt>
              </c:numCache>
            </c:numRef>
          </c:xVal>
          <c:yVal>
            <c:numRef>
              <c:f>Лист1!$F$1:$F$30</c:f>
              <c:numCache>
                <c:formatCode>General</c:formatCode>
                <c:ptCount val="30"/>
                <c:pt idx="0">
                  <c:v>27.141940000000002</c:v>
                </c:pt>
                <c:pt idx="1">
                  <c:v>35.509509999999999</c:v>
                </c:pt>
                <c:pt idx="2">
                  <c:v>37.675510000000003</c:v>
                </c:pt>
                <c:pt idx="3">
                  <c:v>39.389919999999996</c:v>
                </c:pt>
                <c:pt idx="4">
                  <c:v>40.465510000000002</c:v>
                </c:pt>
                <c:pt idx="5">
                  <c:v>41.361600000000003</c:v>
                </c:pt>
                <c:pt idx="6">
                  <c:v>42.093049999999998</c:v>
                </c:pt>
                <c:pt idx="7">
                  <c:v>42.681669999999997</c:v>
                </c:pt>
                <c:pt idx="8">
                  <c:v>43.146590000000003</c:v>
                </c:pt>
                <c:pt idx="9">
                  <c:v>43.512569999999997</c:v>
                </c:pt>
                <c:pt idx="10">
                  <c:v>43.786999999999999</c:v>
                </c:pt>
                <c:pt idx="11">
                  <c:v>43.983400000000003</c:v>
                </c:pt>
                <c:pt idx="12">
                  <c:v>44.100549999999998</c:v>
                </c:pt>
                <c:pt idx="13">
                  <c:v>44.13843</c:v>
                </c:pt>
                <c:pt idx="14">
                  <c:v>44.086860000000001</c:v>
                </c:pt>
                <c:pt idx="15">
                  <c:v>43.932789999999997</c:v>
                </c:pt>
                <c:pt idx="16">
                  <c:v>43.659880000000001</c:v>
                </c:pt>
                <c:pt idx="17">
                  <c:v>43.250070000000001</c:v>
                </c:pt>
                <c:pt idx="18">
                  <c:v>42.6875</c:v>
                </c:pt>
                <c:pt idx="19">
                  <c:v>42.000430000000001</c:v>
                </c:pt>
                <c:pt idx="20">
                  <c:v>41.188490000000002</c:v>
                </c:pt>
                <c:pt idx="21">
                  <c:v>40.14667</c:v>
                </c:pt>
                <c:pt idx="22">
                  <c:v>39.234180000000002</c:v>
                </c:pt>
                <c:pt idx="23">
                  <c:v>38.032800000000002</c:v>
                </c:pt>
                <c:pt idx="24">
                  <c:v>36.943669999999997</c:v>
                </c:pt>
                <c:pt idx="25">
                  <c:v>36.130540000000003</c:v>
                </c:pt>
                <c:pt idx="26">
                  <c:v>34.204880000000003</c:v>
                </c:pt>
                <c:pt idx="27">
                  <c:v>32.441830000000003</c:v>
                </c:pt>
                <c:pt idx="28">
                  <c:v>28.07508</c:v>
                </c:pt>
                <c:pt idx="29">
                  <c:v>23.505680000000002</c:v>
                </c:pt>
              </c:numCache>
            </c:numRef>
          </c:yVal>
          <c:smooth val="0"/>
        </c:ser>
        <c:ser>
          <c:idx val="1"/>
          <c:order val="2"/>
          <c:tx>
            <c:v>rate 8.54e-4</c:v>
          </c:tx>
          <c:spPr>
            <a:ln w="12700">
              <a:solidFill>
                <a:srgbClr val="FF00FF"/>
              </a:solidFill>
              <a:prstDash val="solid"/>
            </a:ln>
          </c:spPr>
          <c:marker>
            <c:symbol val="square"/>
            <c:size val="5"/>
            <c:spPr>
              <a:solidFill>
                <a:srgbClr val="FF00FF"/>
              </a:solidFill>
              <a:ln>
                <a:solidFill>
                  <a:srgbClr val="FF00FF"/>
                </a:solidFill>
                <a:prstDash val="solid"/>
              </a:ln>
            </c:spPr>
          </c:marker>
          <c:xVal>
            <c:numRef>
              <c:f>Лист1!$C$1:$C$110</c:f>
              <c:numCache>
                <c:formatCode>General</c:formatCode>
                <c:ptCount val="110"/>
                <c:pt idx="0">
                  <c:v>2.7810000000000001E-2</c:v>
                </c:pt>
                <c:pt idx="1">
                  <c:v>5.3809999999999997E-2</c:v>
                </c:pt>
                <c:pt idx="2">
                  <c:v>7.8359999999999999E-2</c:v>
                </c:pt>
                <c:pt idx="3">
                  <c:v>0.10435</c:v>
                </c:pt>
                <c:pt idx="4">
                  <c:v>0.12822</c:v>
                </c:pt>
                <c:pt idx="5">
                  <c:v>0.15267</c:v>
                </c:pt>
                <c:pt idx="6">
                  <c:v>0.17685000000000001</c:v>
                </c:pt>
                <c:pt idx="7">
                  <c:v>0.19982</c:v>
                </c:pt>
                <c:pt idx="8">
                  <c:v>0.22148000000000001</c:v>
                </c:pt>
                <c:pt idx="9">
                  <c:v>0.24424000000000001</c:v>
                </c:pt>
                <c:pt idx="10">
                  <c:v>0.26451000000000002</c:v>
                </c:pt>
                <c:pt idx="11">
                  <c:v>0.28573999999999999</c:v>
                </c:pt>
                <c:pt idx="12">
                  <c:v>0.30642999999999998</c:v>
                </c:pt>
                <c:pt idx="13">
                  <c:v>0.32686999999999999</c:v>
                </c:pt>
                <c:pt idx="14">
                  <c:v>0.34666000000000002</c:v>
                </c:pt>
                <c:pt idx="15">
                  <c:v>0.36604999999999999</c:v>
                </c:pt>
                <c:pt idx="16">
                  <c:v>0.38512000000000002</c:v>
                </c:pt>
                <c:pt idx="17">
                  <c:v>0.40377999999999997</c:v>
                </c:pt>
                <c:pt idx="18">
                  <c:v>0.42203000000000002</c:v>
                </c:pt>
                <c:pt idx="19">
                  <c:v>0.43989</c:v>
                </c:pt>
                <c:pt idx="20">
                  <c:v>0.45669999999999999</c:v>
                </c:pt>
                <c:pt idx="21">
                  <c:v>0.47416000000000003</c:v>
                </c:pt>
                <c:pt idx="22">
                  <c:v>0.49136000000000002</c:v>
                </c:pt>
                <c:pt idx="23">
                  <c:v>0.50827999999999995</c:v>
                </c:pt>
                <c:pt idx="24">
                  <c:v>0.52497000000000005</c:v>
                </c:pt>
                <c:pt idx="25">
                  <c:v>0.54139000000000004</c:v>
                </c:pt>
                <c:pt idx="26">
                  <c:v>0.55759000000000003</c:v>
                </c:pt>
                <c:pt idx="27">
                  <c:v>0.57352000000000003</c:v>
                </c:pt>
                <c:pt idx="28">
                  <c:v>0.58916999999999997</c:v>
                </c:pt>
                <c:pt idx="29">
                  <c:v>0.60455000000000003</c:v>
                </c:pt>
                <c:pt idx="30">
                  <c:v>0.61968999999999996</c:v>
                </c:pt>
                <c:pt idx="31">
                  <c:v>0.63456999999999997</c:v>
                </c:pt>
                <c:pt idx="32">
                  <c:v>0.64922999999999997</c:v>
                </c:pt>
                <c:pt idx="33">
                  <c:v>0.66366000000000003</c:v>
                </c:pt>
                <c:pt idx="34">
                  <c:v>0.67788000000000004</c:v>
                </c:pt>
                <c:pt idx="35">
                  <c:v>0.69186999999999999</c:v>
                </c:pt>
                <c:pt idx="36">
                  <c:v>0.70567000000000002</c:v>
                </c:pt>
                <c:pt idx="37">
                  <c:v>0.71928999999999998</c:v>
                </c:pt>
                <c:pt idx="38">
                  <c:v>0.73270999999999997</c:v>
                </c:pt>
                <c:pt idx="39">
                  <c:v>0.74597000000000002</c:v>
                </c:pt>
                <c:pt idx="40">
                  <c:v>0.75904000000000005</c:v>
                </c:pt>
                <c:pt idx="41">
                  <c:v>0.77193000000000001</c:v>
                </c:pt>
                <c:pt idx="42">
                  <c:v>0.78466000000000002</c:v>
                </c:pt>
                <c:pt idx="43">
                  <c:v>0.79720999999999997</c:v>
                </c:pt>
                <c:pt idx="44">
                  <c:v>0.80962000000000001</c:v>
                </c:pt>
                <c:pt idx="45">
                  <c:v>0.82186999999999999</c:v>
                </c:pt>
                <c:pt idx="46">
                  <c:v>0.83398000000000005</c:v>
                </c:pt>
                <c:pt idx="47">
                  <c:v>0.84597</c:v>
                </c:pt>
                <c:pt idx="48">
                  <c:v>0.85782000000000003</c:v>
                </c:pt>
                <c:pt idx="49">
                  <c:v>0.86956</c:v>
                </c:pt>
                <c:pt idx="50">
                  <c:v>0.88085000000000002</c:v>
                </c:pt>
                <c:pt idx="51">
                  <c:v>0.89241000000000004</c:v>
                </c:pt>
                <c:pt idx="52">
                  <c:v>0.90386</c:v>
                </c:pt>
                <c:pt idx="53">
                  <c:v>0.91520999999999997</c:v>
                </c:pt>
                <c:pt idx="54">
                  <c:v>0.92645999999999995</c:v>
                </c:pt>
                <c:pt idx="55">
                  <c:v>0.93762000000000001</c:v>
                </c:pt>
                <c:pt idx="56">
                  <c:v>0.94867000000000001</c:v>
                </c:pt>
                <c:pt idx="57">
                  <c:v>0.95962999999999998</c:v>
                </c:pt>
                <c:pt idx="58">
                  <c:v>0.97047000000000005</c:v>
                </c:pt>
                <c:pt idx="59">
                  <c:v>0.98119999999999996</c:v>
                </c:pt>
                <c:pt idx="60">
                  <c:v>0.99180000000000001</c:v>
                </c:pt>
                <c:pt idx="61">
                  <c:v>1.0022800000000001</c:v>
                </c:pt>
                <c:pt idx="62">
                  <c:v>1.0126299999999999</c:v>
                </c:pt>
                <c:pt idx="63">
                  <c:v>1.02285</c:v>
                </c:pt>
                <c:pt idx="64">
                  <c:v>1.03294</c:v>
                </c:pt>
                <c:pt idx="65">
                  <c:v>1.0428999999999999</c:v>
                </c:pt>
                <c:pt idx="66">
                  <c:v>1.0527299999999999</c:v>
                </c:pt>
                <c:pt idx="67">
                  <c:v>1.06243</c:v>
                </c:pt>
                <c:pt idx="68">
                  <c:v>1.07203</c:v>
                </c:pt>
                <c:pt idx="69">
                  <c:v>1.08152</c:v>
                </c:pt>
                <c:pt idx="70">
                  <c:v>1.09091</c:v>
                </c:pt>
                <c:pt idx="71">
                  <c:v>1.1002000000000001</c:v>
                </c:pt>
                <c:pt idx="72">
                  <c:v>1.10941</c:v>
                </c:pt>
                <c:pt idx="73">
                  <c:v>1.1185400000000001</c:v>
                </c:pt>
                <c:pt idx="74">
                  <c:v>1.1275900000000001</c:v>
                </c:pt>
                <c:pt idx="75">
                  <c:v>1.1365700000000001</c:v>
                </c:pt>
                <c:pt idx="76">
                  <c:v>1.1454800000000001</c:v>
                </c:pt>
                <c:pt idx="77">
                  <c:v>1.15432</c:v>
                </c:pt>
                <c:pt idx="78">
                  <c:v>1.16309</c:v>
                </c:pt>
                <c:pt idx="79">
                  <c:v>1.17181</c:v>
                </c:pt>
                <c:pt idx="80">
                  <c:v>1.1804699999999999</c:v>
                </c:pt>
                <c:pt idx="81">
                  <c:v>1.1890700000000001</c:v>
                </c:pt>
                <c:pt idx="82">
                  <c:v>1.1976199999999999</c:v>
                </c:pt>
                <c:pt idx="83">
                  <c:v>1.20611</c:v>
                </c:pt>
                <c:pt idx="84">
                  <c:v>1.21455</c:v>
                </c:pt>
                <c:pt idx="85">
                  <c:v>1.2229300000000001</c:v>
                </c:pt>
                <c:pt idx="86">
                  <c:v>1.23126</c:v>
                </c:pt>
                <c:pt idx="87">
                  <c:v>1.23952</c:v>
                </c:pt>
                <c:pt idx="88">
                  <c:v>1.2477100000000001</c:v>
                </c:pt>
                <c:pt idx="89">
                  <c:v>1.25583</c:v>
                </c:pt>
                <c:pt idx="90">
                  <c:v>1.26387</c:v>
                </c:pt>
                <c:pt idx="91">
                  <c:v>1.27182</c:v>
                </c:pt>
                <c:pt idx="92">
                  <c:v>1.27969</c:v>
                </c:pt>
                <c:pt idx="93">
                  <c:v>1.28749</c:v>
                </c:pt>
                <c:pt idx="94">
                  <c:v>1.2951999999999999</c:v>
                </c:pt>
                <c:pt idx="95">
                  <c:v>1.30284</c:v>
                </c:pt>
                <c:pt idx="96">
                  <c:v>1.3104199999999999</c:v>
                </c:pt>
                <c:pt idx="97">
                  <c:v>1.31793</c:v>
                </c:pt>
                <c:pt idx="98">
                  <c:v>1.3253999999999999</c:v>
                </c:pt>
                <c:pt idx="99">
                  <c:v>1.3328199999999999</c:v>
                </c:pt>
                <c:pt idx="100">
                  <c:v>1.34022</c:v>
                </c:pt>
                <c:pt idx="101">
                  <c:v>1.34758</c:v>
                </c:pt>
                <c:pt idx="102">
                  <c:v>1.3549</c:v>
                </c:pt>
                <c:pt idx="103">
                  <c:v>1.36219</c:v>
                </c:pt>
                <c:pt idx="104">
                  <c:v>1.3694299999999999</c:v>
                </c:pt>
                <c:pt idx="105">
                  <c:v>1.3766400000000001</c:v>
                </c:pt>
                <c:pt idx="106">
                  <c:v>1.3837900000000001</c:v>
                </c:pt>
                <c:pt idx="107">
                  <c:v>1.3909</c:v>
                </c:pt>
                <c:pt idx="108">
                  <c:v>1.39795</c:v>
                </c:pt>
                <c:pt idx="109">
                  <c:v>1.4049499999999999</c:v>
                </c:pt>
              </c:numCache>
            </c:numRef>
          </c:xVal>
          <c:yVal>
            <c:numRef>
              <c:f>Лист1!$D$1:$D$110</c:f>
              <c:numCache>
                <c:formatCode>General</c:formatCode>
                <c:ptCount val="110"/>
                <c:pt idx="0">
                  <c:v>15.51051</c:v>
                </c:pt>
                <c:pt idx="1">
                  <c:v>17.534050000000001</c:v>
                </c:pt>
                <c:pt idx="2">
                  <c:v>18.993279999999999</c:v>
                </c:pt>
                <c:pt idx="3">
                  <c:v>20.111139999999999</c:v>
                </c:pt>
                <c:pt idx="4">
                  <c:v>20.93244</c:v>
                </c:pt>
                <c:pt idx="5">
                  <c:v>21.627829999999999</c:v>
                </c:pt>
                <c:pt idx="6">
                  <c:v>22.24755</c:v>
                </c:pt>
                <c:pt idx="7">
                  <c:v>22.79665</c:v>
                </c:pt>
                <c:pt idx="8">
                  <c:v>23.305710000000001</c:v>
                </c:pt>
                <c:pt idx="9">
                  <c:v>23.80932</c:v>
                </c:pt>
                <c:pt idx="10">
                  <c:v>24.24719</c:v>
                </c:pt>
                <c:pt idx="11">
                  <c:v>24.69689</c:v>
                </c:pt>
                <c:pt idx="12">
                  <c:v>25.139669999999999</c:v>
                </c:pt>
                <c:pt idx="13">
                  <c:v>25.57695</c:v>
                </c:pt>
                <c:pt idx="14">
                  <c:v>26.003170000000001</c:v>
                </c:pt>
                <c:pt idx="15">
                  <c:v>26.424630000000001</c:v>
                </c:pt>
                <c:pt idx="16">
                  <c:v>26.839700000000001</c:v>
                </c:pt>
                <c:pt idx="17">
                  <c:v>27.245239999999999</c:v>
                </c:pt>
                <c:pt idx="18">
                  <c:v>27.664739999999998</c:v>
                </c:pt>
                <c:pt idx="19">
                  <c:v>28.083130000000001</c:v>
                </c:pt>
                <c:pt idx="20">
                  <c:v>28.458880000000001</c:v>
                </c:pt>
                <c:pt idx="21">
                  <c:v>28.826170000000001</c:v>
                </c:pt>
                <c:pt idx="22">
                  <c:v>29.172640000000001</c:v>
                </c:pt>
                <c:pt idx="23">
                  <c:v>29.50563</c:v>
                </c:pt>
                <c:pt idx="24">
                  <c:v>29.829920000000001</c:v>
                </c:pt>
                <c:pt idx="25">
                  <c:v>30.14715</c:v>
                </c:pt>
                <c:pt idx="26">
                  <c:v>30.45365</c:v>
                </c:pt>
                <c:pt idx="27">
                  <c:v>30.748840000000001</c:v>
                </c:pt>
                <c:pt idx="28">
                  <c:v>31.036159999999999</c:v>
                </c:pt>
                <c:pt idx="29">
                  <c:v>31.315919999999998</c:v>
                </c:pt>
                <c:pt idx="30">
                  <c:v>31.58174</c:v>
                </c:pt>
                <c:pt idx="31">
                  <c:v>31.845569999999999</c:v>
                </c:pt>
                <c:pt idx="32">
                  <c:v>32.102229999999999</c:v>
                </c:pt>
                <c:pt idx="33">
                  <c:v>32.351660000000003</c:v>
                </c:pt>
                <c:pt idx="34">
                  <c:v>32.595849999999999</c:v>
                </c:pt>
                <c:pt idx="35">
                  <c:v>32.83719</c:v>
                </c:pt>
                <c:pt idx="36">
                  <c:v>33.07591</c:v>
                </c:pt>
                <c:pt idx="37">
                  <c:v>33.31044</c:v>
                </c:pt>
                <c:pt idx="38">
                  <c:v>33.541879999999999</c:v>
                </c:pt>
                <c:pt idx="39">
                  <c:v>33.77093</c:v>
                </c:pt>
                <c:pt idx="40">
                  <c:v>33.99577</c:v>
                </c:pt>
                <c:pt idx="41">
                  <c:v>34.216560000000001</c:v>
                </c:pt>
                <c:pt idx="42">
                  <c:v>34.436100000000003</c:v>
                </c:pt>
                <c:pt idx="43">
                  <c:v>34.65222</c:v>
                </c:pt>
                <c:pt idx="44">
                  <c:v>34.86562</c:v>
                </c:pt>
                <c:pt idx="45">
                  <c:v>35.076450000000001</c:v>
                </c:pt>
                <c:pt idx="46">
                  <c:v>35.284190000000002</c:v>
                </c:pt>
                <c:pt idx="47">
                  <c:v>35.492719999999998</c:v>
                </c:pt>
                <c:pt idx="48">
                  <c:v>35.701349999999998</c:v>
                </c:pt>
                <c:pt idx="49">
                  <c:v>35.91086</c:v>
                </c:pt>
                <c:pt idx="50">
                  <c:v>36.110219999999998</c:v>
                </c:pt>
                <c:pt idx="51">
                  <c:v>36.30077</c:v>
                </c:pt>
                <c:pt idx="52">
                  <c:v>36.478900000000003</c:v>
                </c:pt>
                <c:pt idx="53">
                  <c:v>36.649279999999997</c:v>
                </c:pt>
                <c:pt idx="54">
                  <c:v>36.809939999999997</c:v>
                </c:pt>
                <c:pt idx="55">
                  <c:v>36.961539999999999</c:v>
                </c:pt>
                <c:pt idx="56">
                  <c:v>37.10239</c:v>
                </c:pt>
                <c:pt idx="57">
                  <c:v>37.23939</c:v>
                </c:pt>
                <c:pt idx="58">
                  <c:v>37.388210000000001</c:v>
                </c:pt>
                <c:pt idx="59">
                  <c:v>37.512169999999998</c:v>
                </c:pt>
                <c:pt idx="60">
                  <c:v>37.644399999999997</c:v>
                </c:pt>
                <c:pt idx="61">
                  <c:v>37.770090000000003</c:v>
                </c:pt>
                <c:pt idx="62">
                  <c:v>37.887529999999998</c:v>
                </c:pt>
                <c:pt idx="63">
                  <c:v>38.001980000000003</c:v>
                </c:pt>
                <c:pt idx="64">
                  <c:v>38.113759999999999</c:v>
                </c:pt>
                <c:pt idx="65">
                  <c:v>38.228479999999998</c:v>
                </c:pt>
                <c:pt idx="66">
                  <c:v>38.344380000000001</c:v>
                </c:pt>
                <c:pt idx="67">
                  <c:v>38.460349999999998</c:v>
                </c:pt>
                <c:pt idx="68">
                  <c:v>38.575699999999998</c:v>
                </c:pt>
                <c:pt idx="69">
                  <c:v>38.691130000000001</c:v>
                </c:pt>
                <c:pt idx="70">
                  <c:v>38.805259999999997</c:v>
                </c:pt>
                <c:pt idx="71">
                  <c:v>38.907449999999997</c:v>
                </c:pt>
                <c:pt idx="72">
                  <c:v>39.005299999999998</c:v>
                </c:pt>
                <c:pt idx="73">
                  <c:v>39.106650000000002</c:v>
                </c:pt>
                <c:pt idx="74">
                  <c:v>39.21613</c:v>
                </c:pt>
                <c:pt idx="75">
                  <c:v>39.312570000000001</c:v>
                </c:pt>
                <c:pt idx="76">
                  <c:v>39.396990000000002</c:v>
                </c:pt>
                <c:pt idx="77">
                  <c:v>39.47045</c:v>
                </c:pt>
                <c:pt idx="78">
                  <c:v>39.537329999999997</c:v>
                </c:pt>
                <c:pt idx="79">
                  <c:v>39.599400000000003</c:v>
                </c:pt>
                <c:pt idx="80">
                  <c:v>39.656410000000001</c:v>
                </c:pt>
                <c:pt idx="81">
                  <c:v>39.713709999999999</c:v>
                </c:pt>
                <c:pt idx="82">
                  <c:v>39.780119999999997</c:v>
                </c:pt>
                <c:pt idx="83">
                  <c:v>39.855200000000004</c:v>
                </c:pt>
                <c:pt idx="84">
                  <c:v>39.928339999999999</c:v>
                </c:pt>
                <c:pt idx="85">
                  <c:v>39.986989999999999</c:v>
                </c:pt>
                <c:pt idx="86">
                  <c:v>39.967680000000001</c:v>
                </c:pt>
                <c:pt idx="87">
                  <c:v>39.912500000000001</c:v>
                </c:pt>
                <c:pt idx="88">
                  <c:v>39.847709999999999</c:v>
                </c:pt>
                <c:pt idx="89">
                  <c:v>39.786540000000002</c:v>
                </c:pt>
                <c:pt idx="90">
                  <c:v>39.702559999999998</c:v>
                </c:pt>
                <c:pt idx="91">
                  <c:v>39.629840000000002</c:v>
                </c:pt>
                <c:pt idx="92">
                  <c:v>39.546939999999999</c:v>
                </c:pt>
                <c:pt idx="93">
                  <c:v>39.447710000000001</c:v>
                </c:pt>
                <c:pt idx="94">
                  <c:v>39.32011</c:v>
                </c:pt>
                <c:pt idx="95">
                  <c:v>39.235010000000003</c:v>
                </c:pt>
                <c:pt idx="96">
                  <c:v>39.186019999999999</c:v>
                </c:pt>
                <c:pt idx="97">
                  <c:v>39.089120000000001</c:v>
                </c:pt>
                <c:pt idx="98">
                  <c:v>39.041629999999998</c:v>
                </c:pt>
                <c:pt idx="99">
                  <c:v>39.020269999999996</c:v>
                </c:pt>
                <c:pt idx="100">
                  <c:v>38.992229999999999</c:v>
                </c:pt>
                <c:pt idx="101">
                  <c:v>38.958620000000003</c:v>
                </c:pt>
                <c:pt idx="102">
                  <c:v>38.918729999999996</c:v>
                </c:pt>
                <c:pt idx="103">
                  <c:v>38.872619999999998</c:v>
                </c:pt>
                <c:pt idx="104">
                  <c:v>38.822679999999998</c:v>
                </c:pt>
                <c:pt idx="105">
                  <c:v>38.775970000000001</c:v>
                </c:pt>
                <c:pt idx="106">
                  <c:v>38.685229999999997</c:v>
                </c:pt>
                <c:pt idx="107">
                  <c:v>38.586359999999999</c:v>
                </c:pt>
                <c:pt idx="108">
                  <c:v>38.459049999999998</c:v>
                </c:pt>
                <c:pt idx="109">
                  <c:v>38.300840000000001</c:v>
                </c:pt>
              </c:numCache>
            </c:numRef>
          </c:yVal>
          <c:smooth val="0"/>
        </c:ser>
        <c:ser>
          <c:idx val="0"/>
          <c:order val="3"/>
          <c:tx>
            <c:v>rate 5e-4</c:v>
          </c:tx>
          <c:spPr>
            <a:ln w="12700">
              <a:solidFill>
                <a:srgbClr val="000080"/>
              </a:solidFill>
              <a:prstDash val="solid"/>
            </a:ln>
          </c:spPr>
          <c:marker>
            <c:symbol val="diamond"/>
            <c:size val="5"/>
            <c:spPr>
              <a:solidFill>
                <a:srgbClr val="000080"/>
              </a:solidFill>
              <a:ln>
                <a:solidFill>
                  <a:srgbClr val="000080"/>
                </a:solidFill>
                <a:prstDash val="solid"/>
              </a:ln>
            </c:spPr>
          </c:marker>
          <c:xVal>
            <c:numRef>
              <c:f>Лист1!$A$2:$A$56</c:f>
              <c:numCache>
                <c:formatCode>General</c:formatCode>
                <c:ptCount val="55"/>
                <c:pt idx="0">
                  <c:v>0.16980999999999999</c:v>
                </c:pt>
                <c:pt idx="1">
                  <c:v>0.20810999999999999</c:v>
                </c:pt>
                <c:pt idx="2">
                  <c:v>0.24454000000000001</c:v>
                </c:pt>
                <c:pt idx="3">
                  <c:v>0.27944999999999998</c:v>
                </c:pt>
                <c:pt idx="4">
                  <c:v>0.31317</c:v>
                </c:pt>
                <c:pt idx="5">
                  <c:v>0.34592000000000001</c:v>
                </c:pt>
                <c:pt idx="6">
                  <c:v>0.37831999999999999</c:v>
                </c:pt>
                <c:pt idx="7">
                  <c:v>0.40999000000000002</c:v>
                </c:pt>
                <c:pt idx="8">
                  <c:v>0.44096000000000002</c:v>
                </c:pt>
                <c:pt idx="9">
                  <c:v>0.47033000000000003</c:v>
                </c:pt>
                <c:pt idx="10">
                  <c:v>0.49863000000000002</c:v>
                </c:pt>
                <c:pt idx="11">
                  <c:v>0.52568999999999999</c:v>
                </c:pt>
                <c:pt idx="12">
                  <c:v>0.55201999999999996</c:v>
                </c:pt>
                <c:pt idx="13">
                  <c:v>0.57748999999999995</c:v>
                </c:pt>
                <c:pt idx="14">
                  <c:v>0.60251999999999994</c:v>
                </c:pt>
                <c:pt idx="15">
                  <c:v>0.62709999999999999</c:v>
                </c:pt>
                <c:pt idx="16">
                  <c:v>0.65137</c:v>
                </c:pt>
                <c:pt idx="17">
                  <c:v>0.67503000000000002</c:v>
                </c:pt>
                <c:pt idx="18">
                  <c:v>0.69811999999999996</c:v>
                </c:pt>
                <c:pt idx="19">
                  <c:v>0.72055999999999998</c:v>
                </c:pt>
                <c:pt idx="20">
                  <c:v>0.74261999999999995</c:v>
                </c:pt>
                <c:pt idx="21">
                  <c:v>0.76424000000000003</c:v>
                </c:pt>
                <c:pt idx="22">
                  <c:v>0.78564000000000001</c:v>
                </c:pt>
                <c:pt idx="23">
                  <c:v>0.81081999999999999</c:v>
                </c:pt>
                <c:pt idx="24">
                  <c:v>0.83979999999999999</c:v>
                </c:pt>
                <c:pt idx="25">
                  <c:v>0.872</c:v>
                </c:pt>
                <c:pt idx="26">
                  <c:v>0.89919000000000004</c:v>
                </c:pt>
                <c:pt idx="27">
                  <c:v>0.92139000000000004</c:v>
                </c:pt>
                <c:pt idx="28">
                  <c:v>0.93922000000000005</c:v>
                </c:pt>
                <c:pt idx="29">
                  <c:v>0.95699000000000001</c:v>
                </c:pt>
                <c:pt idx="30">
                  <c:v>0.97453000000000001</c:v>
                </c:pt>
                <c:pt idx="31">
                  <c:v>0.99180999999999997</c:v>
                </c:pt>
                <c:pt idx="32">
                  <c:v>1.0085200000000001</c:v>
                </c:pt>
                <c:pt idx="33">
                  <c:v>1.0251999999999999</c:v>
                </c:pt>
                <c:pt idx="34">
                  <c:v>1.0417000000000001</c:v>
                </c:pt>
                <c:pt idx="35">
                  <c:v>1.0582199999999999</c:v>
                </c:pt>
                <c:pt idx="36">
                  <c:v>1.0742799999999999</c:v>
                </c:pt>
                <c:pt idx="37">
                  <c:v>1.0899099999999999</c:v>
                </c:pt>
                <c:pt idx="38">
                  <c:v>1.10514</c:v>
                </c:pt>
                <c:pt idx="39">
                  <c:v>1.1201399999999999</c:v>
                </c:pt>
                <c:pt idx="40">
                  <c:v>1.13486</c:v>
                </c:pt>
                <c:pt idx="41">
                  <c:v>1.14937</c:v>
                </c:pt>
                <c:pt idx="42">
                  <c:v>1.16368</c:v>
                </c:pt>
                <c:pt idx="43">
                  <c:v>1.1779200000000001</c:v>
                </c:pt>
                <c:pt idx="44">
                  <c:v>1.1919200000000001</c:v>
                </c:pt>
                <c:pt idx="45">
                  <c:v>1.2056800000000001</c:v>
                </c:pt>
                <c:pt idx="46">
                  <c:v>1.2193000000000001</c:v>
                </c:pt>
                <c:pt idx="47">
                  <c:v>1.2326999999999999</c:v>
                </c:pt>
                <c:pt idx="48">
                  <c:v>1.2459899999999999</c:v>
                </c:pt>
                <c:pt idx="49">
                  <c:v>1.2589999999999999</c:v>
                </c:pt>
                <c:pt idx="50">
                  <c:v>1.2718100000000001</c:v>
                </c:pt>
                <c:pt idx="51">
                  <c:v>1.2845</c:v>
                </c:pt>
                <c:pt idx="52">
                  <c:v>1.29704</c:v>
                </c:pt>
                <c:pt idx="53">
                  <c:v>1.30949</c:v>
                </c:pt>
                <c:pt idx="54">
                  <c:v>1.3217300000000001</c:v>
                </c:pt>
              </c:numCache>
            </c:numRef>
          </c:xVal>
          <c:yVal>
            <c:numRef>
              <c:f>Лист1!$B$2:$B$56</c:f>
              <c:numCache>
                <c:formatCode>General</c:formatCode>
                <c:ptCount val="55"/>
                <c:pt idx="0">
                  <c:v>15.159319999999999</c:v>
                </c:pt>
                <c:pt idx="1">
                  <c:v>16.49438</c:v>
                </c:pt>
                <c:pt idx="2">
                  <c:v>17.598459999999999</c:v>
                </c:pt>
                <c:pt idx="3">
                  <c:v>18.555109999999999</c:v>
                </c:pt>
                <c:pt idx="4">
                  <c:v>19.398040000000002</c:v>
                </c:pt>
                <c:pt idx="5">
                  <c:v>20.231380000000001</c:v>
                </c:pt>
                <c:pt idx="6">
                  <c:v>21.0198</c:v>
                </c:pt>
                <c:pt idx="7">
                  <c:v>21.766839999999998</c:v>
                </c:pt>
                <c:pt idx="8">
                  <c:v>22.474460000000001</c:v>
                </c:pt>
                <c:pt idx="9">
                  <c:v>23.137039999999999</c:v>
                </c:pt>
                <c:pt idx="10">
                  <c:v>23.763210000000001</c:v>
                </c:pt>
                <c:pt idx="11">
                  <c:v>24.353269999999998</c:v>
                </c:pt>
                <c:pt idx="12">
                  <c:v>24.914629999999999</c:v>
                </c:pt>
                <c:pt idx="13">
                  <c:v>25.44651</c:v>
                </c:pt>
                <c:pt idx="14">
                  <c:v>25.948519999999998</c:v>
                </c:pt>
                <c:pt idx="15">
                  <c:v>26.42474</c:v>
                </c:pt>
                <c:pt idx="16">
                  <c:v>26.88158</c:v>
                </c:pt>
                <c:pt idx="17">
                  <c:v>27.312349999999999</c:v>
                </c:pt>
                <c:pt idx="18">
                  <c:v>27.721779999999999</c:v>
                </c:pt>
                <c:pt idx="19">
                  <c:v>28.112220000000001</c:v>
                </c:pt>
                <c:pt idx="20">
                  <c:v>28.485949999999999</c:v>
                </c:pt>
                <c:pt idx="21">
                  <c:v>28.845800000000001</c:v>
                </c:pt>
                <c:pt idx="22">
                  <c:v>29.19379</c:v>
                </c:pt>
                <c:pt idx="23">
                  <c:v>29.550080000000001</c:v>
                </c:pt>
                <c:pt idx="24">
                  <c:v>29.907810000000001</c:v>
                </c:pt>
                <c:pt idx="25">
                  <c:v>30.263000000000002</c:v>
                </c:pt>
                <c:pt idx="26">
                  <c:v>30.576370000000001</c:v>
                </c:pt>
                <c:pt idx="27">
                  <c:v>30.855060000000002</c:v>
                </c:pt>
                <c:pt idx="28">
                  <c:v>31.107019999999999</c:v>
                </c:pt>
                <c:pt idx="29">
                  <c:v>31.354610000000001</c:v>
                </c:pt>
                <c:pt idx="30">
                  <c:v>31.599959999999999</c:v>
                </c:pt>
                <c:pt idx="31">
                  <c:v>31.846329999999998</c:v>
                </c:pt>
                <c:pt idx="32">
                  <c:v>32.088360000000002</c:v>
                </c:pt>
                <c:pt idx="33">
                  <c:v>32.330930000000002</c:v>
                </c:pt>
                <c:pt idx="34">
                  <c:v>32.570070000000001</c:v>
                </c:pt>
                <c:pt idx="35">
                  <c:v>32.807220000000001</c:v>
                </c:pt>
                <c:pt idx="36">
                  <c:v>33.038789999999999</c:v>
                </c:pt>
                <c:pt idx="37">
                  <c:v>33.26276</c:v>
                </c:pt>
                <c:pt idx="38">
                  <c:v>33.477510000000002</c:v>
                </c:pt>
                <c:pt idx="39">
                  <c:v>33.683230000000002</c:v>
                </c:pt>
                <c:pt idx="40">
                  <c:v>33.878239999999998</c:v>
                </c:pt>
                <c:pt idx="41">
                  <c:v>34.060850000000002</c:v>
                </c:pt>
                <c:pt idx="42">
                  <c:v>34.229419999999998</c:v>
                </c:pt>
                <c:pt idx="43">
                  <c:v>34.382680000000001</c:v>
                </c:pt>
                <c:pt idx="44">
                  <c:v>34.520980000000002</c:v>
                </c:pt>
                <c:pt idx="45">
                  <c:v>34.649729999999998</c:v>
                </c:pt>
                <c:pt idx="46">
                  <c:v>34.752560000000003</c:v>
                </c:pt>
                <c:pt idx="47">
                  <c:v>34.83623</c:v>
                </c:pt>
                <c:pt idx="48">
                  <c:v>34.900199999999998</c:v>
                </c:pt>
                <c:pt idx="49">
                  <c:v>34.943779999999997</c:v>
                </c:pt>
                <c:pt idx="50">
                  <c:v>35.111400000000003</c:v>
                </c:pt>
                <c:pt idx="51">
                  <c:v>35.165199999999999</c:v>
                </c:pt>
                <c:pt idx="52">
                  <c:v>35.167859999999997</c:v>
                </c:pt>
                <c:pt idx="53">
                  <c:v>35.03548</c:v>
                </c:pt>
                <c:pt idx="54">
                  <c:v>34.970750000000002</c:v>
                </c:pt>
              </c:numCache>
            </c:numRef>
          </c:yVal>
          <c:smooth val="0"/>
        </c:ser>
        <c:ser>
          <c:idx val="4"/>
          <c:order val="4"/>
          <c:tx>
            <c:v>rate 3e-4</c:v>
          </c:tx>
          <c:spPr>
            <a:ln w="12700">
              <a:solidFill>
                <a:srgbClr val="800080"/>
              </a:solidFill>
              <a:prstDash val="solid"/>
            </a:ln>
          </c:spPr>
          <c:marker>
            <c:symbol val="star"/>
            <c:size val="5"/>
            <c:spPr>
              <a:noFill/>
              <a:ln>
                <a:solidFill>
                  <a:srgbClr val="800080"/>
                </a:solidFill>
                <a:prstDash val="solid"/>
              </a:ln>
            </c:spPr>
          </c:marker>
          <c:xVal>
            <c:numRef>
              <c:f>Лист1!$I$1:$I$48</c:f>
              <c:numCache>
                <c:formatCode>General</c:formatCode>
                <c:ptCount val="48"/>
                <c:pt idx="0">
                  <c:v>7.5620000000000007E-2</c:v>
                </c:pt>
                <c:pt idx="1">
                  <c:v>0.14774000000000001</c:v>
                </c:pt>
                <c:pt idx="2">
                  <c:v>0.21807000000000001</c:v>
                </c:pt>
                <c:pt idx="3">
                  <c:v>0.28525</c:v>
                </c:pt>
                <c:pt idx="4">
                  <c:v>0.34933999999999998</c:v>
                </c:pt>
                <c:pt idx="5">
                  <c:v>0.4022</c:v>
                </c:pt>
                <c:pt idx="6">
                  <c:v>0.45695999999999998</c:v>
                </c:pt>
                <c:pt idx="7">
                  <c:v>0.50783</c:v>
                </c:pt>
                <c:pt idx="8">
                  <c:v>0.55635000000000001</c:v>
                </c:pt>
                <c:pt idx="9">
                  <c:v>0.60219</c:v>
                </c:pt>
                <c:pt idx="10">
                  <c:v>0.64410999999999996</c:v>
                </c:pt>
                <c:pt idx="11">
                  <c:v>0.68615000000000004</c:v>
                </c:pt>
                <c:pt idx="12">
                  <c:v>0.72633000000000003</c:v>
                </c:pt>
                <c:pt idx="13">
                  <c:v>0.76471999999999996</c:v>
                </c:pt>
                <c:pt idx="14">
                  <c:v>0.80154000000000003</c:v>
                </c:pt>
                <c:pt idx="15">
                  <c:v>0.83687999999999996</c:v>
                </c:pt>
                <c:pt idx="16">
                  <c:v>0.87104000000000004</c:v>
                </c:pt>
                <c:pt idx="17">
                  <c:v>0.90417000000000003</c:v>
                </c:pt>
                <c:pt idx="18">
                  <c:v>0.93642999999999998</c:v>
                </c:pt>
                <c:pt idx="19">
                  <c:v>0.96782000000000001</c:v>
                </c:pt>
                <c:pt idx="20">
                  <c:v>0.99836999999999998</c:v>
                </c:pt>
                <c:pt idx="21">
                  <c:v>1.02776</c:v>
                </c:pt>
                <c:pt idx="22">
                  <c:v>1.05616</c:v>
                </c:pt>
                <c:pt idx="23">
                  <c:v>1.0835900000000001</c:v>
                </c:pt>
                <c:pt idx="24">
                  <c:v>1.11009</c:v>
                </c:pt>
                <c:pt idx="25">
                  <c:v>1.1357900000000001</c:v>
                </c:pt>
                <c:pt idx="26">
                  <c:v>1.16099</c:v>
                </c:pt>
                <c:pt idx="27">
                  <c:v>1.1855800000000001</c:v>
                </c:pt>
                <c:pt idx="28">
                  <c:v>1.2096800000000001</c:v>
                </c:pt>
                <c:pt idx="29">
                  <c:v>1.2333099999999999</c:v>
                </c:pt>
                <c:pt idx="30">
                  <c:v>1.25641</c:v>
                </c:pt>
                <c:pt idx="31">
                  <c:v>1.2789699999999999</c:v>
                </c:pt>
                <c:pt idx="32">
                  <c:v>1.3011600000000001</c:v>
                </c:pt>
                <c:pt idx="33">
                  <c:v>1.3228800000000001</c:v>
                </c:pt>
                <c:pt idx="34">
                  <c:v>1.3441799999999999</c:v>
                </c:pt>
                <c:pt idx="35">
                  <c:v>1.3650599999999999</c:v>
                </c:pt>
                <c:pt idx="36">
                  <c:v>1.3855200000000001</c:v>
                </c:pt>
                <c:pt idx="37">
                  <c:v>1.4053800000000001</c:v>
                </c:pt>
                <c:pt idx="38">
                  <c:v>1.4247300000000001</c:v>
                </c:pt>
                <c:pt idx="39">
                  <c:v>1.4436</c:v>
                </c:pt>
                <c:pt idx="40">
                  <c:v>1.4620899999999999</c:v>
                </c:pt>
                <c:pt idx="41">
                  <c:v>1.4802</c:v>
                </c:pt>
                <c:pt idx="42">
                  <c:v>1.4980800000000001</c:v>
                </c:pt>
                <c:pt idx="43">
                  <c:v>1.5157499999999999</c:v>
                </c:pt>
                <c:pt idx="44">
                  <c:v>1.53311</c:v>
                </c:pt>
                <c:pt idx="45">
                  <c:v>1.55037</c:v>
                </c:pt>
                <c:pt idx="46">
                  <c:v>1.5671900000000001</c:v>
                </c:pt>
                <c:pt idx="47">
                  <c:v>1.5846199999999999</c:v>
                </c:pt>
              </c:numCache>
            </c:numRef>
          </c:xVal>
          <c:yVal>
            <c:numRef>
              <c:f>Лист1!$J$1:$J$48</c:f>
              <c:numCache>
                <c:formatCode>General</c:formatCode>
                <c:ptCount val="48"/>
                <c:pt idx="0">
                  <c:v>10.438750000000001</c:v>
                </c:pt>
                <c:pt idx="1">
                  <c:v>12.54735</c:v>
                </c:pt>
                <c:pt idx="2">
                  <c:v>14.44435</c:v>
                </c:pt>
                <c:pt idx="3">
                  <c:v>16.20889</c:v>
                </c:pt>
                <c:pt idx="4">
                  <c:v>17.716619999999999</c:v>
                </c:pt>
                <c:pt idx="5">
                  <c:v>18.99072</c:v>
                </c:pt>
                <c:pt idx="6">
                  <c:v>20.214980000000001</c:v>
                </c:pt>
                <c:pt idx="7">
                  <c:v>21.225709999999999</c:v>
                </c:pt>
                <c:pt idx="8">
                  <c:v>22.236440000000002</c:v>
                </c:pt>
                <c:pt idx="9">
                  <c:v>23.166810000000002</c:v>
                </c:pt>
                <c:pt idx="10">
                  <c:v>24.010470000000002</c:v>
                </c:pt>
                <c:pt idx="11">
                  <c:v>24.81626</c:v>
                </c:pt>
                <c:pt idx="12">
                  <c:v>25.578710000000001</c:v>
                </c:pt>
                <c:pt idx="13">
                  <c:v>26.30124</c:v>
                </c:pt>
                <c:pt idx="14">
                  <c:v>26.98817</c:v>
                </c:pt>
                <c:pt idx="15">
                  <c:v>27.642289999999999</c:v>
                </c:pt>
                <c:pt idx="16">
                  <c:v>28.267700000000001</c:v>
                </c:pt>
                <c:pt idx="17">
                  <c:v>28.866420000000002</c:v>
                </c:pt>
                <c:pt idx="18">
                  <c:v>29.439630000000001</c:v>
                </c:pt>
                <c:pt idx="19">
                  <c:v>29.985479999999999</c:v>
                </c:pt>
                <c:pt idx="20">
                  <c:v>30.50329</c:v>
                </c:pt>
                <c:pt idx="21">
                  <c:v>30.989329999999999</c:v>
                </c:pt>
                <c:pt idx="22">
                  <c:v>31.445060000000002</c:v>
                </c:pt>
                <c:pt idx="23">
                  <c:v>31.869330000000001</c:v>
                </c:pt>
                <c:pt idx="24">
                  <c:v>32.260190000000001</c:v>
                </c:pt>
                <c:pt idx="25">
                  <c:v>32.694000000000003</c:v>
                </c:pt>
                <c:pt idx="26">
                  <c:v>33.134250000000002</c:v>
                </c:pt>
                <c:pt idx="27">
                  <c:v>33.557139999999997</c:v>
                </c:pt>
                <c:pt idx="28">
                  <c:v>33.976689999999998</c:v>
                </c:pt>
                <c:pt idx="29">
                  <c:v>34.369120000000002</c:v>
                </c:pt>
                <c:pt idx="30">
                  <c:v>34.730449999999998</c:v>
                </c:pt>
                <c:pt idx="31">
                  <c:v>35.055709999999998</c:v>
                </c:pt>
                <c:pt idx="32">
                  <c:v>35.349400000000003</c:v>
                </c:pt>
                <c:pt idx="33">
                  <c:v>35.610050000000001</c:v>
                </c:pt>
                <c:pt idx="34">
                  <c:v>35.834409999999998</c:v>
                </c:pt>
                <c:pt idx="35">
                  <c:v>36.014389999999999</c:v>
                </c:pt>
                <c:pt idx="36">
                  <c:v>36.160739999999997</c:v>
                </c:pt>
                <c:pt idx="37">
                  <c:v>36.271169999999998</c:v>
                </c:pt>
                <c:pt idx="38">
                  <c:v>36.348730000000003</c:v>
                </c:pt>
                <c:pt idx="39">
                  <c:v>36.394489999999998</c:v>
                </c:pt>
                <c:pt idx="40">
                  <c:v>36.40916</c:v>
                </c:pt>
                <c:pt idx="41">
                  <c:v>36.392029999999998</c:v>
                </c:pt>
                <c:pt idx="42">
                  <c:v>36.329729999999998</c:v>
                </c:pt>
                <c:pt idx="43">
                  <c:v>36.167639999999999</c:v>
                </c:pt>
                <c:pt idx="44">
                  <c:v>35.84892</c:v>
                </c:pt>
                <c:pt idx="45">
                  <c:v>35.318640000000002</c:v>
                </c:pt>
                <c:pt idx="46">
                  <c:v>34.475189999999998</c:v>
                </c:pt>
                <c:pt idx="47">
                  <c:v>32.858049999999999</c:v>
                </c:pt>
              </c:numCache>
            </c:numRef>
          </c:yVal>
          <c:smooth val="0"/>
        </c:ser>
        <c:dLbls>
          <c:showLegendKey val="0"/>
          <c:showVal val="0"/>
          <c:showCatName val="0"/>
          <c:showSerName val="0"/>
          <c:showPercent val="0"/>
          <c:showBubbleSize val="0"/>
        </c:dLbls>
        <c:axId val="175259648"/>
        <c:axId val="175138496"/>
      </c:scatterChart>
      <c:valAx>
        <c:axId val="175259648"/>
        <c:scaling>
          <c:orientation val="minMax"/>
          <c:max val="1.6"/>
          <c:min val="0"/>
        </c:scaling>
        <c:delete val="0"/>
        <c:axPos val="b"/>
        <c:majorGridlines>
          <c:spPr>
            <a:ln w="3175">
              <a:solidFill>
                <a:schemeClr val="bg1">
                  <a:lumMod val="50000"/>
                </a:schemeClr>
              </a:solidFill>
              <a:prstDash val="dash"/>
            </a:ln>
          </c:spPr>
        </c:majorGridlines>
        <c:title>
          <c:tx>
            <c:rich>
              <a:bodyPr/>
              <a:lstStyle/>
              <a:p>
                <a:pPr>
                  <a:defRPr sz="1800" b="1" i="0" u="none" strike="noStrike" baseline="0">
                    <a:solidFill>
                      <a:srgbClr val="000000"/>
                    </a:solidFill>
                    <a:latin typeface="Times New Roman"/>
                    <a:ea typeface="Times New Roman"/>
                    <a:cs typeface="Times New Roman"/>
                  </a:defRPr>
                </a:pPr>
                <a:r>
                  <a:rPr lang="en-US" sz="1800"/>
                  <a:t>Strain</a:t>
                </a:r>
              </a:p>
            </c:rich>
          </c:tx>
          <c:layout>
            <c:manualLayout>
              <c:xMode val="edge"/>
              <c:yMode val="edge"/>
              <c:x val="0.47483036049065297"/>
              <c:y val="0.939004518765051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75138496"/>
        <c:crosses val="autoZero"/>
        <c:crossBetween val="midCat"/>
        <c:majorUnit val="0.2"/>
      </c:valAx>
      <c:valAx>
        <c:axId val="175138496"/>
        <c:scaling>
          <c:orientation val="minMax"/>
          <c:max val="55"/>
          <c:min val="0"/>
        </c:scaling>
        <c:delete val="0"/>
        <c:axPos val="l"/>
        <c:majorGridlines>
          <c:spPr>
            <a:ln w="3175">
              <a:solidFill>
                <a:schemeClr val="bg1">
                  <a:lumMod val="50000"/>
                </a:schemeClr>
              </a:solidFill>
              <a:prstDash val="dash"/>
            </a:ln>
          </c:spPr>
        </c:majorGridlines>
        <c:title>
          <c:tx>
            <c:rich>
              <a:bodyPr/>
              <a:lstStyle/>
              <a:p>
                <a:pPr>
                  <a:defRPr sz="1800" b="1" i="0" u="none" strike="noStrike" baseline="0">
                    <a:solidFill>
                      <a:srgbClr val="000000"/>
                    </a:solidFill>
                    <a:latin typeface="Times New Roman"/>
                    <a:ea typeface="Times New Roman"/>
                    <a:cs typeface="Times New Roman"/>
                  </a:defRPr>
                </a:pPr>
                <a:r>
                  <a:rPr lang="en-US" sz="1800"/>
                  <a:t>Stress, MPa</a:t>
                </a:r>
              </a:p>
            </c:rich>
          </c:tx>
          <c:layout>
            <c:manualLayout>
              <c:xMode val="edge"/>
              <c:yMode val="edge"/>
              <c:x val="1.6326530612244899E-2"/>
              <c:y val="0.3994850772519414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75259648"/>
        <c:crosses val="autoZero"/>
        <c:crossBetween val="midCat"/>
        <c:majorUnit val="5"/>
      </c:valAx>
      <c:spPr>
        <a:solidFill>
          <a:srgbClr val="FFFFFF"/>
        </a:solidFill>
        <a:ln w="12700">
          <a:solidFill>
            <a:srgbClr val="808080"/>
          </a:solidFill>
          <a:prstDash val="solid"/>
        </a:ln>
      </c:spPr>
    </c:plotArea>
    <c:legend>
      <c:legendPos val="r"/>
      <c:layout>
        <c:manualLayout>
          <c:xMode val="edge"/>
          <c:yMode val="edge"/>
          <c:x val="0.53673555091327874"/>
          <c:y val="0.48691868320937315"/>
          <c:w val="0.31904783330655095"/>
          <c:h val="0.33610623594375399"/>
        </c:manualLayout>
      </c:layout>
      <c:overlay val="0"/>
      <c:spPr>
        <a:solidFill>
          <a:srgbClr val="FFFFFF"/>
        </a:solidFill>
        <a:ln w="3175">
          <a:solidFill>
            <a:srgbClr val="000000"/>
          </a:solidFill>
          <a:prstDash val="solid"/>
        </a:ln>
      </c:spPr>
      <c:txPr>
        <a:bodyPr/>
        <a:lstStyle/>
        <a:p>
          <a:pPr>
            <a:defRPr sz="2400" b="0" i="0" u="none" strike="noStrike" baseline="0">
              <a:solidFill>
                <a:srgbClr val="000000"/>
              </a:solidFill>
              <a:latin typeface="Times New Roman"/>
              <a:ea typeface="Times New Roman"/>
              <a:cs typeface="Times New Roman"/>
            </a:defRPr>
          </a:pPr>
          <a:endParaRPr lang="ru-RU"/>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Times New Roman"/>
          <a:ea typeface="Times New Roman"/>
          <a:cs typeface="Times New Roman"/>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86396177222033"/>
          <c:y val="4.4137934399543881E-2"/>
          <c:w val="0.83147806809344416"/>
          <c:h val="0.78941318633762636"/>
        </c:manualLayout>
      </c:layout>
      <c:scatterChart>
        <c:scatterStyle val="lineMarker"/>
        <c:varyColors val="0"/>
        <c:ser>
          <c:idx val="0"/>
          <c:order val="0"/>
          <c:tx>
            <c:v>rate 4.4e-3</c:v>
          </c:tx>
          <c:spPr>
            <a:ln w="12700">
              <a:solidFill>
                <a:srgbClr val="000080"/>
              </a:solidFill>
              <a:prstDash val="solid"/>
            </a:ln>
          </c:spPr>
          <c:marker>
            <c:symbol val="diamond"/>
            <c:size val="5"/>
            <c:spPr>
              <a:solidFill>
                <a:srgbClr val="000080"/>
              </a:solidFill>
              <a:ln>
                <a:solidFill>
                  <a:srgbClr val="000080"/>
                </a:solidFill>
                <a:prstDash val="solid"/>
              </a:ln>
            </c:spPr>
          </c:marker>
          <c:xVal>
            <c:numRef>
              <c:f>Лист1!$A$1:$A$35</c:f>
              <c:numCache>
                <c:formatCode>General</c:formatCode>
                <c:ptCount val="35"/>
                <c:pt idx="0">
                  <c:v>5.4420000000000003E-2</c:v>
                </c:pt>
                <c:pt idx="1">
                  <c:v>0.10602</c:v>
                </c:pt>
                <c:pt idx="2">
                  <c:v>0.15365000000000001</c:v>
                </c:pt>
                <c:pt idx="3">
                  <c:v>0.19888</c:v>
                </c:pt>
                <c:pt idx="4">
                  <c:v>0.24252000000000001</c:v>
                </c:pt>
                <c:pt idx="5">
                  <c:v>0.28483999999999998</c:v>
                </c:pt>
                <c:pt idx="6">
                  <c:v>0.32525999999999999</c:v>
                </c:pt>
                <c:pt idx="7">
                  <c:v>0.36338999999999999</c:v>
                </c:pt>
                <c:pt idx="8">
                  <c:v>0.39973999999999998</c:v>
                </c:pt>
                <c:pt idx="9">
                  <c:v>0.43453999999999998</c:v>
                </c:pt>
                <c:pt idx="10">
                  <c:v>0.46814</c:v>
                </c:pt>
                <c:pt idx="11">
                  <c:v>0.50087999999999999</c:v>
                </c:pt>
                <c:pt idx="12">
                  <c:v>0.53281999999999996</c:v>
                </c:pt>
                <c:pt idx="13">
                  <c:v>0.56530999999999998</c:v>
                </c:pt>
                <c:pt idx="14">
                  <c:v>0.59589999999999999</c:v>
                </c:pt>
                <c:pt idx="15">
                  <c:v>0.62573999999999996</c:v>
                </c:pt>
                <c:pt idx="16">
                  <c:v>0.65342999999999996</c:v>
                </c:pt>
                <c:pt idx="17">
                  <c:v>0.68079000000000001</c:v>
                </c:pt>
                <c:pt idx="18">
                  <c:v>0.70689999999999997</c:v>
                </c:pt>
                <c:pt idx="19">
                  <c:v>0.73241999999999996</c:v>
                </c:pt>
                <c:pt idx="20">
                  <c:v>0.75722</c:v>
                </c:pt>
                <c:pt idx="21">
                  <c:v>0.78198999999999996</c:v>
                </c:pt>
                <c:pt idx="22">
                  <c:v>0.80615999999999999</c:v>
                </c:pt>
                <c:pt idx="23">
                  <c:v>0.83003000000000005</c:v>
                </c:pt>
                <c:pt idx="24">
                  <c:v>0.85296000000000005</c:v>
                </c:pt>
                <c:pt idx="25">
                  <c:v>0.87543000000000004</c:v>
                </c:pt>
                <c:pt idx="26">
                  <c:v>0.89736000000000005</c:v>
                </c:pt>
                <c:pt idx="27">
                  <c:v>0.91912000000000005</c:v>
                </c:pt>
                <c:pt idx="28">
                  <c:v>0.96157999999999999</c:v>
                </c:pt>
                <c:pt idx="29">
                  <c:v>0.98216999999999999</c:v>
                </c:pt>
                <c:pt idx="30">
                  <c:v>1.0022599999999999</c:v>
                </c:pt>
                <c:pt idx="31">
                  <c:v>1.0210999999999999</c:v>
                </c:pt>
                <c:pt idx="32">
                  <c:v>1.0400700000000001</c:v>
                </c:pt>
                <c:pt idx="33">
                  <c:v>1.0581700000000001</c:v>
                </c:pt>
                <c:pt idx="34">
                  <c:v>1.1116600000000001</c:v>
                </c:pt>
              </c:numCache>
            </c:numRef>
          </c:xVal>
          <c:yVal>
            <c:numRef>
              <c:f>Лист1!$B$1:$B$35</c:f>
              <c:numCache>
                <c:formatCode>General</c:formatCode>
                <c:ptCount val="35"/>
                <c:pt idx="0">
                  <c:v>24.859660000000002</c:v>
                </c:pt>
                <c:pt idx="1">
                  <c:v>31.222930000000002</c:v>
                </c:pt>
                <c:pt idx="2">
                  <c:v>34.183050000000001</c:v>
                </c:pt>
                <c:pt idx="3">
                  <c:v>35.888210000000001</c:v>
                </c:pt>
                <c:pt idx="4">
                  <c:v>36.959200000000003</c:v>
                </c:pt>
                <c:pt idx="5">
                  <c:v>37.78322</c:v>
                </c:pt>
                <c:pt idx="6">
                  <c:v>38.454689999999999</c:v>
                </c:pt>
                <c:pt idx="7">
                  <c:v>39.003340000000001</c:v>
                </c:pt>
                <c:pt idx="8">
                  <c:v>39.461660000000002</c:v>
                </c:pt>
                <c:pt idx="9">
                  <c:v>39.841169999999998</c:v>
                </c:pt>
                <c:pt idx="10">
                  <c:v>40.151710000000001</c:v>
                </c:pt>
                <c:pt idx="11">
                  <c:v>40.398269999999997</c:v>
                </c:pt>
                <c:pt idx="12">
                  <c:v>40.584859999999999</c:v>
                </c:pt>
                <c:pt idx="13">
                  <c:v>40.713200000000001</c:v>
                </c:pt>
                <c:pt idx="14">
                  <c:v>40.782820000000001</c:v>
                </c:pt>
                <c:pt idx="15">
                  <c:v>40.806519999999999</c:v>
                </c:pt>
                <c:pt idx="16">
                  <c:v>40.793129999999998</c:v>
                </c:pt>
                <c:pt idx="17">
                  <c:v>40.753720000000001</c:v>
                </c:pt>
                <c:pt idx="18">
                  <c:v>40.693629999999999</c:v>
                </c:pt>
                <c:pt idx="19">
                  <c:v>40.613950000000003</c:v>
                </c:pt>
                <c:pt idx="20">
                  <c:v>40.497140000000002</c:v>
                </c:pt>
                <c:pt idx="21">
                  <c:v>40.325699999999998</c:v>
                </c:pt>
                <c:pt idx="22">
                  <c:v>40.097580000000001</c:v>
                </c:pt>
                <c:pt idx="23">
                  <c:v>39.815240000000003</c:v>
                </c:pt>
                <c:pt idx="24">
                  <c:v>39.48169</c:v>
                </c:pt>
                <c:pt idx="25">
                  <c:v>39.092880000000001</c:v>
                </c:pt>
                <c:pt idx="26">
                  <c:v>38.63306</c:v>
                </c:pt>
                <c:pt idx="27">
                  <c:v>38.052729999999997</c:v>
                </c:pt>
                <c:pt idx="28">
                  <c:v>37.374769999999998</c:v>
                </c:pt>
                <c:pt idx="29">
                  <c:v>36.769590000000001</c:v>
                </c:pt>
                <c:pt idx="30">
                  <c:v>36.077489999999997</c:v>
                </c:pt>
                <c:pt idx="31">
                  <c:v>35.307220000000001</c:v>
                </c:pt>
                <c:pt idx="32">
                  <c:v>34.472290000000001</c:v>
                </c:pt>
                <c:pt idx="33">
                  <c:v>33.313139999999997</c:v>
                </c:pt>
                <c:pt idx="34">
                  <c:v>29.63147</c:v>
                </c:pt>
              </c:numCache>
            </c:numRef>
          </c:yVal>
          <c:smooth val="0"/>
        </c:ser>
        <c:ser>
          <c:idx val="1"/>
          <c:order val="1"/>
          <c:tx>
            <c:v>rate 2.9e-3</c:v>
          </c:tx>
          <c:spPr>
            <a:ln w="12700">
              <a:solidFill>
                <a:srgbClr val="FF00FF"/>
              </a:solidFill>
              <a:prstDash val="solid"/>
            </a:ln>
          </c:spPr>
          <c:marker>
            <c:symbol val="square"/>
            <c:size val="5"/>
            <c:spPr>
              <a:solidFill>
                <a:srgbClr val="FF00FF"/>
              </a:solidFill>
              <a:ln>
                <a:solidFill>
                  <a:srgbClr val="FF00FF"/>
                </a:solidFill>
                <a:prstDash val="solid"/>
              </a:ln>
            </c:spPr>
          </c:marker>
          <c:xVal>
            <c:numRef>
              <c:f>Лист1!$C$1:$C$35</c:f>
              <c:numCache>
                <c:formatCode>General</c:formatCode>
                <c:ptCount val="35"/>
                <c:pt idx="0">
                  <c:v>7.4410000000000004E-2</c:v>
                </c:pt>
                <c:pt idx="1">
                  <c:v>0.14713999999999999</c:v>
                </c:pt>
                <c:pt idx="2">
                  <c:v>0.21701999999999999</c:v>
                </c:pt>
                <c:pt idx="3">
                  <c:v>0.28421999999999997</c:v>
                </c:pt>
                <c:pt idx="4">
                  <c:v>0.34631000000000001</c:v>
                </c:pt>
                <c:pt idx="5">
                  <c:v>0.40483000000000002</c:v>
                </c:pt>
                <c:pt idx="6">
                  <c:v>0.45881</c:v>
                </c:pt>
                <c:pt idx="7">
                  <c:v>0.51036999999999999</c:v>
                </c:pt>
                <c:pt idx="8">
                  <c:v>0.55800000000000005</c:v>
                </c:pt>
                <c:pt idx="9">
                  <c:v>0.60323000000000004</c:v>
                </c:pt>
                <c:pt idx="10">
                  <c:v>0.64686999999999995</c:v>
                </c:pt>
                <c:pt idx="11">
                  <c:v>0.68918999999999997</c:v>
                </c:pt>
                <c:pt idx="12">
                  <c:v>0.72960999999999998</c:v>
                </c:pt>
                <c:pt idx="13">
                  <c:v>0.76773999999999998</c:v>
                </c:pt>
                <c:pt idx="14">
                  <c:v>0.80408999999999997</c:v>
                </c:pt>
                <c:pt idx="15">
                  <c:v>0.83889000000000002</c:v>
                </c:pt>
                <c:pt idx="16">
                  <c:v>0.87248999999999999</c:v>
                </c:pt>
                <c:pt idx="17">
                  <c:v>0.90522999999999998</c:v>
                </c:pt>
                <c:pt idx="18">
                  <c:v>0.93716999999999995</c:v>
                </c:pt>
                <c:pt idx="19">
                  <c:v>0.96965999999999997</c:v>
                </c:pt>
                <c:pt idx="20">
                  <c:v>1.0002500000000001</c:v>
                </c:pt>
                <c:pt idx="21">
                  <c:v>1.03009</c:v>
                </c:pt>
                <c:pt idx="22">
                  <c:v>1.0577799999999999</c:v>
                </c:pt>
                <c:pt idx="23">
                  <c:v>1.08514</c:v>
                </c:pt>
                <c:pt idx="24">
                  <c:v>1.1112599999999999</c:v>
                </c:pt>
                <c:pt idx="25">
                  <c:v>1.1367700000000001</c:v>
                </c:pt>
                <c:pt idx="26">
                  <c:v>1.16157</c:v>
                </c:pt>
                <c:pt idx="27">
                  <c:v>1.18634</c:v>
                </c:pt>
                <c:pt idx="28">
                  <c:v>1.21051</c:v>
                </c:pt>
                <c:pt idx="29">
                  <c:v>1.23438</c:v>
                </c:pt>
                <c:pt idx="30">
                  <c:v>1.2573099999999999</c:v>
                </c:pt>
                <c:pt idx="31">
                  <c:v>1.2797799999999999</c:v>
                </c:pt>
                <c:pt idx="32">
                  <c:v>1.3017099999999999</c:v>
                </c:pt>
                <c:pt idx="33">
                  <c:v>1.3234699999999999</c:v>
                </c:pt>
                <c:pt idx="34">
                  <c:v>1.3447100000000001</c:v>
                </c:pt>
              </c:numCache>
            </c:numRef>
          </c:xVal>
          <c:yVal>
            <c:numRef>
              <c:f>Лист1!$D$1:$D$35</c:f>
              <c:numCache>
                <c:formatCode>General</c:formatCode>
                <c:ptCount val="35"/>
                <c:pt idx="0">
                  <c:v>21.945260000000001</c:v>
                </c:pt>
                <c:pt idx="1">
                  <c:v>27.21808</c:v>
                </c:pt>
                <c:pt idx="2">
                  <c:v>29.933479999999999</c:v>
                </c:pt>
                <c:pt idx="3">
                  <c:v>31.87276</c:v>
                </c:pt>
                <c:pt idx="4">
                  <c:v>33.201740000000001</c:v>
                </c:pt>
                <c:pt idx="5">
                  <c:v>34.200310000000002</c:v>
                </c:pt>
                <c:pt idx="6">
                  <c:v>35.072659999999999</c:v>
                </c:pt>
                <c:pt idx="7">
                  <c:v>35.81474</c:v>
                </c:pt>
                <c:pt idx="8">
                  <c:v>36.44782</c:v>
                </c:pt>
                <c:pt idx="9">
                  <c:v>36.984000000000002</c:v>
                </c:pt>
                <c:pt idx="10">
                  <c:v>37.44117</c:v>
                </c:pt>
                <c:pt idx="11">
                  <c:v>37.811</c:v>
                </c:pt>
                <c:pt idx="12">
                  <c:v>38.092509999999997</c:v>
                </c:pt>
                <c:pt idx="13">
                  <c:v>38.28716</c:v>
                </c:pt>
                <c:pt idx="14">
                  <c:v>38.397640000000003</c:v>
                </c:pt>
                <c:pt idx="15">
                  <c:v>38.424280000000003</c:v>
                </c:pt>
                <c:pt idx="16">
                  <c:v>38.368079999999999</c:v>
                </c:pt>
                <c:pt idx="17">
                  <c:v>38.326039999999999</c:v>
                </c:pt>
                <c:pt idx="18">
                  <c:v>38.271030000000003</c:v>
                </c:pt>
                <c:pt idx="19">
                  <c:v>38.215299999999999</c:v>
                </c:pt>
                <c:pt idx="20">
                  <c:v>38.159599999999998</c:v>
                </c:pt>
                <c:pt idx="21">
                  <c:v>38.063209999999998</c:v>
                </c:pt>
                <c:pt idx="22">
                  <c:v>37.941090000000003</c:v>
                </c:pt>
                <c:pt idx="23">
                  <c:v>37.83681</c:v>
                </c:pt>
                <c:pt idx="24">
                  <c:v>37.72504</c:v>
                </c:pt>
                <c:pt idx="25">
                  <c:v>37.589100000000002</c:v>
                </c:pt>
                <c:pt idx="26">
                  <c:v>37.431469999999997</c:v>
                </c:pt>
                <c:pt idx="27">
                  <c:v>37.153680000000001</c:v>
                </c:pt>
                <c:pt idx="28">
                  <c:v>36.802399999999999</c:v>
                </c:pt>
                <c:pt idx="29">
                  <c:v>36.340119999999999</c:v>
                </c:pt>
                <c:pt idx="30">
                  <c:v>35.672319999999999</c:v>
                </c:pt>
                <c:pt idx="31">
                  <c:v>34.638390000000001</c:v>
                </c:pt>
                <c:pt idx="32">
                  <c:v>32.993490000000001</c:v>
                </c:pt>
                <c:pt idx="33">
                  <c:v>30.56859</c:v>
                </c:pt>
                <c:pt idx="34">
                  <c:v>27.464649999999999</c:v>
                </c:pt>
              </c:numCache>
            </c:numRef>
          </c:yVal>
          <c:smooth val="0"/>
        </c:ser>
        <c:ser>
          <c:idx val="2"/>
          <c:order val="2"/>
          <c:tx>
            <c:v>rate 1.4e-3</c:v>
          </c:tx>
          <c:spPr>
            <a:ln w="12700">
              <a:solidFill>
                <a:srgbClr val="FFFF00"/>
              </a:solidFill>
              <a:prstDash val="solid"/>
            </a:ln>
          </c:spPr>
          <c:marker>
            <c:symbol val="triangle"/>
            <c:size val="5"/>
            <c:spPr>
              <a:solidFill>
                <a:srgbClr val="FFFF00"/>
              </a:solidFill>
              <a:ln>
                <a:solidFill>
                  <a:schemeClr val="tx1"/>
                </a:solidFill>
                <a:prstDash val="solid"/>
              </a:ln>
            </c:spPr>
          </c:marker>
          <c:xVal>
            <c:numRef>
              <c:f>Лист1!$E$1:$E$18</c:f>
              <c:numCache>
                <c:formatCode>General</c:formatCode>
                <c:ptCount val="18"/>
                <c:pt idx="0">
                  <c:v>0.14768000000000001</c:v>
                </c:pt>
                <c:pt idx="1">
                  <c:v>0.28400999999999998</c:v>
                </c:pt>
                <c:pt idx="2">
                  <c:v>0.40708</c:v>
                </c:pt>
                <c:pt idx="3">
                  <c:v>0.51583999999999997</c:v>
                </c:pt>
                <c:pt idx="4">
                  <c:v>0.61460000000000004</c:v>
                </c:pt>
                <c:pt idx="5">
                  <c:v>0.70369000000000004</c:v>
                </c:pt>
                <c:pt idx="6">
                  <c:v>0.78617000000000004</c:v>
                </c:pt>
                <c:pt idx="7">
                  <c:v>0.86331999999999998</c:v>
                </c:pt>
                <c:pt idx="8">
                  <c:v>0.93601000000000001</c:v>
                </c:pt>
                <c:pt idx="9">
                  <c:v>1.00589</c:v>
                </c:pt>
                <c:pt idx="10">
                  <c:v>1.0730900000000001</c:v>
                </c:pt>
                <c:pt idx="11">
                  <c:v>1.1351800000000001</c:v>
                </c:pt>
                <c:pt idx="12">
                  <c:v>1.1937</c:v>
                </c:pt>
                <c:pt idx="13">
                  <c:v>1.2476799999999999</c:v>
                </c:pt>
                <c:pt idx="14">
                  <c:v>1.29924</c:v>
                </c:pt>
                <c:pt idx="15">
                  <c:v>1.34687</c:v>
                </c:pt>
                <c:pt idx="16">
                  <c:v>1.3920999999999999</c:v>
                </c:pt>
                <c:pt idx="17">
                  <c:v>1.43574</c:v>
                </c:pt>
              </c:numCache>
            </c:numRef>
          </c:xVal>
          <c:yVal>
            <c:numRef>
              <c:f>Лист1!$F$1:$F$18</c:f>
              <c:numCache>
                <c:formatCode>General</c:formatCode>
                <c:ptCount val="18"/>
                <c:pt idx="0">
                  <c:v>14.913600000000001</c:v>
                </c:pt>
                <c:pt idx="1">
                  <c:v>19.785779999999999</c:v>
                </c:pt>
                <c:pt idx="2">
                  <c:v>23.21499</c:v>
                </c:pt>
                <c:pt idx="3">
                  <c:v>26.091670000000001</c:v>
                </c:pt>
                <c:pt idx="4">
                  <c:v>28.45026</c:v>
                </c:pt>
                <c:pt idx="5">
                  <c:v>30.253599999999999</c:v>
                </c:pt>
                <c:pt idx="6">
                  <c:v>31.54496</c:v>
                </c:pt>
                <c:pt idx="7">
                  <c:v>32.622430000000001</c:v>
                </c:pt>
                <c:pt idx="8">
                  <c:v>33.607379999999999</c:v>
                </c:pt>
                <c:pt idx="9">
                  <c:v>34.536409999999997</c:v>
                </c:pt>
                <c:pt idx="10">
                  <c:v>35.409089999999999</c:v>
                </c:pt>
                <c:pt idx="11">
                  <c:v>35.723820000000003</c:v>
                </c:pt>
                <c:pt idx="12">
                  <c:v>35.806089999999998</c:v>
                </c:pt>
                <c:pt idx="13">
                  <c:v>35.681699999999999</c:v>
                </c:pt>
                <c:pt idx="14">
                  <c:v>35.31082</c:v>
                </c:pt>
                <c:pt idx="15">
                  <c:v>34.72419</c:v>
                </c:pt>
                <c:pt idx="16">
                  <c:v>33.858669999999996</c:v>
                </c:pt>
                <c:pt idx="17">
                  <c:v>32.682580000000002</c:v>
                </c:pt>
              </c:numCache>
            </c:numRef>
          </c:yVal>
          <c:smooth val="0"/>
        </c:ser>
        <c:ser>
          <c:idx val="3"/>
          <c:order val="3"/>
          <c:tx>
            <c:v>rate 1e-3</c:v>
          </c:tx>
          <c:spPr>
            <a:ln w="12700">
              <a:solidFill>
                <a:srgbClr val="00FFFF"/>
              </a:solidFill>
              <a:prstDash val="solid"/>
            </a:ln>
          </c:spPr>
          <c:marker>
            <c:symbol val="x"/>
            <c:size val="5"/>
            <c:spPr>
              <a:noFill/>
              <a:ln>
                <a:solidFill>
                  <a:schemeClr val="tx1"/>
                </a:solidFill>
                <a:prstDash val="solid"/>
              </a:ln>
            </c:spPr>
          </c:marker>
          <c:xVal>
            <c:numRef>
              <c:f>Лист1!$G$1:$G$16</c:f>
              <c:numCache>
                <c:formatCode>General</c:formatCode>
                <c:ptCount val="16"/>
                <c:pt idx="0">
                  <c:v>0.17033999999999999</c:v>
                </c:pt>
                <c:pt idx="1">
                  <c:v>0.32711000000000001</c:v>
                </c:pt>
                <c:pt idx="2">
                  <c:v>0.46339999999999998</c:v>
                </c:pt>
                <c:pt idx="3">
                  <c:v>0.58647000000000005</c:v>
                </c:pt>
                <c:pt idx="4">
                  <c:v>0.69521999999999995</c:v>
                </c:pt>
                <c:pt idx="5">
                  <c:v>0.79398000000000002</c:v>
                </c:pt>
                <c:pt idx="6">
                  <c:v>0.88307999999999998</c:v>
                </c:pt>
                <c:pt idx="7">
                  <c:v>0.96555999999999997</c:v>
                </c:pt>
                <c:pt idx="8">
                  <c:v>1.06616</c:v>
                </c:pt>
                <c:pt idx="9">
                  <c:v>1.16124</c:v>
                </c:pt>
                <c:pt idx="10">
                  <c:v>1.25248</c:v>
                </c:pt>
                <c:pt idx="11">
                  <c:v>1.31457</c:v>
                </c:pt>
                <c:pt idx="12">
                  <c:v>1.3730899999999999</c:v>
                </c:pt>
                <c:pt idx="13">
                  <c:v>1.4270700000000001</c:v>
                </c:pt>
                <c:pt idx="14">
                  <c:v>1.47712</c:v>
                </c:pt>
                <c:pt idx="15">
                  <c:v>1.5227599999999999</c:v>
                </c:pt>
              </c:numCache>
            </c:numRef>
          </c:xVal>
          <c:yVal>
            <c:numRef>
              <c:f>Лист1!$H$1:$H$16</c:f>
              <c:numCache>
                <c:formatCode>General</c:formatCode>
                <c:ptCount val="16"/>
                <c:pt idx="0">
                  <c:v>14.350289999999999</c:v>
                </c:pt>
                <c:pt idx="1">
                  <c:v>20.888400000000001</c:v>
                </c:pt>
                <c:pt idx="2">
                  <c:v>24.52544</c:v>
                </c:pt>
                <c:pt idx="3">
                  <c:v>27.43393</c:v>
                </c:pt>
                <c:pt idx="4">
                  <c:v>29.50121</c:v>
                </c:pt>
                <c:pt idx="5">
                  <c:v>31.004899999999999</c:v>
                </c:pt>
                <c:pt idx="6">
                  <c:v>31.927309999999999</c:v>
                </c:pt>
                <c:pt idx="7">
                  <c:v>32.795380000000002</c:v>
                </c:pt>
                <c:pt idx="8">
                  <c:v>33.024839999999998</c:v>
                </c:pt>
                <c:pt idx="9">
                  <c:v>33.090620000000001</c:v>
                </c:pt>
                <c:pt idx="10">
                  <c:v>32.865450000000003</c:v>
                </c:pt>
                <c:pt idx="11">
                  <c:v>32.185400000000001</c:v>
                </c:pt>
                <c:pt idx="12">
                  <c:v>30.5764</c:v>
                </c:pt>
                <c:pt idx="13">
                  <c:v>26.671970000000002</c:v>
                </c:pt>
                <c:pt idx="14">
                  <c:v>18.521909999999998</c:v>
                </c:pt>
                <c:pt idx="15">
                  <c:v>7.4496700000000002</c:v>
                </c:pt>
              </c:numCache>
            </c:numRef>
          </c:yVal>
          <c:smooth val="0"/>
        </c:ser>
        <c:ser>
          <c:idx val="4"/>
          <c:order val="4"/>
          <c:tx>
            <c:v>rate 3e-4</c:v>
          </c:tx>
          <c:spPr>
            <a:ln w="12700">
              <a:solidFill>
                <a:srgbClr val="800080"/>
              </a:solidFill>
              <a:prstDash val="solid"/>
            </a:ln>
          </c:spPr>
          <c:marker>
            <c:symbol val="star"/>
            <c:size val="5"/>
            <c:spPr>
              <a:noFill/>
              <a:ln>
                <a:solidFill>
                  <a:srgbClr val="800080"/>
                </a:solidFill>
                <a:prstDash val="solid"/>
              </a:ln>
            </c:spPr>
          </c:marker>
          <c:xVal>
            <c:numRef>
              <c:f>Лист1!$I$1:$I$24</c:f>
              <c:numCache>
                <c:formatCode>General</c:formatCode>
                <c:ptCount val="24"/>
                <c:pt idx="0">
                  <c:v>7.5620000000000007E-2</c:v>
                </c:pt>
                <c:pt idx="1">
                  <c:v>0.21807000000000001</c:v>
                </c:pt>
                <c:pt idx="2">
                  <c:v>0.28525</c:v>
                </c:pt>
                <c:pt idx="3">
                  <c:v>0.40434999999999999</c:v>
                </c:pt>
                <c:pt idx="4">
                  <c:v>0.45401999999999998</c:v>
                </c:pt>
                <c:pt idx="5">
                  <c:v>0.52144000000000001</c:v>
                </c:pt>
                <c:pt idx="6">
                  <c:v>0.59043000000000001</c:v>
                </c:pt>
                <c:pt idx="7">
                  <c:v>0.64758000000000004</c:v>
                </c:pt>
                <c:pt idx="8">
                  <c:v>0.70169999999999999</c:v>
                </c:pt>
                <c:pt idx="9">
                  <c:v>0.74650000000000005</c:v>
                </c:pt>
                <c:pt idx="10">
                  <c:v>0.79425000000000001</c:v>
                </c:pt>
                <c:pt idx="11">
                  <c:v>0.84016999999999997</c:v>
                </c:pt>
                <c:pt idx="12">
                  <c:v>0.88483999999999996</c:v>
                </c:pt>
                <c:pt idx="13">
                  <c:v>0.92218999999999995</c:v>
                </c:pt>
                <c:pt idx="14">
                  <c:v>0.95470999999999995</c:v>
                </c:pt>
                <c:pt idx="15">
                  <c:v>0.98951</c:v>
                </c:pt>
                <c:pt idx="16">
                  <c:v>1.0216700000000001</c:v>
                </c:pt>
                <c:pt idx="17">
                  <c:v>1.05219</c:v>
                </c:pt>
                <c:pt idx="18">
                  <c:v>1.08114</c:v>
                </c:pt>
                <c:pt idx="19">
                  <c:v>1.1085799999999999</c:v>
                </c:pt>
                <c:pt idx="20">
                  <c:v>1.13456</c:v>
                </c:pt>
                <c:pt idx="21">
                  <c:v>1.1600999999999999</c:v>
                </c:pt>
                <c:pt idx="22">
                  <c:v>1.1849499999999999</c:v>
                </c:pt>
                <c:pt idx="23">
                  <c:v>1.23478</c:v>
                </c:pt>
              </c:numCache>
            </c:numRef>
          </c:xVal>
          <c:yVal>
            <c:numRef>
              <c:f>Лист1!$J$1:$J$24</c:f>
              <c:numCache>
                <c:formatCode>General</c:formatCode>
                <c:ptCount val="24"/>
                <c:pt idx="0">
                  <c:v>6.1651600000000002</c:v>
                </c:pt>
                <c:pt idx="1">
                  <c:v>9.5736000000000008</c:v>
                </c:pt>
                <c:pt idx="2">
                  <c:v>11.265750000000001</c:v>
                </c:pt>
                <c:pt idx="3">
                  <c:v>13.582890000000001</c:v>
                </c:pt>
                <c:pt idx="4">
                  <c:v>14.88714</c:v>
                </c:pt>
                <c:pt idx="5">
                  <c:v>16.41874</c:v>
                </c:pt>
                <c:pt idx="6">
                  <c:v>17.932079999999999</c:v>
                </c:pt>
                <c:pt idx="7">
                  <c:v>19.25582</c:v>
                </c:pt>
                <c:pt idx="8">
                  <c:v>20.501359999999998</c:v>
                </c:pt>
                <c:pt idx="9">
                  <c:v>21.56081</c:v>
                </c:pt>
                <c:pt idx="10">
                  <c:v>22.625910000000001</c:v>
                </c:pt>
                <c:pt idx="11">
                  <c:v>23.610939999999999</c:v>
                </c:pt>
                <c:pt idx="12">
                  <c:v>24.518609999999999</c:v>
                </c:pt>
                <c:pt idx="13">
                  <c:v>25.29457</c:v>
                </c:pt>
                <c:pt idx="14">
                  <c:v>25.98029</c:v>
                </c:pt>
                <c:pt idx="15">
                  <c:v>26.628029999999999</c:v>
                </c:pt>
                <c:pt idx="16">
                  <c:v>27.198899999999998</c:v>
                </c:pt>
                <c:pt idx="17">
                  <c:v>27.70365</c:v>
                </c:pt>
                <c:pt idx="18">
                  <c:v>28.146059999999999</c:v>
                </c:pt>
                <c:pt idx="19">
                  <c:v>28.522320000000001</c:v>
                </c:pt>
                <c:pt idx="20">
                  <c:v>28.802600000000002</c:v>
                </c:pt>
                <c:pt idx="21">
                  <c:v>28.932179999999999</c:v>
                </c:pt>
                <c:pt idx="22">
                  <c:v>28.803740000000001</c:v>
                </c:pt>
                <c:pt idx="23">
                  <c:v>28.276450000000001</c:v>
                </c:pt>
              </c:numCache>
            </c:numRef>
          </c:yVal>
          <c:smooth val="0"/>
        </c:ser>
        <c:dLbls>
          <c:showLegendKey val="0"/>
          <c:showVal val="0"/>
          <c:showCatName val="0"/>
          <c:showSerName val="0"/>
          <c:showPercent val="0"/>
          <c:showBubbleSize val="0"/>
        </c:dLbls>
        <c:axId val="175137920"/>
        <c:axId val="175140224"/>
      </c:scatterChart>
      <c:valAx>
        <c:axId val="175137920"/>
        <c:scaling>
          <c:orientation val="minMax"/>
          <c:max val="1.6"/>
        </c:scaling>
        <c:delete val="0"/>
        <c:axPos val="b"/>
        <c:majorGridlines>
          <c:spPr>
            <a:ln w="3175">
              <a:solidFill>
                <a:schemeClr val="bg1">
                  <a:lumMod val="50000"/>
                </a:schemeClr>
              </a:solidFill>
              <a:prstDash val="dash"/>
            </a:ln>
          </c:spPr>
        </c:majorGridlines>
        <c:title>
          <c:tx>
            <c:rich>
              <a:bodyPr/>
              <a:lstStyle/>
              <a:p>
                <a:pPr>
                  <a:defRPr sz="1600" b="1" i="0" u="none" strike="noStrike" baseline="0">
                    <a:solidFill>
                      <a:srgbClr val="000000"/>
                    </a:solidFill>
                    <a:latin typeface="Times New Roman"/>
                    <a:ea typeface="Times New Roman"/>
                    <a:cs typeface="Times New Roman"/>
                  </a:defRPr>
                </a:pPr>
                <a:r>
                  <a:rPr lang="en-US" sz="1600"/>
                  <a:t>Strain</a:t>
                </a:r>
              </a:p>
            </c:rich>
          </c:tx>
          <c:layout>
            <c:manualLayout>
              <c:xMode val="edge"/>
              <c:yMode val="edge"/>
              <c:x val="0.42436358245916933"/>
              <c:y val="0.9472839084553187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75140224"/>
        <c:crosses val="autoZero"/>
        <c:crossBetween val="midCat"/>
        <c:majorUnit val="0.2"/>
      </c:valAx>
      <c:valAx>
        <c:axId val="175140224"/>
        <c:scaling>
          <c:orientation val="minMax"/>
          <c:min val="5"/>
        </c:scaling>
        <c:delete val="0"/>
        <c:axPos val="l"/>
        <c:majorGridlines>
          <c:spPr>
            <a:ln w="3175">
              <a:solidFill>
                <a:schemeClr val="bg1">
                  <a:lumMod val="50000"/>
                </a:schemeClr>
              </a:solidFill>
              <a:prstDash val="dash"/>
            </a:ln>
          </c:spPr>
        </c:majorGridlines>
        <c:title>
          <c:tx>
            <c:rich>
              <a:bodyPr/>
              <a:lstStyle/>
              <a:p>
                <a:pPr>
                  <a:defRPr sz="1800" b="1" i="0" u="none" strike="noStrike" baseline="0">
                    <a:solidFill>
                      <a:srgbClr val="000000"/>
                    </a:solidFill>
                    <a:latin typeface="Times New Roman"/>
                    <a:ea typeface="Times New Roman"/>
                    <a:cs typeface="Times New Roman"/>
                  </a:defRPr>
                </a:pPr>
                <a:r>
                  <a:rPr lang="en-US" sz="1800"/>
                  <a:t>Stress, MPa</a:t>
                </a:r>
              </a:p>
            </c:rich>
          </c:tx>
          <c:layout>
            <c:manualLayout>
              <c:xMode val="edge"/>
              <c:yMode val="edge"/>
              <c:x val="1.2719456579555463E-2"/>
              <c:y val="0.3528670680690253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ru-RU"/>
          </a:p>
        </c:txPr>
        <c:crossAx val="175137920"/>
        <c:crosses val="autoZero"/>
        <c:crossBetween val="midCat"/>
      </c:valAx>
      <c:spPr>
        <a:solidFill>
          <a:srgbClr val="FFFFFF"/>
        </a:solidFill>
        <a:ln w="12700">
          <a:solidFill>
            <a:srgbClr val="808080"/>
          </a:solidFill>
          <a:prstDash val="solid"/>
        </a:ln>
      </c:spPr>
    </c:plotArea>
    <c:legend>
      <c:legendPos val="r"/>
      <c:layout>
        <c:manualLayout>
          <c:xMode val="edge"/>
          <c:yMode val="edge"/>
          <c:x val="0.59827643637568562"/>
          <c:y val="0.48875860661188508"/>
          <c:w val="0.23478902346509009"/>
          <c:h val="0.3380281690140845"/>
        </c:manualLayout>
      </c:layout>
      <c:overlay val="0"/>
      <c:spPr>
        <a:solidFill>
          <a:srgbClr val="FFFFFF"/>
        </a:solidFill>
        <a:ln w="3175">
          <a:solidFill>
            <a:srgbClr val="000000"/>
          </a:solidFill>
          <a:prstDash val="solid"/>
        </a:ln>
      </c:spPr>
      <c:txPr>
        <a:bodyPr/>
        <a:lstStyle/>
        <a:p>
          <a:pPr>
            <a:defRPr sz="1600" b="0" i="0" u="none" strike="noStrike" baseline="0">
              <a:solidFill>
                <a:srgbClr val="000000"/>
              </a:solidFill>
              <a:latin typeface="Times New Roman"/>
              <a:ea typeface="Times New Roman"/>
              <a:cs typeface="Times New Roman"/>
            </a:defRPr>
          </a:pPr>
          <a:endParaRPr lang="ru-RU"/>
        </a:p>
      </c:txPr>
    </c:legend>
    <c:plotVisOnly val="1"/>
    <c:dispBlanksAs val="gap"/>
    <c:showDLblsOverMax val="0"/>
  </c:chart>
  <c:spPr>
    <a:noFill/>
    <a:ln w="3175">
      <a:noFill/>
      <a:prstDash val="solid"/>
    </a:ln>
  </c:spPr>
  <c:txPr>
    <a:bodyPr/>
    <a:lstStyle/>
    <a:p>
      <a:pPr>
        <a:defRPr sz="1000" b="0" i="0" u="none" strike="noStrike" baseline="0">
          <a:solidFill>
            <a:srgbClr val="000000"/>
          </a:solidFill>
          <a:latin typeface="Times New Roman"/>
          <a:ea typeface="Times New Roman"/>
          <a:cs typeface="Times New Roman"/>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43420724138364"/>
          <c:y val="3.8924473829022858E-2"/>
          <c:w val="0.68852268145970086"/>
          <c:h val="0.78184229083731038"/>
        </c:manualLayout>
      </c:layout>
      <c:scatterChart>
        <c:scatterStyle val="lineMarker"/>
        <c:varyColors val="0"/>
        <c:ser>
          <c:idx val="1"/>
          <c:order val="1"/>
          <c:tx>
            <c:strRef>
              <c:f>'S=F(strain)'!$B$3</c:f>
              <c:strCache>
                <c:ptCount val="1"/>
                <c:pt idx="0">
                  <c:v>750</c:v>
                </c:pt>
              </c:strCache>
            </c:strRef>
          </c:tx>
          <c:spPr>
            <a:ln w="12700">
              <a:solidFill>
                <a:schemeClr val="tx1"/>
              </a:solidFill>
            </a:ln>
          </c:spPr>
          <c:marker>
            <c:symbol val="square"/>
            <c:size val="6"/>
            <c:spPr>
              <a:ln>
                <a:solidFill>
                  <a:schemeClr val="tx1"/>
                </a:solidFill>
              </a:ln>
            </c:spPr>
          </c:marker>
          <c:xVal>
            <c:numRef>
              <c:f>'S=F(strain)'!$B$5:$B$122</c:f>
              <c:numCache>
                <c:formatCode>General</c:formatCode>
                <c:ptCount val="118"/>
                <c:pt idx="0">
                  <c:v>3.424E-2</c:v>
                </c:pt>
                <c:pt idx="1">
                  <c:v>4.9239999999999999E-2</c:v>
                </c:pt>
                <c:pt idx="2">
                  <c:v>6.4240000000000005E-2</c:v>
                </c:pt>
                <c:pt idx="3">
                  <c:v>7.9240000000000005E-2</c:v>
                </c:pt>
                <c:pt idx="4">
                  <c:v>9.4240000000000004E-2</c:v>
                </c:pt>
                <c:pt idx="5">
                  <c:v>0.10925</c:v>
                </c:pt>
                <c:pt idx="6">
                  <c:v>0.12425</c:v>
                </c:pt>
                <c:pt idx="7">
                  <c:v>0.13925000000000001</c:v>
                </c:pt>
                <c:pt idx="8">
                  <c:v>0.15425</c:v>
                </c:pt>
                <c:pt idx="9">
                  <c:v>0.16924</c:v>
                </c:pt>
                <c:pt idx="10">
                  <c:v>0.18423999999999999</c:v>
                </c:pt>
                <c:pt idx="11">
                  <c:v>0.19924</c:v>
                </c:pt>
                <c:pt idx="12">
                  <c:v>0.21424000000000001</c:v>
                </c:pt>
                <c:pt idx="13">
                  <c:v>0.22924</c:v>
                </c:pt>
                <c:pt idx="14">
                  <c:v>0.24424000000000001</c:v>
                </c:pt>
                <c:pt idx="15">
                  <c:v>0.25924000000000003</c:v>
                </c:pt>
                <c:pt idx="16">
                  <c:v>0.27424999999999999</c:v>
                </c:pt>
                <c:pt idx="17">
                  <c:v>0.28924</c:v>
                </c:pt>
                <c:pt idx="18">
                  <c:v>0.30424000000000001</c:v>
                </c:pt>
                <c:pt idx="19">
                  <c:v>0.31924999999999998</c:v>
                </c:pt>
                <c:pt idx="20">
                  <c:v>0.33423999999999998</c:v>
                </c:pt>
                <c:pt idx="21">
                  <c:v>0.34925</c:v>
                </c:pt>
                <c:pt idx="22">
                  <c:v>0.36424000000000001</c:v>
                </c:pt>
                <c:pt idx="23">
                  <c:v>0.37924999999999998</c:v>
                </c:pt>
                <c:pt idx="24">
                  <c:v>0.39423999999999998</c:v>
                </c:pt>
                <c:pt idx="25">
                  <c:v>0.40925</c:v>
                </c:pt>
                <c:pt idx="26">
                  <c:v>0.42424000000000001</c:v>
                </c:pt>
                <c:pt idx="27">
                  <c:v>0.43924999999999997</c:v>
                </c:pt>
                <c:pt idx="28">
                  <c:v>0.45423999999999998</c:v>
                </c:pt>
                <c:pt idx="29">
                  <c:v>0.46925</c:v>
                </c:pt>
                <c:pt idx="30">
                  <c:v>0.48424</c:v>
                </c:pt>
                <c:pt idx="31">
                  <c:v>0.49925000000000003</c:v>
                </c:pt>
                <c:pt idx="32">
                  <c:v>0.51424000000000003</c:v>
                </c:pt>
                <c:pt idx="33">
                  <c:v>0.52925</c:v>
                </c:pt>
                <c:pt idx="34">
                  <c:v>0.54423999999999995</c:v>
                </c:pt>
                <c:pt idx="35">
                  <c:v>0.55923999999999996</c:v>
                </c:pt>
                <c:pt idx="36">
                  <c:v>0.57423999999999997</c:v>
                </c:pt>
                <c:pt idx="37">
                  <c:v>0.58925000000000005</c:v>
                </c:pt>
                <c:pt idx="38">
                  <c:v>0.60424</c:v>
                </c:pt>
                <c:pt idx="39">
                  <c:v>0.61924000000000001</c:v>
                </c:pt>
                <c:pt idx="40">
                  <c:v>0.63424000000000003</c:v>
                </c:pt>
                <c:pt idx="41">
                  <c:v>0.64924999999999999</c:v>
                </c:pt>
                <c:pt idx="42">
                  <c:v>0.66424000000000005</c:v>
                </c:pt>
                <c:pt idx="43">
                  <c:v>0.67923999999999995</c:v>
                </c:pt>
                <c:pt idx="44">
                  <c:v>0.69423999999999997</c:v>
                </c:pt>
                <c:pt idx="45">
                  <c:v>0.70925000000000005</c:v>
                </c:pt>
                <c:pt idx="46">
                  <c:v>0.72424999999999995</c:v>
                </c:pt>
                <c:pt idx="47">
                  <c:v>0.73924000000000001</c:v>
                </c:pt>
                <c:pt idx="48">
                  <c:v>0.75424000000000002</c:v>
                </c:pt>
                <c:pt idx="49">
                  <c:v>0.76924000000000003</c:v>
                </c:pt>
                <c:pt idx="50">
                  <c:v>0.78425</c:v>
                </c:pt>
                <c:pt idx="51">
                  <c:v>0.79923999999999995</c:v>
                </c:pt>
                <c:pt idx="52">
                  <c:v>0.81423999999999996</c:v>
                </c:pt>
                <c:pt idx="53">
                  <c:v>0.82923999999999998</c:v>
                </c:pt>
                <c:pt idx="54">
                  <c:v>0.84424999999999994</c:v>
                </c:pt>
                <c:pt idx="55">
                  <c:v>0.85924</c:v>
                </c:pt>
                <c:pt idx="56">
                  <c:v>0.87424000000000002</c:v>
                </c:pt>
                <c:pt idx="57">
                  <c:v>0.88924000000000003</c:v>
                </c:pt>
                <c:pt idx="58">
                  <c:v>0.90425</c:v>
                </c:pt>
                <c:pt idx="59">
                  <c:v>0.91923999999999995</c:v>
                </c:pt>
                <c:pt idx="60">
                  <c:v>0.93423999999999996</c:v>
                </c:pt>
                <c:pt idx="61">
                  <c:v>0.94923999999999997</c:v>
                </c:pt>
                <c:pt idx="62">
                  <c:v>0.96425000000000005</c:v>
                </c:pt>
                <c:pt idx="63">
                  <c:v>0.97924</c:v>
                </c:pt>
                <c:pt idx="64">
                  <c:v>0.99424000000000001</c:v>
                </c:pt>
                <c:pt idx="65">
                  <c:v>1.00925</c:v>
                </c:pt>
                <c:pt idx="66">
                  <c:v>1.0242500000000001</c:v>
                </c:pt>
                <c:pt idx="67">
                  <c:v>1.03925</c:v>
                </c:pt>
                <c:pt idx="68">
                  <c:v>1.0542499999999999</c:v>
                </c:pt>
                <c:pt idx="69">
                  <c:v>1.06925</c:v>
                </c:pt>
                <c:pt idx="70">
                  <c:v>1.0842499999999999</c:v>
                </c:pt>
                <c:pt idx="71">
                  <c:v>1.0992500000000001</c:v>
                </c:pt>
                <c:pt idx="72">
                  <c:v>1.11425</c:v>
                </c:pt>
                <c:pt idx="73">
                  <c:v>1.1292500000000001</c:v>
                </c:pt>
                <c:pt idx="74">
                  <c:v>1.14425</c:v>
                </c:pt>
                <c:pt idx="75">
                  <c:v>1.1592499999999999</c:v>
                </c:pt>
                <c:pt idx="76">
                  <c:v>1.17425</c:v>
                </c:pt>
                <c:pt idx="77">
                  <c:v>1.1892499999999999</c:v>
                </c:pt>
                <c:pt idx="78">
                  <c:v>1.20425</c:v>
                </c:pt>
                <c:pt idx="79">
                  <c:v>1.2192499999999999</c:v>
                </c:pt>
                <c:pt idx="80">
                  <c:v>1.2342500000000001</c:v>
                </c:pt>
                <c:pt idx="81">
                  <c:v>1.24925</c:v>
                </c:pt>
                <c:pt idx="82">
                  <c:v>1.2642500000000001</c:v>
                </c:pt>
                <c:pt idx="83">
                  <c:v>1.27925</c:v>
                </c:pt>
                <c:pt idx="84">
                  <c:v>1.2942499999999999</c:v>
                </c:pt>
                <c:pt idx="85">
                  <c:v>1.30925</c:v>
                </c:pt>
                <c:pt idx="86">
                  <c:v>1.3242499999999999</c:v>
                </c:pt>
              </c:numCache>
            </c:numRef>
          </c:xVal>
          <c:yVal>
            <c:numRef>
              <c:f>'S=F(strain)'!$C$5:$C$122</c:f>
              <c:numCache>
                <c:formatCode>General</c:formatCode>
                <c:ptCount val="118"/>
                <c:pt idx="0">
                  <c:v>27.334019999999999</c:v>
                </c:pt>
                <c:pt idx="1">
                  <c:v>28.39903</c:v>
                </c:pt>
                <c:pt idx="2">
                  <c:v>29.438120000000001</c:v>
                </c:pt>
                <c:pt idx="3">
                  <c:v>30.473320000000001</c:v>
                </c:pt>
                <c:pt idx="4">
                  <c:v>31.412400000000002</c:v>
                </c:pt>
                <c:pt idx="5">
                  <c:v>32.30668</c:v>
                </c:pt>
                <c:pt idx="6">
                  <c:v>33.204329999999999</c:v>
                </c:pt>
                <c:pt idx="7">
                  <c:v>34.015250000000002</c:v>
                </c:pt>
                <c:pt idx="8">
                  <c:v>34.854950000000002</c:v>
                </c:pt>
                <c:pt idx="9">
                  <c:v>35.655000000000001</c:v>
                </c:pt>
                <c:pt idx="10">
                  <c:v>36.472189999999998</c:v>
                </c:pt>
                <c:pt idx="11">
                  <c:v>37.250279999999997</c:v>
                </c:pt>
                <c:pt idx="12">
                  <c:v>38.052950000000003</c:v>
                </c:pt>
                <c:pt idx="13">
                  <c:v>39.257100000000001</c:v>
                </c:pt>
                <c:pt idx="14">
                  <c:v>40.27863</c:v>
                </c:pt>
                <c:pt idx="15">
                  <c:v>41.135109999999997</c:v>
                </c:pt>
                <c:pt idx="16">
                  <c:v>41.8187</c:v>
                </c:pt>
                <c:pt idx="17">
                  <c:v>42.469340000000003</c:v>
                </c:pt>
                <c:pt idx="18">
                  <c:v>43.149329999999999</c:v>
                </c:pt>
                <c:pt idx="19">
                  <c:v>43.759799999999998</c:v>
                </c:pt>
                <c:pt idx="20">
                  <c:v>44.40119</c:v>
                </c:pt>
                <c:pt idx="21">
                  <c:v>45.008620000000001</c:v>
                </c:pt>
                <c:pt idx="22">
                  <c:v>45.888489999999997</c:v>
                </c:pt>
                <c:pt idx="23">
                  <c:v>46.37574</c:v>
                </c:pt>
                <c:pt idx="24">
                  <c:v>46.922789999999999</c:v>
                </c:pt>
                <c:pt idx="25">
                  <c:v>47.393830000000001</c:v>
                </c:pt>
                <c:pt idx="26">
                  <c:v>47.893039999999999</c:v>
                </c:pt>
                <c:pt idx="27">
                  <c:v>48.355379999999997</c:v>
                </c:pt>
                <c:pt idx="28">
                  <c:v>48.782400000000003</c:v>
                </c:pt>
                <c:pt idx="29">
                  <c:v>49.212910000000001</c:v>
                </c:pt>
                <c:pt idx="30">
                  <c:v>49.628390000000003</c:v>
                </c:pt>
                <c:pt idx="31">
                  <c:v>50.030070000000002</c:v>
                </c:pt>
                <c:pt idx="32">
                  <c:v>50.42277</c:v>
                </c:pt>
                <c:pt idx="33">
                  <c:v>50.807920000000003</c:v>
                </c:pt>
                <c:pt idx="34">
                  <c:v>51.225230000000003</c:v>
                </c:pt>
                <c:pt idx="35">
                  <c:v>51.830939999999998</c:v>
                </c:pt>
                <c:pt idx="36">
                  <c:v>52.311340000000001</c:v>
                </c:pt>
                <c:pt idx="37">
                  <c:v>52.767539999999997</c:v>
                </c:pt>
                <c:pt idx="38">
                  <c:v>53.193809999999999</c:v>
                </c:pt>
                <c:pt idx="39">
                  <c:v>53.575299999999999</c:v>
                </c:pt>
                <c:pt idx="40">
                  <c:v>53.934010000000001</c:v>
                </c:pt>
                <c:pt idx="41">
                  <c:v>54.29365</c:v>
                </c:pt>
                <c:pt idx="42">
                  <c:v>54.672510000000003</c:v>
                </c:pt>
                <c:pt idx="43">
                  <c:v>55.069110000000002</c:v>
                </c:pt>
                <c:pt idx="44">
                  <c:v>55.429250000000003</c:v>
                </c:pt>
                <c:pt idx="45">
                  <c:v>55.780760000000001</c:v>
                </c:pt>
                <c:pt idx="46">
                  <c:v>56.120269999999998</c:v>
                </c:pt>
                <c:pt idx="47">
                  <c:v>56.416690000000003</c:v>
                </c:pt>
                <c:pt idx="48">
                  <c:v>56.693849999999998</c:v>
                </c:pt>
                <c:pt idx="49">
                  <c:v>56.937759999999997</c:v>
                </c:pt>
                <c:pt idx="50">
                  <c:v>57.185899999999997</c:v>
                </c:pt>
                <c:pt idx="51">
                  <c:v>57.398240000000001</c:v>
                </c:pt>
                <c:pt idx="52">
                  <c:v>57.620620000000002</c:v>
                </c:pt>
                <c:pt idx="53">
                  <c:v>57.827910000000003</c:v>
                </c:pt>
                <c:pt idx="54">
                  <c:v>57.979230000000001</c:v>
                </c:pt>
                <c:pt idx="55">
                  <c:v>58.106879999999997</c:v>
                </c:pt>
                <c:pt idx="56">
                  <c:v>58.270769999999999</c:v>
                </c:pt>
                <c:pt idx="57">
                  <c:v>58.451790000000003</c:v>
                </c:pt>
                <c:pt idx="58">
                  <c:v>58.654069999999997</c:v>
                </c:pt>
                <c:pt idx="59">
                  <c:v>58.85915</c:v>
                </c:pt>
                <c:pt idx="60">
                  <c:v>59.048760000000001</c:v>
                </c:pt>
                <c:pt idx="61">
                  <c:v>59.216929999999998</c:v>
                </c:pt>
                <c:pt idx="62">
                  <c:v>59.389719999999997</c:v>
                </c:pt>
                <c:pt idx="63">
                  <c:v>59.544519999999999</c:v>
                </c:pt>
                <c:pt idx="64">
                  <c:v>59.675550000000001</c:v>
                </c:pt>
                <c:pt idx="65">
                  <c:v>59.81344</c:v>
                </c:pt>
                <c:pt idx="66">
                  <c:v>59.962310000000002</c:v>
                </c:pt>
                <c:pt idx="67">
                  <c:v>60.081330000000001</c:v>
                </c:pt>
                <c:pt idx="68">
                  <c:v>60.190730000000002</c:v>
                </c:pt>
                <c:pt idx="69">
                  <c:v>60.295009999999998</c:v>
                </c:pt>
                <c:pt idx="70">
                  <c:v>60.408169999999998</c:v>
                </c:pt>
                <c:pt idx="71">
                  <c:v>60.516820000000003</c:v>
                </c:pt>
                <c:pt idx="72">
                  <c:v>60.626519999999999</c:v>
                </c:pt>
                <c:pt idx="73">
                  <c:v>60.720190000000002</c:v>
                </c:pt>
                <c:pt idx="74">
                  <c:v>60.825420000000001</c:v>
                </c:pt>
                <c:pt idx="75">
                  <c:v>60.934010000000001</c:v>
                </c:pt>
                <c:pt idx="76">
                  <c:v>61.013420000000004</c:v>
                </c:pt>
                <c:pt idx="77">
                  <c:v>61.057070000000003</c:v>
                </c:pt>
                <c:pt idx="78">
                  <c:v>60.939210000000003</c:v>
                </c:pt>
                <c:pt idx="79">
                  <c:v>60.956780000000002</c:v>
                </c:pt>
                <c:pt idx="80">
                  <c:v>60.976260000000003</c:v>
                </c:pt>
                <c:pt idx="81">
                  <c:v>60.986960000000003</c:v>
                </c:pt>
                <c:pt idx="82">
                  <c:v>60.991430000000001</c:v>
                </c:pt>
                <c:pt idx="83">
                  <c:v>60.969119999999997</c:v>
                </c:pt>
                <c:pt idx="84">
                  <c:v>60.86965</c:v>
                </c:pt>
                <c:pt idx="85">
                  <c:v>60.662350000000004</c:v>
                </c:pt>
                <c:pt idx="86">
                  <c:v>60.360469999999999</c:v>
                </c:pt>
              </c:numCache>
            </c:numRef>
          </c:yVal>
          <c:smooth val="0"/>
        </c:ser>
        <c:ser>
          <c:idx val="2"/>
          <c:order val="2"/>
          <c:tx>
            <c:strRef>
              <c:f>'S=F(strain)'!$D$3</c:f>
              <c:strCache>
                <c:ptCount val="1"/>
                <c:pt idx="0">
                  <c:v>775</c:v>
                </c:pt>
              </c:strCache>
            </c:strRef>
          </c:tx>
          <c:spPr>
            <a:ln w="12700">
              <a:solidFill>
                <a:schemeClr val="tx1"/>
              </a:solidFill>
            </a:ln>
          </c:spPr>
          <c:marker>
            <c:symbol val="triangle"/>
            <c:size val="6"/>
            <c:spPr>
              <a:ln>
                <a:solidFill>
                  <a:schemeClr val="tx1"/>
                </a:solidFill>
              </a:ln>
            </c:spPr>
          </c:marker>
          <c:xVal>
            <c:numRef>
              <c:f>'S=F(strain)'!$D$5:$D$122</c:f>
              <c:numCache>
                <c:formatCode>General</c:formatCode>
                <c:ptCount val="118"/>
                <c:pt idx="0">
                  <c:v>3.2930000000000001E-2</c:v>
                </c:pt>
                <c:pt idx="1">
                  <c:v>4.2930000000000003E-2</c:v>
                </c:pt>
                <c:pt idx="2">
                  <c:v>5.2929999999999998E-2</c:v>
                </c:pt>
                <c:pt idx="3">
                  <c:v>6.293E-2</c:v>
                </c:pt>
                <c:pt idx="4">
                  <c:v>7.2929999999999995E-2</c:v>
                </c:pt>
                <c:pt idx="5">
                  <c:v>8.2930000000000004E-2</c:v>
                </c:pt>
                <c:pt idx="6">
                  <c:v>9.2929999999999999E-2</c:v>
                </c:pt>
                <c:pt idx="7">
                  <c:v>0.10292999999999999</c:v>
                </c:pt>
                <c:pt idx="8">
                  <c:v>0.11293</c:v>
                </c:pt>
                <c:pt idx="9">
                  <c:v>0.12293</c:v>
                </c:pt>
                <c:pt idx="10">
                  <c:v>0.13292999999999999</c:v>
                </c:pt>
                <c:pt idx="11">
                  <c:v>0.14293</c:v>
                </c:pt>
                <c:pt idx="12">
                  <c:v>0.15293000000000001</c:v>
                </c:pt>
                <c:pt idx="13">
                  <c:v>0.16292999999999999</c:v>
                </c:pt>
                <c:pt idx="14">
                  <c:v>0.17293</c:v>
                </c:pt>
                <c:pt idx="15">
                  <c:v>0.18293000000000001</c:v>
                </c:pt>
                <c:pt idx="16">
                  <c:v>0.19292999999999999</c:v>
                </c:pt>
                <c:pt idx="17">
                  <c:v>0.20293</c:v>
                </c:pt>
                <c:pt idx="18">
                  <c:v>0.21293000000000001</c:v>
                </c:pt>
                <c:pt idx="19">
                  <c:v>0.22292999999999999</c:v>
                </c:pt>
                <c:pt idx="20">
                  <c:v>0.23293</c:v>
                </c:pt>
                <c:pt idx="21">
                  <c:v>0.24293000000000001</c:v>
                </c:pt>
                <c:pt idx="22">
                  <c:v>0.25292999999999999</c:v>
                </c:pt>
                <c:pt idx="23">
                  <c:v>0.26293</c:v>
                </c:pt>
                <c:pt idx="24">
                  <c:v>0.27293000000000001</c:v>
                </c:pt>
                <c:pt idx="25">
                  <c:v>0.28293000000000001</c:v>
                </c:pt>
                <c:pt idx="26">
                  <c:v>0.29293000000000002</c:v>
                </c:pt>
                <c:pt idx="27">
                  <c:v>0.30292999999999998</c:v>
                </c:pt>
                <c:pt idx="28">
                  <c:v>0.31292999999999999</c:v>
                </c:pt>
                <c:pt idx="29">
                  <c:v>0.32292999999999999</c:v>
                </c:pt>
                <c:pt idx="30">
                  <c:v>0.33293</c:v>
                </c:pt>
                <c:pt idx="31">
                  <c:v>0.34293000000000001</c:v>
                </c:pt>
                <c:pt idx="32">
                  <c:v>0.35293000000000002</c:v>
                </c:pt>
                <c:pt idx="33">
                  <c:v>0.36292999999999997</c:v>
                </c:pt>
                <c:pt idx="34">
                  <c:v>0.37292999999999998</c:v>
                </c:pt>
                <c:pt idx="35">
                  <c:v>0.38292999999999999</c:v>
                </c:pt>
                <c:pt idx="36">
                  <c:v>0.39293</c:v>
                </c:pt>
                <c:pt idx="37">
                  <c:v>0.40293000000000001</c:v>
                </c:pt>
                <c:pt idx="38">
                  <c:v>0.41293000000000002</c:v>
                </c:pt>
                <c:pt idx="39">
                  <c:v>0.42292999999999997</c:v>
                </c:pt>
                <c:pt idx="40">
                  <c:v>0.43292999999999998</c:v>
                </c:pt>
                <c:pt idx="41">
                  <c:v>0.44292999999999999</c:v>
                </c:pt>
                <c:pt idx="42">
                  <c:v>0.45293</c:v>
                </c:pt>
                <c:pt idx="43">
                  <c:v>0.46293000000000001</c:v>
                </c:pt>
                <c:pt idx="44">
                  <c:v>0.47293000000000002</c:v>
                </c:pt>
                <c:pt idx="45">
                  <c:v>0.48293000000000003</c:v>
                </c:pt>
                <c:pt idx="46">
                  <c:v>0.49292999999999998</c:v>
                </c:pt>
                <c:pt idx="47">
                  <c:v>0.50292999999999999</c:v>
                </c:pt>
                <c:pt idx="48">
                  <c:v>0.51293</c:v>
                </c:pt>
                <c:pt idx="49">
                  <c:v>0.52293000000000001</c:v>
                </c:pt>
                <c:pt idx="50">
                  <c:v>0.53293000000000001</c:v>
                </c:pt>
                <c:pt idx="51">
                  <c:v>0.54293000000000002</c:v>
                </c:pt>
                <c:pt idx="52">
                  <c:v>0.55293000000000003</c:v>
                </c:pt>
                <c:pt idx="53">
                  <c:v>0.56293000000000004</c:v>
                </c:pt>
                <c:pt idx="54">
                  <c:v>0.57293000000000005</c:v>
                </c:pt>
                <c:pt idx="55">
                  <c:v>0.58292999999999995</c:v>
                </c:pt>
                <c:pt idx="56">
                  <c:v>0.59292999999999996</c:v>
                </c:pt>
                <c:pt idx="57">
                  <c:v>0.60292999999999997</c:v>
                </c:pt>
                <c:pt idx="58">
                  <c:v>0.61292999999999997</c:v>
                </c:pt>
                <c:pt idx="59">
                  <c:v>0.62292999999999998</c:v>
                </c:pt>
                <c:pt idx="60">
                  <c:v>0.63292999999999999</c:v>
                </c:pt>
                <c:pt idx="61">
                  <c:v>0.64293</c:v>
                </c:pt>
                <c:pt idx="62">
                  <c:v>0.65293000000000001</c:v>
                </c:pt>
                <c:pt idx="63">
                  <c:v>0.66293000000000002</c:v>
                </c:pt>
                <c:pt idx="64">
                  <c:v>0.67293000000000003</c:v>
                </c:pt>
                <c:pt idx="65">
                  <c:v>0.68293000000000004</c:v>
                </c:pt>
                <c:pt idx="66">
                  <c:v>0.69293000000000005</c:v>
                </c:pt>
                <c:pt idx="67">
                  <c:v>0.70293000000000005</c:v>
                </c:pt>
                <c:pt idx="68">
                  <c:v>0.71292999999999995</c:v>
                </c:pt>
                <c:pt idx="69">
                  <c:v>0.72292999999999996</c:v>
                </c:pt>
                <c:pt idx="70">
                  <c:v>0.73292999999999997</c:v>
                </c:pt>
                <c:pt idx="71">
                  <c:v>0.74292999999999998</c:v>
                </c:pt>
                <c:pt idx="72">
                  <c:v>0.75292999999999999</c:v>
                </c:pt>
                <c:pt idx="73">
                  <c:v>0.76293</c:v>
                </c:pt>
                <c:pt idx="74">
                  <c:v>0.77293000000000001</c:v>
                </c:pt>
                <c:pt idx="75">
                  <c:v>0.78293000000000001</c:v>
                </c:pt>
                <c:pt idx="76">
                  <c:v>0.79293000000000002</c:v>
                </c:pt>
                <c:pt idx="77">
                  <c:v>0.80293000000000003</c:v>
                </c:pt>
                <c:pt idx="78">
                  <c:v>0.81293000000000004</c:v>
                </c:pt>
                <c:pt idx="79">
                  <c:v>0.82293000000000005</c:v>
                </c:pt>
                <c:pt idx="80">
                  <c:v>0.83292999999999995</c:v>
                </c:pt>
                <c:pt idx="81">
                  <c:v>0.84292999999999996</c:v>
                </c:pt>
                <c:pt idx="82">
                  <c:v>0.85292999999999997</c:v>
                </c:pt>
                <c:pt idx="83">
                  <c:v>0.86292999999999997</c:v>
                </c:pt>
                <c:pt idx="84">
                  <c:v>0.87292999999999998</c:v>
                </c:pt>
                <c:pt idx="85">
                  <c:v>0.88292999999999999</c:v>
                </c:pt>
                <c:pt idx="86">
                  <c:v>0.89293</c:v>
                </c:pt>
                <c:pt idx="87">
                  <c:v>0.90293000000000001</c:v>
                </c:pt>
                <c:pt idx="88">
                  <c:v>0.91293000000000002</c:v>
                </c:pt>
                <c:pt idx="89">
                  <c:v>0.92293000000000003</c:v>
                </c:pt>
                <c:pt idx="90">
                  <c:v>0.93293000000000004</c:v>
                </c:pt>
                <c:pt idx="91">
                  <c:v>0.94293000000000005</c:v>
                </c:pt>
                <c:pt idx="92">
                  <c:v>0.95293000000000005</c:v>
                </c:pt>
                <c:pt idx="93">
                  <c:v>0.96292999999999995</c:v>
                </c:pt>
                <c:pt idx="94">
                  <c:v>0.97292999999999996</c:v>
                </c:pt>
                <c:pt idx="95">
                  <c:v>0.98292999999999997</c:v>
                </c:pt>
                <c:pt idx="96">
                  <c:v>0.99292999999999998</c:v>
                </c:pt>
                <c:pt idx="97">
                  <c:v>1.0029300000000001</c:v>
                </c:pt>
                <c:pt idx="98">
                  <c:v>1.0129300000000001</c:v>
                </c:pt>
                <c:pt idx="99">
                  <c:v>1.0229299999999999</c:v>
                </c:pt>
                <c:pt idx="100">
                  <c:v>1.0329299999999999</c:v>
                </c:pt>
                <c:pt idx="101">
                  <c:v>1.0429299999999999</c:v>
                </c:pt>
                <c:pt idx="102">
                  <c:v>1.0529299999999999</c:v>
                </c:pt>
                <c:pt idx="103">
                  <c:v>1.0629299999999999</c:v>
                </c:pt>
                <c:pt idx="104">
                  <c:v>1.0729299999999999</c:v>
                </c:pt>
                <c:pt idx="105">
                  <c:v>1.0829299999999999</c:v>
                </c:pt>
                <c:pt idx="106">
                  <c:v>1.09293</c:v>
                </c:pt>
                <c:pt idx="107">
                  <c:v>1.10293</c:v>
                </c:pt>
                <c:pt idx="108">
                  <c:v>1.11293</c:v>
                </c:pt>
                <c:pt idx="109">
                  <c:v>1.12293</c:v>
                </c:pt>
                <c:pt idx="110">
                  <c:v>1.13293</c:v>
                </c:pt>
                <c:pt idx="111">
                  <c:v>1.14293</c:v>
                </c:pt>
                <c:pt idx="112">
                  <c:v>1.15293</c:v>
                </c:pt>
                <c:pt idx="113">
                  <c:v>1.16293</c:v>
                </c:pt>
                <c:pt idx="114">
                  <c:v>1.17293</c:v>
                </c:pt>
                <c:pt idx="115">
                  <c:v>1.18293</c:v>
                </c:pt>
                <c:pt idx="116">
                  <c:v>1.19293</c:v>
                </c:pt>
                <c:pt idx="117">
                  <c:v>1.2029300000000001</c:v>
                </c:pt>
              </c:numCache>
            </c:numRef>
          </c:xVal>
          <c:yVal>
            <c:numRef>
              <c:f>'S=F(strain)'!$E$5:$E$122</c:f>
              <c:numCache>
                <c:formatCode>General</c:formatCode>
                <c:ptCount val="118"/>
                <c:pt idx="0">
                  <c:v>28.648230000000002</c:v>
                </c:pt>
                <c:pt idx="1">
                  <c:v>29.537870000000002</c:v>
                </c:pt>
                <c:pt idx="2">
                  <c:v>30.30433</c:v>
                </c:pt>
                <c:pt idx="3">
                  <c:v>31.012540000000001</c:v>
                </c:pt>
                <c:pt idx="4">
                  <c:v>31.705359999999999</c:v>
                </c:pt>
                <c:pt idx="5">
                  <c:v>32.309269999999998</c:v>
                </c:pt>
                <c:pt idx="6">
                  <c:v>32.940130000000003</c:v>
                </c:pt>
                <c:pt idx="7">
                  <c:v>33.52084</c:v>
                </c:pt>
                <c:pt idx="8">
                  <c:v>34.010950000000001</c:v>
                </c:pt>
                <c:pt idx="9">
                  <c:v>34.551830000000002</c:v>
                </c:pt>
                <c:pt idx="10">
                  <c:v>35.035589999999999</c:v>
                </c:pt>
                <c:pt idx="11">
                  <c:v>35.467829999999999</c:v>
                </c:pt>
                <c:pt idx="12">
                  <c:v>35.924370000000003</c:v>
                </c:pt>
                <c:pt idx="13">
                  <c:v>36.351390000000002</c:v>
                </c:pt>
                <c:pt idx="14">
                  <c:v>36.751919999999998</c:v>
                </c:pt>
                <c:pt idx="15">
                  <c:v>37.15437</c:v>
                </c:pt>
                <c:pt idx="16">
                  <c:v>37.553260000000002</c:v>
                </c:pt>
                <c:pt idx="17">
                  <c:v>37.934600000000003</c:v>
                </c:pt>
                <c:pt idx="18">
                  <c:v>38.304499999999997</c:v>
                </c:pt>
                <c:pt idx="19">
                  <c:v>38.685200000000002</c:v>
                </c:pt>
                <c:pt idx="20">
                  <c:v>39.05489</c:v>
                </c:pt>
                <c:pt idx="21">
                  <c:v>39.419249999999998</c:v>
                </c:pt>
                <c:pt idx="22">
                  <c:v>39.783369999999998</c:v>
                </c:pt>
                <c:pt idx="23">
                  <c:v>40.152639999999998</c:v>
                </c:pt>
                <c:pt idx="24">
                  <c:v>40.5212</c:v>
                </c:pt>
                <c:pt idx="25">
                  <c:v>40.893450000000001</c:v>
                </c:pt>
                <c:pt idx="26">
                  <c:v>41.274169999999998</c:v>
                </c:pt>
                <c:pt idx="27">
                  <c:v>41.668460000000003</c:v>
                </c:pt>
                <c:pt idx="28">
                  <c:v>42.047840000000001</c:v>
                </c:pt>
                <c:pt idx="29">
                  <c:v>42.430340000000001</c:v>
                </c:pt>
                <c:pt idx="30">
                  <c:v>42.815570000000001</c:v>
                </c:pt>
                <c:pt idx="31">
                  <c:v>43.214060000000003</c:v>
                </c:pt>
                <c:pt idx="32">
                  <c:v>43.640819999999998</c:v>
                </c:pt>
                <c:pt idx="33">
                  <c:v>43.965870000000002</c:v>
                </c:pt>
                <c:pt idx="34">
                  <c:v>44.316659999999999</c:v>
                </c:pt>
                <c:pt idx="35">
                  <c:v>44.662210000000002</c:v>
                </c:pt>
                <c:pt idx="36">
                  <c:v>44.997720000000001</c:v>
                </c:pt>
                <c:pt idx="37">
                  <c:v>45.324379999999998</c:v>
                </c:pt>
                <c:pt idx="38">
                  <c:v>45.639560000000003</c:v>
                </c:pt>
                <c:pt idx="39">
                  <c:v>45.945030000000003</c:v>
                </c:pt>
                <c:pt idx="40">
                  <c:v>46.245249999999999</c:v>
                </c:pt>
                <c:pt idx="41">
                  <c:v>46.542099999999998</c:v>
                </c:pt>
                <c:pt idx="42">
                  <c:v>46.831910000000001</c:v>
                </c:pt>
                <c:pt idx="43">
                  <c:v>47.119320000000002</c:v>
                </c:pt>
                <c:pt idx="44">
                  <c:v>47.407490000000003</c:v>
                </c:pt>
                <c:pt idx="45">
                  <c:v>47.699339999999999</c:v>
                </c:pt>
                <c:pt idx="46">
                  <c:v>47.997610000000002</c:v>
                </c:pt>
                <c:pt idx="47">
                  <c:v>48.309170000000002</c:v>
                </c:pt>
                <c:pt idx="48">
                  <c:v>48.627980000000001</c:v>
                </c:pt>
                <c:pt idx="49">
                  <c:v>48.937559999999998</c:v>
                </c:pt>
                <c:pt idx="50">
                  <c:v>49.247660000000003</c:v>
                </c:pt>
                <c:pt idx="51">
                  <c:v>49.553570000000001</c:v>
                </c:pt>
                <c:pt idx="52">
                  <c:v>49.855289999999997</c:v>
                </c:pt>
                <c:pt idx="53">
                  <c:v>50.153129999999997</c:v>
                </c:pt>
                <c:pt idx="54">
                  <c:v>50.447569999999999</c:v>
                </c:pt>
                <c:pt idx="55">
                  <c:v>50.73724</c:v>
                </c:pt>
                <c:pt idx="56">
                  <c:v>51.023519999999998</c:v>
                </c:pt>
                <c:pt idx="57">
                  <c:v>51.304989999999997</c:v>
                </c:pt>
                <c:pt idx="58">
                  <c:v>51.58278</c:v>
                </c:pt>
                <c:pt idx="59">
                  <c:v>51.855330000000002</c:v>
                </c:pt>
                <c:pt idx="60">
                  <c:v>52.12341</c:v>
                </c:pt>
                <c:pt idx="61">
                  <c:v>52.359900000000003</c:v>
                </c:pt>
                <c:pt idx="62">
                  <c:v>52.599690000000002</c:v>
                </c:pt>
                <c:pt idx="63">
                  <c:v>52.780470000000001</c:v>
                </c:pt>
                <c:pt idx="64">
                  <c:v>52.944589999999998</c:v>
                </c:pt>
                <c:pt idx="65">
                  <c:v>53.118400000000001</c:v>
                </c:pt>
                <c:pt idx="66">
                  <c:v>53.278179999999999</c:v>
                </c:pt>
                <c:pt idx="67">
                  <c:v>53.458370000000002</c:v>
                </c:pt>
                <c:pt idx="68">
                  <c:v>53.628619999999998</c:v>
                </c:pt>
                <c:pt idx="69">
                  <c:v>53.82441</c:v>
                </c:pt>
                <c:pt idx="70">
                  <c:v>54.052289999999999</c:v>
                </c:pt>
                <c:pt idx="71">
                  <c:v>54.291359999999997</c:v>
                </c:pt>
                <c:pt idx="72">
                  <c:v>54.571219999999997</c:v>
                </c:pt>
                <c:pt idx="73">
                  <c:v>54.849040000000002</c:v>
                </c:pt>
                <c:pt idx="74">
                  <c:v>55.100490000000001</c:v>
                </c:pt>
                <c:pt idx="75">
                  <c:v>55.283819999999999</c:v>
                </c:pt>
                <c:pt idx="76">
                  <c:v>55.378480000000003</c:v>
                </c:pt>
                <c:pt idx="77">
                  <c:v>55.422199999999997</c:v>
                </c:pt>
                <c:pt idx="78">
                  <c:v>55.572890000000001</c:v>
                </c:pt>
                <c:pt idx="79">
                  <c:v>55.724719999999998</c:v>
                </c:pt>
                <c:pt idx="80">
                  <c:v>55.879980000000003</c:v>
                </c:pt>
                <c:pt idx="81">
                  <c:v>56.035809999999998</c:v>
                </c:pt>
                <c:pt idx="82">
                  <c:v>56.201689999999999</c:v>
                </c:pt>
                <c:pt idx="83">
                  <c:v>56.377119999999998</c:v>
                </c:pt>
                <c:pt idx="84">
                  <c:v>56.552570000000003</c:v>
                </c:pt>
                <c:pt idx="85">
                  <c:v>56.741970000000002</c:v>
                </c:pt>
                <c:pt idx="86">
                  <c:v>56.947429999999997</c:v>
                </c:pt>
                <c:pt idx="87">
                  <c:v>57.143470000000001</c:v>
                </c:pt>
                <c:pt idx="88">
                  <c:v>57.334690000000002</c:v>
                </c:pt>
                <c:pt idx="89">
                  <c:v>57.536729999999999</c:v>
                </c:pt>
                <c:pt idx="90">
                  <c:v>57.769280000000002</c:v>
                </c:pt>
                <c:pt idx="91">
                  <c:v>57.860219999999998</c:v>
                </c:pt>
                <c:pt idx="92">
                  <c:v>57.898249999999997</c:v>
                </c:pt>
                <c:pt idx="93">
                  <c:v>57.912170000000003</c:v>
                </c:pt>
                <c:pt idx="94">
                  <c:v>57.935420000000001</c:v>
                </c:pt>
                <c:pt idx="95">
                  <c:v>58.207680000000003</c:v>
                </c:pt>
                <c:pt idx="96">
                  <c:v>58.39152</c:v>
                </c:pt>
                <c:pt idx="97">
                  <c:v>58.55536</c:v>
                </c:pt>
                <c:pt idx="98">
                  <c:v>58.667169999999999</c:v>
                </c:pt>
                <c:pt idx="99">
                  <c:v>58.571080000000002</c:v>
                </c:pt>
                <c:pt idx="100">
                  <c:v>58.441380000000002</c:v>
                </c:pt>
                <c:pt idx="101">
                  <c:v>58.399619999999999</c:v>
                </c:pt>
                <c:pt idx="102">
                  <c:v>58.405380000000001</c:v>
                </c:pt>
                <c:pt idx="103">
                  <c:v>58.46002</c:v>
                </c:pt>
                <c:pt idx="104">
                  <c:v>58.520130000000002</c:v>
                </c:pt>
                <c:pt idx="105">
                  <c:v>58.577579999999998</c:v>
                </c:pt>
                <c:pt idx="106">
                  <c:v>58.617730000000002</c:v>
                </c:pt>
                <c:pt idx="107">
                  <c:v>58.658729999999998</c:v>
                </c:pt>
                <c:pt idx="108">
                  <c:v>58.694929999999999</c:v>
                </c:pt>
                <c:pt idx="109">
                  <c:v>58.716709999999999</c:v>
                </c:pt>
                <c:pt idx="110">
                  <c:v>58.719650000000001</c:v>
                </c:pt>
                <c:pt idx="111">
                  <c:v>58.697870000000002</c:v>
                </c:pt>
                <c:pt idx="112">
                  <c:v>58.648490000000002</c:v>
                </c:pt>
                <c:pt idx="113">
                  <c:v>58.563929999999999</c:v>
                </c:pt>
                <c:pt idx="114">
                  <c:v>58.451270000000001</c:v>
                </c:pt>
                <c:pt idx="115">
                  <c:v>58.346229999999998</c:v>
                </c:pt>
                <c:pt idx="116">
                  <c:v>58.308050000000001</c:v>
                </c:pt>
                <c:pt idx="117">
                  <c:v>58.414909999999999</c:v>
                </c:pt>
              </c:numCache>
            </c:numRef>
          </c:yVal>
          <c:smooth val="0"/>
        </c:ser>
        <c:ser>
          <c:idx val="3"/>
          <c:order val="3"/>
          <c:tx>
            <c:strRef>
              <c:f>'S=F(strain)'!$F$3</c:f>
              <c:strCache>
                <c:ptCount val="1"/>
                <c:pt idx="0">
                  <c:v>800</c:v>
                </c:pt>
              </c:strCache>
            </c:strRef>
          </c:tx>
          <c:spPr>
            <a:ln w="12700">
              <a:solidFill>
                <a:schemeClr val="tx1"/>
              </a:solidFill>
            </a:ln>
          </c:spPr>
          <c:marker>
            <c:symbol val="diamond"/>
            <c:size val="7"/>
            <c:spPr>
              <a:ln>
                <a:solidFill>
                  <a:schemeClr val="tx1"/>
                </a:solidFill>
              </a:ln>
            </c:spPr>
          </c:marker>
          <c:xVal>
            <c:numRef>
              <c:f>'S=F(strain)'!$F$5:$F$122</c:f>
              <c:numCache>
                <c:formatCode>General</c:formatCode>
                <c:ptCount val="118"/>
                <c:pt idx="0">
                  <c:v>8.3720000000000003E-2</c:v>
                </c:pt>
                <c:pt idx="1">
                  <c:v>0.15759000000000001</c:v>
                </c:pt>
                <c:pt idx="2">
                  <c:v>0.22993</c:v>
                </c:pt>
                <c:pt idx="3">
                  <c:v>0.29985000000000001</c:v>
                </c:pt>
                <c:pt idx="4">
                  <c:v>0.36624000000000001</c:v>
                </c:pt>
                <c:pt idx="5">
                  <c:v>0.42885000000000001</c:v>
                </c:pt>
                <c:pt idx="6">
                  <c:v>0.48703999999999997</c:v>
                </c:pt>
                <c:pt idx="7">
                  <c:v>0.54173000000000004</c:v>
                </c:pt>
                <c:pt idx="8">
                  <c:v>0.59262000000000004</c:v>
                </c:pt>
                <c:pt idx="9">
                  <c:v>0.64049</c:v>
                </c:pt>
                <c:pt idx="10">
                  <c:v>0.6855</c:v>
                </c:pt>
                <c:pt idx="11">
                  <c:v>0.72877000000000003</c:v>
                </c:pt>
                <c:pt idx="12">
                  <c:v>0.77046000000000003</c:v>
                </c:pt>
                <c:pt idx="13">
                  <c:v>0.81064000000000003</c:v>
                </c:pt>
                <c:pt idx="14">
                  <c:v>0.84904999999999997</c:v>
                </c:pt>
                <c:pt idx="15">
                  <c:v>0.88578000000000001</c:v>
                </c:pt>
                <c:pt idx="16">
                  <c:v>0.92100000000000004</c:v>
                </c:pt>
                <c:pt idx="17">
                  <c:v>0.95504</c:v>
                </c:pt>
                <c:pt idx="18">
                  <c:v>0.98812999999999995</c:v>
                </c:pt>
                <c:pt idx="19">
                  <c:v>1.0204299999999999</c:v>
                </c:pt>
                <c:pt idx="20">
                  <c:v>1.0518700000000001</c:v>
                </c:pt>
                <c:pt idx="21">
                  <c:v>1.0824100000000001</c:v>
                </c:pt>
                <c:pt idx="22">
                  <c:v>1.11188</c:v>
                </c:pt>
                <c:pt idx="23">
                  <c:v>1.14029</c:v>
                </c:pt>
                <c:pt idx="24">
                  <c:v>1.1675899999999999</c:v>
                </c:pt>
                <c:pt idx="25">
                  <c:v>1.1940299999999999</c:v>
                </c:pt>
                <c:pt idx="26">
                  <c:v>1.21973</c:v>
                </c:pt>
                <c:pt idx="27">
                  <c:v>1.2447600000000001</c:v>
                </c:pt>
                <c:pt idx="28">
                  <c:v>1.26938</c:v>
                </c:pt>
                <c:pt idx="29">
                  <c:v>1.2930900000000001</c:v>
                </c:pt>
                <c:pt idx="30">
                  <c:v>1.3156000000000001</c:v>
                </c:pt>
                <c:pt idx="31">
                  <c:v>1.3368500000000001</c:v>
                </c:pt>
              </c:numCache>
            </c:numRef>
          </c:xVal>
          <c:yVal>
            <c:numRef>
              <c:f>'S=F(strain)'!$G$5:$G$122</c:f>
              <c:numCache>
                <c:formatCode>General</c:formatCode>
                <c:ptCount val="118"/>
                <c:pt idx="0">
                  <c:v>26.340309999999999</c:v>
                </c:pt>
                <c:pt idx="1">
                  <c:v>30.386849999999999</c:v>
                </c:pt>
                <c:pt idx="2">
                  <c:v>34.01661</c:v>
                </c:pt>
                <c:pt idx="3">
                  <c:v>37.096049999999998</c:v>
                </c:pt>
                <c:pt idx="4">
                  <c:v>39.578890000000001</c:v>
                </c:pt>
                <c:pt idx="5">
                  <c:v>41.54195</c:v>
                </c:pt>
                <c:pt idx="6">
                  <c:v>43.077500000000001</c:v>
                </c:pt>
                <c:pt idx="7">
                  <c:v>44.308909999999997</c:v>
                </c:pt>
                <c:pt idx="8">
                  <c:v>45.312480000000001</c:v>
                </c:pt>
                <c:pt idx="9">
                  <c:v>46.170810000000003</c:v>
                </c:pt>
                <c:pt idx="10">
                  <c:v>46.93233</c:v>
                </c:pt>
                <c:pt idx="11">
                  <c:v>47.632350000000002</c:v>
                </c:pt>
                <c:pt idx="12">
                  <c:v>48.277749999999997</c:v>
                </c:pt>
                <c:pt idx="13">
                  <c:v>48.873309999999996</c:v>
                </c:pt>
                <c:pt idx="14">
                  <c:v>49.41431</c:v>
                </c:pt>
                <c:pt idx="15">
                  <c:v>49.891770000000001</c:v>
                </c:pt>
                <c:pt idx="16">
                  <c:v>50.304400000000001</c:v>
                </c:pt>
                <c:pt idx="17">
                  <c:v>50.662320000000001</c:v>
                </c:pt>
                <c:pt idx="18">
                  <c:v>50.975209999999997</c:v>
                </c:pt>
                <c:pt idx="19">
                  <c:v>51.246780000000001</c:v>
                </c:pt>
                <c:pt idx="20">
                  <c:v>51.476649999999999</c:v>
                </c:pt>
                <c:pt idx="21">
                  <c:v>51.664250000000003</c:v>
                </c:pt>
                <c:pt idx="22">
                  <c:v>51.793170000000003</c:v>
                </c:pt>
                <c:pt idx="23">
                  <c:v>51.861969999999999</c:v>
                </c:pt>
                <c:pt idx="24">
                  <c:v>51.876379999999997</c:v>
                </c:pt>
                <c:pt idx="25">
                  <c:v>51.836979999999997</c:v>
                </c:pt>
                <c:pt idx="26">
                  <c:v>51.747979999999998</c:v>
                </c:pt>
                <c:pt idx="27">
                  <c:v>51.616759999999999</c:v>
                </c:pt>
                <c:pt idx="28">
                  <c:v>51.442990000000002</c:v>
                </c:pt>
                <c:pt idx="29">
                  <c:v>51.233629999999998</c:v>
                </c:pt>
                <c:pt idx="30">
                  <c:v>50.997549999999997</c:v>
                </c:pt>
                <c:pt idx="31">
                  <c:v>50.741529999999997</c:v>
                </c:pt>
              </c:numCache>
            </c:numRef>
          </c:yVal>
          <c:smooth val="0"/>
        </c:ser>
        <c:ser>
          <c:idx val="4"/>
          <c:order val="4"/>
          <c:tx>
            <c:strRef>
              <c:f>'S=F(strain)'!$H$3</c:f>
              <c:strCache>
                <c:ptCount val="1"/>
                <c:pt idx="0">
                  <c:v>825</c:v>
                </c:pt>
              </c:strCache>
            </c:strRef>
          </c:tx>
          <c:spPr>
            <a:ln w="12700">
              <a:solidFill>
                <a:schemeClr val="tx1"/>
              </a:solidFill>
            </a:ln>
          </c:spPr>
          <c:marker>
            <c:symbol val="square"/>
            <c:size val="6"/>
            <c:spPr>
              <a:ln>
                <a:solidFill>
                  <a:schemeClr val="tx1"/>
                </a:solidFill>
              </a:ln>
            </c:spPr>
          </c:marker>
          <c:xVal>
            <c:numRef>
              <c:f>'S=F(strain)'!$H$5:$H$122</c:f>
              <c:numCache>
                <c:formatCode>General</c:formatCode>
                <c:ptCount val="118"/>
                <c:pt idx="0">
                  <c:v>0.11805</c:v>
                </c:pt>
                <c:pt idx="1">
                  <c:v>0.17274999999999999</c:v>
                </c:pt>
                <c:pt idx="2">
                  <c:v>0.22381000000000001</c:v>
                </c:pt>
                <c:pt idx="3">
                  <c:v>0.27195000000000003</c:v>
                </c:pt>
                <c:pt idx="4">
                  <c:v>0.31745000000000001</c:v>
                </c:pt>
                <c:pt idx="5">
                  <c:v>0.36118</c:v>
                </c:pt>
                <c:pt idx="6">
                  <c:v>0.40331</c:v>
                </c:pt>
                <c:pt idx="7">
                  <c:v>0.44359999999999999</c:v>
                </c:pt>
                <c:pt idx="8">
                  <c:v>0.48188999999999999</c:v>
                </c:pt>
                <c:pt idx="9">
                  <c:v>0.51832</c:v>
                </c:pt>
                <c:pt idx="10">
                  <c:v>0.55323</c:v>
                </c:pt>
                <c:pt idx="11">
                  <c:v>0.58694999999999997</c:v>
                </c:pt>
                <c:pt idx="12">
                  <c:v>0.61970999999999998</c:v>
                </c:pt>
                <c:pt idx="13">
                  <c:v>0.65210000000000001</c:v>
                </c:pt>
                <c:pt idx="14">
                  <c:v>0.68376999999999999</c:v>
                </c:pt>
                <c:pt idx="15">
                  <c:v>0.71474000000000004</c:v>
                </c:pt>
                <c:pt idx="16">
                  <c:v>0.74412</c:v>
                </c:pt>
                <c:pt idx="17">
                  <c:v>0.77241000000000004</c:v>
                </c:pt>
                <c:pt idx="18">
                  <c:v>0.79947000000000001</c:v>
                </c:pt>
                <c:pt idx="19">
                  <c:v>0.82579999999999998</c:v>
                </c:pt>
                <c:pt idx="20">
                  <c:v>0.85128000000000004</c:v>
                </c:pt>
                <c:pt idx="21">
                  <c:v>0.87629999999999997</c:v>
                </c:pt>
                <c:pt idx="22">
                  <c:v>0.90088999999999997</c:v>
                </c:pt>
                <c:pt idx="23">
                  <c:v>0.92515999999999998</c:v>
                </c:pt>
                <c:pt idx="24">
                  <c:v>0.94881000000000004</c:v>
                </c:pt>
                <c:pt idx="25">
                  <c:v>0.97189999999999999</c:v>
                </c:pt>
                <c:pt idx="26">
                  <c:v>0.99434999999999996</c:v>
                </c:pt>
                <c:pt idx="27">
                  <c:v>1.0164</c:v>
                </c:pt>
                <c:pt idx="28">
                  <c:v>1.0380199999999999</c:v>
                </c:pt>
                <c:pt idx="29">
                  <c:v>1.0594300000000001</c:v>
                </c:pt>
                <c:pt idx="30">
                  <c:v>1.0804400000000001</c:v>
                </c:pt>
                <c:pt idx="31">
                  <c:v>1.1011</c:v>
                </c:pt>
                <c:pt idx="32">
                  <c:v>1.12094</c:v>
                </c:pt>
                <c:pt idx="33">
                  <c:v>1.1402399999999999</c:v>
                </c:pt>
                <c:pt idx="34">
                  <c:v>1.1588799999999999</c:v>
                </c:pt>
                <c:pt idx="35">
                  <c:v>1.1772499999999999</c:v>
                </c:pt>
                <c:pt idx="36">
                  <c:v>1.1951700000000001</c:v>
                </c:pt>
                <c:pt idx="37">
                  <c:v>1.2130000000000001</c:v>
                </c:pt>
              </c:numCache>
            </c:numRef>
          </c:xVal>
          <c:yVal>
            <c:numRef>
              <c:f>'S=F(strain)'!$I$5:$I$122</c:f>
              <c:numCache>
                <c:formatCode>General</c:formatCode>
                <c:ptCount val="118"/>
                <c:pt idx="0">
                  <c:v>21.233059999999998</c:v>
                </c:pt>
                <c:pt idx="1">
                  <c:v>25.08174</c:v>
                </c:pt>
                <c:pt idx="2">
                  <c:v>27.647960000000001</c:v>
                </c:pt>
                <c:pt idx="3">
                  <c:v>29.278420000000001</c:v>
                </c:pt>
                <c:pt idx="4">
                  <c:v>30.491630000000001</c:v>
                </c:pt>
                <c:pt idx="5">
                  <c:v>31.523990000000001</c:v>
                </c:pt>
                <c:pt idx="6">
                  <c:v>32.465980000000002</c:v>
                </c:pt>
                <c:pt idx="7">
                  <c:v>33.36157</c:v>
                </c:pt>
                <c:pt idx="8">
                  <c:v>34.237290000000002</c:v>
                </c:pt>
                <c:pt idx="9">
                  <c:v>35.109310000000001</c:v>
                </c:pt>
                <c:pt idx="10">
                  <c:v>35.963729999999998</c:v>
                </c:pt>
                <c:pt idx="11">
                  <c:v>36.784559999999999</c:v>
                </c:pt>
                <c:pt idx="12">
                  <c:v>37.571269999999998</c:v>
                </c:pt>
                <c:pt idx="13">
                  <c:v>38.334200000000003</c:v>
                </c:pt>
                <c:pt idx="14">
                  <c:v>39.064500000000002</c:v>
                </c:pt>
                <c:pt idx="15">
                  <c:v>39.758839999999999</c:v>
                </c:pt>
                <c:pt idx="16">
                  <c:v>40.389769999999999</c:v>
                </c:pt>
                <c:pt idx="17">
                  <c:v>40.983930000000001</c:v>
                </c:pt>
                <c:pt idx="18">
                  <c:v>41.516210000000001</c:v>
                </c:pt>
                <c:pt idx="19">
                  <c:v>42.007739999999998</c:v>
                </c:pt>
                <c:pt idx="20">
                  <c:v>42.458399999999997</c:v>
                </c:pt>
                <c:pt idx="21">
                  <c:v>42.878779999999999</c:v>
                </c:pt>
                <c:pt idx="22">
                  <c:v>43.269019999999998</c:v>
                </c:pt>
                <c:pt idx="23">
                  <c:v>43.634129999999999</c:v>
                </c:pt>
                <c:pt idx="24">
                  <c:v>43.96857</c:v>
                </c:pt>
                <c:pt idx="25">
                  <c:v>44.27834</c:v>
                </c:pt>
                <c:pt idx="26">
                  <c:v>44.563630000000003</c:v>
                </c:pt>
                <c:pt idx="27">
                  <c:v>44.829540000000001</c:v>
                </c:pt>
                <c:pt idx="28">
                  <c:v>45.075870000000002</c:v>
                </c:pt>
                <c:pt idx="29">
                  <c:v>45.302669999999999</c:v>
                </c:pt>
                <c:pt idx="30">
                  <c:v>45.506509999999999</c:v>
                </c:pt>
                <c:pt idx="31">
                  <c:v>45.685650000000003</c:v>
                </c:pt>
                <c:pt idx="32">
                  <c:v>45.835450000000002</c:v>
                </c:pt>
                <c:pt idx="33">
                  <c:v>45.955840000000002</c:v>
                </c:pt>
                <c:pt idx="34">
                  <c:v>46.043480000000002</c:v>
                </c:pt>
                <c:pt idx="35">
                  <c:v>46.092219999999998</c:v>
                </c:pt>
                <c:pt idx="36">
                  <c:v>46.094929999999998</c:v>
                </c:pt>
                <c:pt idx="37">
                  <c:v>46.044040000000003</c:v>
                </c:pt>
              </c:numCache>
            </c:numRef>
          </c:yVal>
          <c:smooth val="0"/>
        </c:ser>
        <c:ser>
          <c:idx val="5"/>
          <c:order val="5"/>
          <c:tx>
            <c:strRef>
              <c:f>'S=F(strain)'!$J$3</c:f>
              <c:strCache>
                <c:ptCount val="1"/>
                <c:pt idx="0">
                  <c:v>850</c:v>
                </c:pt>
              </c:strCache>
            </c:strRef>
          </c:tx>
          <c:spPr>
            <a:ln w="12700">
              <a:solidFill>
                <a:schemeClr val="tx1"/>
              </a:solidFill>
            </a:ln>
          </c:spPr>
          <c:marker>
            <c:symbol val="triangle"/>
            <c:size val="6"/>
            <c:spPr>
              <a:ln>
                <a:solidFill>
                  <a:schemeClr val="tx1"/>
                </a:solidFill>
              </a:ln>
            </c:spPr>
          </c:marker>
          <c:xVal>
            <c:numRef>
              <c:f>'S=F(strain)'!$J$5:$J$122</c:f>
              <c:numCache>
                <c:formatCode>General</c:formatCode>
                <c:ptCount val="118"/>
                <c:pt idx="0">
                  <c:v>5.645E-2</c:v>
                </c:pt>
                <c:pt idx="1">
                  <c:v>0.10693</c:v>
                </c:pt>
                <c:pt idx="2">
                  <c:v>0.15468999999999999</c:v>
                </c:pt>
                <c:pt idx="3">
                  <c:v>0.19933000000000001</c:v>
                </c:pt>
                <c:pt idx="4">
                  <c:v>0.24260999999999999</c:v>
                </c:pt>
                <c:pt idx="5">
                  <c:v>0.28177999999999997</c:v>
                </c:pt>
                <c:pt idx="6">
                  <c:v>0.32186999999999999</c:v>
                </c:pt>
                <c:pt idx="7">
                  <c:v>0.35991000000000001</c:v>
                </c:pt>
                <c:pt idx="8">
                  <c:v>0.39650999999999997</c:v>
                </c:pt>
                <c:pt idx="9">
                  <c:v>0.43157000000000001</c:v>
                </c:pt>
                <c:pt idx="10">
                  <c:v>0.46528999999999998</c:v>
                </c:pt>
                <c:pt idx="11">
                  <c:v>0.49795</c:v>
                </c:pt>
                <c:pt idx="12">
                  <c:v>0.52964</c:v>
                </c:pt>
                <c:pt idx="13">
                  <c:v>0.56035999999999997</c:v>
                </c:pt>
                <c:pt idx="14">
                  <c:v>0.59069000000000005</c:v>
                </c:pt>
                <c:pt idx="15">
                  <c:v>0.62012999999999996</c:v>
                </c:pt>
                <c:pt idx="16">
                  <c:v>0.64864999999999995</c:v>
                </c:pt>
                <c:pt idx="17">
                  <c:v>0.67632000000000003</c:v>
                </c:pt>
                <c:pt idx="18">
                  <c:v>0.70318999999999998</c:v>
                </c:pt>
                <c:pt idx="19">
                  <c:v>0.72931000000000001</c:v>
                </c:pt>
                <c:pt idx="20">
                  <c:v>0.75471999999999995</c:v>
                </c:pt>
                <c:pt idx="21">
                  <c:v>0.77949000000000002</c:v>
                </c:pt>
                <c:pt idx="22">
                  <c:v>0.80364000000000002</c:v>
                </c:pt>
                <c:pt idx="23">
                  <c:v>0.82730999999999999</c:v>
                </c:pt>
                <c:pt idx="24">
                  <c:v>0.85045999999999999</c:v>
                </c:pt>
                <c:pt idx="25">
                  <c:v>0.87312999999999996</c:v>
                </c:pt>
                <c:pt idx="26">
                  <c:v>0.89532</c:v>
                </c:pt>
                <c:pt idx="27">
                  <c:v>0.91707000000000005</c:v>
                </c:pt>
                <c:pt idx="28">
                  <c:v>0.93833999999999995</c:v>
                </c:pt>
                <c:pt idx="29">
                  <c:v>0.95914999999999995</c:v>
                </c:pt>
                <c:pt idx="30">
                  <c:v>0.97948999999999997</c:v>
                </c:pt>
                <c:pt idx="31">
                  <c:v>0.99939</c:v>
                </c:pt>
                <c:pt idx="32">
                  <c:v>1.0188600000000001</c:v>
                </c:pt>
                <c:pt idx="33">
                  <c:v>1.03792</c:v>
                </c:pt>
                <c:pt idx="34">
                  <c:v>1.0565899999999999</c:v>
                </c:pt>
                <c:pt idx="35">
                  <c:v>1.07491</c:v>
                </c:pt>
                <c:pt idx="36">
                  <c:v>1.09291</c:v>
                </c:pt>
                <c:pt idx="37">
                  <c:v>1.1106199999999999</c:v>
                </c:pt>
              </c:numCache>
            </c:numRef>
          </c:xVal>
          <c:yVal>
            <c:numRef>
              <c:f>'S=F(strain)'!$K$5:$K$122</c:f>
              <c:numCache>
                <c:formatCode>General</c:formatCode>
                <c:ptCount val="118"/>
                <c:pt idx="0">
                  <c:v>19.928229999999999</c:v>
                </c:pt>
                <c:pt idx="1">
                  <c:v>21.190259999999999</c:v>
                </c:pt>
                <c:pt idx="2">
                  <c:v>22.98724</c:v>
                </c:pt>
                <c:pt idx="3">
                  <c:v>23.953569999999999</c:v>
                </c:pt>
                <c:pt idx="4">
                  <c:v>24.865860000000001</c:v>
                </c:pt>
                <c:pt idx="5">
                  <c:v>25.88777</c:v>
                </c:pt>
                <c:pt idx="6">
                  <c:v>26.73047</c:v>
                </c:pt>
                <c:pt idx="7">
                  <c:v>27.53387</c:v>
                </c:pt>
                <c:pt idx="8">
                  <c:v>28.30538</c:v>
                </c:pt>
                <c:pt idx="9">
                  <c:v>29.452960000000001</c:v>
                </c:pt>
                <c:pt idx="10">
                  <c:v>30.17925</c:v>
                </c:pt>
                <c:pt idx="11">
                  <c:v>30.893650000000001</c:v>
                </c:pt>
                <c:pt idx="12">
                  <c:v>31.59853</c:v>
                </c:pt>
                <c:pt idx="13">
                  <c:v>32.29598</c:v>
                </c:pt>
                <c:pt idx="14">
                  <c:v>33.000700000000002</c:v>
                </c:pt>
                <c:pt idx="15">
                  <c:v>33.701030000000003</c:v>
                </c:pt>
                <c:pt idx="16">
                  <c:v>34.394590000000001</c:v>
                </c:pt>
                <c:pt idx="17">
                  <c:v>35.078800000000001</c:v>
                </c:pt>
                <c:pt idx="18">
                  <c:v>35.749749999999999</c:v>
                </c:pt>
                <c:pt idx="19">
                  <c:v>36.404060000000001</c:v>
                </c:pt>
                <c:pt idx="20">
                  <c:v>37.038319999999999</c:v>
                </c:pt>
                <c:pt idx="21">
                  <c:v>37.650480000000002</c:v>
                </c:pt>
                <c:pt idx="22">
                  <c:v>38.237560000000002</c:v>
                </c:pt>
                <c:pt idx="23">
                  <c:v>38.561489999999999</c:v>
                </c:pt>
                <c:pt idx="24">
                  <c:v>38.731389999999998</c:v>
                </c:pt>
                <c:pt idx="25">
                  <c:v>39.232770000000002</c:v>
                </c:pt>
                <c:pt idx="26">
                  <c:v>39.701590000000003</c:v>
                </c:pt>
                <c:pt idx="27">
                  <c:v>39.937730000000002</c:v>
                </c:pt>
                <c:pt idx="28">
                  <c:v>40.339840000000002</c:v>
                </c:pt>
                <c:pt idx="29">
                  <c:v>40.708860000000001</c:v>
                </c:pt>
                <c:pt idx="30">
                  <c:v>41.044649999999997</c:v>
                </c:pt>
                <c:pt idx="31">
                  <c:v>41.048110000000001</c:v>
                </c:pt>
                <c:pt idx="32">
                  <c:v>41.321040000000004</c:v>
                </c:pt>
                <c:pt idx="33">
                  <c:v>41.56391</c:v>
                </c:pt>
                <c:pt idx="34">
                  <c:v>41.777920000000002</c:v>
                </c:pt>
                <c:pt idx="35">
                  <c:v>41.763350000000003</c:v>
                </c:pt>
                <c:pt idx="36">
                  <c:v>41.92407</c:v>
                </c:pt>
                <c:pt idx="37">
                  <c:v>42.061120000000003</c:v>
                </c:pt>
              </c:numCache>
            </c:numRef>
          </c:yVal>
          <c:smooth val="0"/>
        </c:ser>
        <c:ser>
          <c:idx val="7"/>
          <c:order val="6"/>
          <c:tx>
            <c:strRef>
              <c:f>'S=F(strain)'!$M$3</c:f>
              <c:strCache>
                <c:ptCount val="1"/>
                <c:pt idx="0">
                  <c:v>875</c:v>
                </c:pt>
              </c:strCache>
            </c:strRef>
          </c:tx>
          <c:spPr>
            <a:ln w="12700">
              <a:solidFill>
                <a:schemeClr val="tx1"/>
              </a:solidFill>
            </a:ln>
          </c:spPr>
          <c:marker>
            <c:symbol val="diamond"/>
            <c:size val="7"/>
            <c:spPr>
              <a:ln>
                <a:solidFill>
                  <a:schemeClr val="tx1"/>
                </a:solidFill>
              </a:ln>
            </c:spPr>
          </c:marker>
          <c:xVal>
            <c:numRef>
              <c:f>'S=F(strain)'!$L$5:$L$122</c:f>
              <c:numCache>
                <c:formatCode>General</c:formatCode>
                <c:ptCount val="118"/>
                <c:pt idx="0">
                  <c:v>2.7810000000000001E-2</c:v>
                </c:pt>
                <c:pt idx="1">
                  <c:v>5.3809999999999997E-2</c:v>
                </c:pt>
                <c:pt idx="2">
                  <c:v>7.8359999999999999E-2</c:v>
                </c:pt>
                <c:pt idx="3">
                  <c:v>0.10435</c:v>
                </c:pt>
                <c:pt idx="4">
                  <c:v>0.12822</c:v>
                </c:pt>
                <c:pt idx="5">
                  <c:v>0.15267</c:v>
                </c:pt>
                <c:pt idx="6">
                  <c:v>0.17685000000000001</c:v>
                </c:pt>
                <c:pt idx="7">
                  <c:v>0.19982</c:v>
                </c:pt>
                <c:pt idx="8">
                  <c:v>0.22148000000000001</c:v>
                </c:pt>
                <c:pt idx="9">
                  <c:v>0.24424000000000001</c:v>
                </c:pt>
                <c:pt idx="10">
                  <c:v>0.26451000000000002</c:v>
                </c:pt>
                <c:pt idx="11">
                  <c:v>0.28573999999999999</c:v>
                </c:pt>
                <c:pt idx="12">
                  <c:v>0.30642999999999998</c:v>
                </c:pt>
                <c:pt idx="13">
                  <c:v>0.32686999999999999</c:v>
                </c:pt>
                <c:pt idx="14">
                  <c:v>0.34666000000000002</c:v>
                </c:pt>
                <c:pt idx="15">
                  <c:v>0.36604999999999999</c:v>
                </c:pt>
                <c:pt idx="16">
                  <c:v>0.38512000000000002</c:v>
                </c:pt>
                <c:pt idx="17">
                  <c:v>0.40377999999999997</c:v>
                </c:pt>
                <c:pt idx="18">
                  <c:v>0.42203000000000002</c:v>
                </c:pt>
                <c:pt idx="19">
                  <c:v>0.43989</c:v>
                </c:pt>
                <c:pt idx="20">
                  <c:v>0.45669999999999999</c:v>
                </c:pt>
                <c:pt idx="21">
                  <c:v>0.47416000000000003</c:v>
                </c:pt>
                <c:pt idx="22">
                  <c:v>0.49136000000000002</c:v>
                </c:pt>
                <c:pt idx="23">
                  <c:v>0.50827999999999995</c:v>
                </c:pt>
                <c:pt idx="24">
                  <c:v>0.52497000000000005</c:v>
                </c:pt>
                <c:pt idx="25">
                  <c:v>0.54139000000000004</c:v>
                </c:pt>
                <c:pt idx="26">
                  <c:v>0.55759000000000003</c:v>
                </c:pt>
                <c:pt idx="27">
                  <c:v>0.57352000000000003</c:v>
                </c:pt>
                <c:pt idx="28">
                  <c:v>0.58916999999999997</c:v>
                </c:pt>
                <c:pt idx="29">
                  <c:v>0.60455000000000003</c:v>
                </c:pt>
                <c:pt idx="30">
                  <c:v>0.61968999999999996</c:v>
                </c:pt>
                <c:pt idx="31">
                  <c:v>0.63456999999999997</c:v>
                </c:pt>
                <c:pt idx="32">
                  <c:v>0.64922999999999997</c:v>
                </c:pt>
                <c:pt idx="33">
                  <c:v>0.66366000000000003</c:v>
                </c:pt>
                <c:pt idx="34">
                  <c:v>0.67788000000000004</c:v>
                </c:pt>
                <c:pt idx="35">
                  <c:v>0.69186999999999999</c:v>
                </c:pt>
                <c:pt idx="36">
                  <c:v>0.70567000000000002</c:v>
                </c:pt>
                <c:pt idx="37">
                  <c:v>0.71928999999999998</c:v>
                </c:pt>
                <c:pt idx="38">
                  <c:v>0.73270999999999997</c:v>
                </c:pt>
                <c:pt idx="39">
                  <c:v>0.74597000000000002</c:v>
                </c:pt>
                <c:pt idx="40">
                  <c:v>0.75904000000000005</c:v>
                </c:pt>
                <c:pt idx="41">
                  <c:v>0.77193000000000001</c:v>
                </c:pt>
                <c:pt idx="42">
                  <c:v>0.78466000000000002</c:v>
                </c:pt>
                <c:pt idx="43">
                  <c:v>0.79720999999999997</c:v>
                </c:pt>
                <c:pt idx="44">
                  <c:v>0.80962000000000001</c:v>
                </c:pt>
                <c:pt idx="45">
                  <c:v>0.82186999999999999</c:v>
                </c:pt>
                <c:pt idx="46">
                  <c:v>0.83398000000000005</c:v>
                </c:pt>
                <c:pt idx="47">
                  <c:v>0.84597</c:v>
                </c:pt>
                <c:pt idx="48">
                  <c:v>0.85782000000000003</c:v>
                </c:pt>
                <c:pt idx="49">
                  <c:v>0.86956</c:v>
                </c:pt>
                <c:pt idx="50">
                  <c:v>0.88085000000000002</c:v>
                </c:pt>
                <c:pt idx="51">
                  <c:v>0.89241000000000004</c:v>
                </c:pt>
                <c:pt idx="52">
                  <c:v>0.90386</c:v>
                </c:pt>
                <c:pt idx="53">
                  <c:v>0.91520999999999997</c:v>
                </c:pt>
                <c:pt idx="54">
                  <c:v>0.92645999999999995</c:v>
                </c:pt>
                <c:pt idx="55">
                  <c:v>0.93762000000000001</c:v>
                </c:pt>
                <c:pt idx="56">
                  <c:v>0.94867000000000001</c:v>
                </c:pt>
                <c:pt idx="57">
                  <c:v>0.95962999999999998</c:v>
                </c:pt>
                <c:pt idx="58">
                  <c:v>0.97047000000000005</c:v>
                </c:pt>
                <c:pt idx="59">
                  <c:v>0.98119999999999996</c:v>
                </c:pt>
                <c:pt idx="60">
                  <c:v>0.99180000000000001</c:v>
                </c:pt>
                <c:pt idx="61">
                  <c:v>1.0022800000000001</c:v>
                </c:pt>
                <c:pt idx="62">
                  <c:v>1.0126299999999999</c:v>
                </c:pt>
                <c:pt idx="63">
                  <c:v>1.02285</c:v>
                </c:pt>
                <c:pt idx="64">
                  <c:v>1.03294</c:v>
                </c:pt>
                <c:pt idx="65">
                  <c:v>1.0428999999999999</c:v>
                </c:pt>
                <c:pt idx="66">
                  <c:v>1.0527299999999999</c:v>
                </c:pt>
                <c:pt idx="67">
                  <c:v>1.06243</c:v>
                </c:pt>
                <c:pt idx="68">
                  <c:v>1.07203</c:v>
                </c:pt>
                <c:pt idx="69">
                  <c:v>1.08152</c:v>
                </c:pt>
                <c:pt idx="70">
                  <c:v>1.09091</c:v>
                </c:pt>
                <c:pt idx="71">
                  <c:v>1.1002000000000001</c:v>
                </c:pt>
                <c:pt idx="72">
                  <c:v>1.10941</c:v>
                </c:pt>
                <c:pt idx="73">
                  <c:v>1.1185400000000001</c:v>
                </c:pt>
                <c:pt idx="74">
                  <c:v>1.1275900000000001</c:v>
                </c:pt>
                <c:pt idx="75">
                  <c:v>1.1365700000000001</c:v>
                </c:pt>
                <c:pt idx="76">
                  <c:v>1.1454800000000001</c:v>
                </c:pt>
                <c:pt idx="77">
                  <c:v>1.15432</c:v>
                </c:pt>
                <c:pt idx="78">
                  <c:v>1.16309</c:v>
                </c:pt>
                <c:pt idx="79">
                  <c:v>1.17181</c:v>
                </c:pt>
                <c:pt idx="80">
                  <c:v>1.1804699999999999</c:v>
                </c:pt>
                <c:pt idx="81">
                  <c:v>1.1890700000000001</c:v>
                </c:pt>
                <c:pt idx="82">
                  <c:v>1.1976199999999999</c:v>
                </c:pt>
                <c:pt idx="83">
                  <c:v>1.20611</c:v>
                </c:pt>
                <c:pt idx="84">
                  <c:v>1.21455</c:v>
                </c:pt>
                <c:pt idx="85">
                  <c:v>1.2229300000000001</c:v>
                </c:pt>
                <c:pt idx="86">
                  <c:v>1.23126</c:v>
                </c:pt>
                <c:pt idx="87">
                  <c:v>1.23952</c:v>
                </c:pt>
                <c:pt idx="88">
                  <c:v>1.2477100000000001</c:v>
                </c:pt>
                <c:pt idx="89">
                  <c:v>1.25583</c:v>
                </c:pt>
                <c:pt idx="90">
                  <c:v>1.26387</c:v>
                </c:pt>
                <c:pt idx="91">
                  <c:v>1.27182</c:v>
                </c:pt>
                <c:pt idx="92">
                  <c:v>1.27969</c:v>
                </c:pt>
                <c:pt idx="93">
                  <c:v>1.28749</c:v>
                </c:pt>
                <c:pt idx="94">
                  <c:v>1.2951999999999999</c:v>
                </c:pt>
                <c:pt idx="95">
                  <c:v>1.30284</c:v>
                </c:pt>
                <c:pt idx="96">
                  <c:v>1.3104199999999999</c:v>
                </c:pt>
                <c:pt idx="97">
                  <c:v>1.31793</c:v>
                </c:pt>
                <c:pt idx="98">
                  <c:v>1.3253999999999999</c:v>
                </c:pt>
                <c:pt idx="99">
                  <c:v>1.3328199999999999</c:v>
                </c:pt>
                <c:pt idx="100">
                  <c:v>1.34022</c:v>
                </c:pt>
                <c:pt idx="101">
                  <c:v>1.34758</c:v>
                </c:pt>
                <c:pt idx="102">
                  <c:v>1.3549</c:v>
                </c:pt>
                <c:pt idx="103">
                  <c:v>1.36219</c:v>
                </c:pt>
                <c:pt idx="104">
                  <c:v>1.3694299999999999</c:v>
                </c:pt>
                <c:pt idx="105">
                  <c:v>1.3766400000000001</c:v>
                </c:pt>
                <c:pt idx="106">
                  <c:v>1.3837900000000001</c:v>
                </c:pt>
                <c:pt idx="107">
                  <c:v>1.3909</c:v>
                </c:pt>
                <c:pt idx="108">
                  <c:v>1.39795</c:v>
                </c:pt>
                <c:pt idx="109">
                  <c:v>1.4049499999999999</c:v>
                </c:pt>
              </c:numCache>
            </c:numRef>
          </c:xVal>
          <c:yVal>
            <c:numRef>
              <c:f>'S=F(strain)'!$M$5:$M$122</c:f>
              <c:numCache>
                <c:formatCode>General</c:formatCode>
                <c:ptCount val="118"/>
                <c:pt idx="0">
                  <c:v>15.51051</c:v>
                </c:pt>
                <c:pt idx="1">
                  <c:v>17.534050000000001</c:v>
                </c:pt>
                <c:pt idx="2">
                  <c:v>18.993279999999999</c:v>
                </c:pt>
                <c:pt idx="3">
                  <c:v>20.111139999999999</c:v>
                </c:pt>
                <c:pt idx="4">
                  <c:v>20.93244</c:v>
                </c:pt>
                <c:pt idx="5">
                  <c:v>21.627829999999999</c:v>
                </c:pt>
                <c:pt idx="6">
                  <c:v>22.24755</c:v>
                </c:pt>
                <c:pt idx="7">
                  <c:v>22.79665</c:v>
                </c:pt>
                <c:pt idx="8">
                  <c:v>23.305710000000001</c:v>
                </c:pt>
                <c:pt idx="9">
                  <c:v>23.80932</c:v>
                </c:pt>
                <c:pt idx="10">
                  <c:v>24.24719</c:v>
                </c:pt>
                <c:pt idx="11">
                  <c:v>24.69689</c:v>
                </c:pt>
                <c:pt idx="12">
                  <c:v>25.139669999999999</c:v>
                </c:pt>
                <c:pt idx="13">
                  <c:v>25.57695</c:v>
                </c:pt>
                <c:pt idx="14">
                  <c:v>26.003170000000001</c:v>
                </c:pt>
                <c:pt idx="15">
                  <c:v>26.424630000000001</c:v>
                </c:pt>
                <c:pt idx="16">
                  <c:v>26.839700000000001</c:v>
                </c:pt>
                <c:pt idx="17">
                  <c:v>27.245239999999999</c:v>
                </c:pt>
                <c:pt idx="18">
                  <c:v>27.664739999999998</c:v>
                </c:pt>
                <c:pt idx="19">
                  <c:v>28.083130000000001</c:v>
                </c:pt>
                <c:pt idx="20">
                  <c:v>28.458880000000001</c:v>
                </c:pt>
                <c:pt idx="21">
                  <c:v>28.826170000000001</c:v>
                </c:pt>
                <c:pt idx="22">
                  <c:v>29.172640000000001</c:v>
                </c:pt>
                <c:pt idx="23">
                  <c:v>29.50563</c:v>
                </c:pt>
                <c:pt idx="24">
                  <c:v>29.829920000000001</c:v>
                </c:pt>
                <c:pt idx="25">
                  <c:v>30.14715</c:v>
                </c:pt>
                <c:pt idx="26">
                  <c:v>30.45365</c:v>
                </c:pt>
                <c:pt idx="27">
                  <c:v>30.748840000000001</c:v>
                </c:pt>
                <c:pt idx="28">
                  <c:v>31.036159999999999</c:v>
                </c:pt>
                <c:pt idx="29">
                  <c:v>31.315919999999998</c:v>
                </c:pt>
                <c:pt idx="30">
                  <c:v>31.58174</c:v>
                </c:pt>
                <c:pt idx="31">
                  <c:v>31.845569999999999</c:v>
                </c:pt>
                <c:pt idx="32">
                  <c:v>32.102229999999999</c:v>
                </c:pt>
                <c:pt idx="33">
                  <c:v>32.351660000000003</c:v>
                </c:pt>
                <c:pt idx="34">
                  <c:v>32.595849999999999</c:v>
                </c:pt>
                <c:pt idx="35">
                  <c:v>32.83719</c:v>
                </c:pt>
                <c:pt idx="36">
                  <c:v>33.07591</c:v>
                </c:pt>
                <c:pt idx="37">
                  <c:v>33.31044</c:v>
                </c:pt>
                <c:pt idx="38">
                  <c:v>33.541879999999999</c:v>
                </c:pt>
                <c:pt idx="39">
                  <c:v>33.77093</c:v>
                </c:pt>
                <c:pt idx="40">
                  <c:v>33.99577</c:v>
                </c:pt>
                <c:pt idx="41">
                  <c:v>34.216560000000001</c:v>
                </c:pt>
                <c:pt idx="42">
                  <c:v>34.436100000000003</c:v>
                </c:pt>
                <c:pt idx="43">
                  <c:v>34.65222</c:v>
                </c:pt>
                <c:pt idx="44">
                  <c:v>34.86562</c:v>
                </c:pt>
                <c:pt idx="45">
                  <c:v>35.076450000000001</c:v>
                </c:pt>
                <c:pt idx="46">
                  <c:v>35.284190000000002</c:v>
                </c:pt>
                <c:pt idx="47">
                  <c:v>35.492719999999998</c:v>
                </c:pt>
                <c:pt idx="48">
                  <c:v>35.701349999999998</c:v>
                </c:pt>
                <c:pt idx="49">
                  <c:v>35.91086</c:v>
                </c:pt>
                <c:pt idx="50">
                  <c:v>36.110219999999998</c:v>
                </c:pt>
                <c:pt idx="51">
                  <c:v>36.30077</c:v>
                </c:pt>
                <c:pt idx="52">
                  <c:v>36.478900000000003</c:v>
                </c:pt>
                <c:pt idx="53">
                  <c:v>36.649279999999997</c:v>
                </c:pt>
                <c:pt idx="54">
                  <c:v>36.809939999999997</c:v>
                </c:pt>
                <c:pt idx="55">
                  <c:v>36.961539999999999</c:v>
                </c:pt>
                <c:pt idx="56">
                  <c:v>37.10239</c:v>
                </c:pt>
                <c:pt idx="57">
                  <c:v>37.23939</c:v>
                </c:pt>
                <c:pt idx="58">
                  <c:v>37.388210000000001</c:v>
                </c:pt>
                <c:pt idx="59">
                  <c:v>37.512169999999998</c:v>
                </c:pt>
                <c:pt idx="60">
                  <c:v>37.644399999999997</c:v>
                </c:pt>
                <c:pt idx="61">
                  <c:v>37.770090000000003</c:v>
                </c:pt>
                <c:pt idx="62">
                  <c:v>37.887529999999998</c:v>
                </c:pt>
                <c:pt idx="63">
                  <c:v>38.001980000000003</c:v>
                </c:pt>
                <c:pt idx="64">
                  <c:v>38.113759999999999</c:v>
                </c:pt>
                <c:pt idx="65">
                  <c:v>38.228479999999998</c:v>
                </c:pt>
                <c:pt idx="66">
                  <c:v>38.344380000000001</c:v>
                </c:pt>
                <c:pt idx="67">
                  <c:v>38.460349999999998</c:v>
                </c:pt>
                <c:pt idx="68">
                  <c:v>38.575699999999998</c:v>
                </c:pt>
                <c:pt idx="69">
                  <c:v>38.691130000000001</c:v>
                </c:pt>
                <c:pt idx="70">
                  <c:v>38.805259999999997</c:v>
                </c:pt>
                <c:pt idx="71">
                  <c:v>38.907449999999997</c:v>
                </c:pt>
                <c:pt idx="72">
                  <c:v>39.005299999999998</c:v>
                </c:pt>
                <c:pt idx="73">
                  <c:v>39.106650000000002</c:v>
                </c:pt>
                <c:pt idx="74">
                  <c:v>39.21613</c:v>
                </c:pt>
                <c:pt idx="75">
                  <c:v>39.312570000000001</c:v>
                </c:pt>
                <c:pt idx="76">
                  <c:v>39.396990000000002</c:v>
                </c:pt>
                <c:pt idx="77">
                  <c:v>39.47045</c:v>
                </c:pt>
                <c:pt idx="78">
                  <c:v>39.537329999999997</c:v>
                </c:pt>
                <c:pt idx="79">
                  <c:v>39.599400000000003</c:v>
                </c:pt>
                <c:pt idx="80">
                  <c:v>39.656410000000001</c:v>
                </c:pt>
                <c:pt idx="81">
                  <c:v>39.713709999999999</c:v>
                </c:pt>
                <c:pt idx="82">
                  <c:v>39.780119999999997</c:v>
                </c:pt>
                <c:pt idx="83">
                  <c:v>39.855200000000004</c:v>
                </c:pt>
                <c:pt idx="84">
                  <c:v>39.928339999999999</c:v>
                </c:pt>
                <c:pt idx="85">
                  <c:v>39.986989999999999</c:v>
                </c:pt>
                <c:pt idx="86">
                  <c:v>39.967680000000001</c:v>
                </c:pt>
                <c:pt idx="87">
                  <c:v>39.912500000000001</c:v>
                </c:pt>
                <c:pt idx="88">
                  <c:v>39.847709999999999</c:v>
                </c:pt>
                <c:pt idx="89">
                  <c:v>39.786540000000002</c:v>
                </c:pt>
                <c:pt idx="90">
                  <c:v>39.702559999999998</c:v>
                </c:pt>
                <c:pt idx="91">
                  <c:v>39.629840000000002</c:v>
                </c:pt>
                <c:pt idx="92">
                  <c:v>39.546939999999999</c:v>
                </c:pt>
                <c:pt idx="93">
                  <c:v>39.447710000000001</c:v>
                </c:pt>
                <c:pt idx="94">
                  <c:v>39.32011</c:v>
                </c:pt>
                <c:pt idx="95">
                  <c:v>39.235010000000003</c:v>
                </c:pt>
                <c:pt idx="96">
                  <c:v>39.186019999999999</c:v>
                </c:pt>
                <c:pt idx="97">
                  <c:v>39.089120000000001</c:v>
                </c:pt>
                <c:pt idx="98">
                  <c:v>39.041629999999998</c:v>
                </c:pt>
                <c:pt idx="99">
                  <c:v>39.020269999999996</c:v>
                </c:pt>
                <c:pt idx="100">
                  <c:v>38.992229999999999</c:v>
                </c:pt>
                <c:pt idx="101">
                  <c:v>38.958620000000003</c:v>
                </c:pt>
                <c:pt idx="102">
                  <c:v>38.918729999999996</c:v>
                </c:pt>
                <c:pt idx="103">
                  <c:v>38.872619999999998</c:v>
                </c:pt>
                <c:pt idx="104">
                  <c:v>38.822679999999998</c:v>
                </c:pt>
                <c:pt idx="105">
                  <c:v>38.775970000000001</c:v>
                </c:pt>
                <c:pt idx="106">
                  <c:v>38.685229999999997</c:v>
                </c:pt>
                <c:pt idx="107">
                  <c:v>38.586359999999999</c:v>
                </c:pt>
                <c:pt idx="108">
                  <c:v>38.459049999999998</c:v>
                </c:pt>
                <c:pt idx="109">
                  <c:v>38.300840000000001</c:v>
                </c:pt>
              </c:numCache>
            </c:numRef>
          </c:yVal>
          <c:smooth val="0"/>
        </c:ser>
        <c:ser>
          <c:idx val="8"/>
          <c:order val="7"/>
          <c:tx>
            <c:strRef>
              <c:f>'S=F(strain)'!$N$3</c:f>
              <c:strCache>
                <c:ptCount val="1"/>
                <c:pt idx="0">
                  <c:v>900</c:v>
                </c:pt>
              </c:strCache>
            </c:strRef>
          </c:tx>
          <c:spPr>
            <a:ln w="12700">
              <a:solidFill>
                <a:schemeClr val="tx1"/>
              </a:solidFill>
            </a:ln>
          </c:spPr>
          <c:marker>
            <c:symbol val="square"/>
            <c:size val="6"/>
            <c:spPr>
              <a:ln>
                <a:solidFill>
                  <a:schemeClr val="tx1"/>
                </a:solidFill>
              </a:ln>
            </c:spPr>
          </c:marker>
          <c:xVal>
            <c:numRef>
              <c:f>'S=F(strain)'!$N$5:$N$122</c:f>
              <c:numCache>
                <c:formatCode>General</c:formatCode>
                <c:ptCount val="118"/>
                <c:pt idx="0">
                  <c:v>3.2919999999999998E-2</c:v>
                </c:pt>
                <c:pt idx="1">
                  <c:v>6.547E-2</c:v>
                </c:pt>
                <c:pt idx="2">
                  <c:v>9.8229999999999998E-2</c:v>
                </c:pt>
                <c:pt idx="3">
                  <c:v>0.12872</c:v>
                </c:pt>
                <c:pt idx="4">
                  <c:v>0.16295999999999999</c:v>
                </c:pt>
                <c:pt idx="5">
                  <c:v>0.18998000000000001</c:v>
                </c:pt>
                <c:pt idx="6">
                  <c:v>0.21823999999999999</c:v>
                </c:pt>
                <c:pt idx="7">
                  <c:v>0.24604999999999999</c:v>
                </c:pt>
                <c:pt idx="8">
                  <c:v>0.27204</c:v>
                </c:pt>
                <c:pt idx="9">
                  <c:v>0.29659000000000002</c:v>
                </c:pt>
                <c:pt idx="10">
                  <c:v>0.32257999999999998</c:v>
                </c:pt>
                <c:pt idx="11">
                  <c:v>0.34644999999999998</c:v>
                </c:pt>
                <c:pt idx="12">
                  <c:v>0.37091000000000002</c:v>
                </c:pt>
                <c:pt idx="13">
                  <c:v>0.39509</c:v>
                </c:pt>
                <c:pt idx="14">
                  <c:v>0.41805999999999999</c:v>
                </c:pt>
                <c:pt idx="15">
                  <c:v>0.43972</c:v>
                </c:pt>
                <c:pt idx="16">
                  <c:v>0.46248</c:v>
                </c:pt>
                <c:pt idx="17">
                  <c:v>0.48385</c:v>
                </c:pt>
                <c:pt idx="18">
                  <c:v>0.50502000000000002</c:v>
                </c:pt>
                <c:pt idx="19">
                  <c:v>0.52597000000000005</c:v>
                </c:pt>
                <c:pt idx="20">
                  <c:v>0.54771999999999998</c:v>
                </c:pt>
                <c:pt idx="21">
                  <c:v>0.56679000000000002</c:v>
                </c:pt>
                <c:pt idx="22">
                  <c:v>0.58623999999999998</c:v>
                </c:pt>
                <c:pt idx="23">
                  <c:v>0.60424999999999995</c:v>
                </c:pt>
                <c:pt idx="24">
                  <c:v>0.62370000000000003</c:v>
                </c:pt>
                <c:pt idx="25">
                  <c:v>0.64051999999999998</c:v>
                </c:pt>
                <c:pt idx="26">
                  <c:v>0.65839999999999999</c:v>
                </c:pt>
                <c:pt idx="27">
                  <c:v>0.67659999999999998</c:v>
                </c:pt>
                <c:pt idx="28">
                  <c:v>0.69394</c:v>
                </c:pt>
                <c:pt idx="29">
                  <c:v>0.71199999999999997</c:v>
                </c:pt>
                <c:pt idx="30">
                  <c:v>0.72750000000000004</c:v>
                </c:pt>
                <c:pt idx="31">
                  <c:v>0.74492000000000003</c:v>
                </c:pt>
                <c:pt idx="32">
                  <c:v>0.76051999999999997</c:v>
                </c:pt>
                <c:pt idx="33">
                  <c:v>0.77810000000000001</c:v>
                </c:pt>
                <c:pt idx="34">
                  <c:v>0.79422999999999999</c:v>
                </c:pt>
                <c:pt idx="35">
                  <c:v>0.80928999999999995</c:v>
                </c:pt>
                <c:pt idx="36">
                  <c:v>0.82457999999999998</c:v>
                </c:pt>
                <c:pt idx="37">
                  <c:v>0.83965000000000001</c:v>
                </c:pt>
                <c:pt idx="38">
                  <c:v>0.85446999999999995</c:v>
                </c:pt>
                <c:pt idx="39">
                  <c:v>0.86904999999999999</c:v>
                </c:pt>
                <c:pt idx="40">
                  <c:v>0.88241000000000003</c:v>
                </c:pt>
                <c:pt idx="41">
                  <c:v>0.89788999999999997</c:v>
                </c:pt>
                <c:pt idx="42">
                  <c:v>0.91163000000000005</c:v>
                </c:pt>
                <c:pt idx="43">
                  <c:v>0.92457</c:v>
                </c:pt>
                <c:pt idx="44">
                  <c:v>0.93920000000000003</c:v>
                </c:pt>
                <c:pt idx="45">
                  <c:v>0.95198000000000005</c:v>
                </c:pt>
                <c:pt idx="46">
                  <c:v>0.96545000000000003</c:v>
                </c:pt>
                <c:pt idx="47">
                  <c:v>0.97858000000000001</c:v>
                </c:pt>
                <c:pt idx="48">
                  <c:v>0.99134999999999995</c:v>
                </c:pt>
                <c:pt idx="49">
                  <c:v>1.0037400000000001</c:v>
                </c:pt>
                <c:pt idx="50">
                  <c:v>1.0162800000000001</c:v>
                </c:pt>
                <c:pt idx="51">
                  <c:v>1.0295399999999999</c:v>
                </c:pt>
                <c:pt idx="52">
                  <c:v>1.0407299999999999</c:v>
                </c:pt>
                <c:pt idx="53">
                  <c:v>1.05318</c:v>
                </c:pt>
                <c:pt idx="54">
                  <c:v>1.06579</c:v>
                </c:pt>
                <c:pt idx="55">
                  <c:v>1.07622</c:v>
                </c:pt>
                <c:pt idx="56">
                  <c:v>1.08853</c:v>
                </c:pt>
                <c:pt idx="57">
                  <c:v>1.09981</c:v>
                </c:pt>
                <c:pt idx="58">
                  <c:v>1.11121</c:v>
                </c:pt>
                <c:pt idx="59">
                  <c:v>1.1227400000000001</c:v>
                </c:pt>
                <c:pt idx="60">
                  <c:v>1.1350199999999999</c:v>
                </c:pt>
                <c:pt idx="61">
                  <c:v>1.14496</c:v>
                </c:pt>
                <c:pt idx="62">
                  <c:v>1.1575299999999999</c:v>
                </c:pt>
                <c:pt idx="63">
                  <c:v>1.1683300000000001</c:v>
                </c:pt>
                <c:pt idx="64">
                  <c:v>1.1786099999999999</c:v>
                </c:pt>
                <c:pt idx="65">
                  <c:v>1.18899</c:v>
                </c:pt>
                <c:pt idx="66">
                  <c:v>1.20014</c:v>
                </c:pt>
                <c:pt idx="67">
                  <c:v>1.2114199999999999</c:v>
                </c:pt>
                <c:pt idx="68">
                  <c:v>1.22282</c:v>
                </c:pt>
                <c:pt idx="69">
                  <c:v>1.2330000000000001</c:v>
                </c:pt>
                <c:pt idx="70">
                  <c:v>1.2419</c:v>
                </c:pt>
                <c:pt idx="71">
                  <c:v>1.2529600000000001</c:v>
                </c:pt>
                <c:pt idx="72">
                  <c:v>1.26275</c:v>
                </c:pt>
                <c:pt idx="73">
                  <c:v>1.27121</c:v>
                </c:pt>
                <c:pt idx="74">
                  <c:v>1.29196</c:v>
                </c:pt>
                <c:pt idx="75">
                  <c:v>1.3094699999999999</c:v>
                </c:pt>
                <c:pt idx="76">
                  <c:v>1.31908</c:v>
                </c:pt>
                <c:pt idx="77">
                  <c:v>1.32803</c:v>
                </c:pt>
                <c:pt idx="78">
                  <c:v>1.3378300000000001</c:v>
                </c:pt>
                <c:pt idx="79">
                  <c:v>1.3454200000000001</c:v>
                </c:pt>
                <c:pt idx="80">
                  <c:v>1.3553900000000001</c:v>
                </c:pt>
                <c:pt idx="81">
                  <c:v>1.3654599999999999</c:v>
                </c:pt>
                <c:pt idx="82">
                  <c:v>1.37327</c:v>
                </c:pt>
                <c:pt idx="83">
                  <c:v>1.3819300000000001</c:v>
                </c:pt>
              </c:numCache>
            </c:numRef>
          </c:xVal>
          <c:yVal>
            <c:numRef>
              <c:f>'S=F(strain)'!$O$5:$O$122</c:f>
              <c:numCache>
                <c:formatCode>General</c:formatCode>
                <c:ptCount val="118"/>
                <c:pt idx="0">
                  <c:v>15.85586</c:v>
                </c:pt>
                <c:pt idx="1">
                  <c:v>17.61347</c:v>
                </c:pt>
                <c:pt idx="2">
                  <c:v>19.06765</c:v>
                </c:pt>
                <c:pt idx="3">
                  <c:v>20.15316</c:v>
                </c:pt>
                <c:pt idx="4">
                  <c:v>21.144760000000002</c:v>
                </c:pt>
                <c:pt idx="5">
                  <c:v>21.8263</c:v>
                </c:pt>
                <c:pt idx="6">
                  <c:v>22.467970000000001</c:v>
                </c:pt>
                <c:pt idx="7">
                  <c:v>23.031459999999999</c:v>
                </c:pt>
                <c:pt idx="8">
                  <c:v>23.51989</c:v>
                </c:pt>
                <c:pt idx="9">
                  <c:v>23.965309999999999</c:v>
                </c:pt>
                <c:pt idx="10">
                  <c:v>24.417079999999999</c:v>
                </c:pt>
                <c:pt idx="11">
                  <c:v>24.823930000000001</c:v>
                </c:pt>
                <c:pt idx="12">
                  <c:v>25.244060000000001</c:v>
                </c:pt>
                <c:pt idx="13">
                  <c:v>25.67578</c:v>
                </c:pt>
                <c:pt idx="14">
                  <c:v>26.109909999999999</c:v>
                </c:pt>
                <c:pt idx="15">
                  <c:v>26.538589999999999</c:v>
                </c:pt>
                <c:pt idx="16">
                  <c:v>27.004169999999998</c:v>
                </c:pt>
                <c:pt idx="17">
                  <c:v>27.448450000000001</c:v>
                </c:pt>
                <c:pt idx="18">
                  <c:v>27.880019999999998</c:v>
                </c:pt>
                <c:pt idx="19">
                  <c:v>28.282330000000002</c:v>
                </c:pt>
                <c:pt idx="20">
                  <c:v>28.66159</c:v>
                </c:pt>
                <c:pt idx="21">
                  <c:v>28.969670000000001</c:v>
                </c:pt>
                <c:pt idx="22">
                  <c:v>29.271840000000001</c:v>
                </c:pt>
                <c:pt idx="23">
                  <c:v>29.551120000000001</c:v>
                </c:pt>
                <c:pt idx="24">
                  <c:v>29.86064</c:v>
                </c:pt>
                <c:pt idx="25">
                  <c:v>30.133900000000001</c:v>
                </c:pt>
                <c:pt idx="26">
                  <c:v>30.42962</c:v>
                </c:pt>
                <c:pt idx="27">
                  <c:v>30.73217</c:v>
                </c:pt>
                <c:pt idx="28">
                  <c:v>31.020240000000001</c:v>
                </c:pt>
                <c:pt idx="29">
                  <c:v>31.319900000000001</c:v>
                </c:pt>
                <c:pt idx="30">
                  <c:v>31.57694</c:v>
                </c:pt>
                <c:pt idx="31">
                  <c:v>31.8657</c:v>
                </c:pt>
                <c:pt idx="32">
                  <c:v>32.124270000000003</c:v>
                </c:pt>
                <c:pt idx="33">
                  <c:v>32.41554</c:v>
                </c:pt>
                <c:pt idx="34">
                  <c:v>32.682090000000002</c:v>
                </c:pt>
                <c:pt idx="35">
                  <c:v>32.927810000000001</c:v>
                </c:pt>
                <c:pt idx="36">
                  <c:v>33.17651</c:v>
                </c:pt>
                <c:pt idx="37">
                  <c:v>33.418050000000001</c:v>
                </c:pt>
                <c:pt idx="38">
                  <c:v>33.652549999999998</c:v>
                </c:pt>
                <c:pt idx="39">
                  <c:v>33.879860000000001</c:v>
                </c:pt>
                <c:pt idx="40">
                  <c:v>34.08493</c:v>
                </c:pt>
                <c:pt idx="41">
                  <c:v>34.320149999999998</c:v>
                </c:pt>
                <c:pt idx="42">
                  <c:v>34.536389999999997</c:v>
                </c:pt>
                <c:pt idx="43">
                  <c:v>34.74306</c:v>
                </c:pt>
                <c:pt idx="44">
                  <c:v>34.974089999999997</c:v>
                </c:pt>
                <c:pt idx="45">
                  <c:v>35.173389999999998</c:v>
                </c:pt>
                <c:pt idx="46">
                  <c:v>35.380769999999998</c:v>
                </c:pt>
                <c:pt idx="47">
                  <c:v>35.579900000000002</c:v>
                </c:pt>
                <c:pt idx="48">
                  <c:v>35.770980000000002</c:v>
                </c:pt>
                <c:pt idx="49">
                  <c:v>35.953800000000001</c:v>
                </c:pt>
                <c:pt idx="50">
                  <c:v>36.136189999999999</c:v>
                </c:pt>
                <c:pt idx="51">
                  <c:v>36.325629999999997</c:v>
                </c:pt>
                <c:pt idx="52">
                  <c:v>36.489040000000003</c:v>
                </c:pt>
                <c:pt idx="53">
                  <c:v>36.652619999999999</c:v>
                </c:pt>
                <c:pt idx="54">
                  <c:v>36.836370000000002</c:v>
                </c:pt>
                <c:pt idx="55">
                  <c:v>36.988639999999997</c:v>
                </c:pt>
                <c:pt idx="56">
                  <c:v>37.168100000000003</c:v>
                </c:pt>
                <c:pt idx="57">
                  <c:v>37.331310000000002</c:v>
                </c:pt>
                <c:pt idx="58">
                  <c:v>37.49427</c:v>
                </c:pt>
                <c:pt idx="59">
                  <c:v>37.656039999999997</c:v>
                </c:pt>
                <c:pt idx="60">
                  <c:v>37.823920000000001</c:v>
                </c:pt>
                <c:pt idx="61">
                  <c:v>37.955820000000003</c:v>
                </c:pt>
                <c:pt idx="62">
                  <c:v>38.115499999999997</c:v>
                </c:pt>
                <c:pt idx="63">
                  <c:v>38.245519999999999</c:v>
                </c:pt>
                <c:pt idx="64">
                  <c:v>38.363190000000003</c:v>
                </c:pt>
                <c:pt idx="65">
                  <c:v>38.477080000000001</c:v>
                </c:pt>
                <c:pt idx="66">
                  <c:v>38.581249999999997</c:v>
                </c:pt>
                <c:pt idx="67">
                  <c:v>38.685699999999997</c:v>
                </c:pt>
                <c:pt idx="68">
                  <c:v>38.801900000000003</c:v>
                </c:pt>
                <c:pt idx="69">
                  <c:v>38.901829999999997</c:v>
                </c:pt>
                <c:pt idx="70">
                  <c:v>38.988120000000002</c:v>
                </c:pt>
                <c:pt idx="71">
                  <c:v>39.100439999999999</c:v>
                </c:pt>
                <c:pt idx="72">
                  <c:v>39.20187</c:v>
                </c:pt>
                <c:pt idx="73">
                  <c:v>39.289409999999997</c:v>
                </c:pt>
                <c:pt idx="74">
                  <c:v>39.500700000000002</c:v>
                </c:pt>
                <c:pt idx="75">
                  <c:v>39.675289999999997</c:v>
                </c:pt>
                <c:pt idx="76">
                  <c:v>39.769680000000001</c:v>
                </c:pt>
                <c:pt idx="77">
                  <c:v>39.855640000000001</c:v>
                </c:pt>
                <c:pt idx="78">
                  <c:v>39.928649999999998</c:v>
                </c:pt>
                <c:pt idx="79">
                  <c:v>39.982300000000002</c:v>
                </c:pt>
                <c:pt idx="80">
                  <c:v>40.05153</c:v>
                </c:pt>
                <c:pt idx="81">
                  <c:v>40.092399999999998</c:v>
                </c:pt>
                <c:pt idx="82">
                  <c:v>40.127000000000002</c:v>
                </c:pt>
                <c:pt idx="83">
                  <c:v>40.122</c:v>
                </c:pt>
              </c:numCache>
            </c:numRef>
          </c:yVal>
          <c:smooth val="0"/>
        </c:ser>
        <c:ser>
          <c:idx val="9"/>
          <c:order val="8"/>
          <c:tx>
            <c:strRef>
              <c:f>'S=F(strain)'!$P$3</c:f>
              <c:strCache>
                <c:ptCount val="1"/>
                <c:pt idx="0">
                  <c:v>925</c:v>
                </c:pt>
              </c:strCache>
            </c:strRef>
          </c:tx>
          <c:spPr>
            <a:ln w="12700">
              <a:solidFill>
                <a:schemeClr val="tx1"/>
              </a:solidFill>
            </a:ln>
          </c:spPr>
          <c:marker>
            <c:symbol val="triangle"/>
            <c:size val="6"/>
            <c:spPr>
              <a:ln>
                <a:solidFill>
                  <a:schemeClr val="tx1"/>
                </a:solidFill>
              </a:ln>
            </c:spPr>
          </c:marker>
          <c:xVal>
            <c:numRef>
              <c:f>'S=F(strain)'!$P$5:$P$122</c:f>
              <c:numCache>
                <c:formatCode>General</c:formatCode>
                <c:ptCount val="118"/>
                <c:pt idx="0">
                  <c:v>0.14768000000000001</c:v>
                </c:pt>
                <c:pt idx="1">
                  <c:v>0.28400999999999998</c:v>
                </c:pt>
                <c:pt idx="2">
                  <c:v>0.40708</c:v>
                </c:pt>
                <c:pt idx="3">
                  <c:v>0.51583999999999997</c:v>
                </c:pt>
                <c:pt idx="4">
                  <c:v>0.61460000000000004</c:v>
                </c:pt>
                <c:pt idx="5">
                  <c:v>0.70369000000000004</c:v>
                </c:pt>
                <c:pt idx="6">
                  <c:v>0.78617000000000004</c:v>
                </c:pt>
                <c:pt idx="7">
                  <c:v>0.86331999999999998</c:v>
                </c:pt>
                <c:pt idx="8">
                  <c:v>0.93601000000000001</c:v>
                </c:pt>
                <c:pt idx="9">
                  <c:v>1.00589</c:v>
                </c:pt>
                <c:pt idx="10">
                  <c:v>1.0730900000000001</c:v>
                </c:pt>
                <c:pt idx="11">
                  <c:v>1.1351800000000001</c:v>
                </c:pt>
                <c:pt idx="12">
                  <c:v>1.1937</c:v>
                </c:pt>
                <c:pt idx="13">
                  <c:v>1.2476799999999999</c:v>
                </c:pt>
                <c:pt idx="14">
                  <c:v>1.29924</c:v>
                </c:pt>
                <c:pt idx="15">
                  <c:v>1.34687</c:v>
                </c:pt>
                <c:pt idx="16">
                  <c:v>1.3920999999999999</c:v>
                </c:pt>
              </c:numCache>
            </c:numRef>
          </c:xVal>
          <c:yVal>
            <c:numRef>
              <c:f>'S=F(strain)'!$Q$5:$Q$122</c:f>
              <c:numCache>
                <c:formatCode>General</c:formatCode>
                <c:ptCount val="118"/>
                <c:pt idx="0">
                  <c:v>14.913600000000001</c:v>
                </c:pt>
                <c:pt idx="1">
                  <c:v>19.785779999999999</c:v>
                </c:pt>
                <c:pt idx="2">
                  <c:v>23.21499</c:v>
                </c:pt>
                <c:pt idx="3">
                  <c:v>26.091670000000001</c:v>
                </c:pt>
                <c:pt idx="4">
                  <c:v>28.45026</c:v>
                </c:pt>
                <c:pt idx="5">
                  <c:v>30.253599999999999</c:v>
                </c:pt>
                <c:pt idx="6">
                  <c:v>31.54496</c:v>
                </c:pt>
                <c:pt idx="7">
                  <c:v>32.622430000000001</c:v>
                </c:pt>
                <c:pt idx="8">
                  <c:v>33.607379999999999</c:v>
                </c:pt>
                <c:pt idx="9">
                  <c:v>34.536409999999997</c:v>
                </c:pt>
                <c:pt idx="10">
                  <c:v>35.409089999999999</c:v>
                </c:pt>
                <c:pt idx="11">
                  <c:v>35.723820000000003</c:v>
                </c:pt>
                <c:pt idx="12">
                  <c:v>35.806089999999998</c:v>
                </c:pt>
                <c:pt idx="13">
                  <c:v>35.681699999999999</c:v>
                </c:pt>
                <c:pt idx="14">
                  <c:v>35.31082</c:v>
                </c:pt>
                <c:pt idx="15">
                  <c:v>34.72419</c:v>
                </c:pt>
                <c:pt idx="16">
                  <c:v>33.858669999999996</c:v>
                </c:pt>
              </c:numCache>
            </c:numRef>
          </c:yVal>
          <c:smooth val="0"/>
        </c:ser>
        <c:ser>
          <c:idx val="0"/>
          <c:order val="0"/>
          <c:tx>
            <c:strRef>
              <c:f>'S=F(strain)'!$R$3</c:f>
              <c:strCache>
                <c:ptCount val="1"/>
                <c:pt idx="0">
                  <c:v>950</c:v>
                </c:pt>
              </c:strCache>
            </c:strRef>
          </c:tx>
          <c:spPr>
            <a:ln w="12700">
              <a:solidFill>
                <a:schemeClr val="tx1"/>
              </a:solidFill>
            </a:ln>
          </c:spPr>
          <c:marker>
            <c:symbol val="diamond"/>
            <c:size val="7"/>
            <c:spPr>
              <a:ln>
                <a:solidFill>
                  <a:schemeClr val="tx1"/>
                </a:solidFill>
              </a:ln>
            </c:spPr>
          </c:marker>
          <c:xVal>
            <c:numRef>
              <c:f>'S=F(strain)'!$R$5:$R$122</c:f>
              <c:numCache>
                <c:formatCode>General</c:formatCode>
                <c:ptCount val="118"/>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pt idx="100">
                  <c:v>1.01</c:v>
                </c:pt>
                <c:pt idx="101">
                  <c:v>1.02</c:v>
                </c:pt>
                <c:pt idx="102">
                  <c:v>1.03</c:v>
                </c:pt>
                <c:pt idx="103">
                  <c:v>1.04</c:v>
                </c:pt>
                <c:pt idx="104">
                  <c:v>1.05</c:v>
                </c:pt>
                <c:pt idx="105">
                  <c:v>1.06</c:v>
                </c:pt>
                <c:pt idx="106">
                  <c:v>1.07</c:v>
                </c:pt>
                <c:pt idx="107">
                  <c:v>1.08</c:v>
                </c:pt>
                <c:pt idx="108">
                  <c:v>1.0900000000000001</c:v>
                </c:pt>
                <c:pt idx="109">
                  <c:v>1.1000000000000001</c:v>
                </c:pt>
                <c:pt idx="110">
                  <c:v>1.1100000000000001</c:v>
                </c:pt>
                <c:pt idx="111">
                  <c:v>1.1200000000000001</c:v>
                </c:pt>
                <c:pt idx="112">
                  <c:v>1.1299999999999999</c:v>
                </c:pt>
                <c:pt idx="113">
                  <c:v>1.1399999999999999</c:v>
                </c:pt>
                <c:pt idx="114">
                  <c:v>1.1499999999999999</c:v>
                </c:pt>
              </c:numCache>
            </c:numRef>
          </c:xVal>
          <c:yVal>
            <c:numRef>
              <c:f>'S=F(strain)'!$S$5:$S$122</c:f>
              <c:numCache>
                <c:formatCode>General</c:formatCode>
                <c:ptCount val="118"/>
                <c:pt idx="0">
                  <c:v>13.0055</c:v>
                </c:pt>
                <c:pt idx="1">
                  <c:v>13.725339999999999</c:v>
                </c:pt>
                <c:pt idx="2">
                  <c:v>14.114459999999999</c:v>
                </c:pt>
                <c:pt idx="3">
                  <c:v>14.50217</c:v>
                </c:pt>
                <c:pt idx="4">
                  <c:v>14.7843</c:v>
                </c:pt>
                <c:pt idx="5">
                  <c:v>15.33483</c:v>
                </c:pt>
                <c:pt idx="6">
                  <c:v>15.891030000000001</c:v>
                </c:pt>
                <c:pt idx="7">
                  <c:v>16.40192</c:v>
                </c:pt>
                <c:pt idx="8">
                  <c:v>16.881900000000002</c:v>
                </c:pt>
                <c:pt idx="9">
                  <c:v>17.38</c:v>
                </c:pt>
                <c:pt idx="10">
                  <c:v>17.89115</c:v>
                </c:pt>
                <c:pt idx="11">
                  <c:v>18.329139999999999</c:v>
                </c:pt>
                <c:pt idx="12">
                  <c:v>18.79213</c:v>
                </c:pt>
                <c:pt idx="13">
                  <c:v>19.23019</c:v>
                </c:pt>
                <c:pt idx="14">
                  <c:v>19.602830000000001</c:v>
                </c:pt>
                <c:pt idx="15">
                  <c:v>19.9481</c:v>
                </c:pt>
                <c:pt idx="16">
                  <c:v>20.313870000000001</c:v>
                </c:pt>
                <c:pt idx="17">
                  <c:v>20.66488</c:v>
                </c:pt>
                <c:pt idx="18">
                  <c:v>21.009219999999999</c:v>
                </c:pt>
                <c:pt idx="19">
                  <c:v>21.355650000000001</c:v>
                </c:pt>
                <c:pt idx="20">
                  <c:v>21.67163</c:v>
                </c:pt>
                <c:pt idx="21">
                  <c:v>21.964780000000001</c:v>
                </c:pt>
                <c:pt idx="22">
                  <c:v>22.244350000000001</c:v>
                </c:pt>
                <c:pt idx="23">
                  <c:v>22.516449999999999</c:v>
                </c:pt>
                <c:pt idx="24">
                  <c:v>22.78519</c:v>
                </c:pt>
                <c:pt idx="25">
                  <c:v>23.055800000000001</c:v>
                </c:pt>
                <c:pt idx="26">
                  <c:v>23.322430000000001</c:v>
                </c:pt>
                <c:pt idx="27">
                  <c:v>23.58577</c:v>
                </c:pt>
                <c:pt idx="28">
                  <c:v>23.846900000000002</c:v>
                </c:pt>
                <c:pt idx="29">
                  <c:v>24.106950000000001</c:v>
                </c:pt>
                <c:pt idx="30">
                  <c:v>24.366610000000001</c:v>
                </c:pt>
                <c:pt idx="31">
                  <c:v>24.629629999999999</c:v>
                </c:pt>
                <c:pt idx="32">
                  <c:v>24.897359999999999</c:v>
                </c:pt>
                <c:pt idx="33">
                  <c:v>25.1709</c:v>
                </c:pt>
                <c:pt idx="34">
                  <c:v>25.44735</c:v>
                </c:pt>
                <c:pt idx="35">
                  <c:v>25.717390000000002</c:v>
                </c:pt>
                <c:pt idx="36">
                  <c:v>25.970400000000001</c:v>
                </c:pt>
                <c:pt idx="37">
                  <c:v>26.206289999999999</c:v>
                </c:pt>
                <c:pt idx="38">
                  <c:v>26.442990000000002</c:v>
                </c:pt>
                <c:pt idx="39">
                  <c:v>26.678080000000001</c:v>
                </c:pt>
                <c:pt idx="40">
                  <c:v>26.910599999999999</c:v>
                </c:pt>
                <c:pt idx="41">
                  <c:v>27.141200000000001</c:v>
                </c:pt>
                <c:pt idx="42">
                  <c:v>27.372219999999999</c:v>
                </c:pt>
                <c:pt idx="43">
                  <c:v>27.60275</c:v>
                </c:pt>
                <c:pt idx="44">
                  <c:v>27.832719999999998</c:v>
                </c:pt>
                <c:pt idx="45">
                  <c:v>28.063130000000001</c:v>
                </c:pt>
                <c:pt idx="46">
                  <c:v>28.294979999999999</c:v>
                </c:pt>
                <c:pt idx="47">
                  <c:v>28.530280000000001</c:v>
                </c:pt>
                <c:pt idx="48">
                  <c:v>28.771260000000002</c:v>
                </c:pt>
                <c:pt idx="49">
                  <c:v>29.01859</c:v>
                </c:pt>
                <c:pt idx="50">
                  <c:v>29.27094</c:v>
                </c:pt>
                <c:pt idx="51">
                  <c:v>29.533899999999999</c:v>
                </c:pt>
                <c:pt idx="52">
                  <c:v>29.810390000000002</c:v>
                </c:pt>
                <c:pt idx="53">
                  <c:v>30.088850000000001</c:v>
                </c:pt>
                <c:pt idx="54">
                  <c:v>30.357520000000001</c:v>
                </c:pt>
                <c:pt idx="55">
                  <c:v>30.604900000000001</c:v>
                </c:pt>
                <c:pt idx="56">
                  <c:v>30.819009999999999</c:v>
                </c:pt>
                <c:pt idx="57">
                  <c:v>31.0886</c:v>
                </c:pt>
                <c:pt idx="58">
                  <c:v>31.385400000000001</c:v>
                </c:pt>
                <c:pt idx="59">
                  <c:v>31.67409</c:v>
                </c:pt>
                <c:pt idx="60">
                  <c:v>31.90794</c:v>
                </c:pt>
                <c:pt idx="61">
                  <c:v>32.114879999999999</c:v>
                </c:pt>
                <c:pt idx="62">
                  <c:v>32.318649999999998</c:v>
                </c:pt>
                <c:pt idx="63">
                  <c:v>32.516539999999999</c:v>
                </c:pt>
                <c:pt idx="64">
                  <c:v>32.707180000000001</c:v>
                </c:pt>
                <c:pt idx="65">
                  <c:v>32.893129999999999</c:v>
                </c:pt>
                <c:pt idx="66">
                  <c:v>33.077480000000001</c:v>
                </c:pt>
                <c:pt idx="67">
                  <c:v>33.26352</c:v>
                </c:pt>
                <c:pt idx="68">
                  <c:v>33.454250000000002</c:v>
                </c:pt>
                <c:pt idx="69">
                  <c:v>33.667140000000003</c:v>
                </c:pt>
                <c:pt idx="70">
                  <c:v>33.870310000000003</c:v>
                </c:pt>
                <c:pt idx="71">
                  <c:v>34.062550000000002</c:v>
                </c:pt>
                <c:pt idx="72">
                  <c:v>34.28546</c:v>
                </c:pt>
                <c:pt idx="73">
                  <c:v>34.500480000000003</c:v>
                </c:pt>
                <c:pt idx="74">
                  <c:v>34.715029999999999</c:v>
                </c:pt>
                <c:pt idx="75">
                  <c:v>34.928100000000001</c:v>
                </c:pt>
                <c:pt idx="76">
                  <c:v>35.140250000000002</c:v>
                </c:pt>
                <c:pt idx="77">
                  <c:v>35.33305</c:v>
                </c:pt>
                <c:pt idx="78">
                  <c:v>35.509219999999999</c:v>
                </c:pt>
                <c:pt idx="79">
                  <c:v>35.674570000000003</c:v>
                </c:pt>
                <c:pt idx="80">
                  <c:v>35.840629999999997</c:v>
                </c:pt>
                <c:pt idx="81">
                  <c:v>35.999690000000001</c:v>
                </c:pt>
                <c:pt idx="82">
                  <c:v>36.143050000000002</c:v>
                </c:pt>
                <c:pt idx="83">
                  <c:v>36.273960000000002</c:v>
                </c:pt>
                <c:pt idx="84">
                  <c:v>36.39725</c:v>
                </c:pt>
                <c:pt idx="85">
                  <c:v>36.507840000000002</c:v>
                </c:pt>
                <c:pt idx="86">
                  <c:v>36.615740000000002</c:v>
                </c:pt>
                <c:pt idx="87">
                  <c:v>36.722059999999999</c:v>
                </c:pt>
                <c:pt idx="88">
                  <c:v>36.83334</c:v>
                </c:pt>
                <c:pt idx="89">
                  <c:v>36.948039999999999</c:v>
                </c:pt>
                <c:pt idx="90">
                  <c:v>37.037329999999997</c:v>
                </c:pt>
                <c:pt idx="91">
                  <c:v>37.104469999999999</c:v>
                </c:pt>
                <c:pt idx="92">
                  <c:v>37.215580000000003</c:v>
                </c:pt>
                <c:pt idx="93">
                  <c:v>37.334760000000003</c:v>
                </c:pt>
                <c:pt idx="94">
                  <c:v>37.455590000000001</c:v>
                </c:pt>
                <c:pt idx="95">
                  <c:v>37.580680000000001</c:v>
                </c:pt>
                <c:pt idx="96">
                  <c:v>37.706760000000003</c:v>
                </c:pt>
                <c:pt idx="97">
                  <c:v>37.833739999999999</c:v>
                </c:pt>
                <c:pt idx="98">
                  <c:v>37.965029999999999</c:v>
                </c:pt>
                <c:pt idx="99">
                  <c:v>38.09686</c:v>
                </c:pt>
                <c:pt idx="100">
                  <c:v>38.222520000000003</c:v>
                </c:pt>
                <c:pt idx="101">
                  <c:v>38.345999999999997</c:v>
                </c:pt>
                <c:pt idx="102">
                  <c:v>38.454340000000002</c:v>
                </c:pt>
                <c:pt idx="103">
                  <c:v>38.56362</c:v>
                </c:pt>
                <c:pt idx="104">
                  <c:v>38.663290000000003</c:v>
                </c:pt>
                <c:pt idx="105">
                  <c:v>38.747</c:v>
                </c:pt>
                <c:pt idx="106">
                  <c:v>38.8172</c:v>
                </c:pt>
                <c:pt idx="107">
                  <c:v>38.867139999999999</c:v>
                </c:pt>
                <c:pt idx="108">
                  <c:v>38.887270000000001</c:v>
                </c:pt>
                <c:pt idx="109">
                  <c:v>38.868189999999998</c:v>
                </c:pt>
                <c:pt idx="110">
                  <c:v>38.786819999999999</c:v>
                </c:pt>
                <c:pt idx="111">
                  <c:v>38.57105</c:v>
                </c:pt>
                <c:pt idx="112">
                  <c:v>38.250639999999997</c:v>
                </c:pt>
                <c:pt idx="113">
                  <c:v>37.664070000000002</c:v>
                </c:pt>
                <c:pt idx="114">
                  <c:v>37.837389999999999</c:v>
                </c:pt>
              </c:numCache>
            </c:numRef>
          </c:yVal>
          <c:smooth val="0"/>
        </c:ser>
        <c:dLbls>
          <c:showLegendKey val="0"/>
          <c:showVal val="0"/>
          <c:showCatName val="0"/>
          <c:showSerName val="0"/>
          <c:showPercent val="0"/>
          <c:showBubbleSize val="0"/>
        </c:dLbls>
        <c:axId val="98477760"/>
        <c:axId val="98478336"/>
      </c:scatterChart>
      <c:valAx>
        <c:axId val="98477760"/>
        <c:scaling>
          <c:orientation val="minMax"/>
        </c:scaling>
        <c:delete val="0"/>
        <c:axPos val="b"/>
        <c:title>
          <c:tx>
            <c:rich>
              <a:bodyPr/>
              <a:lstStyle/>
              <a:p>
                <a:pPr>
                  <a:defRPr sz="2400"/>
                </a:pPr>
                <a:r>
                  <a:rPr lang="en-US" sz="2400"/>
                  <a:t>Effective strain [-]</a:t>
                </a:r>
                <a:endParaRPr lang="ru-RU" sz="2400"/>
              </a:p>
            </c:rich>
          </c:tx>
          <c:layout>
            <c:manualLayout>
              <c:xMode val="edge"/>
              <c:yMode val="edge"/>
              <c:x val="0.35913945622697546"/>
              <c:y val="0.91206757785866677"/>
            </c:manualLayout>
          </c:layout>
          <c:overlay val="0"/>
        </c:title>
        <c:numFmt formatCode="General" sourceLinked="1"/>
        <c:majorTickMark val="out"/>
        <c:minorTickMark val="none"/>
        <c:tickLblPos val="nextTo"/>
        <c:spPr>
          <a:ln w="12700">
            <a:solidFill>
              <a:schemeClr val="tx1"/>
            </a:solidFill>
          </a:ln>
        </c:spPr>
        <c:txPr>
          <a:bodyPr/>
          <a:lstStyle/>
          <a:p>
            <a:pPr>
              <a:defRPr sz="2400"/>
            </a:pPr>
            <a:endParaRPr lang="ru-RU"/>
          </a:p>
        </c:txPr>
        <c:crossAx val="98478336"/>
        <c:crosses val="autoZero"/>
        <c:crossBetween val="midCat"/>
      </c:valAx>
      <c:valAx>
        <c:axId val="98478336"/>
        <c:scaling>
          <c:orientation val="minMax"/>
        </c:scaling>
        <c:delete val="0"/>
        <c:axPos val="l"/>
        <c:title>
          <c:tx>
            <c:rich>
              <a:bodyPr rot="-5400000" vert="horz"/>
              <a:lstStyle/>
              <a:p>
                <a:pPr>
                  <a:defRPr sz="2400"/>
                </a:pPr>
                <a:r>
                  <a:rPr lang="en-US" sz="2400"/>
                  <a:t>Stress [MPa]</a:t>
                </a:r>
                <a:endParaRPr lang="ru-RU" sz="2400"/>
              </a:p>
            </c:rich>
          </c:tx>
          <c:layout/>
          <c:overlay val="0"/>
        </c:title>
        <c:numFmt formatCode="General" sourceLinked="1"/>
        <c:majorTickMark val="out"/>
        <c:minorTickMark val="none"/>
        <c:tickLblPos val="nextTo"/>
        <c:spPr>
          <a:ln w="12700">
            <a:solidFill>
              <a:schemeClr val="tx1"/>
            </a:solidFill>
          </a:ln>
        </c:spPr>
        <c:txPr>
          <a:bodyPr/>
          <a:lstStyle/>
          <a:p>
            <a:pPr>
              <a:defRPr sz="2400"/>
            </a:pPr>
            <a:endParaRPr lang="ru-RU"/>
          </a:p>
        </c:txPr>
        <c:crossAx val="98477760"/>
        <c:crosses val="autoZero"/>
        <c:crossBetween val="midCat"/>
      </c:valAx>
      <c:spPr>
        <a:ln w="25400">
          <a:solidFill>
            <a:schemeClr val="tx1"/>
          </a:solidFill>
        </a:ln>
      </c:spPr>
    </c:plotArea>
    <c:legend>
      <c:legendPos val="r"/>
      <c:layout>
        <c:manualLayout>
          <c:xMode val="edge"/>
          <c:yMode val="edge"/>
          <c:x val="0.40522090846250308"/>
          <c:y val="0.58393243261319072"/>
          <c:w val="0.40994494532285275"/>
          <c:h val="0.23312285146267739"/>
        </c:manualLayout>
      </c:layout>
      <c:overlay val="0"/>
      <c:txPr>
        <a:bodyPr/>
        <a:lstStyle/>
        <a:p>
          <a:pPr>
            <a:defRPr sz="2400"/>
          </a:pPr>
          <a:endParaRPr lang="ru-RU"/>
        </a:p>
      </c:txPr>
    </c:legend>
    <c:plotVisOnly val="1"/>
    <c:dispBlanksAs val="gap"/>
    <c:showDLblsOverMax val="0"/>
  </c:chart>
  <c:spPr>
    <a:noFill/>
  </c:sp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575631993369251"/>
          <c:y val="3.8925171500664942E-2"/>
          <c:w val="0.78441911866279868"/>
          <c:h val="0.78410938602956948"/>
        </c:manualLayout>
      </c:layout>
      <c:scatterChart>
        <c:scatterStyle val="lineMarker"/>
        <c:varyColors val="0"/>
        <c:ser>
          <c:idx val="2"/>
          <c:order val="1"/>
          <c:tx>
            <c:v>0.2</c:v>
          </c:tx>
          <c:spPr>
            <a:ln w="19050">
              <a:solidFill>
                <a:schemeClr val="tx1">
                  <a:lumMod val="95000"/>
                  <a:lumOff val="5000"/>
                </a:schemeClr>
              </a:solidFill>
              <a:prstDash val="dash"/>
            </a:ln>
          </c:spPr>
          <c:marker>
            <c:symbol val="square"/>
            <c:size val="6"/>
            <c:spPr>
              <a:solidFill>
                <a:schemeClr val="accent2">
                  <a:lumMod val="50000"/>
                </a:schemeClr>
              </a:solidFill>
              <a:ln>
                <a:solidFill>
                  <a:schemeClr val="tx1">
                    <a:lumMod val="95000"/>
                    <a:lumOff val="5000"/>
                  </a:schemeClr>
                </a:solidFill>
              </a:ln>
            </c:spPr>
          </c:marker>
          <c:xVal>
            <c:numRef>
              <c:f>'S=F(strain)'!$X$2:$AF$2</c:f>
              <c:numCache>
                <c:formatCode>General</c:formatCode>
                <c:ptCount val="9"/>
                <c:pt idx="0">
                  <c:v>750</c:v>
                </c:pt>
                <c:pt idx="1">
                  <c:v>775</c:v>
                </c:pt>
                <c:pt idx="2">
                  <c:v>800</c:v>
                </c:pt>
                <c:pt idx="3">
                  <c:v>825</c:v>
                </c:pt>
                <c:pt idx="4">
                  <c:v>850</c:v>
                </c:pt>
                <c:pt idx="5">
                  <c:v>875</c:v>
                </c:pt>
                <c:pt idx="6">
                  <c:v>900</c:v>
                </c:pt>
                <c:pt idx="7">
                  <c:v>925</c:v>
                </c:pt>
                <c:pt idx="8">
                  <c:v>950</c:v>
                </c:pt>
              </c:numCache>
            </c:numRef>
          </c:xVal>
          <c:yVal>
            <c:numRef>
              <c:f>'S=F(strain)'!$X$5:$AF$5</c:f>
              <c:numCache>
                <c:formatCode>General</c:formatCode>
                <c:ptCount val="9"/>
                <c:pt idx="0">
                  <c:v>37.290948613333327</c:v>
                </c:pt>
                <c:pt idx="1">
                  <c:v>37.822867380000005</c:v>
                </c:pt>
                <c:pt idx="2">
                  <c:v>32.514830669062761</c:v>
                </c:pt>
                <c:pt idx="3">
                  <c:v>26.451295327066198</c:v>
                </c:pt>
                <c:pt idx="4">
                  <c:v>23.967692788817004</c:v>
                </c:pt>
                <c:pt idx="5">
                  <c:v>22.800880415512466</c:v>
                </c:pt>
                <c:pt idx="6">
                  <c:v>22.053813566878983</c:v>
                </c:pt>
                <c:pt idx="7">
                  <c:v>16.783419244480307</c:v>
                </c:pt>
                <c:pt idx="8">
                  <c:v>21.355650000000001</c:v>
                </c:pt>
              </c:numCache>
            </c:numRef>
          </c:yVal>
          <c:smooth val="0"/>
        </c:ser>
        <c:ser>
          <c:idx val="3"/>
          <c:order val="2"/>
          <c:tx>
            <c:v>0.6</c:v>
          </c:tx>
          <c:spPr>
            <a:ln w="19050">
              <a:solidFill>
                <a:schemeClr val="tx1"/>
              </a:solidFill>
              <a:prstDash val="dash"/>
            </a:ln>
          </c:spPr>
          <c:marker>
            <c:symbol val="square"/>
            <c:size val="6"/>
            <c:spPr>
              <a:solidFill>
                <a:schemeClr val="accent2">
                  <a:lumMod val="75000"/>
                </a:schemeClr>
              </a:solidFill>
              <a:ln>
                <a:solidFill>
                  <a:schemeClr val="tx1"/>
                </a:solidFill>
              </a:ln>
            </c:spPr>
          </c:marker>
          <c:xVal>
            <c:numRef>
              <c:f>'S=F(strain)'!$X$2:$AF$2</c:f>
              <c:numCache>
                <c:formatCode>General</c:formatCode>
                <c:ptCount val="9"/>
                <c:pt idx="0">
                  <c:v>750</c:v>
                </c:pt>
                <c:pt idx="1">
                  <c:v>775</c:v>
                </c:pt>
                <c:pt idx="2">
                  <c:v>800</c:v>
                </c:pt>
                <c:pt idx="3">
                  <c:v>825</c:v>
                </c:pt>
                <c:pt idx="4">
                  <c:v>850</c:v>
                </c:pt>
                <c:pt idx="5">
                  <c:v>875</c:v>
                </c:pt>
                <c:pt idx="6">
                  <c:v>900</c:v>
                </c:pt>
                <c:pt idx="7">
                  <c:v>925</c:v>
                </c:pt>
                <c:pt idx="8">
                  <c:v>950</c:v>
                </c:pt>
              </c:numCache>
            </c:numRef>
          </c:xVal>
          <c:yVal>
            <c:numRef>
              <c:f>'S=F(strain)'!$X$9:$AF$9</c:f>
              <c:numCache>
                <c:formatCode>General</c:formatCode>
                <c:ptCount val="9"/>
                <c:pt idx="0">
                  <c:v>53.073237298198798</c:v>
                </c:pt>
                <c:pt idx="1">
                  <c:v>51.222519289999994</c:v>
                </c:pt>
                <c:pt idx="2">
                  <c:v>45.444806622101524</c:v>
                </c:pt>
                <c:pt idx="3">
                  <c:v>37.097947225274723</c:v>
                </c:pt>
                <c:pt idx="4">
                  <c:v>33.222169847146738</c:v>
                </c:pt>
                <c:pt idx="5">
                  <c:v>31.23315615084525</c:v>
                </c:pt>
                <c:pt idx="6">
                  <c:v>29.485215502498612</c:v>
                </c:pt>
                <c:pt idx="7">
                  <c:v>28.101582255974076</c:v>
                </c:pt>
                <c:pt idx="8">
                  <c:v>31.67409</c:v>
                </c:pt>
              </c:numCache>
            </c:numRef>
          </c:yVal>
          <c:smooth val="0"/>
        </c:ser>
        <c:ser>
          <c:idx val="4"/>
          <c:order val="3"/>
          <c:tx>
            <c:v>1</c:v>
          </c:tx>
          <c:spPr>
            <a:ln w="19050">
              <a:solidFill>
                <a:schemeClr val="tx1"/>
              </a:solidFill>
              <a:prstDash val="dash"/>
            </a:ln>
          </c:spPr>
          <c:marker>
            <c:symbol val="square"/>
            <c:size val="6"/>
            <c:spPr>
              <a:solidFill>
                <a:schemeClr val="accent2">
                  <a:lumMod val="60000"/>
                  <a:lumOff val="40000"/>
                </a:schemeClr>
              </a:solidFill>
              <a:ln>
                <a:solidFill>
                  <a:schemeClr val="tx1"/>
                </a:solidFill>
              </a:ln>
            </c:spPr>
          </c:marker>
          <c:xVal>
            <c:numRef>
              <c:f>'S=F(strain)'!$X$2:$AF$2</c:f>
              <c:numCache>
                <c:formatCode>General</c:formatCode>
                <c:ptCount val="9"/>
                <c:pt idx="0">
                  <c:v>750</c:v>
                </c:pt>
                <c:pt idx="1">
                  <c:v>775</c:v>
                </c:pt>
                <c:pt idx="2">
                  <c:v>800</c:v>
                </c:pt>
                <c:pt idx="3">
                  <c:v>825</c:v>
                </c:pt>
                <c:pt idx="4">
                  <c:v>850</c:v>
                </c:pt>
                <c:pt idx="5">
                  <c:v>875</c:v>
                </c:pt>
                <c:pt idx="6">
                  <c:v>900</c:v>
                </c:pt>
                <c:pt idx="7">
                  <c:v>925</c:v>
                </c:pt>
                <c:pt idx="8">
                  <c:v>950</c:v>
                </c:pt>
              </c:numCache>
            </c:numRef>
          </c:xVal>
          <c:yVal>
            <c:numRef>
              <c:f>'S=F(strain)'!$X$13:$AF$13</c:f>
              <c:numCache>
                <c:formatCode>General</c:formatCode>
                <c:ptCount val="9"/>
                <c:pt idx="0">
                  <c:v>59.728464483677548</c:v>
                </c:pt>
                <c:pt idx="1">
                  <c:v>58.507354880000001</c:v>
                </c:pt>
                <c:pt idx="2">
                  <c:v>51.075009873065014</c:v>
                </c:pt>
                <c:pt idx="3">
                  <c:v>44.631765668934243</c:v>
                </c:pt>
                <c:pt idx="4">
                  <c:v>41.056660965588087</c:v>
                </c:pt>
                <c:pt idx="5">
                  <c:v>37.742745229007632</c:v>
                </c:pt>
                <c:pt idx="6">
                  <c:v>35.898614624697338</c:v>
                </c:pt>
                <c:pt idx="7">
                  <c:v>34.458104523468798</c:v>
                </c:pt>
                <c:pt idx="8">
                  <c:v>38.09686</c:v>
                </c:pt>
              </c:numCache>
            </c:numRef>
          </c:yVal>
          <c:smooth val="0"/>
        </c:ser>
        <c:ser>
          <c:idx val="0"/>
          <c:order val="0"/>
          <c:tx>
            <c:v>stepped</c:v>
          </c:tx>
          <c:spPr>
            <a:ln w="25400">
              <a:prstDash val="solid"/>
            </a:ln>
          </c:spPr>
          <c:marker>
            <c:symbol val="circle"/>
            <c:size val="6"/>
            <c:spPr>
              <a:solidFill>
                <a:schemeClr val="tx2">
                  <a:lumMod val="75000"/>
                </a:schemeClr>
              </a:solidFill>
              <a:ln w="12700">
                <a:solidFill>
                  <a:schemeClr val="tx1"/>
                </a:solidFill>
              </a:ln>
            </c:spPr>
          </c:marker>
          <c:xVal>
            <c:numRef>
              <c:f>Лист1!$C$5:$C$15</c:f>
              <c:numCache>
                <c:formatCode>General</c:formatCode>
                <c:ptCount val="11"/>
                <c:pt idx="0">
                  <c:v>700</c:v>
                </c:pt>
                <c:pt idx="1">
                  <c:v>725</c:v>
                </c:pt>
                <c:pt idx="2">
                  <c:v>750</c:v>
                </c:pt>
                <c:pt idx="3">
                  <c:v>775</c:v>
                </c:pt>
                <c:pt idx="4">
                  <c:v>800</c:v>
                </c:pt>
                <c:pt idx="5">
                  <c:v>825</c:v>
                </c:pt>
                <c:pt idx="6">
                  <c:v>850</c:v>
                </c:pt>
                <c:pt idx="7">
                  <c:v>875</c:v>
                </c:pt>
                <c:pt idx="8">
                  <c:v>900</c:v>
                </c:pt>
                <c:pt idx="9">
                  <c:v>925</c:v>
                </c:pt>
                <c:pt idx="10">
                  <c:v>950</c:v>
                </c:pt>
              </c:numCache>
            </c:numRef>
          </c:xVal>
          <c:yVal>
            <c:numRef>
              <c:f>Лист1!$G$5:$G$15</c:f>
              <c:numCache>
                <c:formatCode>0.00</c:formatCode>
                <c:ptCount val="11"/>
                <c:pt idx="0">
                  <c:v>44.3</c:v>
                </c:pt>
                <c:pt idx="1">
                  <c:v>43.3</c:v>
                </c:pt>
                <c:pt idx="2">
                  <c:v>36.4</c:v>
                </c:pt>
                <c:pt idx="3">
                  <c:v>34.6</c:v>
                </c:pt>
                <c:pt idx="4">
                  <c:v>29.5</c:v>
                </c:pt>
                <c:pt idx="5">
                  <c:v>28.6</c:v>
                </c:pt>
                <c:pt idx="6">
                  <c:v>27.1</c:v>
                </c:pt>
                <c:pt idx="7">
                  <c:v>22.5</c:v>
                </c:pt>
                <c:pt idx="8">
                  <c:v>21.7</c:v>
                </c:pt>
                <c:pt idx="9">
                  <c:v>19</c:v>
                </c:pt>
                <c:pt idx="10">
                  <c:v>23.6</c:v>
                </c:pt>
              </c:numCache>
            </c:numRef>
          </c:yVal>
          <c:smooth val="0"/>
        </c:ser>
        <c:dLbls>
          <c:showLegendKey val="0"/>
          <c:showVal val="0"/>
          <c:showCatName val="0"/>
          <c:showSerName val="0"/>
          <c:showPercent val="0"/>
          <c:showBubbleSize val="0"/>
        </c:dLbls>
        <c:axId val="98480640"/>
        <c:axId val="98481216"/>
      </c:scatterChart>
      <c:valAx>
        <c:axId val="98480640"/>
        <c:scaling>
          <c:orientation val="minMax"/>
          <c:max val="1000"/>
          <c:min val="650"/>
        </c:scaling>
        <c:delete val="0"/>
        <c:axPos val="b"/>
        <c:title>
          <c:tx>
            <c:rich>
              <a:bodyPr/>
              <a:lstStyle/>
              <a:p>
                <a:pPr>
                  <a:defRPr sz="2400"/>
                </a:pPr>
                <a:r>
                  <a:rPr lang="en-US" sz="2400"/>
                  <a:t>Temperature [</a:t>
                </a:r>
                <a:r>
                  <a:rPr lang="en-US" sz="2400">
                    <a:latin typeface="Calibri"/>
                    <a:cs typeface="Calibri"/>
                  </a:rPr>
                  <a:t>°</a:t>
                </a:r>
                <a:r>
                  <a:rPr lang="en-US" sz="2400"/>
                  <a:t>C]</a:t>
                </a:r>
                <a:endParaRPr lang="ru-RU" sz="2400"/>
              </a:p>
            </c:rich>
          </c:tx>
          <c:layout/>
          <c:overlay val="0"/>
        </c:title>
        <c:numFmt formatCode="General" sourceLinked="1"/>
        <c:majorTickMark val="out"/>
        <c:minorTickMark val="none"/>
        <c:tickLblPos val="nextTo"/>
        <c:spPr>
          <a:ln w="12700">
            <a:solidFill>
              <a:schemeClr val="tx1"/>
            </a:solidFill>
          </a:ln>
        </c:spPr>
        <c:txPr>
          <a:bodyPr/>
          <a:lstStyle/>
          <a:p>
            <a:pPr>
              <a:defRPr sz="2400"/>
            </a:pPr>
            <a:endParaRPr lang="ru-RU"/>
          </a:p>
        </c:txPr>
        <c:crossAx val="98481216"/>
        <c:crosses val="autoZero"/>
        <c:crossBetween val="midCat"/>
      </c:valAx>
      <c:valAx>
        <c:axId val="98481216"/>
        <c:scaling>
          <c:orientation val="minMax"/>
        </c:scaling>
        <c:delete val="0"/>
        <c:axPos val="l"/>
        <c:title>
          <c:tx>
            <c:rich>
              <a:bodyPr rot="-5400000" vert="horz"/>
              <a:lstStyle/>
              <a:p>
                <a:pPr>
                  <a:defRPr sz="2400"/>
                </a:pPr>
                <a:r>
                  <a:rPr lang="en-US" sz="2400"/>
                  <a:t>Stress</a:t>
                </a:r>
                <a:r>
                  <a:rPr lang="en-US" sz="2400" baseline="0"/>
                  <a:t> [MPa]</a:t>
                </a:r>
                <a:endParaRPr lang="ru-RU" sz="2400"/>
              </a:p>
            </c:rich>
          </c:tx>
          <c:layout/>
          <c:overlay val="0"/>
        </c:title>
        <c:numFmt formatCode="General" sourceLinked="1"/>
        <c:majorTickMark val="out"/>
        <c:minorTickMark val="none"/>
        <c:tickLblPos val="nextTo"/>
        <c:spPr>
          <a:ln w="12700">
            <a:solidFill>
              <a:schemeClr val="tx1"/>
            </a:solidFill>
          </a:ln>
        </c:spPr>
        <c:txPr>
          <a:bodyPr/>
          <a:lstStyle/>
          <a:p>
            <a:pPr>
              <a:defRPr sz="2400"/>
            </a:pPr>
            <a:endParaRPr lang="ru-RU"/>
          </a:p>
        </c:txPr>
        <c:crossAx val="98480640"/>
        <c:crosses val="autoZero"/>
        <c:crossBetween val="midCat"/>
      </c:valAx>
      <c:spPr>
        <a:ln w="19050">
          <a:solidFill>
            <a:schemeClr val="tx1"/>
          </a:solidFill>
        </a:ln>
      </c:spPr>
    </c:plotArea>
    <c:legend>
      <c:legendPos val="r"/>
      <c:layout>
        <c:manualLayout>
          <c:xMode val="edge"/>
          <c:yMode val="edge"/>
          <c:x val="0.66112408795790467"/>
          <c:y val="5.1924980402709688E-2"/>
          <c:w val="0.22404337615692776"/>
          <c:h val="0.27604091836217354"/>
        </c:manualLayout>
      </c:layout>
      <c:overlay val="0"/>
      <c:txPr>
        <a:bodyPr/>
        <a:lstStyle/>
        <a:p>
          <a:pPr>
            <a:defRPr sz="2000"/>
          </a:pPr>
          <a:endParaRPr lang="ru-RU"/>
        </a:p>
      </c:tx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0.42891</cdr:x>
      <cdr:y>0.50074</cdr:y>
    </cdr:from>
    <cdr:to>
      <cdr:x>0.79265</cdr:x>
      <cdr:y>0.67111</cdr:y>
    </cdr:to>
    <cdr:sp macro="" textlink="">
      <cdr:nvSpPr>
        <cdr:cNvPr id="2" name="TextBox 1"/>
        <cdr:cNvSpPr txBox="1"/>
      </cdr:nvSpPr>
      <cdr:spPr>
        <a:xfrm xmlns:a="http://schemas.openxmlformats.org/drawingml/2006/main">
          <a:off x="3448054" y="3219445"/>
          <a:ext cx="2924142" cy="10953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400"/>
            <a:t>Temperature [</a:t>
          </a:r>
          <a:r>
            <a:rPr lang="en-US" sz="2400">
              <a:latin typeface="Calibri"/>
              <a:cs typeface="Calibri"/>
            </a:rPr>
            <a:t>°</a:t>
          </a:r>
          <a:r>
            <a:rPr lang="en-US" sz="2400"/>
            <a:t>C]</a:t>
          </a:r>
          <a:endParaRPr lang="ru-RU" sz="24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6B36A7-1817-4BBE-9E6C-24D913E15FAC}" type="datetimeFigureOut">
              <a:rPr lang="ru-RU" smtClean="0"/>
              <a:pPr/>
              <a:t>10.07.2013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4945A6-7597-4D30-8571-996413DB1E4F}" type="slidenum">
              <a:rPr lang="ru-RU" smtClean="0"/>
              <a:pPr/>
              <a:t>‹#›</a:t>
            </a:fld>
            <a:endParaRPr lang="ru-RU"/>
          </a:p>
        </p:txBody>
      </p:sp>
    </p:spTree>
    <p:extLst>
      <p:ext uri="{BB962C8B-B14F-4D97-AF65-F5344CB8AC3E}">
        <p14:creationId xmlns:p14="http://schemas.microsoft.com/office/powerpoint/2010/main" val="10518475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0AE0FB-F8EE-40EB-AF6F-B97AED53C4DF}" type="datetimeFigureOut">
              <a:rPr lang="ru-RU" smtClean="0"/>
              <a:pPr/>
              <a:t>10.07.2013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EED92-26C4-463C-A240-16B7967EBD9A}" type="slidenum">
              <a:rPr lang="ru-RU" smtClean="0"/>
              <a:pPr/>
              <a:t>‹#›</a:t>
            </a:fld>
            <a:endParaRPr lang="ru-RU"/>
          </a:p>
        </p:txBody>
      </p:sp>
    </p:spTree>
    <p:extLst>
      <p:ext uri="{BB962C8B-B14F-4D97-AF65-F5344CB8AC3E}">
        <p14:creationId xmlns:p14="http://schemas.microsoft.com/office/powerpoint/2010/main" val="38184987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66EED92-26C4-463C-A240-16B7967EBD9A}"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ctrTitle"/>
          </p:nvPr>
        </p:nvSpPr>
        <p:spPr>
          <a:xfrm>
            <a:off x="685800" y="2348880"/>
            <a:ext cx="7772400" cy="1251570"/>
          </a:xfrm>
        </p:spPr>
        <p:txBody>
          <a:bodyPr/>
          <a:lstStyle>
            <a:lvl1pPr>
              <a:defRPr b="1">
                <a:effectLst>
                  <a:outerShdw blurRad="38100" dist="38100" dir="2700000" algn="tl">
                    <a:srgbClr val="000000">
                      <a:alpha val="43137"/>
                    </a:srgbClr>
                  </a:outerShdw>
                </a:effectLst>
              </a:defRPr>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714348" y="4071942"/>
            <a:ext cx="7786742" cy="2286016"/>
          </a:xfrm>
        </p:spPr>
        <p:txBody>
          <a:bodyPr/>
          <a:lstStyle>
            <a:lvl1pPr marL="0" indent="0" algn="ctr">
              <a:buNone/>
              <a:defRPr b="0" i="1">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8" name="TextBox 7"/>
          <p:cNvSpPr txBox="1"/>
          <p:nvPr userDrawn="1"/>
        </p:nvSpPr>
        <p:spPr>
          <a:xfrm>
            <a:off x="0" y="1142984"/>
            <a:ext cx="9144000" cy="461665"/>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cap="all" baseline="0" dirty="0" smtClean="0">
                <a:solidFill>
                  <a:schemeClr val="tx1">
                    <a:lumMod val="65000"/>
                    <a:lumOff val="35000"/>
                  </a:schemeClr>
                </a:solidFill>
                <a:effectLst/>
                <a:latin typeface="+mn-lt"/>
                <a:ea typeface="+mn-ea"/>
                <a:cs typeface="+mn-cs"/>
              </a:rPr>
              <a:t>Department of Mechanics and Mathematical Simulation</a:t>
            </a:r>
            <a:endParaRPr lang="ru-RU" sz="2400" b="1" kern="1200" cap="all" baseline="0" dirty="0" smtClean="0">
              <a:solidFill>
                <a:schemeClr val="tx1">
                  <a:lumMod val="65000"/>
                  <a:lumOff val="35000"/>
                </a:schemeClr>
              </a:solidFill>
              <a:effectLst/>
              <a:latin typeface="+mn-lt"/>
              <a:ea typeface="+mn-ea"/>
              <a:cs typeface="+mn-cs"/>
            </a:endParaRPr>
          </a:p>
        </p:txBody>
      </p:sp>
      <p:sp>
        <p:nvSpPr>
          <p:cNvPr id="9" name="Нижний колонтитул 4"/>
          <p:cNvSpPr txBox="1">
            <a:spLocks/>
          </p:cNvSpPr>
          <p:nvPr userDrawn="1"/>
        </p:nvSpPr>
        <p:spPr>
          <a:xfrm>
            <a:off x="4932040" y="6432262"/>
            <a:ext cx="4211960" cy="428604"/>
          </a:xfrm>
          <a:prstGeom prst="rect">
            <a:avLst/>
          </a:prstGeom>
        </p:spPr>
        <p:txBody>
          <a:bodyPr vert="horz" lIns="91440" tIns="45720" rIns="91440" bIns="45720" rtlCol="0" anchor="ctr"/>
          <a:lstStyle>
            <a:defPPr>
              <a:defRPr lang="ru-RU"/>
            </a:defPPr>
            <a:lvl1pPr marL="0" algn="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800" b="1" baseline="0" dirty="0" smtClean="0"/>
              <a:t>July 09-11, 2013</a:t>
            </a:r>
            <a:endParaRPr lang="ru-RU" sz="1800" dirty="0"/>
          </a:p>
        </p:txBody>
      </p:sp>
      <p:sp>
        <p:nvSpPr>
          <p:cNvPr id="10" name="Нижний колонтитул 4"/>
          <p:cNvSpPr txBox="1">
            <a:spLocks/>
          </p:cNvSpPr>
          <p:nvPr userDrawn="1"/>
        </p:nvSpPr>
        <p:spPr>
          <a:xfrm>
            <a:off x="-1979" y="6459471"/>
            <a:ext cx="4211960" cy="428604"/>
          </a:xfrm>
          <a:prstGeom prst="rect">
            <a:avLst/>
          </a:prstGeom>
        </p:spPr>
        <p:txBody>
          <a:bodyPr vert="horz" lIns="91440" tIns="45720" rIns="91440" bIns="45720" rtlCol="0" anchor="ctr"/>
          <a:lstStyle>
            <a:defPPr>
              <a:defRPr lang="ru-RU"/>
            </a:defPPr>
            <a:lvl1pPr marL="0" algn="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800" b="1" baseline="0" dirty="0" err="1" smtClean="0"/>
              <a:t>Tarusa</a:t>
            </a:r>
            <a:endParaRPr lang="ru-RU" sz="18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7" name="Рисунок 6" descr="шаблон1.jpg"/>
          <p:cNvPicPr>
            <a:picLocks noChangeAspect="1"/>
          </p:cNvPicPr>
          <p:nvPr userDrawn="1"/>
        </p:nvPicPr>
        <p:blipFill>
          <a:blip r:embed="rId2"/>
          <a:stretch>
            <a:fillRect/>
          </a:stretch>
        </p:blipFill>
        <p:spPr>
          <a:xfrm>
            <a:off x="0" y="0"/>
            <a:ext cx="9144000" cy="6858000"/>
          </a:xfrm>
          <a:prstGeom prst="rect">
            <a:avLst/>
          </a:prstGeom>
        </p:spPr>
      </p:pic>
      <p:sp>
        <p:nvSpPr>
          <p:cNvPr id="2" name="Заголовок 1"/>
          <p:cNvSpPr>
            <a:spLocks noGrp="1"/>
          </p:cNvSpPr>
          <p:nvPr>
            <p:ph type="title"/>
          </p:nvPr>
        </p:nvSpPr>
        <p:spPr>
          <a:xfrm>
            <a:off x="1285852" y="0"/>
            <a:ext cx="7858148" cy="857232"/>
          </a:xfrm>
        </p:spPr>
        <p:txBody>
          <a:bodyPr/>
          <a:lstStyle>
            <a:lvl1pPr marL="108000" algn="l">
              <a:defRPr b="1">
                <a:solidFill>
                  <a:schemeClr val="tx1"/>
                </a:solidFill>
              </a:defRPr>
            </a:lvl1pPr>
          </a:lstStyle>
          <a:p>
            <a:r>
              <a:rPr lang="ru-RU" dirty="0" smtClean="0"/>
              <a:t>Образец заголовка</a:t>
            </a:r>
            <a:endParaRPr lang="ru-RU" dirty="0"/>
          </a:p>
        </p:txBody>
      </p:sp>
      <p:sp>
        <p:nvSpPr>
          <p:cNvPr id="3" name="Содержимое 2"/>
          <p:cNvSpPr>
            <a:spLocks noGrp="1"/>
          </p:cNvSpPr>
          <p:nvPr>
            <p:ph idx="1"/>
          </p:nvPr>
        </p:nvSpPr>
        <p:spPr>
          <a:xfrm>
            <a:off x="457200" y="1000108"/>
            <a:ext cx="8229600" cy="5357850"/>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омер слайда 5"/>
          <p:cNvSpPr>
            <a:spLocks noGrp="1"/>
          </p:cNvSpPr>
          <p:nvPr>
            <p:ph type="sldNum" sz="quarter" idx="12"/>
          </p:nvPr>
        </p:nvSpPr>
        <p:spPr>
          <a:xfrm>
            <a:off x="7010400" y="6492875"/>
            <a:ext cx="2133600" cy="365125"/>
          </a:xfrm>
        </p:spPr>
        <p:txBody>
          <a:bodyPr/>
          <a:lstStyle>
            <a:lvl1pPr>
              <a:defRPr sz="1800" b="1">
                <a:solidFill>
                  <a:schemeClr val="bg1"/>
                </a:solidFill>
              </a:defRPr>
            </a:lvl1pPr>
          </a:lstStyle>
          <a:p>
            <a:r>
              <a:rPr lang="ru-RU" dirty="0" smtClean="0"/>
              <a:t> </a:t>
            </a:r>
            <a:fld id="{9B6A35E8-292B-48AF-924C-BBDC2A9F1276}" type="slidenum">
              <a:rPr lang="ru-RU" smtClean="0"/>
              <a:pPr/>
              <a:t>‹#›</a:t>
            </a:fld>
            <a:endParaRPr lang="ru-RU" dirty="0"/>
          </a:p>
        </p:txBody>
      </p:sp>
      <p:sp>
        <p:nvSpPr>
          <p:cNvPr id="9" name="Нижний колонтитул 4"/>
          <p:cNvSpPr txBox="1">
            <a:spLocks/>
          </p:cNvSpPr>
          <p:nvPr userDrawn="1"/>
        </p:nvSpPr>
        <p:spPr>
          <a:xfrm>
            <a:off x="4932040" y="6432262"/>
            <a:ext cx="4211960" cy="428604"/>
          </a:xfrm>
          <a:prstGeom prst="rect">
            <a:avLst/>
          </a:prstGeom>
        </p:spPr>
        <p:txBody>
          <a:bodyPr vert="horz" lIns="91440" tIns="45720" rIns="91440" bIns="45720" rtlCol="0" anchor="ctr"/>
          <a:lstStyle>
            <a:defPPr>
              <a:defRPr lang="ru-RU"/>
            </a:defPPr>
            <a:lvl1pPr marL="0" algn="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800" b="1" baseline="0" dirty="0" smtClean="0"/>
              <a:t>July 09-11, 2013</a:t>
            </a:r>
            <a:endParaRPr lang="ru-RU" sz="1800" dirty="0"/>
          </a:p>
        </p:txBody>
      </p:sp>
      <p:sp>
        <p:nvSpPr>
          <p:cNvPr id="10" name="Нижний колонтитул 4"/>
          <p:cNvSpPr txBox="1">
            <a:spLocks/>
          </p:cNvSpPr>
          <p:nvPr userDrawn="1"/>
        </p:nvSpPr>
        <p:spPr>
          <a:xfrm>
            <a:off x="-1979" y="6459471"/>
            <a:ext cx="4211960" cy="428604"/>
          </a:xfrm>
          <a:prstGeom prst="rect">
            <a:avLst/>
          </a:prstGeom>
        </p:spPr>
        <p:txBody>
          <a:bodyPr vert="horz" lIns="91440" tIns="45720" rIns="91440" bIns="45720" rtlCol="0" anchor="ctr"/>
          <a:lstStyle>
            <a:defPPr>
              <a:defRPr lang="ru-RU"/>
            </a:defPPr>
            <a:lvl1pPr marL="0" algn="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800" b="1" baseline="0" dirty="0" err="1" smtClean="0"/>
              <a:t>Tarusa</a:t>
            </a:r>
            <a:endParaRPr lang="ru-RU"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6" name="Номер слайда 5"/>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7" name="Номер слайда 6"/>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9" name="Номер слайда 8"/>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5" name="Номер слайда 4"/>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4" name="Номер слайда 3"/>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7" name="Номер слайда 6"/>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7" name="Номер слайда 6"/>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6" name="Номер слайда 5"/>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6" name="Номер слайда 5"/>
          <p:cNvSpPr>
            <a:spLocks noGrp="1"/>
          </p:cNvSpPr>
          <p:nvPr>
            <p:ph type="sldNum" sz="quarter" idx="12"/>
          </p:nvPr>
        </p:nvSpPr>
        <p:spPr/>
        <p:txBody>
          <a:bodyPr/>
          <a:lstStyle/>
          <a:p>
            <a:fld id="{9B6A35E8-292B-48AF-924C-BBDC2A9F127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X Конференция молодых ученых «Фундаментальные и прикладные космические исследования» ИКИ-РАН, 3-5 апреля 2013</a:t>
            </a: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A35E8-292B-48AF-924C-BBDC2A9F127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en-US" dirty="0">
                <a:effectLst/>
              </a:rPr>
              <a:t>Tensile testing of Ti-6Al-4V alloy </a:t>
            </a:r>
            <a:r>
              <a:rPr lang="en-US" dirty="0" err="1">
                <a:effectLst/>
              </a:rPr>
              <a:t>superplasticity</a:t>
            </a:r>
            <a:endParaRPr lang="ru-RU" dirty="0">
              <a:effectLst/>
            </a:endParaRPr>
          </a:p>
        </p:txBody>
      </p:sp>
      <p:sp>
        <p:nvSpPr>
          <p:cNvPr id="3" name="Подзаголовок 2"/>
          <p:cNvSpPr>
            <a:spLocks noGrp="1"/>
          </p:cNvSpPr>
          <p:nvPr>
            <p:ph type="subTitle" idx="1"/>
          </p:nvPr>
        </p:nvSpPr>
        <p:spPr>
          <a:xfrm>
            <a:off x="714348" y="4365104"/>
            <a:ext cx="7786742" cy="1992854"/>
          </a:xfrm>
        </p:spPr>
        <p:txBody>
          <a:bodyPr/>
          <a:lstStyle/>
          <a:p>
            <a:r>
              <a:rPr lang="en-US" dirty="0"/>
              <a:t>Sergey </a:t>
            </a:r>
            <a:r>
              <a:rPr lang="en-US" dirty="0" err="1" smtClean="0"/>
              <a:t>Aksenov</a:t>
            </a:r>
            <a:r>
              <a:rPr lang="en-US" dirty="0" smtClean="0"/>
              <a:t>, Ph.D.</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Introduction</a:t>
            </a:r>
            <a:endParaRPr lang="ru-RU" dirty="0"/>
          </a:p>
        </p:txBody>
      </p:sp>
      <p:sp>
        <p:nvSpPr>
          <p:cNvPr id="3" name="Содержимое 2"/>
          <p:cNvSpPr>
            <a:spLocks noGrp="1"/>
          </p:cNvSpPr>
          <p:nvPr>
            <p:ph idx="1"/>
          </p:nvPr>
        </p:nvSpPr>
        <p:spPr/>
        <p:txBody>
          <a:bodyPr>
            <a:normAutofit fontScale="85000" lnSpcReduction="20000"/>
          </a:bodyPr>
          <a:lstStyle/>
          <a:p>
            <a:pPr marL="0" indent="0">
              <a:buNone/>
            </a:pPr>
            <a:r>
              <a:rPr lang="en-US" sz="2600" dirty="0"/>
              <a:t>As a titanium alloys have remarkable properties in terms of mechanical characteristics, low density and elevated corrosion resistance, it is widely used in many fields including aerospace, automotive, electronics and even bio-medical industry. At the same time the </a:t>
            </a:r>
            <a:r>
              <a:rPr lang="en-US" sz="2600" dirty="0" smtClean="0"/>
              <a:t>semi-finished </a:t>
            </a:r>
            <a:r>
              <a:rPr lang="en-US" sz="2600" dirty="0"/>
              <a:t>parts of titanium alloys are rather expensive in particular because of the number and complexity of technological operations. The superplastic forming (SPF) is an effective way to manufacture very complex thin-shape components, which allows at the same time to decrease its cost.</a:t>
            </a:r>
          </a:p>
          <a:p>
            <a:endParaRPr lang="en-US" dirty="0"/>
          </a:p>
          <a:p>
            <a:pPr marL="0" indent="0">
              <a:buNone/>
            </a:pPr>
            <a:r>
              <a:rPr lang="en-US" b="1" dirty="0"/>
              <a:t>The major advantages of SPF</a:t>
            </a:r>
            <a:r>
              <a:rPr lang="en-US" b="1" dirty="0" smtClean="0"/>
              <a:t>:</a:t>
            </a:r>
          </a:p>
          <a:p>
            <a:r>
              <a:rPr lang="en-US" dirty="0"/>
              <a:t>The </a:t>
            </a:r>
            <a:r>
              <a:rPr lang="en-US" dirty="0" smtClean="0"/>
              <a:t>possibility </a:t>
            </a:r>
            <a:r>
              <a:rPr lang="en-US" dirty="0"/>
              <a:t>of form a large and complex </a:t>
            </a:r>
            <a:r>
              <a:rPr lang="en-US" dirty="0" err="1" smtClean="0"/>
              <a:t>workpieces</a:t>
            </a:r>
            <a:r>
              <a:rPr lang="en-US" dirty="0" smtClean="0"/>
              <a:t> </a:t>
            </a:r>
            <a:r>
              <a:rPr lang="en-US" dirty="0"/>
              <a:t>in one </a:t>
            </a:r>
            <a:r>
              <a:rPr lang="en-US" dirty="0" smtClean="0"/>
              <a:t>operation</a:t>
            </a:r>
          </a:p>
          <a:p>
            <a:r>
              <a:rPr lang="en-US" dirty="0"/>
              <a:t>Excellent precision of a </a:t>
            </a:r>
            <a:r>
              <a:rPr lang="en-US" dirty="0" smtClean="0"/>
              <a:t>finished products</a:t>
            </a:r>
          </a:p>
          <a:p>
            <a:r>
              <a:rPr lang="en-US" dirty="0"/>
              <a:t>Fine surface finish of a products</a:t>
            </a:r>
            <a:endParaRPr lang="ru-RU" dirty="0"/>
          </a:p>
        </p:txBody>
      </p:sp>
      <p:sp>
        <p:nvSpPr>
          <p:cNvPr id="4" name="Номер слайда 3"/>
          <p:cNvSpPr>
            <a:spLocks noGrp="1"/>
          </p:cNvSpPr>
          <p:nvPr>
            <p:ph type="sldNum" sz="quarter" idx="12"/>
          </p:nvPr>
        </p:nvSpPr>
        <p:spPr/>
        <p:txBody>
          <a:bodyPr/>
          <a:lstStyle/>
          <a:p>
            <a:fld id="{9B6A35E8-292B-48AF-924C-BBDC2A9F1276}" type="slidenum">
              <a:rPr lang="ru-RU" smtClean="0"/>
              <a:pPr/>
              <a:t>2</a:t>
            </a:fld>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dirty="0"/>
              <a:t>Typical titanium alloys SPF </a:t>
            </a:r>
            <a:r>
              <a:rPr lang="en-US" sz="3600" dirty="0" smtClean="0"/>
              <a:t>applications</a:t>
            </a:r>
            <a:endParaRPr lang="ru-RU" sz="3600"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3</a:t>
            </a:fld>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5436"/>
            <a:ext cx="9144000" cy="5384707"/>
          </a:xfrm>
          <a:prstGeom prst="rect">
            <a:avLst/>
          </a:prstGeom>
        </p:spPr>
      </p:pic>
    </p:spTree>
    <p:extLst>
      <p:ext uri="{BB962C8B-B14F-4D97-AF65-F5344CB8AC3E}">
        <p14:creationId xmlns:p14="http://schemas.microsoft.com/office/powerpoint/2010/main" val="4084231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Material</a:t>
            </a:r>
            <a:endParaRPr lang="ru-RU" dirty="0"/>
          </a:p>
        </p:txBody>
      </p:sp>
      <p:sp>
        <p:nvSpPr>
          <p:cNvPr id="3" name="Объект 2"/>
          <p:cNvSpPr>
            <a:spLocks noGrp="1"/>
          </p:cNvSpPr>
          <p:nvPr>
            <p:ph idx="1"/>
          </p:nvPr>
        </p:nvSpPr>
        <p:spPr>
          <a:xfrm>
            <a:off x="457200" y="1000108"/>
            <a:ext cx="8229600" cy="988732"/>
          </a:xfrm>
        </p:spPr>
        <p:txBody>
          <a:bodyPr>
            <a:normAutofit lnSpcReduction="10000"/>
          </a:bodyPr>
          <a:lstStyle/>
          <a:p>
            <a:pPr marL="0" indent="0">
              <a:buNone/>
            </a:pPr>
            <a:r>
              <a:rPr lang="en-US" b="1" dirty="0"/>
              <a:t>Ti-6Al-4V</a:t>
            </a:r>
            <a:r>
              <a:rPr lang="en-US" dirty="0"/>
              <a:t>  </a:t>
            </a:r>
            <a:r>
              <a:rPr lang="en-US" sz="2900" dirty="0"/>
              <a:t>is the most popular titanium alloy which covered more than 50% of titanium alloy </a:t>
            </a:r>
            <a:r>
              <a:rPr lang="en-US" sz="2900" dirty="0" smtClean="0"/>
              <a:t>production</a:t>
            </a:r>
            <a:endParaRPr lang="ru-RU" sz="2900"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4</a:t>
            </a:fld>
            <a:endParaRPr lang="ru-RU" dirty="0"/>
          </a:p>
        </p:txBody>
      </p:sp>
      <p:grpSp>
        <p:nvGrpSpPr>
          <p:cNvPr id="11" name="Группа 10"/>
          <p:cNvGrpSpPr/>
          <p:nvPr/>
        </p:nvGrpSpPr>
        <p:grpSpPr>
          <a:xfrm>
            <a:off x="539552" y="2456506"/>
            <a:ext cx="8217296" cy="3420766"/>
            <a:chOff x="539552" y="2203995"/>
            <a:chExt cx="8217296" cy="3420766"/>
          </a:xfrm>
        </p:grpSpPr>
        <p:sp>
          <p:nvSpPr>
            <p:cNvPr id="7" name="TextBox 6"/>
            <p:cNvSpPr txBox="1"/>
            <p:nvPr/>
          </p:nvSpPr>
          <p:spPr>
            <a:xfrm>
              <a:off x="539552" y="2203995"/>
              <a:ext cx="4032448" cy="3170099"/>
            </a:xfrm>
            <a:prstGeom prst="rect">
              <a:avLst/>
            </a:prstGeom>
            <a:noFill/>
          </p:spPr>
          <p:txBody>
            <a:bodyPr wrap="square" rtlCol="0">
              <a:spAutoFit/>
            </a:bodyPr>
            <a:lstStyle/>
            <a:p>
              <a:r>
                <a:rPr lang="en-US" sz="2000" b="1" dirty="0"/>
                <a:t>Physical properties</a:t>
              </a:r>
              <a:r>
                <a:rPr lang="en-US" sz="2000" b="1" dirty="0" smtClean="0"/>
                <a:t>:</a:t>
              </a:r>
            </a:p>
            <a:p>
              <a:endParaRPr lang="en-US" sz="2000" dirty="0"/>
            </a:p>
            <a:p>
              <a:r>
                <a:rPr lang="en-US" sz="2000" dirty="0"/>
                <a:t>Density </a:t>
              </a:r>
              <a:r>
                <a:rPr lang="en-US" sz="2000" dirty="0" smtClean="0"/>
                <a:t>		4.42	g/cm3</a:t>
              </a:r>
            </a:p>
            <a:p>
              <a:r>
                <a:rPr lang="en-US" sz="2000" dirty="0"/>
                <a:t>Melting </a:t>
              </a:r>
              <a:r>
                <a:rPr lang="en-US" sz="2000" dirty="0" smtClean="0"/>
                <a:t>Range	1649±15	°C</a:t>
              </a:r>
            </a:p>
            <a:p>
              <a:r>
                <a:rPr lang="en-US" sz="2000" dirty="0"/>
                <a:t>Specific Heat </a:t>
              </a:r>
              <a:r>
                <a:rPr lang="en-US" sz="2000" dirty="0" smtClean="0"/>
                <a:t>	560 	J</a:t>
              </a:r>
              <a:r>
                <a:rPr lang="en-US" sz="2000" dirty="0"/>
                <a:t>/(</a:t>
              </a:r>
              <a:r>
                <a:rPr lang="en-US" sz="2000" dirty="0" smtClean="0"/>
                <a:t>kg °C)</a:t>
              </a:r>
            </a:p>
            <a:p>
              <a:endParaRPr lang="en-US" sz="2000" dirty="0"/>
            </a:p>
            <a:p>
              <a:r>
                <a:rPr lang="en-US" sz="2000" b="1" dirty="0"/>
                <a:t>Mechanical properties</a:t>
              </a:r>
              <a:r>
                <a:rPr lang="en-US" sz="2000" b="1" dirty="0" smtClean="0"/>
                <a:t>:</a:t>
              </a:r>
            </a:p>
            <a:p>
              <a:endParaRPr lang="en-US" sz="2000" dirty="0"/>
            </a:p>
            <a:p>
              <a:r>
                <a:rPr lang="en-US" sz="2000" dirty="0"/>
                <a:t>Tensile </a:t>
              </a:r>
              <a:r>
                <a:rPr lang="en-US" sz="2000" dirty="0" smtClean="0"/>
                <a:t>Strength	1000	</a:t>
              </a:r>
              <a:r>
                <a:rPr lang="en-US" sz="2000" dirty="0" err="1" smtClean="0"/>
                <a:t>Mpa</a:t>
              </a:r>
              <a:endParaRPr lang="en-US" sz="2000" dirty="0" smtClean="0"/>
            </a:p>
            <a:p>
              <a:r>
                <a:rPr lang="en-US" sz="2000" dirty="0"/>
                <a:t>Elastic </a:t>
              </a:r>
              <a:r>
                <a:rPr lang="en-US" sz="2000" dirty="0" smtClean="0"/>
                <a:t>Modulus	114	</a:t>
              </a:r>
              <a:r>
                <a:rPr lang="en-US" sz="2000" dirty="0" err="1" smtClean="0"/>
                <a:t>Gpa</a:t>
              </a:r>
              <a:endParaRPr lang="en-US" sz="2000" dirty="0" smtClean="0"/>
            </a:p>
          </p:txBody>
        </p:sp>
        <p:sp>
          <p:nvSpPr>
            <p:cNvPr id="8" name="TextBox 7"/>
            <p:cNvSpPr txBox="1"/>
            <p:nvPr/>
          </p:nvSpPr>
          <p:spPr>
            <a:xfrm>
              <a:off x="4724400" y="2203996"/>
              <a:ext cx="4032448" cy="3170099"/>
            </a:xfrm>
            <a:prstGeom prst="rect">
              <a:avLst/>
            </a:prstGeom>
            <a:noFill/>
          </p:spPr>
          <p:txBody>
            <a:bodyPr wrap="square" rtlCol="0">
              <a:spAutoFit/>
            </a:bodyPr>
            <a:lstStyle/>
            <a:p>
              <a:r>
                <a:rPr lang="en-US" sz="2000" b="1" dirty="0"/>
                <a:t>Chemical </a:t>
              </a:r>
              <a:r>
                <a:rPr lang="en-US" sz="2000" b="1" dirty="0" smtClean="0"/>
                <a:t>composition</a:t>
              </a:r>
            </a:p>
            <a:p>
              <a:endParaRPr lang="en-US" sz="2000" dirty="0"/>
            </a:p>
            <a:p>
              <a:r>
                <a:rPr lang="pt-BR" sz="2000" dirty="0" smtClean="0"/>
                <a:t>C</a:t>
              </a:r>
            </a:p>
            <a:p>
              <a:r>
                <a:rPr lang="pt-BR" sz="2000" dirty="0" smtClean="0"/>
                <a:t>Fe</a:t>
              </a:r>
              <a:endParaRPr lang="pt-BR" sz="2000" dirty="0"/>
            </a:p>
            <a:p>
              <a:r>
                <a:rPr lang="pt-BR" sz="2000" dirty="0"/>
                <a:t>N2</a:t>
              </a:r>
            </a:p>
            <a:p>
              <a:r>
                <a:rPr lang="pt-BR" sz="2000" dirty="0"/>
                <a:t>O2</a:t>
              </a:r>
            </a:p>
            <a:p>
              <a:r>
                <a:rPr lang="pt-BR" sz="2000" dirty="0"/>
                <a:t>Al</a:t>
              </a:r>
            </a:p>
            <a:p>
              <a:r>
                <a:rPr lang="pt-BR" sz="2000" dirty="0"/>
                <a:t>V</a:t>
              </a:r>
            </a:p>
            <a:p>
              <a:r>
                <a:rPr lang="pt-BR" sz="2000" dirty="0"/>
                <a:t>H2</a:t>
              </a:r>
            </a:p>
            <a:p>
              <a:r>
                <a:rPr lang="pt-BR" sz="2000" dirty="0"/>
                <a:t>Ti</a:t>
              </a:r>
              <a:endParaRPr lang="en-US" sz="2000" dirty="0" smtClean="0"/>
            </a:p>
          </p:txBody>
        </p:sp>
        <p:sp>
          <p:nvSpPr>
            <p:cNvPr id="10" name="TextBox 9"/>
            <p:cNvSpPr txBox="1"/>
            <p:nvPr/>
          </p:nvSpPr>
          <p:spPr>
            <a:xfrm>
              <a:off x="5220796" y="2793217"/>
              <a:ext cx="1454244" cy="2831544"/>
            </a:xfrm>
            <a:prstGeom prst="rect">
              <a:avLst/>
            </a:prstGeom>
            <a:noFill/>
          </p:spPr>
          <p:txBody>
            <a:bodyPr wrap="none" rtlCol="0">
              <a:spAutoFit/>
            </a:bodyPr>
            <a:lstStyle/>
            <a:p>
              <a:r>
                <a:rPr lang="fr-FR" sz="2000" dirty="0" smtClean="0"/>
                <a:t>&lt;  0.08</a:t>
              </a:r>
              <a:r>
                <a:rPr lang="fr-FR" sz="2000" dirty="0"/>
                <a:t>%</a:t>
              </a:r>
            </a:p>
            <a:p>
              <a:r>
                <a:rPr lang="fr-FR" sz="2000" dirty="0" smtClean="0"/>
                <a:t>&lt;  0.25</a:t>
              </a:r>
              <a:r>
                <a:rPr lang="fr-FR" sz="2000" dirty="0"/>
                <a:t>%</a:t>
              </a:r>
            </a:p>
            <a:p>
              <a:r>
                <a:rPr lang="fr-FR" sz="2000" dirty="0" smtClean="0"/>
                <a:t>&lt;  0.05</a:t>
              </a:r>
              <a:r>
                <a:rPr lang="fr-FR" sz="2000" dirty="0"/>
                <a:t>%</a:t>
              </a:r>
            </a:p>
            <a:p>
              <a:r>
                <a:rPr lang="fr-FR" sz="2000" dirty="0" smtClean="0"/>
                <a:t>&lt;  0.2</a:t>
              </a:r>
              <a:r>
                <a:rPr lang="fr-FR" sz="2000" dirty="0"/>
                <a:t>%</a:t>
              </a:r>
            </a:p>
            <a:p>
              <a:r>
                <a:rPr lang="fr-FR" sz="2000" dirty="0" smtClean="0"/>
                <a:t>    5.5-6.76</a:t>
              </a:r>
              <a:r>
                <a:rPr lang="fr-FR" sz="2000" dirty="0"/>
                <a:t>%</a:t>
              </a:r>
            </a:p>
            <a:p>
              <a:r>
                <a:rPr lang="fr-FR" sz="2000" dirty="0" smtClean="0"/>
                <a:t>    3.5-4.5</a:t>
              </a:r>
              <a:r>
                <a:rPr lang="fr-FR" sz="2000" dirty="0"/>
                <a:t>%</a:t>
              </a:r>
            </a:p>
            <a:p>
              <a:r>
                <a:rPr lang="fr-FR" sz="2000" dirty="0" smtClean="0"/>
                <a:t>&lt;  0.015</a:t>
              </a:r>
              <a:r>
                <a:rPr lang="fr-FR" sz="2000" dirty="0"/>
                <a:t>%</a:t>
              </a:r>
            </a:p>
            <a:p>
              <a:r>
                <a:rPr lang="fr-FR" sz="2000" dirty="0" smtClean="0"/>
                <a:t>    Balance</a:t>
              </a:r>
              <a:endParaRPr lang="pt-BR" sz="2000" dirty="0"/>
            </a:p>
            <a:p>
              <a:endParaRPr lang="ru-RU" dirty="0"/>
            </a:p>
          </p:txBody>
        </p:sp>
      </p:grpSp>
    </p:spTree>
    <p:extLst>
      <p:ext uri="{BB962C8B-B14F-4D97-AF65-F5344CB8AC3E}">
        <p14:creationId xmlns:p14="http://schemas.microsoft.com/office/powerpoint/2010/main" val="503364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Constitutive model</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p:txBody>
              <a:bodyPr>
                <a:normAutofit/>
              </a:bodyPr>
              <a:lstStyle/>
              <a:p>
                <a:pPr marL="0" indent="0">
                  <a:buNone/>
                </a:pPr>
                <a:r>
                  <a:rPr lang="en-US" sz="2000" dirty="0"/>
                  <a:t>The main goal of the mechanical properties investigation for an alloy in the hot forming state is the establishment of the relationship</a:t>
                </a:r>
                <a:r>
                  <a:rPr lang="en-US" sz="2000" dirty="0" smtClean="0"/>
                  <a:t>:</a:t>
                </a:r>
              </a:p>
              <a:p>
                <a:pPr marL="0" indent="0" algn="ctr">
                  <a:buNone/>
                </a:pPr>
                <a14:m>
                  <m:oMath xmlns:m="http://schemas.openxmlformats.org/officeDocument/2006/math">
                    <m:r>
                      <a:rPr lang="en-US" i="1">
                        <a:latin typeface="Cambria Math"/>
                      </a:rPr>
                      <m:t>𝜎</m:t>
                    </m:r>
                    <m:r>
                      <a:rPr lang="en-US" i="1">
                        <a:latin typeface="Cambria Math"/>
                      </a:rPr>
                      <m:t>=</m:t>
                    </m:r>
                    <m:r>
                      <a:rPr lang="en-US" i="1">
                        <a:latin typeface="Cambria Math"/>
                      </a:rPr>
                      <m:t>𝐹</m:t>
                    </m:r>
                    <m:d>
                      <m:dPr>
                        <m:ctrlPr>
                          <a:rPr lang="ru-RU" i="1">
                            <a:latin typeface="Cambria Math"/>
                          </a:rPr>
                        </m:ctrlPr>
                      </m:dPr>
                      <m:e>
                        <m:acc>
                          <m:accPr>
                            <m:chr m:val="̇"/>
                            <m:ctrlPr>
                              <a:rPr lang="ru-RU" i="1">
                                <a:latin typeface="Cambria Math"/>
                              </a:rPr>
                            </m:ctrlPr>
                          </m:accPr>
                          <m:e>
                            <m:r>
                              <a:rPr lang="en-US" i="1">
                                <a:latin typeface="Cambria Math"/>
                              </a:rPr>
                              <m:t>𝜀</m:t>
                            </m:r>
                          </m:e>
                        </m:acc>
                        <m:r>
                          <a:rPr lang="en-US" i="1">
                            <a:latin typeface="Cambria Math"/>
                          </a:rPr>
                          <m:t>, </m:t>
                        </m:r>
                        <m:r>
                          <a:rPr lang="en-US" i="1">
                            <a:latin typeface="Cambria Math"/>
                          </a:rPr>
                          <m:t>𝜀</m:t>
                        </m:r>
                        <m:r>
                          <a:rPr lang="en-US" i="1">
                            <a:latin typeface="Cambria Math"/>
                          </a:rPr>
                          <m:t>,</m:t>
                        </m:r>
                        <m:r>
                          <a:rPr lang="en-US" i="1">
                            <a:latin typeface="Cambria Math"/>
                          </a:rPr>
                          <m:t>𝑇</m:t>
                        </m:r>
                      </m:e>
                    </m:d>
                  </m:oMath>
                </a14:m>
                <a:r>
                  <a:rPr lang="en-US" dirty="0"/>
                  <a:t>,	</a:t>
                </a:r>
                <a:endParaRPr lang="ru-RU" b="1" dirty="0"/>
              </a:p>
              <a:p>
                <a:pPr marL="0" indent="0">
                  <a:buNone/>
                </a:pPr>
                <a:r>
                  <a:rPr lang="en-US" sz="2000" dirty="0" smtClean="0"/>
                  <a:t>where </a:t>
                </a:r>
                <a14:m>
                  <m:oMath xmlns:m="http://schemas.openxmlformats.org/officeDocument/2006/math">
                    <m:r>
                      <a:rPr lang="en-US" sz="2000" i="1">
                        <a:latin typeface="Cambria Math"/>
                      </a:rPr>
                      <m:t>𝜎</m:t>
                    </m:r>
                  </m:oMath>
                </a14:m>
                <a:r>
                  <a:rPr lang="en-US" sz="2000" dirty="0"/>
                  <a:t> is the flow stress,</a:t>
                </a:r>
                <a14:m>
                  <m:oMath xmlns:m="http://schemas.openxmlformats.org/officeDocument/2006/math">
                    <m:r>
                      <a:rPr lang="en-US" sz="2000">
                        <a:latin typeface="Cambria Math"/>
                      </a:rPr>
                      <m:t> </m:t>
                    </m:r>
                    <m:acc>
                      <m:accPr>
                        <m:chr m:val="̇"/>
                        <m:ctrlPr>
                          <a:rPr lang="ru-RU" sz="2000" i="1">
                            <a:latin typeface="Cambria Math"/>
                          </a:rPr>
                        </m:ctrlPr>
                      </m:accPr>
                      <m:e>
                        <m:r>
                          <a:rPr lang="en-US" sz="2000" i="1">
                            <a:latin typeface="Cambria Math"/>
                          </a:rPr>
                          <m:t>𝜀</m:t>
                        </m:r>
                      </m:e>
                    </m:acc>
                  </m:oMath>
                </a14:m>
                <a:r>
                  <a:rPr lang="en-US" sz="2000" dirty="0"/>
                  <a:t> – effective strain rate, </a:t>
                </a:r>
                <a:r>
                  <a:rPr lang="en-US" sz="2000" i="1" dirty="0"/>
                  <a:t>ε</a:t>
                </a:r>
                <a:r>
                  <a:rPr lang="en-US" sz="2000" dirty="0"/>
                  <a:t> – effective strain and </a:t>
                </a:r>
                <a:endParaRPr lang="en-US" sz="2000" dirty="0" smtClean="0"/>
              </a:p>
              <a:p>
                <a:pPr marL="0" indent="0">
                  <a:buNone/>
                </a:pPr>
                <a14:m>
                  <m:oMath xmlns:m="http://schemas.openxmlformats.org/officeDocument/2006/math">
                    <m:r>
                      <a:rPr lang="en-US" sz="2000" i="1">
                        <a:latin typeface="Cambria Math"/>
                      </a:rPr>
                      <m:t>𝑇</m:t>
                    </m:r>
                  </m:oMath>
                </a14:m>
                <a:r>
                  <a:rPr lang="en-US" sz="2000" dirty="0"/>
                  <a:t> – </a:t>
                </a:r>
                <a:r>
                  <a:rPr lang="en-US" sz="2000" dirty="0" smtClean="0"/>
                  <a:t>temperature.</a:t>
                </a:r>
              </a:p>
              <a:p>
                <a:pPr marL="0" indent="0">
                  <a:buNone/>
                </a:pPr>
                <a:endParaRPr lang="en-US" sz="2000" dirty="0"/>
              </a:p>
              <a:p>
                <a:pPr marL="4680000" indent="0">
                  <a:spcBef>
                    <a:spcPts val="0"/>
                  </a:spcBef>
                  <a:buNone/>
                </a:pPr>
                <a:r>
                  <a:rPr lang="en-US" sz="2000" b="1" dirty="0" err="1"/>
                  <a:t>Backofen</a:t>
                </a:r>
                <a:r>
                  <a:rPr lang="en-US" sz="2000" b="1" dirty="0"/>
                  <a:t> equation</a:t>
                </a:r>
                <a:r>
                  <a:rPr lang="en-US" sz="2000" b="1" dirty="0" smtClean="0"/>
                  <a:t>:</a:t>
                </a:r>
              </a:p>
              <a:p>
                <a:pPr marL="4680000" indent="0">
                  <a:spcBef>
                    <a:spcPts val="0"/>
                  </a:spcBef>
                  <a:buNone/>
                </a:pPr>
                <a:endParaRPr lang="en-US" sz="2000" dirty="0" smtClean="0"/>
              </a:p>
              <a:p>
                <a:pPr marL="4680000" indent="0">
                  <a:spcBef>
                    <a:spcPts val="0"/>
                  </a:spcBef>
                  <a:buNone/>
                </a:pPr>
                <a14:m>
                  <m:oMathPara xmlns:m="http://schemas.openxmlformats.org/officeDocument/2006/math">
                    <m:oMathParaPr>
                      <m:jc m:val="left"/>
                    </m:oMathParaPr>
                    <m:oMath xmlns:m="http://schemas.openxmlformats.org/officeDocument/2006/math">
                      <m:r>
                        <a:rPr lang="en-US" sz="3600" i="1">
                          <a:latin typeface="Cambria Math"/>
                        </a:rPr>
                        <m:t>𝜎</m:t>
                      </m:r>
                      <m:r>
                        <a:rPr lang="en-US" sz="3600" i="1">
                          <a:latin typeface="Cambria Math"/>
                        </a:rPr>
                        <m:t>=</m:t>
                      </m:r>
                      <m:r>
                        <a:rPr lang="en-US" sz="3600" i="1">
                          <a:latin typeface="Cambria Math"/>
                        </a:rPr>
                        <m:t>𝐾</m:t>
                      </m:r>
                      <m:sSup>
                        <m:sSupPr>
                          <m:ctrlPr>
                            <a:rPr lang="ru-RU" sz="3600" i="1">
                              <a:latin typeface="Cambria Math"/>
                            </a:rPr>
                          </m:ctrlPr>
                        </m:sSupPr>
                        <m:e>
                          <m:acc>
                            <m:accPr>
                              <m:chr m:val="̇"/>
                              <m:ctrlPr>
                                <a:rPr lang="ru-RU" sz="3600" i="1">
                                  <a:latin typeface="Cambria Math"/>
                                </a:rPr>
                              </m:ctrlPr>
                            </m:accPr>
                            <m:e>
                              <m:r>
                                <a:rPr lang="en-US" sz="3600" i="1">
                                  <a:latin typeface="Cambria Math"/>
                                </a:rPr>
                                <m:t>𝜀</m:t>
                              </m:r>
                            </m:e>
                          </m:acc>
                        </m:e>
                        <m:sup>
                          <m:r>
                            <a:rPr lang="en-US" sz="3600" i="1">
                              <a:latin typeface="Cambria Math"/>
                            </a:rPr>
                            <m:t>𝑚</m:t>
                          </m:r>
                        </m:sup>
                      </m:sSup>
                    </m:oMath>
                  </m:oMathPara>
                </a14:m>
                <a:endParaRPr lang="en-US" sz="3600" dirty="0" smtClean="0"/>
              </a:p>
              <a:p>
                <a:pPr marL="4680000" indent="0">
                  <a:spcBef>
                    <a:spcPts val="0"/>
                  </a:spcBef>
                  <a:buNone/>
                </a:pPr>
                <a:endParaRPr lang="en-US" sz="2000" dirty="0" smtClean="0"/>
              </a:p>
              <a:p>
                <a:pPr marL="4680000" indent="0">
                  <a:spcBef>
                    <a:spcPts val="0"/>
                  </a:spcBef>
                  <a:buNone/>
                </a:pPr>
                <a:r>
                  <a:rPr lang="en-US" sz="2000" dirty="0" smtClean="0"/>
                  <a:t>where </a:t>
                </a:r>
              </a:p>
              <a:p>
                <a:pPr marL="4680000" indent="0">
                  <a:spcBef>
                    <a:spcPts val="0"/>
                  </a:spcBef>
                  <a:buNone/>
                </a:pPr>
                <a:r>
                  <a:rPr lang="en-US" sz="2000" dirty="0" smtClean="0"/>
                  <a:t>K </a:t>
                </a:r>
                <a:r>
                  <a:rPr lang="en-US" sz="2000" dirty="0"/>
                  <a:t>–  material constant, </a:t>
                </a:r>
              </a:p>
              <a:p>
                <a:pPr marL="4680000" indent="0">
                  <a:spcBef>
                    <a:spcPts val="0"/>
                  </a:spcBef>
                  <a:buNone/>
                </a:pPr>
                <a:r>
                  <a:rPr lang="en-US" sz="2000" dirty="0"/>
                  <a:t>m – strain-rate sensitivity exponent</a:t>
                </a:r>
                <a:endParaRPr lang="ru-RU" sz="2000"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blipFill rotWithShape="1">
                <a:blip r:embed="rId2"/>
                <a:stretch>
                  <a:fillRect l="-741" t="-569"/>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5</a:t>
            </a:fld>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068" y="3140968"/>
            <a:ext cx="4826618" cy="3248060"/>
          </a:xfrm>
          <a:prstGeom prst="rect">
            <a:avLst/>
          </a:prstGeom>
        </p:spPr>
      </p:pic>
    </p:spTree>
    <p:extLst>
      <p:ext uri="{BB962C8B-B14F-4D97-AF65-F5344CB8AC3E}">
        <p14:creationId xmlns:p14="http://schemas.microsoft.com/office/powerpoint/2010/main" val="3970512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Constitutive model</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457200" y="1268760"/>
                <a:ext cx="8229600" cy="5089198"/>
              </a:xfrm>
            </p:spPr>
            <p:txBody>
              <a:bodyPr>
                <a:normAutofit/>
              </a:bodyPr>
              <a:lstStyle/>
              <a:p>
                <a:pPr marL="0" indent="0" algn="just">
                  <a:spcBef>
                    <a:spcPts val="0"/>
                  </a:spcBef>
                  <a:spcAft>
                    <a:spcPts val="1200"/>
                  </a:spcAft>
                  <a:buNone/>
                </a:pPr>
                <a:r>
                  <a:rPr lang="en-US" sz="2500" dirty="0"/>
                  <a:t>O. M. Smirnov proposed the rheological model of </a:t>
                </a:r>
                <a:r>
                  <a:rPr lang="en-US" sz="2500" dirty="0" err="1"/>
                  <a:t>elasto</a:t>
                </a:r>
                <a:r>
                  <a:rPr lang="en-US" sz="2500" dirty="0"/>
                  <a:t>-</a:t>
                </a:r>
                <a:r>
                  <a:rPr lang="en-US" sz="2500" dirty="0" err="1"/>
                  <a:t>visco</a:t>
                </a:r>
                <a:r>
                  <a:rPr lang="en-US" sz="2500" dirty="0"/>
                  <a:t>-plastic (EVP) medium which describes the behavior of superplastic materials in a wide range of strain rates. </a:t>
                </a:r>
                <a:endParaRPr lang="en-US" sz="2500" dirty="0" smtClean="0"/>
              </a:p>
              <a:p>
                <a:pPr marL="0" indent="0" algn="just">
                  <a:spcBef>
                    <a:spcPts val="0"/>
                  </a:spcBef>
                  <a:spcAft>
                    <a:spcPts val="1200"/>
                  </a:spcAft>
                  <a:buNone/>
                </a:pPr>
                <a:endParaRPr lang="en-US" sz="2400" b="1" dirty="0" smtClean="0"/>
              </a:p>
              <a:p>
                <a:pPr marL="0" indent="0" algn="just">
                  <a:spcBef>
                    <a:spcPts val="1800"/>
                  </a:spcBef>
                  <a:spcAft>
                    <a:spcPts val="1200"/>
                  </a:spcAft>
                  <a:buNone/>
                </a:pPr>
                <a:endParaRPr lang="en-US" sz="2400" b="1" dirty="0" smtClean="0"/>
              </a:p>
              <a:p>
                <a:pPr marL="4680000" indent="0">
                  <a:spcBef>
                    <a:spcPts val="1800"/>
                  </a:spcBef>
                  <a:spcAft>
                    <a:spcPts val="600"/>
                  </a:spcAft>
                  <a:buNone/>
                </a:pPr>
                <a14:m>
                  <m:oMathPara xmlns:m="http://schemas.openxmlformats.org/officeDocument/2006/math">
                    <m:oMathParaPr>
                      <m:jc m:val="centerGroup"/>
                    </m:oMathParaPr>
                    <m:oMath xmlns:m="http://schemas.openxmlformats.org/officeDocument/2006/math">
                      <m:r>
                        <m:rPr>
                          <m:sty m:val="p"/>
                        </m:rPr>
                        <a:rPr lang="en-US" b="1">
                          <a:latin typeface="Cambria Math"/>
                        </a:rPr>
                        <m:t>σ</m:t>
                      </m:r>
                      <m:r>
                        <a:rPr lang="en-US" b="1">
                          <a:latin typeface="Cambria Math"/>
                        </a:rPr>
                        <m:t>=</m:t>
                      </m:r>
                      <m:sSub>
                        <m:sSubPr>
                          <m:ctrlPr>
                            <a:rPr lang="ru-RU" b="1" i="1">
                              <a:latin typeface="Cambria Math"/>
                            </a:rPr>
                          </m:ctrlPr>
                        </m:sSubPr>
                        <m:e>
                          <m:r>
                            <m:rPr>
                              <m:sty m:val="p"/>
                            </m:rPr>
                            <a:rPr lang="en-US" b="1">
                              <a:latin typeface="Cambria Math"/>
                            </a:rPr>
                            <m:t>σ</m:t>
                          </m:r>
                        </m:e>
                        <m:sub>
                          <m:r>
                            <m:rPr>
                              <m:sty m:val="p"/>
                            </m:rPr>
                            <a:rPr lang="en-US" b="1">
                              <a:latin typeface="Cambria Math"/>
                            </a:rPr>
                            <m:t>s</m:t>
                          </m:r>
                        </m:sub>
                      </m:sSub>
                      <m:f>
                        <m:fPr>
                          <m:ctrlPr>
                            <a:rPr lang="ru-RU" b="1" i="1">
                              <a:latin typeface="Cambria Math"/>
                            </a:rPr>
                          </m:ctrlPr>
                        </m:fPr>
                        <m:num>
                          <m:sSub>
                            <m:sSubPr>
                              <m:ctrlPr>
                                <a:rPr lang="ru-RU" b="1" i="1">
                                  <a:latin typeface="Cambria Math"/>
                                </a:rPr>
                              </m:ctrlPr>
                            </m:sSubPr>
                            <m:e>
                              <m:r>
                                <m:rPr>
                                  <m:sty m:val="p"/>
                                </m:rPr>
                                <a:rPr lang="en-US" b="1">
                                  <a:latin typeface="Cambria Math"/>
                                </a:rPr>
                                <m:t>σ</m:t>
                              </m:r>
                            </m:e>
                            <m:sub>
                              <m:r>
                                <a:rPr lang="en-US" b="1">
                                  <a:latin typeface="Cambria Math"/>
                                </a:rPr>
                                <m:t>0</m:t>
                              </m:r>
                            </m:sub>
                          </m:sSub>
                          <m:r>
                            <a:rPr lang="en-US" b="1">
                              <a:latin typeface="Cambria Math"/>
                            </a:rPr>
                            <m:t>+</m:t>
                          </m:r>
                          <m:sSub>
                            <m:sSubPr>
                              <m:ctrlPr>
                                <a:rPr lang="ru-RU" b="1" i="1">
                                  <a:latin typeface="Cambria Math"/>
                                </a:rPr>
                              </m:ctrlPr>
                            </m:sSubPr>
                            <m:e>
                              <m:r>
                                <m:rPr>
                                  <m:sty m:val="p"/>
                                </m:rPr>
                                <a:rPr lang="en-US" b="1">
                                  <a:latin typeface="Cambria Math"/>
                                </a:rPr>
                                <m:t>k</m:t>
                              </m:r>
                            </m:e>
                            <m:sub>
                              <m:r>
                                <m:rPr>
                                  <m:sty m:val="p"/>
                                </m:rPr>
                                <a:rPr lang="en-US" b="1">
                                  <a:latin typeface="Cambria Math"/>
                                </a:rPr>
                                <m:t>v</m:t>
                              </m:r>
                            </m:sub>
                          </m:sSub>
                          <m:sSup>
                            <m:sSupPr>
                              <m:ctrlPr>
                                <a:rPr lang="ru-RU" b="1" i="1">
                                  <a:latin typeface="Cambria Math"/>
                                </a:rPr>
                              </m:ctrlPr>
                            </m:sSupPr>
                            <m:e>
                              <m:acc>
                                <m:accPr>
                                  <m:chr m:val="̇"/>
                                  <m:ctrlPr>
                                    <a:rPr lang="ru-RU" b="1" i="1">
                                      <a:latin typeface="Cambria Math"/>
                                    </a:rPr>
                                  </m:ctrlPr>
                                </m:accPr>
                                <m:e>
                                  <m:r>
                                    <m:rPr>
                                      <m:sty m:val="p"/>
                                    </m:rPr>
                                    <a:rPr lang="en-US" b="1">
                                      <a:latin typeface="Cambria Math"/>
                                    </a:rPr>
                                    <m:t>ε</m:t>
                                  </m:r>
                                </m:e>
                              </m:acc>
                            </m:e>
                            <m:sup>
                              <m:sSub>
                                <m:sSubPr>
                                  <m:ctrlPr>
                                    <a:rPr lang="ru-RU" b="1" i="1">
                                      <a:latin typeface="Cambria Math"/>
                                    </a:rPr>
                                  </m:ctrlPr>
                                </m:sSubPr>
                                <m:e>
                                  <m:r>
                                    <m:rPr>
                                      <m:sty m:val="p"/>
                                    </m:rPr>
                                    <a:rPr lang="en-US" b="1">
                                      <a:latin typeface="Cambria Math"/>
                                    </a:rPr>
                                    <m:t>m</m:t>
                                  </m:r>
                                </m:e>
                                <m:sub>
                                  <m:r>
                                    <m:rPr>
                                      <m:sty m:val="p"/>
                                    </m:rPr>
                                    <a:rPr lang="en-US" b="1">
                                      <a:latin typeface="Cambria Math"/>
                                    </a:rPr>
                                    <m:t>v</m:t>
                                  </m:r>
                                </m:sub>
                              </m:sSub>
                            </m:sup>
                          </m:sSup>
                        </m:num>
                        <m:den>
                          <m:sSub>
                            <m:sSubPr>
                              <m:ctrlPr>
                                <a:rPr lang="ru-RU" b="1" i="1">
                                  <a:latin typeface="Cambria Math"/>
                                </a:rPr>
                              </m:ctrlPr>
                            </m:sSubPr>
                            <m:e>
                              <m:r>
                                <m:rPr>
                                  <m:sty m:val="p"/>
                                </m:rPr>
                                <a:rPr lang="en-US" b="1">
                                  <a:latin typeface="Cambria Math"/>
                                </a:rPr>
                                <m:t>σ</m:t>
                              </m:r>
                            </m:e>
                            <m:sub>
                              <m:r>
                                <m:rPr>
                                  <m:sty m:val="p"/>
                                </m:rPr>
                                <a:rPr lang="en-US" b="1">
                                  <a:latin typeface="Cambria Math"/>
                                </a:rPr>
                                <m:t>s</m:t>
                              </m:r>
                            </m:sub>
                          </m:sSub>
                          <m:r>
                            <a:rPr lang="en-US" b="1">
                              <a:latin typeface="Cambria Math"/>
                            </a:rPr>
                            <m:t>+</m:t>
                          </m:r>
                          <m:sSub>
                            <m:sSubPr>
                              <m:ctrlPr>
                                <a:rPr lang="ru-RU" b="1" i="1">
                                  <a:latin typeface="Cambria Math"/>
                                </a:rPr>
                              </m:ctrlPr>
                            </m:sSubPr>
                            <m:e>
                              <m:r>
                                <m:rPr>
                                  <m:sty m:val="p"/>
                                </m:rPr>
                                <a:rPr lang="en-US" b="1">
                                  <a:latin typeface="Cambria Math"/>
                                </a:rPr>
                                <m:t>k</m:t>
                              </m:r>
                            </m:e>
                            <m:sub>
                              <m:r>
                                <m:rPr>
                                  <m:sty m:val="p"/>
                                </m:rPr>
                                <a:rPr lang="en-US" b="1">
                                  <a:latin typeface="Cambria Math"/>
                                </a:rPr>
                                <m:t>v</m:t>
                              </m:r>
                            </m:sub>
                          </m:sSub>
                          <m:sSup>
                            <m:sSupPr>
                              <m:ctrlPr>
                                <a:rPr lang="ru-RU" b="1" i="1">
                                  <a:latin typeface="Cambria Math"/>
                                </a:rPr>
                              </m:ctrlPr>
                            </m:sSupPr>
                            <m:e>
                              <m:acc>
                                <m:accPr>
                                  <m:chr m:val="̇"/>
                                  <m:ctrlPr>
                                    <a:rPr lang="ru-RU" b="1" i="1">
                                      <a:latin typeface="Cambria Math"/>
                                    </a:rPr>
                                  </m:ctrlPr>
                                </m:accPr>
                                <m:e>
                                  <m:r>
                                    <m:rPr>
                                      <m:sty m:val="p"/>
                                    </m:rPr>
                                    <a:rPr lang="en-US" b="1">
                                      <a:latin typeface="Cambria Math"/>
                                    </a:rPr>
                                    <m:t>ε</m:t>
                                  </m:r>
                                </m:e>
                              </m:acc>
                            </m:e>
                            <m:sup>
                              <m:sSub>
                                <m:sSubPr>
                                  <m:ctrlPr>
                                    <a:rPr lang="ru-RU" b="1" i="1">
                                      <a:latin typeface="Cambria Math"/>
                                    </a:rPr>
                                  </m:ctrlPr>
                                </m:sSubPr>
                                <m:e>
                                  <m:r>
                                    <m:rPr>
                                      <m:sty m:val="p"/>
                                    </m:rPr>
                                    <a:rPr lang="en-US" b="1">
                                      <a:latin typeface="Cambria Math"/>
                                    </a:rPr>
                                    <m:t>m</m:t>
                                  </m:r>
                                </m:e>
                                <m:sub>
                                  <m:r>
                                    <m:rPr>
                                      <m:sty m:val="p"/>
                                    </m:rPr>
                                    <a:rPr lang="en-US" b="1">
                                      <a:latin typeface="Cambria Math"/>
                                    </a:rPr>
                                    <m:t>v</m:t>
                                  </m:r>
                                </m:sub>
                              </m:sSub>
                            </m:sup>
                          </m:sSup>
                        </m:den>
                      </m:f>
                    </m:oMath>
                  </m:oMathPara>
                </a14:m>
                <a:endParaRPr lang="ru-RU" b="1"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57200" y="1268760"/>
                <a:ext cx="8229600" cy="5089198"/>
              </a:xfrm>
              <a:blipFill rotWithShape="1">
                <a:blip r:embed="rId2"/>
                <a:stretch>
                  <a:fillRect l="-1185" t="-838" r="-1185"/>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6</a:t>
            </a:fld>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62" y="2944520"/>
            <a:ext cx="5220072" cy="3220784"/>
          </a:xfrm>
          <a:prstGeom prst="rect">
            <a:avLst/>
          </a:prstGeom>
        </p:spPr>
      </p:pic>
    </p:spTree>
    <p:extLst>
      <p:ext uri="{BB962C8B-B14F-4D97-AF65-F5344CB8AC3E}">
        <p14:creationId xmlns:p14="http://schemas.microsoft.com/office/powerpoint/2010/main" val="18480880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Constitutive model</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p:txBody>
              <a:bodyPr/>
              <a:lstStyle/>
              <a:p>
                <a:pPr marL="0" indent="0">
                  <a:spcBef>
                    <a:spcPts val="0"/>
                  </a:spcBef>
                  <a:spcAft>
                    <a:spcPts val="1200"/>
                  </a:spcAft>
                  <a:buNone/>
                </a:pPr>
                <a:r>
                  <a:rPr lang="en-US" dirty="0"/>
                  <a:t>The </a:t>
                </a:r>
                <a:r>
                  <a:rPr lang="en-US" dirty="0" smtClean="0"/>
                  <a:t>strain rate </a:t>
                </a:r>
                <a:r>
                  <a:rPr lang="en-US" dirty="0"/>
                  <a:t>sensitivity exponent </a:t>
                </a:r>
              </a:p>
              <a:p>
                <a:pPr marL="0" indent="0" algn="ctr">
                  <a:spcBef>
                    <a:spcPts val="1200"/>
                  </a:spcBef>
                  <a:buNone/>
                </a:pPr>
                <a14:m>
                  <m:oMathPara xmlns:m="http://schemas.openxmlformats.org/officeDocument/2006/math">
                    <m:oMathParaPr>
                      <m:jc m:val="centerGroup"/>
                    </m:oMathParaPr>
                    <m:oMath xmlns:m="http://schemas.openxmlformats.org/officeDocument/2006/math">
                      <m:r>
                        <a:rPr lang="en-US" sz="2400" i="1">
                          <a:latin typeface="Cambria Math"/>
                        </a:rPr>
                        <m:t>𝑚</m:t>
                      </m:r>
                      <m:d>
                        <m:dPr>
                          <m:ctrlPr>
                            <a:rPr lang="ru-RU" sz="2400" i="1">
                              <a:latin typeface="Cambria Math"/>
                            </a:rPr>
                          </m:ctrlPr>
                        </m:dPr>
                        <m:e>
                          <m:acc>
                            <m:accPr>
                              <m:chr m:val="̇"/>
                              <m:ctrlPr>
                                <a:rPr lang="ru-RU" sz="2400" i="1">
                                  <a:latin typeface="Cambria Math"/>
                                </a:rPr>
                              </m:ctrlPr>
                            </m:accPr>
                            <m:e>
                              <m:r>
                                <a:rPr lang="en-US" sz="2400" i="1">
                                  <a:latin typeface="Cambria Math"/>
                                </a:rPr>
                                <m:t>𝜀</m:t>
                              </m:r>
                            </m:e>
                          </m:acc>
                        </m:e>
                      </m:d>
                      <m:r>
                        <a:rPr lang="en-US" sz="2400">
                          <a:latin typeface="Cambria Math"/>
                        </a:rPr>
                        <m:t>=</m:t>
                      </m:r>
                      <m:f>
                        <m:fPr>
                          <m:ctrlPr>
                            <a:rPr lang="ru-RU" sz="2400" i="1">
                              <a:latin typeface="Cambria Math"/>
                            </a:rPr>
                          </m:ctrlPr>
                        </m:fPr>
                        <m:num>
                          <m:r>
                            <a:rPr lang="en-US" sz="2400" i="1">
                              <a:latin typeface="Cambria Math"/>
                            </a:rPr>
                            <m:t>𝑑𝑙𝑛</m:t>
                          </m:r>
                          <m:r>
                            <a:rPr lang="en-US" sz="2400" i="1">
                              <a:latin typeface="Cambria Math"/>
                            </a:rPr>
                            <m:t>(</m:t>
                          </m:r>
                          <m:r>
                            <m:rPr>
                              <m:sty m:val="p"/>
                            </m:rPr>
                            <a:rPr lang="en-US" sz="2400">
                              <a:latin typeface="Cambria Math"/>
                            </a:rPr>
                            <m:t>σ</m:t>
                          </m:r>
                          <m:r>
                            <a:rPr lang="en-US" sz="2400">
                              <a:latin typeface="Cambria Math"/>
                            </a:rPr>
                            <m:t>)</m:t>
                          </m:r>
                        </m:num>
                        <m:den>
                          <m:r>
                            <a:rPr lang="en-US" sz="2400" i="1">
                              <a:latin typeface="Cambria Math"/>
                            </a:rPr>
                            <m:t>𝑑𝑙𝑛</m:t>
                          </m:r>
                          <m:r>
                            <a:rPr lang="en-US" sz="2400" i="1">
                              <a:latin typeface="Cambria Math"/>
                            </a:rPr>
                            <m:t>(</m:t>
                          </m:r>
                          <m:acc>
                            <m:accPr>
                              <m:chr m:val="̇"/>
                              <m:ctrlPr>
                                <a:rPr lang="ru-RU" sz="2400" i="1">
                                  <a:latin typeface="Cambria Math"/>
                                </a:rPr>
                              </m:ctrlPr>
                            </m:accPr>
                            <m:e>
                              <m:r>
                                <a:rPr lang="en-US" sz="2400" i="1">
                                  <a:latin typeface="Cambria Math"/>
                                </a:rPr>
                                <m:t>𝜀</m:t>
                              </m:r>
                            </m:e>
                          </m:acc>
                          <m:r>
                            <a:rPr lang="en-US" sz="2400" i="1">
                              <a:latin typeface="Cambria Math"/>
                            </a:rPr>
                            <m:t>)</m:t>
                          </m:r>
                        </m:den>
                      </m:f>
                      <m:r>
                        <a:rPr lang="en-US" sz="2400" i="1">
                          <a:latin typeface="Cambria Math"/>
                        </a:rPr>
                        <m:t>=</m:t>
                      </m:r>
                      <m:f>
                        <m:fPr>
                          <m:ctrlPr>
                            <a:rPr lang="ru-RU" sz="2400" i="1">
                              <a:latin typeface="Cambria Math"/>
                            </a:rPr>
                          </m:ctrlPr>
                        </m:fPr>
                        <m:num>
                          <m:sSub>
                            <m:sSubPr>
                              <m:ctrlPr>
                                <a:rPr lang="ru-RU" sz="2400" i="1">
                                  <a:latin typeface="Cambria Math"/>
                                </a:rPr>
                              </m:ctrlPr>
                            </m:sSubPr>
                            <m:e>
                              <m:r>
                                <a:rPr lang="en-US" sz="2400" i="1">
                                  <a:latin typeface="Cambria Math"/>
                                </a:rPr>
                                <m:t>𝑚</m:t>
                              </m:r>
                            </m:e>
                            <m:sub>
                              <m:r>
                                <a:rPr lang="en-US" sz="2400" i="1">
                                  <a:latin typeface="Cambria Math"/>
                                </a:rPr>
                                <m:t>𝑣</m:t>
                              </m:r>
                            </m:sub>
                          </m:sSub>
                          <m:sSub>
                            <m:sSubPr>
                              <m:ctrlPr>
                                <a:rPr lang="ru-RU" sz="2400" i="1">
                                  <a:latin typeface="Cambria Math"/>
                                </a:rPr>
                              </m:ctrlPr>
                            </m:sSubPr>
                            <m:e>
                              <m:r>
                                <a:rPr lang="en-US" sz="2400" i="1">
                                  <a:latin typeface="Cambria Math"/>
                                </a:rPr>
                                <m:t>𝑘</m:t>
                              </m:r>
                            </m:e>
                            <m:sub>
                              <m:r>
                                <a:rPr lang="en-US" sz="2400" i="1">
                                  <a:latin typeface="Cambria Math"/>
                                </a:rPr>
                                <m:t>𝑣</m:t>
                              </m:r>
                            </m:sub>
                          </m:sSub>
                          <m:sSup>
                            <m:sSupPr>
                              <m:ctrlPr>
                                <a:rPr lang="ru-RU" sz="2400" i="1">
                                  <a:latin typeface="Cambria Math"/>
                                </a:rPr>
                              </m:ctrlPr>
                            </m:sSupPr>
                            <m:e>
                              <m:acc>
                                <m:accPr>
                                  <m:chr m:val="̇"/>
                                  <m:ctrlPr>
                                    <a:rPr lang="ru-RU" sz="2400" i="1">
                                      <a:latin typeface="Cambria Math"/>
                                    </a:rPr>
                                  </m:ctrlPr>
                                </m:accPr>
                                <m:e>
                                  <m:r>
                                    <a:rPr lang="en-US" sz="2400" i="1">
                                      <a:latin typeface="Cambria Math"/>
                                    </a:rPr>
                                    <m:t>𝜀</m:t>
                                  </m:r>
                                </m:e>
                              </m:acc>
                            </m:e>
                            <m:sup>
                              <m:sSub>
                                <m:sSubPr>
                                  <m:ctrlPr>
                                    <a:rPr lang="ru-RU" sz="2400" i="1">
                                      <a:latin typeface="Cambria Math"/>
                                    </a:rPr>
                                  </m:ctrlPr>
                                </m:sSubPr>
                                <m:e>
                                  <m:r>
                                    <a:rPr lang="en-US" sz="2400" i="1">
                                      <a:latin typeface="Cambria Math"/>
                                    </a:rPr>
                                    <m:t>𝑚</m:t>
                                  </m:r>
                                </m:e>
                                <m:sub>
                                  <m:r>
                                    <a:rPr lang="en-US" sz="2400" i="1">
                                      <a:latin typeface="Cambria Math"/>
                                    </a:rPr>
                                    <m:t>𝑣</m:t>
                                  </m:r>
                                </m:sub>
                              </m:sSub>
                            </m:sup>
                          </m:sSup>
                          <m:d>
                            <m:dPr>
                              <m:ctrlPr>
                                <a:rPr lang="ru-RU" sz="2400" i="1">
                                  <a:latin typeface="Cambria Math"/>
                                </a:rPr>
                              </m:ctrlPr>
                            </m:dPr>
                            <m:e>
                              <m:sSub>
                                <m:sSubPr>
                                  <m:ctrlPr>
                                    <a:rPr lang="ru-RU" sz="2400" i="1">
                                      <a:latin typeface="Cambria Math"/>
                                    </a:rPr>
                                  </m:ctrlPr>
                                </m:sSubPr>
                                <m:e>
                                  <m:r>
                                    <a:rPr lang="en-US" sz="2400" i="1">
                                      <a:latin typeface="Cambria Math"/>
                                    </a:rPr>
                                    <m:t>𝜎</m:t>
                                  </m:r>
                                </m:e>
                                <m:sub>
                                  <m:r>
                                    <a:rPr lang="en-US" sz="2400" i="1">
                                      <a:latin typeface="Cambria Math"/>
                                    </a:rPr>
                                    <m:t>𝑠</m:t>
                                  </m:r>
                                </m:sub>
                              </m:sSub>
                              <m:r>
                                <a:rPr lang="en-US" sz="2400" i="1">
                                  <a:latin typeface="Cambria Math"/>
                                </a:rPr>
                                <m:t>−</m:t>
                              </m:r>
                              <m:sSub>
                                <m:sSubPr>
                                  <m:ctrlPr>
                                    <a:rPr lang="ru-RU" sz="2400" i="1">
                                      <a:latin typeface="Cambria Math"/>
                                    </a:rPr>
                                  </m:ctrlPr>
                                </m:sSubPr>
                                <m:e>
                                  <m:r>
                                    <a:rPr lang="en-US" sz="2400" i="1">
                                      <a:latin typeface="Cambria Math"/>
                                    </a:rPr>
                                    <m:t>𝜎</m:t>
                                  </m:r>
                                </m:e>
                                <m:sub>
                                  <m:r>
                                    <a:rPr lang="en-US" sz="2400" i="1">
                                      <a:latin typeface="Cambria Math"/>
                                    </a:rPr>
                                    <m:t>0</m:t>
                                  </m:r>
                                </m:sub>
                              </m:sSub>
                            </m:e>
                          </m:d>
                        </m:num>
                        <m:den>
                          <m:d>
                            <m:dPr>
                              <m:ctrlPr>
                                <a:rPr lang="ru-RU" sz="2400" i="1">
                                  <a:latin typeface="Cambria Math"/>
                                </a:rPr>
                              </m:ctrlPr>
                            </m:dPr>
                            <m:e>
                              <m:sSub>
                                <m:sSubPr>
                                  <m:ctrlPr>
                                    <a:rPr lang="ru-RU" sz="2400" i="1">
                                      <a:latin typeface="Cambria Math"/>
                                    </a:rPr>
                                  </m:ctrlPr>
                                </m:sSubPr>
                                <m:e>
                                  <m:r>
                                    <a:rPr lang="en-US" sz="2400" i="1">
                                      <a:latin typeface="Cambria Math"/>
                                    </a:rPr>
                                    <m:t>𝜎</m:t>
                                  </m:r>
                                </m:e>
                                <m:sub>
                                  <m:r>
                                    <a:rPr lang="en-US" sz="2400" i="1">
                                      <a:latin typeface="Cambria Math"/>
                                    </a:rPr>
                                    <m:t>0</m:t>
                                  </m:r>
                                </m:sub>
                              </m:sSub>
                              <m:r>
                                <a:rPr lang="en-US" sz="2400" i="1">
                                  <a:latin typeface="Cambria Math"/>
                                </a:rPr>
                                <m:t>+</m:t>
                              </m:r>
                              <m:sSub>
                                <m:sSubPr>
                                  <m:ctrlPr>
                                    <a:rPr lang="ru-RU" sz="2400" i="1">
                                      <a:latin typeface="Cambria Math"/>
                                    </a:rPr>
                                  </m:ctrlPr>
                                </m:sSubPr>
                                <m:e>
                                  <m:r>
                                    <a:rPr lang="en-US" sz="2400" i="1">
                                      <a:latin typeface="Cambria Math"/>
                                    </a:rPr>
                                    <m:t>𝑘</m:t>
                                  </m:r>
                                </m:e>
                                <m:sub>
                                  <m:r>
                                    <a:rPr lang="en-US" sz="2400" i="1">
                                      <a:latin typeface="Cambria Math"/>
                                    </a:rPr>
                                    <m:t>𝑣</m:t>
                                  </m:r>
                                </m:sub>
                              </m:sSub>
                              <m:sSup>
                                <m:sSupPr>
                                  <m:ctrlPr>
                                    <a:rPr lang="ru-RU" sz="2400" i="1">
                                      <a:latin typeface="Cambria Math"/>
                                    </a:rPr>
                                  </m:ctrlPr>
                                </m:sSupPr>
                                <m:e>
                                  <m:acc>
                                    <m:accPr>
                                      <m:chr m:val="̇"/>
                                      <m:ctrlPr>
                                        <a:rPr lang="ru-RU" sz="2400" i="1">
                                          <a:latin typeface="Cambria Math"/>
                                        </a:rPr>
                                      </m:ctrlPr>
                                    </m:accPr>
                                    <m:e>
                                      <m:r>
                                        <a:rPr lang="en-US" sz="2400" i="1">
                                          <a:latin typeface="Cambria Math"/>
                                        </a:rPr>
                                        <m:t>𝜀</m:t>
                                      </m:r>
                                    </m:e>
                                  </m:acc>
                                </m:e>
                                <m:sup>
                                  <m:sSub>
                                    <m:sSubPr>
                                      <m:ctrlPr>
                                        <a:rPr lang="ru-RU" sz="2400" i="1">
                                          <a:latin typeface="Cambria Math"/>
                                        </a:rPr>
                                      </m:ctrlPr>
                                    </m:sSubPr>
                                    <m:e>
                                      <m:r>
                                        <a:rPr lang="en-US" sz="2400" i="1">
                                          <a:latin typeface="Cambria Math"/>
                                        </a:rPr>
                                        <m:t>𝑚</m:t>
                                      </m:r>
                                    </m:e>
                                    <m:sub>
                                      <m:r>
                                        <a:rPr lang="en-US" sz="2400" i="1">
                                          <a:latin typeface="Cambria Math"/>
                                        </a:rPr>
                                        <m:t>𝑣</m:t>
                                      </m:r>
                                    </m:sub>
                                  </m:sSub>
                                </m:sup>
                              </m:sSup>
                            </m:e>
                          </m:d>
                          <m:d>
                            <m:dPr>
                              <m:ctrlPr>
                                <a:rPr lang="ru-RU" sz="2400" i="1">
                                  <a:latin typeface="Cambria Math"/>
                                </a:rPr>
                              </m:ctrlPr>
                            </m:dPr>
                            <m:e>
                              <m:sSub>
                                <m:sSubPr>
                                  <m:ctrlPr>
                                    <a:rPr lang="ru-RU" sz="2400" i="1">
                                      <a:latin typeface="Cambria Math"/>
                                    </a:rPr>
                                  </m:ctrlPr>
                                </m:sSubPr>
                                <m:e>
                                  <m:r>
                                    <a:rPr lang="en-US" sz="2400" i="1">
                                      <a:latin typeface="Cambria Math"/>
                                    </a:rPr>
                                    <m:t>𝜎</m:t>
                                  </m:r>
                                </m:e>
                                <m:sub>
                                  <m:r>
                                    <a:rPr lang="en-US" sz="2400" i="1">
                                      <a:latin typeface="Cambria Math"/>
                                    </a:rPr>
                                    <m:t>𝑠</m:t>
                                  </m:r>
                                </m:sub>
                              </m:sSub>
                              <m:r>
                                <a:rPr lang="en-US" sz="2400" i="1">
                                  <a:latin typeface="Cambria Math"/>
                                </a:rPr>
                                <m:t>+</m:t>
                              </m:r>
                              <m:sSub>
                                <m:sSubPr>
                                  <m:ctrlPr>
                                    <a:rPr lang="ru-RU" sz="2400" i="1">
                                      <a:latin typeface="Cambria Math"/>
                                    </a:rPr>
                                  </m:ctrlPr>
                                </m:sSubPr>
                                <m:e>
                                  <m:r>
                                    <a:rPr lang="en-US" sz="2400" i="1">
                                      <a:latin typeface="Cambria Math"/>
                                    </a:rPr>
                                    <m:t>𝑘</m:t>
                                  </m:r>
                                </m:e>
                                <m:sub>
                                  <m:r>
                                    <a:rPr lang="en-US" sz="2400" i="1">
                                      <a:latin typeface="Cambria Math"/>
                                    </a:rPr>
                                    <m:t>𝑣</m:t>
                                  </m:r>
                                </m:sub>
                              </m:sSub>
                              <m:sSup>
                                <m:sSupPr>
                                  <m:ctrlPr>
                                    <a:rPr lang="ru-RU" sz="2400" i="1">
                                      <a:latin typeface="Cambria Math"/>
                                    </a:rPr>
                                  </m:ctrlPr>
                                </m:sSupPr>
                                <m:e>
                                  <m:acc>
                                    <m:accPr>
                                      <m:chr m:val="̇"/>
                                      <m:ctrlPr>
                                        <a:rPr lang="ru-RU" sz="2400" i="1">
                                          <a:latin typeface="Cambria Math"/>
                                        </a:rPr>
                                      </m:ctrlPr>
                                    </m:accPr>
                                    <m:e>
                                      <m:r>
                                        <a:rPr lang="en-US" sz="2400" i="1">
                                          <a:latin typeface="Cambria Math"/>
                                        </a:rPr>
                                        <m:t>𝜀</m:t>
                                      </m:r>
                                    </m:e>
                                  </m:acc>
                                </m:e>
                                <m:sup>
                                  <m:sSub>
                                    <m:sSubPr>
                                      <m:ctrlPr>
                                        <a:rPr lang="ru-RU" sz="2400" i="1">
                                          <a:latin typeface="Cambria Math"/>
                                        </a:rPr>
                                      </m:ctrlPr>
                                    </m:sSubPr>
                                    <m:e>
                                      <m:r>
                                        <a:rPr lang="en-US" sz="2400" i="1">
                                          <a:latin typeface="Cambria Math"/>
                                        </a:rPr>
                                        <m:t>𝑚</m:t>
                                      </m:r>
                                    </m:e>
                                    <m:sub>
                                      <m:r>
                                        <a:rPr lang="en-US" sz="2400" i="1">
                                          <a:latin typeface="Cambria Math"/>
                                        </a:rPr>
                                        <m:t>𝑣</m:t>
                                      </m:r>
                                    </m:sub>
                                  </m:sSub>
                                </m:sup>
                              </m:sSup>
                            </m:e>
                          </m:d>
                        </m:den>
                      </m:f>
                    </m:oMath>
                  </m:oMathPara>
                </a14:m>
                <a:endParaRPr lang="ru-RU" sz="2400"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blipFill rotWithShape="1">
                <a:blip r:embed="rId2"/>
                <a:stretch>
                  <a:fillRect l="-1852" t="-1479"/>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7</a:t>
            </a:fld>
            <a:endParaRPr lang="ru-RU" dirty="0"/>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2780928"/>
            <a:ext cx="5256584" cy="3584990"/>
          </a:xfrm>
          <a:prstGeom prst="rect">
            <a:avLst/>
          </a:prstGeom>
        </p:spPr>
      </p:pic>
    </p:spTree>
    <p:extLst>
      <p:ext uri="{BB962C8B-B14F-4D97-AF65-F5344CB8AC3E}">
        <p14:creationId xmlns:p14="http://schemas.microsoft.com/office/powerpoint/2010/main" val="297679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Dynamic </a:t>
            </a:r>
            <a:r>
              <a:rPr lang="en-US" dirty="0"/>
              <a:t>materials </a:t>
            </a:r>
            <a:r>
              <a:rPr lang="en-US" dirty="0" smtClean="0"/>
              <a:t>model</a:t>
            </a:r>
            <a:endParaRPr lang="ru-RU" dirty="0"/>
          </a:p>
        </p:txBody>
      </p:sp>
      <p:sp>
        <p:nvSpPr>
          <p:cNvPr id="3" name="Объект 2"/>
          <p:cNvSpPr>
            <a:spLocks noGrp="1"/>
          </p:cNvSpPr>
          <p:nvPr>
            <p:ph idx="1"/>
          </p:nvPr>
        </p:nvSpPr>
        <p:spPr>
          <a:xfrm>
            <a:off x="457200" y="1000108"/>
            <a:ext cx="8229600" cy="988732"/>
          </a:xfrm>
        </p:spPr>
        <p:txBody>
          <a:bodyPr>
            <a:normAutofit lnSpcReduction="10000"/>
          </a:bodyPr>
          <a:lstStyle/>
          <a:p>
            <a:pPr marL="0" indent="0">
              <a:buNone/>
            </a:pPr>
            <a:r>
              <a:rPr lang="en-US" sz="2000" b="1" dirty="0"/>
              <a:t>Y.V.R.K. Prasad</a:t>
            </a:r>
            <a:r>
              <a:rPr lang="en-US" sz="2000" b="1" dirty="0" smtClean="0"/>
              <a:t> </a:t>
            </a:r>
            <a:r>
              <a:rPr lang="en-US" sz="2000" b="1" dirty="0"/>
              <a:t>et al</a:t>
            </a:r>
            <a:r>
              <a:rPr lang="en-US" sz="2000" b="1" dirty="0" smtClean="0"/>
              <a:t>.</a:t>
            </a:r>
            <a:r>
              <a:rPr lang="en-US" sz="2000" dirty="0" smtClean="0"/>
              <a:t> </a:t>
            </a:r>
            <a:r>
              <a:rPr lang="en-US" sz="2000" dirty="0"/>
              <a:t>suggested the dynamic materials modeling (DMM) approach for describing the material behavior under processing conditions by means of processing maps. </a:t>
            </a:r>
            <a:endParaRPr lang="ru-RU" sz="2000"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8</a:t>
            </a:fld>
            <a:endParaRPr lang="ru-RU"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2268662"/>
            <a:ext cx="4104456" cy="4112665"/>
          </a:xfrm>
          <a:prstGeom prst="rect">
            <a:avLst/>
          </a:prstGeom>
        </p:spPr>
      </p:pic>
      <mc:AlternateContent xmlns:mc="http://schemas.openxmlformats.org/markup-compatibility/2006" xmlns:a14="http://schemas.microsoft.com/office/drawing/2010/main">
        <mc:Choice Requires="a14">
          <p:sp>
            <p:nvSpPr>
              <p:cNvPr id="7" name="Прямоугольник 6"/>
              <p:cNvSpPr/>
              <p:nvPr/>
            </p:nvSpPr>
            <p:spPr>
              <a:xfrm>
                <a:off x="4572000" y="2312122"/>
                <a:ext cx="4392488" cy="4035592"/>
              </a:xfrm>
              <a:prstGeom prst="rect">
                <a:avLst/>
              </a:prstGeom>
            </p:spPr>
            <p:txBody>
              <a:bodyPr wrap="square">
                <a:spAutoFit/>
              </a:bodyPr>
              <a:lstStyle/>
              <a:p>
                <a:r>
                  <a:rPr lang="en-US" sz="2400" b="1" dirty="0" smtClean="0"/>
                  <a:t>Efficiency </a:t>
                </a:r>
                <a:r>
                  <a:rPr lang="en-US" sz="2400" b="1" dirty="0"/>
                  <a:t>of power </a:t>
                </a:r>
                <a:r>
                  <a:rPr lang="en-US" sz="2400" b="1" dirty="0" smtClean="0"/>
                  <a:t>dissipation:</a:t>
                </a:r>
              </a:p>
              <a:p>
                <a:endParaRPr lang="en-US" i="1" dirty="0" smtClean="0"/>
              </a:p>
              <a:p>
                <a:pPr/>
                <a14:m>
                  <m:oMathPara xmlns:m="http://schemas.openxmlformats.org/officeDocument/2006/math">
                    <m:oMathParaPr>
                      <m:jc m:val="centerGroup"/>
                    </m:oMathParaPr>
                    <m:oMath xmlns:m="http://schemas.openxmlformats.org/officeDocument/2006/math">
                      <m:r>
                        <a:rPr lang="en-US" sz="2800" i="1">
                          <a:latin typeface="Cambria Math"/>
                        </a:rPr>
                        <m:t>𝜂</m:t>
                      </m:r>
                      <m:r>
                        <a:rPr lang="en-US" sz="2800" i="1">
                          <a:latin typeface="Cambria Math"/>
                        </a:rPr>
                        <m:t>=</m:t>
                      </m:r>
                      <m:f>
                        <m:fPr>
                          <m:ctrlPr>
                            <a:rPr lang="ru-RU" sz="2800" i="1">
                              <a:latin typeface="Cambria Math"/>
                            </a:rPr>
                          </m:ctrlPr>
                        </m:fPr>
                        <m:num>
                          <m:r>
                            <a:rPr lang="en-US" sz="2800" i="1">
                              <a:latin typeface="Cambria Math"/>
                            </a:rPr>
                            <m:t>𝐽</m:t>
                          </m:r>
                        </m:num>
                        <m:den>
                          <m:sSub>
                            <m:sSubPr>
                              <m:ctrlPr>
                                <a:rPr lang="ru-RU" sz="2800" i="1">
                                  <a:latin typeface="Cambria Math"/>
                                </a:rPr>
                              </m:ctrlPr>
                            </m:sSubPr>
                            <m:e>
                              <m:r>
                                <a:rPr lang="en-US" sz="2800" i="1">
                                  <a:latin typeface="Cambria Math"/>
                                </a:rPr>
                                <m:t>𝐽</m:t>
                              </m:r>
                            </m:e>
                            <m:sub>
                              <m:r>
                                <a:rPr lang="en-US" sz="2800" i="1">
                                  <a:latin typeface="Cambria Math"/>
                                </a:rPr>
                                <m:t>𝑚𝑎𝑥</m:t>
                              </m:r>
                            </m:sub>
                          </m:sSub>
                        </m:den>
                      </m:f>
                      <m:r>
                        <a:rPr lang="en-US" sz="2800" i="1">
                          <a:latin typeface="Cambria Math"/>
                        </a:rPr>
                        <m:t>=</m:t>
                      </m:r>
                      <m:f>
                        <m:fPr>
                          <m:ctrlPr>
                            <a:rPr lang="ru-RU" sz="2800" i="1">
                              <a:latin typeface="Cambria Math"/>
                            </a:rPr>
                          </m:ctrlPr>
                        </m:fPr>
                        <m:num>
                          <m:r>
                            <a:rPr lang="en-US" sz="2800" i="1">
                              <a:latin typeface="Cambria Math"/>
                            </a:rPr>
                            <m:t>2(</m:t>
                          </m:r>
                          <m:r>
                            <a:rPr lang="en-US" sz="2800" i="1">
                              <a:latin typeface="Cambria Math"/>
                            </a:rPr>
                            <m:t>𝜎</m:t>
                          </m:r>
                          <m:acc>
                            <m:accPr>
                              <m:chr m:val="̇"/>
                              <m:ctrlPr>
                                <a:rPr lang="ru-RU" sz="2800" i="1">
                                  <a:latin typeface="Cambria Math"/>
                                </a:rPr>
                              </m:ctrlPr>
                            </m:accPr>
                            <m:e>
                              <m:r>
                                <a:rPr lang="en-US" sz="2800" i="1">
                                  <a:latin typeface="Cambria Math"/>
                                </a:rPr>
                                <m:t>𝜀</m:t>
                              </m:r>
                            </m:e>
                          </m:acc>
                          <m:r>
                            <a:rPr lang="en-US" sz="2800" i="1">
                              <a:latin typeface="Cambria Math"/>
                            </a:rPr>
                            <m:t>−</m:t>
                          </m:r>
                          <m:r>
                            <a:rPr lang="en-US" sz="2800" i="1">
                              <a:latin typeface="Cambria Math"/>
                            </a:rPr>
                            <m:t>𝐺</m:t>
                          </m:r>
                          <m:r>
                            <a:rPr lang="en-US" sz="2800" i="1">
                              <a:latin typeface="Cambria Math"/>
                            </a:rPr>
                            <m:t>)</m:t>
                          </m:r>
                        </m:num>
                        <m:den>
                          <m:r>
                            <a:rPr lang="en-US" sz="2800" i="1">
                              <a:latin typeface="Cambria Math"/>
                            </a:rPr>
                            <m:t>𝜎</m:t>
                          </m:r>
                          <m:acc>
                            <m:accPr>
                              <m:chr m:val="̇"/>
                              <m:ctrlPr>
                                <a:rPr lang="ru-RU" sz="2800" i="1">
                                  <a:latin typeface="Cambria Math"/>
                                </a:rPr>
                              </m:ctrlPr>
                            </m:accPr>
                            <m:e>
                              <m:r>
                                <a:rPr lang="en-US" sz="2800" i="1">
                                  <a:latin typeface="Cambria Math"/>
                                </a:rPr>
                                <m:t>𝜀</m:t>
                              </m:r>
                            </m:e>
                          </m:acc>
                        </m:den>
                      </m:f>
                    </m:oMath>
                  </m:oMathPara>
                </a14:m>
                <a:endParaRPr lang="ru-RU" sz="2800" dirty="0"/>
              </a:p>
              <a:p>
                <a:endParaRPr lang="en-US" sz="2800" dirty="0" smtClean="0"/>
              </a:p>
              <a:p>
                <a:r>
                  <a:rPr lang="en-US" sz="2400" b="1" dirty="0"/>
                  <a:t>Instability criterion (</a:t>
                </a:r>
                <a:r>
                  <a:rPr lang="en-US" sz="2400" b="1" dirty="0" err="1"/>
                  <a:t>Zingler</a:t>
                </a:r>
                <a:r>
                  <a:rPr lang="en-US" sz="2800" dirty="0" smtClean="0"/>
                  <a:t>):</a:t>
                </a:r>
              </a:p>
              <a:p>
                <a:endParaRPr lang="en-US" sz="2800" dirty="0"/>
              </a:p>
              <a:p>
                <a:pPr algn="ctr"/>
                <a14:m>
                  <m:oMath xmlns:m="http://schemas.openxmlformats.org/officeDocument/2006/math">
                    <m:f>
                      <m:fPr>
                        <m:ctrlPr>
                          <a:rPr lang="ru-RU" sz="2800" i="1">
                            <a:latin typeface="Cambria Math"/>
                          </a:rPr>
                        </m:ctrlPr>
                      </m:fPr>
                      <m:num>
                        <m:r>
                          <a:rPr lang="en-US" sz="2800" i="1">
                            <a:latin typeface="Cambria Math"/>
                          </a:rPr>
                          <m:t>𝜕</m:t>
                        </m:r>
                        <m:r>
                          <a:rPr lang="en-US" sz="2800" i="1">
                            <a:latin typeface="Cambria Math"/>
                          </a:rPr>
                          <m:t>𝐽</m:t>
                        </m:r>
                      </m:num>
                      <m:den>
                        <m:r>
                          <a:rPr lang="en-US" sz="2800" i="1">
                            <a:latin typeface="Cambria Math"/>
                          </a:rPr>
                          <m:t>𝜕</m:t>
                        </m:r>
                        <m:acc>
                          <m:accPr>
                            <m:chr m:val="̇"/>
                            <m:ctrlPr>
                              <a:rPr lang="ru-RU" sz="2800" i="1">
                                <a:latin typeface="Cambria Math"/>
                              </a:rPr>
                            </m:ctrlPr>
                          </m:accPr>
                          <m:e>
                            <m:r>
                              <a:rPr lang="en-US" sz="2800" i="1">
                                <a:latin typeface="Cambria Math"/>
                              </a:rPr>
                              <m:t>𝜀</m:t>
                            </m:r>
                          </m:e>
                        </m:acc>
                      </m:den>
                    </m:f>
                    <m:r>
                      <a:rPr lang="ru-RU" sz="2800" i="1">
                        <a:latin typeface="Cambria Math"/>
                      </a:rPr>
                      <m:t>&lt;</m:t>
                    </m:r>
                    <m:f>
                      <m:fPr>
                        <m:ctrlPr>
                          <a:rPr lang="ru-RU" sz="2800" i="1">
                            <a:latin typeface="Cambria Math"/>
                          </a:rPr>
                        </m:ctrlPr>
                      </m:fPr>
                      <m:num>
                        <m:r>
                          <a:rPr lang="en-US" sz="2800" i="1">
                            <a:latin typeface="Cambria Math"/>
                          </a:rPr>
                          <m:t>𝐽</m:t>
                        </m:r>
                      </m:num>
                      <m:den>
                        <m:acc>
                          <m:accPr>
                            <m:chr m:val="̇"/>
                            <m:ctrlPr>
                              <a:rPr lang="ru-RU" sz="2800" i="1">
                                <a:latin typeface="Cambria Math"/>
                              </a:rPr>
                            </m:ctrlPr>
                          </m:accPr>
                          <m:e>
                            <m:r>
                              <a:rPr lang="en-US" sz="2800" i="1">
                                <a:latin typeface="Cambria Math"/>
                              </a:rPr>
                              <m:t>𝜀</m:t>
                            </m:r>
                          </m:e>
                        </m:acc>
                      </m:den>
                    </m:f>
                  </m:oMath>
                </a14:m>
                <a:r>
                  <a:rPr lang="en-US" sz="2800" dirty="0"/>
                  <a:t> </a:t>
                </a:r>
                <a:endParaRPr lang="en-US" sz="2800" dirty="0" smtClean="0"/>
              </a:p>
              <a:p>
                <a:endParaRPr lang="en-US" sz="2800" dirty="0"/>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4572000" y="2312122"/>
                <a:ext cx="4392488" cy="4035592"/>
              </a:xfrm>
              <a:prstGeom prst="rect">
                <a:avLst/>
              </a:prstGeom>
              <a:blipFill rotWithShape="1">
                <a:blip r:embed="rId3"/>
                <a:stretch>
                  <a:fillRect l="-2080" t="-1208"/>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8" name="Прямоугольник 7"/>
              <p:cNvSpPr/>
              <p:nvPr/>
            </p:nvSpPr>
            <p:spPr>
              <a:xfrm>
                <a:off x="2699792" y="2636912"/>
                <a:ext cx="1633204"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FF0000"/>
                          </a:solidFill>
                          <a:latin typeface="Cambria Math"/>
                        </a:rPr>
                        <m:t>𝝈</m:t>
                      </m:r>
                      <m:r>
                        <a:rPr lang="en-US" sz="2800" b="1" i="1" smtClean="0">
                          <a:solidFill>
                            <a:srgbClr val="FF0000"/>
                          </a:solidFill>
                          <a:latin typeface="Cambria Math"/>
                        </a:rPr>
                        <m:t>=</m:t>
                      </m:r>
                      <m:r>
                        <a:rPr lang="en-US" sz="2800" b="1" i="1" smtClean="0">
                          <a:solidFill>
                            <a:srgbClr val="FF0000"/>
                          </a:solidFill>
                          <a:latin typeface="Cambria Math"/>
                        </a:rPr>
                        <m:t>𝒇</m:t>
                      </m:r>
                      <m:r>
                        <a:rPr lang="en-US" sz="2800" b="1" i="1" smtClean="0">
                          <a:solidFill>
                            <a:srgbClr val="FF0000"/>
                          </a:solidFill>
                          <a:latin typeface="Cambria Math"/>
                        </a:rPr>
                        <m:t>(</m:t>
                      </m:r>
                      <m:acc>
                        <m:accPr>
                          <m:chr m:val="̇"/>
                          <m:ctrlPr>
                            <a:rPr lang="ru-RU" sz="2800" b="1" i="1">
                              <a:solidFill>
                                <a:srgbClr val="FF0000"/>
                              </a:solidFill>
                              <a:latin typeface="Cambria Math"/>
                            </a:rPr>
                          </m:ctrlPr>
                        </m:accPr>
                        <m:e>
                          <m:r>
                            <a:rPr lang="en-US" sz="2800" b="1" i="1">
                              <a:solidFill>
                                <a:srgbClr val="FF0000"/>
                              </a:solidFill>
                              <a:latin typeface="Cambria Math"/>
                            </a:rPr>
                            <m:t>𝜺</m:t>
                          </m:r>
                        </m:e>
                      </m:acc>
                      <m:r>
                        <a:rPr lang="en-US" sz="2800" b="1" i="1" smtClean="0">
                          <a:solidFill>
                            <a:srgbClr val="FF0000"/>
                          </a:solidFill>
                          <a:latin typeface="Cambria Math"/>
                        </a:rPr>
                        <m:t>)</m:t>
                      </m:r>
                    </m:oMath>
                  </m:oMathPara>
                </a14:m>
                <a:endParaRPr lang="ru-RU" sz="2800" b="1" dirty="0">
                  <a:solidFill>
                    <a:srgbClr val="FF0000"/>
                  </a:solidFill>
                </a:endParaRPr>
              </a:p>
            </p:txBody>
          </p:sp>
        </mc:Choice>
        <mc:Fallback xmlns="">
          <p:sp>
            <p:nvSpPr>
              <p:cNvPr id="8" name="Прямоугольник 7"/>
              <p:cNvSpPr>
                <a:spLocks noRot="1" noChangeAspect="1" noMove="1" noResize="1" noEditPoints="1" noAdjustHandles="1" noChangeArrowheads="1" noChangeShapeType="1" noTextEdit="1"/>
              </p:cNvSpPr>
              <p:nvPr/>
            </p:nvSpPr>
            <p:spPr>
              <a:xfrm>
                <a:off x="2699792" y="2636912"/>
                <a:ext cx="1633204" cy="523220"/>
              </a:xfrm>
              <a:prstGeom prst="rect">
                <a:avLst/>
              </a:prstGeom>
              <a:blipFill rotWithShape="1">
                <a:blip r:embed="rId4"/>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val="409386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Dynamic materials model</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457200" y="1000108"/>
                <a:ext cx="4114800" cy="5357850"/>
              </a:xfrm>
            </p:spPr>
            <p:txBody>
              <a:bodyPr>
                <a:normAutofit/>
              </a:bodyPr>
              <a:lstStyle/>
              <a:p>
                <a:pPr marL="0" indent="0" algn="ctr">
                  <a:buNone/>
                </a:pPr>
                <a:r>
                  <a:rPr lang="en-US" sz="2800" b="1" dirty="0" smtClean="0"/>
                  <a:t>Y.V.R.K</a:t>
                </a:r>
                <a:r>
                  <a:rPr lang="en-US" sz="2800" b="1" dirty="0"/>
                  <a:t>. Prasad et al</a:t>
                </a:r>
                <a:r>
                  <a:rPr lang="en-US" sz="2800" b="1" dirty="0" smtClean="0"/>
                  <a:t>.</a:t>
                </a:r>
              </a:p>
              <a:p>
                <a:pPr marL="0" indent="0" algn="ctr">
                  <a:spcBef>
                    <a:spcPts val="0"/>
                  </a:spcBef>
                  <a:spcAft>
                    <a:spcPts val="2400"/>
                  </a:spcAft>
                  <a:buNone/>
                </a:pPr>
                <a:r>
                  <a:rPr lang="en-US" sz="2800" b="1" dirty="0" smtClean="0"/>
                  <a:t>(</a:t>
                </a:r>
                <a14:m>
                  <m:oMath xmlns:m="http://schemas.openxmlformats.org/officeDocument/2006/math">
                    <m:r>
                      <a:rPr lang="en-US" sz="2800" b="1" i="1">
                        <a:latin typeface="Cambria Math"/>
                      </a:rPr>
                      <m:t>𝝈</m:t>
                    </m:r>
                    <m:r>
                      <a:rPr lang="en-US" sz="2800" b="1" i="1">
                        <a:latin typeface="Cambria Math"/>
                      </a:rPr>
                      <m:t>=</m:t>
                    </m:r>
                    <m:r>
                      <a:rPr lang="en-US" sz="2800" b="1" i="1">
                        <a:latin typeface="Cambria Math"/>
                      </a:rPr>
                      <m:t>𝑲</m:t>
                    </m:r>
                    <m:sSup>
                      <m:sSupPr>
                        <m:ctrlPr>
                          <a:rPr lang="ru-RU" sz="2800" b="1" i="1">
                            <a:latin typeface="Cambria Math"/>
                          </a:rPr>
                        </m:ctrlPr>
                      </m:sSupPr>
                      <m:e>
                        <m:acc>
                          <m:accPr>
                            <m:chr m:val="̇"/>
                            <m:ctrlPr>
                              <a:rPr lang="ru-RU" sz="2800" b="1" i="1">
                                <a:latin typeface="Cambria Math"/>
                              </a:rPr>
                            </m:ctrlPr>
                          </m:accPr>
                          <m:e>
                            <m:r>
                              <a:rPr lang="en-US" sz="2800" b="1" i="1">
                                <a:latin typeface="Cambria Math"/>
                              </a:rPr>
                              <m:t>𝜺</m:t>
                            </m:r>
                          </m:e>
                        </m:acc>
                      </m:e>
                      <m:sup>
                        <m:r>
                          <a:rPr lang="en-US" sz="2800" b="1" i="1">
                            <a:latin typeface="Cambria Math"/>
                          </a:rPr>
                          <m:t>𝒎</m:t>
                        </m:r>
                      </m:sup>
                    </m:sSup>
                  </m:oMath>
                </a14:m>
                <a:r>
                  <a:rPr lang="en-US" sz="2800" b="1" dirty="0" smtClean="0"/>
                  <a:t>)</a:t>
                </a:r>
              </a:p>
              <a:p>
                <a:pPr marL="0" indent="0">
                  <a:buNone/>
                </a:pPr>
                <a:endParaRPr lang="en-US" sz="2800" dirty="0"/>
              </a:p>
              <a:p>
                <a:pPr marL="0" indent="0">
                  <a:buNone/>
                </a:pPr>
                <a:endParaRPr lang="en-US" sz="2800" dirty="0" smtClean="0"/>
              </a:p>
              <a:p>
                <a:pPr marL="0" indent="0" algn="ctr">
                  <a:buNone/>
                </a:pPr>
                <a14:m>
                  <m:oMath xmlns:m="http://schemas.openxmlformats.org/officeDocument/2006/math">
                    <m:r>
                      <a:rPr lang="en-US" sz="2800" i="1">
                        <a:latin typeface="Cambria Math"/>
                      </a:rPr>
                      <m:t>𝜂</m:t>
                    </m:r>
                    <m:r>
                      <a:rPr lang="ru-RU" sz="2800" i="1">
                        <a:latin typeface="Cambria Math"/>
                      </a:rPr>
                      <m:t>=2</m:t>
                    </m:r>
                    <m:r>
                      <a:rPr lang="en-US" sz="2800" i="1">
                        <a:latin typeface="Cambria Math"/>
                      </a:rPr>
                      <m:t>𝑚</m:t>
                    </m:r>
                    <m:r>
                      <a:rPr lang="ru-RU" sz="2800" i="1">
                        <a:latin typeface="Cambria Math"/>
                      </a:rPr>
                      <m:t>/(</m:t>
                    </m:r>
                    <m:r>
                      <a:rPr lang="ru-RU" sz="2800" i="1">
                        <a:latin typeface="Cambria Math"/>
                      </a:rPr>
                      <m:t>𝑚</m:t>
                    </m:r>
                    <m:r>
                      <a:rPr lang="ru-RU" sz="2800" i="1">
                        <a:latin typeface="Cambria Math"/>
                      </a:rPr>
                      <m:t>+1)</m:t>
                    </m:r>
                  </m:oMath>
                </a14:m>
                <a:r>
                  <a:rPr lang="ru-RU" sz="2800" dirty="0"/>
                  <a:t> </a:t>
                </a:r>
                <a:endParaRPr lang="en-US" sz="2800" dirty="0" smtClean="0"/>
              </a:p>
              <a:p>
                <a:pPr marL="0" indent="0">
                  <a:buNone/>
                </a:pPr>
                <a:endParaRPr lang="en-US" sz="2800" dirty="0" smtClean="0"/>
              </a:p>
              <a:p>
                <a:pPr marL="0" indent="0">
                  <a:buNone/>
                </a:pPr>
                <a:endParaRPr lang="en-US" sz="2800" dirty="0"/>
              </a:p>
              <a:p>
                <a:pPr marL="0" indent="0">
                  <a:buNone/>
                </a:pPr>
                <a:endParaRPr lang="en-US" sz="2800" dirty="0" smtClean="0"/>
              </a:p>
              <a:p>
                <a:pPr marL="0" indent="0">
                  <a:buNone/>
                </a:pPr>
                <a14:m>
                  <m:oMathPara xmlns:m="http://schemas.openxmlformats.org/officeDocument/2006/math">
                    <m:oMathParaPr>
                      <m:jc m:val="centerGroup"/>
                    </m:oMathParaPr>
                    <m:oMath xmlns:m="http://schemas.openxmlformats.org/officeDocument/2006/math">
                      <m:f>
                        <m:fPr>
                          <m:ctrlPr>
                            <a:rPr lang="ru-RU" sz="2800" i="1">
                              <a:latin typeface="Cambria Math"/>
                            </a:rPr>
                          </m:ctrlPr>
                        </m:fPr>
                        <m:num>
                          <m:r>
                            <a:rPr lang="en-US" sz="2800" i="1">
                              <a:latin typeface="Cambria Math"/>
                            </a:rPr>
                            <m:t>𝜕</m:t>
                          </m:r>
                          <m:r>
                            <a:rPr lang="en-US" sz="2800" i="1">
                              <a:latin typeface="Cambria Math"/>
                            </a:rPr>
                            <m:t>𝑙𝑛</m:t>
                          </m:r>
                          <m:d>
                            <m:dPr>
                              <m:begChr m:val="["/>
                              <m:endChr m:val="]"/>
                              <m:ctrlPr>
                                <a:rPr lang="ru-RU" sz="2800" i="1">
                                  <a:latin typeface="Cambria Math"/>
                                </a:rPr>
                              </m:ctrlPr>
                            </m:dPr>
                            <m:e>
                              <m:f>
                                <m:fPr>
                                  <m:type m:val="lin"/>
                                  <m:ctrlPr>
                                    <a:rPr lang="ru-RU" sz="2800" i="1">
                                      <a:latin typeface="Cambria Math"/>
                                    </a:rPr>
                                  </m:ctrlPr>
                                </m:fPr>
                                <m:num>
                                  <m:r>
                                    <a:rPr lang="en-US" sz="2800" i="1">
                                      <a:latin typeface="Cambria Math"/>
                                    </a:rPr>
                                    <m:t>𝑚</m:t>
                                  </m:r>
                                </m:num>
                                <m:den>
                                  <m:d>
                                    <m:dPr>
                                      <m:ctrlPr>
                                        <a:rPr lang="ru-RU" sz="2800" i="1">
                                          <a:latin typeface="Cambria Math"/>
                                        </a:rPr>
                                      </m:ctrlPr>
                                    </m:dPr>
                                    <m:e>
                                      <m:r>
                                        <a:rPr lang="en-US" sz="2800" i="1">
                                          <a:latin typeface="Cambria Math"/>
                                        </a:rPr>
                                        <m:t>1+</m:t>
                                      </m:r>
                                      <m:r>
                                        <a:rPr lang="en-US" sz="2800" i="1">
                                          <a:latin typeface="Cambria Math"/>
                                        </a:rPr>
                                        <m:t>𝑚</m:t>
                                      </m:r>
                                    </m:e>
                                  </m:d>
                                </m:den>
                              </m:f>
                            </m:e>
                          </m:d>
                        </m:num>
                        <m:den>
                          <m:r>
                            <a:rPr lang="en-US" sz="2800" i="1">
                              <a:latin typeface="Cambria Math"/>
                            </a:rPr>
                            <m:t>𝜕</m:t>
                          </m:r>
                          <m:r>
                            <a:rPr lang="en-US" sz="2800" i="1">
                              <a:latin typeface="Cambria Math"/>
                            </a:rPr>
                            <m:t>𝑙𝑛</m:t>
                          </m:r>
                          <m:acc>
                            <m:accPr>
                              <m:chr m:val="̇"/>
                              <m:ctrlPr>
                                <a:rPr lang="ru-RU" sz="2800" i="1">
                                  <a:latin typeface="Cambria Math"/>
                                </a:rPr>
                              </m:ctrlPr>
                            </m:accPr>
                            <m:e>
                              <m:r>
                                <a:rPr lang="en-US" sz="2800" i="1">
                                  <a:latin typeface="Cambria Math"/>
                                </a:rPr>
                                <m:t>𝜀</m:t>
                              </m:r>
                            </m:e>
                          </m:acc>
                        </m:den>
                      </m:f>
                      <m:r>
                        <a:rPr lang="en-US" sz="2800" i="1">
                          <a:latin typeface="Cambria Math"/>
                        </a:rPr>
                        <m:t>+</m:t>
                      </m:r>
                      <m:r>
                        <a:rPr lang="en-US" sz="2800" i="1">
                          <a:latin typeface="Cambria Math"/>
                        </a:rPr>
                        <m:t>𝑚</m:t>
                      </m:r>
                      <m:r>
                        <a:rPr lang="en-US" sz="2800" i="1">
                          <a:latin typeface="Cambria Math"/>
                        </a:rPr>
                        <m:t>&lt;0</m:t>
                      </m:r>
                    </m:oMath>
                  </m:oMathPara>
                </a14:m>
                <a:endParaRPr lang="ru-RU" sz="2800"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57200" y="1000108"/>
                <a:ext cx="4114800" cy="5357850"/>
              </a:xfrm>
              <a:blipFill rotWithShape="1">
                <a:blip r:embed="rId2"/>
                <a:stretch>
                  <a:fillRect t="-1024"/>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9</a:t>
            </a:fld>
            <a:endParaRPr lang="ru-RU" dirty="0"/>
          </a:p>
        </p:txBody>
      </p:sp>
      <mc:AlternateContent xmlns:mc="http://schemas.openxmlformats.org/markup-compatibility/2006" xmlns:a14="http://schemas.microsoft.com/office/drawing/2010/main">
        <mc:Choice Requires="a14">
          <p:sp>
            <p:nvSpPr>
              <p:cNvPr id="5" name="Объект 2"/>
              <p:cNvSpPr txBox="1">
                <a:spLocks/>
              </p:cNvSpPr>
              <p:nvPr/>
            </p:nvSpPr>
            <p:spPr>
              <a:xfrm>
                <a:off x="4572000" y="980728"/>
                <a:ext cx="4114800" cy="53578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sz="2800" b="1" dirty="0" smtClean="0"/>
                  <a:t>Narayana</a:t>
                </a:r>
                <a:r>
                  <a:rPr lang="en-US" sz="2800" b="1" dirty="0"/>
                  <a:t> </a:t>
                </a:r>
                <a:r>
                  <a:rPr lang="en-US" sz="2800" b="1" dirty="0" err="1" smtClean="0"/>
                  <a:t>Murty</a:t>
                </a:r>
                <a:endParaRPr lang="en-US" sz="2800" b="1" dirty="0" smtClean="0"/>
              </a:p>
              <a:p>
                <a:pPr marL="0" indent="0" algn="ctr">
                  <a:spcBef>
                    <a:spcPts val="0"/>
                  </a:spcBef>
                  <a:spcAft>
                    <a:spcPts val="3600"/>
                  </a:spcAft>
                  <a:buNone/>
                </a:pPr>
                <a:r>
                  <a:rPr lang="en-US" sz="2800" b="1" dirty="0"/>
                  <a:t>(</a:t>
                </a:r>
                <a14:m>
                  <m:oMath xmlns:m="http://schemas.openxmlformats.org/officeDocument/2006/math">
                    <m:r>
                      <a:rPr lang="en-US" sz="2800" b="1" i="1">
                        <a:latin typeface="Cambria Math"/>
                      </a:rPr>
                      <m:t>𝝈</m:t>
                    </m:r>
                    <m:r>
                      <a:rPr lang="en-US" sz="2800" b="1" i="1">
                        <a:latin typeface="Cambria Math"/>
                      </a:rPr>
                      <m:t>=</m:t>
                    </m:r>
                    <m:r>
                      <a:rPr lang="en-US" sz="2800" b="1" i="1" smtClean="0">
                        <a:latin typeface="Cambria Math"/>
                      </a:rPr>
                      <m:t>𝒇</m:t>
                    </m:r>
                    <m:r>
                      <a:rPr lang="en-US" sz="2800" b="1" i="1" smtClean="0">
                        <a:latin typeface="Cambria Math"/>
                      </a:rPr>
                      <m:t>(</m:t>
                    </m:r>
                    <m:acc>
                      <m:accPr>
                        <m:chr m:val="̇"/>
                        <m:ctrlPr>
                          <a:rPr lang="en-US" sz="2800" b="1" i="1" smtClean="0">
                            <a:latin typeface="Cambria Math"/>
                          </a:rPr>
                        </m:ctrlPr>
                      </m:accPr>
                      <m:e>
                        <m:r>
                          <a:rPr lang="en-US" sz="2800" b="1" i="1" smtClean="0">
                            <a:latin typeface="Cambria Math"/>
                          </a:rPr>
                          <m:t>𝜺</m:t>
                        </m:r>
                      </m:e>
                    </m:acc>
                    <m:r>
                      <a:rPr lang="en-US" sz="2800" b="1" i="1" smtClean="0">
                        <a:latin typeface="Cambria Math"/>
                      </a:rPr>
                      <m:t>)</m:t>
                    </m:r>
                  </m:oMath>
                </a14:m>
                <a:r>
                  <a:rPr lang="en-US" sz="2800" b="1" dirty="0"/>
                  <a:t>)</a:t>
                </a:r>
              </a:p>
              <a:p>
                <a:pPr marL="0" indent="0">
                  <a:spcBef>
                    <a:spcPts val="0"/>
                  </a:spcBef>
                  <a:buNone/>
                </a:pPr>
                <a:endParaRPr lang="en-US" sz="2800" i="1" dirty="0"/>
              </a:p>
              <a:p>
                <a:pPr marL="0" indent="0">
                  <a:spcBef>
                    <a:spcPts val="0"/>
                  </a:spcBef>
                  <a:buNone/>
                </a:pPr>
                <a14:m>
                  <m:oMathPara xmlns:m="http://schemas.openxmlformats.org/officeDocument/2006/math">
                    <m:oMathParaPr>
                      <m:jc m:val="center"/>
                    </m:oMathParaPr>
                    <m:oMath xmlns:m="http://schemas.openxmlformats.org/officeDocument/2006/math">
                      <m:r>
                        <a:rPr lang="en-US" sz="2800" i="1">
                          <a:latin typeface="Cambria Math"/>
                        </a:rPr>
                        <m:t>𝜂</m:t>
                      </m:r>
                      <m:r>
                        <a:rPr lang="en-US" sz="2800" i="1">
                          <a:latin typeface="Cambria Math"/>
                        </a:rPr>
                        <m:t>=2</m:t>
                      </m:r>
                      <m:d>
                        <m:dPr>
                          <m:ctrlPr>
                            <a:rPr lang="ru-RU" sz="2800" i="1">
                              <a:latin typeface="Cambria Math"/>
                            </a:rPr>
                          </m:ctrlPr>
                        </m:dPr>
                        <m:e>
                          <m:r>
                            <a:rPr lang="en-US" sz="2800" i="1">
                              <a:latin typeface="Cambria Math"/>
                            </a:rPr>
                            <m:t>1−</m:t>
                          </m:r>
                          <m:f>
                            <m:fPr>
                              <m:ctrlPr>
                                <a:rPr lang="ru-RU" sz="2800" i="1">
                                  <a:latin typeface="Cambria Math"/>
                                </a:rPr>
                              </m:ctrlPr>
                            </m:fPr>
                            <m:num>
                              <m:r>
                                <a:rPr lang="en-US" sz="2800" i="1">
                                  <a:latin typeface="Cambria Math"/>
                                </a:rPr>
                                <m:t>1</m:t>
                              </m:r>
                            </m:num>
                            <m:den>
                              <m:r>
                                <a:rPr lang="en-US" sz="2800" i="1">
                                  <a:latin typeface="Cambria Math"/>
                                </a:rPr>
                                <m:t>𝜎</m:t>
                              </m:r>
                              <m:acc>
                                <m:accPr>
                                  <m:chr m:val="̇"/>
                                  <m:ctrlPr>
                                    <a:rPr lang="ru-RU" sz="2800" i="1">
                                      <a:latin typeface="Cambria Math"/>
                                    </a:rPr>
                                  </m:ctrlPr>
                                </m:accPr>
                                <m:e>
                                  <m:r>
                                    <a:rPr lang="en-US" sz="2800" i="1">
                                      <a:latin typeface="Cambria Math"/>
                                    </a:rPr>
                                    <m:t>𝜀</m:t>
                                  </m:r>
                                </m:e>
                              </m:acc>
                            </m:den>
                          </m:f>
                          <m:nary>
                            <m:naryPr>
                              <m:limLoc m:val="undOvr"/>
                              <m:ctrlPr>
                                <a:rPr lang="ru-RU" sz="2800" i="1">
                                  <a:latin typeface="Cambria Math"/>
                                </a:rPr>
                              </m:ctrlPr>
                            </m:naryPr>
                            <m:sub>
                              <m:r>
                                <a:rPr lang="en-US" sz="2800" i="1">
                                  <a:latin typeface="Cambria Math"/>
                                </a:rPr>
                                <m:t>0</m:t>
                              </m:r>
                            </m:sub>
                            <m:sup>
                              <m:acc>
                                <m:accPr>
                                  <m:chr m:val="̇"/>
                                  <m:ctrlPr>
                                    <a:rPr lang="ru-RU" sz="2800" i="1">
                                      <a:latin typeface="Cambria Math"/>
                                    </a:rPr>
                                  </m:ctrlPr>
                                </m:accPr>
                                <m:e>
                                  <m:r>
                                    <a:rPr lang="en-US" sz="2800" i="1">
                                      <a:latin typeface="Cambria Math"/>
                                    </a:rPr>
                                    <m:t>𝜀</m:t>
                                  </m:r>
                                </m:e>
                              </m:acc>
                            </m:sup>
                            <m:e>
                              <m:r>
                                <a:rPr lang="en-US" sz="2800" i="1">
                                  <a:latin typeface="Cambria Math"/>
                                </a:rPr>
                                <m:t>𝜎</m:t>
                              </m:r>
                              <m:r>
                                <a:rPr lang="en-US" sz="2800" i="1">
                                  <a:latin typeface="Cambria Math"/>
                                </a:rPr>
                                <m:t>𝑑</m:t>
                              </m:r>
                              <m:acc>
                                <m:accPr>
                                  <m:chr m:val="̇"/>
                                  <m:ctrlPr>
                                    <a:rPr lang="ru-RU" sz="2800" i="1">
                                      <a:latin typeface="Cambria Math"/>
                                    </a:rPr>
                                  </m:ctrlPr>
                                </m:accPr>
                                <m:e>
                                  <m:r>
                                    <a:rPr lang="en-US" sz="2800" i="1">
                                      <a:latin typeface="Cambria Math"/>
                                    </a:rPr>
                                    <m:t>𝜀</m:t>
                                  </m:r>
                                </m:e>
                              </m:acc>
                            </m:e>
                          </m:nary>
                          <m:r>
                            <a:rPr lang="en-US" sz="2800" i="1">
                              <a:latin typeface="Cambria Math"/>
                            </a:rPr>
                            <m:t> </m:t>
                          </m:r>
                        </m:e>
                      </m:d>
                    </m:oMath>
                  </m:oMathPara>
                </a14:m>
                <a:endParaRPr lang="en-US" sz="2800" dirty="0" smtClean="0"/>
              </a:p>
              <a:p>
                <a:pPr marL="0" indent="0">
                  <a:spcBef>
                    <a:spcPts val="0"/>
                  </a:spcBef>
                  <a:buNone/>
                </a:pPr>
                <a:endParaRPr lang="en-US" sz="2800" dirty="0" smtClean="0"/>
              </a:p>
              <a:p>
                <a:pPr marL="0" indent="0">
                  <a:spcBef>
                    <a:spcPts val="0"/>
                  </a:spcBef>
                  <a:buNone/>
                </a:pPr>
                <a:endParaRPr lang="en-US" sz="2800" dirty="0"/>
              </a:p>
              <a:p>
                <a:pPr marL="0" indent="0">
                  <a:spcBef>
                    <a:spcPts val="0"/>
                  </a:spcBef>
                  <a:buNone/>
                </a:pPr>
                <a:endParaRPr lang="en-US" sz="2800" dirty="0"/>
              </a:p>
              <a:p>
                <a:pPr marL="0" indent="0">
                  <a:spcBef>
                    <a:spcPts val="0"/>
                  </a:spcBef>
                  <a:buNone/>
                </a:pPr>
                <a14:m>
                  <m:oMathPara xmlns:m="http://schemas.openxmlformats.org/officeDocument/2006/math">
                    <m:oMathParaPr>
                      <m:jc m:val="center"/>
                    </m:oMathParaPr>
                    <m:oMath xmlns:m="http://schemas.openxmlformats.org/officeDocument/2006/math">
                      <m:r>
                        <a:rPr lang="en-US" sz="2800" i="1">
                          <a:latin typeface="Cambria Math"/>
                        </a:rPr>
                        <m:t>2</m:t>
                      </m:r>
                      <m:r>
                        <a:rPr lang="en-US" sz="2800" i="1">
                          <a:latin typeface="Cambria Math"/>
                        </a:rPr>
                        <m:t>𝑚</m:t>
                      </m:r>
                      <m:r>
                        <a:rPr lang="en-US" sz="2800" i="1">
                          <a:latin typeface="Cambria Math"/>
                        </a:rPr>
                        <m:t>&lt;</m:t>
                      </m:r>
                      <m:r>
                        <a:rPr lang="en-US" sz="2800" i="1">
                          <a:latin typeface="Cambria Math"/>
                        </a:rPr>
                        <m:t>𝜂</m:t>
                      </m:r>
                    </m:oMath>
                  </m:oMathPara>
                </a14:m>
                <a:endParaRPr lang="ru-RU" sz="2800" dirty="0"/>
              </a:p>
            </p:txBody>
          </p:sp>
        </mc:Choice>
        <mc:Fallback xmlns="">
          <p:sp>
            <p:nvSpPr>
              <p:cNvPr id="5" name="Объект 2"/>
              <p:cNvSpPr txBox="1">
                <a:spLocks noRot="1" noChangeAspect="1" noMove="1" noResize="1" noEditPoints="1" noAdjustHandles="1" noChangeArrowheads="1" noChangeShapeType="1" noTextEdit="1"/>
              </p:cNvSpPr>
              <p:nvPr/>
            </p:nvSpPr>
            <p:spPr>
              <a:xfrm>
                <a:off x="4572000" y="980728"/>
                <a:ext cx="4114800" cy="5357850"/>
              </a:xfrm>
              <a:prstGeom prst="rect">
                <a:avLst/>
              </a:prstGeom>
              <a:blipFill rotWithShape="1">
                <a:blip r:embed="rId3"/>
                <a:stretch>
                  <a:fillRect t="-1024"/>
                </a:stretch>
              </a:blipFill>
            </p:spPr>
            <p:txBody>
              <a:bodyPr/>
              <a:lstStyle/>
              <a:p>
                <a:r>
                  <a:rPr lang="ru-RU">
                    <a:noFill/>
                  </a:rPr>
                  <a:t> </a:t>
                </a:r>
              </a:p>
            </p:txBody>
          </p:sp>
        </mc:Fallback>
      </mc:AlternateContent>
      <p:sp>
        <p:nvSpPr>
          <p:cNvPr id="6" name="Прямоугольник 5"/>
          <p:cNvSpPr/>
          <p:nvPr/>
        </p:nvSpPr>
        <p:spPr>
          <a:xfrm>
            <a:off x="0" y="2276872"/>
            <a:ext cx="9144000" cy="369332"/>
          </a:xfrm>
          <a:prstGeom prst="rect">
            <a:avLst/>
          </a:prstGeom>
          <a:solidFill>
            <a:schemeClr val="bg1">
              <a:lumMod val="75000"/>
            </a:schemeClr>
          </a:solidFill>
        </p:spPr>
        <p:txBody>
          <a:bodyPr wrap="square">
            <a:spAutoFit/>
          </a:bodyPr>
          <a:lstStyle/>
          <a:p>
            <a:pPr algn="ctr"/>
            <a:r>
              <a:rPr lang="en-US" b="1" dirty="0"/>
              <a:t>Efficiency of power </a:t>
            </a:r>
            <a:r>
              <a:rPr lang="en-US" b="1" dirty="0" smtClean="0"/>
              <a:t>dissipation</a:t>
            </a:r>
            <a:endParaRPr lang="en-US" b="1" dirty="0"/>
          </a:p>
        </p:txBody>
      </p:sp>
      <p:sp>
        <p:nvSpPr>
          <p:cNvPr id="7" name="Прямоугольник 6"/>
          <p:cNvSpPr/>
          <p:nvPr/>
        </p:nvSpPr>
        <p:spPr>
          <a:xfrm>
            <a:off x="1" y="4437112"/>
            <a:ext cx="9144000" cy="369332"/>
          </a:xfrm>
          <a:prstGeom prst="rect">
            <a:avLst/>
          </a:prstGeom>
          <a:solidFill>
            <a:schemeClr val="bg1">
              <a:lumMod val="75000"/>
            </a:schemeClr>
          </a:solidFill>
        </p:spPr>
        <p:txBody>
          <a:bodyPr wrap="square">
            <a:spAutoFit/>
          </a:bodyPr>
          <a:lstStyle/>
          <a:p>
            <a:pPr algn="ctr"/>
            <a:r>
              <a:rPr lang="en-US" b="1" dirty="0"/>
              <a:t>Instability </a:t>
            </a:r>
            <a:r>
              <a:rPr lang="en-US" b="1" dirty="0" smtClean="0"/>
              <a:t>criterion</a:t>
            </a:r>
            <a:endParaRPr lang="en-US" sz="2000" dirty="0"/>
          </a:p>
        </p:txBody>
      </p:sp>
    </p:spTree>
    <p:extLst>
      <p:ext uri="{BB962C8B-B14F-4D97-AF65-F5344CB8AC3E}">
        <p14:creationId xmlns:p14="http://schemas.microsoft.com/office/powerpoint/2010/main" val="2045121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Experiment</a:t>
            </a:r>
            <a:endParaRPr lang="ru-RU" dirty="0"/>
          </a:p>
        </p:txBody>
      </p:sp>
      <p:sp>
        <p:nvSpPr>
          <p:cNvPr id="3" name="Объект 2"/>
          <p:cNvSpPr>
            <a:spLocks noGrp="1"/>
          </p:cNvSpPr>
          <p:nvPr>
            <p:ph idx="1"/>
          </p:nvPr>
        </p:nvSpPr>
        <p:spPr>
          <a:xfrm>
            <a:off x="457200" y="1000108"/>
            <a:ext cx="8229600" cy="1996844"/>
          </a:xfrm>
        </p:spPr>
        <p:txBody>
          <a:bodyPr>
            <a:normAutofit lnSpcReduction="10000"/>
          </a:bodyPr>
          <a:lstStyle/>
          <a:p>
            <a:pPr marL="0" indent="0">
              <a:buNone/>
            </a:pPr>
            <a:r>
              <a:rPr lang="en-US" sz="2700" dirty="0"/>
              <a:t>As received Ti-6Al-4V alloy was used in the investigation. Each specimen was set in clamps of the test machine, placed in the furnace and heated up to the preset temperature. Then isothermal tensile-tests were carried out in the temperature range of 700 – 925 °С. </a:t>
            </a:r>
            <a:endParaRPr lang="ru-RU" sz="2700" dirty="0"/>
          </a:p>
          <a:p>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10</a:t>
            </a:fld>
            <a:endParaRPr lang="ru-RU" dirty="0"/>
          </a:p>
        </p:txBody>
      </p:sp>
      <p:pic>
        <p:nvPicPr>
          <p:cNvPr id="1026" name="Picture 2" descr="C:\Users\Aksenov\Documents\ПУБЛИКАЦИИ\2012_05 Metal\Aksenov\fi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7" y="3117045"/>
            <a:ext cx="4032447" cy="3336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494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Stress-strain rate curves</a:t>
            </a:r>
            <a:endParaRPr lang="ru-RU" dirty="0"/>
          </a:p>
        </p:txBody>
      </p:sp>
      <p:sp>
        <p:nvSpPr>
          <p:cNvPr id="3" name="Объект 2"/>
          <p:cNvSpPr>
            <a:spLocks noGrp="1"/>
          </p:cNvSpPr>
          <p:nvPr>
            <p:ph idx="1"/>
          </p:nvPr>
        </p:nvSpPr>
        <p:spPr/>
        <p:txBody>
          <a:bodyPr/>
          <a:lstStyle/>
          <a:p>
            <a:pPr marL="0" indent="0">
              <a:buNone/>
            </a:pPr>
            <a:r>
              <a:rPr lang="en-US" dirty="0"/>
              <a:t>The experimental (markers) and predicted (solid lines) stress-strain curves obtained by stepped tensile-tests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11</a:t>
            </a:fld>
            <a:endParaRPr lang="ru-RU" dirty="0"/>
          </a:p>
        </p:txBody>
      </p:sp>
      <p:pic>
        <p:nvPicPr>
          <p:cNvPr id="5" name="Рисунок 4"/>
          <p:cNvPicPr/>
          <p:nvPr/>
        </p:nvPicPr>
        <p:blipFill>
          <a:blip r:embed="rId2" cstate="print">
            <a:extLst>
              <a:ext uri="{28A0092B-C50C-407E-A947-70E740481C1C}">
                <a14:useLocalDpi xmlns:a14="http://schemas.microsoft.com/office/drawing/2010/main" val="0"/>
              </a:ext>
            </a:extLst>
          </a:blip>
          <a:stretch>
            <a:fillRect/>
          </a:stretch>
        </p:blipFill>
        <p:spPr>
          <a:xfrm>
            <a:off x="252412" y="2852936"/>
            <a:ext cx="4319588" cy="3260328"/>
          </a:xfrm>
          <a:prstGeom prst="rect">
            <a:avLst/>
          </a:prstGeom>
        </p:spPr>
      </p:pic>
      <p:pic>
        <p:nvPicPr>
          <p:cNvPr id="6" name="Рисунок 5"/>
          <p:cNvPicPr/>
          <p:nvPr/>
        </p:nvPicPr>
        <p:blipFill>
          <a:blip r:embed="rId3" cstate="print">
            <a:extLst>
              <a:ext uri="{28A0092B-C50C-407E-A947-70E740481C1C}">
                <a14:useLocalDpi xmlns:a14="http://schemas.microsoft.com/office/drawing/2010/main" val="0"/>
              </a:ext>
            </a:extLst>
          </a:blip>
          <a:stretch>
            <a:fillRect/>
          </a:stretch>
        </p:blipFill>
        <p:spPr>
          <a:xfrm>
            <a:off x="4572892" y="2880618"/>
            <a:ext cx="4319588" cy="3260328"/>
          </a:xfrm>
          <a:prstGeom prst="rect">
            <a:avLst/>
          </a:prstGeom>
        </p:spPr>
      </p:pic>
    </p:spTree>
    <p:extLst>
      <p:ext uri="{BB962C8B-B14F-4D97-AF65-F5344CB8AC3E}">
        <p14:creationId xmlns:p14="http://schemas.microsoft.com/office/powerpoint/2010/main" val="161017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Stress-strain rate curves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12</a:t>
            </a:fld>
            <a:endParaRPr lang="ru-RU" dirty="0"/>
          </a:p>
        </p:txBody>
      </p:sp>
      <p:sp>
        <p:nvSpPr>
          <p:cNvPr id="7" name="Объект 6"/>
          <p:cNvSpPr>
            <a:spLocks noGrp="1"/>
          </p:cNvSpPr>
          <p:nvPr>
            <p:ph idx="1"/>
          </p:nvPr>
        </p:nvSpPr>
        <p:spPr/>
        <p:txBody>
          <a:bodyPr/>
          <a:lstStyle/>
          <a:p>
            <a:endParaRPr lang="ru-RU" dirty="0"/>
          </a:p>
        </p:txBody>
      </p:sp>
      <p:grpSp>
        <p:nvGrpSpPr>
          <p:cNvPr id="13" name="Группа 12"/>
          <p:cNvGrpSpPr/>
          <p:nvPr/>
        </p:nvGrpSpPr>
        <p:grpSpPr>
          <a:xfrm>
            <a:off x="0" y="1196752"/>
            <a:ext cx="9144000" cy="4872035"/>
            <a:chOff x="-741589" y="789213"/>
            <a:chExt cx="10627179" cy="5279574"/>
          </a:xfrm>
        </p:grpSpPr>
        <p:graphicFrame>
          <p:nvGraphicFramePr>
            <p:cNvPr id="11" name="Диаграмма 10"/>
            <p:cNvGraphicFramePr>
              <a:graphicFrameLocks/>
            </p:cNvGraphicFramePr>
            <p:nvPr>
              <p:extLst>
                <p:ext uri="{D42A27DB-BD31-4B8C-83A1-F6EECF244321}">
                  <p14:modId xmlns:p14="http://schemas.microsoft.com/office/powerpoint/2010/main" val="1769434425"/>
                </p:ext>
              </p:extLst>
            </p:nvPr>
          </p:nvGraphicFramePr>
          <p:xfrm>
            <a:off x="-741589" y="789213"/>
            <a:ext cx="5306786" cy="52795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a:graphicFrameLocks/>
            </p:cNvGraphicFramePr>
            <p:nvPr>
              <p:extLst>
                <p:ext uri="{D42A27DB-BD31-4B8C-83A1-F6EECF244321}">
                  <p14:modId xmlns:p14="http://schemas.microsoft.com/office/powerpoint/2010/main" val="781636915"/>
                </p:ext>
              </p:extLst>
            </p:nvPr>
          </p:nvGraphicFramePr>
          <p:xfrm>
            <a:off x="4578804" y="789214"/>
            <a:ext cx="5306786" cy="5279573"/>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24087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Stress-strain rate curves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13</a:t>
            </a:fld>
            <a:endParaRPr lang="ru-RU" dirty="0"/>
          </a:p>
        </p:txBody>
      </p:sp>
      <p:sp>
        <p:nvSpPr>
          <p:cNvPr id="7" name="Объект 6"/>
          <p:cNvSpPr>
            <a:spLocks noGrp="1"/>
          </p:cNvSpPr>
          <p:nvPr>
            <p:ph idx="1"/>
          </p:nvPr>
        </p:nvSpPr>
        <p:spPr/>
        <p:txBody>
          <a:bodyPr/>
          <a:lstStyle/>
          <a:p>
            <a:endParaRPr lang="ru-RU" dirty="0"/>
          </a:p>
        </p:txBody>
      </p:sp>
      <p:grpSp>
        <p:nvGrpSpPr>
          <p:cNvPr id="5" name="Группа 4"/>
          <p:cNvGrpSpPr/>
          <p:nvPr/>
        </p:nvGrpSpPr>
        <p:grpSpPr>
          <a:xfrm>
            <a:off x="0" y="1268760"/>
            <a:ext cx="9144000" cy="5063550"/>
            <a:chOff x="-741589" y="789213"/>
            <a:chExt cx="10627179" cy="5279574"/>
          </a:xfrm>
        </p:grpSpPr>
        <p:graphicFrame>
          <p:nvGraphicFramePr>
            <p:cNvPr id="13" name="Диаграмма 12"/>
            <p:cNvGraphicFramePr>
              <a:graphicFrameLocks/>
            </p:cNvGraphicFramePr>
            <p:nvPr>
              <p:extLst>
                <p:ext uri="{D42A27DB-BD31-4B8C-83A1-F6EECF244321}">
                  <p14:modId xmlns:p14="http://schemas.microsoft.com/office/powerpoint/2010/main" val="2427933978"/>
                </p:ext>
              </p:extLst>
            </p:nvPr>
          </p:nvGraphicFramePr>
          <p:xfrm>
            <a:off x="-741589" y="789213"/>
            <a:ext cx="5306786" cy="52795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3829288489"/>
                </p:ext>
              </p:extLst>
            </p:nvPr>
          </p:nvGraphicFramePr>
          <p:xfrm>
            <a:off x="4578804" y="789214"/>
            <a:ext cx="5306786" cy="5279573"/>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3629775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Stress-strain rate curves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14</a:t>
            </a:fld>
            <a:endParaRPr lang="ru-RU" dirty="0"/>
          </a:p>
        </p:txBody>
      </p:sp>
      <p:sp>
        <p:nvSpPr>
          <p:cNvPr id="7" name="Объект 6"/>
          <p:cNvSpPr>
            <a:spLocks noGrp="1"/>
          </p:cNvSpPr>
          <p:nvPr>
            <p:ph idx="1"/>
          </p:nvPr>
        </p:nvSpPr>
        <p:spPr/>
        <p:txBody>
          <a:bodyPr/>
          <a:lstStyle/>
          <a:p>
            <a:endParaRPr lang="ru-RU" dirty="0"/>
          </a:p>
        </p:txBody>
      </p:sp>
      <p:graphicFrame>
        <p:nvGraphicFramePr>
          <p:cNvPr id="8" name="Диаграмма 7"/>
          <p:cNvGraphicFramePr>
            <a:graphicFrameLocks/>
          </p:cNvGraphicFramePr>
          <p:nvPr>
            <p:extLst>
              <p:ext uri="{D42A27DB-BD31-4B8C-83A1-F6EECF244321}">
                <p14:modId xmlns:p14="http://schemas.microsoft.com/office/powerpoint/2010/main" val="3703930283"/>
              </p:ext>
            </p:extLst>
          </p:nvPr>
        </p:nvGraphicFramePr>
        <p:xfrm>
          <a:off x="971600" y="1052736"/>
          <a:ext cx="7416824" cy="52795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5547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Strain rate </a:t>
            </a:r>
            <a:r>
              <a:rPr lang="en-US" dirty="0"/>
              <a:t>sensitivity exponent</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15</a:t>
            </a:fld>
            <a:endParaRPr lang="ru-RU" dirty="0"/>
          </a:p>
        </p:txBody>
      </p:sp>
      <p:pic>
        <p:nvPicPr>
          <p:cNvPr id="5" name="Объект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980729"/>
            <a:ext cx="6912768" cy="5400600"/>
          </a:xfrm>
          <a:prstGeom prst="rect">
            <a:avLst/>
          </a:prstGeom>
        </p:spPr>
      </p:pic>
    </p:spTree>
    <p:extLst>
      <p:ext uri="{BB962C8B-B14F-4D97-AF65-F5344CB8AC3E}">
        <p14:creationId xmlns:p14="http://schemas.microsoft.com/office/powerpoint/2010/main" val="707256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Optimum strain </a:t>
            </a:r>
            <a:r>
              <a:rPr lang="en-US" dirty="0"/>
              <a:t>rate</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16</a:t>
            </a:fld>
            <a:endParaRPr lang="ru-RU" dirty="0"/>
          </a:p>
        </p:txBody>
      </p:sp>
      <p:pic>
        <p:nvPicPr>
          <p:cNvPr id="5" name="Объект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1052736"/>
            <a:ext cx="6912768" cy="5256584"/>
          </a:xfrm>
          <a:prstGeom prst="rect">
            <a:avLst/>
          </a:prstGeom>
        </p:spPr>
      </p:pic>
    </p:spTree>
    <p:extLst>
      <p:ext uri="{BB962C8B-B14F-4D97-AF65-F5344CB8AC3E}">
        <p14:creationId xmlns:p14="http://schemas.microsoft.com/office/powerpoint/2010/main" val="705759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Efficiency of power </a:t>
            </a:r>
            <a:r>
              <a:rPr lang="en-US" dirty="0" smtClean="0"/>
              <a:t>dissipation</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17</a:t>
            </a:fld>
            <a:endParaRPr lang="ru-RU" dirty="0"/>
          </a:p>
        </p:txBody>
      </p:sp>
      <p:pic>
        <p:nvPicPr>
          <p:cNvPr id="2050" name="Picture 2" descr="C:\Users\Aksenov\Desktop\ICPNS\et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908720"/>
            <a:ext cx="7056784" cy="547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278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Processing </a:t>
            </a:r>
            <a:r>
              <a:rPr lang="en-US" dirty="0"/>
              <a:t>maps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18</a:t>
            </a:fld>
            <a:endParaRPr lang="ru-RU" dirty="0"/>
          </a:p>
        </p:txBody>
      </p:sp>
      <p:sp>
        <p:nvSpPr>
          <p:cNvPr id="5" name="Объект 2"/>
          <p:cNvSpPr>
            <a:spLocks noGrp="1"/>
          </p:cNvSpPr>
          <p:nvPr>
            <p:ph idx="1"/>
          </p:nvPr>
        </p:nvSpPr>
        <p:spPr>
          <a:xfrm>
            <a:off x="457200" y="1239502"/>
            <a:ext cx="4114800" cy="5357850"/>
          </a:xfrm>
        </p:spPr>
        <p:txBody>
          <a:bodyPr>
            <a:normAutofit/>
          </a:bodyPr>
          <a:lstStyle/>
          <a:p>
            <a:pPr marL="0" indent="0" algn="ctr">
              <a:buNone/>
            </a:pPr>
            <a:r>
              <a:rPr lang="en-US" sz="2800" b="1" dirty="0" smtClean="0"/>
              <a:t>Prasad</a:t>
            </a:r>
          </a:p>
        </p:txBody>
      </p:sp>
      <p:sp>
        <p:nvSpPr>
          <p:cNvPr id="6" name="Объект 2"/>
          <p:cNvSpPr txBox="1">
            <a:spLocks/>
          </p:cNvSpPr>
          <p:nvPr/>
        </p:nvSpPr>
        <p:spPr>
          <a:xfrm>
            <a:off x="4572000" y="1220122"/>
            <a:ext cx="4114800" cy="53578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sz="2800" b="1" dirty="0" err="1" smtClean="0"/>
              <a:t>Narayana</a:t>
            </a:r>
            <a:r>
              <a:rPr lang="en-US" sz="2800" b="1" dirty="0"/>
              <a:t> </a:t>
            </a:r>
            <a:r>
              <a:rPr lang="en-US" sz="2800" b="1" dirty="0" err="1" smtClean="0"/>
              <a:t>Murty</a:t>
            </a:r>
            <a:endParaRPr lang="en-US" sz="2800" b="1" dirty="0" smtClean="0"/>
          </a:p>
        </p:txBody>
      </p:sp>
      <p:pic>
        <p:nvPicPr>
          <p:cNvPr id="3074" name="Picture 2" descr="C:\Users\Aksenov\Desktop\Dropbox\Aksenov_Fedorenko\2013_06 ICPNS\Fig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875684"/>
            <a:ext cx="4536504" cy="407359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ksenov\Desktop\Dropbox\Aksenov_Fedorenko\2013_06 ICPNS\Fig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97946"/>
            <a:ext cx="4510855" cy="405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164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Заголовок 1"/>
              <p:cNvSpPr>
                <a:spLocks noGrp="1"/>
              </p:cNvSpPr>
              <p:nvPr>
                <p:ph type="title"/>
              </p:nvPr>
            </p:nvSpPr>
            <p:spPr/>
            <p:txBody>
              <a:bodyPr/>
              <a:lstStyle/>
              <a:p>
                <a:r>
                  <a:rPr lang="en-US" dirty="0"/>
                  <a:t>M</a:t>
                </a:r>
                <a:r>
                  <a:rPr lang="en-US" dirty="0" smtClean="0"/>
                  <a:t>aximum </a:t>
                </a:r>
                <a:r>
                  <a:rPr lang="en-US" dirty="0"/>
                  <a:t>of </a:t>
                </a:r>
                <a14:m>
                  <m:oMath xmlns:m="http://schemas.openxmlformats.org/officeDocument/2006/math">
                    <m:r>
                      <a:rPr lang="en-US" i="1">
                        <a:latin typeface="Cambria Math"/>
                      </a:rPr>
                      <m:t>𝜼</m:t>
                    </m:r>
                  </m:oMath>
                </a14:m>
                <a:r>
                  <a:rPr lang="en-US" dirty="0"/>
                  <a:t> </a:t>
                </a:r>
                <a:endParaRPr lang="ru-RU" dirty="0"/>
              </a:p>
            </p:txBody>
          </p:sp>
        </mc:Choice>
        <mc:Fallback xmlns="">
          <p:sp>
            <p:nvSpPr>
              <p:cNvPr id="2" name="Заголовок 1"/>
              <p:cNvSpPr>
                <a:spLocks noGrp="1" noRot="1" noChangeAspect="1" noMove="1" noResize="1" noEditPoints="1" noAdjustHandles="1" noChangeArrowheads="1" noChangeShapeType="1" noTextEdit="1"/>
              </p:cNvSpPr>
              <p:nvPr>
                <p:ph type="title"/>
              </p:nvPr>
            </p:nvSpPr>
            <p:spPr>
              <a:blipFill rotWithShape="1">
                <a:blip r:embed="rId2"/>
                <a:stretch>
                  <a:fillRect l="-1784" t="-8511" b="-28369"/>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19</a:t>
            </a:fld>
            <a:endParaRPr lang="ru-RU" dirty="0"/>
          </a:p>
        </p:txBody>
      </p:sp>
      <p:pic>
        <p:nvPicPr>
          <p:cNvPr id="4098" name="Picture 2" descr="C:\Users\Aksenov\Desktop\ICPNS\ma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908720"/>
            <a:ext cx="5772150" cy="547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134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Tension at 825 </a:t>
            </a:r>
            <a:r>
              <a:rPr lang="en-US" dirty="0" smtClean="0">
                <a:latin typeface="Calibri"/>
              </a:rPr>
              <a:t>°</a:t>
            </a:r>
            <a:r>
              <a:rPr lang="en-US" dirty="0" smtClean="0"/>
              <a:t>C</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20</a:t>
            </a:fld>
            <a:endParaRPr lang="ru-RU" dirty="0"/>
          </a:p>
        </p:txBody>
      </p:sp>
      <p:graphicFrame>
        <p:nvGraphicFramePr>
          <p:cNvPr id="8" name="Диаграмма 7"/>
          <p:cNvGraphicFramePr>
            <a:graphicFrameLocks/>
          </p:cNvGraphicFramePr>
          <p:nvPr>
            <p:extLst>
              <p:ext uri="{D42A27DB-BD31-4B8C-83A1-F6EECF244321}">
                <p14:modId xmlns:p14="http://schemas.microsoft.com/office/powerpoint/2010/main" val="379929999"/>
              </p:ext>
            </p:extLst>
          </p:nvPr>
        </p:nvGraphicFramePr>
        <p:xfrm>
          <a:off x="827584" y="764065"/>
          <a:ext cx="7776864" cy="514392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7020272" y="5939988"/>
            <a:ext cx="1894045" cy="369332"/>
          </a:xfrm>
          <a:prstGeom prst="rect">
            <a:avLst/>
          </a:prstGeom>
          <a:noFill/>
        </p:spPr>
        <p:txBody>
          <a:bodyPr wrap="none" rtlCol="0">
            <a:spAutoFit/>
          </a:bodyPr>
          <a:lstStyle/>
          <a:p>
            <a:r>
              <a:rPr lang="en-US" dirty="0" smtClean="0"/>
              <a:t>Optimum = 3.8e-4</a:t>
            </a:r>
            <a:endParaRPr lang="ru-RU" dirty="0"/>
          </a:p>
        </p:txBody>
      </p:sp>
    </p:spTree>
    <p:extLst>
      <p:ext uri="{BB962C8B-B14F-4D97-AF65-F5344CB8AC3E}">
        <p14:creationId xmlns:p14="http://schemas.microsoft.com/office/powerpoint/2010/main" val="3945146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Tension at </a:t>
            </a:r>
            <a:r>
              <a:rPr lang="en-US" dirty="0" smtClean="0"/>
              <a:t>875 </a:t>
            </a:r>
            <a:r>
              <a:rPr lang="en-US" dirty="0" smtClean="0">
                <a:latin typeface="Calibri"/>
              </a:rPr>
              <a:t>°</a:t>
            </a:r>
            <a:r>
              <a:rPr lang="en-US" dirty="0" smtClean="0"/>
              <a:t>C</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21</a:t>
            </a:fld>
            <a:endParaRPr lang="ru-RU" dirty="0"/>
          </a:p>
        </p:txBody>
      </p:sp>
      <p:graphicFrame>
        <p:nvGraphicFramePr>
          <p:cNvPr id="5" name="Диаграмма 4"/>
          <p:cNvGraphicFramePr>
            <a:graphicFrameLocks/>
          </p:cNvGraphicFramePr>
          <p:nvPr>
            <p:extLst>
              <p:ext uri="{D42A27DB-BD31-4B8C-83A1-F6EECF244321}">
                <p14:modId xmlns:p14="http://schemas.microsoft.com/office/powerpoint/2010/main" val="1549005729"/>
              </p:ext>
            </p:extLst>
          </p:nvPr>
        </p:nvGraphicFramePr>
        <p:xfrm>
          <a:off x="755576" y="980728"/>
          <a:ext cx="7560840"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7020272" y="5939988"/>
            <a:ext cx="2011063" cy="369332"/>
          </a:xfrm>
          <a:prstGeom prst="rect">
            <a:avLst/>
          </a:prstGeom>
          <a:noFill/>
        </p:spPr>
        <p:txBody>
          <a:bodyPr wrap="none" rtlCol="0">
            <a:spAutoFit/>
          </a:bodyPr>
          <a:lstStyle/>
          <a:p>
            <a:r>
              <a:rPr lang="en-US" dirty="0" smtClean="0"/>
              <a:t>Optimum = 8.54e-4</a:t>
            </a:r>
            <a:endParaRPr lang="ru-RU" dirty="0"/>
          </a:p>
        </p:txBody>
      </p:sp>
    </p:spTree>
    <p:extLst>
      <p:ext uri="{BB962C8B-B14F-4D97-AF65-F5344CB8AC3E}">
        <p14:creationId xmlns:p14="http://schemas.microsoft.com/office/powerpoint/2010/main" val="2858792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Tension at </a:t>
            </a:r>
            <a:r>
              <a:rPr lang="en-US" dirty="0" smtClean="0"/>
              <a:t>925 </a:t>
            </a:r>
            <a:r>
              <a:rPr lang="en-US" dirty="0" smtClean="0">
                <a:latin typeface="Calibri"/>
              </a:rPr>
              <a:t>°</a:t>
            </a:r>
            <a:r>
              <a:rPr lang="en-US" dirty="0" smtClean="0"/>
              <a:t>C</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22</a:t>
            </a:fld>
            <a:endParaRPr lang="ru-RU" dirty="0"/>
          </a:p>
        </p:txBody>
      </p:sp>
      <p:sp>
        <p:nvSpPr>
          <p:cNvPr id="6" name="TextBox 5"/>
          <p:cNvSpPr txBox="1"/>
          <p:nvPr/>
        </p:nvSpPr>
        <p:spPr>
          <a:xfrm>
            <a:off x="7020272" y="5939988"/>
            <a:ext cx="1894045" cy="369332"/>
          </a:xfrm>
          <a:prstGeom prst="rect">
            <a:avLst/>
          </a:prstGeom>
          <a:noFill/>
        </p:spPr>
        <p:txBody>
          <a:bodyPr wrap="none" rtlCol="0">
            <a:spAutoFit/>
          </a:bodyPr>
          <a:lstStyle/>
          <a:p>
            <a:r>
              <a:rPr lang="en-US" dirty="0" smtClean="0"/>
              <a:t>Optimum = 1.4e-3</a:t>
            </a:r>
            <a:endParaRPr lang="ru-RU" dirty="0"/>
          </a:p>
        </p:txBody>
      </p:sp>
      <p:graphicFrame>
        <p:nvGraphicFramePr>
          <p:cNvPr id="7" name="Диаграмма 6"/>
          <p:cNvGraphicFramePr>
            <a:graphicFrameLocks/>
          </p:cNvGraphicFramePr>
          <p:nvPr>
            <p:extLst>
              <p:ext uri="{D42A27DB-BD31-4B8C-83A1-F6EECF244321}">
                <p14:modId xmlns:p14="http://schemas.microsoft.com/office/powerpoint/2010/main" val="3935150721"/>
              </p:ext>
            </p:extLst>
          </p:nvPr>
        </p:nvGraphicFramePr>
        <p:xfrm>
          <a:off x="611560" y="961307"/>
          <a:ext cx="7920880" cy="53285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26771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Stress-strain curves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23</a:t>
            </a:fld>
            <a:endParaRPr lang="ru-RU" dirty="0"/>
          </a:p>
        </p:txBody>
      </p:sp>
      <p:graphicFrame>
        <p:nvGraphicFramePr>
          <p:cNvPr id="5" name="Диаграмма 4"/>
          <p:cNvGraphicFramePr>
            <a:graphicFrameLocks/>
          </p:cNvGraphicFramePr>
          <p:nvPr>
            <p:extLst>
              <p:ext uri="{D42A27DB-BD31-4B8C-83A1-F6EECF244321}">
                <p14:modId xmlns:p14="http://schemas.microsoft.com/office/powerpoint/2010/main" val="4240162733"/>
              </p:ext>
            </p:extLst>
          </p:nvPr>
        </p:nvGraphicFramePr>
        <p:xfrm>
          <a:off x="899592" y="980728"/>
          <a:ext cx="7907981" cy="5590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1919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Stress-strain rate curves</a:t>
            </a:r>
            <a:endParaRPr lang="ru-RU" dirty="0"/>
          </a:p>
        </p:txBody>
      </p:sp>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24</a:t>
            </a:fld>
            <a:endParaRPr lang="ru-RU" dirty="0"/>
          </a:p>
        </p:txBody>
      </p:sp>
      <p:graphicFrame>
        <p:nvGraphicFramePr>
          <p:cNvPr id="6" name="Диаграмма 5"/>
          <p:cNvGraphicFramePr>
            <a:graphicFrameLocks/>
          </p:cNvGraphicFramePr>
          <p:nvPr>
            <p:extLst>
              <p:ext uri="{D42A27DB-BD31-4B8C-83A1-F6EECF244321}">
                <p14:modId xmlns:p14="http://schemas.microsoft.com/office/powerpoint/2010/main" val="812779653"/>
              </p:ext>
            </p:extLst>
          </p:nvPr>
        </p:nvGraphicFramePr>
        <p:xfrm>
          <a:off x="971600" y="1052736"/>
          <a:ext cx="7272808" cy="52933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00165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Summary</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457200" y="1000108"/>
                <a:ext cx="8363272" cy="5357850"/>
              </a:xfrm>
            </p:spPr>
            <p:txBody>
              <a:bodyPr>
                <a:normAutofit fontScale="77500" lnSpcReduction="20000"/>
              </a:bodyPr>
              <a:lstStyle/>
              <a:p>
                <a:r>
                  <a:rPr lang="en-US" dirty="0"/>
                  <a:t>The strain-rate ranges which ensure the realization of </a:t>
                </a:r>
                <a:r>
                  <a:rPr lang="en-US" dirty="0" err="1"/>
                  <a:t>superplasticity</a:t>
                </a:r>
                <a:r>
                  <a:rPr lang="en-US" dirty="0"/>
                  <a:t> at forming of Ti-6Al-4V alloy were determined in the range of temperatures 700-925 °C. </a:t>
                </a:r>
              </a:p>
              <a:p>
                <a:r>
                  <a:rPr lang="en-US" dirty="0" smtClean="0"/>
                  <a:t>At </a:t>
                </a:r>
                <a:r>
                  <a:rPr lang="en-US" dirty="0"/>
                  <a:t>the relatively low temperatures </a:t>
                </a:r>
                <a:r>
                  <a:rPr lang="en-US" dirty="0" smtClean="0"/>
                  <a:t>700–775</a:t>
                </a:r>
                <a:r>
                  <a:rPr lang="en-US" dirty="0"/>
                  <a:t> °C</a:t>
                </a:r>
                <a:r>
                  <a:rPr lang="en-US" dirty="0" smtClean="0"/>
                  <a:t> </a:t>
                </a:r>
                <a:r>
                  <a:rPr lang="en-US" dirty="0"/>
                  <a:t>the Ti-6Al-4V alloy shows all signs of </a:t>
                </a:r>
                <a:r>
                  <a:rPr lang="en-US" dirty="0" err="1"/>
                  <a:t>superplasticity</a:t>
                </a:r>
                <a:r>
                  <a:rPr lang="en-US" dirty="0"/>
                  <a:t> if strain-rates do not exceed 10</a:t>
                </a:r>
                <a:r>
                  <a:rPr lang="en-US" baseline="30000" dirty="0"/>
                  <a:t>-5</a:t>
                </a:r>
                <a:r>
                  <a:rPr lang="en-US" dirty="0"/>
                  <a:t> s</a:t>
                </a:r>
                <a:r>
                  <a:rPr lang="en-US" baseline="30000" dirty="0"/>
                  <a:t>-1</a:t>
                </a:r>
                <a:r>
                  <a:rPr lang="en-US" dirty="0" smtClean="0"/>
                  <a:t>.</a:t>
                </a:r>
                <a:endParaRPr lang="en-US" dirty="0"/>
              </a:p>
              <a:p>
                <a:r>
                  <a:rPr lang="en-US" dirty="0"/>
                  <a:t>Maximization of energy dissipation efficiency, which was calculated by the simplified </a:t>
                </a:r>
                <a:r>
                  <a:rPr lang="en-US" dirty="0" err="1"/>
                  <a:t>Prassad</a:t>
                </a:r>
                <a:r>
                  <a:rPr lang="en-US" dirty="0"/>
                  <a:t> formula, leads automatically to maximize the strain rate sensitivity index </a:t>
                </a:r>
                <a14:m>
                  <m:oMath xmlns:m="http://schemas.openxmlformats.org/officeDocument/2006/math">
                    <m:r>
                      <a:rPr lang="en-US" i="1">
                        <a:latin typeface="Cambria Math"/>
                      </a:rPr>
                      <m:t>𝑚</m:t>
                    </m:r>
                  </m:oMath>
                </a14:m>
                <a:r>
                  <a:rPr lang="en-US" dirty="0"/>
                  <a:t>. </a:t>
                </a:r>
                <a:endParaRPr lang="en-US" dirty="0" smtClean="0"/>
              </a:p>
              <a:p>
                <a:r>
                  <a:rPr lang="en-US" dirty="0" smtClean="0"/>
                  <a:t>The </a:t>
                </a:r>
                <a:r>
                  <a:rPr lang="en-US" dirty="0"/>
                  <a:t>method proposed by </a:t>
                </a:r>
                <a:r>
                  <a:rPr lang="en-US" dirty="0" err="1"/>
                  <a:t>Narayana</a:t>
                </a:r>
                <a:r>
                  <a:rPr lang="en-US" dirty="0"/>
                  <a:t> </a:t>
                </a:r>
                <a:r>
                  <a:rPr lang="en-US" dirty="0" err="1"/>
                  <a:t>Murty</a:t>
                </a:r>
                <a:r>
                  <a:rPr lang="en-US" dirty="0"/>
                  <a:t>, based on the same theoretical </a:t>
                </a:r>
                <a:r>
                  <a:rPr lang="en-US" dirty="0" smtClean="0"/>
                  <a:t>preconditions, </a:t>
                </a:r>
                <a:r>
                  <a:rPr lang="en-US" dirty="0"/>
                  <a:t>but differs in that it does not use a priori assumptions about the nature of the exponential curve </a:t>
                </a:r>
                <a14:m>
                  <m:oMath xmlns:m="http://schemas.openxmlformats.org/officeDocument/2006/math">
                    <m:r>
                      <a:rPr lang="en-US" i="1">
                        <a:latin typeface="Cambria Math"/>
                      </a:rPr>
                      <m:t>𝜎</m:t>
                    </m:r>
                    <m:r>
                      <a:rPr lang="en-US" i="1">
                        <a:latin typeface="Cambria Math"/>
                      </a:rPr>
                      <m:t>(</m:t>
                    </m:r>
                    <m:acc>
                      <m:accPr>
                        <m:chr m:val="̇"/>
                        <m:ctrlPr>
                          <a:rPr lang="ru-RU" i="1">
                            <a:latin typeface="Cambria Math"/>
                          </a:rPr>
                        </m:ctrlPr>
                      </m:accPr>
                      <m:e>
                        <m:r>
                          <a:rPr lang="en-US" i="1">
                            <a:latin typeface="Cambria Math"/>
                          </a:rPr>
                          <m:t>𝜀</m:t>
                        </m:r>
                      </m:e>
                    </m:acc>
                    <m:r>
                      <a:rPr lang="en-US" i="1">
                        <a:latin typeface="Cambria Math"/>
                      </a:rPr>
                      <m:t>)</m:t>
                    </m:r>
                  </m:oMath>
                </a14:m>
                <a:r>
                  <a:rPr lang="en-US" dirty="0"/>
                  <a:t> and lays a claim to be more adequate. At the same, strain rate, which provides maximum of energy dissipation efficiency calculated according his approach does not provide the maximum of </a:t>
                </a:r>
                <a14:m>
                  <m:oMath xmlns:m="http://schemas.openxmlformats.org/officeDocument/2006/math">
                    <m:r>
                      <a:rPr lang="en-US" i="1">
                        <a:latin typeface="Cambria Math"/>
                      </a:rPr>
                      <m:t>𝑚</m:t>
                    </m:r>
                  </m:oMath>
                </a14:m>
                <a:r>
                  <a:rPr lang="en-US" dirty="0"/>
                  <a:t>.</a:t>
                </a:r>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57200" y="1000108"/>
                <a:ext cx="8363272" cy="5357850"/>
              </a:xfrm>
              <a:blipFill rotWithShape="1">
                <a:blip r:embed="rId2"/>
                <a:stretch>
                  <a:fillRect l="-1020" t="-2048" r="-1895"/>
                </a:stretch>
              </a:blipFill>
            </p:spPr>
            <p:txBody>
              <a:bodyPr/>
              <a:lstStyle/>
              <a:p>
                <a:r>
                  <a:rPr lang="ru-RU">
                    <a:noFill/>
                  </a:rPr>
                  <a:t> </a:t>
                </a:r>
              </a:p>
            </p:txBody>
          </p:sp>
        </mc:Fallback>
      </mc:AlternateContent>
      <p:sp>
        <p:nvSpPr>
          <p:cNvPr id="4" name="Номер слайда 3"/>
          <p:cNvSpPr>
            <a:spLocks noGrp="1"/>
          </p:cNvSpPr>
          <p:nvPr>
            <p:ph type="sldNum" sz="quarter" idx="12"/>
          </p:nvPr>
        </p:nvSpPr>
        <p:spPr/>
        <p:txBody>
          <a:bodyPr/>
          <a:lstStyle/>
          <a:p>
            <a:r>
              <a:rPr lang="ru-RU" smtClean="0"/>
              <a:t> </a:t>
            </a:r>
            <a:fld id="{9B6A35E8-292B-48AF-924C-BBDC2A9F1276}" type="slidenum">
              <a:rPr lang="ru-RU" smtClean="0"/>
              <a:pPr/>
              <a:t>25</a:t>
            </a:fld>
            <a:endParaRPr lang="ru-RU" dirty="0"/>
          </a:p>
        </p:txBody>
      </p:sp>
    </p:spTree>
    <p:extLst>
      <p:ext uri="{BB962C8B-B14F-4D97-AF65-F5344CB8AC3E}">
        <p14:creationId xmlns:p14="http://schemas.microsoft.com/office/powerpoint/2010/main" val="237708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852936"/>
            <a:ext cx="7772400" cy="1251570"/>
          </a:xfrm>
        </p:spPr>
        <p:txBody>
          <a:bodyPr>
            <a:normAutofit/>
          </a:bodyPr>
          <a:lstStyle/>
          <a:p>
            <a:r>
              <a:rPr lang="en-US" dirty="0">
                <a:effectLst/>
              </a:rPr>
              <a:t>Thank you for your attention!</a:t>
            </a:r>
            <a:endParaRPr lang="ru-RU" dirty="0">
              <a:effectLst/>
            </a:endParaRPr>
          </a:p>
        </p:txBody>
      </p:sp>
      <p:sp>
        <p:nvSpPr>
          <p:cNvPr id="5" name="Прямоугольник 4"/>
          <p:cNvSpPr/>
          <p:nvPr/>
        </p:nvSpPr>
        <p:spPr>
          <a:xfrm>
            <a:off x="0" y="1196752"/>
            <a:ext cx="9144000" cy="187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67404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845</TotalTime>
  <Words>952</Words>
  <Application>Microsoft Office PowerPoint</Application>
  <PresentationFormat>Экран (4:3)</PresentationFormat>
  <Paragraphs>165</Paragraphs>
  <Slides>26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Tensile testing of Ti-6Al-4V alloy superplasticity</vt:lpstr>
      <vt:lpstr>Introduction</vt:lpstr>
      <vt:lpstr>Typical titanium alloys SPF applications</vt:lpstr>
      <vt:lpstr>Material</vt:lpstr>
      <vt:lpstr>Constitutive model</vt:lpstr>
      <vt:lpstr>Constitutive model</vt:lpstr>
      <vt:lpstr>Constitutive model</vt:lpstr>
      <vt:lpstr>Dynamic materials model</vt:lpstr>
      <vt:lpstr>Dynamic materials model</vt:lpstr>
      <vt:lpstr>Experiment</vt:lpstr>
      <vt:lpstr>Stress-strain rate curves</vt:lpstr>
      <vt:lpstr>Stress-strain rate curves</vt:lpstr>
      <vt:lpstr>Stress-strain rate curves</vt:lpstr>
      <vt:lpstr>Stress-strain rate curves</vt:lpstr>
      <vt:lpstr>Strain rate sensitivity exponent</vt:lpstr>
      <vt:lpstr>Optimum strain rate</vt:lpstr>
      <vt:lpstr>Efficiency of power dissipation</vt:lpstr>
      <vt:lpstr>Processing maps</vt:lpstr>
      <vt:lpstr>Maximum of η </vt:lpstr>
      <vt:lpstr>Tension at 825 °C</vt:lpstr>
      <vt:lpstr>Tension at 875 °C</vt:lpstr>
      <vt:lpstr>Tension at 925 °C</vt:lpstr>
      <vt:lpstr>Stress-strain curves</vt:lpstr>
      <vt:lpstr>Stress-strain rate curves</vt:lpstr>
      <vt:lpstr>Summary</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ДОКЛАДА</dc:title>
  <dc:creator>Aksenov</dc:creator>
  <cp:lastModifiedBy>Aksenov</cp:lastModifiedBy>
  <cp:revision>54</cp:revision>
  <dcterms:created xsi:type="dcterms:W3CDTF">2013-03-24T14:12:58Z</dcterms:created>
  <dcterms:modified xsi:type="dcterms:W3CDTF">2013-07-10T07:23:22Z</dcterms:modified>
</cp:coreProperties>
</file>