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9" r:id="rId3"/>
    <p:sldId id="282" r:id="rId4"/>
    <p:sldId id="281" r:id="rId5"/>
    <p:sldId id="283" r:id="rId6"/>
    <p:sldId id="285" r:id="rId7"/>
    <p:sldId id="284" r:id="rId8"/>
    <p:sldId id="286" r:id="rId9"/>
    <p:sldId id="288" r:id="rId10"/>
    <p:sldId id="289" r:id="rId11"/>
    <p:sldId id="287" r:id="rId12"/>
    <p:sldId id="264"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3F4D"/>
    <a:srgbClr val="00B401"/>
    <a:srgbClr val="84520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638" autoAdjust="0"/>
  </p:normalViewPr>
  <p:slideViewPr>
    <p:cSldViewPr snapToGrid="0" snapToObjects="1">
      <p:cViewPr varScale="1">
        <p:scale>
          <a:sx n="60" d="100"/>
          <a:sy n="60" d="100"/>
        </p:scale>
        <p:origin x="-304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84014A-2332-8547-BC70-AA8595950757}" type="datetimeFigureOut">
              <a:rPr lang="en-US" smtClean="0"/>
              <a:t>10.07.13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50E9F6-58AF-4345-A83A-5F0DDA944805}" type="slidenum">
              <a:rPr lang="en-US" smtClean="0"/>
              <a:t>‹#›</a:t>
            </a:fld>
            <a:endParaRPr lang="en-US"/>
          </a:p>
        </p:txBody>
      </p:sp>
    </p:spTree>
    <p:extLst>
      <p:ext uri="{BB962C8B-B14F-4D97-AF65-F5344CB8AC3E}">
        <p14:creationId xmlns:p14="http://schemas.microsoft.com/office/powerpoint/2010/main" val="20827084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50E9F6-58AF-4345-A83A-5F0DDA944805}" type="slidenum">
              <a:rPr lang="en-US" smtClean="0"/>
              <a:t>1</a:t>
            </a:fld>
            <a:endParaRPr lang="en-US"/>
          </a:p>
        </p:txBody>
      </p:sp>
    </p:spTree>
    <p:extLst>
      <p:ext uri="{BB962C8B-B14F-4D97-AF65-F5344CB8AC3E}">
        <p14:creationId xmlns:p14="http://schemas.microsoft.com/office/powerpoint/2010/main" val="3251668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ru-RU" sz="1200" kern="1200" dirty="0" smtClean="0">
                <a:solidFill>
                  <a:schemeClr val="tx1"/>
                </a:solidFill>
                <a:effectLst/>
                <a:latin typeface="+mn-lt"/>
                <a:ea typeface="+mn-ea"/>
                <a:cs typeface="+mn-cs"/>
              </a:rPr>
              <a:t>Задача</a:t>
            </a:r>
            <a:r>
              <a:rPr lang="ru-RU" sz="1200" kern="1200" baseline="0" dirty="0" smtClean="0">
                <a:solidFill>
                  <a:schemeClr val="tx1"/>
                </a:solidFill>
                <a:effectLst/>
                <a:latin typeface="+mn-lt"/>
                <a:ea typeface="+mn-ea"/>
                <a:cs typeface="+mn-cs"/>
              </a:rPr>
              <a:t> </a:t>
            </a:r>
            <a:r>
              <a:rPr lang="ru-RU" sz="1200" kern="1200" baseline="0" dirty="0" smtClean="0">
                <a:solidFill>
                  <a:schemeClr val="tx1"/>
                </a:solidFill>
                <a:effectLst/>
                <a:latin typeface="Palatino Linotype"/>
                <a:ea typeface="+mn-ea"/>
                <a:cs typeface="Palatino Linotype"/>
              </a:rPr>
              <a:t>в</a:t>
            </a:r>
            <a:r>
              <a:rPr lang="ru-RU" sz="1200" dirty="0" smtClean="0">
                <a:solidFill>
                  <a:schemeClr val="tx1"/>
                </a:solidFill>
                <a:latin typeface="Palatino Linotype"/>
                <a:cs typeface="Palatino Linotype"/>
              </a:rPr>
              <a:t>изуализации околоземного космического пространства в режиме реального времени ставится в рамках создания</a:t>
            </a:r>
            <a:r>
              <a:rPr lang="ru-RU" sz="1200" baseline="0" dirty="0" smtClean="0">
                <a:solidFill>
                  <a:schemeClr val="tx1"/>
                </a:solidFill>
                <a:latin typeface="Palatino Linotype"/>
                <a:cs typeface="Palatino Linotype"/>
              </a:rPr>
              <a:t> информационно-аналитического центра по проблеме АКО. </a:t>
            </a:r>
            <a:r>
              <a:rPr lang="ru-RU" sz="1200" kern="1200" dirty="0" smtClean="0">
                <a:solidFill>
                  <a:schemeClr val="tx1"/>
                </a:solidFill>
                <a:effectLst/>
                <a:latin typeface="+mn-lt"/>
                <a:ea typeface="+mn-ea"/>
                <a:cs typeface="+mn-cs"/>
              </a:rPr>
              <a:t>Задачи </a:t>
            </a:r>
            <a:r>
              <a:rPr lang="ru-RU" sz="1200" kern="1200" dirty="0" smtClean="0">
                <a:solidFill>
                  <a:schemeClr val="tx1"/>
                </a:solidFill>
                <a:effectLst/>
                <a:latin typeface="+mn-lt"/>
                <a:ea typeface="+mn-ea"/>
                <a:cs typeface="+mn-cs"/>
              </a:rPr>
              <a:t>наблюдения и исследования, каталогизации и обработки данных об опасных астероидах и кометах являются важными и актуальными. Для их решения в рамках Института Астрономии РАН планируется создание Информационно-аналитического центра по проблеме астероидно-кометной опасности.</a:t>
            </a:r>
            <a:r>
              <a:rPr lang="ru-RU" dirty="0" smtClean="0">
                <a:effectLst/>
              </a:rPr>
              <a:t> Заявленная</a:t>
            </a:r>
            <a:r>
              <a:rPr lang="ru-RU" baseline="0" dirty="0" smtClean="0">
                <a:effectLst/>
              </a:rPr>
              <a:t> цель создания информационно-аналитического центра </a:t>
            </a:r>
            <a:r>
              <a:rPr lang="en-US" baseline="0" dirty="0" smtClean="0">
                <a:effectLst/>
              </a:rPr>
              <a:t>–</a:t>
            </a:r>
            <a:r>
              <a:rPr lang="ru-RU" baseline="0" dirty="0" smtClean="0">
                <a:effectLst/>
              </a:rPr>
              <a:t> формирование единого органа, осуществляющего комплексное информационное обеспечение исследований, мониторинг и оценку рисков и последствий опасных ситуаций в околоземном </a:t>
            </a:r>
            <a:r>
              <a:rPr lang="ru-RU" baseline="0" dirty="0" err="1" smtClean="0">
                <a:effectLst/>
              </a:rPr>
              <a:t>пространсте</a:t>
            </a:r>
            <a:r>
              <a:rPr lang="ru-RU" baseline="0" dirty="0" smtClean="0">
                <a:effectLst/>
              </a:rPr>
              <a:t>. ИАЦ по проблеме АКО должен решать задачи наблюдения и исследования, каталогизации и обработки данных об опасных астероидах и кометах.</a:t>
            </a:r>
            <a:endParaRPr lang="en-US" dirty="0"/>
          </a:p>
        </p:txBody>
      </p:sp>
      <p:sp>
        <p:nvSpPr>
          <p:cNvPr id="4" name="Slide Number Placeholder 3"/>
          <p:cNvSpPr>
            <a:spLocks noGrp="1"/>
          </p:cNvSpPr>
          <p:nvPr>
            <p:ph type="sldNum" sz="quarter" idx="10"/>
          </p:nvPr>
        </p:nvSpPr>
        <p:spPr/>
        <p:txBody>
          <a:bodyPr/>
          <a:lstStyle/>
          <a:p>
            <a:fld id="{DD50E9F6-58AF-4345-A83A-5F0DDA944805}" type="slidenum">
              <a:rPr lang="en-US" smtClean="0"/>
              <a:t>2</a:t>
            </a:fld>
            <a:endParaRPr lang="en-US"/>
          </a:p>
        </p:txBody>
      </p:sp>
    </p:spTree>
    <p:extLst>
      <p:ext uri="{BB962C8B-B14F-4D97-AF65-F5344CB8AC3E}">
        <p14:creationId xmlns:p14="http://schemas.microsoft.com/office/powerpoint/2010/main" val="2075245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Главными задачами,</a:t>
            </a:r>
            <a:r>
              <a:rPr lang="ru-RU" baseline="0" dirty="0" smtClean="0"/>
              <a:t> которые должен решать ИАЦ, являются:</a:t>
            </a:r>
          </a:p>
          <a:p>
            <a:r>
              <a:rPr lang="ru-RU" baseline="0" dirty="0" smtClean="0"/>
              <a:t>-планирование работы, получение, обработка и анализ данных об опасных небесных телах</a:t>
            </a:r>
          </a:p>
          <a:p>
            <a:r>
              <a:rPr lang="ru-RU" baseline="0" dirty="0" smtClean="0"/>
              <a:t>-ведение каталогов опасных небесных тел</a:t>
            </a:r>
          </a:p>
          <a:p>
            <a:r>
              <a:rPr lang="ru-RU" baseline="0" dirty="0" smtClean="0"/>
              <a:t>-надежное определение вероятности конкретных столкновений и оценка последствий конкретных столкновений</a:t>
            </a:r>
          </a:p>
          <a:p>
            <a:r>
              <a:rPr lang="ru-RU" baseline="0" dirty="0" smtClean="0"/>
              <a:t>-выработка научно обоснованной оценки степени риска</a:t>
            </a:r>
          </a:p>
          <a:p>
            <a:r>
              <a:rPr lang="ru-RU" baseline="0" dirty="0" smtClean="0"/>
              <a:t>-выработка решений и оповещение органов федеральной власти о степени угроз астероидно-кометной опасности</a:t>
            </a:r>
          </a:p>
          <a:p>
            <a:r>
              <a:rPr lang="ru-RU" baseline="0" dirty="0" smtClean="0"/>
              <a:t>-выработка решений о применении средств противодействия космическим угрозам</a:t>
            </a:r>
          </a:p>
          <a:p>
            <a:r>
              <a:rPr lang="ru-RU" baseline="0" dirty="0" smtClean="0"/>
              <a:t>-взаимодействие с ведомствами и организациями (включая международные) по вопросам анализа и мер противодействия космическим угрозам в определенной сфере компетенций</a:t>
            </a:r>
          </a:p>
          <a:p>
            <a:r>
              <a:rPr lang="ru-RU" baseline="0" dirty="0" smtClean="0"/>
              <a:t>-принятие участия в выработке совместных решений по комплексному использованию средств мониторинга и информационно-вычислительных ресурсов в интересах обеспечения решения задач, связанных с астероидно-кометной опасностью</a:t>
            </a:r>
          </a:p>
          <a:p>
            <a:r>
              <a:rPr lang="ru-RU" baseline="0" dirty="0" smtClean="0"/>
              <a:t>-предоставление доступа к программно-информационным ресурсам ИАЦ со стороны различных организация и ведомств РФ</a:t>
            </a:r>
          </a:p>
          <a:p>
            <a:endParaRPr lang="en-US" dirty="0"/>
          </a:p>
        </p:txBody>
      </p:sp>
      <p:sp>
        <p:nvSpPr>
          <p:cNvPr id="4" name="Slide Number Placeholder 3"/>
          <p:cNvSpPr>
            <a:spLocks noGrp="1"/>
          </p:cNvSpPr>
          <p:nvPr>
            <p:ph type="sldNum" sz="quarter" idx="10"/>
          </p:nvPr>
        </p:nvSpPr>
        <p:spPr/>
        <p:txBody>
          <a:bodyPr/>
          <a:lstStyle/>
          <a:p>
            <a:fld id="{DD50E9F6-58AF-4345-A83A-5F0DDA944805}" type="slidenum">
              <a:rPr lang="en-US" smtClean="0"/>
              <a:t>3</a:t>
            </a:fld>
            <a:endParaRPr lang="en-US"/>
          </a:p>
        </p:txBody>
      </p:sp>
    </p:spTree>
    <p:extLst>
      <p:ext uri="{BB962C8B-B14F-4D97-AF65-F5344CB8AC3E}">
        <p14:creationId xmlns:p14="http://schemas.microsoft.com/office/powerpoint/2010/main" val="2075245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Все средства сбора, обработки и анализа информации должны быть объединены</a:t>
            </a:r>
            <a:r>
              <a:rPr lang="ru-RU" baseline="0" dirty="0" smtClean="0"/>
              <a:t> в информационную систему мониторинга и поддержки принятия решений (</a:t>
            </a:r>
            <a:r>
              <a:rPr lang="ru-RU" baseline="0" dirty="0" err="1" smtClean="0"/>
              <a:t>исмиппр</a:t>
            </a:r>
            <a:r>
              <a:rPr lang="ru-RU" baseline="0" dirty="0" smtClean="0"/>
              <a:t>). Основными компонентами системы являются:</a:t>
            </a:r>
          </a:p>
          <a:p>
            <a:r>
              <a:rPr lang="ru-RU" baseline="0" dirty="0" smtClean="0"/>
              <a:t>-хранилище данных, предназначенное для накопления и хранения информации из различных источников;</a:t>
            </a:r>
          </a:p>
          <a:p>
            <a:r>
              <a:rPr lang="ru-RU" baseline="0" dirty="0" smtClean="0"/>
              <a:t>-программный модуль сбора и загрузки данных в хранилище данных;</a:t>
            </a:r>
          </a:p>
          <a:p>
            <a:r>
              <a:rPr lang="ru-RU" baseline="0" dirty="0" smtClean="0"/>
              <a:t>-прогнозно-аналитическая подсистема, обеспечивающая определение свойств объекта (орбита объекта, физико-химические свойства, долговременная эволюция орбиты объекта), и планирование задач по мониторингу  ОКП</a:t>
            </a:r>
          </a:p>
          <a:p>
            <a:r>
              <a:rPr lang="ru-RU" baseline="0" dirty="0" smtClean="0"/>
              <a:t>-средства визуализации и публикации данных и результатов расчетов в табличном, графическом и картографическом виде6 в том числе в сети Интернет</a:t>
            </a:r>
          </a:p>
          <a:p>
            <a:r>
              <a:rPr lang="ru-RU" baseline="0" dirty="0" smtClean="0"/>
              <a:t>-программные модули администрирования, обеспечивающие выполнение операций ведения баз данных, управления учетными записями пользователей и разграничения прав доступа к ресурсам системы</a:t>
            </a:r>
            <a:endParaRPr lang="en-US" dirty="0"/>
          </a:p>
        </p:txBody>
      </p:sp>
      <p:sp>
        <p:nvSpPr>
          <p:cNvPr id="4" name="Slide Number Placeholder 3"/>
          <p:cNvSpPr>
            <a:spLocks noGrp="1"/>
          </p:cNvSpPr>
          <p:nvPr>
            <p:ph type="sldNum" sz="quarter" idx="10"/>
          </p:nvPr>
        </p:nvSpPr>
        <p:spPr/>
        <p:txBody>
          <a:bodyPr/>
          <a:lstStyle/>
          <a:p>
            <a:fld id="{DD50E9F6-58AF-4345-A83A-5F0DDA944805}" type="slidenum">
              <a:rPr lang="en-US" smtClean="0"/>
              <a:t>4</a:t>
            </a:fld>
            <a:endParaRPr lang="en-US"/>
          </a:p>
        </p:txBody>
      </p:sp>
    </p:spTree>
    <p:extLst>
      <p:ext uri="{BB962C8B-B14F-4D97-AF65-F5344CB8AC3E}">
        <p14:creationId xmlns:p14="http://schemas.microsoft.com/office/powerpoint/2010/main" val="2075245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Подсистема</a:t>
            </a:r>
            <a:r>
              <a:rPr lang="ru-RU" baseline="0" dirty="0" smtClean="0"/>
              <a:t> должна обеспечивать обработку поступающей информации и аналитическую оценку оперативной обстановки в ОКП. Для обеспечения обработки наблюдательных данных, поступающих с пунктов наблюдения за состоянием ОКП, ИС должна обладать:</a:t>
            </a:r>
          </a:p>
          <a:p>
            <a:r>
              <a:rPr lang="ru-RU" baseline="0" dirty="0" smtClean="0"/>
              <a:t>-набором алгоритмов и программ для определения орбиты объекта</a:t>
            </a:r>
          </a:p>
          <a:p>
            <a:r>
              <a:rPr lang="ru-RU" baseline="0" dirty="0" smtClean="0"/>
              <a:t>-набором алгоритмов и программ вычисления эволюции орбиты в условиях неопределенности элементов орбиты</a:t>
            </a:r>
          </a:p>
          <a:p>
            <a:r>
              <a:rPr lang="ru-RU" baseline="0" dirty="0" smtClean="0"/>
              <a:t>-набором алгоритмов и программ для выявления близких сближений с объектами естественного и техногенного происхождения;</a:t>
            </a:r>
          </a:p>
          <a:p>
            <a:r>
              <a:rPr lang="ru-RU" baseline="0" dirty="0" smtClean="0"/>
              <a:t>-набором алгоритмов и программ для определения степени риска и последствий, которые могут возникнуть в случае столкновения объектов.</a:t>
            </a:r>
          </a:p>
          <a:p>
            <a:r>
              <a:rPr lang="ru-RU" baseline="0" dirty="0" smtClean="0"/>
              <a:t>Для информационного наполнения указанных задач должны использоваться сведения из хранилища данных</a:t>
            </a:r>
          </a:p>
          <a:p>
            <a:r>
              <a:rPr lang="ru-RU" baseline="0" dirty="0" smtClean="0"/>
              <a:t>Решение указанных задач обеспечивается реализацией специализированных функциональных модулей</a:t>
            </a:r>
            <a:endParaRPr lang="en-US" dirty="0"/>
          </a:p>
        </p:txBody>
      </p:sp>
      <p:sp>
        <p:nvSpPr>
          <p:cNvPr id="4" name="Slide Number Placeholder 3"/>
          <p:cNvSpPr>
            <a:spLocks noGrp="1"/>
          </p:cNvSpPr>
          <p:nvPr>
            <p:ph type="sldNum" sz="quarter" idx="10"/>
          </p:nvPr>
        </p:nvSpPr>
        <p:spPr/>
        <p:txBody>
          <a:bodyPr/>
          <a:lstStyle/>
          <a:p>
            <a:fld id="{DD50E9F6-58AF-4345-A83A-5F0DDA944805}" type="slidenum">
              <a:rPr lang="en-US" smtClean="0"/>
              <a:t>5</a:t>
            </a:fld>
            <a:endParaRPr lang="en-US"/>
          </a:p>
        </p:txBody>
      </p:sp>
    </p:spTree>
    <p:extLst>
      <p:ext uri="{BB962C8B-B14F-4D97-AF65-F5344CB8AC3E}">
        <p14:creationId xmlns:p14="http://schemas.microsoft.com/office/powerpoint/2010/main" val="2075245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Контроль за состоянием</a:t>
            </a:r>
            <a:r>
              <a:rPr lang="ru-RU" baseline="0" dirty="0" smtClean="0"/>
              <a:t> ОКП осуществляет оперативная служба анализа опасных ситуаций АКО. Данная служба  в круглосуточном режиме, используя  информационную систему мониторинга и поддержки принятия решений, анализирует местоположение в космическом пространстве астероидов и комет, определяет вероятность столкновения и т.п. Если при анализе возникает критическая ситуация, то данная служба формирует и отправляет в отдел координации наблюдений и развития средств мониторинга ОКП срочную заявку на наблюдение опасного объекта, которая получает наивысший приоритет. Кроме </a:t>
            </a:r>
            <a:r>
              <a:rPr lang="ru-RU" baseline="0" dirty="0" smtClean="0"/>
              <a:t>того, </a:t>
            </a:r>
            <a:r>
              <a:rPr lang="ru-RU" baseline="0" dirty="0" smtClean="0"/>
              <a:t>оперативная служба анализа опасных ситуаций АКО отправляет заявку на расчет последствий столкновения в отдел оценки рисков и последствий столкновения.</a:t>
            </a:r>
          </a:p>
        </p:txBody>
      </p:sp>
      <p:sp>
        <p:nvSpPr>
          <p:cNvPr id="4" name="Slide Number Placeholder 3"/>
          <p:cNvSpPr>
            <a:spLocks noGrp="1"/>
          </p:cNvSpPr>
          <p:nvPr>
            <p:ph type="sldNum" sz="quarter" idx="10"/>
          </p:nvPr>
        </p:nvSpPr>
        <p:spPr/>
        <p:txBody>
          <a:bodyPr/>
          <a:lstStyle/>
          <a:p>
            <a:fld id="{DD50E9F6-58AF-4345-A83A-5F0DDA944805}" type="slidenum">
              <a:rPr lang="en-US" smtClean="0"/>
              <a:t>6</a:t>
            </a:fld>
            <a:endParaRPr lang="en-US"/>
          </a:p>
        </p:txBody>
      </p:sp>
    </p:spTree>
    <p:extLst>
      <p:ext uri="{BB962C8B-B14F-4D97-AF65-F5344CB8AC3E}">
        <p14:creationId xmlns:p14="http://schemas.microsoft.com/office/powerpoint/2010/main" val="2075245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Средства</a:t>
            </a:r>
            <a:r>
              <a:rPr lang="ru-RU" baseline="0" dirty="0" smtClean="0"/>
              <a:t> визуализации и публикации данных предназначены для отображения исходных данных и результатов расчетов задач системы. Средства представления данных должны обеспечивать:</a:t>
            </a:r>
          </a:p>
          <a:p>
            <a:r>
              <a:rPr lang="ru-RU" baseline="0" dirty="0" smtClean="0"/>
              <a:t>-формирование и сохранение отчетных форм, полученных в прогнозно-аналитической системе, в том числе формирование отчетов с использованием параметризованных запросов;</a:t>
            </a:r>
          </a:p>
          <a:p>
            <a:r>
              <a:rPr lang="ru-RU" baseline="0" dirty="0" smtClean="0"/>
              <a:t>-формирование, просмотр и печать сложных отчетов на основе запросов по образцу в специальном интерактивном генераторе отчетов;</a:t>
            </a:r>
          </a:p>
          <a:p>
            <a:r>
              <a:rPr lang="ru-RU" baseline="0" dirty="0" smtClean="0"/>
              <a:t>-экспорт полученных выходных отчетных форм в стандартные офисные приложения, и в виде </a:t>
            </a:r>
            <a:r>
              <a:rPr lang="en-US" baseline="0" dirty="0" smtClean="0"/>
              <a:t>html- </a:t>
            </a:r>
            <a:r>
              <a:rPr lang="ru-RU" baseline="0" dirty="0" smtClean="0"/>
              <a:t>файлов</a:t>
            </a:r>
          </a:p>
          <a:p>
            <a:r>
              <a:rPr lang="ru-RU" baseline="0" dirty="0" smtClean="0"/>
              <a:t>-вывод отчетных документов на печать с возможностью предварительного просмотра и редактирования параметров страницы;</a:t>
            </a:r>
          </a:p>
          <a:p>
            <a:r>
              <a:rPr lang="ru-RU" baseline="0" dirty="0" smtClean="0"/>
              <a:t>-представление данных в табличном, графическом, анимированном и картографическом виде;</a:t>
            </a:r>
          </a:p>
          <a:p>
            <a:r>
              <a:rPr lang="ru-RU" baseline="0" dirty="0" smtClean="0"/>
              <a:t>-формирование веб-раздела представления данных в сети Интернет</a:t>
            </a:r>
          </a:p>
        </p:txBody>
      </p:sp>
      <p:sp>
        <p:nvSpPr>
          <p:cNvPr id="4" name="Slide Number Placeholder 3"/>
          <p:cNvSpPr>
            <a:spLocks noGrp="1"/>
          </p:cNvSpPr>
          <p:nvPr>
            <p:ph type="sldNum" sz="quarter" idx="10"/>
          </p:nvPr>
        </p:nvSpPr>
        <p:spPr/>
        <p:txBody>
          <a:bodyPr/>
          <a:lstStyle/>
          <a:p>
            <a:fld id="{DD50E9F6-58AF-4345-A83A-5F0DDA944805}" type="slidenum">
              <a:rPr lang="en-US" smtClean="0"/>
              <a:t>7</a:t>
            </a:fld>
            <a:endParaRPr lang="en-US"/>
          </a:p>
        </p:txBody>
      </p:sp>
    </p:spTree>
    <p:extLst>
      <p:ext uri="{BB962C8B-B14F-4D97-AF65-F5344CB8AC3E}">
        <p14:creationId xmlns:p14="http://schemas.microsoft.com/office/powerpoint/2010/main" val="2075245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Создание </a:t>
            </a:r>
            <a:r>
              <a:rPr lang="ru-RU" dirty="0" smtClean="0"/>
              <a:t>средства визуализации</a:t>
            </a:r>
            <a:r>
              <a:rPr lang="ru-RU" baseline="0" dirty="0" smtClean="0"/>
              <a:t> текущего состояния ОКП в реальном времени. Информация для работы берется из постоянно-обновляемого каталога.  В системе визуализации обновляют данные о состоянии ОКП. Средства визуализации должны поддерживать возможности масштабирования и поворота изображений. Дополнительно, должны быть предусмотрены средства отображения информации об объекте, на который установлен фокус. Кроме того, необходимо предусмотреть возможности вывода определенной информации для ряда объектов, выбранных по определенному критерию, например, можно отображать информацию о 10-ти наиболее близких к Земле астероидах, отображать в списке астероиды, которые можно наблюдать.</a:t>
            </a:r>
          </a:p>
          <a:p>
            <a:endParaRPr lang="ru-RU" baseline="0" dirty="0" smtClean="0"/>
          </a:p>
          <a:p>
            <a:r>
              <a:rPr lang="ru-RU" baseline="0" dirty="0" smtClean="0"/>
              <a:t>Также должна быть предусмотрена возможность:</a:t>
            </a:r>
          </a:p>
          <a:p>
            <a:r>
              <a:rPr lang="ru-RU" baseline="0" dirty="0" smtClean="0"/>
              <a:t>-проводить в реальном режиме интегрирование орбиты определенного астероида, учитывая неопределенность начальных параметров орбиты и отображение полученной информации (изменение орбитальных параметров, расстояние до планет) в табличном и графическом виде.</a:t>
            </a:r>
          </a:p>
          <a:p>
            <a:r>
              <a:rPr lang="ru-RU" baseline="0" dirty="0" smtClean="0"/>
              <a:t>-получать эфемериды для наблюдения за объектом для определенной обсерватории или </a:t>
            </a:r>
            <a:r>
              <a:rPr lang="ru-RU" baseline="0" dirty="0" err="1" smtClean="0"/>
              <a:t>геоцентра</a:t>
            </a:r>
            <a:r>
              <a:rPr lang="ru-RU" baseline="0" dirty="0" smtClean="0"/>
              <a:t>, чтобы в дальнейшем использовать эту информацию в качестве задания для наблюдателей.</a:t>
            </a:r>
          </a:p>
        </p:txBody>
      </p:sp>
      <p:sp>
        <p:nvSpPr>
          <p:cNvPr id="4" name="Slide Number Placeholder 3"/>
          <p:cNvSpPr>
            <a:spLocks noGrp="1"/>
          </p:cNvSpPr>
          <p:nvPr>
            <p:ph type="sldNum" sz="quarter" idx="10"/>
          </p:nvPr>
        </p:nvSpPr>
        <p:spPr/>
        <p:txBody>
          <a:bodyPr/>
          <a:lstStyle/>
          <a:p>
            <a:fld id="{DD50E9F6-58AF-4345-A83A-5F0DDA944805}" type="slidenum">
              <a:rPr lang="en-US" smtClean="0"/>
              <a:t>8</a:t>
            </a:fld>
            <a:endParaRPr lang="en-US"/>
          </a:p>
        </p:txBody>
      </p:sp>
    </p:spTree>
    <p:extLst>
      <p:ext uri="{BB962C8B-B14F-4D97-AF65-F5344CB8AC3E}">
        <p14:creationId xmlns:p14="http://schemas.microsoft.com/office/powerpoint/2010/main" val="2075245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kern="1200" dirty="0" smtClean="0">
                <a:solidFill>
                  <a:schemeClr val="tx1"/>
                </a:solidFill>
                <a:effectLst/>
                <a:latin typeface="+mn-lt"/>
                <a:ea typeface="+mn-ea"/>
                <a:cs typeface="+mn-cs"/>
              </a:rPr>
              <a:t>В качестве модели данных для хранения координатной и некоординатной информации о потенциально опасных телах используется реляционная модель данных. Выбранная модель содержит следующую информацию</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ru-RU" sz="1200" kern="1200" dirty="0" smtClean="0">
                <a:solidFill>
                  <a:schemeClr val="tx1"/>
                </a:solidFill>
                <a:effectLst/>
                <a:latin typeface="+mn-lt"/>
                <a:ea typeface="+mn-ea"/>
                <a:cs typeface="+mn-cs"/>
              </a:rPr>
              <a:t>информация о малых телах Солнечной системы, в том числе элементы орбит этих тел;</a:t>
            </a:r>
          </a:p>
          <a:p>
            <a:pPr lvl="0"/>
            <a:r>
              <a:rPr lang="ru-RU" sz="1200" kern="1200" dirty="0" smtClean="0">
                <a:solidFill>
                  <a:schemeClr val="tx1"/>
                </a:solidFill>
                <a:effectLst/>
                <a:latin typeface="+mn-lt"/>
                <a:ea typeface="+mn-ea"/>
                <a:cs typeface="+mn-cs"/>
              </a:rPr>
              <a:t>данные, полученные в ходе наблюдения за малыми телами;</a:t>
            </a:r>
          </a:p>
          <a:p>
            <a:pPr lvl="0"/>
            <a:r>
              <a:rPr lang="ru-RU" sz="1200" kern="1200" dirty="0" smtClean="0">
                <a:solidFill>
                  <a:schemeClr val="tx1"/>
                </a:solidFill>
                <a:effectLst/>
                <a:latin typeface="+mn-lt"/>
                <a:ea typeface="+mn-ea"/>
                <a:cs typeface="+mn-cs"/>
              </a:rPr>
              <a:t>информация об обработанных электронных циркулярах </a:t>
            </a:r>
            <a:r>
              <a:rPr lang="en-US" sz="1200" kern="1200" dirty="0" smtClean="0">
                <a:solidFill>
                  <a:schemeClr val="tx1"/>
                </a:solidFill>
                <a:effectLst/>
                <a:latin typeface="+mn-lt"/>
                <a:ea typeface="+mn-ea"/>
                <a:cs typeface="+mn-cs"/>
              </a:rPr>
              <a:t>MPC</a:t>
            </a:r>
            <a:r>
              <a:rPr lang="ru-RU" sz="1200" kern="1200" dirty="0" smtClean="0">
                <a:solidFill>
                  <a:schemeClr val="tx1"/>
                </a:solidFill>
                <a:effectLst/>
                <a:latin typeface="+mn-lt"/>
                <a:ea typeface="+mn-ea"/>
                <a:cs typeface="+mn-cs"/>
              </a:rPr>
              <a:t>;</a:t>
            </a:r>
          </a:p>
          <a:p>
            <a:pPr lvl="0"/>
            <a:r>
              <a:rPr lang="ru-RU" sz="1200" kern="1200" dirty="0" smtClean="0">
                <a:solidFill>
                  <a:schemeClr val="tx1"/>
                </a:solidFill>
                <a:effectLst/>
                <a:latin typeface="+mn-lt"/>
                <a:ea typeface="+mn-ea"/>
                <a:cs typeface="+mn-cs"/>
              </a:rPr>
              <a:t>информация о задачах на уточнение орбиты малых тел;</a:t>
            </a:r>
          </a:p>
          <a:p>
            <a:pPr lvl="0"/>
            <a:r>
              <a:rPr lang="ru-RU" sz="1200" kern="1200" dirty="0" smtClean="0">
                <a:solidFill>
                  <a:schemeClr val="tx1"/>
                </a:solidFill>
                <a:effectLst/>
                <a:latin typeface="+mn-lt"/>
                <a:ea typeface="+mn-ea"/>
                <a:cs typeface="+mn-cs"/>
              </a:rPr>
              <a:t>уточненные программными методами информационной системы орбиты;</a:t>
            </a:r>
          </a:p>
          <a:p>
            <a:pPr lvl="0"/>
            <a:r>
              <a:rPr lang="ru-RU" sz="1200" kern="1200" dirty="0" smtClean="0">
                <a:solidFill>
                  <a:schemeClr val="tx1"/>
                </a:solidFill>
                <a:effectLst/>
                <a:latin typeface="+mn-lt"/>
                <a:ea typeface="+mn-ea"/>
                <a:cs typeface="+mn-cs"/>
              </a:rPr>
              <a:t>данные об объектах, с утвержденными орбитами;</a:t>
            </a:r>
          </a:p>
          <a:p>
            <a:pPr lvl="0"/>
            <a:r>
              <a:rPr lang="ru-RU" sz="1200" kern="1200" dirty="0" smtClean="0">
                <a:solidFill>
                  <a:schemeClr val="tx1"/>
                </a:solidFill>
                <a:effectLst/>
                <a:latin typeface="+mn-lt"/>
                <a:ea typeface="+mn-ea"/>
                <a:cs typeface="+mn-cs"/>
              </a:rPr>
              <a:t>данные о тесных сближениях тел с планетами.</a:t>
            </a:r>
          </a:p>
          <a:p>
            <a:pPr lvl="0"/>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разработанной </a:t>
            </a:r>
            <a:r>
              <a:rPr lang="en-US" sz="1200" kern="1200" dirty="0" smtClean="0">
                <a:solidFill>
                  <a:schemeClr val="tx1"/>
                </a:solidFill>
                <a:effectLst/>
                <a:latin typeface="+mn-lt"/>
                <a:ea typeface="+mn-ea"/>
                <a:cs typeface="+mn-cs"/>
              </a:rPr>
              <a:t>ER</a:t>
            </a:r>
            <a:r>
              <a:rPr lang="ru-RU" sz="1200" kern="1200" dirty="0" smtClean="0">
                <a:solidFill>
                  <a:schemeClr val="tx1"/>
                </a:solidFill>
                <a:effectLst/>
                <a:latin typeface="+mn-lt"/>
                <a:ea typeface="+mn-ea"/>
                <a:cs typeface="+mn-cs"/>
              </a:rPr>
              <a:t>-модели можно выделить следующие сущности:</a:t>
            </a:r>
          </a:p>
          <a:p>
            <a:r>
              <a:rPr lang="ru-RU" sz="1200" i="1" kern="1200" dirty="0" smtClean="0">
                <a:solidFill>
                  <a:schemeClr val="tx1"/>
                </a:solidFill>
                <a:effectLst/>
                <a:latin typeface="+mn-lt"/>
                <a:ea typeface="+mn-ea"/>
                <a:cs typeface="+mn-cs"/>
              </a:rPr>
              <a:t>Имена.</a:t>
            </a:r>
            <a:r>
              <a:rPr lang="ru-RU" sz="1200" kern="1200" dirty="0" smtClean="0">
                <a:solidFill>
                  <a:schemeClr val="tx1"/>
                </a:solidFill>
                <a:effectLst/>
                <a:latin typeface="+mn-lt"/>
                <a:ea typeface="+mn-ea"/>
                <a:cs typeface="+mn-cs"/>
              </a:rPr>
              <a:t> Устанавливает соответствие между символьным обозначением объекта в разработанной модели данных и обозначениями в других центрах данных (например, в ЦМП), а так же содержит информацию об абсолютной звездной величине объекта, полученной из сторонних центров данных. Связана по принципу «один ко многим» с сущностями </a:t>
            </a:r>
            <a:r>
              <a:rPr lang="ru-RU" sz="1200" i="1" kern="1200" dirty="0" smtClean="0">
                <a:solidFill>
                  <a:schemeClr val="tx1"/>
                </a:solidFill>
                <a:effectLst/>
                <a:latin typeface="+mn-lt"/>
                <a:ea typeface="+mn-ea"/>
                <a:cs typeface="+mn-cs"/>
              </a:rPr>
              <a:t>Циркуляры, Наблюдения, Орбита </a:t>
            </a:r>
            <a:r>
              <a:rPr lang="en-US" sz="1200" i="1" kern="1200" dirty="0" smtClean="0">
                <a:solidFill>
                  <a:schemeClr val="tx1"/>
                </a:solidFill>
                <a:effectLst/>
                <a:latin typeface="+mn-lt"/>
                <a:ea typeface="+mn-ea"/>
                <a:cs typeface="+mn-cs"/>
              </a:rPr>
              <a:t>MPC</a:t>
            </a:r>
            <a:r>
              <a:rPr lang="ru-RU" sz="1200" i="1" kern="1200" dirty="0" smtClean="0">
                <a:solidFill>
                  <a:schemeClr val="tx1"/>
                </a:solidFill>
                <a:effectLst/>
                <a:latin typeface="+mn-lt"/>
                <a:ea typeface="+mn-ea"/>
                <a:cs typeface="+mn-cs"/>
              </a:rPr>
              <a:t>, Задания, Уточненная орбита.</a:t>
            </a:r>
            <a:endParaRPr lang="ru-RU" sz="1200" kern="1200" dirty="0" smtClean="0">
              <a:solidFill>
                <a:schemeClr val="tx1"/>
              </a:solidFill>
              <a:effectLst/>
              <a:latin typeface="+mn-lt"/>
              <a:ea typeface="+mn-ea"/>
              <a:cs typeface="+mn-cs"/>
            </a:endParaRPr>
          </a:p>
          <a:p>
            <a:r>
              <a:rPr lang="ru-RU" sz="1200" i="1" kern="1200" dirty="0" smtClean="0">
                <a:solidFill>
                  <a:schemeClr val="tx1"/>
                </a:solidFill>
                <a:effectLst/>
                <a:latin typeface="+mn-lt"/>
                <a:ea typeface="+mn-ea"/>
                <a:cs typeface="+mn-cs"/>
              </a:rPr>
              <a:t>Наблюдения. </a:t>
            </a:r>
            <a:r>
              <a:rPr lang="ru-RU" sz="1200" kern="1200" dirty="0" smtClean="0">
                <a:solidFill>
                  <a:schemeClr val="tx1"/>
                </a:solidFill>
                <a:effectLst/>
                <a:latin typeface="+mn-lt"/>
                <a:ea typeface="+mn-ea"/>
                <a:cs typeface="+mn-cs"/>
              </a:rPr>
              <a:t>Описывает параметры наблюдения, его уникальные характеристики, такие как уникальный номер, дата, время, координаты, код обсерватории, видимая звездная величина. </a:t>
            </a:r>
          </a:p>
          <a:p>
            <a:r>
              <a:rPr lang="ru-RU" sz="1200" i="1" kern="1200" dirty="0" smtClean="0">
                <a:solidFill>
                  <a:schemeClr val="tx1"/>
                </a:solidFill>
                <a:effectLst/>
                <a:latin typeface="+mn-lt"/>
                <a:ea typeface="+mn-ea"/>
                <a:cs typeface="+mn-cs"/>
              </a:rPr>
              <a:t>Циркуляры.</a:t>
            </a:r>
            <a:r>
              <a:rPr lang="ru-RU" sz="1200" kern="1200" dirty="0" smtClean="0">
                <a:solidFill>
                  <a:schemeClr val="tx1"/>
                </a:solidFill>
                <a:effectLst/>
                <a:latin typeface="+mn-lt"/>
                <a:ea typeface="+mn-ea"/>
                <a:cs typeface="+mn-cs"/>
              </a:rPr>
              <a:t> Описывает все циркуляры ЦМП, которые поступают в Информационную систему для обработки и хранения. Содержит  данные о пришедшем сообщении: уникальный номер, идентификатор объекта, содержащегося в циркуляре, дату, время, содержимое циркуляра.</a:t>
            </a:r>
          </a:p>
          <a:p>
            <a:r>
              <a:rPr lang="ru-RU" sz="1200" i="1" kern="1200" dirty="0" smtClean="0">
                <a:solidFill>
                  <a:schemeClr val="tx1"/>
                </a:solidFill>
                <a:effectLst/>
                <a:latin typeface="+mn-lt"/>
                <a:ea typeface="+mn-ea"/>
                <a:cs typeface="+mn-cs"/>
              </a:rPr>
              <a:t>Орбита </a:t>
            </a:r>
            <a:r>
              <a:rPr lang="en-US" sz="1200" i="1" kern="1200" dirty="0" smtClean="0">
                <a:solidFill>
                  <a:schemeClr val="tx1"/>
                </a:solidFill>
                <a:effectLst/>
                <a:latin typeface="+mn-lt"/>
                <a:ea typeface="+mn-ea"/>
                <a:cs typeface="+mn-cs"/>
              </a:rPr>
              <a:t>MPC</a:t>
            </a:r>
            <a:r>
              <a:rPr lang="ru-RU" sz="1200" i="1" kern="1200" dirty="0" smtClean="0">
                <a:solidFill>
                  <a:schemeClr val="tx1"/>
                </a:solidFill>
                <a:effectLst/>
                <a:latin typeface="+mn-lt"/>
                <a:ea typeface="+mn-ea"/>
                <a:cs typeface="+mn-cs"/>
              </a:rPr>
              <a:t>.</a:t>
            </a:r>
            <a:r>
              <a:rPr lang="ru-RU" sz="1200" kern="1200" dirty="0" smtClean="0">
                <a:solidFill>
                  <a:schemeClr val="tx1"/>
                </a:solidFill>
                <a:effectLst/>
                <a:latin typeface="+mn-lt"/>
                <a:ea typeface="+mn-ea"/>
                <a:cs typeface="+mn-cs"/>
              </a:rPr>
              <a:t> Описывает промежуточную или начальную для уточнения орбиту объекта, полученную из циркуляров ЦМП или других источников. Содержит данные об орбите (Кеплеровы элементы орбиты и эпоху, на которую они представлены).</a:t>
            </a:r>
          </a:p>
          <a:p>
            <a:r>
              <a:rPr lang="ru-RU" sz="1200" i="1" kern="1200" dirty="0" smtClean="0">
                <a:solidFill>
                  <a:schemeClr val="tx1"/>
                </a:solidFill>
                <a:effectLst/>
                <a:latin typeface="+mn-lt"/>
                <a:ea typeface="+mn-ea"/>
                <a:cs typeface="+mn-cs"/>
              </a:rPr>
              <a:t>Задания.</a:t>
            </a:r>
            <a:r>
              <a:rPr lang="ru-RU" sz="1200" kern="1200" dirty="0" smtClean="0">
                <a:solidFill>
                  <a:schemeClr val="tx1"/>
                </a:solidFill>
                <a:effectLst/>
                <a:latin typeface="+mn-lt"/>
                <a:ea typeface="+mn-ea"/>
                <a:cs typeface="+mn-cs"/>
              </a:rPr>
              <a:t> Описывает начальные условия, которые были (или будут) использованы для определения орбиты объекта из наблюдений. Содержит такие данные, как  время создания задания, идентификатор начальной орбиты, используемая длина дуги наблюдений, количество наблюдений, список наблюдений, уникальный номер объекта, состояние задачи, метод определения/уточнения орбиты. Связана с сущностью </a:t>
            </a:r>
            <a:r>
              <a:rPr lang="ru-RU" sz="1200" i="1" kern="1200" dirty="0" smtClean="0">
                <a:solidFill>
                  <a:schemeClr val="tx1"/>
                </a:solidFill>
                <a:effectLst/>
                <a:latin typeface="+mn-lt"/>
                <a:ea typeface="+mn-ea"/>
                <a:cs typeface="+mn-cs"/>
              </a:rPr>
              <a:t>Орбита </a:t>
            </a:r>
            <a:r>
              <a:rPr lang="en-US" sz="1200" i="1" kern="1200" dirty="0" smtClean="0">
                <a:solidFill>
                  <a:schemeClr val="tx1"/>
                </a:solidFill>
                <a:effectLst/>
                <a:latin typeface="+mn-lt"/>
                <a:ea typeface="+mn-ea"/>
                <a:cs typeface="+mn-cs"/>
              </a:rPr>
              <a:t>MPC </a:t>
            </a:r>
            <a:r>
              <a:rPr lang="ru-RU" sz="1200" kern="1200" dirty="0" smtClean="0">
                <a:solidFill>
                  <a:schemeClr val="tx1"/>
                </a:solidFill>
                <a:effectLst/>
                <a:latin typeface="+mn-lt"/>
                <a:ea typeface="+mn-ea"/>
                <a:cs typeface="+mn-cs"/>
              </a:rPr>
              <a:t>по принципу</a:t>
            </a:r>
            <a:r>
              <a:rPr lang="ru-RU"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«многие к одному» и с сущностью </a:t>
            </a:r>
            <a:r>
              <a:rPr lang="ru-RU" sz="1200" i="1" kern="1200" dirty="0" smtClean="0">
                <a:solidFill>
                  <a:schemeClr val="tx1"/>
                </a:solidFill>
                <a:effectLst/>
                <a:latin typeface="+mn-lt"/>
                <a:ea typeface="+mn-ea"/>
                <a:cs typeface="+mn-cs"/>
              </a:rPr>
              <a:t>Уточненная орбита </a:t>
            </a:r>
            <a:r>
              <a:rPr lang="ru-RU" sz="1200" kern="1200" dirty="0" smtClean="0">
                <a:solidFill>
                  <a:schemeClr val="tx1"/>
                </a:solidFill>
                <a:effectLst/>
                <a:latin typeface="+mn-lt"/>
                <a:ea typeface="+mn-ea"/>
                <a:cs typeface="+mn-cs"/>
              </a:rPr>
              <a:t>по принципу</a:t>
            </a:r>
            <a:r>
              <a:rPr lang="ru-RU"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«один к одному».</a:t>
            </a:r>
          </a:p>
          <a:p>
            <a:r>
              <a:rPr lang="ru-RU" sz="1200" i="1" kern="1200" dirty="0" smtClean="0">
                <a:solidFill>
                  <a:schemeClr val="tx1"/>
                </a:solidFill>
                <a:effectLst/>
                <a:latin typeface="+mn-lt"/>
                <a:ea typeface="+mn-ea"/>
                <a:cs typeface="+mn-cs"/>
              </a:rPr>
              <a:t>Уточненная орбита.</a:t>
            </a:r>
            <a:r>
              <a:rPr lang="ru-RU" sz="1200" kern="1200" dirty="0" smtClean="0">
                <a:solidFill>
                  <a:schemeClr val="tx1"/>
                </a:solidFill>
                <a:effectLst/>
                <a:latin typeface="+mn-lt"/>
                <a:ea typeface="+mn-ea"/>
                <a:cs typeface="+mn-cs"/>
              </a:rPr>
              <a:t> Описывает параметры, полученные после определения/уточнения орбиты. Содержит Кеплеровы элементы и эпоху, неопределенности элементов, среднеквадратическое отклонение наблюдений, условия уточнения орбиты, набор виртуальных объектов, матрицу ковариации и флаг актуальности орбиты.</a:t>
            </a:r>
          </a:p>
          <a:p>
            <a:r>
              <a:rPr lang="ru-RU" sz="1200" i="1" kern="1200" dirty="0" smtClean="0">
                <a:solidFill>
                  <a:schemeClr val="tx1"/>
                </a:solidFill>
                <a:effectLst/>
                <a:latin typeface="+mn-lt"/>
                <a:ea typeface="+mn-ea"/>
                <a:cs typeface="+mn-cs"/>
              </a:rPr>
              <a:t>Информация об объекте.</a:t>
            </a:r>
            <a:r>
              <a:rPr lang="ru-RU" sz="1200" kern="1200" dirty="0" smtClean="0">
                <a:solidFill>
                  <a:schemeClr val="tx1"/>
                </a:solidFill>
                <a:effectLst/>
                <a:latin typeface="+mn-lt"/>
                <a:ea typeface="+mn-ea"/>
                <a:cs typeface="+mn-cs"/>
              </a:rPr>
              <a:t> Содержит все известные орбитальные и физико-химические характеристики объекта, а так же условия уточнения орбиты. Связана с сущностью </a:t>
            </a:r>
            <a:r>
              <a:rPr lang="ru-RU" sz="1200" i="1" kern="1200" dirty="0" smtClean="0">
                <a:solidFill>
                  <a:schemeClr val="tx1"/>
                </a:solidFill>
                <a:effectLst/>
                <a:latin typeface="+mn-lt"/>
                <a:ea typeface="+mn-ea"/>
                <a:cs typeface="+mn-cs"/>
              </a:rPr>
              <a:t>Тесные сближения </a:t>
            </a:r>
            <a:r>
              <a:rPr lang="ru-RU" sz="1200" kern="1200" dirty="0" smtClean="0">
                <a:solidFill>
                  <a:schemeClr val="tx1"/>
                </a:solidFill>
                <a:effectLst/>
                <a:latin typeface="+mn-lt"/>
                <a:ea typeface="+mn-ea"/>
                <a:cs typeface="+mn-cs"/>
              </a:rPr>
              <a:t>по принципу «один ко многим». </a:t>
            </a:r>
          </a:p>
          <a:p>
            <a:r>
              <a:rPr lang="ru-RU" sz="1200" i="1" kern="1200" dirty="0" smtClean="0">
                <a:solidFill>
                  <a:schemeClr val="tx1"/>
                </a:solidFill>
                <a:effectLst/>
                <a:latin typeface="+mn-lt"/>
                <a:ea typeface="+mn-ea"/>
                <a:cs typeface="+mn-cs"/>
              </a:rPr>
              <a:t>Тесные сближения.</a:t>
            </a:r>
            <a:r>
              <a:rPr lang="ru-RU" sz="1200" kern="1200" dirty="0" smtClean="0">
                <a:solidFill>
                  <a:schemeClr val="tx1"/>
                </a:solidFill>
                <a:effectLst/>
                <a:latin typeface="+mn-lt"/>
                <a:ea typeface="+mn-ea"/>
                <a:cs typeface="+mn-cs"/>
              </a:rPr>
              <a:t>  Содержит все тесные сближения объектов с планетами и Луной.</a:t>
            </a:r>
          </a:p>
          <a:p>
            <a:r>
              <a:rPr lang="ru-RU" sz="1200" kern="1200" dirty="0" smtClean="0">
                <a:solidFill>
                  <a:schemeClr val="tx1"/>
                </a:solidFill>
                <a:effectLst/>
                <a:latin typeface="+mn-lt"/>
                <a:ea typeface="+mn-ea"/>
                <a:cs typeface="+mn-cs"/>
              </a:rPr>
              <a:t>Стоит отметить, что сущности </a:t>
            </a:r>
            <a:r>
              <a:rPr lang="ru-RU" sz="1200" i="1" kern="1200" dirty="0" smtClean="0">
                <a:solidFill>
                  <a:schemeClr val="tx1"/>
                </a:solidFill>
                <a:effectLst/>
                <a:latin typeface="+mn-lt"/>
                <a:ea typeface="+mn-ea"/>
                <a:cs typeface="+mn-cs"/>
              </a:rPr>
              <a:t>Информация об объекте </a:t>
            </a:r>
            <a:r>
              <a:rPr lang="ru-RU" sz="1200" kern="1200" dirty="0" smtClean="0">
                <a:solidFill>
                  <a:schemeClr val="tx1"/>
                </a:solidFill>
                <a:effectLst/>
                <a:latin typeface="+mn-lt"/>
                <a:ea typeface="+mn-ea"/>
                <a:cs typeface="+mn-cs"/>
              </a:rPr>
              <a:t>и </a:t>
            </a:r>
            <a:r>
              <a:rPr lang="ru-RU" sz="1200" i="1" kern="1200" dirty="0" smtClean="0">
                <a:solidFill>
                  <a:schemeClr val="tx1"/>
                </a:solidFill>
                <a:effectLst/>
                <a:latin typeface="+mn-lt"/>
                <a:ea typeface="+mn-ea"/>
                <a:cs typeface="+mn-cs"/>
              </a:rPr>
              <a:t>Тесные сближения</a:t>
            </a:r>
            <a:r>
              <a:rPr lang="ru-RU" sz="1200" kern="1200" dirty="0" smtClean="0">
                <a:solidFill>
                  <a:schemeClr val="tx1"/>
                </a:solidFill>
                <a:effectLst/>
                <a:latin typeface="+mn-lt"/>
                <a:ea typeface="+mn-ea"/>
                <a:cs typeface="+mn-cs"/>
              </a:rPr>
              <a:t> логически отделены от остальных сущностей в целях безопасности и сохранности информации в данной модели данных. Обычные пользователи, имея права на работу только с этими сущностями, не смогут случайно или намеренно нарушить сохранность данных, представленных остальными сущностями.</a:t>
            </a:r>
          </a:p>
          <a:p>
            <a:pPr lvl="0"/>
            <a:endParaRPr lang="ru-RU" sz="1200" kern="1200" dirty="0" smtClean="0">
              <a:solidFill>
                <a:schemeClr val="tx1"/>
              </a:solidFill>
              <a:effectLst/>
              <a:latin typeface="+mn-lt"/>
              <a:ea typeface="+mn-ea"/>
              <a:cs typeface="+mn-cs"/>
            </a:endParaRPr>
          </a:p>
          <a:p>
            <a:endParaRPr lang="ru-RU" baseline="0" dirty="0" smtClean="0"/>
          </a:p>
        </p:txBody>
      </p:sp>
      <p:sp>
        <p:nvSpPr>
          <p:cNvPr id="4" name="Slide Number Placeholder 3"/>
          <p:cNvSpPr>
            <a:spLocks noGrp="1"/>
          </p:cNvSpPr>
          <p:nvPr>
            <p:ph type="sldNum" sz="quarter" idx="10"/>
          </p:nvPr>
        </p:nvSpPr>
        <p:spPr/>
        <p:txBody>
          <a:bodyPr/>
          <a:lstStyle/>
          <a:p>
            <a:fld id="{DD50E9F6-58AF-4345-A83A-5F0DDA944805}" type="slidenum">
              <a:rPr lang="en-US" smtClean="0"/>
              <a:t>9</a:t>
            </a:fld>
            <a:endParaRPr lang="en-US"/>
          </a:p>
        </p:txBody>
      </p:sp>
    </p:spTree>
    <p:extLst>
      <p:ext uri="{BB962C8B-B14F-4D97-AF65-F5344CB8AC3E}">
        <p14:creationId xmlns:p14="http://schemas.microsoft.com/office/powerpoint/2010/main" val="2075245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i="1" u="sng" kern="1200" dirty="0" smtClean="0">
                <a:solidFill>
                  <a:schemeClr val="tx1"/>
                </a:solidFill>
                <a:effectLst/>
                <a:latin typeface="+mn-lt"/>
                <a:ea typeface="+mn-ea"/>
                <a:cs typeface="+mn-cs"/>
              </a:rPr>
              <a:t>Таблица </a:t>
            </a:r>
            <a:r>
              <a:rPr lang="en-US" sz="1200" i="1" u="sng" kern="1200" dirty="0" smtClean="0">
                <a:solidFill>
                  <a:schemeClr val="tx1"/>
                </a:solidFill>
                <a:effectLst/>
                <a:latin typeface="+mn-lt"/>
                <a:ea typeface="+mn-ea"/>
                <a:cs typeface="+mn-cs"/>
              </a:rPr>
              <a:t>Names</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Таблица </a:t>
            </a:r>
            <a:r>
              <a:rPr lang="en-US" sz="1200" kern="1200" dirty="0" smtClean="0">
                <a:solidFill>
                  <a:schemeClr val="tx1"/>
                </a:solidFill>
                <a:effectLst/>
                <a:latin typeface="+mn-lt"/>
                <a:ea typeface="+mn-ea"/>
                <a:cs typeface="+mn-cs"/>
              </a:rPr>
              <a:t>Names</a:t>
            </a:r>
            <a:r>
              <a:rPr lang="ru-RU" sz="1200" kern="1200" dirty="0" smtClean="0">
                <a:solidFill>
                  <a:schemeClr val="tx1"/>
                </a:solidFill>
                <a:effectLst/>
                <a:latin typeface="+mn-lt"/>
                <a:ea typeface="+mn-ea"/>
                <a:cs typeface="+mn-cs"/>
              </a:rPr>
              <a:t> содержит имена всех объектов содержащихся в базе. Здесь представлено предварительное обозначение астероида (</a:t>
            </a:r>
            <a:r>
              <a:rPr lang="en-US" sz="1200" i="1" kern="1200" dirty="0" smtClean="0">
                <a:solidFill>
                  <a:schemeClr val="tx1"/>
                </a:solidFill>
                <a:effectLst/>
                <a:latin typeface="+mn-lt"/>
                <a:ea typeface="+mn-ea"/>
                <a:cs typeface="+mn-cs"/>
              </a:rPr>
              <a:t>prim</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designation</a:t>
            </a:r>
            <a:r>
              <a:rPr lang="ru-RU" sz="1200" kern="1200" dirty="0" smtClean="0">
                <a:solidFill>
                  <a:schemeClr val="tx1"/>
                </a:solidFill>
                <a:effectLst/>
                <a:latin typeface="+mn-lt"/>
                <a:ea typeface="+mn-ea"/>
                <a:cs typeface="+mn-cs"/>
              </a:rPr>
              <a:t>), его номер (</a:t>
            </a:r>
            <a:r>
              <a:rPr lang="en-US" sz="1200" i="1" kern="1200" dirty="0" smtClean="0">
                <a:solidFill>
                  <a:schemeClr val="tx1"/>
                </a:solidFill>
                <a:effectLst/>
                <a:latin typeface="+mn-lt"/>
                <a:ea typeface="+mn-ea"/>
                <a:cs typeface="+mn-cs"/>
              </a:rPr>
              <a:t>number</a:t>
            </a:r>
            <a:r>
              <a:rPr lang="ru-RU" sz="1200" kern="1200" dirty="0" smtClean="0">
                <a:solidFill>
                  <a:schemeClr val="tx1"/>
                </a:solidFill>
                <a:effectLst/>
                <a:latin typeface="+mn-lt"/>
                <a:ea typeface="+mn-ea"/>
                <a:cs typeface="+mn-cs"/>
              </a:rPr>
              <a:t>), наименование </a:t>
            </a:r>
            <a:r>
              <a:rPr lang="en-US" sz="1200" kern="1200" dirty="0" smtClean="0">
                <a:solidFill>
                  <a:schemeClr val="tx1"/>
                </a:solidFill>
                <a:effectLst/>
                <a:latin typeface="+mn-lt"/>
                <a:ea typeface="+mn-ea"/>
                <a:cs typeface="+mn-cs"/>
              </a:rPr>
              <a:t>IAU</a:t>
            </a:r>
            <a:r>
              <a:rPr lang="ru-RU"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IAU</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name</a:t>
            </a:r>
            <a:r>
              <a:rPr lang="ru-RU" sz="1200" kern="1200" dirty="0" smtClean="0">
                <a:solidFill>
                  <a:schemeClr val="tx1"/>
                </a:solidFill>
                <a:effectLst/>
                <a:latin typeface="+mn-lt"/>
                <a:ea typeface="+mn-ea"/>
                <a:cs typeface="+mn-cs"/>
              </a:rPr>
              <a:t>) и список отождествленных объектов с данным (</a:t>
            </a:r>
            <a:r>
              <a:rPr lang="en-US" sz="1200" i="1" kern="1200" dirty="0" err="1" smtClean="0">
                <a:solidFill>
                  <a:schemeClr val="tx1"/>
                </a:solidFill>
                <a:effectLst/>
                <a:latin typeface="+mn-lt"/>
                <a:ea typeface="+mn-ea"/>
                <a:cs typeface="+mn-cs"/>
              </a:rPr>
              <a:t>ident</a:t>
            </a:r>
            <a:r>
              <a:rPr lang="ru-RU" sz="1200" kern="1200" dirty="0" smtClean="0">
                <a:solidFill>
                  <a:schemeClr val="tx1"/>
                </a:solidFill>
                <a:effectLst/>
                <a:latin typeface="+mn-lt"/>
                <a:ea typeface="+mn-ea"/>
                <a:cs typeface="+mn-cs"/>
              </a:rPr>
              <a:t>). Предварительное обозначение является обязательным полем и должно присутствовать у каждого объекта. Номер, наименование </a:t>
            </a:r>
            <a:r>
              <a:rPr lang="en-US" sz="1200" kern="1200" dirty="0" smtClean="0">
                <a:solidFill>
                  <a:schemeClr val="tx1"/>
                </a:solidFill>
                <a:effectLst/>
                <a:latin typeface="+mn-lt"/>
                <a:ea typeface="+mn-ea"/>
                <a:cs typeface="+mn-cs"/>
              </a:rPr>
              <a:t>IAU</a:t>
            </a:r>
            <a:r>
              <a:rPr lang="ru-RU" sz="1200" kern="1200" dirty="0" smtClean="0">
                <a:solidFill>
                  <a:schemeClr val="tx1"/>
                </a:solidFill>
                <a:effectLst/>
                <a:latin typeface="+mn-lt"/>
                <a:ea typeface="+mn-ea"/>
                <a:cs typeface="+mn-cs"/>
              </a:rPr>
              <a:t> и список отождествленных объектов могут отсутствовать. Кроме того таблица для каждого объекта содержит абсолютную звездную величину (</a:t>
            </a:r>
            <a:r>
              <a:rPr lang="en-US" sz="1200" i="1" kern="1200" dirty="0" smtClean="0">
                <a:solidFill>
                  <a:schemeClr val="tx1"/>
                </a:solidFill>
                <a:effectLst/>
                <a:latin typeface="+mn-lt"/>
                <a:ea typeface="+mn-ea"/>
                <a:cs typeface="+mn-cs"/>
              </a:rPr>
              <a:t>H</a:t>
            </a:r>
            <a:r>
              <a:rPr lang="ru-RU" sz="1200" kern="1200" dirty="0" smtClean="0">
                <a:solidFill>
                  <a:schemeClr val="tx1"/>
                </a:solidFill>
                <a:effectLst/>
                <a:latin typeface="+mn-lt"/>
                <a:ea typeface="+mn-ea"/>
                <a:cs typeface="+mn-cs"/>
              </a:rPr>
              <a:t>), полученную из других источников данных. Эта таблица по полю </a:t>
            </a:r>
            <a:r>
              <a:rPr lang="en-US" sz="1200" i="1" kern="1200" dirty="0" smtClean="0">
                <a:solidFill>
                  <a:schemeClr val="tx1"/>
                </a:solidFill>
                <a:effectLst/>
                <a:latin typeface="+mn-lt"/>
                <a:ea typeface="+mn-ea"/>
                <a:cs typeface="+mn-cs"/>
              </a:rPr>
              <a:t>id</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ast</a:t>
            </a:r>
            <a:r>
              <a:rPr lang="en-US"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связана с одноименными полями во всех остальных таблицах базы данных, кроме таблицы </a:t>
            </a:r>
            <a:r>
              <a:rPr lang="en-US" sz="1200" i="1" kern="1200" dirty="0" smtClean="0">
                <a:solidFill>
                  <a:schemeClr val="tx1"/>
                </a:solidFill>
                <a:effectLst/>
                <a:latin typeface="+mn-lt"/>
                <a:ea typeface="+mn-ea"/>
                <a:cs typeface="+mn-cs"/>
              </a:rPr>
              <a:t>Aster</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table </a:t>
            </a:r>
            <a:r>
              <a:rPr lang="ru-RU" sz="1200" kern="1200" dirty="0" smtClean="0">
                <a:solidFill>
                  <a:schemeClr val="tx1"/>
                </a:solidFill>
                <a:effectLst/>
                <a:latin typeface="+mn-lt"/>
                <a:ea typeface="+mn-ea"/>
                <a:cs typeface="+mn-cs"/>
              </a:rPr>
              <a:t>и </a:t>
            </a:r>
            <a:r>
              <a:rPr lang="en-US" sz="1200" i="1" kern="1200" dirty="0" smtClean="0">
                <a:solidFill>
                  <a:schemeClr val="tx1"/>
                </a:solidFill>
                <a:effectLst/>
                <a:latin typeface="+mn-lt"/>
                <a:ea typeface="+mn-ea"/>
                <a:cs typeface="+mn-cs"/>
              </a:rPr>
              <a:t>Close</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approach</a:t>
            </a:r>
            <a:r>
              <a:rPr lang="ru-RU" sz="1200" kern="1200" dirty="0" smtClean="0">
                <a:solidFill>
                  <a:schemeClr val="tx1"/>
                </a:solidFill>
                <a:effectLst/>
                <a:latin typeface="+mn-lt"/>
                <a:ea typeface="+mn-ea"/>
                <a:cs typeface="+mn-cs"/>
              </a:rPr>
              <a:t>. Все поля этой таблицы являются уникальными, каждый объект может быть представлен в таблице единожды.</a:t>
            </a:r>
          </a:p>
          <a:p>
            <a:r>
              <a:rPr lang="ru-RU" sz="1200" i="1" u="sng" kern="1200" dirty="0" smtClean="0">
                <a:solidFill>
                  <a:schemeClr val="tx1"/>
                </a:solidFill>
                <a:effectLst/>
                <a:latin typeface="+mn-lt"/>
                <a:ea typeface="+mn-ea"/>
                <a:cs typeface="+mn-cs"/>
              </a:rPr>
              <a:t>Таблица </a:t>
            </a:r>
            <a:r>
              <a:rPr lang="en-US" sz="1200" i="1" u="sng" kern="1200" dirty="0" smtClean="0">
                <a:solidFill>
                  <a:schemeClr val="tx1"/>
                </a:solidFill>
                <a:effectLst/>
                <a:latin typeface="+mn-lt"/>
                <a:ea typeface="+mn-ea"/>
                <a:cs typeface="+mn-cs"/>
              </a:rPr>
              <a:t>MPC</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Таблица </a:t>
            </a:r>
            <a:r>
              <a:rPr lang="en-US" sz="1200" kern="1200" dirty="0" smtClean="0">
                <a:solidFill>
                  <a:schemeClr val="tx1"/>
                </a:solidFill>
                <a:effectLst/>
                <a:latin typeface="+mn-lt"/>
                <a:ea typeface="+mn-ea"/>
                <a:cs typeface="+mn-cs"/>
              </a:rPr>
              <a:t>MPC</a:t>
            </a:r>
            <a:r>
              <a:rPr lang="ru-RU" sz="1200" kern="1200" dirty="0" smtClean="0">
                <a:solidFill>
                  <a:schemeClr val="tx1"/>
                </a:solidFill>
                <a:effectLst/>
                <a:latin typeface="+mn-lt"/>
                <a:ea typeface="+mn-ea"/>
                <a:cs typeface="+mn-cs"/>
              </a:rPr>
              <a:t> содержит информацию обо всех наблюдениях, полученных из базы данных и электронных циркуляров Центра Малых Планет. Все поля, присутствующие в каталогах </a:t>
            </a:r>
            <a:r>
              <a:rPr lang="en-US" sz="1200" kern="1200" dirty="0" smtClean="0">
                <a:solidFill>
                  <a:schemeClr val="tx1"/>
                </a:solidFill>
                <a:effectLst/>
                <a:latin typeface="+mn-lt"/>
                <a:ea typeface="+mn-ea"/>
                <a:cs typeface="+mn-cs"/>
              </a:rPr>
              <a:t>MPC</a:t>
            </a:r>
            <a:r>
              <a:rPr lang="ru-RU" sz="1200" kern="1200" dirty="0" smtClean="0">
                <a:solidFill>
                  <a:schemeClr val="tx1"/>
                </a:solidFill>
                <a:effectLst/>
                <a:latin typeface="+mn-lt"/>
                <a:ea typeface="+mn-ea"/>
                <a:cs typeface="+mn-cs"/>
              </a:rPr>
              <a:t>, представлены и в этой таблице:</a:t>
            </a:r>
          </a:p>
          <a:p>
            <a:pPr lvl="0"/>
            <a:r>
              <a:rPr lang="en-US" sz="1200" i="1" kern="1200" dirty="0" smtClean="0">
                <a:solidFill>
                  <a:schemeClr val="tx1"/>
                </a:solidFill>
                <a:effectLst/>
                <a:latin typeface="+mn-lt"/>
                <a:ea typeface="+mn-ea"/>
                <a:cs typeface="+mn-cs"/>
              </a:rPr>
              <a:t>Asterisk</a:t>
            </a:r>
            <a:r>
              <a:rPr lang="ru-RU" sz="1200" kern="1200" dirty="0" smtClean="0">
                <a:solidFill>
                  <a:schemeClr val="tx1"/>
                </a:solidFill>
                <a:effectLst/>
                <a:latin typeface="+mn-lt"/>
                <a:ea typeface="+mn-ea"/>
                <a:cs typeface="+mn-cs"/>
              </a:rPr>
              <a:t> –  служебное поле, обозначающее первое наблюдение астероида</a:t>
            </a:r>
          </a:p>
          <a:p>
            <a:pPr lvl="0"/>
            <a:r>
              <a:rPr lang="en-US" sz="1200" i="1" kern="1200" dirty="0" smtClean="0">
                <a:solidFill>
                  <a:schemeClr val="tx1"/>
                </a:solidFill>
                <a:effectLst/>
                <a:latin typeface="+mn-lt"/>
                <a:ea typeface="+mn-ea"/>
                <a:cs typeface="+mn-cs"/>
              </a:rPr>
              <a:t>Note</a:t>
            </a:r>
            <a:r>
              <a:rPr lang="ru-RU" sz="1200" i="1" kern="1200" dirty="0" smtClean="0">
                <a:solidFill>
                  <a:schemeClr val="tx1"/>
                </a:solidFill>
                <a:effectLst/>
                <a:latin typeface="+mn-lt"/>
                <a:ea typeface="+mn-ea"/>
                <a:cs typeface="+mn-cs"/>
              </a:rPr>
              <a:t>1</a:t>
            </a:r>
            <a:r>
              <a:rPr lang="ru-RU" sz="1200" kern="1200" dirty="0" smtClean="0">
                <a:solidFill>
                  <a:schemeClr val="tx1"/>
                </a:solidFill>
                <a:effectLst/>
                <a:latin typeface="+mn-lt"/>
                <a:ea typeface="+mn-ea"/>
                <a:cs typeface="+mn-cs"/>
              </a:rPr>
              <a:t> – первое поле для заметок</a:t>
            </a:r>
          </a:p>
          <a:p>
            <a:pPr lvl="0"/>
            <a:r>
              <a:rPr lang="en-US" sz="1200" i="1" kern="1200" dirty="0" smtClean="0">
                <a:solidFill>
                  <a:schemeClr val="tx1"/>
                </a:solidFill>
                <a:effectLst/>
                <a:latin typeface="+mn-lt"/>
                <a:ea typeface="+mn-ea"/>
                <a:cs typeface="+mn-cs"/>
              </a:rPr>
              <a:t>Note2</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второе поле для заметок</a:t>
            </a:r>
          </a:p>
          <a:p>
            <a:pPr lvl="0"/>
            <a:r>
              <a:rPr lang="en-US" sz="1200" i="1" kern="1200" dirty="0" err="1" smtClean="0">
                <a:solidFill>
                  <a:schemeClr val="tx1"/>
                </a:solidFill>
                <a:effectLst/>
                <a:latin typeface="+mn-lt"/>
                <a:ea typeface="+mn-ea"/>
                <a:cs typeface="+mn-cs"/>
              </a:rPr>
              <a:t>Obs_date</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дата наблюдения</a:t>
            </a:r>
          </a:p>
          <a:p>
            <a:pPr lvl="0"/>
            <a:r>
              <a:rPr lang="en-US" sz="1200" i="1" kern="1200" dirty="0" smtClean="0">
                <a:solidFill>
                  <a:schemeClr val="tx1"/>
                </a:solidFill>
                <a:effectLst/>
                <a:latin typeface="+mn-lt"/>
                <a:ea typeface="+mn-ea"/>
                <a:cs typeface="+mn-cs"/>
              </a:rPr>
              <a:t>RA</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прямое восхождение</a:t>
            </a:r>
          </a:p>
          <a:p>
            <a:pPr lvl="0"/>
            <a:r>
              <a:rPr lang="en-US" sz="1200" i="1" kern="1200" dirty="0" err="1" smtClean="0">
                <a:solidFill>
                  <a:schemeClr val="tx1"/>
                </a:solidFill>
                <a:effectLst/>
                <a:latin typeface="+mn-lt"/>
                <a:ea typeface="+mn-ea"/>
                <a:cs typeface="+mn-cs"/>
              </a:rPr>
              <a:t>Decl</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склонение</a:t>
            </a:r>
          </a:p>
          <a:p>
            <a:pPr lvl="0"/>
            <a:r>
              <a:rPr lang="en-US" sz="1200" i="1" kern="1200" dirty="0" smtClean="0">
                <a:solidFill>
                  <a:schemeClr val="tx1"/>
                </a:solidFill>
                <a:effectLst/>
                <a:latin typeface="+mn-lt"/>
                <a:ea typeface="+mn-ea"/>
                <a:cs typeface="+mn-cs"/>
              </a:rPr>
              <a:t>Magnitude</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звездная величина</a:t>
            </a:r>
          </a:p>
          <a:p>
            <a:pPr lvl="0"/>
            <a:r>
              <a:rPr lang="en-US" sz="1200" i="1" kern="1200" dirty="0" smtClean="0">
                <a:solidFill>
                  <a:schemeClr val="tx1"/>
                </a:solidFill>
                <a:effectLst/>
                <a:latin typeface="+mn-lt"/>
                <a:ea typeface="+mn-ea"/>
                <a:cs typeface="+mn-cs"/>
              </a:rPr>
              <a:t>Band</a:t>
            </a:r>
            <a:r>
              <a:rPr lang="ru-RU" sz="1200" kern="1200" dirty="0" smtClean="0">
                <a:solidFill>
                  <a:schemeClr val="tx1"/>
                </a:solidFill>
                <a:effectLst/>
                <a:latin typeface="+mn-lt"/>
                <a:ea typeface="+mn-ea"/>
                <a:cs typeface="+mn-cs"/>
              </a:rPr>
              <a:t> – полоса частот при проведении наблюдения</a:t>
            </a:r>
          </a:p>
          <a:p>
            <a:pPr lvl="0"/>
            <a:r>
              <a:rPr lang="en-US" sz="1200" i="1" kern="1200" dirty="0" err="1" smtClean="0">
                <a:solidFill>
                  <a:schemeClr val="tx1"/>
                </a:solidFill>
                <a:effectLst/>
                <a:latin typeface="+mn-lt"/>
                <a:ea typeface="+mn-ea"/>
                <a:cs typeface="+mn-cs"/>
              </a:rPr>
              <a:t>Obs</a:t>
            </a:r>
            <a:r>
              <a:rPr lang="en-US" sz="1200" kern="1200" dirty="0" err="1"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code</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код обсерватории</a:t>
            </a:r>
          </a:p>
          <a:p>
            <a:r>
              <a:rPr lang="ru-RU" sz="1200" kern="1200" dirty="0" smtClean="0">
                <a:solidFill>
                  <a:schemeClr val="tx1"/>
                </a:solidFill>
                <a:effectLst/>
                <a:latin typeface="+mn-lt"/>
                <a:ea typeface="+mn-ea"/>
                <a:cs typeface="+mn-cs"/>
              </a:rPr>
              <a:t> Вдобавок к этому, в таблице присутствуют следующие поля: дата наблюдения (</a:t>
            </a:r>
            <a:r>
              <a:rPr lang="en-US" sz="1200" i="1" kern="1200" dirty="0" err="1" smtClean="0">
                <a:solidFill>
                  <a:schemeClr val="tx1"/>
                </a:solidFill>
                <a:effectLst/>
                <a:latin typeface="+mn-lt"/>
                <a:ea typeface="+mn-ea"/>
                <a:cs typeface="+mn-cs"/>
              </a:rPr>
              <a:t>Obs</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date</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MJD</a:t>
            </a:r>
            <a:r>
              <a:rPr lang="ru-RU" sz="1200" kern="1200" dirty="0" smtClean="0">
                <a:solidFill>
                  <a:schemeClr val="tx1"/>
                </a:solidFill>
                <a:effectLst/>
                <a:latin typeface="+mn-lt"/>
                <a:ea typeface="+mn-ea"/>
                <a:cs typeface="+mn-cs"/>
              </a:rPr>
              <a:t>), представленная в формате </a:t>
            </a:r>
            <a:r>
              <a:rPr lang="en-US" sz="1200" kern="1200" dirty="0" smtClean="0">
                <a:solidFill>
                  <a:schemeClr val="tx1"/>
                </a:solidFill>
                <a:effectLst/>
                <a:latin typeface="+mn-lt"/>
                <a:ea typeface="+mn-ea"/>
                <a:cs typeface="+mn-cs"/>
              </a:rPr>
              <a:t>MJD</a:t>
            </a:r>
            <a:r>
              <a:rPr lang="ru-RU" sz="1200" kern="1200" dirty="0" smtClean="0">
                <a:solidFill>
                  <a:schemeClr val="tx1"/>
                </a:solidFill>
                <a:effectLst/>
                <a:latin typeface="+mn-lt"/>
                <a:ea typeface="+mn-ea"/>
                <a:cs typeface="+mn-cs"/>
              </a:rPr>
              <a:t>, прямое восхождение (</a:t>
            </a:r>
            <a:r>
              <a:rPr lang="en-US" sz="1200" i="1" kern="1200" dirty="0" smtClean="0">
                <a:solidFill>
                  <a:schemeClr val="tx1"/>
                </a:solidFill>
                <a:effectLst/>
                <a:latin typeface="+mn-lt"/>
                <a:ea typeface="+mn-ea"/>
                <a:cs typeface="+mn-cs"/>
              </a:rPr>
              <a:t>RA</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float</a:t>
            </a:r>
            <a:r>
              <a:rPr lang="ru-RU" sz="1200" kern="1200" dirty="0" smtClean="0">
                <a:solidFill>
                  <a:schemeClr val="tx1"/>
                </a:solidFill>
                <a:effectLst/>
                <a:latin typeface="+mn-lt"/>
                <a:ea typeface="+mn-ea"/>
                <a:cs typeface="+mn-cs"/>
              </a:rPr>
              <a:t>) и склонение (</a:t>
            </a:r>
            <a:r>
              <a:rPr lang="en-US" sz="1200" i="1" kern="1200" dirty="0" err="1" smtClean="0">
                <a:solidFill>
                  <a:schemeClr val="tx1"/>
                </a:solidFill>
                <a:effectLst/>
                <a:latin typeface="+mn-lt"/>
                <a:ea typeface="+mn-ea"/>
                <a:cs typeface="+mn-cs"/>
              </a:rPr>
              <a:t>Decl</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float</a:t>
            </a:r>
            <a:r>
              <a:rPr lang="ru-RU" sz="1200" kern="1200" dirty="0" smtClean="0">
                <a:solidFill>
                  <a:schemeClr val="tx1"/>
                </a:solidFill>
                <a:effectLst/>
                <a:latin typeface="+mn-lt"/>
                <a:ea typeface="+mn-ea"/>
                <a:cs typeface="+mn-cs"/>
              </a:rPr>
              <a:t>), представленные в формате числа с плавающей точкой. В случае если наблюдение проводились с орбиты Земли,  к записи в таблице добавляются координаты телескопа (</a:t>
            </a:r>
            <a:r>
              <a:rPr lang="en-US" sz="1200" i="1" kern="1200" dirty="0" smtClean="0">
                <a:solidFill>
                  <a:schemeClr val="tx1"/>
                </a:solidFill>
                <a:effectLst/>
                <a:latin typeface="+mn-lt"/>
                <a:ea typeface="+mn-ea"/>
                <a:cs typeface="+mn-cs"/>
              </a:rPr>
              <a:t>X</a:t>
            </a:r>
            <a:r>
              <a:rPr lang="ru-RU"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Y</a:t>
            </a:r>
            <a:r>
              <a:rPr lang="ru-RU"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Z</a:t>
            </a:r>
            <a:r>
              <a:rPr lang="ru-RU" sz="1200" kern="1200" dirty="0" smtClean="0">
                <a:solidFill>
                  <a:schemeClr val="tx1"/>
                </a:solidFill>
                <a:effectLst/>
                <a:latin typeface="+mn-lt"/>
                <a:ea typeface="+mn-ea"/>
                <a:cs typeface="+mn-cs"/>
              </a:rPr>
              <a:t>). </a:t>
            </a:r>
          </a:p>
          <a:p>
            <a:r>
              <a:rPr lang="ru-RU" sz="1200" i="1" u="sng" kern="1200" dirty="0" smtClean="0">
                <a:solidFill>
                  <a:schemeClr val="tx1"/>
                </a:solidFill>
                <a:effectLst/>
                <a:latin typeface="+mn-lt"/>
                <a:ea typeface="+mn-ea"/>
                <a:cs typeface="+mn-cs"/>
              </a:rPr>
              <a:t>Таблица </a:t>
            </a:r>
            <a:r>
              <a:rPr lang="en-US" sz="1200" i="1" u="sng" kern="1200" dirty="0" smtClean="0">
                <a:solidFill>
                  <a:schemeClr val="tx1"/>
                </a:solidFill>
                <a:effectLst/>
                <a:latin typeface="+mn-lt"/>
                <a:ea typeface="+mn-ea"/>
                <a:cs typeface="+mn-cs"/>
              </a:rPr>
              <a:t>Circulars</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таблице </a:t>
            </a:r>
            <a:r>
              <a:rPr lang="en-US" sz="1200" kern="1200" dirty="0" smtClean="0">
                <a:solidFill>
                  <a:schemeClr val="tx1"/>
                </a:solidFill>
                <a:effectLst/>
                <a:latin typeface="+mn-lt"/>
                <a:ea typeface="+mn-ea"/>
                <a:cs typeface="+mn-cs"/>
              </a:rPr>
              <a:t>Circulars</a:t>
            </a:r>
            <a:r>
              <a:rPr lang="ru-RU" sz="1200" kern="1200" dirty="0" smtClean="0">
                <a:solidFill>
                  <a:schemeClr val="tx1"/>
                </a:solidFill>
                <a:effectLst/>
                <a:latin typeface="+mn-lt"/>
                <a:ea typeface="+mn-ea"/>
                <a:cs typeface="+mn-cs"/>
              </a:rPr>
              <a:t> представлена информация об электронных циркулярах, публикуемых </a:t>
            </a:r>
            <a:r>
              <a:rPr lang="en-US" sz="1200" kern="1200" dirty="0" smtClean="0">
                <a:solidFill>
                  <a:schemeClr val="tx1"/>
                </a:solidFill>
                <a:effectLst/>
                <a:latin typeface="+mn-lt"/>
                <a:ea typeface="+mn-ea"/>
                <a:cs typeface="+mn-cs"/>
              </a:rPr>
              <a:t>MPC</a:t>
            </a:r>
            <a:r>
              <a:rPr lang="ru-RU" sz="1200" kern="1200" dirty="0" smtClean="0">
                <a:solidFill>
                  <a:schemeClr val="tx1"/>
                </a:solidFill>
                <a:effectLst/>
                <a:latin typeface="+mn-lt"/>
                <a:ea typeface="+mn-ea"/>
                <a:cs typeface="+mn-cs"/>
              </a:rPr>
              <a:t> и обработанных в информационной системе. В системе обрабатываются данные из двух типов электронных циркуляров: </a:t>
            </a:r>
            <a:r>
              <a:rPr lang="en-US" sz="1200" kern="1200" dirty="0" smtClean="0">
                <a:solidFill>
                  <a:schemeClr val="tx1"/>
                </a:solidFill>
                <a:effectLst/>
                <a:latin typeface="+mn-lt"/>
                <a:ea typeface="+mn-ea"/>
                <a:cs typeface="+mn-cs"/>
              </a:rPr>
              <a:t>Near</a:t>
            </a:r>
            <a:r>
              <a:rPr lang="ru-RU"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Earth Asteroids</a:t>
            </a:r>
            <a:r>
              <a:rPr lang="ru-RU"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NEA</a:t>
            </a:r>
            <a:r>
              <a:rPr lang="ru-RU" sz="1200" kern="1200" dirty="0" smtClean="0">
                <a:solidFill>
                  <a:schemeClr val="tx1"/>
                </a:solidFill>
                <a:effectLst/>
                <a:latin typeface="+mn-lt"/>
                <a:ea typeface="+mn-ea"/>
                <a:cs typeface="+mn-cs"/>
              </a:rPr>
              <a:t>) и </a:t>
            </a:r>
            <a:r>
              <a:rPr lang="en-US" sz="1200" kern="1200" dirty="0" smtClean="0">
                <a:solidFill>
                  <a:schemeClr val="tx1"/>
                </a:solidFill>
                <a:effectLst/>
                <a:latin typeface="+mn-lt"/>
                <a:ea typeface="+mn-ea"/>
                <a:cs typeface="+mn-cs"/>
              </a:rPr>
              <a:t>Daily Orbit Update</a:t>
            </a:r>
            <a:r>
              <a:rPr lang="ru-RU"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DOU</a:t>
            </a:r>
            <a:r>
              <a:rPr lang="ru-RU" sz="1200" kern="1200" dirty="0" smtClean="0">
                <a:solidFill>
                  <a:schemeClr val="tx1"/>
                </a:solidFill>
                <a:effectLst/>
                <a:latin typeface="+mn-lt"/>
                <a:ea typeface="+mn-ea"/>
                <a:cs typeface="+mn-cs"/>
              </a:rPr>
              <a:t>). В таблице хранится имя циркуляра (</a:t>
            </a:r>
            <a:r>
              <a:rPr lang="en-US" sz="1200" i="1" kern="1200" dirty="0" smtClean="0">
                <a:solidFill>
                  <a:schemeClr val="tx1"/>
                </a:solidFill>
                <a:effectLst/>
                <a:latin typeface="+mn-lt"/>
                <a:ea typeface="+mn-ea"/>
                <a:cs typeface="+mn-cs"/>
              </a:rPr>
              <a:t>name</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circular</a:t>
            </a:r>
            <a:r>
              <a:rPr lang="ru-RU" sz="1200" kern="1200" dirty="0" smtClean="0">
                <a:solidFill>
                  <a:schemeClr val="tx1"/>
                </a:solidFill>
                <a:effectLst/>
                <a:latin typeface="+mn-lt"/>
                <a:ea typeface="+mn-ea"/>
                <a:cs typeface="+mn-cs"/>
              </a:rPr>
              <a:t>), дата и время его поступления в Центр Малых Планет (</a:t>
            </a:r>
            <a:r>
              <a:rPr lang="en-US" sz="1200" i="1" kern="1200" dirty="0" smtClean="0">
                <a:solidFill>
                  <a:schemeClr val="tx1"/>
                </a:solidFill>
                <a:effectLst/>
                <a:latin typeface="+mn-lt"/>
                <a:ea typeface="+mn-ea"/>
                <a:cs typeface="+mn-cs"/>
              </a:rPr>
              <a:t>time</a:t>
            </a:r>
            <a:r>
              <a:rPr lang="ru-RU" sz="1200" kern="1200" dirty="0" smtClean="0">
                <a:solidFill>
                  <a:schemeClr val="tx1"/>
                </a:solidFill>
                <a:effectLst/>
                <a:latin typeface="+mn-lt"/>
                <a:ea typeface="+mn-ea"/>
                <a:cs typeface="+mn-cs"/>
              </a:rPr>
              <a:t>) и его содержимое (</a:t>
            </a:r>
            <a:r>
              <a:rPr lang="en-US" sz="1200" i="1" kern="1200" dirty="0" smtClean="0">
                <a:solidFill>
                  <a:schemeClr val="tx1"/>
                </a:solidFill>
                <a:effectLst/>
                <a:latin typeface="+mn-lt"/>
                <a:ea typeface="+mn-ea"/>
                <a:cs typeface="+mn-cs"/>
              </a:rPr>
              <a:t>content</a:t>
            </a:r>
            <a:r>
              <a:rPr lang="ru-RU" sz="1200" kern="1200" dirty="0" smtClean="0">
                <a:solidFill>
                  <a:schemeClr val="tx1"/>
                </a:solidFill>
                <a:effectLst/>
                <a:latin typeface="+mn-lt"/>
                <a:ea typeface="+mn-ea"/>
                <a:cs typeface="+mn-cs"/>
              </a:rPr>
              <a:t>). В случае с </a:t>
            </a:r>
            <a:r>
              <a:rPr lang="en-US" sz="1200" kern="1200" dirty="0" smtClean="0">
                <a:solidFill>
                  <a:schemeClr val="tx1"/>
                </a:solidFill>
                <a:effectLst/>
                <a:latin typeface="+mn-lt"/>
                <a:ea typeface="+mn-ea"/>
                <a:cs typeface="+mn-cs"/>
              </a:rPr>
              <a:t>NEA</a:t>
            </a:r>
            <a:r>
              <a:rPr lang="ru-RU" sz="1200" kern="1200" dirty="0" smtClean="0">
                <a:solidFill>
                  <a:schemeClr val="tx1"/>
                </a:solidFill>
                <a:effectLst/>
                <a:latin typeface="+mn-lt"/>
                <a:ea typeface="+mn-ea"/>
                <a:cs typeface="+mn-cs"/>
              </a:rPr>
              <a:t> циркулярами, в таблице хранится также информация об астероиде, наблюдения которого представлены в данном циркуляре (</a:t>
            </a:r>
            <a:r>
              <a:rPr lang="en-US" sz="1200" i="1" kern="1200" dirty="0" smtClean="0">
                <a:solidFill>
                  <a:schemeClr val="tx1"/>
                </a:solidFill>
                <a:effectLst/>
                <a:latin typeface="+mn-lt"/>
                <a:ea typeface="+mn-ea"/>
                <a:cs typeface="+mn-cs"/>
              </a:rPr>
              <a:t>id</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ast</a:t>
            </a:r>
            <a:r>
              <a:rPr lang="ru-RU" sz="1200" kern="1200" dirty="0" smtClean="0">
                <a:solidFill>
                  <a:schemeClr val="tx1"/>
                </a:solidFill>
                <a:effectLst/>
                <a:latin typeface="+mn-lt"/>
                <a:ea typeface="+mn-ea"/>
                <a:cs typeface="+mn-cs"/>
              </a:rPr>
              <a:t>).</a:t>
            </a:r>
          </a:p>
          <a:p>
            <a:r>
              <a:rPr lang="ru-RU" sz="1200" kern="1200" dirty="0" smtClean="0">
                <a:solidFill>
                  <a:schemeClr val="tx1"/>
                </a:solidFill>
                <a:effectLst/>
                <a:latin typeface="+mn-lt"/>
                <a:ea typeface="+mn-ea"/>
                <a:cs typeface="+mn-cs"/>
              </a:rPr>
              <a:t> </a:t>
            </a:r>
          </a:p>
          <a:p>
            <a:r>
              <a:rPr lang="ru-RU" sz="1200" i="1" u="sng" kern="1200" dirty="0" smtClean="0">
                <a:solidFill>
                  <a:schemeClr val="tx1"/>
                </a:solidFill>
                <a:effectLst/>
                <a:latin typeface="+mn-lt"/>
                <a:ea typeface="+mn-ea"/>
                <a:cs typeface="+mn-cs"/>
              </a:rPr>
              <a:t>Таблица </a:t>
            </a:r>
            <a:r>
              <a:rPr lang="en-US" sz="1200" i="1" u="sng" kern="1200" dirty="0" smtClean="0">
                <a:solidFill>
                  <a:schemeClr val="tx1"/>
                </a:solidFill>
                <a:effectLst/>
                <a:latin typeface="+mn-lt"/>
                <a:ea typeface="+mn-ea"/>
                <a:cs typeface="+mn-cs"/>
              </a:rPr>
              <a:t>Orbit</a:t>
            </a:r>
            <a:r>
              <a:rPr lang="ru-RU" sz="1200" i="1" u="sng" kern="1200" dirty="0" smtClean="0">
                <a:solidFill>
                  <a:schemeClr val="tx1"/>
                </a:solidFill>
                <a:effectLst/>
                <a:latin typeface="+mn-lt"/>
                <a:ea typeface="+mn-ea"/>
                <a:cs typeface="+mn-cs"/>
              </a:rPr>
              <a:t>_</a:t>
            </a:r>
            <a:r>
              <a:rPr lang="en-US" sz="1200" i="1" u="sng" kern="1200" dirty="0" smtClean="0">
                <a:solidFill>
                  <a:schemeClr val="tx1"/>
                </a:solidFill>
                <a:effectLst/>
                <a:latin typeface="+mn-lt"/>
                <a:ea typeface="+mn-ea"/>
                <a:cs typeface="+mn-cs"/>
              </a:rPr>
              <a:t>Elements</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таблице </a:t>
            </a:r>
            <a:r>
              <a:rPr lang="en-US" sz="1200" kern="1200" dirty="0" smtClean="0">
                <a:solidFill>
                  <a:schemeClr val="tx1"/>
                </a:solidFill>
                <a:effectLst/>
                <a:latin typeface="+mn-lt"/>
                <a:ea typeface="+mn-ea"/>
                <a:cs typeface="+mn-cs"/>
              </a:rPr>
              <a:t>Orbit</a:t>
            </a:r>
            <a:r>
              <a:rPr lang="ru-RU" sz="1200" kern="1200" dirty="0" smtClean="0">
                <a:solidFill>
                  <a:schemeClr val="tx1"/>
                </a:solidFill>
                <a:effectLst/>
                <a:latin typeface="+mn-lt"/>
                <a:ea typeface="+mn-ea"/>
                <a:cs typeface="+mn-cs"/>
              </a:rPr>
              <a:t>_</a:t>
            </a:r>
            <a:r>
              <a:rPr lang="en-US" sz="1200" kern="1200" dirty="0" smtClean="0">
                <a:solidFill>
                  <a:schemeClr val="tx1"/>
                </a:solidFill>
                <a:effectLst/>
                <a:latin typeface="+mn-lt"/>
                <a:ea typeface="+mn-ea"/>
                <a:cs typeface="+mn-cs"/>
              </a:rPr>
              <a:t>Elements</a:t>
            </a:r>
            <a:r>
              <a:rPr lang="ru-RU" sz="1200" kern="1200" dirty="0" smtClean="0">
                <a:solidFill>
                  <a:schemeClr val="tx1"/>
                </a:solidFill>
                <a:effectLst/>
                <a:latin typeface="+mn-lt"/>
                <a:ea typeface="+mn-ea"/>
                <a:cs typeface="+mn-cs"/>
              </a:rPr>
              <a:t> представлены элементы орбит всех тел, полученные из каталогов </a:t>
            </a:r>
            <a:r>
              <a:rPr lang="en-US" sz="1200" kern="1200" dirty="0" smtClean="0">
                <a:solidFill>
                  <a:schemeClr val="tx1"/>
                </a:solidFill>
                <a:effectLst/>
                <a:latin typeface="+mn-lt"/>
                <a:ea typeface="+mn-ea"/>
                <a:cs typeface="+mn-cs"/>
              </a:rPr>
              <a:t>MPC</a:t>
            </a:r>
            <a:r>
              <a:rPr lang="ru-RU" sz="1200" kern="1200" dirty="0" smtClean="0">
                <a:solidFill>
                  <a:schemeClr val="tx1"/>
                </a:solidFill>
                <a:effectLst/>
                <a:latin typeface="+mn-lt"/>
                <a:ea typeface="+mn-ea"/>
                <a:cs typeface="+mn-cs"/>
              </a:rPr>
              <a:t> при начальном заполнении или обновлении базы данных и начальные орбиты, используемые пользователем при уточнении орбит в ручном режиме. Таблица содержит следующие поля</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err="1" smtClean="0">
                <a:solidFill>
                  <a:schemeClr val="tx1"/>
                </a:solidFill>
                <a:effectLst/>
                <a:latin typeface="+mn-lt"/>
                <a:ea typeface="+mn-ea"/>
                <a:cs typeface="+mn-cs"/>
              </a:rPr>
              <a:t>id_ast</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идентификатор объекта</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a</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большая полуось орбиты</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e</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эксцентриситет</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M</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средняя аномалия эпохи</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node</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долгота восходящего узла</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err="1" smtClean="0">
                <a:solidFill>
                  <a:schemeClr val="tx1"/>
                </a:solidFill>
                <a:effectLst/>
                <a:latin typeface="+mn-lt"/>
                <a:ea typeface="+mn-ea"/>
                <a:cs typeface="+mn-cs"/>
              </a:rPr>
              <a:t>i</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наклонение орбиты</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w</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долгота перигелия</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epoch</a:t>
            </a:r>
            <a:r>
              <a:rPr lang="ru-RU" sz="1200" kern="1200" dirty="0" smtClean="0">
                <a:solidFill>
                  <a:schemeClr val="tx1"/>
                </a:solidFill>
                <a:effectLst/>
                <a:latin typeface="+mn-lt"/>
                <a:ea typeface="+mn-ea"/>
                <a:cs typeface="+mn-cs"/>
              </a:rPr>
              <a:t> – эпоха.</a:t>
            </a:r>
          </a:p>
          <a:p>
            <a:r>
              <a:rPr lang="ru-RU" sz="1200" i="1" u="sng" kern="1200" dirty="0" smtClean="0">
                <a:solidFill>
                  <a:schemeClr val="tx1"/>
                </a:solidFill>
                <a:effectLst/>
                <a:latin typeface="+mn-lt"/>
                <a:ea typeface="+mn-ea"/>
                <a:cs typeface="+mn-cs"/>
              </a:rPr>
              <a:t>Таблица </a:t>
            </a:r>
            <a:r>
              <a:rPr lang="en-US" sz="1200" i="1" u="sng" kern="1200" dirty="0" smtClean="0">
                <a:solidFill>
                  <a:schemeClr val="tx1"/>
                </a:solidFill>
                <a:effectLst/>
                <a:latin typeface="+mn-lt"/>
                <a:ea typeface="+mn-ea"/>
                <a:cs typeface="+mn-cs"/>
              </a:rPr>
              <a:t>Tasks</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Таблица </a:t>
            </a:r>
            <a:r>
              <a:rPr lang="en-US" sz="1200" kern="1200" dirty="0" smtClean="0">
                <a:solidFill>
                  <a:schemeClr val="tx1"/>
                </a:solidFill>
                <a:effectLst/>
                <a:latin typeface="+mn-lt"/>
                <a:ea typeface="+mn-ea"/>
                <a:cs typeface="+mn-cs"/>
              </a:rPr>
              <a:t>Tasks</a:t>
            </a:r>
            <a:r>
              <a:rPr lang="ru-RU" sz="1200" kern="1200" dirty="0" smtClean="0">
                <a:solidFill>
                  <a:schemeClr val="tx1"/>
                </a:solidFill>
                <a:effectLst/>
                <a:latin typeface="+mn-lt"/>
                <a:ea typeface="+mn-ea"/>
                <a:cs typeface="+mn-cs"/>
              </a:rPr>
              <a:t> содержит информацию обо всех заданиях для программного комплекса на уточнение орбиты. В ней представлена следующая информация</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id</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ast</a:t>
            </a:r>
            <a:r>
              <a:rPr lang="ru-RU" sz="1200" kern="1200" dirty="0" smtClean="0">
                <a:solidFill>
                  <a:schemeClr val="tx1"/>
                </a:solidFill>
                <a:effectLst/>
                <a:latin typeface="+mn-lt"/>
                <a:ea typeface="+mn-ea"/>
                <a:cs typeface="+mn-cs"/>
              </a:rPr>
              <a:t> - идентификатор, для которого строится орбита; </a:t>
            </a:r>
          </a:p>
          <a:p>
            <a:pPr lvl="0"/>
            <a:r>
              <a:rPr lang="en-US" sz="1200" i="1" kern="1200" dirty="0" err="1" smtClean="0">
                <a:solidFill>
                  <a:schemeClr val="tx1"/>
                </a:solidFill>
                <a:effectLst/>
                <a:latin typeface="+mn-lt"/>
                <a:ea typeface="+mn-ea"/>
                <a:cs typeface="+mn-cs"/>
              </a:rPr>
              <a:t>datetime</a:t>
            </a:r>
            <a:r>
              <a:rPr lang="ru-RU" sz="1200" kern="1200" dirty="0" smtClean="0">
                <a:solidFill>
                  <a:schemeClr val="tx1"/>
                </a:solidFill>
                <a:effectLst/>
                <a:latin typeface="+mn-lt"/>
                <a:ea typeface="+mn-ea"/>
                <a:cs typeface="+mn-cs"/>
              </a:rPr>
              <a:t> - дата формирования задания информационной системой;</a:t>
            </a:r>
          </a:p>
          <a:p>
            <a:pPr lvl="0"/>
            <a:r>
              <a:rPr lang="en-US" sz="1200" i="1" kern="1200" dirty="0" err="1" smtClean="0">
                <a:solidFill>
                  <a:schemeClr val="tx1"/>
                </a:solidFill>
                <a:effectLst/>
                <a:latin typeface="+mn-lt"/>
                <a:ea typeface="+mn-ea"/>
                <a:cs typeface="+mn-cs"/>
              </a:rPr>
              <a:t>initial_orbit</a:t>
            </a:r>
            <a:r>
              <a:rPr lang="en-US" sz="1200" kern="1200" dirty="0" smtClean="0">
                <a:solidFill>
                  <a:schemeClr val="tx1"/>
                </a:solidFill>
                <a:effectLst/>
                <a:latin typeface="+mn-lt"/>
                <a:ea typeface="+mn-ea"/>
                <a:cs typeface="+mn-cs"/>
              </a:rPr>
              <a:t> / </a:t>
            </a:r>
            <a:r>
              <a:rPr lang="en-US" sz="1200" i="1" kern="1200" dirty="0" err="1" smtClean="0">
                <a:solidFill>
                  <a:schemeClr val="tx1"/>
                </a:solidFill>
                <a:effectLst/>
                <a:latin typeface="+mn-lt"/>
                <a:ea typeface="+mn-ea"/>
                <a:cs typeface="+mn-cs"/>
              </a:rPr>
              <a:t>initial_orbit_calc</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предварительная орбита</a:t>
            </a:r>
            <a:r>
              <a:rPr lang="en-US" sz="1200" kern="1200" dirty="0" smtClean="0">
                <a:solidFill>
                  <a:schemeClr val="tx1"/>
                </a:solidFill>
                <a:effectLst/>
                <a:latin typeface="+mn-lt"/>
                <a:ea typeface="+mn-ea"/>
                <a:cs typeface="+mn-cs"/>
              </a:rPr>
              <a:t>; </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arc</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length</a:t>
            </a:r>
            <a:r>
              <a:rPr lang="ru-RU" sz="1200" kern="1200" dirty="0" smtClean="0">
                <a:solidFill>
                  <a:schemeClr val="tx1"/>
                </a:solidFill>
                <a:effectLst/>
                <a:latin typeface="+mn-lt"/>
                <a:ea typeface="+mn-ea"/>
                <a:cs typeface="+mn-cs"/>
              </a:rPr>
              <a:t> - длина дуги, по которой высчитывается орбита; </a:t>
            </a:r>
          </a:p>
          <a:p>
            <a:pPr lvl="0"/>
            <a:r>
              <a:rPr lang="en-US" sz="1200" i="1" kern="1200" dirty="0" err="1" smtClean="0">
                <a:solidFill>
                  <a:schemeClr val="tx1"/>
                </a:solidFill>
                <a:effectLst/>
                <a:latin typeface="+mn-lt"/>
                <a:ea typeface="+mn-ea"/>
                <a:cs typeface="+mn-cs"/>
              </a:rPr>
              <a:t>numb_obs</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количество наблюдений; </a:t>
            </a:r>
          </a:p>
          <a:p>
            <a:pPr lvl="0"/>
            <a:r>
              <a:rPr lang="en-US" sz="1200" i="1" kern="1200" dirty="0" smtClean="0">
                <a:solidFill>
                  <a:schemeClr val="tx1"/>
                </a:solidFill>
                <a:effectLst/>
                <a:latin typeface="+mn-lt"/>
                <a:ea typeface="+mn-ea"/>
                <a:cs typeface="+mn-cs"/>
              </a:rPr>
              <a:t>state </a:t>
            </a:r>
            <a:r>
              <a:rPr lang="ru-RU" sz="1200" kern="1200" dirty="0" smtClean="0">
                <a:solidFill>
                  <a:schemeClr val="tx1"/>
                </a:solidFill>
                <a:effectLst/>
                <a:latin typeface="+mn-lt"/>
                <a:ea typeface="+mn-ea"/>
                <a:cs typeface="+mn-cs"/>
              </a:rPr>
              <a:t>– статус задания</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method </a:t>
            </a:r>
            <a:r>
              <a:rPr lang="ru-RU" sz="1200" kern="1200" dirty="0" smtClean="0">
                <a:solidFill>
                  <a:schemeClr val="tx1"/>
                </a:solidFill>
                <a:effectLst/>
                <a:latin typeface="+mn-lt"/>
                <a:ea typeface="+mn-ea"/>
                <a:cs typeface="+mn-cs"/>
              </a:rPr>
              <a:t>- метод, которым была посчитана орбита.</a:t>
            </a:r>
          </a:p>
          <a:p>
            <a:r>
              <a:rPr lang="ru-RU" sz="1200" kern="1200" dirty="0" smtClean="0">
                <a:solidFill>
                  <a:schemeClr val="tx1"/>
                </a:solidFill>
                <a:effectLst/>
                <a:latin typeface="+mn-lt"/>
                <a:ea typeface="+mn-ea"/>
                <a:cs typeface="+mn-cs"/>
              </a:rPr>
              <a:t>Поле статуса задания может содержать следующие значения:</a:t>
            </a:r>
          </a:p>
          <a:p>
            <a:pPr lvl="0"/>
            <a:r>
              <a:rPr lang="en-US" sz="1200" kern="1200" dirty="0" smtClean="0">
                <a:solidFill>
                  <a:schemeClr val="tx1"/>
                </a:solidFill>
                <a:effectLst/>
                <a:latin typeface="+mn-lt"/>
                <a:ea typeface="+mn-ea"/>
                <a:cs typeface="+mn-cs"/>
              </a:rPr>
              <a:t>0 – </a:t>
            </a:r>
            <a:r>
              <a:rPr lang="ru-RU" sz="1200" kern="1200" dirty="0" smtClean="0">
                <a:solidFill>
                  <a:schemeClr val="tx1"/>
                </a:solidFill>
                <a:effectLst/>
                <a:latin typeface="+mn-lt"/>
                <a:ea typeface="+mn-ea"/>
                <a:cs typeface="+mn-cs"/>
              </a:rPr>
              <a:t>необработанное задание</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ru-RU" sz="1200" kern="1200" dirty="0" smtClean="0">
                <a:solidFill>
                  <a:schemeClr val="tx1"/>
                </a:solidFill>
                <a:effectLst/>
                <a:latin typeface="+mn-lt"/>
                <a:ea typeface="+mn-ea"/>
                <a:cs typeface="+mn-cs"/>
              </a:rPr>
              <a:t>1 – задание находится в процессе обработки;</a:t>
            </a:r>
          </a:p>
          <a:p>
            <a:pPr lvl="0"/>
            <a:r>
              <a:rPr lang="ru-RU" sz="1200" kern="1200" dirty="0" smtClean="0">
                <a:solidFill>
                  <a:schemeClr val="tx1"/>
                </a:solidFill>
                <a:effectLst/>
                <a:latin typeface="+mn-lt"/>
                <a:ea typeface="+mn-ea"/>
                <a:cs typeface="+mn-cs"/>
              </a:rPr>
              <a:t>2 – успешно обработанное задание</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ru-RU" sz="1200" kern="1200" dirty="0" smtClean="0">
                <a:solidFill>
                  <a:schemeClr val="tx1"/>
                </a:solidFill>
                <a:effectLst/>
                <a:latin typeface="+mn-lt"/>
                <a:ea typeface="+mn-ea"/>
                <a:cs typeface="+mn-cs"/>
              </a:rPr>
              <a:t>3 – неудачно обработанное задание</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ru-RU" sz="1200" kern="1200" dirty="0" smtClean="0">
                <a:solidFill>
                  <a:schemeClr val="tx1"/>
                </a:solidFill>
                <a:effectLst/>
                <a:latin typeface="+mn-lt"/>
                <a:ea typeface="+mn-ea"/>
                <a:cs typeface="+mn-cs"/>
              </a:rPr>
              <a:t>4 – неудачно обработанное задание, которое в дальнейшем было успешно обработано с другими параметрами в ручном режиме.</a:t>
            </a:r>
          </a:p>
          <a:p>
            <a:r>
              <a:rPr lang="ru-RU" sz="1200" kern="1200" dirty="0" smtClean="0">
                <a:solidFill>
                  <a:schemeClr val="tx1"/>
                </a:solidFill>
                <a:effectLst/>
                <a:latin typeface="+mn-lt"/>
                <a:ea typeface="+mn-ea"/>
                <a:cs typeface="+mn-cs"/>
              </a:rPr>
              <a:t>В случае, если орбита для данного объекта ранее не уточнялась, то предварительная орбита берется из таблицы </a:t>
            </a:r>
            <a:r>
              <a:rPr lang="en-US" sz="1200" i="1" kern="1200" dirty="0" smtClean="0">
                <a:solidFill>
                  <a:schemeClr val="tx1"/>
                </a:solidFill>
                <a:effectLst/>
                <a:latin typeface="+mn-lt"/>
                <a:ea typeface="+mn-ea"/>
                <a:cs typeface="+mn-cs"/>
              </a:rPr>
              <a:t>Orbit</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Elements</a:t>
            </a:r>
            <a:r>
              <a:rPr lang="ru-RU" sz="1200" kern="1200" dirty="0" smtClean="0">
                <a:solidFill>
                  <a:schemeClr val="tx1"/>
                </a:solidFill>
                <a:effectLst/>
                <a:latin typeface="+mn-lt"/>
                <a:ea typeface="+mn-ea"/>
                <a:cs typeface="+mn-cs"/>
              </a:rPr>
              <a:t> (поле </a:t>
            </a:r>
            <a:r>
              <a:rPr lang="en-US" sz="1200" i="1" kern="1200" dirty="0" smtClean="0">
                <a:solidFill>
                  <a:schemeClr val="tx1"/>
                </a:solidFill>
                <a:effectLst/>
                <a:latin typeface="+mn-lt"/>
                <a:ea typeface="+mn-ea"/>
                <a:cs typeface="+mn-cs"/>
              </a:rPr>
              <a:t>initial</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orbit</a:t>
            </a:r>
            <a:r>
              <a:rPr lang="ru-RU" sz="1200" kern="1200" dirty="0" smtClean="0">
                <a:solidFill>
                  <a:schemeClr val="tx1"/>
                </a:solidFill>
                <a:effectLst/>
                <a:latin typeface="+mn-lt"/>
                <a:ea typeface="+mn-ea"/>
                <a:cs typeface="+mn-cs"/>
              </a:rPr>
              <a:t>). В противном случае, предварительная орбита берется из таблицы </a:t>
            </a:r>
            <a:r>
              <a:rPr lang="en-US" sz="1200" i="1" kern="1200" dirty="0" smtClean="0">
                <a:solidFill>
                  <a:schemeClr val="tx1"/>
                </a:solidFill>
                <a:effectLst/>
                <a:latin typeface="+mn-lt"/>
                <a:ea typeface="+mn-ea"/>
                <a:cs typeface="+mn-cs"/>
              </a:rPr>
              <a:t>Orbit</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Elements</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Calc</a:t>
            </a:r>
            <a:r>
              <a:rPr lang="ru-RU" sz="1200" kern="1200" dirty="0" smtClean="0">
                <a:solidFill>
                  <a:schemeClr val="tx1"/>
                </a:solidFill>
                <a:effectLst/>
                <a:latin typeface="+mn-lt"/>
                <a:ea typeface="+mn-ea"/>
                <a:cs typeface="+mn-cs"/>
              </a:rPr>
              <a:t> (поле </a:t>
            </a:r>
            <a:r>
              <a:rPr lang="en-US" sz="1200" i="1" kern="1200" dirty="0" smtClean="0">
                <a:solidFill>
                  <a:schemeClr val="tx1"/>
                </a:solidFill>
                <a:effectLst/>
                <a:latin typeface="+mn-lt"/>
                <a:ea typeface="+mn-ea"/>
                <a:cs typeface="+mn-cs"/>
              </a:rPr>
              <a:t>initial</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orbit</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calc</a:t>
            </a:r>
            <a:r>
              <a:rPr lang="ru-RU" sz="1200" kern="1200" dirty="0" smtClean="0">
                <a:solidFill>
                  <a:schemeClr val="tx1"/>
                </a:solidFill>
                <a:effectLst/>
                <a:latin typeface="+mn-lt"/>
                <a:ea typeface="+mn-ea"/>
                <a:cs typeface="+mn-cs"/>
              </a:rPr>
              <a:t>). Поле </a:t>
            </a:r>
            <a:r>
              <a:rPr lang="en-US" sz="1200" i="1" kern="1200" dirty="0" smtClean="0">
                <a:solidFill>
                  <a:schemeClr val="tx1"/>
                </a:solidFill>
                <a:effectLst/>
                <a:latin typeface="+mn-lt"/>
                <a:ea typeface="+mn-ea"/>
                <a:cs typeface="+mn-cs"/>
              </a:rPr>
              <a:t>initial</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orbit</a:t>
            </a:r>
            <a:r>
              <a:rPr lang="ru-RU" sz="1200" kern="1200" dirty="0" smtClean="0">
                <a:solidFill>
                  <a:schemeClr val="tx1"/>
                </a:solidFill>
                <a:effectLst/>
                <a:latin typeface="+mn-lt"/>
                <a:ea typeface="+mn-ea"/>
                <a:cs typeface="+mn-cs"/>
              </a:rPr>
              <a:t> связано с полем </a:t>
            </a:r>
            <a:r>
              <a:rPr lang="en-US" sz="1200" i="1" kern="1200" dirty="0" smtClean="0">
                <a:solidFill>
                  <a:schemeClr val="tx1"/>
                </a:solidFill>
                <a:effectLst/>
                <a:latin typeface="+mn-lt"/>
                <a:ea typeface="+mn-ea"/>
                <a:cs typeface="+mn-cs"/>
              </a:rPr>
              <a:t>id</a:t>
            </a:r>
            <a:r>
              <a:rPr lang="ru-RU" sz="1200" kern="1200" dirty="0" smtClean="0">
                <a:solidFill>
                  <a:schemeClr val="tx1"/>
                </a:solidFill>
                <a:effectLst/>
                <a:latin typeface="+mn-lt"/>
                <a:ea typeface="+mn-ea"/>
                <a:cs typeface="+mn-cs"/>
              </a:rPr>
              <a:t> таблицы </a:t>
            </a:r>
            <a:r>
              <a:rPr lang="en-US" sz="1200" i="1" kern="1200" dirty="0" smtClean="0">
                <a:solidFill>
                  <a:schemeClr val="tx1"/>
                </a:solidFill>
                <a:effectLst/>
                <a:latin typeface="+mn-lt"/>
                <a:ea typeface="+mn-ea"/>
                <a:cs typeface="+mn-cs"/>
              </a:rPr>
              <a:t>Orbit</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Elements</a:t>
            </a:r>
            <a:r>
              <a:rPr lang="ru-RU" sz="1200" kern="1200" dirty="0" smtClean="0">
                <a:solidFill>
                  <a:schemeClr val="tx1"/>
                </a:solidFill>
                <a:effectLst/>
                <a:latin typeface="+mn-lt"/>
                <a:ea typeface="+mn-ea"/>
                <a:cs typeface="+mn-cs"/>
              </a:rPr>
              <a:t>, а поле </a:t>
            </a:r>
            <a:r>
              <a:rPr lang="en-US" sz="1200" i="1" kern="1200" dirty="0" smtClean="0">
                <a:solidFill>
                  <a:schemeClr val="tx1"/>
                </a:solidFill>
                <a:effectLst/>
                <a:latin typeface="+mn-lt"/>
                <a:ea typeface="+mn-ea"/>
                <a:cs typeface="+mn-cs"/>
              </a:rPr>
              <a:t>initial</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orbit</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calc</a:t>
            </a:r>
            <a:r>
              <a:rPr lang="ru-RU" sz="1200" kern="1200" dirty="0" smtClean="0">
                <a:solidFill>
                  <a:schemeClr val="tx1"/>
                </a:solidFill>
                <a:effectLst/>
                <a:latin typeface="+mn-lt"/>
                <a:ea typeface="+mn-ea"/>
                <a:cs typeface="+mn-cs"/>
              </a:rPr>
              <a:t> – с полем </a:t>
            </a:r>
            <a:r>
              <a:rPr lang="en-US" sz="1200" i="1" kern="1200" dirty="0" smtClean="0">
                <a:solidFill>
                  <a:schemeClr val="tx1"/>
                </a:solidFill>
                <a:effectLst/>
                <a:latin typeface="+mn-lt"/>
                <a:ea typeface="+mn-ea"/>
                <a:cs typeface="+mn-cs"/>
              </a:rPr>
              <a:t>id</a:t>
            </a:r>
            <a:r>
              <a:rPr lang="ru-RU" sz="1200" kern="1200" dirty="0" smtClean="0">
                <a:solidFill>
                  <a:schemeClr val="tx1"/>
                </a:solidFill>
                <a:effectLst/>
                <a:latin typeface="+mn-lt"/>
                <a:ea typeface="+mn-ea"/>
                <a:cs typeface="+mn-cs"/>
              </a:rPr>
              <a:t> таблицы </a:t>
            </a:r>
            <a:r>
              <a:rPr lang="en-US" sz="1200" i="1" kern="1200" dirty="0" smtClean="0">
                <a:solidFill>
                  <a:schemeClr val="tx1"/>
                </a:solidFill>
                <a:effectLst/>
                <a:latin typeface="+mn-lt"/>
                <a:ea typeface="+mn-ea"/>
                <a:cs typeface="+mn-cs"/>
              </a:rPr>
              <a:t>Orbit</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Elements</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Calc</a:t>
            </a:r>
            <a:r>
              <a:rPr lang="ru-RU" sz="1200" kern="1200" dirty="0" smtClean="0">
                <a:solidFill>
                  <a:schemeClr val="tx1"/>
                </a:solidFill>
                <a:effectLst/>
                <a:latin typeface="+mn-lt"/>
                <a:ea typeface="+mn-ea"/>
                <a:cs typeface="+mn-cs"/>
              </a:rPr>
              <a:t>.</a:t>
            </a:r>
          </a:p>
          <a:p>
            <a:r>
              <a:rPr lang="ru-RU" sz="1200" i="1" u="sng" kern="1200" dirty="0" smtClean="0">
                <a:solidFill>
                  <a:schemeClr val="tx1"/>
                </a:solidFill>
                <a:effectLst/>
                <a:latin typeface="+mn-lt"/>
                <a:ea typeface="+mn-ea"/>
                <a:cs typeface="+mn-cs"/>
              </a:rPr>
              <a:t>Таблица </a:t>
            </a:r>
            <a:r>
              <a:rPr lang="en-US" sz="1200" i="1" u="sng" kern="1200" dirty="0" smtClean="0">
                <a:solidFill>
                  <a:schemeClr val="tx1"/>
                </a:solidFill>
                <a:effectLst/>
                <a:latin typeface="+mn-lt"/>
                <a:ea typeface="+mn-ea"/>
                <a:cs typeface="+mn-cs"/>
              </a:rPr>
              <a:t>Orbit</a:t>
            </a:r>
            <a:r>
              <a:rPr lang="ru-RU" sz="1200" i="1" u="sng" kern="1200" dirty="0" smtClean="0">
                <a:solidFill>
                  <a:schemeClr val="tx1"/>
                </a:solidFill>
                <a:effectLst/>
                <a:latin typeface="+mn-lt"/>
                <a:ea typeface="+mn-ea"/>
                <a:cs typeface="+mn-cs"/>
              </a:rPr>
              <a:t>_</a:t>
            </a:r>
            <a:r>
              <a:rPr lang="en-US" sz="1200" i="1" u="sng" kern="1200" dirty="0" smtClean="0">
                <a:solidFill>
                  <a:schemeClr val="tx1"/>
                </a:solidFill>
                <a:effectLst/>
                <a:latin typeface="+mn-lt"/>
                <a:ea typeface="+mn-ea"/>
                <a:cs typeface="+mn-cs"/>
              </a:rPr>
              <a:t>Elements</a:t>
            </a:r>
            <a:r>
              <a:rPr lang="ru-RU" sz="1200" i="1" u="sng" kern="1200" dirty="0" smtClean="0">
                <a:solidFill>
                  <a:schemeClr val="tx1"/>
                </a:solidFill>
                <a:effectLst/>
                <a:latin typeface="+mn-lt"/>
                <a:ea typeface="+mn-ea"/>
                <a:cs typeface="+mn-cs"/>
              </a:rPr>
              <a:t>_</a:t>
            </a:r>
            <a:r>
              <a:rPr lang="en-US" sz="1200" i="1" u="sng" kern="1200" dirty="0" err="1" smtClean="0">
                <a:solidFill>
                  <a:schemeClr val="tx1"/>
                </a:solidFill>
                <a:effectLst/>
                <a:latin typeface="+mn-lt"/>
                <a:ea typeface="+mn-ea"/>
                <a:cs typeface="+mn-cs"/>
              </a:rPr>
              <a:t>Calc</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таблице </a:t>
            </a:r>
            <a:r>
              <a:rPr lang="en-US" sz="1200" kern="1200" dirty="0" smtClean="0">
                <a:solidFill>
                  <a:schemeClr val="tx1"/>
                </a:solidFill>
                <a:effectLst/>
                <a:latin typeface="+mn-lt"/>
                <a:ea typeface="+mn-ea"/>
                <a:cs typeface="+mn-cs"/>
              </a:rPr>
              <a:t>Orbit</a:t>
            </a:r>
            <a:r>
              <a:rPr lang="ru-RU" sz="1200" kern="1200" dirty="0" smtClean="0">
                <a:solidFill>
                  <a:schemeClr val="tx1"/>
                </a:solidFill>
                <a:effectLst/>
                <a:latin typeface="+mn-lt"/>
                <a:ea typeface="+mn-ea"/>
                <a:cs typeface="+mn-cs"/>
              </a:rPr>
              <a:t>_</a:t>
            </a:r>
            <a:r>
              <a:rPr lang="en-US" sz="1200" kern="1200" dirty="0" smtClean="0">
                <a:solidFill>
                  <a:schemeClr val="tx1"/>
                </a:solidFill>
                <a:effectLst/>
                <a:latin typeface="+mn-lt"/>
                <a:ea typeface="+mn-ea"/>
                <a:cs typeface="+mn-cs"/>
              </a:rPr>
              <a:t>Elements</a:t>
            </a:r>
            <a:r>
              <a:rPr lang="ru-RU" sz="1200" kern="1200" dirty="0" smtClean="0">
                <a:solidFill>
                  <a:schemeClr val="tx1"/>
                </a:solidFill>
                <a:effectLst/>
                <a:latin typeface="+mn-lt"/>
                <a:ea typeface="+mn-ea"/>
                <a:cs typeface="+mn-cs"/>
              </a:rPr>
              <a:t>_</a:t>
            </a:r>
            <a:r>
              <a:rPr lang="en-US" sz="1200" kern="1200" dirty="0" err="1" smtClean="0">
                <a:solidFill>
                  <a:schemeClr val="tx1"/>
                </a:solidFill>
                <a:effectLst/>
                <a:latin typeface="+mn-lt"/>
                <a:ea typeface="+mn-ea"/>
                <a:cs typeface="+mn-cs"/>
              </a:rPr>
              <a:t>Calc</a:t>
            </a:r>
            <a:r>
              <a:rPr lang="ru-RU" sz="1200" kern="1200" dirty="0" smtClean="0">
                <a:solidFill>
                  <a:schemeClr val="tx1"/>
                </a:solidFill>
                <a:effectLst/>
                <a:latin typeface="+mn-lt"/>
                <a:ea typeface="+mn-ea"/>
                <a:cs typeface="+mn-cs"/>
              </a:rPr>
              <a:t> представлены посчитанные программными средствами элементы орбиты. Эта таблица содержит все те же данные, что и таблица </a:t>
            </a:r>
            <a:r>
              <a:rPr lang="en-US" sz="1200" kern="1200" dirty="0" smtClean="0">
                <a:solidFill>
                  <a:schemeClr val="tx1"/>
                </a:solidFill>
                <a:effectLst/>
                <a:latin typeface="+mn-lt"/>
                <a:ea typeface="+mn-ea"/>
                <a:cs typeface="+mn-cs"/>
              </a:rPr>
              <a:t>Orbit</a:t>
            </a:r>
            <a:r>
              <a:rPr lang="ru-RU" sz="1200" kern="1200" dirty="0" smtClean="0">
                <a:solidFill>
                  <a:schemeClr val="tx1"/>
                </a:solidFill>
                <a:effectLst/>
                <a:latin typeface="+mn-lt"/>
                <a:ea typeface="+mn-ea"/>
                <a:cs typeface="+mn-cs"/>
              </a:rPr>
              <a:t>_</a:t>
            </a:r>
            <a:r>
              <a:rPr lang="en-US" sz="1200" kern="1200" dirty="0" smtClean="0">
                <a:solidFill>
                  <a:schemeClr val="tx1"/>
                </a:solidFill>
                <a:effectLst/>
                <a:latin typeface="+mn-lt"/>
                <a:ea typeface="+mn-ea"/>
                <a:cs typeface="+mn-cs"/>
              </a:rPr>
              <a:t>Elements</a:t>
            </a:r>
            <a:r>
              <a:rPr lang="ru-RU" sz="1200" kern="1200" dirty="0" smtClean="0">
                <a:solidFill>
                  <a:schemeClr val="tx1"/>
                </a:solidFill>
                <a:effectLst/>
                <a:latin typeface="+mn-lt"/>
                <a:ea typeface="+mn-ea"/>
                <a:cs typeface="+mn-cs"/>
              </a:rPr>
              <a:t>, а также неопределенности элементов орбиты (</a:t>
            </a:r>
            <a:r>
              <a:rPr lang="ru-RU" sz="1200" i="1" kern="1200" dirty="0" err="1" smtClean="0">
                <a:solidFill>
                  <a:schemeClr val="tx1"/>
                </a:solidFill>
                <a:effectLst/>
                <a:latin typeface="+mn-lt"/>
                <a:ea typeface="+mn-ea"/>
                <a:cs typeface="+mn-cs"/>
              </a:rPr>
              <a:t>Uncertainty_a</a:t>
            </a:r>
            <a:r>
              <a:rPr lang="ru-RU"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Uncertainty</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e</a:t>
            </a:r>
            <a:r>
              <a:rPr lang="ru-RU"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Uncertainty</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M</a:t>
            </a:r>
            <a:r>
              <a:rPr lang="ru-RU"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Uncertainty</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i</a:t>
            </a:r>
            <a:r>
              <a:rPr lang="ru-RU"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Uncertainty</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w</a:t>
            </a:r>
            <a:r>
              <a:rPr lang="ru-RU"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Uncertainty</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node</a:t>
            </a:r>
            <a:r>
              <a:rPr lang="ru-RU" sz="1200" kern="1200" dirty="0" smtClean="0">
                <a:solidFill>
                  <a:schemeClr val="tx1"/>
                </a:solidFill>
                <a:effectLst/>
                <a:latin typeface="+mn-lt"/>
                <a:ea typeface="+mn-ea"/>
                <a:cs typeface="+mn-cs"/>
              </a:rPr>
              <a:t>), ошибку вычисления орбиты (</a:t>
            </a:r>
            <a:r>
              <a:rPr lang="en-US" sz="1200" i="1" kern="1200" dirty="0" smtClean="0">
                <a:solidFill>
                  <a:schemeClr val="tx1"/>
                </a:solidFill>
                <a:effectLst/>
                <a:latin typeface="+mn-lt"/>
                <a:ea typeface="+mn-ea"/>
                <a:cs typeface="+mn-cs"/>
              </a:rPr>
              <a:t>sigma</a:t>
            </a:r>
            <a:r>
              <a:rPr lang="ru-RU" sz="1200" kern="1200" dirty="0" smtClean="0">
                <a:solidFill>
                  <a:schemeClr val="tx1"/>
                </a:solidFill>
                <a:effectLst/>
                <a:latin typeface="+mn-lt"/>
                <a:ea typeface="+mn-ea"/>
                <a:cs typeface="+mn-cs"/>
              </a:rPr>
              <a:t>), флаг актуальности (</a:t>
            </a:r>
            <a:r>
              <a:rPr lang="en-US" sz="1200" i="1" kern="1200" dirty="0" smtClean="0">
                <a:solidFill>
                  <a:schemeClr val="tx1"/>
                </a:solidFill>
                <a:effectLst/>
                <a:latin typeface="+mn-lt"/>
                <a:ea typeface="+mn-ea"/>
                <a:cs typeface="+mn-cs"/>
              </a:rPr>
              <a:t>actuality</a:t>
            </a:r>
            <a:r>
              <a:rPr lang="ru-RU" sz="1200" kern="1200" dirty="0" smtClean="0">
                <a:solidFill>
                  <a:schemeClr val="tx1"/>
                </a:solidFill>
                <a:effectLst/>
                <a:latin typeface="+mn-lt"/>
                <a:ea typeface="+mn-ea"/>
                <a:cs typeface="+mn-cs"/>
              </a:rPr>
              <a:t>) и идентификатор задачи, по которой была вычислена эта орбита (поле </a:t>
            </a:r>
            <a:r>
              <a:rPr lang="en-US" sz="1200" i="1" kern="1200" dirty="0" smtClean="0">
                <a:solidFill>
                  <a:schemeClr val="tx1"/>
                </a:solidFill>
                <a:effectLst/>
                <a:latin typeface="+mn-lt"/>
                <a:ea typeface="+mn-ea"/>
                <a:cs typeface="+mn-cs"/>
              </a:rPr>
              <a:t>id</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task</a:t>
            </a:r>
            <a:r>
              <a:rPr lang="ru-RU" sz="1200" kern="1200" dirty="0" smtClean="0">
                <a:solidFill>
                  <a:schemeClr val="tx1"/>
                </a:solidFill>
                <a:effectLst/>
                <a:latin typeface="+mn-lt"/>
                <a:ea typeface="+mn-ea"/>
                <a:cs typeface="+mn-cs"/>
              </a:rPr>
              <a:t>). Поле </a:t>
            </a:r>
            <a:r>
              <a:rPr lang="en-US" sz="1200" i="1" kern="1200" dirty="0" smtClean="0">
                <a:solidFill>
                  <a:schemeClr val="tx1"/>
                </a:solidFill>
                <a:effectLst/>
                <a:latin typeface="+mn-lt"/>
                <a:ea typeface="+mn-ea"/>
                <a:cs typeface="+mn-cs"/>
              </a:rPr>
              <a:t>id</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task</a:t>
            </a:r>
            <a:r>
              <a:rPr lang="ru-RU" sz="1200" kern="1200" dirty="0" smtClean="0">
                <a:solidFill>
                  <a:schemeClr val="tx1"/>
                </a:solidFill>
                <a:effectLst/>
                <a:latin typeface="+mn-lt"/>
                <a:ea typeface="+mn-ea"/>
                <a:cs typeface="+mn-cs"/>
              </a:rPr>
              <a:t> связано с полем </a:t>
            </a:r>
            <a:r>
              <a:rPr lang="en-US" sz="1200" i="1" kern="1200" dirty="0" smtClean="0">
                <a:solidFill>
                  <a:schemeClr val="tx1"/>
                </a:solidFill>
                <a:effectLst/>
                <a:latin typeface="+mn-lt"/>
                <a:ea typeface="+mn-ea"/>
                <a:cs typeface="+mn-cs"/>
              </a:rPr>
              <a:t>id</a:t>
            </a:r>
            <a:r>
              <a:rPr lang="ru-RU" sz="1200" kern="1200" dirty="0" smtClean="0">
                <a:solidFill>
                  <a:schemeClr val="tx1"/>
                </a:solidFill>
                <a:effectLst/>
                <a:latin typeface="+mn-lt"/>
                <a:ea typeface="+mn-ea"/>
                <a:cs typeface="+mn-cs"/>
              </a:rPr>
              <a:t> таблицы </a:t>
            </a:r>
            <a:r>
              <a:rPr lang="en-US" sz="1200" i="1" kern="1200" dirty="0" smtClean="0">
                <a:solidFill>
                  <a:schemeClr val="tx1"/>
                </a:solidFill>
                <a:effectLst/>
                <a:latin typeface="+mn-lt"/>
                <a:ea typeface="+mn-ea"/>
                <a:cs typeface="+mn-cs"/>
              </a:rPr>
              <a:t>Tasks</a:t>
            </a:r>
            <a:r>
              <a:rPr lang="ru-RU" sz="1200" kern="1200" dirty="0" smtClean="0">
                <a:solidFill>
                  <a:schemeClr val="tx1"/>
                </a:solidFill>
                <a:effectLst/>
                <a:latin typeface="+mn-lt"/>
                <a:ea typeface="+mn-ea"/>
                <a:cs typeface="+mn-cs"/>
              </a:rPr>
              <a:t>.</a:t>
            </a:r>
          </a:p>
          <a:p>
            <a:r>
              <a:rPr lang="ru-RU" sz="1200" i="1" u="sng" kern="1200" dirty="0" smtClean="0">
                <a:solidFill>
                  <a:schemeClr val="tx1"/>
                </a:solidFill>
                <a:effectLst/>
                <a:latin typeface="+mn-lt"/>
                <a:ea typeface="+mn-ea"/>
                <a:cs typeface="+mn-cs"/>
              </a:rPr>
              <a:t>Таблица </a:t>
            </a:r>
            <a:r>
              <a:rPr lang="en-US" sz="1200" i="1" u="sng" kern="1200" dirty="0" smtClean="0">
                <a:solidFill>
                  <a:schemeClr val="tx1"/>
                </a:solidFill>
                <a:effectLst/>
                <a:latin typeface="+mn-lt"/>
                <a:ea typeface="+mn-ea"/>
                <a:cs typeface="+mn-cs"/>
              </a:rPr>
              <a:t>Aster</a:t>
            </a:r>
            <a:r>
              <a:rPr lang="ru-RU" sz="1200" i="1" u="sng" kern="1200" dirty="0" smtClean="0">
                <a:solidFill>
                  <a:schemeClr val="tx1"/>
                </a:solidFill>
                <a:effectLst/>
                <a:latin typeface="+mn-lt"/>
                <a:ea typeface="+mn-ea"/>
                <a:cs typeface="+mn-cs"/>
              </a:rPr>
              <a:t>_</a:t>
            </a:r>
            <a:r>
              <a:rPr lang="en-US" sz="1200" i="1" u="sng" kern="1200" dirty="0" smtClean="0">
                <a:solidFill>
                  <a:schemeClr val="tx1"/>
                </a:solidFill>
                <a:effectLst/>
                <a:latin typeface="+mn-lt"/>
                <a:ea typeface="+mn-ea"/>
                <a:cs typeface="+mn-cs"/>
              </a:rPr>
              <a:t>table</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В таблице хранится вся информацию об объектах, орбита которых была утверждена. Эта информация предоставляется всем пользователям через </a:t>
            </a:r>
            <a:r>
              <a:rPr lang="en-US" sz="1200" kern="1200" dirty="0" smtClean="0">
                <a:solidFill>
                  <a:schemeClr val="tx1"/>
                </a:solidFill>
                <a:effectLst/>
                <a:latin typeface="+mn-lt"/>
                <a:ea typeface="+mn-ea"/>
                <a:cs typeface="+mn-cs"/>
              </a:rPr>
              <a:t>web</a:t>
            </a:r>
            <a:r>
              <a:rPr lang="ru-RU" sz="1200" kern="1200" dirty="0" smtClean="0">
                <a:solidFill>
                  <a:schemeClr val="tx1"/>
                </a:solidFill>
                <a:effectLst/>
                <a:latin typeface="+mn-lt"/>
                <a:ea typeface="+mn-ea"/>
                <a:cs typeface="+mn-cs"/>
              </a:rPr>
              <a:t>-интерфейс. Каждый объект представлен в этой таблице единожды. Описание полей этой таблицы:</a:t>
            </a:r>
          </a:p>
          <a:p>
            <a:pPr lvl="0"/>
            <a:r>
              <a:rPr lang="en-US" sz="1200" i="1" kern="1200" dirty="0" smtClean="0">
                <a:solidFill>
                  <a:schemeClr val="tx1"/>
                </a:solidFill>
                <a:effectLst/>
                <a:latin typeface="+mn-lt"/>
                <a:ea typeface="+mn-ea"/>
                <a:cs typeface="+mn-cs"/>
              </a:rPr>
              <a:t>id</a:t>
            </a:r>
            <a:r>
              <a:rPr lang="en-US" sz="1200"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идентификатор объекта</a:t>
            </a:r>
          </a:p>
          <a:p>
            <a:pPr lvl="0"/>
            <a:r>
              <a:rPr lang="en-US" sz="1200" i="1" kern="1200" dirty="0" smtClean="0">
                <a:solidFill>
                  <a:schemeClr val="tx1"/>
                </a:solidFill>
                <a:effectLst/>
                <a:latin typeface="+mn-lt"/>
                <a:ea typeface="+mn-ea"/>
                <a:cs typeface="+mn-cs"/>
              </a:rPr>
              <a:t>number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номер объекта</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err="1" smtClean="0">
                <a:solidFill>
                  <a:schemeClr val="tx1"/>
                </a:solidFill>
                <a:effectLst/>
                <a:latin typeface="+mn-lt"/>
                <a:ea typeface="+mn-ea"/>
                <a:cs typeface="+mn-cs"/>
              </a:rPr>
              <a:t>prim_design</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предварительное обозначение</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IAU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наименование </a:t>
            </a:r>
            <a:r>
              <a:rPr lang="en-US" sz="1200" kern="1200" dirty="0" smtClean="0">
                <a:solidFill>
                  <a:schemeClr val="tx1"/>
                </a:solidFill>
                <a:effectLst/>
                <a:latin typeface="+mn-lt"/>
                <a:ea typeface="+mn-ea"/>
                <a:cs typeface="+mn-cs"/>
              </a:rPr>
              <a:t>IAU;</a:t>
            </a:r>
            <a:endParaRPr lang="ru-RU" sz="1200" kern="1200" dirty="0" smtClean="0">
              <a:solidFill>
                <a:schemeClr val="tx1"/>
              </a:solidFill>
              <a:effectLst/>
              <a:latin typeface="+mn-lt"/>
              <a:ea typeface="+mn-ea"/>
              <a:cs typeface="+mn-cs"/>
            </a:endParaRPr>
          </a:p>
          <a:p>
            <a:pPr lvl="0"/>
            <a:r>
              <a:rPr lang="en-US" sz="1200" i="1" kern="1200" dirty="0" err="1" smtClean="0">
                <a:solidFill>
                  <a:schemeClr val="tx1"/>
                </a:solidFill>
                <a:effectLst/>
                <a:latin typeface="+mn-lt"/>
                <a:ea typeface="+mn-ea"/>
                <a:cs typeface="+mn-cs"/>
              </a:rPr>
              <a:t>ident</a:t>
            </a:r>
            <a:r>
              <a:rPr lang="en-US"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список объектов, отождествленных с данным;</a:t>
            </a:r>
          </a:p>
          <a:p>
            <a:pPr lvl="0"/>
            <a:r>
              <a:rPr lang="en-US" sz="1200" i="1" kern="1200" dirty="0" smtClean="0">
                <a:solidFill>
                  <a:schemeClr val="tx1"/>
                </a:solidFill>
                <a:effectLst/>
                <a:latin typeface="+mn-lt"/>
                <a:ea typeface="+mn-ea"/>
                <a:cs typeface="+mn-cs"/>
              </a:rPr>
              <a:t>a </a:t>
            </a:r>
            <a:r>
              <a:rPr lang="ru-RU" sz="1200" kern="1200" dirty="0" smtClean="0">
                <a:solidFill>
                  <a:schemeClr val="tx1"/>
                </a:solidFill>
                <a:effectLst/>
                <a:latin typeface="+mn-lt"/>
                <a:ea typeface="+mn-ea"/>
                <a:cs typeface="+mn-cs"/>
              </a:rPr>
              <a:t>– большая полуось орбиты</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e </a:t>
            </a:r>
            <a:r>
              <a:rPr lang="ru-RU" sz="1200" kern="1200" dirty="0" smtClean="0">
                <a:solidFill>
                  <a:schemeClr val="tx1"/>
                </a:solidFill>
                <a:effectLst/>
                <a:latin typeface="+mn-lt"/>
                <a:ea typeface="+mn-ea"/>
                <a:cs typeface="+mn-cs"/>
              </a:rPr>
              <a:t>– эксцентриситет</a:t>
            </a:r>
          </a:p>
          <a:p>
            <a:pPr lvl="0"/>
            <a:r>
              <a:rPr lang="en-US" sz="1200" i="1" kern="1200" dirty="0" smtClean="0">
                <a:solidFill>
                  <a:schemeClr val="tx1"/>
                </a:solidFill>
                <a:effectLst/>
                <a:latin typeface="+mn-lt"/>
                <a:ea typeface="+mn-ea"/>
                <a:cs typeface="+mn-cs"/>
              </a:rPr>
              <a:t>q </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перигелийное</a:t>
            </a:r>
            <a:r>
              <a:rPr lang="ru-RU" sz="1200" kern="1200" dirty="0" smtClean="0">
                <a:solidFill>
                  <a:schemeClr val="tx1"/>
                </a:solidFill>
                <a:effectLst/>
                <a:latin typeface="+mn-lt"/>
                <a:ea typeface="+mn-ea"/>
                <a:cs typeface="+mn-cs"/>
              </a:rPr>
              <a:t> расстояние</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err="1" smtClean="0">
                <a:solidFill>
                  <a:schemeClr val="tx1"/>
                </a:solidFill>
                <a:effectLst/>
                <a:latin typeface="+mn-lt"/>
                <a:ea typeface="+mn-ea"/>
                <a:cs typeface="+mn-cs"/>
              </a:rPr>
              <a:t>Ad_big</a:t>
            </a:r>
            <a:r>
              <a:rPr lang="en-US"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афелийное</a:t>
            </a:r>
            <a:r>
              <a:rPr lang="ru-RU" sz="1200" kern="1200" dirty="0" smtClean="0">
                <a:solidFill>
                  <a:schemeClr val="tx1"/>
                </a:solidFill>
                <a:effectLst/>
                <a:latin typeface="+mn-lt"/>
                <a:ea typeface="+mn-ea"/>
                <a:cs typeface="+mn-cs"/>
              </a:rPr>
              <a:t> расстояние</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err="1" smtClean="0">
                <a:solidFill>
                  <a:schemeClr val="tx1"/>
                </a:solidFill>
                <a:effectLst/>
                <a:latin typeface="+mn-lt"/>
                <a:ea typeface="+mn-ea"/>
                <a:cs typeface="+mn-cs"/>
              </a:rPr>
              <a:t>i</a:t>
            </a:r>
            <a:r>
              <a:rPr lang="en-US"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наклонение</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w </a:t>
            </a:r>
            <a:r>
              <a:rPr lang="ru-RU" sz="1200" kern="1200" dirty="0" smtClean="0">
                <a:solidFill>
                  <a:schemeClr val="tx1"/>
                </a:solidFill>
                <a:effectLst/>
                <a:latin typeface="+mn-lt"/>
                <a:ea typeface="+mn-ea"/>
                <a:cs typeface="+mn-cs"/>
              </a:rPr>
              <a:t>– долгота перигелия</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node </a:t>
            </a:r>
            <a:r>
              <a:rPr lang="ru-RU" sz="1200" kern="1200" dirty="0" smtClean="0">
                <a:solidFill>
                  <a:schemeClr val="tx1"/>
                </a:solidFill>
                <a:effectLst/>
                <a:latin typeface="+mn-lt"/>
                <a:ea typeface="+mn-ea"/>
                <a:cs typeface="+mn-cs"/>
              </a:rPr>
              <a:t>– долгота восходящего узла</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M </a:t>
            </a:r>
            <a:r>
              <a:rPr lang="ru-RU" sz="1200" kern="1200" dirty="0" smtClean="0">
                <a:solidFill>
                  <a:schemeClr val="tx1"/>
                </a:solidFill>
                <a:effectLst/>
                <a:latin typeface="+mn-lt"/>
                <a:ea typeface="+mn-ea"/>
                <a:cs typeface="+mn-cs"/>
              </a:rPr>
              <a:t>– средняя аномалия эпохи</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epoch </a:t>
            </a:r>
            <a:r>
              <a:rPr lang="ru-RU" sz="1200" kern="1200" dirty="0" smtClean="0">
                <a:solidFill>
                  <a:schemeClr val="tx1"/>
                </a:solidFill>
                <a:effectLst/>
                <a:latin typeface="+mn-lt"/>
                <a:ea typeface="+mn-ea"/>
                <a:cs typeface="+mn-cs"/>
              </a:rPr>
              <a:t>– эпоха</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ru-RU" sz="1200" i="1" kern="1200" dirty="0" err="1" smtClean="0">
                <a:solidFill>
                  <a:schemeClr val="tx1"/>
                </a:solidFill>
                <a:effectLst/>
                <a:latin typeface="+mn-lt"/>
                <a:ea typeface="+mn-ea"/>
                <a:cs typeface="+mn-cs"/>
              </a:rPr>
              <a:t>Uncertainty_a</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неопределенность по большой полуоси;</a:t>
            </a:r>
          </a:p>
          <a:p>
            <a:pPr lvl="0"/>
            <a:r>
              <a:rPr lang="ru-RU" sz="1200" i="1" kern="1200" dirty="0" err="1" smtClean="0">
                <a:solidFill>
                  <a:schemeClr val="tx1"/>
                </a:solidFill>
                <a:effectLst/>
                <a:latin typeface="+mn-lt"/>
                <a:ea typeface="+mn-ea"/>
                <a:cs typeface="+mn-cs"/>
              </a:rPr>
              <a:t>Uncertainty</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e</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неопределенность по эксцентриситету;</a:t>
            </a:r>
          </a:p>
          <a:p>
            <a:pPr lvl="0"/>
            <a:r>
              <a:rPr lang="ru-RU" sz="1200" i="1" kern="1200" dirty="0" err="1" smtClean="0">
                <a:solidFill>
                  <a:schemeClr val="tx1"/>
                </a:solidFill>
                <a:effectLst/>
                <a:latin typeface="+mn-lt"/>
                <a:ea typeface="+mn-ea"/>
                <a:cs typeface="+mn-cs"/>
              </a:rPr>
              <a:t>Uncertainty</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M</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неопределенность по средней аномалии эпохи;</a:t>
            </a:r>
          </a:p>
          <a:p>
            <a:pPr lvl="0"/>
            <a:r>
              <a:rPr lang="ru-RU" sz="1200" i="1" kern="1200" dirty="0" err="1" smtClean="0">
                <a:solidFill>
                  <a:schemeClr val="tx1"/>
                </a:solidFill>
                <a:effectLst/>
                <a:latin typeface="+mn-lt"/>
                <a:ea typeface="+mn-ea"/>
                <a:cs typeface="+mn-cs"/>
              </a:rPr>
              <a:t>Uncertainty</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node</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неопределенность по долготе восходящего узла;</a:t>
            </a:r>
          </a:p>
          <a:p>
            <a:pPr lvl="0"/>
            <a:r>
              <a:rPr lang="ru-RU" sz="1200" i="1" kern="1200" dirty="0" err="1" smtClean="0">
                <a:solidFill>
                  <a:schemeClr val="tx1"/>
                </a:solidFill>
                <a:effectLst/>
                <a:latin typeface="+mn-lt"/>
                <a:ea typeface="+mn-ea"/>
                <a:cs typeface="+mn-cs"/>
              </a:rPr>
              <a:t>Uncertainty</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i</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неопределенность по наклонению;</a:t>
            </a:r>
          </a:p>
          <a:p>
            <a:pPr lvl="0"/>
            <a:r>
              <a:rPr lang="ru-RU" sz="1200" i="1" kern="1200" dirty="0" err="1" smtClean="0">
                <a:solidFill>
                  <a:schemeClr val="tx1"/>
                </a:solidFill>
                <a:effectLst/>
                <a:latin typeface="+mn-lt"/>
                <a:ea typeface="+mn-ea"/>
                <a:cs typeface="+mn-cs"/>
              </a:rPr>
              <a:t>Uncertainty</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w</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неопределенность по долготе перигелия;</a:t>
            </a:r>
          </a:p>
          <a:p>
            <a:pPr lvl="0"/>
            <a:r>
              <a:rPr lang="en-US" sz="1200" i="1" kern="1200" dirty="0" smtClean="0">
                <a:solidFill>
                  <a:schemeClr val="tx1"/>
                </a:solidFill>
                <a:effectLst/>
                <a:latin typeface="+mn-lt"/>
                <a:ea typeface="+mn-ea"/>
                <a:cs typeface="+mn-cs"/>
              </a:rPr>
              <a:t>sigma</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среднеквадратичная ошибка при уточнении орбиты;</a:t>
            </a:r>
          </a:p>
          <a:p>
            <a:pPr lvl="0"/>
            <a:r>
              <a:rPr lang="en-US" sz="1200" i="1" kern="1200" dirty="0" err="1" smtClean="0">
                <a:solidFill>
                  <a:schemeClr val="tx1"/>
                </a:solidFill>
                <a:effectLst/>
                <a:latin typeface="+mn-lt"/>
                <a:ea typeface="+mn-ea"/>
                <a:cs typeface="+mn-cs"/>
              </a:rPr>
              <a:t>mean_motion</a:t>
            </a:r>
            <a:r>
              <a:rPr lang="en-US"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среднее движение</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err="1" smtClean="0">
                <a:solidFill>
                  <a:schemeClr val="tx1"/>
                </a:solidFill>
                <a:effectLst/>
                <a:latin typeface="+mn-lt"/>
                <a:ea typeface="+mn-ea"/>
                <a:cs typeface="+mn-cs"/>
              </a:rPr>
              <a:t>Tp</a:t>
            </a:r>
            <a:r>
              <a:rPr lang="en-US"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момент прохождение тела через перигелий;</a:t>
            </a:r>
          </a:p>
          <a:p>
            <a:pPr lvl="0"/>
            <a:r>
              <a:rPr lang="en-US" sz="1200" i="1" kern="1200" dirty="0" err="1" smtClean="0">
                <a:solidFill>
                  <a:schemeClr val="tx1"/>
                </a:solidFill>
                <a:effectLst/>
                <a:latin typeface="+mn-lt"/>
                <a:ea typeface="+mn-ea"/>
                <a:cs typeface="+mn-cs"/>
              </a:rPr>
              <a:t>Orb_period</a:t>
            </a:r>
            <a:r>
              <a:rPr lang="en-US"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орбитальный период</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err="1" smtClean="0">
                <a:solidFill>
                  <a:schemeClr val="tx1"/>
                </a:solidFill>
                <a:effectLst/>
                <a:latin typeface="+mn-lt"/>
                <a:ea typeface="+mn-ea"/>
                <a:cs typeface="+mn-cs"/>
              </a:rPr>
              <a:t>Tjup</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постоянная </a:t>
            </a:r>
            <a:r>
              <a:rPr lang="ru-RU" sz="1200" kern="1200" dirty="0" err="1" smtClean="0">
                <a:solidFill>
                  <a:schemeClr val="tx1"/>
                </a:solidFill>
                <a:effectLst/>
                <a:latin typeface="+mn-lt"/>
                <a:ea typeface="+mn-ea"/>
                <a:cs typeface="+mn-cs"/>
              </a:rPr>
              <a:t>Тиссерана</a:t>
            </a:r>
            <a:r>
              <a:rPr lang="ru-RU" sz="1200" kern="1200" dirty="0" smtClean="0">
                <a:solidFill>
                  <a:schemeClr val="tx1"/>
                </a:solidFill>
                <a:effectLst/>
                <a:latin typeface="+mn-lt"/>
                <a:ea typeface="+mn-ea"/>
                <a:cs typeface="+mn-cs"/>
              </a:rPr>
              <a:t> относительно Юпитера;</a:t>
            </a:r>
          </a:p>
          <a:p>
            <a:pPr lvl="0"/>
            <a:r>
              <a:rPr lang="en-US" sz="1200" i="1" kern="1200" dirty="0" smtClean="0">
                <a:solidFill>
                  <a:schemeClr val="tx1"/>
                </a:solidFill>
                <a:effectLst/>
                <a:latin typeface="+mn-lt"/>
                <a:ea typeface="+mn-ea"/>
                <a:cs typeface="+mn-cs"/>
              </a:rPr>
              <a:t>H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абсолютная звездная величина</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Albedo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альбедо</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Taxonomy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таксономический класс</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G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блеск</a:t>
            </a:r>
          </a:p>
          <a:p>
            <a:pPr lvl="0"/>
            <a:r>
              <a:rPr lang="en-US" sz="1200" i="1" kern="1200" dirty="0" err="1" smtClean="0">
                <a:solidFill>
                  <a:schemeClr val="tx1"/>
                </a:solidFill>
                <a:effectLst/>
                <a:latin typeface="+mn-lt"/>
                <a:ea typeface="+mn-ea"/>
                <a:cs typeface="+mn-cs"/>
              </a:rPr>
              <a:t>diametr</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диаметр объекта</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mass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масса объекта</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extent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размеры объекта</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err="1" smtClean="0">
                <a:solidFill>
                  <a:schemeClr val="tx1"/>
                </a:solidFill>
                <a:effectLst/>
                <a:latin typeface="+mn-lt"/>
                <a:ea typeface="+mn-ea"/>
                <a:cs typeface="+mn-cs"/>
              </a:rPr>
              <a:t>rot_period</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период вращения</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density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плотность объекта</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B</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V</a:t>
            </a:r>
            <a:r>
              <a:rPr lang="ru-RU"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индекс цвета </a:t>
            </a:r>
            <a:r>
              <a:rPr lang="en-US" sz="1200" kern="1200" dirty="0" smtClean="0">
                <a:solidFill>
                  <a:schemeClr val="tx1"/>
                </a:solidFill>
                <a:effectLst/>
                <a:latin typeface="+mn-lt"/>
                <a:ea typeface="+mn-ea"/>
                <a:cs typeface="+mn-cs"/>
              </a:rPr>
              <a:t>B</a:t>
            </a:r>
            <a:r>
              <a:rPr lang="ru-RU"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V</a:t>
            </a:r>
            <a:r>
              <a:rPr lang="ru-RU" sz="1200" kern="1200" dirty="0" smtClean="0">
                <a:solidFill>
                  <a:schemeClr val="tx1"/>
                </a:solidFill>
                <a:effectLst/>
                <a:latin typeface="+mn-lt"/>
                <a:ea typeface="+mn-ea"/>
                <a:cs typeface="+mn-cs"/>
              </a:rPr>
              <a:t>;</a:t>
            </a:r>
          </a:p>
          <a:p>
            <a:pPr lvl="0"/>
            <a:r>
              <a:rPr lang="en-US" sz="1200" i="1" kern="1200" dirty="0" smtClean="0">
                <a:solidFill>
                  <a:schemeClr val="tx1"/>
                </a:solidFill>
                <a:effectLst/>
                <a:latin typeface="+mn-lt"/>
                <a:ea typeface="+mn-ea"/>
                <a:cs typeface="+mn-cs"/>
              </a:rPr>
              <a:t>V</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R</a:t>
            </a:r>
            <a:r>
              <a:rPr lang="ru-RU"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индекс цвета </a:t>
            </a:r>
            <a:r>
              <a:rPr lang="en-US" sz="1200" kern="1200" dirty="0" smtClean="0">
                <a:solidFill>
                  <a:schemeClr val="tx1"/>
                </a:solidFill>
                <a:effectLst/>
                <a:latin typeface="+mn-lt"/>
                <a:ea typeface="+mn-ea"/>
                <a:cs typeface="+mn-cs"/>
              </a:rPr>
              <a:t>V</a:t>
            </a:r>
            <a:r>
              <a:rPr lang="ru-RU"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R</a:t>
            </a:r>
            <a:r>
              <a:rPr lang="ru-RU" sz="1200" kern="1200" dirty="0" smtClean="0">
                <a:solidFill>
                  <a:schemeClr val="tx1"/>
                </a:solidFill>
                <a:effectLst/>
                <a:latin typeface="+mn-lt"/>
                <a:ea typeface="+mn-ea"/>
                <a:cs typeface="+mn-cs"/>
              </a:rPr>
              <a:t>;</a:t>
            </a:r>
          </a:p>
          <a:p>
            <a:pPr lvl="0"/>
            <a:r>
              <a:rPr lang="en-US" sz="1200" i="1" kern="1200" dirty="0" smtClean="0">
                <a:solidFill>
                  <a:schemeClr val="tx1"/>
                </a:solidFill>
                <a:effectLst/>
                <a:latin typeface="+mn-lt"/>
                <a:ea typeface="+mn-ea"/>
                <a:cs typeface="+mn-cs"/>
              </a:rPr>
              <a:t>R_I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индекс цвета </a:t>
            </a:r>
            <a:r>
              <a:rPr lang="en-US" sz="1200" kern="1200" dirty="0" smtClean="0">
                <a:solidFill>
                  <a:schemeClr val="tx1"/>
                </a:solidFill>
                <a:effectLst/>
                <a:latin typeface="+mn-lt"/>
                <a:ea typeface="+mn-ea"/>
                <a:cs typeface="+mn-cs"/>
              </a:rPr>
              <a:t>R-I;</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orb</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class</a:t>
            </a:r>
            <a:r>
              <a:rPr lang="ru-RU"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семейство астероидов. 1 – околоземные астероиды; 2 – астероиды главного пояса.</a:t>
            </a:r>
          </a:p>
          <a:p>
            <a:pPr lvl="0"/>
            <a:r>
              <a:rPr lang="en-US" sz="1200" i="1" kern="1200" dirty="0" err="1" smtClean="0">
                <a:solidFill>
                  <a:schemeClr val="tx1"/>
                </a:solidFill>
                <a:effectLst/>
                <a:latin typeface="+mn-lt"/>
                <a:ea typeface="+mn-ea"/>
                <a:cs typeface="+mn-cs"/>
              </a:rPr>
              <a:t>pha</a:t>
            </a:r>
            <a:r>
              <a:rPr lang="ru-RU" sz="1200" i="1"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риск. 1 – астероид является потенциально опасным (</a:t>
            </a:r>
            <a:r>
              <a:rPr lang="en-US" sz="1200" kern="1200" dirty="0" smtClean="0">
                <a:solidFill>
                  <a:schemeClr val="tx1"/>
                </a:solidFill>
                <a:effectLst/>
                <a:latin typeface="+mn-lt"/>
                <a:ea typeface="+mn-ea"/>
                <a:cs typeface="+mn-cs"/>
              </a:rPr>
              <a:t>H</a:t>
            </a:r>
            <a:r>
              <a:rPr lang="ru-RU" sz="1200" kern="1200" dirty="0" smtClean="0">
                <a:solidFill>
                  <a:schemeClr val="tx1"/>
                </a:solidFill>
                <a:effectLst/>
                <a:latin typeface="+mn-lt"/>
                <a:ea typeface="+mn-ea"/>
                <a:cs typeface="+mn-cs"/>
              </a:rPr>
              <a:t> &lt; 22 и </a:t>
            </a:r>
            <a:r>
              <a:rPr lang="en-US" sz="1200" kern="1200" dirty="0" err="1" smtClean="0">
                <a:solidFill>
                  <a:schemeClr val="tx1"/>
                </a:solidFill>
                <a:effectLst/>
                <a:latin typeface="+mn-lt"/>
                <a:ea typeface="+mn-ea"/>
                <a:cs typeface="+mn-cs"/>
              </a:rPr>
              <a:t>moid</a:t>
            </a:r>
            <a:r>
              <a:rPr lang="ru-RU" sz="1200" kern="1200" dirty="0" smtClean="0">
                <a:solidFill>
                  <a:schemeClr val="tx1"/>
                </a:solidFill>
                <a:effectLst/>
                <a:latin typeface="+mn-lt"/>
                <a:ea typeface="+mn-ea"/>
                <a:cs typeface="+mn-cs"/>
              </a:rPr>
              <a:t> &lt; 0.05); 0 – астероид не является потенциально опасным.</a:t>
            </a:r>
          </a:p>
          <a:p>
            <a:pPr lvl="0"/>
            <a:r>
              <a:rPr lang="ru-RU" sz="1200" i="1" kern="1200" dirty="0" err="1" smtClean="0">
                <a:solidFill>
                  <a:schemeClr val="tx1"/>
                </a:solidFill>
                <a:effectLst/>
                <a:latin typeface="+mn-lt"/>
                <a:ea typeface="+mn-ea"/>
                <a:cs typeface="+mn-cs"/>
              </a:rPr>
              <a:t>orb_family</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тип орбиты околоземных астероидов. 1 – Амуры; 2 – </a:t>
            </a:r>
            <a:r>
              <a:rPr lang="ru-RU" sz="1200" kern="1200" dirty="0" err="1" smtClean="0">
                <a:solidFill>
                  <a:schemeClr val="tx1"/>
                </a:solidFill>
                <a:effectLst/>
                <a:latin typeface="+mn-lt"/>
                <a:ea typeface="+mn-ea"/>
                <a:cs typeface="+mn-cs"/>
              </a:rPr>
              <a:t>Апполоны</a:t>
            </a:r>
            <a:r>
              <a:rPr lang="ru-RU" sz="1200" kern="1200" dirty="0" smtClean="0">
                <a:solidFill>
                  <a:schemeClr val="tx1"/>
                </a:solidFill>
                <a:effectLst/>
                <a:latin typeface="+mn-lt"/>
                <a:ea typeface="+mn-ea"/>
                <a:cs typeface="+mn-cs"/>
              </a:rPr>
              <a:t>; 3 – </a:t>
            </a:r>
            <a:r>
              <a:rPr lang="ru-RU" sz="1200" kern="1200" dirty="0" err="1" smtClean="0">
                <a:solidFill>
                  <a:schemeClr val="tx1"/>
                </a:solidFill>
                <a:effectLst/>
                <a:latin typeface="+mn-lt"/>
                <a:ea typeface="+mn-ea"/>
                <a:cs typeface="+mn-cs"/>
              </a:rPr>
              <a:t>Атоны</a:t>
            </a:r>
            <a:r>
              <a:rPr lang="ru-RU" sz="1200" kern="1200" dirty="0" smtClean="0">
                <a:solidFill>
                  <a:schemeClr val="tx1"/>
                </a:solidFill>
                <a:effectLst/>
                <a:latin typeface="+mn-lt"/>
                <a:ea typeface="+mn-ea"/>
                <a:cs typeface="+mn-cs"/>
              </a:rPr>
              <a:t>; 4 – </a:t>
            </a:r>
            <a:r>
              <a:rPr lang="en-US" sz="1200" kern="1200" dirty="0" smtClean="0">
                <a:solidFill>
                  <a:schemeClr val="tx1"/>
                </a:solidFill>
                <a:effectLst/>
                <a:latin typeface="+mn-lt"/>
                <a:ea typeface="+mn-ea"/>
                <a:cs typeface="+mn-cs"/>
              </a:rPr>
              <a:t>IEO.</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cl</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approach</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флаг вычисления тесных сближений объекта с планетами и Луной по данной орбите. 1 – тесные сближения по данной орбите были вычислены; 2 – тесные сближения по данной орбите еще не вычислялись.</a:t>
            </a:r>
          </a:p>
          <a:p>
            <a:pPr lvl="0"/>
            <a:r>
              <a:rPr lang="en-US" sz="1200" i="1" kern="1200" dirty="0" smtClean="0">
                <a:solidFill>
                  <a:schemeClr val="tx1"/>
                </a:solidFill>
                <a:effectLst/>
                <a:latin typeface="+mn-lt"/>
                <a:ea typeface="+mn-ea"/>
                <a:cs typeface="+mn-cs"/>
              </a:rPr>
              <a:t>orb</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note</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поле заметок по орбитальным характеристикам объекта;</a:t>
            </a:r>
          </a:p>
          <a:p>
            <a:pPr lvl="0"/>
            <a:r>
              <a:rPr lang="en-US" sz="1200" i="1" kern="1200" dirty="0" err="1" smtClean="0">
                <a:solidFill>
                  <a:schemeClr val="tx1"/>
                </a:solidFill>
                <a:effectLst/>
                <a:latin typeface="+mn-lt"/>
                <a:ea typeface="+mn-ea"/>
                <a:cs typeface="+mn-cs"/>
              </a:rPr>
              <a:t>phy</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note</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поле заметок по физическим характеристикам объекта.</a:t>
            </a:r>
          </a:p>
          <a:p>
            <a:r>
              <a:rPr lang="ru-RU" sz="1200" i="1" u="sng" kern="1200" dirty="0" smtClean="0">
                <a:solidFill>
                  <a:schemeClr val="tx1"/>
                </a:solidFill>
                <a:effectLst/>
                <a:latin typeface="+mn-lt"/>
                <a:ea typeface="+mn-ea"/>
                <a:cs typeface="+mn-cs"/>
              </a:rPr>
              <a:t>Таблица </a:t>
            </a:r>
            <a:r>
              <a:rPr lang="en-US" sz="1200" i="1" u="sng" kern="1200" dirty="0" smtClean="0">
                <a:solidFill>
                  <a:schemeClr val="tx1"/>
                </a:solidFill>
                <a:effectLst/>
                <a:latin typeface="+mn-lt"/>
                <a:ea typeface="+mn-ea"/>
                <a:cs typeface="+mn-cs"/>
              </a:rPr>
              <a:t>Close</a:t>
            </a:r>
            <a:r>
              <a:rPr lang="ru-RU" sz="1200" i="1" u="sng" kern="1200" dirty="0" smtClean="0">
                <a:solidFill>
                  <a:schemeClr val="tx1"/>
                </a:solidFill>
                <a:effectLst/>
                <a:latin typeface="+mn-lt"/>
                <a:ea typeface="+mn-ea"/>
                <a:cs typeface="+mn-cs"/>
              </a:rPr>
              <a:t>_</a:t>
            </a:r>
            <a:r>
              <a:rPr lang="en-US" sz="1200" i="1" u="sng" kern="1200" dirty="0" smtClean="0">
                <a:solidFill>
                  <a:schemeClr val="tx1"/>
                </a:solidFill>
                <a:effectLst/>
                <a:latin typeface="+mn-lt"/>
                <a:ea typeface="+mn-ea"/>
                <a:cs typeface="+mn-cs"/>
              </a:rPr>
              <a:t>approach</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таблице хранится вся информация о тесных сближениях объектов с планетами и Луной. Данная информация предоставляется всем пользователям через </a:t>
            </a:r>
            <a:r>
              <a:rPr lang="en-US" sz="1200" kern="1200" dirty="0" smtClean="0">
                <a:solidFill>
                  <a:schemeClr val="tx1"/>
                </a:solidFill>
                <a:effectLst/>
                <a:latin typeface="+mn-lt"/>
                <a:ea typeface="+mn-ea"/>
                <a:cs typeface="+mn-cs"/>
              </a:rPr>
              <a:t>web</a:t>
            </a:r>
            <a:r>
              <a:rPr lang="ru-RU" sz="1200" kern="1200" dirty="0" smtClean="0">
                <a:solidFill>
                  <a:schemeClr val="tx1"/>
                </a:solidFill>
                <a:effectLst/>
                <a:latin typeface="+mn-lt"/>
                <a:ea typeface="+mn-ea"/>
                <a:cs typeface="+mn-cs"/>
              </a:rPr>
              <a:t>-интерфейс. Все сближения для одного отдельно взятого объекта представлены только на одну утвержденную на данный момент орбиту. При обновлении данных по тесным сближениям объекта, информация, относящаяся к старой орбите этого объекта, удаляется. Описание полей этой таблицы</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id </a:t>
            </a:r>
            <a:r>
              <a:rPr lang="en-US" sz="1200" kern="120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идентификатор записи</a:t>
            </a:r>
            <a:r>
              <a:rPr lang="en-US" sz="1200" kern="1200" dirty="0" smtClean="0">
                <a:solidFill>
                  <a:schemeClr val="tx1"/>
                </a:solidFill>
                <a:effectLst/>
                <a:latin typeface="+mn-lt"/>
                <a:ea typeface="+mn-ea"/>
                <a:cs typeface="+mn-cs"/>
              </a:rPr>
              <a:t>;</a:t>
            </a:r>
            <a:endParaRPr lang="ru-RU" sz="1200" kern="1200" dirty="0" smtClean="0">
              <a:solidFill>
                <a:schemeClr val="tx1"/>
              </a:solidFill>
              <a:effectLst/>
              <a:latin typeface="+mn-lt"/>
              <a:ea typeface="+mn-ea"/>
              <a:cs typeface="+mn-cs"/>
            </a:endParaRPr>
          </a:p>
          <a:p>
            <a:pPr lvl="0"/>
            <a:r>
              <a:rPr lang="en-US" sz="1200" i="1" kern="1200" dirty="0" err="1" smtClean="0">
                <a:solidFill>
                  <a:schemeClr val="tx1"/>
                </a:solidFill>
                <a:effectLst/>
                <a:latin typeface="+mn-lt"/>
                <a:ea typeface="+mn-ea"/>
                <a:cs typeface="+mn-cs"/>
              </a:rPr>
              <a:t>id_ast</a:t>
            </a:r>
            <a:r>
              <a:rPr lang="en-US"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идентификатор объекта;</a:t>
            </a:r>
          </a:p>
          <a:p>
            <a:pPr lvl="0"/>
            <a:r>
              <a:rPr lang="en-US" sz="1200" i="1" kern="1200" dirty="0" err="1" smtClean="0">
                <a:solidFill>
                  <a:schemeClr val="tx1"/>
                </a:solidFill>
                <a:effectLst/>
                <a:latin typeface="+mn-lt"/>
                <a:ea typeface="+mn-ea"/>
                <a:cs typeface="+mn-cs"/>
              </a:rPr>
              <a:t>datetime</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дата сближения в общепринятом виде;</a:t>
            </a:r>
          </a:p>
          <a:p>
            <a:pPr lvl="0"/>
            <a:r>
              <a:rPr lang="en-US" sz="1200" i="1" kern="1200" dirty="0" err="1" smtClean="0">
                <a:solidFill>
                  <a:schemeClr val="tx1"/>
                </a:solidFill>
                <a:effectLst/>
                <a:latin typeface="+mn-lt"/>
                <a:ea typeface="+mn-ea"/>
                <a:cs typeface="+mn-cs"/>
              </a:rPr>
              <a:t>datetime</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JD</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дата сближения в Юлианских днях;</a:t>
            </a:r>
          </a:p>
          <a:p>
            <a:pPr lvl="0"/>
            <a:r>
              <a:rPr lang="en-US" sz="1200" i="1" kern="1200" dirty="0" smtClean="0">
                <a:solidFill>
                  <a:schemeClr val="tx1"/>
                </a:solidFill>
                <a:effectLst/>
                <a:latin typeface="+mn-lt"/>
                <a:ea typeface="+mn-ea"/>
                <a:cs typeface="+mn-cs"/>
              </a:rPr>
              <a:t>planet</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имя планеты, с которой происходит сближения;</a:t>
            </a:r>
          </a:p>
          <a:p>
            <a:pPr lvl="0"/>
            <a:r>
              <a:rPr lang="en-US" sz="1200" i="1" kern="1200" dirty="0" smtClean="0">
                <a:solidFill>
                  <a:schemeClr val="tx1"/>
                </a:solidFill>
                <a:effectLst/>
                <a:latin typeface="+mn-lt"/>
                <a:ea typeface="+mn-ea"/>
                <a:cs typeface="+mn-cs"/>
              </a:rPr>
              <a:t>nominal</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dist</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номинальное расстояние сближения;</a:t>
            </a:r>
          </a:p>
          <a:p>
            <a:pPr lvl="0"/>
            <a:r>
              <a:rPr lang="en-US" sz="1200" i="1" kern="1200" dirty="0" smtClean="0">
                <a:solidFill>
                  <a:schemeClr val="tx1"/>
                </a:solidFill>
                <a:effectLst/>
                <a:latin typeface="+mn-lt"/>
                <a:ea typeface="+mn-ea"/>
                <a:cs typeface="+mn-cs"/>
              </a:rPr>
              <a:t>min</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dist</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минимально возможное расстояние сближения;</a:t>
            </a:r>
          </a:p>
          <a:p>
            <a:pPr lvl="0"/>
            <a:r>
              <a:rPr lang="en-US" sz="1200" i="1" kern="1200" dirty="0" smtClean="0">
                <a:solidFill>
                  <a:schemeClr val="tx1"/>
                </a:solidFill>
                <a:effectLst/>
                <a:latin typeface="+mn-lt"/>
                <a:ea typeface="+mn-ea"/>
                <a:cs typeface="+mn-cs"/>
              </a:rPr>
              <a:t>max</a:t>
            </a:r>
            <a:r>
              <a:rPr lang="ru-RU" sz="1200" i="1" kern="1200" dirty="0" smtClean="0">
                <a:solidFill>
                  <a:schemeClr val="tx1"/>
                </a:solidFill>
                <a:effectLst/>
                <a:latin typeface="+mn-lt"/>
                <a:ea typeface="+mn-ea"/>
                <a:cs typeface="+mn-cs"/>
              </a:rPr>
              <a:t>_</a:t>
            </a:r>
            <a:r>
              <a:rPr lang="en-US" sz="1200" i="1" kern="1200" dirty="0" err="1" smtClean="0">
                <a:solidFill>
                  <a:schemeClr val="tx1"/>
                </a:solidFill>
                <a:effectLst/>
                <a:latin typeface="+mn-lt"/>
                <a:ea typeface="+mn-ea"/>
                <a:cs typeface="+mn-cs"/>
              </a:rPr>
              <a:t>dist</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максимально возможное расстояние сближения;</a:t>
            </a:r>
          </a:p>
          <a:p>
            <a:pPr lvl="0"/>
            <a:r>
              <a:rPr lang="en-US" sz="1200" i="1" kern="1200" dirty="0" smtClean="0">
                <a:solidFill>
                  <a:schemeClr val="tx1"/>
                </a:solidFill>
                <a:effectLst/>
                <a:latin typeface="+mn-lt"/>
                <a:ea typeface="+mn-ea"/>
                <a:cs typeface="+mn-cs"/>
              </a:rPr>
              <a:t>v</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relative</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относительная скорость сближения;</a:t>
            </a:r>
          </a:p>
          <a:p>
            <a:pPr lvl="0"/>
            <a:r>
              <a:rPr lang="en-US" sz="1200" i="1" kern="1200" dirty="0" smtClean="0">
                <a:solidFill>
                  <a:schemeClr val="tx1"/>
                </a:solidFill>
                <a:effectLst/>
                <a:latin typeface="+mn-lt"/>
                <a:ea typeface="+mn-ea"/>
                <a:cs typeface="+mn-cs"/>
              </a:rPr>
              <a:t>V</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X</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скорость объекта по оси </a:t>
            </a:r>
            <a:r>
              <a:rPr lang="en-US" sz="1200" kern="1200" dirty="0" smtClean="0">
                <a:solidFill>
                  <a:schemeClr val="tx1"/>
                </a:solidFill>
                <a:effectLst/>
                <a:latin typeface="+mn-lt"/>
                <a:ea typeface="+mn-ea"/>
                <a:cs typeface="+mn-cs"/>
              </a:rPr>
              <a:t>X</a:t>
            </a:r>
            <a:r>
              <a:rPr lang="ru-RU" sz="1200" kern="1200" dirty="0" smtClean="0">
                <a:solidFill>
                  <a:schemeClr val="tx1"/>
                </a:solidFill>
                <a:effectLst/>
                <a:latin typeface="+mn-lt"/>
                <a:ea typeface="+mn-ea"/>
                <a:cs typeface="+mn-cs"/>
              </a:rPr>
              <a:t>;</a:t>
            </a:r>
          </a:p>
          <a:p>
            <a:pPr lvl="0"/>
            <a:r>
              <a:rPr lang="en-US" sz="1200" i="1" kern="1200" dirty="0" smtClean="0">
                <a:solidFill>
                  <a:schemeClr val="tx1"/>
                </a:solidFill>
                <a:effectLst/>
                <a:latin typeface="+mn-lt"/>
                <a:ea typeface="+mn-ea"/>
                <a:cs typeface="+mn-cs"/>
              </a:rPr>
              <a:t>V</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Y</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скорость объекта по оси </a:t>
            </a:r>
            <a:r>
              <a:rPr lang="en-US" sz="1200" kern="1200" dirty="0" smtClean="0">
                <a:solidFill>
                  <a:schemeClr val="tx1"/>
                </a:solidFill>
                <a:effectLst/>
                <a:latin typeface="+mn-lt"/>
                <a:ea typeface="+mn-ea"/>
                <a:cs typeface="+mn-cs"/>
              </a:rPr>
              <a:t>Y</a:t>
            </a:r>
            <a:r>
              <a:rPr lang="ru-RU" sz="1200" kern="1200" dirty="0" smtClean="0">
                <a:solidFill>
                  <a:schemeClr val="tx1"/>
                </a:solidFill>
                <a:effectLst/>
                <a:latin typeface="+mn-lt"/>
                <a:ea typeface="+mn-ea"/>
                <a:cs typeface="+mn-cs"/>
              </a:rPr>
              <a:t>;</a:t>
            </a:r>
          </a:p>
          <a:p>
            <a:pPr lvl="0"/>
            <a:r>
              <a:rPr lang="en-US" sz="1200" i="1" kern="1200" dirty="0" smtClean="0">
                <a:solidFill>
                  <a:schemeClr val="tx1"/>
                </a:solidFill>
                <a:effectLst/>
                <a:latin typeface="+mn-lt"/>
                <a:ea typeface="+mn-ea"/>
                <a:cs typeface="+mn-cs"/>
              </a:rPr>
              <a:t>V</a:t>
            </a:r>
            <a:r>
              <a:rPr lang="ru-RU" sz="1200" i="1" kern="1200" dirty="0" smtClean="0">
                <a:solidFill>
                  <a:schemeClr val="tx1"/>
                </a:solidFill>
                <a:effectLst/>
                <a:latin typeface="+mn-lt"/>
                <a:ea typeface="+mn-ea"/>
                <a:cs typeface="+mn-cs"/>
              </a:rPr>
              <a:t>_</a:t>
            </a:r>
            <a:r>
              <a:rPr lang="en-US" sz="1200" i="1" kern="1200" dirty="0" smtClean="0">
                <a:solidFill>
                  <a:schemeClr val="tx1"/>
                </a:solidFill>
                <a:effectLst/>
                <a:latin typeface="+mn-lt"/>
                <a:ea typeface="+mn-ea"/>
                <a:cs typeface="+mn-cs"/>
              </a:rPr>
              <a:t>Z</a:t>
            </a:r>
            <a:r>
              <a:rPr lang="ru-RU" sz="1200" i="1" kern="120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скорость объекта по оси </a:t>
            </a:r>
            <a:r>
              <a:rPr lang="en-US" sz="1200" kern="1200" dirty="0" smtClean="0">
                <a:solidFill>
                  <a:schemeClr val="tx1"/>
                </a:solidFill>
                <a:effectLst/>
                <a:latin typeface="+mn-lt"/>
                <a:ea typeface="+mn-ea"/>
                <a:cs typeface="+mn-cs"/>
              </a:rPr>
              <a:t>Z</a:t>
            </a:r>
            <a:r>
              <a:rPr lang="ru-RU" sz="1200" kern="1200" dirty="0" smtClean="0">
                <a:solidFill>
                  <a:schemeClr val="tx1"/>
                </a:solidFill>
                <a:effectLst/>
                <a:latin typeface="+mn-lt"/>
                <a:ea typeface="+mn-ea"/>
                <a:cs typeface="+mn-cs"/>
              </a:rPr>
              <a:t>.</a:t>
            </a:r>
          </a:p>
          <a:p>
            <a:endParaRPr lang="ru-RU" baseline="0" dirty="0" smtClean="0"/>
          </a:p>
        </p:txBody>
      </p:sp>
      <p:sp>
        <p:nvSpPr>
          <p:cNvPr id="4" name="Slide Number Placeholder 3"/>
          <p:cNvSpPr>
            <a:spLocks noGrp="1"/>
          </p:cNvSpPr>
          <p:nvPr>
            <p:ph type="sldNum" sz="quarter" idx="10"/>
          </p:nvPr>
        </p:nvSpPr>
        <p:spPr/>
        <p:txBody>
          <a:bodyPr/>
          <a:lstStyle/>
          <a:p>
            <a:fld id="{DD50E9F6-58AF-4345-A83A-5F0DDA944805}" type="slidenum">
              <a:rPr lang="en-US" smtClean="0"/>
              <a:t>10</a:t>
            </a:fld>
            <a:endParaRPr lang="en-US"/>
          </a:p>
        </p:txBody>
      </p:sp>
    </p:spTree>
    <p:extLst>
      <p:ext uri="{BB962C8B-B14F-4D97-AF65-F5344CB8AC3E}">
        <p14:creationId xmlns:p14="http://schemas.microsoft.com/office/powerpoint/2010/main" val="2075245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p:txBody>
          <a:bodyPr/>
          <a:lstStyle/>
          <a:p>
            <a:fld id="{DD50E9F6-58AF-4345-A83A-5F0DDA944805}" type="slidenum">
              <a:rPr lang="en-US" smtClean="0"/>
              <a:t>11</a:t>
            </a:fld>
            <a:endParaRPr lang="en-US"/>
          </a:p>
        </p:txBody>
      </p:sp>
    </p:spTree>
    <p:extLst>
      <p:ext uri="{BB962C8B-B14F-4D97-AF65-F5344CB8AC3E}">
        <p14:creationId xmlns:p14="http://schemas.microsoft.com/office/powerpoint/2010/main" val="2075245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Спасибо за внимание!</a:t>
            </a:r>
            <a:endParaRPr lang="en-US" dirty="0"/>
          </a:p>
        </p:txBody>
      </p:sp>
      <p:sp>
        <p:nvSpPr>
          <p:cNvPr id="4" name="Slide Number Placeholder 3"/>
          <p:cNvSpPr>
            <a:spLocks noGrp="1"/>
          </p:cNvSpPr>
          <p:nvPr>
            <p:ph type="sldNum" sz="quarter" idx="10"/>
          </p:nvPr>
        </p:nvSpPr>
        <p:spPr/>
        <p:txBody>
          <a:bodyPr/>
          <a:lstStyle/>
          <a:p>
            <a:fld id="{DD50E9F6-58AF-4345-A83A-5F0DDA944805}" type="slidenum">
              <a:rPr lang="en-US" smtClean="0"/>
              <a:t>12</a:t>
            </a:fld>
            <a:endParaRPr lang="en-US"/>
          </a:p>
        </p:txBody>
      </p:sp>
    </p:spTree>
    <p:extLst>
      <p:ext uri="{BB962C8B-B14F-4D97-AF65-F5344CB8AC3E}">
        <p14:creationId xmlns:p14="http://schemas.microsoft.com/office/powerpoint/2010/main" val="125573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ru-R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Click to edit Master subtitle style</a:t>
            </a:r>
            <a:endParaRPr lang="en-US"/>
          </a:p>
        </p:txBody>
      </p:sp>
      <p:sp>
        <p:nvSpPr>
          <p:cNvPr id="4" name="Date Placeholder 3"/>
          <p:cNvSpPr>
            <a:spLocks noGrp="1"/>
          </p:cNvSpPr>
          <p:nvPr>
            <p:ph type="dt" sz="half" idx="10"/>
          </p:nvPr>
        </p:nvSpPr>
        <p:spPr/>
        <p:txBody>
          <a:bodyPr/>
          <a:lstStyle/>
          <a:p>
            <a:fld id="{04DEAD4C-1B0B-B042-8392-BB50F4F669C3}" type="datetimeFigureOut">
              <a:rPr lang="en-US" smtClean="0"/>
              <a:t>10.07.13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3883427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DEAD4C-1B0B-B042-8392-BB50F4F669C3}" type="datetimeFigureOut">
              <a:rPr lang="en-US" smtClean="0"/>
              <a:t>10.07.13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3677942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Click to edit Master text styles</a:t>
            </a:r>
          </a:p>
        </p:txBody>
      </p:sp>
      <p:sp>
        <p:nvSpPr>
          <p:cNvPr id="4" name="Date Placeholder 3"/>
          <p:cNvSpPr>
            <a:spLocks noGrp="1"/>
          </p:cNvSpPr>
          <p:nvPr>
            <p:ph type="dt" sz="half" idx="10"/>
          </p:nvPr>
        </p:nvSpPr>
        <p:spPr/>
        <p:txBody>
          <a:bodyPr/>
          <a:lstStyle/>
          <a:p>
            <a:fld id="{04DEAD4C-1B0B-B042-8392-BB50F4F669C3}" type="datetimeFigureOut">
              <a:rPr lang="en-US" smtClean="0"/>
              <a:t>10.07.13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3394085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5" name="Date Placeholder 4"/>
          <p:cNvSpPr>
            <a:spLocks noGrp="1"/>
          </p:cNvSpPr>
          <p:nvPr>
            <p:ph type="dt" sz="half" idx="10"/>
          </p:nvPr>
        </p:nvSpPr>
        <p:spPr/>
        <p:txBody>
          <a:bodyPr/>
          <a:lstStyle/>
          <a:p>
            <a:fld id="{04DEAD4C-1B0B-B042-8392-BB50F4F669C3}" type="datetimeFigureOut">
              <a:rPr lang="en-US" smtClean="0"/>
              <a:t>10.07.13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1242165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7" name="Date Placeholder 6"/>
          <p:cNvSpPr>
            <a:spLocks noGrp="1"/>
          </p:cNvSpPr>
          <p:nvPr>
            <p:ph type="dt" sz="half" idx="10"/>
          </p:nvPr>
        </p:nvSpPr>
        <p:spPr/>
        <p:txBody>
          <a:bodyPr/>
          <a:lstStyle/>
          <a:p>
            <a:fld id="{04DEAD4C-1B0B-B042-8392-BB50F4F669C3}" type="datetimeFigureOut">
              <a:rPr lang="en-US" smtClean="0"/>
              <a:t>10.07.13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3051433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a:p>
        </p:txBody>
      </p:sp>
      <p:sp>
        <p:nvSpPr>
          <p:cNvPr id="3" name="Date Placeholder 2"/>
          <p:cNvSpPr>
            <a:spLocks noGrp="1"/>
          </p:cNvSpPr>
          <p:nvPr>
            <p:ph type="dt" sz="half" idx="10"/>
          </p:nvPr>
        </p:nvSpPr>
        <p:spPr/>
        <p:txBody>
          <a:bodyPr/>
          <a:lstStyle/>
          <a:p>
            <a:fld id="{04DEAD4C-1B0B-B042-8392-BB50F4F669C3}" type="datetimeFigureOut">
              <a:rPr lang="en-US" smtClean="0"/>
              <a:t>10.07.13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290536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DEAD4C-1B0B-B042-8392-BB50F4F669C3}" type="datetimeFigureOut">
              <a:rPr lang="en-US" smtClean="0"/>
              <a:t>10.07.13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164820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ru-R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Click to edit Master text styles</a:t>
            </a:r>
          </a:p>
        </p:txBody>
      </p:sp>
      <p:sp>
        <p:nvSpPr>
          <p:cNvPr id="5" name="Date Placeholder 4"/>
          <p:cNvSpPr>
            <a:spLocks noGrp="1"/>
          </p:cNvSpPr>
          <p:nvPr>
            <p:ph type="dt" sz="half" idx="10"/>
          </p:nvPr>
        </p:nvSpPr>
        <p:spPr/>
        <p:txBody>
          <a:bodyPr/>
          <a:lstStyle/>
          <a:p>
            <a:fld id="{04DEAD4C-1B0B-B042-8392-BB50F4F669C3}" type="datetimeFigureOut">
              <a:rPr lang="en-US" smtClean="0"/>
              <a:t>10.07.13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2251652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ru-R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Click to edit Master text styles</a:t>
            </a:r>
          </a:p>
        </p:txBody>
      </p:sp>
      <p:sp>
        <p:nvSpPr>
          <p:cNvPr id="5" name="Date Placeholder 4"/>
          <p:cNvSpPr>
            <a:spLocks noGrp="1"/>
          </p:cNvSpPr>
          <p:nvPr>
            <p:ph type="dt" sz="half" idx="10"/>
          </p:nvPr>
        </p:nvSpPr>
        <p:spPr/>
        <p:txBody>
          <a:bodyPr/>
          <a:lstStyle/>
          <a:p>
            <a:fld id="{04DEAD4C-1B0B-B042-8392-BB50F4F669C3}" type="datetimeFigureOut">
              <a:rPr lang="en-US" smtClean="0"/>
              <a:t>10.07.13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3340538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10"/>
          </p:nvPr>
        </p:nvSpPr>
        <p:spPr/>
        <p:txBody>
          <a:bodyPr/>
          <a:lstStyle/>
          <a:p>
            <a:fld id="{04DEAD4C-1B0B-B042-8392-BB50F4F669C3}" type="datetimeFigureOut">
              <a:rPr lang="en-US" smtClean="0"/>
              <a:t>10.07.13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3856648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10"/>
          </p:nvPr>
        </p:nvSpPr>
        <p:spPr/>
        <p:txBody>
          <a:bodyPr/>
          <a:lstStyle/>
          <a:p>
            <a:fld id="{04DEAD4C-1B0B-B042-8392-BB50F4F669C3}" type="datetimeFigureOut">
              <a:rPr lang="en-US" smtClean="0"/>
              <a:t>10.07.13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268CF-B6A4-1C44-BDD9-668FC23FA929}" type="slidenum">
              <a:rPr lang="en-US" smtClean="0"/>
              <a:t>‹#›</a:t>
            </a:fld>
            <a:endParaRPr lang="en-US"/>
          </a:p>
        </p:txBody>
      </p:sp>
    </p:spTree>
    <p:extLst>
      <p:ext uri="{BB962C8B-B14F-4D97-AF65-F5344CB8AC3E}">
        <p14:creationId xmlns:p14="http://schemas.microsoft.com/office/powerpoint/2010/main" val="10867802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60000"/>
                <a:lumOff val="40000"/>
                <a:alpha val="80000"/>
              </a:schemeClr>
            </a:gs>
            <a:gs pos="100000">
              <a:schemeClr val="accent5">
                <a:lumMod val="60000"/>
                <a:lumOff val="40000"/>
                <a:alpha val="80000"/>
              </a:schemeClr>
            </a:gs>
            <a:gs pos="50000">
              <a:schemeClr val="bg1">
                <a:alpha val="20000"/>
              </a:schemeClr>
            </a:gs>
          </a:gsLst>
          <a:lin ang="162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DEAD4C-1B0B-B042-8392-BB50F4F669C3}" type="datetimeFigureOut">
              <a:rPr lang="en-US" smtClean="0"/>
              <a:t>10.07.13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D268CF-B6A4-1C44-BDD9-668FC23FA929}" type="slidenum">
              <a:rPr lang="en-US" smtClean="0"/>
              <a:t>‹#›</a:t>
            </a:fld>
            <a:endParaRPr lang="en-US"/>
          </a:p>
        </p:txBody>
      </p:sp>
    </p:spTree>
    <p:extLst>
      <p:ext uri="{BB962C8B-B14F-4D97-AF65-F5344CB8AC3E}">
        <p14:creationId xmlns:p14="http://schemas.microsoft.com/office/powerpoint/2010/main" val="3423190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JP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397000" y="1377370"/>
            <a:ext cx="6365875" cy="1884525"/>
          </a:xfrm>
          <a:prstGeom prst="roundRect">
            <a:avLst>
              <a:gd name="adj" fmla="val 0"/>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800" dirty="0">
                <a:solidFill>
                  <a:schemeClr val="tx1"/>
                </a:solidFill>
                <a:latin typeface="Palatino Linotype"/>
                <a:cs typeface="Palatino Linotype"/>
              </a:rPr>
              <a:t>Визуализация околоземного космического пространства в режиме реального времени</a:t>
            </a:r>
            <a:endParaRPr lang="ru-RU" sz="4400" dirty="0" smtClean="0">
              <a:solidFill>
                <a:schemeClr val="tx1"/>
              </a:solidFill>
              <a:latin typeface="Palatino Linotype"/>
              <a:cs typeface="Palatino Linotype"/>
            </a:endParaRPr>
          </a:p>
          <a:p>
            <a:pPr algn="ctr"/>
            <a:endParaRPr lang="ru-RU" sz="2800" dirty="0" smtClean="0">
              <a:solidFill>
                <a:schemeClr val="tx1"/>
              </a:solidFill>
              <a:latin typeface="Palatino Linotype"/>
              <a:cs typeface="Palatino Linotype"/>
            </a:endParaRPr>
          </a:p>
        </p:txBody>
      </p:sp>
      <p:pic>
        <p:nvPicPr>
          <p:cNvPr id="8" name="Picture 7"/>
          <p:cNvPicPr>
            <a:picLocks noChangeAspect="1"/>
          </p:cNvPicPr>
          <p:nvPr/>
        </p:nvPicPr>
        <p:blipFill>
          <a:blip r:embed="rId3"/>
          <a:stretch>
            <a:fillRect/>
          </a:stretch>
        </p:blipFill>
        <p:spPr>
          <a:xfrm>
            <a:off x="4209249" y="3950197"/>
            <a:ext cx="761029" cy="898394"/>
          </a:xfrm>
          <a:prstGeom prst="rect">
            <a:avLst/>
          </a:prstGeom>
        </p:spPr>
      </p:pic>
      <p:pic>
        <p:nvPicPr>
          <p:cNvPr id="6" name="Picture 5"/>
          <p:cNvPicPr>
            <a:picLocks noChangeAspect="1"/>
          </p:cNvPicPr>
          <p:nvPr/>
        </p:nvPicPr>
        <p:blipFill>
          <a:blip r:embed="rId4"/>
          <a:stretch>
            <a:fillRect/>
          </a:stretch>
        </p:blipFill>
        <p:spPr>
          <a:xfrm>
            <a:off x="0" y="0"/>
            <a:ext cx="9144000" cy="839391"/>
          </a:xfrm>
          <a:prstGeom prst="rect">
            <a:avLst/>
          </a:prstGeom>
        </p:spPr>
      </p:pic>
      <p:sp>
        <p:nvSpPr>
          <p:cNvPr id="10" name="Rectangle 9"/>
          <p:cNvSpPr/>
          <p:nvPr/>
        </p:nvSpPr>
        <p:spPr>
          <a:xfrm>
            <a:off x="1671052" y="4848592"/>
            <a:ext cx="5815263" cy="1854866"/>
          </a:xfrm>
          <a:prstGeom prst="rect">
            <a:avLst/>
          </a:prstGeom>
          <a:solidFill>
            <a:schemeClr val="bg1">
              <a:alpha val="2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chemeClr val="tx1"/>
              </a:solidFill>
            </a:endParaRPr>
          </a:p>
        </p:txBody>
      </p:sp>
      <p:sp>
        <p:nvSpPr>
          <p:cNvPr id="11" name="TextBox 10"/>
          <p:cNvSpPr txBox="1"/>
          <p:nvPr/>
        </p:nvSpPr>
        <p:spPr>
          <a:xfrm>
            <a:off x="0" y="4921250"/>
            <a:ext cx="9144000" cy="1200329"/>
          </a:xfrm>
          <a:prstGeom prst="rect">
            <a:avLst/>
          </a:prstGeom>
          <a:noFill/>
        </p:spPr>
        <p:txBody>
          <a:bodyPr wrap="square" rtlCol="0">
            <a:spAutoFit/>
          </a:bodyPr>
          <a:lstStyle/>
          <a:p>
            <a:pPr algn="ctr"/>
            <a:r>
              <a:rPr lang="ru-RU" dirty="0" smtClean="0"/>
              <a:t>Борхсениус С. С.</a:t>
            </a:r>
            <a:endParaRPr lang="en-US" dirty="0" smtClean="0"/>
          </a:p>
          <a:p>
            <a:pPr algn="ctr"/>
            <a:endParaRPr lang="ru-RU" dirty="0" smtClean="0"/>
          </a:p>
          <a:p>
            <a:pPr algn="ctr"/>
            <a:r>
              <a:rPr lang="ru-RU" dirty="0" smtClean="0"/>
              <a:t>Кафедра Механики и Математического Моделирования</a:t>
            </a:r>
          </a:p>
          <a:p>
            <a:pPr algn="ctr"/>
            <a:r>
              <a:rPr lang="ru-RU" dirty="0" smtClean="0"/>
              <a:t>Научный руководитель: д.т.н., профессор Чумаченко Е.Н.</a:t>
            </a:r>
            <a:endParaRPr lang="en-US" dirty="0"/>
          </a:p>
        </p:txBody>
      </p:sp>
      <p:sp>
        <p:nvSpPr>
          <p:cNvPr id="13" name="TextBox 12"/>
          <p:cNvSpPr txBox="1"/>
          <p:nvPr/>
        </p:nvSpPr>
        <p:spPr>
          <a:xfrm>
            <a:off x="3823665" y="6334125"/>
            <a:ext cx="1507331" cy="369332"/>
          </a:xfrm>
          <a:prstGeom prst="rect">
            <a:avLst/>
          </a:prstGeom>
          <a:noFill/>
        </p:spPr>
        <p:txBody>
          <a:bodyPr wrap="none" rtlCol="0">
            <a:spAutoFit/>
          </a:bodyPr>
          <a:lstStyle/>
          <a:p>
            <a:r>
              <a:rPr lang="ru-RU" dirty="0" smtClean="0"/>
              <a:t>Москва, 2013</a:t>
            </a:r>
            <a:endParaRPr lang="en-US" dirty="0"/>
          </a:p>
        </p:txBody>
      </p:sp>
    </p:spTree>
    <p:extLst>
      <p:ext uri="{BB962C8B-B14F-4D97-AF65-F5344CB8AC3E}">
        <p14:creationId xmlns:p14="http://schemas.microsoft.com/office/powerpoint/2010/main" val="34621087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3411" y="143574"/>
            <a:ext cx="6365875" cy="792352"/>
          </a:xfrm>
          <a:prstGeom prst="roundRect">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3200" dirty="0" smtClean="0">
                <a:solidFill>
                  <a:schemeClr val="tx1"/>
                </a:solidFill>
                <a:latin typeface="Palatino Linotype"/>
                <a:cs typeface="Palatino Linotype"/>
              </a:rPr>
              <a:t>Создание ИАЦ</a:t>
            </a:r>
          </a:p>
        </p:txBody>
      </p:sp>
      <p:pic>
        <p:nvPicPr>
          <p:cNvPr id="4" name="Picture 3"/>
          <p:cNvPicPr>
            <a:picLocks noChangeAspect="1"/>
          </p:cNvPicPr>
          <p:nvPr/>
        </p:nvPicPr>
        <p:blipFill>
          <a:blip r:embed="rId3"/>
          <a:stretch>
            <a:fillRect/>
          </a:stretch>
        </p:blipFill>
        <p:spPr>
          <a:xfrm>
            <a:off x="0" y="6018609"/>
            <a:ext cx="9144000" cy="839391"/>
          </a:xfrm>
          <a:prstGeom prst="rect">
            <a:avLst/>
          </a:prstGeom>
        </p:spPr>
      </p:pic>
      <p:pic>
        <p:nvPicPr>
          <p:cNvPr id="5" name="Picture 4"/>
          <p:cNvPicPr>
            <a:picLocks noChangeAspect="1"/>
          </p:cNvPicPr>
          <p:nvPr/>
        </p:nvPicPr>
        <p:blipFill>
          <a:blip r:embed="rId4"/>
          <a:stretch>
            <a:fillRect/>
          </a:stretch>
        </p:blipFill>
        <p:spPr>
          <a:xfrm>
            <a:off x="213896" y="6142619"/>
            <a:ext cx="491857" cy="580637"/>
          </a:xfrm>
          <a:prstGeom prst="rect">
            <a:avLst/>
          </a:prstGeom>
        </p:spPr>
      </p:pic>
      <p:sp>
        <p:nvSpPr>
          <p:cNvPr id="6" name="TextBox 5"/>
          <p:cNvSpPr txBox="1"/>
          <p:nvPr/>
        </p:nvSpPr>
        <p:spPr>
          <a:xfrm>
            <a:off x="8631432" y="6115970"/>
            <a:ext cx="418654" cy="646331"/>
          </a:xfrm>
          <a:prstGeom prst="rect">
            <a:avLst/>
          </a:prstGeom>
          <a:noFill/>
        </p:spPr>
        <p:txBody>
          <a:bodyPr wrap="none" rtlCol="0">
            <a:spAutoFit/>
          </a:bodyPr>
          <a:lstStyle/>
          <a:p>
            <a:r>
              <a:rPr lang="ru-RU" sz="3600" dirty="0" smtClean="0"/>
              <a:t>1</a:t>
            </a:r>
            <a:endParaRPr lang="en-US" sz="3600" dirty="0"/>
          </a:p>
        </p:txBody>
      </p:sp>
      <p:pic>
        <p:nvPicPr>
          <p:cNvPr id="8" name="Picture 7" descr="схема ИАЦ.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5166" y="1375833"/>
            <a:ext cx="5900488" cy="4320000"/>
          </a:xfrm>
          <a:prstGeom prst="rect">
            <a:avLst/>
          </a:prstGeom>
        </p:spPr>
      </p:pic>
    </p:spTree>
    <p:extLst>
      <p:ext uri="{BB962C8B-B14F-4D97-AF65-F5344CB8AC3E}">
        <p14:creationId xmlns:p14="http://schemas.microsoft.com/office/powerpoint/2010/main" val="233363575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3411" y="143574"/>
            <a:ext cx="6365875" cy="792352"/>
          </a:xfrm>
          <a:prstGeom prst="roundRect">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3200" dirty="0" smtClean="0">
                <a:solidFill>
                  <a:schemeClr val="tx1"/>
                </a:solidFill>
                <a:latin typeface="Palatino Linotype"/>
                <a:cs typeface="Palatino Linotype"/>
              </a:rPr>
              <a:t>Задачи ИАЦ</a:t>
            </a:r>
          </a:p>
        </p:txBody>
      </p:sp>
      <p:pic>
        <p:nvPicPr>
          <p:cNvPr id="5" name="Picture 4"/>
          <p:cNvPicPr>
            <a:picLocks noChangeAspect="1"/>
          </p:cNvPicPr>
          <p:nvPr/>
        </p:nvPicPr>
        <p:blipFill>
          <a:blip r:embed="rId3"/>
          <a:stretch>
            <a:fillRect/>
          </a:stretch>
        </p:blipFill>
        <p:spPr>
          <a:xfrm>
            <a:off x="0" y="6018609"/>
            <a:ext cx="9144000" cy="839391"/>
          </a:xfrm>
          <a:prstGeom prst="rect">
            <a:avLst/>
          </a:prstGeom>
        </p:spPr>
      </p:pic>
      <p:pic>
        <p:nvPicPr>
          <p:cNvPr id="6" name="Picture 5"/>
          <p:cNvPicPr>
            <a:picLocks noChangeAspect="1"/>
          </p:cNvPicPr>
          <p:nvPr/>
        </p:nvPicPr>
        <p:blipFill>
          <a:blip r:embed="rId4"/>
          <a:stretch>
            <a:fillRect/>
          </a:stretch>
        </p:blipFill>
        <p:spPr>
          <a:xfrm>
            <a:off x="213896" y="6142619"/>
            <a:ext cx="491857" cy="580637"/>
          </a:xfrm>
          <a:prstGeom prst="rect">
            <a:avLst/>
          </a:prstGeom>
        </p:spPr>
      </p:pic>
      <p:sp>
        <p:nvSpPr>
          <p:cNvPr id="7" name="TextBox 6"/>
          <p:cNvSpPr txBox="1"/>
          <p:nvPr/>
        </p:nvSpPr>
        <p:spPr>
          <a:xfrm>
            <a:off x="8631432" y="6115970"/>
            <a:ext cx="418654" cy="646331"/>
          </a:xfrm>
          <a:prstGeom prst="rect">
            <a:avLst/>
          </a:prstGeom>
          <a:noFill/>
        </p:spPr>
        <p:txBody>
          <a:bodyPr wrap="none" rtlCol="0">
            <a:spAutoFit/>
          </a:bodyPr>
          <a:lstStyle/>
          <a:p>
            <a:r>
              <a:rPr lang="ru-RU" sz="3600" dirty="0"/>
              <a:t>2</a:t>
            </a:r>
            <a:endParaRPr lang="en-US" sz="3600" dirty="0"/>
          </a:p>
        </p:txBody>
      </p:sp>
      <p:sp>
        <p:nvSpPr>
          <p:cNvPr id="8" name="Rounded Rectangle 7"/>
          <p:cNvSpPr/>
          <p:nvPr/>
        </p:nvSpPr>
        <p:spPr>
          <a:xfrm>
            <a:off x="213896" y="1595424"/>
            <a:ext cx="8702841" cy="4151201"/>
          </a:xfrm>
          <a:prstGeom prst="roundRect">
            <a:avLst>
              <a:gd name="adj" fmla="val 0"/>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Tx/>
              <a:buChar char="-"/>
            </a:pPr>
            <a:r>
              <a:rPr lang="ru-RU" sz="3200" dirty="0" smtClean="0">
                <a:solidFill>
                  <a:schemeClr val="tx1"/>
                </a:solidFill>
              </a:rPr>
              <a:t>планирование </a:t>
            </a:r>
            <a:r>
              <a:rPr lang="ru-RU" sz="3200" dirty="0">
                <a:solidFill>
                  <a:schemeClr val="tx1"/>
                </a:solidFill>
              </a:rPr>
              <a:t>работы, получение, обработка и анализ данных об опасных небесных </a:t>
            </a:r>
            <a:r>
              <a:rPr lang="ru-RU" sz="3200" dirty="0" smtClean="0">
                <a:solidFill>
                  <a:schemeClr val="tx1"/>
                </a:solidFill>
              </a:rPr>
              <a:t>телах;</a:t>
            </a:r>
            <a:endParaRPr lang="ru-RU" sz="3200" dirty="0">
              <a:solidFill>
                <a:schemeClr val="tx1"/>
              </a:solidFill>
            </a:endParaRPr>
          </a:p>
          <a:p>
            <a:pPr marL="285750" indent="-285750">
              <a:buFontTx/>
              <a:buChar char="-"/>
            </a:pPr>
            <a:r>
              <a:rPr lang="ru-RU" sz="3200" dirty="0" smtClean="0">
                <a:solidFill>
                  <a:schemeClr val="tx1"/>
                </a:solidFill>
                <a:cs typeface="Palatino Linotype"/>
              </a:rPr>
              <a:t>ведение каталога ОНТ;</a:t>
            </a:r>
          </a:p>
          <a:p>
            <a:pPr marL="285750" indent="-285750">
              <a:buFontTx/>
              <a:buChar char="-"/>
            </a:pPr>
            <a:r>
              <a:rPr lang="ru-RU" sz="3200" dirty="0" smtClean="0">
                <a:solidFill>
                  <a:schemeClr val="tx1"/>
                </a:solidFill>
                <a:cs typeface="Palatino Linotype"/>
              </a:rPr>
              <a:t>выработка решений, связанных с обработкой ситуации АКО;</a:t>
            </a:r>
          </a:p>
          <a:p>
            <a:pPr marL="285750" indent="-285750">
              <a:buFontTx/>
              <a:buChar char="-"/>
            </a:pPr>
            <a:r>
              <a:rPr lang="ru-RU" sz="3200" dirty="0" smtClean="0">
                <a:solidFill>
                  <a:schemeClr val="tx1"/>
                </a:solidFill>
                <a:cs typeface="Palatino Linotype"/>
              </a:rPr>
              <a:t>обмен информацией.</a:t>
            </a:r>
            <a:endParaRPr lang="ru-RU" sz="3200" dirty="0">
              <a:solidFill>
                <a:schemeClr val="tx1"/>
              </a:solidFill>
              <a:cs typeface="Palatino Linotype"/>
            </a:endParaRPr>
          </a:p>
        </p:txBody>
      </p:sp>
    </p:spTree>
    <p:extLst>
      <p:ext uri="{BB962C8B-B14F-4D97-AF65-F5344CB8AC3E}">
        <p14:creationId xmlns:p14="http://schemas.microsoft.com/office/powerpoint/2010/main" val="338416858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3411" y="143574"/>
            <a:ext cx="6365875" cy="792352"/>
          </a:xfrm>
          <a:prstGeom prst="roundRect">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3200" dirty="0" smtClean="0">
                <a:solidFill>
                  <a:schemeClr val="tx1"/>
                </a:solidFill>
                <a:latin typeface="Palatino Linotype"/>
                <a:cs typeface="Palatino Linotype"/>
              </a:rPr>
              <a:t>Система мониторинга </a:t>
            </a:r>
          </a:p>
        </p:txBody>
      </p:sp>
      <p:pic>
        <p:nvPicPr>
          <p:cNvPr id="4" name="Picture 3"/>
          <p:cNvPicPr>
            <a:picLocks noChangeAspect="1"/>
          </p:cNvPicPr>
          <p:nvPr/>
        </p:nvPicPr>
        <p:blipFill>
          <a:blip r:embed="rId3"/>
          <a:stretch>
            <a:fillRect/>
          </a:stretch>
        </p:blipFill>
        <p:spPr>
          <a:xfrm>
            <a:off x="0" y="6018609"/>
            <a:ext cx="9144000" cy="839391"/>
          </a:xfrm>
          <a:prstGeom prst="rect">
            <a:avLst/>
          </a:prstGeom>
        </p:spPr>
      </p:pic>
      <p:pic>
        <p:nvPicPr>
          <p:cNvPr id="5" name="Picture 4"/>
          <p:cNvPicPr>
            <a:picLocks noChangeAspect="1"/>
          </p:cNvPicPr>
          <p:nvPr/>
        </p:nvPicPr>
        <p:blipFill>
          <a:blip r:embed="rId4"/>
          <a:stretch>
            <a:fillRect/>
          </a:stretch>
        </p:blipFill>
        <p:spPr>
          <a:xfrm>
            <a:off x="213896" y="6142619"/>
            <a:ext cx="491857" cy="580637"/>
          </a:xfrm>
          <a:prstGeom prst="rect">
            <a:avLst/>
          </a:prstGeom>
        </p:spPr>
      </p:pic>
      <p:sp>
        <p:nvSpPr>
          <p:cNvPr id="6" name="TextBox 5"/>
          <p:cNvSpPr txBox="1"/>
          <p:nvPr/>
        </p:nvSpPr>
        <p:spPr>
          <a:xfrm>
            <a:off x="8631432" y="6115970"/>
            <a:ext cx="418654" cy="646331"/>
          </a:xfrm>
          <a:prstGeom prst="rect">
            <a:avLst/>
          </a:prstGeom>
          <a:noFill/>
        </p:spPr>
        <p:txBody>
          <a:bodyPr wrap="none" rtlCol="0">
            <a:spAutoFit/>
          </a:bodyPr>
          <a:lstStyle/>
          <a:p>
            <a:r>
              <a:rPr lang="ru-RU" sz="3600" dirty="0" smtClean="0"/>
              <a:t>3</a:t>
            </a:r>
          </a:p>
        </p:txBody>
      </p:sp>
      <p:sp>
        <p:nvSpPr>
          <p:cNvPr id="7" name="Rounded Rectangle 6"/>
          <p:cNvSpPr/>
          <p:nvPr/>
        </p:nvSpPr>
        <p:spPr>
          <a:xfrm>
            <a:off x="213896" y="1595424"/>
            <a:ext cx="8702841" cy="4151201"/>
          </a:xfrm>
          <a:prstGeom prst="roundRect">
            <a:avLst>
              <a:gd name="adj" fmla="val 0"/>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Tx/>
              <a:buChar char="-"/>
            </a:pPr>
            <a:r>
              <a:rPr lang="ru-RU" sz="3200" dirty="0" smtClean="0">
                <a:solidFill>
                  <a:schemeClr val="tx1"/>
                </a:solidFill>
                <a:cs typeface="Palatino Linotype"/>
              </a:rPr>
              <a:t>база данных;</a:t>
            </a:r>
          </a:p>
          <a:p>
            <a:pPr marL="285750" indent="-285750">
              <a:buFontTx/>
              <a:buChar char="-"/>
            </a:pPr>
            <a:r>
              <a:rPr lang="ru-RU" sz="3200" dirty="0" smtClean="0">
                <a:solidFill>
                  <a:schemeClr val="tx1"/>
                </a:solidFill>
                <a:cs typeface="Palatino Linotype"/>
              </a:rPr>
              <a:t>модуль сбора и загрузки данных;</a:t>
            </a:r>
          </a:p>
          <a:p>
            <a:pPr marL="285750" indent="-285750">
              <a:buFontTx/>
              <a:buChar char="-"/>
            </a:pPr>
            <a:r>
              <a:rPr lang="ru-RU" sz="3200" dirty="0" smtClean="0">
                <a:solidFill>
                  <a:schemeClr val="tx1"/>
                </a:solidFill>
                <a:cs typeface="Palatino Linotype"/>
              </a:rPr>
              <a:t>прогнозно-аналитическая подсистема;</a:t>
            </a:r>
            <a:endParaRPr lang="ru-RU" sz="3200" dirty="0">
              <a:solidFill>
                <a:schemeClr val="tx1"/>
              </a:solidFill>
              <a:cs typeface="Palatino Linotype"/>
            </a:endParaRPr>
          </a:p>
          <a:p>
            <a:pPr marL="285750" indent="-285750">
              <a:buFontTx/>
              <a:buChar char="-"/>
            </a:pPr>
            <a:r>
              <a:rPr lang="ru-RU" sz="3200" dirty="0" smtClean="0">
                <a:solidFill>
                  <a:schemeClr val="tx1"/>
                </a:solidFill>
                <a:cs typeface="Palatino Linotype"/>
              </a:rPr>
              <a:t>средства визуализации и публикации;</a:t>
            </a:r>
          </a:p>
          <a:p>
            <a:pPr marL="285750" indent="-285750">
              <a:buFontTx/>
              <a:buChar char="-"/>
            </a:pPr>
            <a:r>
              <a:rPr lang="ru-RU" sz="3200" dirty="0" smtClean="0">
                <a:solidFill>
                  <a:schemeClr val="tx1"/>
                </a:solidFill>
                <a:cs typeface="Palatino Linotype"/>
              </a:rPr>
              <a:t>модуль администрирования.</a:t>
            </a:r>
            <a:endParaRPr lang="ru-RU" sz="3200" dirty="0" smtClean="0">
              <a:solidFill>
                <a:schemeClr val="tx1"/>
              </a:solidFill>
              <a:cs typeface="Palatino Linotype"/>
            </a:endParaRPr>
          </a:p>
        </p:txBody>
      </p:sp>
    </p:spTree>
    <p:extLst>
      <p:ext uri="{BB962C8B-B14F-4D97-AF65-F5344CB8AC3E}">
        <p14:creationId xmlns:p14="http://schemas.microsoft.com/office/powerpoint/2010/main" val="201370485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3411" y="143574"/>
            <a:ext cx="6365875" cy="792352"/>
          </a:xfrm>
          <a:prstGeom prst="roundRect">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400" dirty="0" smtClean="0">
                <a:solidFill>
                  <a:schemeClr val="tx1"/>
                </a:solidFill>
                <a:latin typeface="Palatino Linotype"/>
                <a:cs typeface="Palatino Linotype"/>
              </a:rPr>
              <a:t>Прогнозно-аналитическая подсистема</a:t>
            </a:r>
          </a:p>
        </p:txBody>
      </p:sp>
      <p:pic>
        <p:nvPicPr>
          <p:cNvPr id="4" name="Picture 3"/>
          <p:cNvPicPr>
            <a:picLocks noChangeAspect="1"/>
          </p:cNvPicPr>
          <p:nvPr/>
        </p:nvPicPr>
        <p:blipFill>
          <a:blip r:embed="rId3"/>
          <a:stretch>
            <a:fillRect/>
          </a:stretch>
        </p:blipFill>
        <p:spPr>
          <a:xfrm>
            <a:off x="0" y="6018609"/>
            <a:ext cx="9144000" cy="839391"/>
          </a:xfrm>
          <a:prstGeom prst="rect">
            <a:avLst/>
          </a:prstGeom>
        </p:spPr>
      </p:pic>
      <p:pic>
        <p:nvPicPr>
          <p:cNvPr id="5" name="Picture 4"/>
          <p:cNvPicPr>
            <a:picLocks noChangeAspect="1"/>
          </p:cNvPicPr>
          <p:nvPr/>
        </p:nvPicPr>
        <p:blipFill>
          <a:blip r:embed="rId4"/>
          <a:stretch>
            <a:fillRect/>
          </a:stretch>
        </p:blipFill>
        <p:spPr>
          <a:xfrm>
            <a:off x="213896" y="6142619"/>
            <a:ext cx="491857" cy="580637"/>
          </a:xfrm>
          <a:prstGeom prst="rect">
            <a:avLst/>
          </a:prstGeom>
        </p:spPr>
      </p:pic>
      <p:sp>
        <p:nvSpPr>
          <p:cNvPr id="6" name="TextBox 5"/>
          <p:cNvSpPr txBox="1"/>
          <p:nvPr/>
        </p:nvSpPr>
        <p:spPr>
          <a:xfrm>
            <a:off x="8631432" y="6115970"/>
            <a:ext cx="418654" cy="646331"/>
          </a:xfrm>
          <a:prstGeom prst="rect">
            <a:avLst/>
          </a:prstGeom>
          <a:noFill/>
        </p:spPr>
        <p:txBody>
          <a:bodyPr wrap="none" rtlCol="0">
            <a:spAutoFit/>
          </a:bodyPr>
          <a:lstStyle/>
          <a:p>
            <a:r>
              <a:rPr lang="ru-RU" sz="3600" dirty="0"/>
              <a:t>4</a:t>
            </a:r>
            <a:endParaRPr lang="en-US" sz="3600" dirty="0"/>
          </a:p>
        </p:txBody>
      </p:sp>
      <p:pic>
        <p:nvPicPr>
          <p:cNvPr id="3" name="Picture 2" descr="32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1001" y="1272117"/>
            <a:ext cx="6007043" cy="4320000"/>
          </a:xfrm>
          <a:prstGeom prst="rect">
            <a:avLst/>
          </a:prstGeom>
        </p:spPr>
      </p:pic>
    </p:spTree>
    <p:extLst>
      <p:ext uri="{BB962C8B-B14F-4D97-AF65-F5344CB8AC3E}">
        <p14:creationId xmlns:p14="http://schemas.microsoft.com/office/powerpoint/2010/main" val="162073182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3411" y="143574"/>
            <a:ext cx="6365875" cy="792352"/>
          </a:xfrm>
          <a:prstGeom prst="roundRect">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400" dirty="0" smtClean="0">
                <a:solidFill>
                  <a:schemeClr val="tx1"/>
                </a:solidFill>
                <a:latin typeface="Palatino Linotype"/>
                <a:cs typeface="Palatino Linotype"/>
              </a:rPr>
              <a:t>Контроль ОКП</a:t>
            </a:r>
          </a:p>
        </p:txBody>
      </p:sp>
      <p:pic>
        <p:nvPicPr>
          <p:cNvPr id="4" name="Picture 3"/>
          <p:cNvPicPr>
            <a:picLocks noChangeAspect="1"/>
          </p:cNvPicPr>
          <p:nvPr/>
        </p:nvPicPr>
        <p:blipFill>
          <a:blip r:embed="rId3"/>
          <a:stretch>
            <a:fillRect/>
          </a:stretch>
        </p:blipFill>
        <p:spPr>
          <a:xfrm>
            <a:off x="0" y="6018609"/>
            <a:ext cx="9144000" cy="839391"/>
          </a:xfrm>
          <a:prstGeom prst="rect">
            <a:avLst/>
          </a:prstGeom>
        </p:spPr>
      </p:pic>
      <p:pic>
        <p:nvPicPr>
          <p:cNvPr id="5" name="Picture 4"/>
          <p:cNvPicPr>
            <a:picLocks noChangeAspect="1"/>
          </p:cNvPicPr>
          <p:nvPr/>
        </p:nvPicPr>
        <p:blipFill>
          <a:blip r:embed="rId4"/>
          <a:stretch>
            <a:fillRect/>
          </a:stretch>
        </p:blipFill>
        <p:spPr>
          <a:xfrm>
            <a:off x="213896" y="6142619"/>
            <a:ext cx="491857" cy="580637"/>
          </a:xfrm>
          <a:prstGeom prst="rect">
            <a:avLst/>
          </a:prstGeom>
        </p:spPr>
      </p:pic>
      <p:sp>
        <p:nvSpPr>
          <p:cNvPr id="6" name="TextBox 5"/>
          <p:cNvSpPr txBox="1"/>
          <p:nvPr/>
        </p:nvSpPr>
        <p:spPr>
          <a:xfrm>
            <a:off x="8631432" y="6115970"/>
            <a:ext cx="418654" cy="646331"/>
          </a:xfrm>
          <a:prstGeom prst="rect">
            <a:avLst/>
          </a:prstGeom>
          <a:noFill/>
        </p:spPr>
        <p:txBody>
          <a:bodyPr wrap="none" rtlCol="0">
            <a:spAutoFit/>
          </a:bodyPr>
          <a:lstStyle/>
          <a:p>
            <a:r>
              <a:rPr lang="ru-RU" sz="3600" dirty="0"/>
              <a:t>5</a:t>
            </a:r>
            <a:endParaRPr lang="en-US" sz="3600" dirty="0"/>
          </a:p>
        </p:txBody>
      </p:sp>
      <p:pic>
        <p:nvPicPr>
          <p:cNvPr id="3" name="Picture 2" descr="12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033" y="1140883"/>
            <a:ext cx="6939680" cy="4680000"/>
          </a:xfrm>
          <a:prstGeom prst="rect">
            <a:avLst/>
          </a:prstGeom>
        </p:spPr>
      </p:pic>
    </p:spTree>
    <p:extLst>
      <p:ext uri="{BB962C8B-B14F-4D97-AF65-F5344CB8AC3E}">
        <p14:creationId xmlns:p14="http://schemas.microsoft.com/office/powerpoint/2010/main" val="295591734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3411" y="143574"/>
            <a:ext cx="6365875" cy="792352"/>
          </a:xfrm>
          <a:prstGeom prst="roundRect">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400" dirty="0" smtClean="0">
                <a:solidFill>
                  <a:schemeClr val="tx1"/>
                </a:solidFill>
                <a:latin typeface="Palatino Linotype"/>
                <a:cs typeface="Palatino Linotype"/>
              </a:rPr>
              <a:t>Средства визуализации</a:t>
            </a:r>
          </a:p>
        </p:txBody>
      </p:sp>
      <p:pic>
        <p:nvPicPr>
          <p:cNvPr id="4" name="Picture 3"/>
          <p:cNvPicPr>
            <a:picLocks noChangeAspect="1"/>
          </p:cNvPicPr>
          <p:nvPr/>
        </p:nvPicPr>
        <p:blipFill>
          <a:blip r:embed="rId3"/>
          <a:stretch>
            <a:fillRect/>
          </a:stretch>
        </p:blipFill>
        <p:spPr>
          <a:xfrm>
            <a:off x="0" y="6018609"/>
            <a:ext cx="9144000" cy="839391"/>
          </a:xfrm>
          <a:prstGeom prst="rect">
            <a:avLst/>
          </a:prstGeom>
        </p:spPr>
      </p:pic>
      <p:pic>
        <p:nvPicPr>
          <p:cNvPr id="5" name="Picture 4"/>
          <p:cNvPicPr>
            <a:picLocks noChangeAspect="1"/>
          </p:cNvPicPr>
          <p:nvPr/>
        </p:nvPicPr>
        <p:blipFill>
          <a:blip r:embed="rId4"/>
          <a:stretch>
            <a:fillRect/>
          </a:stretch>
        </p:blipFill>
        <p:spPr>
          <a:xfrm>
            <a:off x="213896" y="6142619"/>
            <a:ext cx="491857" cy="580637"/>
          </a:xfrm>
          <a:prstGeom prst="rect">
            <a:avLst/>
          </a:prstGeom>
        </p:spPr>
      </p:pic>
      <p:sp>
        <p:nvSpPr>
          <p:cNvPr id="6" name="TextBox 5"/>
          <p:cNvSpPr txBox="1"/>
          <p:nvPr/>
        </p:nvSpPr>
        <p:spPr>
          <a:xfrm>
            <a:off x="8631432" y="6115970"/>
            <a:ext cx="418654" cy="646331"/>
          </a:xfrm>
          <a:prstGeom prst="rect">
            <a:avLst/>
          </a:prstGeom>
          <a:noFill/>
        </p:spPr>
        <p:txBody>
          <a:bodyPr wrap="none" rtlCol="0">
            <a:spAutoFit/>
          </a:bodyPr>
          <a:lstStyle/>
          <a:p>
            <a:r>
              <a:rPr lang="ru-RU" sz="3600" dirty="0"/>
              <a:t>6</a:t>
            </a:r>
            <a:endParaRPr lang="en-US" sz="3600" dirty="0"/>
          </a:p>
        </p:txBody>
      </p:sp>
      <p:pic>
        <p:nvPicPr>
          <p:cNvPr id="3" name="Picture 2" descr="IMG_0744 копия.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86567" y="1634067"/>
            <a:ext cx="3739535" cy="3600000"/>
          </a:xfrm>
          <a:prstGeom prst="rect">
            <a:avLst/>
          </a:prstGeom>
        </p:spPr>
      </p:pic>
    </p:spTree>
    <p:extLst>
      <p:ext uri="{BB962C8B-B14F-4D97-AF65-F5344CB8AC3E}">
        <p14:creationId xmlns:p14="http://schemas.microsoft.com/office/powerpoint/2010/main" val="140679352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3411" y="143574"/>
            <a:ext cx="6365875" cy="792352"/>
          </a:xfrm>
          <a:prstGeom prst="roundRect">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400" dirty="0" smtClean="0">
                <a:solidFill>
                  <a:schemeClr val="tx1"/>
                </a:solidFill>
                <a:latin typeface="Palatino Linotype"/>
                <a:cs typeface="Palatino Linotype"/>
              </a:rPr>
              <a:t>Концепция</a:t>
            </a:r>
            <a:endParaRPr lang="ru-RU" sz="2400" dirty="0" smtClean="0">
              <a:solidFill>
                <a:schemeClr val="tx1"/>
              </a:solidFill>
              <a:latin typeface="Palatino Linotype"/>
              <a:cs typeface="Palatino Linotype"/>
            </a:endParaRPr>
          </a:p>
        </p:txBody>
      </p:sp>
      <p:pic>
        <p:nvPicPr>
          <p:cNvPr id="4" name="Picture 3"/>
          <p:cNvPicPr>
            <a:picLocks noChangeAspect="1"/>
          </p:cNvPicPr>
          <p:nvPr/>
        </p:nvPicPr>
        <p:blipFill>
          <a:blip r:embed="rId3"/>
          <a:stretch>
            <a:fillRect/>
          </a:stretch>
        </p:blipFill>
        <p:spPr>
          <a:xfrm>
            <a:off x="-21167" y="6018609"/>
            <a:ext cx="9144000" cy="839391"/>
          </a:xfrm>
          <a:prstGeom prst="rect">
            <a:avLst/>
          </a:prstGeom>
        </p:spPr>
      </p:pic>
      <p:pic>
        <p:nvPicPr>
          <p:cNvPr id="5" name="Picture 4"/>
          <p:cNvPicPr>
            <a:picLocks noChangeAspect="1"/>
          </p:cNvPicPr>
          <p:nvPr/>
        </p:nvPicPr>
        <p:blipFill>
          <a:blip r:embed="rId4"/>
          <a:stretch>
            <a:fillRect/>
          </a:stretch>
        </p:blipFill>
        <p:spPr>
          <a:xfrm>
            <a:off x="213896" y="6142619"/>
            <a:ext cx="491857" cy="580637"/>
          </a:xfrm>
          <a:prstGeom prst="rect">
            <a:avLst/>
          </a:prstGeom>
        </p:spPr>
      </p:pic>
      <p:sp>
        <p:nvSpPr>
          <p:cNvPr id="6" name="TextBox 5"/>
          <p:cNvSpPr txBox="1"/>
          <p:nvPr/>
        </p:nvSpPr>
        <p:spPr>
          <a:xfrm>
            <a:off x="8631432" y="6115970"/>
            <a:ext cx="418654" cy="646331"/>
          </a:xfrm>
          <a:prstGeom prst="rect">
            <a:avLst/>
          </a:prstGeom>
          <a:noFill/>
        </p:spPr>
        <p:txBody>
          <a:bodyPr wrap="none" rtlCol="0">
            <a:spAutoFit/>
          </a:bodyPr>
          <a:lstStyle/>
          <a:p>
            <a:r>
              <a:rPr lang="ru-RU" sz="3600" dirty="0"/>
              <a:t>7</a:t>
            </a:r>
            <a:endParaRPr lang="en-US" sz="3600" dirty="0"/>
          </a:p>
        </p:txBody>
      </p:sp>
      <p:sp>
        <p:nvSpPr>
          <p:cNvPr id="7" name="Rounded Rectangle 6"/>
          <p:cNvSpPr/>
          <p:nvPr/>
        </p:nvSpPr>
        <p:spPr>
          <a:xfrm>
            <a:off x="213896" y="1595424"/>
            <a:ext cx="8702841" cy="4151201"/>
          </a:xfrm>
          <a:prstGeom prst="roundRect">
            <a:avLst>
              <a:gd name="adj" fmla="val 0"/>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ru-RU" sz="20000" dirty="0" smtClean="0">
                <a:solidFill>
                  <a:schemeClr val="tx1"/>
                </a:solidFill>
                <a:latin typeface="Palatino Linotype"/>
                <a:cs typeface="Palatino Linotype"/>
              </a:rPr>
              <a:t>     </a:t>
            </a:r>
            <a:r>
              <a:rPr lang="ru-RU" sz="34600" dirty="0" smtClean="0">
                <a:solidFill>
                  <a:schemeClr val="tx1"/>
                </a:solidFill>
                <a:latin typeface="Palatino Linotype"/>
                <a:cs typeface="Palatino Linotype"/>
              </a:rPr>
              <a:t>?</a:t>
            </a:r>
            <a:endParaRPr lang="ru-RU" sz="20000" dirty="0">
              <a:solidFill>
                <a:schemeClr val="tx1"/>
              </a:solidFill>
              <a:latin typeface="Palatino Linotype"/>
              <a:cs typeface="Palatino Linotype"/>
            </a:endParaRPr>
          </a:p>
        </p:txBody>
      </p:sp>
    </p:spTree>
    <p:extLst>
      <p:ext uri="{BB962C8B-B14F-4D97-AF65-F5344CB8AC3E}">
        <p14:creationId xmlns:p14="http://schemas.microsoft.com/office/powerpoint/2010/main" val="110781107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3411" y="143574"/>
            <a:ext cx="6365875" cy="792352"/>
          </a:xfrm>
          <a:prstGeom prst="roundRect">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400" dirty="0" smtClean="0">
                <a:solidFill>
                  <a:schemeClr val="tx1"/>
                </a:solidFill>
                <a:latin typeface="Palatino Linotype"/>
                <a:cs typeface="Palatino Linotype"/>
              </a:rPr>
              <a:t>Модель данных</a:t>
            </a:r>
            <a:endParaRPr lang="ru-RU" sz="2400" dirty="0" smtClean="0">
              <a:solidFill>
                <a:schemeClr val="tx1"/>
              </a:solidFill>
              <a:latin typeface="Palatino Linotype"/>
              <a:cs typeface="Palatino Linotype"/>
            </a:endParaRPr>
          </a:p>
        </p:txBody>
      </p:sp>
      <p:pic>
        <p:nvPicPr>
          <p:cNvPr id="4" name="Picture 3"/>
          <p:cNvPicPr>
            <a:picLocks noChangeAspect="1"/>
          </p:cNvPicPr>
          <p:nvPr/>
        </p:nvPicPr>
        <p:blipFill>
          <a:blip r:embed="rId3"/>
          <a:stretch>
            <a:fillRect/>
          </a:stretch>
        </p:blipFill>
        <p:spPr>
          <a:xfrm>
            <a:off x="0" y="6018609"/>
            <a:ext cx="9144000" cy="839391"/>
          </a:xfrm>
          <a:prstGeom prst="rect">
            <a:avLst/>
          </a:prstGeom>
        </p:spPr>
      </p:pic>
      <p:pic>
        <p:nvPicPr>
          <p:cNvPr id="5" name="Picture 4"/>
          <p:cNvPicPr>
            <a:picLocks noChangeAspect="1"/>
          </p:cNvPicPr>
          <p:nvPr/>
        </p:nvPicPr>
        <p:blipFill>
          <a:blip r:embed="rId4"/>
          <a:stretch>
            <a:fillRect/>
          </a:stretch>
        </p:blipFill>
        <p:spPr>
          <a:xfrm>
            <a:off x="213896" y="6142619"/>
            <a:ext cx="491857" cy="580637"/>
          </a:xfrm>
          <a:prstGeom prst="rect">
            <a:avLst/>
          </a:prstGeom>
        </p:spPr>
      </p:pic>
      <p:sp>
        <p:nvSpPr>
          <p:cNvPr id="6" name="TextBox 5"/>
          <p:cNvSpPr txBox="1"/>
          <p:nvPr/>
        </p:nvSpPr>
        <p:spPr>
          <a:xfrm>
            <a:off x="8631432" y="6115970"/>
            <a:ext cx="418654" cy="646331"/>
          </a:xfrm>
          <a:prstGeom prst="rect">
            <a:avLst/>
          </a:prstGeom>
          <a:noFill/>
        </p:spPr>
        <p:txBody>
          <a:bodyPr wrap="none" rtlCol="0">
            <a:spAutoFit/>
          </a:bodyPr>
          <a:lstStyle/>
          <a:p>
            <a:r>
              <a:rPr lang="ru-RU" sz="3600" dirty="0" smtClean="0"/>
              <a:t>8</a:t>
            </a:r>
            <a:endParaRPr lang="en-US" sz="3600" dirty="0"/>
          </a:p>
        </p:txBody>
      </p:sp>
      <p:pic>
        <p:nvPicPr>
          <p:cNvPr id="7" name="Рисунок 2" descr="I:\описание модели данных\логическая модель.png"/>
          <p:cNvPicPr/>
          <p:nvPr/>
        </p:nvPicPr>
        <p:blipFill>
          <a:blip r:embed="rId5">
            <a:extLst>
              <a:ext uri="{28A0092B-C50C-407E-A947-70E740481C1C}">
                <a14:useLocalDpi xmlns:a14="http://schemas.microsoft.com/office/drawing/2010/main" val="0"/>
              </a:ext>
            </a:extLst>
          </a:blip>
          <a:srcRect/>
          <a:stretch>
            <a:fillRect/>
          </a:stretch>
        </p:blipFill>
        <p:spPr bwMode="auto">
          <a:xfrm>
            <a:off x="1435100" y="1708150"/>
            <a:ext cx="6273800" cy="3441700"/>
          </a:xfrm>
          <a:prstGeom prst="rect">
            <a:avLst/>
          </a:prstGeom>
          <a:noFill/>
          <a:ln>
            <a:noFill/>
          </a:ln>
        </p:spPr>
      </p:pic>
    </p:spTree>
    <p:extLst>
      <p:ext uri="{BB962C8B-B14F-4D97-AF65-F5344CB8AC3E}">
        <p14:creationId xmlns:p14="http://schemas.microsoft.com/office/powerpoint/2010/main" val="219205176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3411" y="143574"/>
            <a:ext cx="6365875" cy="792352"/>
          </a:xfrm>
          <a:prstGeom prst="roundRect">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400" dirty="0" smtClean="0">
                <a:solidFill>
                  <a:schemeClr val="tx1"/>
                </a:solidFill>
                <a:latin typeface="Palatino Linotype"/>
                <a:cs typeface="Palatino Linotype"/>
              </a:rPr>
              <a:t>Табличное представление</a:t>
            </a:r>
            <a:endParaRPr lang="ru-RU" sz="2400" dirty="0" smtClean="0">
              <a:solidFill>
                <a:schemeClr val="tx1"/>
              </a:solidFill>
              <a:latin typeface="Palatino Linotype"/>
              <a:cs typeface="Palatino Linotype"/>
            </a:endParaRPr>
          </a:p>
        </p:txBody>
      </p:sp>
      <p:pic>
        <p:nvPicPr>
          <p:cNvPr id="4" name="Picture 3"/>
          <p:cNvPicPr>
            <a:picLocks noChangeAspect="1"/>
          </p:cNvPicPr>
          <p:nvPr/>
        </p:nvPicPr>
        <p:blipFill>
          <a:blip r:embed="rId3"/>
          <a:stretch>
            <a:fillRect/>
          </a:stretch>
        </p:blipFill>
        <p:spPr>
          <a:xfrm>
            <a:off x="0" y="6018609"/>
            <a:ext cx="9144000" cy="839391"/>
          </a:xfrm>
          <a:prstGeom prst="rect">
            <a:avLst/>
          </a:prstGeom>
        </p:spPr>
      </p:pic>
      <p:pic>
        <p:nvPicPr>
          <p:cNvPr id="5" name="Picture 4"/>
          <p:cNvPicPr>
            <a:picLocks noChangeAspect="1"/>
          </p:cNvPicPr>
          <p:nvPr/>
        </p:nvPicPr>
        <p:blipFill>
          <a:blip r:embed="rId4"/>
          <a:stretch>
            <a:fillRect/>
          </a:stretch>
        </p:blipFill>
        <p:spPr>
          <a:xfrm>
            <a:off x="213896" y="6142619"/>
            <a:ext cx="491857" cy="580637"/>
          </a:xfrm>
          <a:prstGeom prst="rect">
            <a:avLst/>
          </a:prstGeom>
        </p:spPr>
      </p:pic>
      <p:sp>
        <p:nvSpPr>
          <p:cNvPr id="6" name="TextBox 5"/>
          <p:cNvSpPr txBox="1"/>
          <p:nvPr/>
        </p:nvSpPr>
        <p:spPr>
          <a:xfrm>
            <a:off x="8631432" y="6115970"/>
            <a:ext cx="418654" cy="646331"/>
          </a:xfrm>
          <a:prstGeom prst="rect">
            <a:avLst/>
          </a:prstGeom>
          <a:noFill/>
        </p:spPr>
        <p:txBody>
          <a:bodyPr wrap="none" rtlCol="0">
            <a:spAutoFit/>
          </a:bodyPr>
          <a:lstStyle/>
          <a:p>
            <a:r>
              <a:rPr lang="ru-RU" sz="3600" dirty="0" smtClean="0"/>
              <a:t>8</a:t>
            </a:r>
            <a:endParaRPr lang="en-US" sz="3600" dirty="0"/>
          </a:p>
        </p:txBody>
      </p:sp>
      <p:pic>
        <p:nvPicPr>
          <p:cNvPr id="8" name="Рисунок 3" descr="I:\описание модели данных\физическая модель.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99775" y="1615017"/>
            <a:ext cx="4448120" cy="3600000"/>
          </a:xfrm>
          <a:prstGeom prst="rect">
            <a:avLst/>
          </a:prstGeom>
          <a:noFill/>
          <a:ln>
            <a:noFill/>
          </a:ln>
        </p:spPr>
      </p:pic>
    </p:spTree>
    <p:extLst>
      <p:ext uri="{BB962C8B-B14F-4D97-AF65-F5344CB8AC3E}">
        <p14:creationId xmlns:p14="http://schemas.microsoft.com/office/powerpoint/2010/main" val="258035572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3411" y="143574"/>
            <a:ext cx="6365875" cy="792352"/>
          </a:xfrm>
          <a:prstGeom prst="roundRect">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400" dirty="0" smtClean="0">
                <a:solidFill>
                  <a:schemeClr val="tx1"/>
                </a:solidFill>
                <a:latin typeface="Palatino Linotype"/>
                <a:cs typeface="Palatino Linotype"/>
              </a:rPr>
              <a:t>Среда разработки</a:t>
            </a:r>
            <a:endParaRPr lang="ru-RU" sz="2400" dirty="0" smtClean="0">
              <a:solidFill>
                <a:schemeClr val="tx1"/>
              </a:solidFill>
              <a:latin typeface="Palatino Linotype"/>
              <a:cs typeface="Palatino Linotype"/>
            </a:endParaRPr>
          </a:p>
        </p:txBody>
      </p:sp>
      <p:pic>
        <p:nvPicPr>
          <p:cNvPr id="4" name="Picture 3"/>
          <p:cNvPicPr>
            <a:picLocks noChangeAspect="1"/>
          </p:cNvPicPr>
          <p:nvPr/>
        </p:nvPicPr>
        <p:blipFill>
          <a:blip r:embed="rId3"/>
          <a:stretch>
            <a:fillRect/>
          </a:stretch>
        </p:blipFill>
        <p:spPr>
          <a:xfrm>
            <a:off x="0" y="6018609"/>
            <a:ext cx="9144000" cy="839391"/>
          </a:xfrm>
          <a:prstGeom prst="rect">
            <a:avLst/>
          </a:prstGeom>
        </p:spPr>
      </p:pic>
      <p:pic>
        <p:nvPicPr>
          <p:cNvPr id="5" name="Picture 4"/>
          <p:cNvPicPr>
            <a:picLocks noChangeAspect="1"/>
          </p:cNvPicPr>
          <p:nvPr/>
        </p:nvPicPr>
        <p:blipFill>
          <a:blip r:embed="rId4"/>
          <a:stretch>
            <a:fillRect/>
          </a:stretch>
        </p:blipFill>
        <p:spPr>
          <a:xfrm>
            <a:off x="213896" y="6142619"/>
            <a:ext cx="491857" cy="580637"/>
          </a:xfrm>
          <a:prstGeom prst="rect">
            <a:avLst/>
          </a:prstGeom>
        </p:spPr>
      </p:pic>
      <p:sp>
        <p:nvSpPr>
          <p:cNvPr id="6" name="TextBox 5"/>
          <p:cNvSpPr txBox="1"/>
          <p:nvPr/>
        </p:nvSpPr>
        <p:spPr>
          <a:xfrm>
            <a:off x="8631432" y="6115970"/>
            <a:ext cx="418654" cy="646331"/>
          </a:xfrm>
          <a:prstGeom prst="rect">
            <a:avLst/>
          </a:prstGeom>
          <a:noFill/>
        </p:spPr>
        <p:txBody>
          <a:bodyPr wrap="none" rtlCol="0">
            <a:spAutoFit/>
          </a:bodyPr>
          <a:lstStyle/>
          <a:p>
            <a:r>
              <a:rPr lang="en-US" sz="3600" dirty="0"/>
              <a:t>9</a:t>
            </a:r>
            <a:endParaRPr lang="en-US" sz="3600" dirty="0"/>
          </a:p>
        </p:txBody>
      </p:sp>
      <p:grpSp>
        <p:nvGrpSpPr>
          <p:cNvPr id="9" name="Group 8"/>
          <p:cNvGrpSpPr/>
          <p:nvPr/>
        </p:nvGrpSpPr>
        <p:grpSpPr>
          <a:xfrm>
            <a:off x="952501" y="1389650"/>
            <a:ext cx="6959821" cy="3822583"/>
            <a:chOff x="889000" y="1389650"/>
            <a:chExt cx="6959821" cy="3822583"/>
          </a:xfrm>
        </p:grpSpPr>
        <p:pic>
          <p:nvPicPr>
            <p:cNvPr id="8" name="Picture 7" descr="Shurf_—_bash_—_80×24_и_Борхсениус.pptx.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9038" y="3052233"/>
              <a:ext cx="3339783" cy="2160000"/>
            </a:xfrm>
            <a:prstGeom prst="rect">
              <a:avLst/>
            </a:prstGeom>
          </p:spPr>
        </p:pic>
        <p:pic>
          <p:nvPicPr>
            <p:cNvPr id="3" name="Picture 2" descr="Борхсениус.pptx.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000" y="1389650"/>
              <a:ext cx="3620038" cy="2340000"/>
            </a:xfrm>
            <a:prstGeom prst="rect">
              <a:avLst/>
            </a:prstGeom>
          </p:spPr>
        </p:pic>
        <p:pic>
          <p:nvPicPr>
            <p:cNvPr id="7" name="Picture 6" descr="qt-logo.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01038" y="2713650"/>
              <a:ext cx="1016000" cy="1016000"/>
            </a:xfrm>
            <a:prstGeom prst="rect">
              <a:avLst/>
            </a:prstGeom>
          </p:spPr>
        </p:pic>
      </p:grpSp>
      <p:pic>
        <p:nvPicPr>
          <p:cNvPr id="10" name="Picture 9" descr="IMG_0730.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2539" y="4132233"/>
            <a:ext cx="2093333" cy="1080000"/>
          </a:xfrm>
          <a:prstGeom prst="rect">
            <a:avLst/>
          </a:prstGeom>
        </p:spPr>
      </p:pic>
    </p:spTree>
    <p:extLst>
      <p:ext uri="{BB962C8B-B14F-4D97-AF65-F5344CB8AC3E}">
        <p14:creationId xmlns:p14="http://schemas.microsoft.com/office/powerpoint/2010/main" val="19566003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397000" y="2131254"/>
            <a:ext cx="6365875" cy="2413000"/>
          </a:xfrm>
          <a:prstGeom prst="roundRect">
            <a:avLst>
              <a:gd name="adj" fmla="val 0"/>
            </a:avLst>
          </a:prstGeom>
          <a:solidFill>
            <a:schemeClr val="bg1">
              <a:alpha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3600" dirty="0" smtClean="0">
                <a:solidFill>
                  <a:schemeClr val="tx1"/>
                </a:solidFill>
                <a:latin typeface="Palatino Linotype"/>
                <a:cs typeface="Palatino Linotype"/>
              </a:rPr>
              <a:t>Спасибо за внимание!</a:t>
            </a:r>
            <a:endParaRPr lang="en-US" sz="3600" dirty="0">
              <a:solidFill>
                <a:schemeClr val="tx1"/>
              </a:solidFill>
              <a:latin typeface="Palatino Linotype"/>
              <a:cs typeface="Palatino Linotype"/>
            </a:endParaRPr>
          </a:p>
        </p:txBody>
      </p:sp>
      <p:grpSp>
        <p:nvGrpSpPr>
          <p:cNvPr id="5" name="Group 4"/>
          <p:cNvGrpSpPr/>
          <p:nvPr/>
        </p:nvGrpSpPr>
        <p:grpSpPr>
          <a:xfrm>
            <a:off x="0" y="0"/>
            <a:ext cx="9144000" cy="839391"/>
            <a:chOff x="0" y="6018609"/>
            <a:chExt cx="9144000" cy="839391"/>
          </a:xfrm>
        </p:grpSpPr>
        <p:pic>
          <p:nvPicPr>
            <p:cNvPr id="3" name="Picture 2"/>
            <p:cNvPicPr>
              <a:picLocks noChangeAspect="1"/>
            </p:cNvPicPr>
            <p:nvPr/>
          </p:nvPicPr>
          <p:blipFill>
            <a:blip r:embed="rId3"/>
            <a:stretch>
              <a:fillRect/>
            </a:stretch>
          </p:blipFill>
          <p:spPr>
            <a:xfrm>
              <a:off x="0" y="6018609"/>
              <a:ext cx="9144000" cy="839391"/>
            </a:xfrm>
            <a:prstGeom prst="rect">
              <a:avLst/>
            </a:prstGeom>
          </p:spPr>
        </p:pic>
        <p:pic>
          <p:nvPicPr>
            <p:cNvPr id="4" name="Picture 3"/>
            <p:cNvPicPr>
              <a:picLocks noChangeAspect="1"/>
            </p:cNvPicPr>
            <p:nvPr/>
          </p:nvPicPr>
          <p:blipFill>
            <a:blip r:embed="rId4"/>
            <a:stretch>
              <a:fillRect/>
            </a:stretch>
          </p:blipFill>
          <p:spPr>
            <a:xfrm>
              <a:off x="213896" y="6142619"/>
              <a:ext cx="491857" cy="580637"/>
            </a:xfrm>
            <a:prstGeom prst="rect">
              <a:avLst/>
            </a:prstGeom>
          </p:spPr>
        </p:pic>
      </p:grpSp>
    </p:spTree>
    <p:extLst>
      <p:ext uri="{BB962C8B-B14F-4D97-AF65-F5344CB8AC3E}">
        <p14:creationId xmlns:p14="http://schemas.microsoft.com/office/powerpoint/2010/main" val="261297174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786</TotalTime>
  <Words>1863</Words>
  <Application>Microsoft Macintosh PowerPoint</Application>
  <PresentationFormat>On-screen Show (4:3)</PresentationFormat>
  <Paragraphs>210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Сергей</dc:creator>
  <cp:lastModifiedBy>Сергей Борхсениус</cp:lastModifiedBy>
  <cp:revision>62</cp:revision>
  <dcterms:created xsi:type="dcterms:W3CDTF">2012-10-22T07:50:39Z</dcterms:created>
  <dcterms:modified xsi:type="dcterms:W3CDTF">2013-07-10T07:20:04Z</dcterms:modified>
</cp:coreProperties>
</file>