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9" r:id="rId2"/>
    <p:sldId id="257" r:id="rId3"/>
    <p:sldId id="268" r:id="rId4"/>
    <p:sldId id="275" r:id="rId5"/>
    <p:sldId id="269" r:id="rId6"/>
    <p:sldId id="270" r:id="rId7"/>
    <p:sldId id="271" r:id="rId8"/>
    <p:sldId id="272" r:id="rId9"/>
    <p:sldId id="273" r:id="rId10"/>
    <p:sldId id="274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29" autoAdjust="0"/>
    <p:restoredTop sz="94624" autoAdjust="0"/>
  </p:normalViewPr>
  <p:slideViewPr>
    <p:cSldViewPr>
      <p:cViewPr varScale="1">
        <p:scale>
          <a:sx n="74" d="100"/>
          <a:sy n="74" d="100"/>
        </p:scale>
        <p:origin x="-117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-359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B36A7-1817-4BBE-9E6C-24D913E15FAC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945A6-7597-4D30-8571-996413DB1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93597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AE0FB-F8EE-40EB-AF6F-B97AED53C4DF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ED92-26C4-463C-A240-16B7967EBD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43546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фон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071942"/>
            <a:ext cx="7786742" cy="2286016"/>
          </a:xfrm>
        </p:spPr>
        <p:txBody>
          <a:bodyPr/>
          <a:lstStyle>
            <a:lvl1pPr marL="0" indent="0" algn="ctr">
              <a:buNone/>
              <a:defRPr b="0" i="1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b="1" dirty="0" smtClean="0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 dirty="0" smtClean="0"/>
              <a:t>ИКИ-РАН, 3-5 апреля 2013</a:t>
            </a:r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114298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ЛАБОРАТОРИЯ КОСМИЧЕСКИХ ИССЛЕДОВАНИЙ, ТЕХНОЛОГИЙ, СИСТЕМ И ПРОЦЕССОВ</a:t>
            </a:r>
            <a:endParaRPr lang="ru-RU" sz="1800" b="1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шаблон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b="1" dirty="0" smtClean="0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 dirty="0" smtClean="0"/>
              <a:t>ИКИ-РАН, 3-5 апреля 2013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858148" cy="857232"/>
          </a:xfrm>
        </p:spPr>
        <p:txBody>
          <a:bodyPr/>
          <a:lstStyle>
            <a:lvl1pPr marL="108000"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5785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 </a:t>
            </a:r>
            <a:fld id="{9B6A35E8-292B-48AF-924C-BBDC2A9F1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Таруса 2013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391023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cap="all" dirty="0" smtClean="0"/>
              <a:t>определение горизонта на луне И оценка ЕГО достоверности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869160"/>
            <a:ext cx="7786742" cy="108525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Малашкин А.В.</a:t>
            </a:r>
            <a:endParaRPr lang="en-US" sz="2800" dirty="0" smtClean="0"/>
          </a:p>
          <a:p>
            <a:r>
              <a:rPr lang="ru-RU" sz="2800" dirty="0" smtClean="0"/>
              <a:t>МИЭМ НИУ ВШЭ</a:t>
            </a:r>
          </a:p>
          <a:p>
            <a:endParaRPr lang="ru-RU" sz="1900" dirty="0">
              <a:solidFill>
                <a:srgbClr val="424456"/>
              </a:solidFill>
            </a:endParaRPr>
          </a:p>
          <a:p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77658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Исходные данные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323528" y="1556792"/>
            <a:ext cx="8496944" cy="39608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63538" algn="just">
              <a:lnSpc>
                <a:spcPct val="80000"/>
              </a:lnSpc>
              <a:buNone/>
            </a:pPr>
            <a:r>
              <a:rPr lang="ru-RU" sz="4000" dirty="0" smtClean="0"/>
              <a:t>Топографические данные </a:t>
            </a:r>
            <a:r>
              <a:rPr lang="en-US" sz="4000" dirty="0" smtClean="0"/>
              <a:t>LOLA/LRO</a:t>
            </a:r>
            <a:r>
              <a:rPr lang="ru-RU" sz="4000" dirty="0" smtClean="0"/>
              <a:t> – широта, долгота и расстояние от центра Луны ( для точек от Северного полюса до 60° северной широты )</a:t>
            </a:r>
          </a:p>
          <a:p>
            <a:pPr>
              <a:lnSpc>
                <a:spcPct val="80000"/>
              </a:lnSpc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323528" y="1556792"/>
            <a:ext cx="8496944" cy="39608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373063" algn="just"/>
            <a:r>
              <a:rPr lang="ru-RU" sz="4000" dirty="0" smtClean="0"/>
              <a:t>В указанной пользователем точке вычислить горизонт</a:t>
            </a:r>
          </a:p>
          <a:p>
            <a:pPr marL="1588" indent="373063" algn="just"/>
            <a:r>
              <a:rPr lang="ru-RU" sz="4000" dirty="0" smtClean="0"/>
              <a:t>Оценить качество (достоверность) горизонта: он образован близким рельефом или далеким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" name="Содержимое 15" descr="Luna_sektora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462" y="1007269"/>
            <a:ext cx="5553075" cy="5343525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Алгоритм вычисления горизонта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323528" y="1556792"/>
            <a:ext cx="8496944" cy="39608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40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980728"/>
            <a:ext cx="87849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4000" dirty="0" smtClean="0"/>
              <a:t>Для каждой точки из базы данных высот поверхности Луны, находящейся на расстоянии менее 200 км от точки наблюдения, находим пересечение отрезка с концами в данной точке и точке наблюдения и цилиндра с радиусом 1 с осью, проходящей через центр Луны и точку наблюдения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Алгоритм вычисления горизонта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340768"/>
            <a:ext cx="878497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lnSpc>
                <a:spcPct val="75000"/>
              </a:lnSpc>
            </a:pPr>
            <a:r>
              <a:rPr lang="ru-RU" sz="4000" dirty="0" smtClean="0"/>
              <a:t>Полученная высота наблюдаемой точки из базы данных сравнивается с текущей максимальной высотой в данном секторе горизонта (обычно секторов 4320 по 5</a:t>
            </a:r>
            <a:r>
              <a:rPr lang="en-US" sz="4000" dirty="0" smtClean="0"/>
              <a:t>’</a:t>
            </a:r>
            <a:r>
              <a:rPr lang="ru-RU" sz="4000" dirty="0" smtClean="0"/>
              <a:t>), и выбирается максимальная из них.</a:t>
            </a:r>
          </a:p>
          <a:p>
            <a:pPr indent="363538" algn="just">
              <a:lnSpc>
                <a:spcPct val="75000"/>
              </a:lnSpc>
            </a:pPr>
            <a:r>
              <a:rPr lang="ru-RU" sz="4000" dirty="0" smtClean="0"/>
              <a:t>В конце работы алгоритма максимальные высоты в каждом секторе образуют линию горизонта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Алгоритм вычисления горизонта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179512" y="908720"/>
            <a:ext cx="8856984" cy="547260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60000" algn="just">
              <a:lnSpc>
                <a:spcPct val="90000"/>
              </a:lnSpc>
              <a:buNone/>
            </a:pPr>
            <a:r>
              <a:rPr lang="ru-RU" sz="2500" dirty="0" smtClean="0"/>
              <a:t>Если соседние точки из базы данных проецируются не в соседние сектора горизонта, то необходима интерполяция. Для этого находим проекцию высоты точки, находящейся справа (восточнее) от очередной обрабатываемой. Через 3 точки: точку наблюдения, очередную обрабатываемую и справа от нее проводим плоскость. Пересечение плоскости с цилиндром – эллипс (не параллельно оси цилиндра). На развертке цилиндра получим синусоиду. Амплитуда и фаза синусоиды определяются по двум вычисленным высотам очередной обработанной и справа от нее точек. Если проекции обрабатываемой точки и правой находятся в смежных секторах горизонта, то промежуточные высоты не вычисляются, если же есть промежуточные сектора, то в них вычисляются интерполированные высоты. Эти высоты соответствуют прямой линии соединяющей две точки на поверхности Луны.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Пример расчета горизонта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323528" y="1556792"/>
            <a:ext cx="8496944" cy="39608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4000" dirty="0" smtClean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1"/>
          <p:cNvPicPr>
            <a:picLocks noChangeAspect="1" noChangeArrowheads="1"/>
          </p:cNvPicPr>
          <p:nvPr/>
        </p:nvPicPr>
        <p:blipFill>
          <a:blip r:embed="rId3" cstate="print"/>
          <a:srcRect t="227"/>
          <a:stretch>
            <a:fillRect/>
          </a:stretch>
        </p:blipFill>
        <p:spPr bwMode="auto">
          <a:xfrm>
            <a:off x="1763688" y="908720"/>
            <a:ext cx="4610100" cy="4600575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07504" y="5517232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Точка (71</a:t>
            </a:r>
            <a:r>
              <a:rPr lang="ru-RU" baseline="30000" dirty="0" smtClean="0"/>
              <a:t>о</a:t>
            </a:r>
            <a:r>
              <a:rPr lang="ru-RU" dirty="0" smtClean="0"/>
              <a:t> </a:t>
            </a:r>
            <a:r>
              <a:rPr lang="ru-RU" dirty="0" err="1" smtClean="0"/>
              <a:t>с.ш</a:t>
            </a:r>
            <a:r>
              <a:rPr lang="ru-RU" dirty="0" smtClean="0"/>
              <a:t>. и 124.98</a:t>
            </a:r>
            <a:r>
              <a:rPr lang="ru-RU" baseline="30000" dirty="0" smtClean="0"/>
              <a:t>о</a:t>
            </a:r>
            <a:r>
              <a:rPr lang="ru-RU" dirty="0" smtClean="0"/>
              <a:t> в.д.), на дне кратера Шварцшильда (</a:t>
            </a:r>
            <a:r>
              <a:rPr lang="en-US" dirty="0" smtClean="0"/>
              <a:t>Schwarzschild</a:t>
            </a:r>
            <a:r>
              <a:rPr lang="ru-RU" dirty="0" smtClean="0"/>
              <a:t>), для которой будет построен горизонт отмечена белой точкой. Белые окружности соответствуют широтам 80</a:t>
            </a:r>
            <a:r>
              <a:rPr lang="ru-RU" baseline="30000" dirty="0" smtClean="0"/>
              <a:t>о</a:t>
            </a:r>
            <a:r>
              <a:rPr lang="ru-RU" dirty="0" smtClean="0"/>
              <a:t> </a:t>
            </a:r>
            <a:r>
              <a:rPr lang="ru-RU" dirty="0" err="1" smtClean="0"/>
              <a:t>с.ш</a:t>
            </a:r>
            <a:r>
              <a:rPr lang="ru-RU" dirty="0" smtClean="0"/>
              <a:t>. и 70</a:t>
            </a:r>
            <a:r>
              <a:rPr lang="ru-RU" baseline="30000" dirty="0" smtClean="0"/>
              <a:t>о</a:t>
            </a:r>
            <a:r>
              <a:rPr lang="ru-RU" dirty="0" smtClean="0"/>
              <a:t> </a:t>
            </a:r>
            <a:r>
              <a:rPr lang="ru-RU" dirty="0" err="1" smtClean="0"/>
              <a:t>с.ш</a:t>
            </a:r>
            <a:r>
              <a:rPr lang="ru-RU" dirty="0" smtClean="0"/>
              <a:t>., граница 60</a:t>
            </a:r>
            <a:r>
              <a:rPr lang="ru-RU" baseline="30000" dirty="0" smtClean="0"/>
              <a:t>о</a:t>
            </a:r>
            <a:r>
              <a:rPr lang="ru-RU" dirty="0" smtClean="0"/>
              <a:t> </a:t>
            </a:r>
            <a:r>
              <a:rPr lang="ru-RU" dirty="0" err="1" smtClean="0"/>
              <a:t>с.ш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Пример расчета горизонта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323528" y="1556792"/>
            <a:ext cx="8496944" cy="39608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4000" dirty="0" smtClean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96752"/>
            <a:ext cx="8136904" cy="396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Пример расчета горизонта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323528" y="1556792"/>
            <a:ext cx="8496944" cy="39608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4000" dirty="0" smtClean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" name="Рисунок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24744"/>
            <a:ext cx="864096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116632"/>
            <a:ext cx="5605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/>
              <a:t>Спасибо за внимание!</a:t>
            </a:r>
            <a:endParaRPr lang="ru-RU" sz="4000" dirty="0"/>
          </a:p>
        </p:txBody>
      </p:sp>
      <p:pic>
        <p:nvPicPr>
          <p:cNvPr id="9" name="Рисунок 8"/>
          <p:cNvPicPr/>
          <p:nvPr/>
        </p:nvPicPr>
        <p:blipFill>
          <a:blip r:embed="rId2" cstate="print"/>
          <a:srcRect t="227"/>
          <a:stretch>
            <a:fillRect/>
          </a:stretch>
        </p:blipFill>
        <p:spPr bwMode="auto">
          <a:xfrm>
            <a:off x="1619672" y="908720"/>
            <a:ext cx="554461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49903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358</Words>
  <Application>Microsoft Office PowerPoint</Application>
  <PresentationFormat>Экран (4:3)</PresentationFormat>
  <Paragraphs>39</Paragraphs>
  <Slides>11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определение горизонта на луне И оценка ЕГО достоверности</vt:lpstr>
      <vt:lpstr>Исходные данные</vt:lpstr>
      <vt:lpstr>Задачи</vt:lpstr>
      <vt:lpstr>Слайд 4</vt:lpstr>
      <vt:lpstr>Алгоритм вычисления горизонта</vt:lpstr>
      <vt:lpstr>Алгоритм вычисления горизонта</vt:lpstr>
      <vt:lpstr>Алгоритм вычисления горизонта</vt:lpstr>
      <vt:lpstr>Пример расчета горизонта</vt:lpstr>
      <vt:lpstr>Пример расчета горизонта</vt:lpstr>
      <vt:lpstr>Пример расчета горизонта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ДОКЛАДА</dc:title>
  <dc:creator>Aksenov</dc:creator>
  <cp:lastModifiedBy>Anatol</cp:lastModifiedBy>
  <cp:revision>49</cp:revision>
  <dcterms:created xsi:type="dcterms:W3CDTF">2013-03-24T14:12:58Z</dcterms:created>
  <dcterms:modified xsi:type="dcterms:W3CDTF">2013-07-10T04:52:33Z</dcterms:modified>
</cp:coreProperties>
</file>