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32"/>
  </p:notesMasterIdLst>
  <p:handoutMasterIdLst>
    <p:handoutMasterId r:id="rId33"/>
  </p:handoutMasterIdLst>
  <p:sldIdLst>
    <p:sldId id="256" r:id="rId5"/>
    <p:sldId id="270" r:id="rId6"/>
    <p:sldId id="257" r:id="rId7"/>
    <p:sldId id="269" r:id="rId8"/>
    <p:sldId id="258" r:id="rId9"/>
    <p:sldId id="259" r:id="rId10"/>
    <p:sldId id="260" r:id="rId11"/>
    <p:sldId id="268" r:id="rId12"/>
    <p:sldId id="272" r:id="rId13"/>
    <p:sldId id="273" r:id="rId14"/>
    <p:sldId id="274" r:id="rId15"/>
    <p:sldId id="271" r:id="rId16"/>
    <p:sldId id="275" r:id="rId17"/>
    <p:sldId id="277" r:id="rId18"/>
    <p:sldId id="276" r:id="rId19"/>
    <p:sldId id="279" r:id="rId20"/>
    <p:sldId id="278" r:id="rId21"/>
    <p:sldId id="280" r:id="rId22"/>
    <p:sldId id="281" r:id="rId23"/>
    <p:sldId id="283" r:id="rId24"/>
    <p:sldId id="282" r:id="rId25"/>
    <p:sldId id="285" r:id="rId26"/>
    <p:sldId id="261" r:id="rId27"/>
    <p:sldId id="263" r:id="rId28"/>
    <p:sldId id="266" r:id="rId29"/>
    <p:sldId id="264" r:id="rId30"/>
    <p:sldId id="265" r:id="rId31"/>
  </p:sldIdLst>
  <p:sldSz cx="9144000" cy="6858000" type="screen4x3"/>
  <p:notesSz cx="6888163" cy="100203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93" autoAdjust="0"/>
    <p:restoredTop sz="90929"/>
  </p:normalViewPr>
  <p:slideViewPr>
    <p:cSldViewPr>
      <p:cViewPr>
        <p:scale>
          <a:sx n="66" d="100"/>
          <a:sy n="66" d="100"/>
        </p:scale>
        <p:origin x="-1074" y="-60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244" y="-102"/>
      </p:cViewPr>
      <p:guideLst>
        <p:guide orient="horz" pos="3156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7.wmf"/><Relationship Id="rId5" Type="http://schemas.openxmlformats.org/officeDocument/2006/relationships/image" Target="../media/image12.png"/><Relationship Id="rId4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63BA9AE-2123-41F3-AC6B-E34287BD24AB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230F461-82B7-43F2-9F9F-20D927729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0" y="1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903293" y="1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35" name="Rectangle 1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2338" y="728663"/>
            <a:ext cx="5024437" cy="376872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36" name="Rectangle 16"/>
          <p:cNvSpPr>
            <a:spLocks noGrp="1" noChangeArrowheads="1"/>
          </p:cNvSpPr>
          <p:nvPr>
            <p:ph type="body"/>
          </p:nvPr>
        </p:nvSpPr>
        <p:spPr bwMode="auto">
          <a:xfrm>
            <a:off x="918422" y="4759643"/>
            <a:ext cx="5032186" cy="44882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5094" tIns="49449" rIns="95094" bIns="4944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0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6616" tIns="48308" rIns="96616" bIns="48308" anchor="ctr"/>
          <a:lstStyle/>
          <a:p>
            <a:endParaRPr lang="ru-RU"/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sldNum"/>
          </p:nvPr>
        </p:nvSpPr>
        <p:spPr bwMode="auto">
          <a:xfrm>
            <a:off x="3903292" y="9519285"/>
            <a:ext cx="2965737" cy="48013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5094" tIns="49449" rIns="95094" bIns="49449" numCol="1" anchor="b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64873" algn="l"/>
                <a:tab pos="1529745" algn="l"/>
                <a:tab pos="2294618" algn="l"/>
                <a:tab pos="3059491" algn="l"/>
              </a:tabLst>
              <a:defRPr sz="13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fld id="{296210B8-2B61-4F27-AA60-5FB9941E5D9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D80758-6C33-4D75-BE68-636E3F6C954C}" type="slidenum">
              <a:rPr lang="ru-RU"/>
              <a:pPr/>
              <a:t>1</a:t>
            </a:fld>
            <a:endParaRPr lang="ru-RU"/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10D8EB56-7647-496B-97C2-BAA315900E38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1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A42B15ED-2B9C-45C1-9D06-95B46852E402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1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C450942D-6F72-4C61-82E5-73CE1FC5B2E4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1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6388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9800" y="750888"/>
            <a:ext cx="5008563" cy="37576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6C1EF75-3D10-4B1F-8A6C-2561C558D27C}" type="slidenum">
              <a:rPr lang="ru-RU"/>
              <a:pPr/>
              <a:t>3</a:t>
            </a:fld>
            <a:endParaRPr lang="ru-RU"/>
          </a:p>
        </p:txBody>
      </p:sp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F7189F16-C7F1-42A5-A3CB-124FFF458BD6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3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DB503380-12AF-4555-974A-C05C6DB3C21B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3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72C6D0AA-968A-4892-94E7-E0443C53637A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3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7412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42950"/>
            <a:ext cx="5030787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C0A5D7B-67C5-4AE7-8D23-983804A89536}" type="slidenum">
              <a:rPr lang="ru-RU"/>
              <a:pPr/>
              <a:t>5</a:t>
            </a:fld>
            <a:endParaRPr lang="ru-RU"/>
          </a:p>
        </p:txBody>
      </p:sp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29781C92-0B81-40A8-8CC0-9B75A61F646E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5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07313D01-8E06-41DD-A296-8F6389DD76F1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5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C559AA7F-2ABE-483E-956D-9AE08C75EE26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5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8436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42950"/>
            <a:ext cx="5030787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DFEA8F-CE54-4EE6-A6FE-A02976208698}" type="slidenum">
              <a:rPr lang="ru-RU"/>
              <a:pPr/>
              <a:t>6</a:t>
            </a:fld>
            <a:endParaRPr lang="ru-RU"/>
          </a:p>
        </p:txBody>
      </p:sp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A0A7176D-4DEB-4E3C-B775-50B49A2010C6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6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D753F5FF-9EBC-46B9-85BB-E4C5247ADFA6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6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3C63A94E-CA7C-4D1C-BC40-BB1A6CE4BE8D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6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9460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42950"/>
            <a:ext cx="5030787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DC7C6C6-7EC0-4435-B27D-02F8FD50D3F5}" type="slidenum">
              <a:rPr lang="ru-RU"/>
              <a:pPr/>
              <a:t>7</a:t>
            </a:fld>
            <a:endParaRPr lang="ru-RU"/>
          </a:p>
        </p:txBody>
      </p:sp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A9A8D936-8628-47A7-B1DA-0FB2999F36D6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7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AA6BB31C-1A39-4392-9376-8B117C5180F0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7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BFCD6CB6-4C50-42D6-AFA5-B60138B77912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7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0484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42950"/>
            <a:ext cx="5030787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5289AA-9F96-4363-AA76-FFDF59780EC8}" type="slidenum">
              <a:rPr lang="ru-RU"/>
              <a:pPr/>
              <a:t>23</a:t>
            </a:fld>
            <a:endParaRPr lang="ru-RU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0A293CFD-596B-4824-B98F-54947405022F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23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5E870031-7BDF-4333-80BB-1C60F50ED30E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23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52C5CD22-4BA4-4F48-897E-C95E31C244E1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23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508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42950"/>
            <a:ext cx="5030787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87778E-C2EC-47B7-867A-33554A0C75A5}" type="slidenum">
              <a:rPr lang="ru-RU"/>
              <a:pPr/>
              <a:t>24</a:t>
            </a:fld>
            <a:endParaRPr lang="ru-RU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5D249685-136D-495B-BF2A-BD511AFA62BC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24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AB4C9F21-8C4C-4B95-A102-E46913A59E85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24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83C47FEB-FDCA-408C-AB52-F4503E989165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24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3556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42950"/>
            <a:ext cx="5030787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5C153D-F832-4A94-9848-9BE01DC653F0}" type="slidenum">
              <a:rPr lang="ru-RU"/>
              <a:pPr/>
              <a:t>26</a:t>
            </a:fld>
            <a:endParaRPr lang="ru-RU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E3CE6844-B91C-4195-8399-5A248BA281BE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26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8A6BA155-1A1E-4101-84DB-0DC0262E0E42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26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903293" y="9519286"/>
            <a:ext cx="2983277" cy="499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4A5D7F10-CE6F-4A7D-9850-95C23106850A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26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4580" name="Rectangle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8688" y="742950"/>
            <a:ext cx="5030787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51320" cy="450913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847845-C5B4-4F94-8ECE-147566263E58}" type="slidenum">
              <a:rPr lang="ru-RU"/>
              <a:pPr/>
              <a:t>27</a:t>
            </a:fld>
            <a:endParaRPr lang="ru-RU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903293" y="9519285"/>
            <a:ext cx="2968926" cy="48361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F6DCFCAA-B949-4491-86EB-12B84C0FB056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27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903293" y="9519285"/>
            <a:ext cx="2970521" cy="48535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5094" tIns="49449" rIns="95094" bIns="49449" anchor="b"/>
          <a:lstStyle/>
          <a:p>
            <a:pPr algn="r" hangingPunct="1">
              <a:lnSpc>
                <a:spcPct val="100000"/>
              </a:lnSpc>
              <a:buClrTx/>
              <a:tabLst>
                <a:tab pos="0" algn="l"/>
                <a:tab pos="473013" algn="l"/>
                <a:tab pos="947705" algn="l"/>
                <a:tab pos="1422395" algn="l"/>
                <a:tab pos="1897086" algn="l"/>
                <a:tab pos="2371776" algn="l"/>
                <a:tab pos="2846468" algn="l"/>
                <a:tab pos="3321158" algn="l"/>
                <a:tab pos="3795849" algn="l"/>
                <a:tab pos="4270539" algn="l"/>
                <a:tab pos="4745231" algn="l"/>
                <a:tab pos="5219921" algn="l"/>
                <a:tab pos="5694612" algn="l"/>
                <a:tab pos="6169302" algn="l"/>
                <a:tab pos="6643994" algn="l"/>
                <a:tab pos="7118684" algn="l"/>
                <a:tab pos="7593375" algn="l"/>
                <a:tab pos="8068066" algn="l"/>
                <a:tab pos="8542757" algn="l"/>
                <a:tab pos="9017447" algn="l"/>
                <a:tab pos="9492138" algn="l"/>
              </a:tabLst>
            </a:pPr>
            <a:fld id="{DBF880C2-5B90-489B-97FA-AC33A291BE54}" type="slidenum">
              <a:rPr lang="ru-RU" sz="1300">
                <a:solidFill>
                  <a:srgbClr val="000000"/>
                </a:solidFill>
                <a:latin typeface="Tahoma" pitchFamily="34" charset="0"/>
              </a:rPr>
              <a:pPr algn="r" hangingPunct="1">
                <a:lnSpc>
                  <a:spcPct val="100000"/>
                </a:lnSpc>
                <a:buClrTx/>
                <a:tabLst>
                  <a:tab pos="0" algn="l"/>
                  <a:tab pos="473013" algn="l"/>
                  <a:tab pos="947705" algn="l"/>
                  <a:tab pos="1422395" algn="l"/>
                  <a:tab pos="1897086" algn="l"/>
                  <a:tab pos="2371776" algn="l"/>
                  <a:tab pos="2846468" algn="l"/>
                  <a:tab pos="3321158" algn="l"/>
                  <a:tab pos="3795849" algn="l"/>
                  <a:tab pos="4270539" algn="l"/>
                  <a:tab pos="4745231" algn="l"/>
                  <a:tab pos="5219921" algn="l"/>
                  <a:tab pos="5694612" algn="l"/>
                  <a:tab pos="6169302" algn="l"/>
                  <a:tab pos="6643994" algn="l"/>
                  <a:tab pos="7118684" algn="l"/>
                  <a:tab pos="7593375" algn="l"/>
                  <a:tab pos="8068066" algn="l"/>
                  <a:tab pos="8542757" algn="l"/>
                  <a:tab pos="9017447" algn="l"/>
                  <a:tab pos="9492138" algn="l"/>
                </a:tabLst>
              </a:pPr>
              <a:t>27</a:t>
            </a:fld>
            <a:endParaRPr lang="ru-RU" sz="13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560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25513" y="738188"/>
            <a:ext cx="5032375" cy="37750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8422" y="4759643"/>
            <a:ext cx="5046537" cy="4505656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7D6EFCA4-ED6E-4100-BFDF-9EB6C2A298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7B0F6289-0C39-426B-BDB9-90B78C7726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FC6DE7BF-1AEC-4E4B-A98C-31DDA7D264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5425" cy="5351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000125"/>
            <a:ext cx="4035425" cy="5351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34830FD4-1091-4B94-9483-5998C973CE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A961C2D6-3031-491E-AC15-A4F17057F6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427BAEDA-93BF-4839-9DB1-090897A285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16696DC7-3745-4F06-9802-07FC9739F2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85ABAA96-67F5-44F5-9DFB-CD22FCBA69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338F1C1B-6F5C-4012-9872-0699366ABC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20DC3DEB-FEDC-49C9-9867-E74AA85CF0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67538" y="0"/>
            <a:ext cx="2170112" cy="63515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57938" cy="6351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1397732E-3448-4F08-B3E5-4F8D3E815B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6050" cy="1463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0" y="6429375"/>
            <a:ext cx="9137650" cy="8540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E46C0A"/>
                </a:solidFill>
                <a:latin typeface="Calibri" charset="0"/>
              </a:rPr>
              <a:t>Кафедра механики и математического моделирования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dt="0"/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6050" cy="1463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0" y="6429375"/>
            <a:ext cx="9137650" cy="11858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E46C0A"/>
                </a:solidFill>
                <a:latin typeface="Calibri" charset="0"/>
              </a:rPr>
              <a:t>Кафедра механики и математического моделирования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dt="0"/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3074" name="Rectangle 2"/>
          <p:cNvSpPr>
            <a:spLocks noGrp="1" noChangeArrowheads="1"/>
          </p:cNvSpPr>
          <p:nvPr>
            <p:ph type="ftr"/>
          </p:nvPr>
        </p:nvSpPr>
        <p:spPr bwMode="auto">
          <a:xfrm>
            <a:off x="0" y="6429375"/>
            <a:ext cx="9137650" cy="11858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0"/>
            <a:ext cx="7851775" cy="8509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00125"/>
            <a:ext cx="8223250" cy="53514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0400" y="6492875"/>
            <a:ext cx="212725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2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 </a:t>
            </a:r>
            <a:fld id="{5CA4615C-16EA-4719-A1D4-58EA2184C05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dt="0"/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E46C0A"/>
                </a:solidFill>
                <a:latin typeface="Calibri" charset="0"/>
              </a:rPr>
              <a:t>Кафедра механики и математического моделирования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6050" cy="1463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6429375"/>
            <a:ext cx="9137650" cy="11858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539552" y="2420888"/>
            <a:ext cx="7772400" cy="2295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100000"/>
              </a:lnSpc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системы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MSC.Patran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Nastran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моделирования</a:t>
            </a:r>
            <a:r>
              <a:rPr lang="en-US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одного из дефектов поверхности Европы</a:t>
            </a:r>
            <a:r>
              <a:rPr lang="ru-RU" sz="2800" b="1" dirty="0">
                <a:solidFill>
                  <a:srgbClr val="40458C"/>
                </a:solidFill>
                <a:latin typeface="Times New Roman" pitchFamily="18" charset="0"/>
                <a:cs typeface="Arial Unicode MS" charset="0"/>
              </a:rPr>
              <a:t/>
            </a:r>
            <a:br>
              <a:rPr lang="ru-RU" sz="2800" b="1" dirty="0">
                <a:solidFill>
                  <a:srgbClr val="40458C"/>
                </a:solidFill>
                <a:latin typeface="Times New Roman" pitchFamily="18" charset="0"/>
                <a:cs typeface="Arial Unicode MS" charset="0"/>
              </a:rPr>
            </a:br>
            <a:endParaRPr lang="ru-RU" sz="2800" b="1" dirty="0">
              <a:solidFill>
                <a:srgbClr val="40458C"/>
              </a:solidFill>
              <a:latin typeface="Times New Roman" pitchFamily="18" charset="0"/>
              <a:cs typeface="Arial Unicode MS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236296" y="4365104"/>
            <a:ext cx="1616224" cy="5040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Arial Unicode MS" charset="0"/>
              </a:rPr>
              <a:t>И.Ю.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Arial Unicode MS" charset="0"/>
              </a:rPr>
              <a:t>Захарьев</a:t>
            </a:r>
            <a:endParaRPr lang="ru-RU" sz="1600" dirty="0">
              <a:solidFill>
                <a:schemeClr val="tx1"/>
              </a:solidFill>
              <a:latin typeface="Tahoma" pitchFamily="34" charset="0"/>
              <a:cs typeface="Arial Unicode MS" charset="0"/>
            </a:endParaRPr>
          </a:p>
          <a:p>
            <a:pPr algn="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40458C"/>
              </a:solidFill>
              <a:latin typeface="Times New Roman" pitchFamily="18" charset="0"/>
            </a:endParaRP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40458C"/>
              </a:solidFill>
              <a:latin typeface="Times New Roman" pitchFamily="18" charset="0"/>
            </a:endParaRP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40458C"/>
              </a:solidFill>
              <a:latin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652120" y="4725144"/>
            <a:ext cx="3200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</a:rPr>
              <a:t>Руководитель:</a:t>
            </a:r>
          </a:p>
          <a:p>
            <a:pPr algn="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</a:rPr>
              <a:t>к.т.н.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 Unicode MS" charset="0"/>
              </a:rPr>
              <a:t>И.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</a:rPr>
              <a:t>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 Unicode MS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</a:rPr>
              <a:t>Логашина</a:t>
            </a:r>
            <a:endParaRPr lang="ru-RU" sz="16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40458C"/>
              </a:solidFill>
              <a:latin typeface="Times New Roman" pitchFamily="18" charset="0"/>
            </a:endParaRP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40458C"/>
              </a:solidFill>
              <a:latin typeface="Times New Roman" pitchFamily="18" charset="0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0" y="6413500"/>
            <a:ext cx="8974138" cy="44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652120" y="5445224"/>
            <a:ext cx="3200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</a:rPr>
              <a:t>Консультанты:</a:t>
            </a:r>
            <a:endParaRPr lang="ru-RU" sz="16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</a:rPr>
              <a:t>д.т.н. 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 Unicode MS" charset="0"/>
              </a:rPr>
              <a:t>.Н. Чумаченко</a:t>
            </a:r>
          </a:p>
          <a:p>
            <a:pPr algn="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 Unicode MS" charset="0"/>
              </a:rPr>
              <a:t>О.С. Ерохина</a:t>
            </a:r>
            <a:endParaRPr lang="ru-RU" sz="16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40458C"/>
              </a:solidFill>
              <a:latin typeface="Times New Roman" pitchFamily="18" charset="0"/>
            </a:endParaRP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40458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29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ea typeface="PMingLiU-ExtB" pitchFamily="18" charset="-120"/>
                <a:cs typeface="Arial" pitchFamily="34" charset="0"/>
              </a:rPr>
              <a:t>Основная задача</a:t>
            </a:r>
            <a:endParaRPr lang="ru-RU" sz="3200" dirty="0">
              <a:solidFill>
                <a:schemeClr val="tx1"/>
              </a:solidFill>
              <a:latin typeface="Arial" pitchFamily="34" charset="0"/>
              <a:ea typeface="PMingLiU-ExtB" pitchFamily="18" charset="-120"/>
              <a:cs typeface="Arial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528" y="1916832"/>
            <a:ext cx="8208912" cy="26642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Моделирование в системе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MSC.Patran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/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MSC.Nastran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напряженно-деформированного состояния участка поверхности спутника Юпитера Европа, которое приводит к образованию выпуклого дефекта поверхности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PMingLiU-ExtB" pitchFamily="18" charset="-120"/>
              <a:cs typeface="Times New Roman" pitchFamily="18" charset="0"/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8715404" y="6399212"/>
            <a:ext cx="428596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7CA8575-575D-4497-9583-03A6B467CBE8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29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>
                <a:solidFill>
                  <a:schemeClr val="tx1"/>
                </a:solidFill>
                <a:latin typeface="Arial" pitchFamily="34" charset="0"/>
                <a:ea typeface="PMingLiU-ExtB" pitchFamily="18" charset="-120"/>
                <a:cs typeface="Arial" pitchFamily="34" charset="0"/>
              </a:rPr>
              <a:t>Европа – спутник Юпитера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81000" y="893763"/>
            <a:ext cx="8305800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О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</a:rPr>
              <a:t>дин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</a:rPr>
              <a:t>из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</a:rPr>
              <a:t>самых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</a:rPr>
              <a:t>крупных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</a:rPr>
              <a:t>спутников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 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Солнечной системе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524250" y="23812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781800" y="3413125"/>
            <a:ext cx="16002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Земля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876800" y="1568450"/>
            <a:ext cx="8382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Луна</a:t>
            </a:r>
            <a:r>
              <a:rPr lang="ru-RU" dirty="0">
                <a:solidFill>
                  <a:srgbClr val="40458C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5791200" y="2543175"/>
            <a:ext cx="3048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V="1">
            <a:off x="7543800" y="3082925"/>
            <a:ext cx="1588" cy="4191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5715000" y="1766888"/>
            <a:ext cx="381000" cy="1587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878388" y="2381250"/>
            <a:ext cx="968833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Европа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2438400" y="6096000"/>
            <a:ext cx="46482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08100"/>
            <a:ext cx="3733800" cy="181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228600" y="3124200"/>
            <a:ext cx="47244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Снимки космического аппарата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«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Галилео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» </a:t>
            </a:r>
          </a:p>
        </p:txBody>
      </p:sp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495800"/>
            <a:ext cx="1752600" cy="1443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4495800"/>
            <a:ext cx="1828800" cy="1450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4953000" y="4114800"/>
            <a:ext cx="381000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Снимки дефектов поверхности</a:t>
            </a:r>
          </a:p>
        </p:txBody>
      </p:sp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292225"/>
            <a:ext cx="2667000" cy="1795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963" y="3463925"/>
            <a:ext cx="4872037" cy="2955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304800" y="6518275"/>
            <a:ext cx="4724400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40458C"/>
                </a:solidFill>
                <a:latin typeface="Times New Roman" pitchFamily="18" charset="0"/>
              </a:rPr>
              <a:t>Модель внутреннего строения</a:t>
            </a:r>
          </a:p>
        </p:txBody>
      </p:sp>
      <p:sp>
        <p:nvSpPr>
          <p:cNvPr id="21" name="Text Box 1"/>
          <p:cNvSpPr txBox="1">
            <a:spLocks noChangeArrowheads="1"/>
          </p:cNvSpPr>
          <p:nvPr/>
        </p:nvSpPr>
        <p:spPr bwMode="auto">
          <a:xfrm>
            <a:off x="8715404" y="6399212"/>
            <a:ext cx="428596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7CA8575-575D-4497-9583-03A6B467CBE8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</a:t>
            </a:fld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1"/>
          <p:cNvSpPr txBox="1">
            <a:spLocks/>
          </p:cNvSpPr>
          <p:nvPr/>
        </p:nvSpPr>
        <p:spPr bwMode="auto">
          <a:xfrm>
            <a:off x="4143372" y="1857364"/>
            <a:ext cx="4214842" cy="64294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Физическая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постановка задачи</a:t>
            </a:r>
          </a:p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ru-RU" sz="20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Математическая постановка задачи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ижний колонтитул 1"/>
          <p:cNvSpPr txBox="1">
            <a:spLocks/>
          </p:cNvSpPr>
          <p:nvPr/>
        </p:nvSpPr>
        <p:spPr bwMode="auto">
          <a:xfrm>
            <a:off x="4214810" y="3500438"/>
            <a:ext cx="4357718" cy="35719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М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етод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конечных  элементов  (М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КЭ)</a:t>
            </a:r>
            <a:endParaRPr kumimoji="0" lang="ru-RU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icrosoft YaHei" charset="-122"/>
              <a:cs typeface="+mn-cs"/>
            </a:endParaRPr>
          </a:p>
        </p:txBody>
      </p:sp>
      <p:sp>
        <p:nvSpPr>
          <p:cNvPr id="7" name="Нижний колонтитул 1"/>
          <p:cNvSpPr txBox="1">
            <a:spLocks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kumimoji="0" lang="ru-RU" sz="3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Общая схема проведения исследования</a:t>
            </a:r>
          </a:p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icrosoft YaHei" charset="-122"/>
              <a:cs typeface="+mn-cs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715404" y="6399212"/>
            <a:ext cx="428596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7CA8575-575D-4497-9583-03A6B467CBE8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ru-RU" sz="2400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31820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3" name="Picture 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5517232"/>
            <a:ext cx="29718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32" name="Picture 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933056"/>
            <a:ext cx="29337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31" name="Picture 3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484784"/>
            <a:ext cx="29241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8715404" y="6399212"/>
            <a:ext cx="428596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7CA8575-575D-4497-9583-03A6B467CBE8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</a:t>
            </a:fld>
            <a:endParaRPr lang="ru-RU" sz="2400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7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Физическая постановка задачи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62000" y="1817688"/>
            <a:ext cx="838200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spcBef>
                <a:spcPts val="8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</a:rPr>
              <a:t>250 м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62000" y="2579688"/>
            <a:ext cx="2743200" cy="609600"/>
          </a:xfrm>
          <a:prstGeom prst="rect">
            <a:avLst/>
          </a:prstGeom>
          <a:noFill/>
          <a:ln w="2844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V="1">
            <a:off x="762000" y="1798638"/>
            <a:ext cx="1524000" cy="800100"/>
          </a:xfrm>
          <a:prstGeom prst="line">
            <a:avLst/>
          </a:prstGeom>
          <a:noFill/>
          <a:ln w="2844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V="1">
            <a:off x="3505200" y="1798638"/>
            <a:ext cx="1524000" cy="800100"/>
          </a:xfrm>
          <a:prstGeom prst="line">
            <a:avLst/>
          </a:prstGeom>
          <a:noFill/>
          <a:ln w="2844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V="1">
            <a:off x="3491880" y="2408238"/>
            <a:ext cx="1537320" cy="804738"/>
          </a:xfrm>
          <a:prstGeom prst="line">
            <a:avLst/>
          </a:prstGeom>
          <a:noFill/>
          <a:ln w="2844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2286000" y="1817688"/>
            <a:ext cx="2743200" cy="1587"/>
          </a:xfrm>
          <a:prstGeom prst="line">
            <a:avLst/>
          </a:prstGeom>
          <a:noFill/>
          <a:ln w="2844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5029200" y="1817688"/>
            <a:ext cx="1588" cy="609600"/>
          </a:xfrm>
          <a:prstGeom prst="line">
            <a:avLst/>
          </a:prstGeom>
          <a:noFill/>
          <a:ln w="2844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1981200" y="1743075"/>
            <a:ext cx="1588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H="1">
            <a:off x="1809750" y="1817688"/>
            <a:ext cx="495300" cy="1587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 flipH="1">
            <a:off x="361950" y="2579688"/>
            <a:ext cx="419100" cy="1587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2286000" y="1589088"/>
            <a:ext cx="1588" cy="2286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5029200" y="1589088"/>
            <a:ext cx="1588" cy="2286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V="1">
            <a:off x="1187624" y="1798638"/>
            <a:ext cx="793576" cy="406226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 flipH="1">
            <a:off x="395536" y="2060848"/>
            <a:ext cx="1080120" cy="51884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2971800" y="1285875"/>
            <a:ext cx="762000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spcBef>
                <a:spcPts val="8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</a:rPr>
              <a:t>250 м</a:t>
            </a:r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3581400" y="1665288"/>
            <a:ext cx="1447800" cy="1587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 flipH="1">
            <a:off x="2266950" y="1665288"/>
            <a:ext cx="1333500" cy="1587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5029200" y="1817688"/>
            <a:ext cx="304800" cy="1587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5029200" y="2428875"/>
            <a:ext cx="3048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flipV="1">
            <a:off x="5181600" y="1798638"/>
            <a:ext cx="1588" cy="3429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5" name="Line 23"/>
          <p:cNvSpPr>
            <a:spLocks noChangeShapeType="1"/>
          </p:cNvSpPr>
          <p:nvPr/>
        </p:nvSpPr>
        <p:spPr bwMode="auto">
          <a:xfrm>
            <a:off x="5181600" y="2046288"/>
            <a:ext cx="1588" cy="3810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5257800" y="2057400"/>
            <a:ext cx="609600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spcBef>
                <a:spcPts val="8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</a:rPr>
              <a:t>50 м</a:t>
            </a:r>
          </a:p>
        </p:txBody>
      </p:sp>
      <p:sp>
        <p:nvSpPr>
          <p:cNvPr id="8217" name="Oval 25"/>
          <p:cNvSpPr>
            <a:spLocks noChangeArrowheads="1"/>
          </p:cNvSpPr>
          <p:nvPr/>
        </p:nvSpPr>
        <p:spPr bwMode="auto">
          <a:xfrm>
            <a:off x="1219200" y="3733800"/>
            <a:ext cx="1828800" cy="1905000"/>
          </a:xfrm>
          <a:prstGeom prst="ellipse">
            <a:avLst/>
          </a:prstGeom>
          <a:noFill/>
          <a:ln w="9360" cap="sq">
            <a:solidFill>
              <a:srgbClr val="40458C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838200" y="3505200"/>
            <a:ext cx="2743200" cy="2514600"/>
          </a:xfrm>
          <a:prstGeom prst="rect">
            <a:avLst/>
          </a:prstGeom>
          <a:noFill/>
          <a:ln w="3492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9" name="Line 27"/>
          <p:cNvSpPr>
            <a:spLocks noChangeShapeType="1"/>
          </p:cNvSpPr>
          <p:nvPr/>
        </p:nvSpPr>
        <p:spPr bwMode="auto">
          <a:xfrm>
            <a:off x="2133600" y="3276600"/>
            <a:ext cx="0" cy="3048000"/>
          </a:xfrm>
          <a:prstGeom prst="line">
            <a:avLst/>
          </a:prstGeom>
          <a:noFill/>
          <a:ln w="9360">
            <a:solidFill>
              <a:srgbClr val="40458C"/>
            </a:solidFill>
            <a:prstDash val="dashDot"/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>
            <a:off x="609600" y="4724400"/>
            <a:ext cx="3276600" cy="0"/>
          </a:xfrm>
          <a:prstGeom prst="line">
            <a:avLst/>
          </a:prstGeom>
          <a:noFill/>
          <a:ln w="9360">
            <a:solidFill>
              <a:srgbClr val="40458C"/>
            </a:solidFill>
            <a:prstDash val="dashDot"/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3" name="Line 31"/>
          <p:cNvSpPr>
            <a:spLocks noChangeShapeType="1"/>
          </p:cNvSpPr>
          <p:nvPr/>
        </p:nvSpPr>
        <p:spPr bwMode="auto">
          <a:xfrm>
            <a:off x="7467600" y="1447800"/>
            <a:ext cx="0" cy="4953000"/>
          </a:xfrm>
          <a:prstGeom prst="line">
            <a:avLst/>
          </a:prstGeom>
          <a:noFill/>
          <a:ln w="9360">
            <a:solidFill>
              <a:srgbClr val="40458C"/>
            </a:solidFill>
            <a:prstDash val="dashDot"/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4427984" y="4797152"/>
            <a:ext cx="859829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линзы</a:t>
            </a:r>
          </a:p>
        </p:txBody>
      </p:sp>
      <p:sp>
        <p:nvSpPr>
          <p:cNvPr id="8225" name="Line 33"/>
          <p:cNvSpPr>
            <a:spLocks noChangeShapeType="1"/>
          </p:cNvSpPr>
          <p:nvPr/>
        </p:nvSpPr>
        <p:spPr bwMode="auto">
          <a:xfrm flipV="1">
            <a:off x="5292080" y="4293096"/>
            <a:ext cx="1872208" cy="72008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6" name="Line 34"/>
          <p:cNvSpPr>
            <a:spLocks noChangeShapeType="1"/>
          </p:cNvSpPr>
          <p:nvPr/>
        </p:nvSpPr>
        <p:spPr bwMode="auto">
          <a:xfrm flipV="1">
            <a:off x="5292080" y="4509120"/>
            <a:ext cx="2088232" cy="504056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7" name="Line 35"/>
          <p:cNvSpPr>
            <a:spLocks noChangeShapeType="1"/>
          </p:cNvSpPr>
          <p:nvPr/>
        </p:nvSpPr>
        <p:spPr bwMode="auto">
          <a:xfrm>
            <a:off x="5292080" y="5013176"/>
            <a:ext cx="2088232" cy="108012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8" name="Line 36"/>
          <p:cNvSpPr>
            <a:spLocks noChangeShapeType="1"/>
          </p:cNvSpPr>
          <p:nvPr/>
        </p:nvSpPr>
        <p:spPr bwMode="auto">
          <a:xfrm>
            <a:off x="5292080" y="5013176"/>
            <a:ext cx="1656184" cy="108012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9" name="Line 37"/>
          <p:cNvSpPr>
            <a:spLocks noChangeShapeType="1"/>
          </p:cNvSpPr>
          <p:nvPr/>
        </p:nvSpPr>
        <p:spPr bwMode="auto">
          <a:xfrm>
            <a:off x="5292080" y="5013176"/>
            <a:ext cx="2016224" cy="936104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8715404" y="6399212"/>
            <a:ext cx="428596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D72631B-B7C5-4462-84E9-8BC39A4EFEF9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</a:t>
            </a:fld>
            <a:endParaRPr lang="ru-RU" sz="2400" dirty="0"/>
          </a:p>
        </p:txBody>
      </p:sp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152400" y="2514600"/>
            <a:ext cx="2178050" cy="1885950"/>
            <a:chOff x="96" y="1584"/>
            <a:chExt cx="1372" cy="1188"/>
          </a:xfrm>
        </p:grpSpPr>
        <p:sp>
          <p:nvSpPr>
            <p:cNvPr id="9219" name="Oval 3"/>
            <p:cNvSpPr>
              <a:spLocks noChangeArrowheads="1"/>
            </p:cNvSpPr>
            <p:nvPr/>
          </p:nvSpPr>
          <p:spPr bwMode="auto">
            <a:xfrm>
              <a:off x="391" y="1762"/>
              <a:ext cx="845" cy="866"/>
            </a:xfrm>
            <a:prstGeom prst="ellipse">
              <a:avLst/>
            </a:prstGeom>
            <a:noFill/>
            <a:ln w="9360" cap="sq">
              <a:solidFill>
                <a:srgbClr val="40458C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256" y="1625"/>
              <a:ext cx="1102" cy="1085"/>
            </a:xfrm>
            <a:prstGeom prst="rect">
              <a:avLst/>
            </a:prstGeom>
            <a:noFill/>
            <a:ln w="34920" cap="sq">
              <a:solidFill>
                <a:srgbClr val="40458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1" name="Line 5"/>
            <p:cNvSpPr>
              <a:spLocks noChangeShapeType="1"/>
            </p:cNvSpPr>
            <p:nvPr/>
          </p:nvSpPr>
          <p:spPr bwMode="auto">
            <a:xfrm>
              <a:off x="816" y="1584"/>
              <a:ext cx="0" cy="1188"/>
            </a:xfrm>
            <a:prstGeom prst="line">
              <a:avLst/>
            </a:prstGeom>
            <a:noFill/>
            <a:ln w="9360" cap="sq">
              <a:solidFill>
                <a:srgbClr val="40458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2" name="Line 6"/>
            <p:cNvSpPr>
              <a:spLocks noChangeShapeType="1"/>
            </p:cNvSpPr>
            <p:nvPr/>
          </p:nvSpPr>
          <p:spPr bwMode="auto">
            <a:xfrm>
              <a:off x="96" y="2208"/>
              <a:ext cx="1372" cy="0"/>
            </a:xfrm>
            <a:prstGeom prst="line">
              <a:avLst/>
            </a:prstGeom>
            <a:noFill/>
            <a:ln w="9360" cap="sq">
              <a:solidFill>
                <a:srgbClr val="40458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0" y="3200400"/>
            <a:ext cx="304800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211388" y="3200400"/>
            <a:ext cx="318014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</a:rPr>
              <a:t>В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7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Физическая постановка задачи: 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hangingPunct="1">
              <a:lnSpc>
                <a:spcPct val="7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температурная модель</a:t>
            </a:r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2895600" y="3505200"/>
          <a:ext cx="5754688" cy="1304925"/>
        </p:xfrm>
        <a:graphic>
          <a:graphicData uri="http://schemas.openxmlformats.org/presentationml/2006/ole">
            <p:oleObj spid="_x0000_s9226" r:id="rId4" imgW="5753903" imgH="1305107" progId="PBrush">
              <p:embed/>
            </p:oleObj>
          </a:graphicData>
        </a:graphic>
      </p:graphicFrame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32766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36576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40386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44196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47244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51054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54864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58674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61722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65532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69342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73152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 flipV="1">
            <a:off x="5410200" y="4095750"/>
            <a:ext cx="1588" cy="1562100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 flipV="1">
            <a:off x="5868144" y="4095750"/>
            <a:ext cx="844" cy="1565498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 flipV="1">
            <a:off x="5181600" y="4095750"/>
            <a:ext cx="1588" cy="1562100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4" name="Freeform 28"/>
          <p:cNvSpPr>
            <a:spLocks noChangeArrowheads="1"/>
          </p:cNvSpPr>
          <p:nvPr/>
        </p:nvSpPr>
        <p:spPr bwMode="auto">
          <a:xfrm>
            <a:off x="6444208" y="4437112"/>
            <a:ext cx="76200" cy="1143000"/>
          </a:xfrm>
          <a:custGeom>
            <a:avLst/>
            <a:gdLst>
              <a:gd name="G0" fmla="+- 1 0 0"/>
              <a:gd name="G1" fmla="+- 65392 0 0"/>
              <a:gd name="G2" fmla="+- 65464 0 0"/>
              <a:gd name="G3" fmla="+- 1 0 0"/>
              <a:gd name="G4" fmla="*/ 1 24577 2"/>
              <a:gd name="G5" fmla="+- 1 0 0"/>
              <a:gd name="G6" fmla="+- 1 0 0"/>
              <a:gd name="T0" fmla="*/ 2147483647 w 240"/>
              <a:gd name="T1" fmla="*/ 0 h 864"/>
              <a:gd name="T2" fmla="*/ 0 w 240"/>
              <a:gd name="T3" fmla="*/ 2147483647 h 864"/>
              <a:gd name="T4" fmla="*/ 2147483647 w 240"/>
              <a:gd name="T5" fmla="*/ 2147483647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864">
                <a:moveTo>
                  <a:pt x="240" y="0"/>
                </a:moveTo>
                <a:cubicBezTo>
                  <a:pt x="120" y="120"/>
                  <a:pt x="0" y="240"/>
                  <a:pt x="0" y="384"/>
                </a:cubicBezTo>
                <a:cubicBezTo>
                  <a:pt x="0" y="528"/>
                  <a:pt x="184" y="784"/>
                  <a:pt x="240" y="864"/>
                </a:cubicBezTo>
              </a:path>
            </a:pathLst>
          </a:custGeom>
          <a:noFill/>
          <a:ln w="9360" cap="flat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 flipV="1">
            <a:off x="6516216" y="4293096"/>
            <a:ext cx="76200" cy="190500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6" name="Freeform 30"/>
          <p:cNvSpPr>
            <a:spLocks noChangeArrowheads="1"/>
          </p:cNvSpPr>
          <p:nvPr/>
        </p:nvSpPr>
        <p:spPr bwMode="auto">
          <a:xfrm>
            <a:off x="4800600" y="4419600"/>
            <a:ext cx="152400" cy="1143000"/>
          </a:xfrm>
          <a:custGeom>
            <a:avLst/>
            <a:gdLst>
              <a:gd name="G0" fmla="+- 65488 0 0"/>
              <a:gd name="G1" fmla="+- 1 0 0"/>
              <a:gd name="G2" fmla="+- 1 0 0"/>
              <a:gd name="G3" fmla="+- 1 0 0"/>
              <a:gd name="G4" fmla="*/ 1 24577 2"/>
              <a:gd name="G5" fmla="+- 1 0 0"/>
              <a:gd name="G6" fmla="+- 1 0 0"/>
              <a:gd name="T0" fmla="*/ 0 w 104"/>
              <a:gd name="T1" fmla="*/ 0 h 912"/>
              <a:gd name="T2" fmla="*/ 2147483647 w 104"/>
              <a:gd name="T3" fmla="*/ 2147483647 h 912"/>
              <a:gd name="T4" fmla="*/ 2147483647 w 104"/>
              <a:gd name="T5" fmla="*/ 214748364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912">
                <a:moveTo>
                  <a:pt x="0" y="0"/>
                </a:moveTo>
                <a:cubicBezTo>
                  <a:pt x="44" y="92"/>
                  <a:pt x="88" y="184"/>
                  <a:pt x="96" y="336"/>
                </a:cubicBezTo>
                <a:cubicBezTo>
                  <a:pt x="104" y="488"/>
                  <a:pt x="48" y="856"/>
                  <a:pt x="48" y="912"/>
                </a:cubicBezTo>
              </a:path>
            </a:pathLst>
          </a:custGeom>
          <a:noFill/>
          <a:ln w="9360" cap="flat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47" name="Freeform 31"/>
          <p:cNvSpPr>
            <a:spLocks noChangeArrowheads="1"/>
          </p:cNvSpPr>
          <p:nvPr/>
        </p:nvSpPr>
        <p:spPr bwMode="auto">
          <a:xfrm>
            <a:off x="4419600" y="4724400"/>
            <a:ext cx="76200" cy="914400"/>
          </a:xfrm>
          <a:custGeom>
            <a:avLst/>
            <a:gdLst>
              <a:gd name="G0" fmla="+- 65488 0 0"/>
              <a:gd name="G1" fmla="+- 1 0 0"/>
              <a:gd name="G2" fmla="+- 1 0 0"/>
              <a:gd name="G3" fmla="+- 1 0 0"/>
              <a:gd name="G4" fmla="*/ 1 24577 2"/>
              <a:gd name="G5" fmla="+- 1 0 0"/>
              <a:gd name="G6" fmla="+- 1 0 0"/>
              <a:gd name="T0" fmla="*/ 0 w 104"/>
              <a:gd name="T1" fmla="*/ 0 h 912"/>
              <a:gd name="T2" fmla="*/ 2147483647 w 104"/>
              <a:gd name="T3" fmla="*/ 2147483647 h 912"/>
              <a:gd name="T4" fmla="*/ 2147483647 w 104"/>
              <a:gd name="T5" fmla="*/ 214748364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912">
                <a:moveTo>
                  <a:pt x="0" y="0"/>
                </a:moveTo>
                <a:cubicBezTo>
                  <a:pt x="44" y="92"/>
                  <a:pt x="88" y="184"/>
                  <a:pt x="96" y="336"/>
                </a:cubicBezTo>
                <a:cubicBezTo>
                  <a:pt x="104" y="488"/>
                  <a:pt x="48" y="856"/>
                  <a:pt x="48" y="912"/>
                </a:cubicBezTo>
              </a:path>
            </a:pathLst>
          </a:custGeom>
          <a:noFill/>
          <a:ln w="9360" cap="flat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48" name="Line 32"/>
          <p:cNvSpPr>
            <a:spLocks noChangeShapeType="1"/>
          </p:cNvSpPr>
          <p:nvPr/>
        </p:nvSpPr>
        <p:spPr bwMode="auto">
          <a:xfrm flipH="1" flipV="1">
            <a:off x="4705350" y="4248150"/>
            <a:ext cx="114300" cy="190500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 flipH="1" flipV="1">
            <a:off x="4324350" y="4552950"/>
            <a:ext cx="114300" cy="190500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0" name="Line 34"/>
          <p:cNvSpPr>
            <a:spLocks noChangeShapeType="1"/>
          </p:cNvSpPr>
          <p:nvPr/>
        </p:nvSpPr>
        <p:spPr bwMode="auto">
          <a:xfrm flipV="1">
            <a:off x="3429000" y="4857750"/>
            <a:ext cx="1588" cy="8001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 flipV="1">
            <a:off x="3657600" y="4857750"/>
            <a:ext cx="1588" cy="8001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2" name="Line 36"/>
          <p:cNvSpPr>
            <a:spLocks noChangeShapeType="1"/>
          </p:cNvSpPr>
          <p:nvPr/>
        </p:nvSpPr>
        <p:spPr bwMode="auto">
          <a:xfrm flipV="1">
            <a:off x="3886200" y="4857750"/>
            <a:ext cx="1588" cy="8001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 flipV="1">
            <a:off x="7467600" y="4857750"/>
            <a:ext cx="1588" cy="8001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4" name="Line 38"/>
          <p:cNvSpPr>
            <a:spLocks noChangeShapeType="1"/>
          </p:cNvSpPr>
          <p:nvPr/>
        </p:nvSpPr>
        <p:spPr bwMode="auto">
          <a:xfrm flipV="1">
            <a:off x="7696200" y="4857750"/>
            <a:ext cx="1588" cy="8001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 flipV="1">
            <a:off x="7924800" y="4857750"/>
            <a:ext cx="1588" cy="8001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6" name="Text Box 40"/>
          <p:cNvSpPr txBox="1">
            <a:spLocks noChangeArrowheads="1"/>
          </p:cNvSpPr>
          <p:nvPr/>
        </p:nvSpPr>
        <p:spPr bwMode="auto">
          <a:xfrm>
            <a:off x="2668588" y="2209800"/>
            <a:ext cx="534987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u="sng" dirty="0">
                <a:solidFill>
                  <a:schemeClr val="tx1"/>
                </a:solidFill>
                <a:latin typeface="Times New Roman" pitchFamily="18" charset="0"/>
              </a:rPr>
              <a:t>АВ</a:t>
            </a:r>
          </a:p>
        </p:txBody>
      </p:sp>
      <p:sp>
        <p:nvSpPr>
          <p:cNvPr id="9257" name="Line 41"/>
          <p:cNvSpPr>
            <a:spLocks noChangeShapeType="1"/>
          </p:cNvSpPr>
          <p:nvPr/>
        </p:nvSpPr>
        <p:spPr bwMode="auto">
          <a:xfrm flipH="1" flipV="1">
            <a:off x="8058150" y="4781550"/>
            <a:ext cx="495300" cy="11049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8" name="Line 42"/>
          <p:cNvSpPr>
            <a:spLocks noChangeShapeType="1"/>
          </p:cNvSpPr>
          <p:nvPr/>
        </p:nvSpPr>
        <p:spPr bwMode="auto">
          <a:xfrm>
            <a:off x="8534400" y="5867400"/>
            <a:ext cx="3810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59" name="Text Box 43"/>
          <p:cNvSpPr txBox="1">
            <a:spLocks noChangeArrowheads="1"/>
          </p:cNvSpPr>
          <p:nvPr/>
        </p:nvSpPr>
        <p:spPr bwMode="auto">
          <a:xfrm>
            <a:off x="8466138" y="5410200"/>
            <a:ext cx="471902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Т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9260" name="Line 44"/>
          <p:cNvSpPr>
            <a:spLocks noChangeShapeType="1"/>
          </p:cNvSpPr>
          <p:nvPr/>
        </p:nvSpPr>
        <p:spPr bwMode="auto">
          <a:xfrm flipV="1">
            <a:off x="2743200" y="4781550"/>
            <a:ext cx="457200" cy="11049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1" name="Line 45"/>
          <p:cNvSpPr>
            <a:spLocks noChangeShapeType="1"/>
          </p:cNvSpPr>
          <p:nvPr/>
        </p:nvSpPr>
        <p:spPr bwMode="auto">
          <a:xfrm>
            <a:off x="2362200" y="5867400"/>
            <a:ext cx="3810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2" name="Text Box 46"/>
          <p:cNvSpPr txBox="1">
            <a:spLocks noChangeArrowheads="1"/>
          </p:cNvSpPr>
          <p:nvPr/>
        </p:nvSpPr>
        <p:spPr bwMode="auto">
          <a:xfrm>
            <a:off x="2370138" y="5410200"/>
            <a:ext cx="471902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Т</a:t>
            </a:r>
            <a:r>
              <a:rPr lang="ru-RU" sz="2400" baseline="-25000" dirty="0" smtClean="0">
                <a:solidFill>
                  <a:schemeClr val="tx1"/>
                </a:solidFill>
                <a:latin typeface="Times New Roman" pitchFamily="18" charset="0"/>
              </a:rPr>
              <a:t>2</a:t>
            </a:r>
            <a:endParaRPr lang="ru-RU" sz="2400" baseline="-25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263" name="Line 47"/>
          <p:cNvSpPr>
            <a:spLocks noChangeShapeType="1"/>
          </p:cNvSpPr>
          <p:nvPr/>
        </p:nvSpPr>
        <p:spPr bwMode="auto">
          <a:xfrm flipH="1">
            <a:off x="7981950" y="2362200"/>
            <a:ext cx="419100" cy="11430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4" name="Line 48"/>
          <p:cNvSpPr>
            <a:spLocks noChangeShapeType="1"/>
          </p:cNvSpPr>
          <p:nvPr/>
        </p:nvSpPr>
        <p:spPr bwMode="auto">
          <a:xfrm>
            <a:off x="8382000" y="2362200"/>
            <a:ext cx="5334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5" name="Text Box 49"/>
          <p:cNvSpPr txBox="1">
            <a:spLocks noChangeArrowheads="1"/>
          </p:cNvSpPr>
          <p:nvPr/>
        </p:nvSpPr>
        <p:spPr bwMode="auto">
          <a:xfrm>
            <a:off x="8389938" y="1905000"/>
            <a:ext cx="471902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Т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9266" name="Line 50"/>
          <p:cNvSpPr>
            <a:spLocks noChangeShapeType="1"/>
          </p:cNvSpPr>
          <p:nvPr/>
        </p:nvSpPr>
        <p:spPr bwMode="auto">
          <a:xfrm flipV="1">
            <a:off x="5640388" y="4095750"/>
            <a:ext cx="1587" cy="2005013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7" name="Line 51"/>
          <p:cNvSpPr>
            <a:spLocks noChangeShapeType="1"/>
          </p:cNvSpPr>
          <p:nvPr/>
        </p:nvSpPr>
        <p:spPr bwMode="auto">
          <a:xfrm flipH="1">
            <a:off x="5619750" y="6553200"/>
            <a:ext cx="6477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68" name="Text Box 52"/>
          <p:cNvSpPr txBox="1">
            <a:spLocks noChangeArrowheads="1"/>
          </p:cNvSpPr>
          <p:nvPr/>
        </p:nvSpPr>
        <p:spPr bwMode="auto">
          <a:xfrm>
            <a:off x="5715000" y="5813425"/>
            <a:ext cx="473075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Т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9269" name="Text Box 53"/>
          <p:cNvSpPr txBox="1">
            <a:spLocks noChangeArrowheads="1"/>
          </p:cNvSpPr>
          <p:nvPr/>
        </p:nvSpPr>
        <p:spPr bwMode="auto">
          <a:xfrm>
            <a:off x="554038" y="5486400"/>
            <a:ext cx="1648506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Т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</a:rPr>
              <a:t>&lt;&lt;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</a:rPr>
              <a:t>Т</a:t>
            </a:r>
            <a:r>
              <a:rPr lang="ru-RU" sz="2400" baseline="-25000" dirty="0" smtClean="0">
                <a:solidFill>
                  <a:schemeClr val="tx1"/>
                </a:solidFill>
                <a:latin typeface="Times New Roman" pitchFamily="18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&lt;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</a:rPr>
              <a:t>Т</a:t>
            </a:r>
            <a:r>
              <a:rPr lang="ru-RU" sz="2400" baseline="-25000" dirty="0">
                <a:solidFill>
                  <a:schemeClr val="tx1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9270" name="Line 54"/>
          <p:cNvSpPr>
            <a:spLocks noChangeShapeType="1"/>
          </p:cNvSpPr>
          <p:nvPr/>
        </p:nvSpPr>
        <p:spPr bwMode="auto">
          <a:xfrm>
            <a:off x="2895600" y="3505200"/>
            <a:ext cx="5715000" cy="1588"/>
          </a:xfrm>
          <a:prstGeom prst="line">
            <a:avLst/>
          </a:prstGeom>
          <a:noFill/>
          <a:ln w="507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71" name="Line 55"/>
          <p:cNvSpPr>
            <a:spLocks noChangeShapeType="1"/>
          </p:cNvSpPr>
          <p:nvPr/>
        </p:nvSpPr>
        <p:spPr bwMode="auto">
          <a:xfrm>
            <a:off x="2895600" y="4800600"/>
            <a:ext cx="1143000" cy="1588"/>
          </a:xfrm>
          <a:prstGeom prst="line">
            <a:avLst/>
          </a:prstGeom>
          <a:noFill/>
          <a:ln w="507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72" name="Line 56"/>
          <p:cNvSpPr>
            <a:spLocks noChangeShapeType="1"/>
          </p:cNvSpPr>
          <p:nvPr/>
        </p:nvSpPr>
        <p:spPr bwMode="auto">
          <a:xfrm>
            <a:off x="7315200" y="4800600"/>
            <a:ext cx="1295400" cy="1588"/>
          </a:xfrm>
          <a:prstGeom prst="line">
            <a:avLst/>
          </a:prstGeom>
          <a:noFill/>
          <a:ln w="507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73" name="Freeform 57"/>
          <p:cNvSpPr>
            <a:spLocks noChangeArrowheads="1"/>
          </p:cNvSpPr>
          <p:nvPr/>
        </p:nvSpPr>
        <p:spPr bwMode="auto">
          <a:xfrm flipH="1">
            <a:off x="6858000" y="4724400"/>
            <a:ext cx="76200" cy="914400"/>
          </a:xfrm>
          <a:custGeom>
            <a:avLst/>
            <a:gdLst>
              <a:gd name="G0" fmla="+- 65488 0 0"/>
              <a:gd name="G1" fmla="+- 1 0 0"/>
              <a:gd name="G2" fmla="+- 1 0 0"/>
              <a:gd name="G3" fmla="+- 1 0 0"/>
              <a:gd name="G4" fmla="*/ 1 24577 2"/>
              <a:gd name="G5" fmla="+- 1 0 0"/>
              <a:gd name="G6" fmla="+- 1 0 0"/>
              <a:gd name="T0" fmla="*/ 0 w 104"/>
              <a:gd name="T1" fmla="*/ 0 h 912"/>
              <a:gd name="T2" fmla="*/ 2147483647 w 104"/>
              <a:gd name="T3" fmla="*/ 2147483647 h 912"/>
              <a:gd name="T4" fmla="*/ 2147483647 w 104"/>
              <a:gd name="T5" fmla="*/ 214748364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912">
                <a:moveTo>
                  <a:pt x="0" y="0"/>
                </a:moveTo>
                <a:cubicBezTo>
                  <a:pt x="44" y="92"/>
                  <a:pt x="88" y="184"/>
                  <a:pt x="96" y="336"/>
                </a:cubicBezTo>
                <a:cubicBezTo>
                  <a:pt x="104" y="488"/>
                  <a:pt x="48" y="856"/>
                  <a:pt x="48" y="912"/>
                </a:cubicBezTo>
              </a:path>
            </a:pathLst>
          </a:custGeom>
          <a:noFill/>
          <a:ln w="9360" cap="flat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74" name="Line 58"/>
          <p:cNvSpPr>
            <a:spLocks noChangeShapeType="1"/>
          </p:cNvSpPr>
          <p:nvPr/>
        </p:nvSpPr>
        <p:spPr bwMode="auto">
          <a:xfrm flipV="1">
            <a:off x="6934200" y="4552950"/>
            <a:ext cx="76200" cy="190500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75" name="Line 59"/>
          <p:cNvSpPr>
            <a:spLocks noChangeShapeType="1"/>
          </p:cNvSpPr>
          <p:nvPr/>
        </p:nvSpPr>
        <p:spPr bwMode="auto">
          <a:xfrm>
            <a:off x="7696200" y="2667000"/>
            <a:ext cx="1588" cy="762000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" name="Line 25"/>
          <p:cNvSpPr>
            <a:spLocks noChangeShapeType="1"/>
          </p:cNvSpPr>
          <p:nvPr/>
        </p:nvSpPr>
        <p:spPr bwMode="auto">
          <a:xfrm flipV="1">
            <a:off x="6156176" y="4149080"/>
            <a:ext cx="1588" cy="1512168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8734425" y="6399212"/>
            <a:ext cx="40957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2EF1187-315A-4F3E-AD56-3A43199F6F00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ru-RU" sz="2400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835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7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Математическая модель:</a:t>
            </a:r>
          </a:p>
          <a:p>
            <a:pPr algn="ctr" hangingPunct="1">
              <a:lnSpc>
                <a:spcPct val="7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уравнение теплопроводности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>  </a:t>
            </a:r>
            <a:endParaRPr lang="ru-RU" sz="3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6143636" y="1428736"/>
          <a:ext cx="1714512" cy="1060450"/>
        </p:xfrm>
        <a:graphic>
          <a:graphicData uri="http://schemas.openxmlformats.org/presentationml/2006/ole">
            <p:oleObj spid="_x0000_s10243" name="Формула" r:id="rId4" imgW="838080" imgH="482400" progId="Equation.3">
              <p:embed/>
            </p:oleObj>
          </a:graphicData>
        </a:graphic>
      </p:graphicFrame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500662" y="2571744"/>
            <a:ext cx="3643338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Уравнение теплопроводности</a:t>
            </a: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3505200" y="5791200"/>
          <a:ext cx="1600200" cy="593725"/>
        </p:xfrm>
        <a:graphic>
          <a:graphicData uri="http://schemas.openxmlformats.org/presentationml/2006/ole">
            <p:oleObj spid="_x0000_s10245" r:id="rId5" imgW="456840" imgH="259560" progId="Equation.3">
              <p:embed/>
            </p:oleObj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685800" y="5791200"/>
          <a:ext cx="1676400" cy="576263"/>
        </p:xfrm>
        <a:graphic>
          <a:graphicData uri="http://schemas.openxmlformats.org/presentationml/2006/ole">
            <p:oleObj spid="_x0000_s10246" r:id="rId6" imgW="456840" imgH="259560" progId="Equation.3">
              <p:embed/>
            </p:oleObj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6248400" y="3962400"/>
          <a:ext cx="1719263" cy="412750"/>
        </p:xfrm>
        <a:graphic>
          <a:graphicData uri="http://schemas.openxmlformats.org/presentationml/2006/ole">
            <p:oleObj spid="_x0000_s10247" r:id="rId7" imgW="456840" imgH="212400" progId="Equation.3">
              <p:embed/>
            </p:oleObj>
          </a:graphicData>
        </a:graphic>
      </p:graphicFrame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715008" y="4419600"/>
            <a:ext cx="2714644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Начальные условия</a:t>
            </a: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838200" y="2971800"/>
          <a:ext cx="3375025" cy="765175"/>
        </p:xfrm>
        <a:graphic>
          <a:graphicData uri="http://schemas.openxmlformats.org/presentationml/2006/ole">
            <p:oleObj spid="_x0000_s10249" r:id="rId8" imgW="5753903" imgH="1305107" progId="PBrush">
              <p:embed/>
            </p:oleObj>
          </a:graphicData>
        </a:graphic>
      </p:graphicFrame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990600" y="2438400"/>
            <a:ext cx="1588" cy="447675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H="1">
            <a:off x="2266950" y="1905000"/>
            <a:ext cx="419100" cy="9906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2667000" y="1905000"/>
            <a:ext cx="15240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3562350" y="2590800"/>
            <a:ext cx="419100" cy="10668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838200" y="2971800"/>
            <a:ext cx="3351213" cy="1588"/>
          </a:xfrm>
          <a:prstGeom prst="line">
            <a:avLst/>
          </a:prstGeom>
          <a:noFill/>
          <a:ln w="507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838200" y="3733800"/>
            <a:ext cx="671513" cy="1588"/>
          </a:xfrm>
          <a:prstGeom prst="line">
            <a:avLst/>
          </a:prstGeom>
          <a:noFill/>
          <a:ln w="507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3429000" y="3733800"/>
            <a:ext cx="758825" cy="1588"/>
          </a:xfrm>
          <a:prstGeom prst="line">
            <a:avLst/>
          </a:prstGeom>
          <a:noFill/>
          <a:ln w="507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4071934" y="1714488"/>
            <a:ext cx="1524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Граница 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</a:rPr>
              <a:t>L</a:t>
            </a:r>
            <a:r>
              <a:rPr lang="en-US" sz="2000" i="1" baseline="-25000" dirty="0">
                <a:solidFill>
                  <a:schemeClr val="tx1"/>
                </a:solidFill>
                <a:latin typeface="Times New Roman" pitchFamily="18" charset="0"/>
              </a:rPr>
              <a:t>1</a:t>
            </a:r>
          </a:p>
        </p:txBody>
      </p:sp>
      <p:graphicFrame>
        <p:nvGraphicFramePr>
          <p:cNvPr id="10258" name="Object 18"/>
          <p:cNvGraphicFramePr>
            <a:graphicFrameLocks noChangeAspect="1"/>
          </p:cNvGraphicFramePr>
          <p:nvPr/>
        </p:nvGraphicFramePr>
        <p:xfrm>
          <a:off x="6261100" y="5764213"/>
          <a:ext cx="1930400" cy="577850"/>
        </p:xfrm>
        <a:graphic>
          <a:graphicData uri="http://schemas.openxmlformats.org/presentationml/2006/ole">
            <p:oleObj spid="_x0000_s10258" r:id="rId9" imgW="456840" imgH="259560" progId="Equation.3">
              <p:embed/>
            </p:oleObj>
          </a:graphicData>
        </a:graphic>
      </p:graphicFrame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533400" y="1905000"/>
            <a:ext cx="13716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T</a:t>
            </a:r>
            <a:r>
              <a:rPr lang="ru-RU" sz="2000" i="1" baseline="-25000" dirty="0">
                <a:solidFill>
                  <a:schemeClr val="tx1"/>
                </a:solidFill>
                <a:latin typeface="Times New Roman" pitchFamily="18" charset="0"/>
              </a:rPr>
              <a:t>внешняя</a:t>
            </a: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3962400" y="2590800"/>
            <a:ext cx="2286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H="1">
            <a:off x="2724150" y="2286000"/>
            <a:ext cx="419100" cy="9906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4000496" y="2071678"/>
            <a:ext cx="16764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Граница 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</a:rPr>
              <a:t>L</a:t>
            </a:r>
            <a:r>
              <a:rPr lang="ru-RU" sz="2000" i="1" baseline="-250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 flipH="1">
            <a:off x="3105150" y="2286000"/>
            <a:ext cx="11049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4071934" y="2428868"/>
            <a:ext cx="1524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Граница 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</a:rPr>
              <a:t>L</a:t>
            </a:r>
            <a:r>
              <a:rPr lang="ru-RU" sz="2000" i="1" baseline="-25000" dirty="0">
                <a:solidFill>
                  <a:schemeClr val="tx1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3505200" y="4267200"/>
            <a:ext cx="1524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T</a:t>
            </a:r>
            <a:r>
              <a:rPr lang="ru-RU" sz="2000" i="1" baseline="-25000" dirty="0">
                <a:solidFill>
                  <a:schemeClr val="tx1"/>
                </a:solidFill>
                <a:latin typeface="Times New Roman" pitchFamily="18" charset="0"/>
              </a:rPr>
              <a:t>внутренняя</a:t>
            </a:r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 flipV="1">
            <a:off x="3886200" y="3714750"/>
            <a:ext cx="1588" cy="485775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1981200" y="4267200"/>
            <a:ext cx="13716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rgbClr val="FF3300"/>
                </a:solidFill>
                <a:latin typeface="Times New Roman" pitchFamily="18" charset="0"/>
              </a:rPr>
              <a:t>T</a:t>
            </a:r>
            <a:r>
              <a:rPr lang="ru-RU" sz="2000" i="1" baseline="-25000" dirty="0">
                <a:solidFill>
                  <a:srgbClr val="FF3300"/>
                </a:solidFill>
                <a:latin typeface="Times New Roman" pitchFamily="18" charset="0"/>
              </a:rPr>
              <a:t>сферы</a:t>
            </a:r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 flipV="1">
            <a:off x="2590800" y="3409950"/>
            <a:ext cx="1588" cy="952500"/>
          </a:xfrm>
          <a:prstGeom prst="line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2928926" y="5286388"/>
            <a:ext cx="3305188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Температура на границах:</a:t>
            </a:r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 flipV="1">
            <a:off x="990600" y="3714750"/>
            <a:ext cx="1588" cy="485775"/>
          </a:xfrm>
          <a:prstGeom prst="line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609600" y="4267200"/>
            <a:ext cx="1524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T</a:t>
            </a:r>
            <a:r>
              <a:rPr lang="ru-RU" sz="2000" i="1" baseline="-25000" dirty="0">
                <a:solidFill>
                  <a:schemeClr val="tx1"/>
                </a:solidFill>
                <a:latin typeface="Times New Roman" pitchFamily="18" charset="0"/>
              </a:rPr>
              <a:t>внутренняя</a:t>
            </a:r>
          </a:p>
        </p:txBody>
      </p:sp>
      <p:sp>
        <p:nvSpPr>
          <p:cNvPr id="10272" name="Line 32"/>
          <p:cNvSpPr>
            <a:spLocks noChangeShapeType="1"/>
          </p:cNvSpPr>
          <p:nvPr/>
        </p:nvSpPr>
        <p:spPr bwMode="auto">
          <a:xfrm flipH="1">
            <a:off x="1276350" y="1676400"/>
            <a:ext cx="800100" cy="198120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3" name="Line 33"/>
          <p:cNvSpPr>
            <a:spLocks noChangeShapeType="1"/>
          </p:cNvSpPr>
          <p:nvPr/>
        </p:nvSpPr>
        <p:spPr bwMode="auto">
          <a:xfrm>
            <a:off x="2057400" y="1676400"/>
            <a:ext cx="2057400" cy="1588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4071934" y="1428736"/>
            <a:ext cx="1524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Граница 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</a:rPr>
              <a:t>L</a:t>
            </a:r>
            <a:r>
              <a:rPr lang="ru-RU" sz="2000" i="1" baseline="-25000" dirty="0">
                <a:solidFill>
                  <a:schemeClr val="tx1"/>
                </a:solidFill>
                <a:latin typeface="Times New Roman" pitchFamily="18" charset="0"/>
              </a:rPr>
              <a:t>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357422" y="4572008"/>
            <a:ext cx="1714480" cy="16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437112"/>
            <a:ext cx="2428892" cy="200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37112"/>
            <a:ext cx="2214578" cy="20002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Решение задачи в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CAD/CAE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системах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3933056"/>
            <a:ext cx="442912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Окончательные результаты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1670" y="3857628"/>
            <a:ext cx="2357454" cy="664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Промежуточный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2008"/>
            <a:ext cx="223438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0" y="3857628"/>
            <a:ext cx="2143108" cy="664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Геометрическая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8734425" y="6399212"/>
            <a:ext cx="40957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2EF1187-315A-4F3E-AD56-3A43199F6F00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ru-RU" sz="24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908720"/>
            <a:ext cx="8892480" cy="290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Рисунок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772816"/>
            <a:ext cx="4032448" cy="261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Рисунок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5316" y="1772816"/>
            <a:ext cx="401968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SolidWorks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748464" y="6399212"/>
            <a:ext cx="395536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465313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участка поверхности спутника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Рисунок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5"/>
            <a:ext cx="4235628" cy="2683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3" name="Рисунок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72816"/>
            <a:ext cx="424672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SolidWorks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65313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«линзы» в толще ледяной поверхности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Рисунок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6048672" cy="392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SolidWorks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</a:t>
            </a:fld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5517232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участка поверхности спутника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4104456" cy="319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532440" y="6399212"/>
            <a:ext cx="61156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7CA8575-575D-4497-9583-03A6B467CBE8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6804" name="Рисунок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44824"/>
            <a:ext cx="383608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537321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базы данных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Рисунок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3960439" cy="335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Рисунок 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88840"/>
            <a:ext cx="3960440" cy="336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13</a:t>
            </a:fld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445224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геометрической модели и сетки конечных элементов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0114" name="Рисунок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40957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Рисунок 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628800"/>
            <a:ext cx="410527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</a:t>
            </a:fld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5666" y="5229200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температурных свойств материала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Рисунок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283165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9" name="Рисунок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204864"/>
            <a:ext cx="274206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0" name="Рисунок 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204864"/>
            <a:ext cx="309634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666" y="5445224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Задание температурных граничных условий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62" name="Рисунок 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41624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052736"/>
            <a:ext cx="3844859" cy="240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645024"/>
            <a:ext cx="340752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4653136"/>
            <a:ext cx="4355976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к расчету в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MSC.Patran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6056" y="5805264"/>
            <a:ext cx="3982278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Расчет в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MSC.Nastran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3186" name="Рисунок 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9433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7" name="Рисунок 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556791"/>
            <a:ext cx="3960440" cy="335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17</a:t>
            </a:fld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01317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Просмотр промежуточного результата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4210" name="Рисунок 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40767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1" name="Рисунок 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44824"/>
            <a:ext cx="410527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18</a:t>
            </a:fld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37321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к расчету конструкционной задачи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Рисунок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7338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Рисунок 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72816"/>
            <a:ext cx="374332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19</a:t>
            </a:fld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537321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конструкционных свойств материала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Рисунок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364907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59" name="Рисунок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980729"/>
            <a:ext cx="367045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0" name="Рисунок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01008"/>
            <a:ext cx="367240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1" name="Рисунок 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501009"/>
            <a:ext cx="367240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20</a:t>
            </a:fld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6021288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Задание конструкционных граничных условий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Рисунок 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40767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3" name="Рисунок 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72816"/>
            <a:ext cx="4104456" cy="348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21</a:t>
            </a:fld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37321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Повторная подготовка к расчету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Рисунок 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39814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Рисунок 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44824"/>
            <a:ext cx="3960440" cy="335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22</a:t>
            </a:fld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88640"/>
            <a:ext cx="905833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в системе 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MSC.Patran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373216"/>
            <a:ext cx="905833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Полученные результаты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12776"/>
            <a:ext cx="415338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8604448" y="6399212"/>
            <a:ext cx="539552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13A2C63-0125-4471-B3B2-CC25DAB7DF23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23</a:t>
            </a:fld>
            <a:endParaRPr lang="ru-RU" sz="2400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043608" y="0"/>
            <a:ext cx="8100392" cy="83819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 hangingPunct="1">
              <a:lnSpc>
                <a:spcPct val="7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Решение задачи в системе Р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atran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Nastran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 flipV="1">
            <a:off x="6732240" y="2636912"/>
            <a:ext cx="766763" cy="84137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444208" y="2780928"/>
            <a:ext cx="457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dirty="0">
                <a:solidFill>
                  <a:schemeClr val="tx1"/>
                </a:solidFill>
                <a:latin typeface="Tahoma" pitchFamily="34" charset="0"/>
              </a:rPr>
              <a:t>R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572000" y="3789040"/>
            <a:ext cx="4572000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80000"/>
              </a:lnSpc>
              <a:spcBef>
                <a:spcPts val="11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радиус кривизны поверхности линзы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641850" y="4509120"/>
            <a:ext cx="4502150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80000"/>
              </a:lnSpc>
              <a:spcBef>
                <a:spcPts val="11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расстояние между поверхностью пластины и линзой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355975" y="5157192"/>
            <a:ext cx="4788025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Моделирование производилось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для радиусов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R1=50 м, R2=40 м, R3=3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0 м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23528" y="5949280"/>
            <a:ext cx="4267200" cy="316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70000"/>
              </a:lnSpc>
              <a:spcBef>
                <a:spcPts val="10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Сетка конечных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элементов</a:t>
            </a:r>
            <a:endParaRPr lang="ru-RU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6012160" y="1916832"/>
            <a:ext cx="1516063" cy="1516063"/>
          </a:xfrm>
          <a:prstGeom prst="ellipse">
            <a:avLst/>
          </a:prstGeom>
          <a:solidFill>
            <a:srgbClr val="CFE7F5">
              <a:alpha val="0"/>
            </a:srgbClr>
          </a:solidFill>
          <a:ln w="9360" cap="sq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 flipH="1">
            <a:off x="6228184" y="980728"/>
            <a:ext cx="390148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dirty="0">
                <a:solidFill>
                  <a:schemeClr val="tx1"/>
                </a:solidFill>
                <a:latin typeface="Tahoma" pitchFamily="34" charset="0"/>
              </a:rPr>
              <a:t>H</a:t>
            </a:r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6804248" y="1484784"/>
            <a:ext cx="4762" cy="455612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H="1" flipV="1">
            <a:off x="6804248" y="1412776"/>
            <a:ext cx="14288" cy="552450"/>
          </a:xfrm>
          <a:prstGeom prst="line">
            <a:avLst/>
          </a:prstGeom>
          <a:noFill/>
          <a:ln w="9360" cap="sq">
            <a:solidFill>
              <a:srgbClr val="40458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24744"/>
            <a:ext cx="4160639" cy="87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060848"/>
            <a:ext cx="413243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996952"/>
            <a:ext cx="4176464" cy="88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05064"/>
            <a:ext cx="415338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941168"/>
            <a:ext cx="4176464" cy="85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2267744" y="980728"/>
            <a:ext cx="0" cy="4953000"/>
          </a:xfrm>
          <a:prstGeom prst="line">
            <a:avLst/>
          </a:prstGeom>
          <a:noFill/>
          <a:ln w="9360">
            <a:solidFill>
              <a:srgbClr val="40458C"/>
            </a:solidFill>
            <a:prstDash val="dashDot"/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8553450" y="6399213"/>
            <a:ext cx="590550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0D0B116-6D19-4780-A6BB-C7C4A2D51370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24</a:t>
            </a:fld>
            <a:endParaRPr lang="ru-RU" sz="2400" dirty="0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28725" y="1111250"/>
            <a:ext cx="7279150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Зависимости перемещения от радиуса и расстояния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от линзы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до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</a:rPr>
              <a:t>внешней поверхности пластины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0" y="188640"/>
            <a:ext cx="9144000" cy="56195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 hangingPunct="1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Результаты</a:t>
            </a:r>
          </a:p>
        </p:txBody>
      </p:sp>
      <p:pic>
        <p:nvPicPr>
          <p:cNvPr id="13430" name="Picture 1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584" y="2643182"/>
            <a:ext cx="899741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1" name="Text Box 2"/>
          <p:cNvSpPr txBox="1">
            <a:spLocks noChangeArrowheads="1"/>
          </p:cNvSpPr>
          <p:nvPr/>
        </p:nvSpPr>
        <p:spPr bwMode="auto">
          <a:xfrm>
            <a:off x="500034" y="2214554"/>
            <a:ext cx="321471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Случай жесткой заделки</a:t>
            </a:r>
            <a:endParaRPr lang="ru-RU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22" name="Text Box 2"/>
          <p:cNvSpPr txBox="1">
            <a:spLocks noChangeArrowheads="1"/>
          </p:cNvSpPr>
          <p:nvPr/>
        </p:nvSpPr>
        <p:spPr bwMode="auto">
          <a:xfrm>
            <a:off x="5000628" y="2214554"/>
            <a:ext cx="3429024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Случай «свободной» заделки</a:t>
            </a:r>
            <a:endParaRPr lang="ru-RU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Windows\Temp\Example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00174"/>
            <a:ext cx="5713912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4000504"/>
            <a:ext cx="4362450" cy="188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914400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Результаты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553450" y="6399213"/>
            <a:ext cx="590550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0D0B116-6D19-4780-A6BB-C7C4A2D51370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25</a:t>
            </a:fld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8572528" y="6399213"/>
            <a:ext cx="57147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54DB626-1FC2-46C2-817F-122F31372578}" type="slidenum">
              <a:rPr lang="ru-RU" sz="2400"/>
              <a:pPr hangingPunct="1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26</a:t>
            </a:fld>
            <a:endParaRPr lang="ru-RU" sz="2400" dirty="0"/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0" y="188640"/>
            <a:ext cx="9144000" cy="126406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Выводы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400" dirty="0">
              <a:solidFill>
                <a:srgbClr val="40458C"/>
              </a:solidFill>
              <a:latin typeface="Tahoma" pitchFamily="34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714349" y="1298575"/>
            <a:ext cx="7572428" cy="40956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>
              <a:solidFill>
                <a:srgbClr val="40458C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hangingPunct="1">
              <a:lnSpc>
                <a:spcPct val="100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Подтверждена гипотетическая возможность образования выпуклых дефектов за счет наличия «линзы»,  разработан вариант модели образования выпуклых дефектов на поверхности Европы </a:t>
            </a:r>
          </a:p>
          <a:p>
            <a:pPr marL="457200" indent="-457200" algn="just" hangingPunct="1">
              <a:lnSpc>
                <a:spcPct val="100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hangingPunct="1">
              <a:lnSpc>
                <a:spcPct val="100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качественная зависимость между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размерами линзы, глубиной ее залегания от поверхности 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высотой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выпуклого «купола» </a:t>
            </a:r>
          </a:p>
          <a:p>
            <a:pPr marL="457200" indent="-457200" algn="just" hangingPunct="1">
              <a:lnSpc>
                <a:spcPct val="100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hangingPunct="1">
              <a:lnSpc>
                <a:spcPct val="100000"/>
              </a:lnSpc>
              <a:buClrTx/>
              <a:buFontTx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Установлено, что рассмотренные кинематические граничные условия (заделка) не оказывают существенного влияния на высоту поднятия «купола»</a:t>
            </a:r>
            <a:endParaRPr lang="ru-RU" sz="2400" dirty="0">
              <a:solidFill>
                <a:srgbClr val="40458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1600200" y="2514600"/>
            <a:ext cx="5883275" cy="7716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473</Words>
  <Application>Microsoft Office PowerPoint</Application>
  <PresentationFormat>Экран (4:3)</PresentationFormat>
  <Paragraphs>167</Paragraphs>
  <Slides>27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Тема Office</vt:lpstr>
      <vt:lpstr>Тема Office</vt:lpstr>
      <vt:lpstr>Тема Office</vt:lpstr>
      <vt:lpstr>Тема Office</vt:lpstr>
      <vt:lpstr>Формула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МОДЕЛИРОВАНИЕ ДЕФЕКТОВ ТИПА ЛИНЗ НА ПОВЕРХНОСТИ ЕВРОПЫ</dc:title>
  <dc:creator>папа&amp;мама</dc:creator>
  <cp:lastModifiedBy>Zakhariev</cp:lastModifiedBy>
  <cp:revision>319</cp:revision>
  <cp:lastPrinted>1601-01-01T00:00:00Z</cp:lastPrinted>
  <dcterms:created xsi:type="dcterms:W3CDTF">2013-02-10T09:19:20Z</dcterms:created>
  <dcterms:modified xsi:type="dcterms:W3CDTF">2013-07-10T05:30:21Z</dcterms:modified>
</cp:coreProperties>
</file>