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70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5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87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820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69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13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048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66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312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64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098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902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007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492EA-EDC2-4554-868C-C1A3F15FB60A}" type="datetimeFigureOut">
              <a:rPr lang="ru-RU" smtClean="0"/>
              <a:pPr/>
              <a:t>14.11.12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FD74C-88D3-4260-9DBF-DBB3BBBBA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92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jpeg"/><Relationship Id="rId12" Type="http://schemas.openxmlformats.org/officeDocument/2006/relationships/image" Target="../media/image12.jpeg"/><Relationship Id="rId13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emf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4.wmf"/><Relationship Id="rId5" Type="http://schemas.openxmlformats.org/officeDocument/2006/relationships/image" Target="../media/image15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0"/>
            <a:ext cx="9067800" cy="147002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задаче 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</a:t>
            </a:r>
            <a:b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инфокоммуникационной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инфраструктуры </a:t>
            </a:r>
            <a:b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научного </a:t>
            </a:r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7800" y="266700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>
                <a:solidFill>
                  <a:srgbClr val="B80000"/>
                </a:solidFill>
              </a:rPr>
              <a:t>Шикота</a:t>
            </a:r>
            <a:r>
              <a:rPr lang="ru-RU" dirty="0" smtClean="0">
                <a:solidFill>
                  <a:srgbClr val="B80000"/>
                </a:solidFill>
              </a:rPr>
              <a:t> С.К.</a:t>
            </a:r>
            <a:endParaRPr lang="en-US" dirty="0" smtClean="0">
              <a:solidFill>
                <a:srgbClr val="B80000"/>
              </a:solidFill>
            </a:endParaRPr>
          </a:p>
          <a:p>
            <a:r>
              <a:rPr lang="ru-RU" dirty="0" smtClean="0">
                <a:solidFill>
                  <a:srgbClr val="B80000"/>
                </a:solidFill>
              </a:rPr>
              <a:t>Отдел прикладных сетевых исследований</a:t>
            </a:r>
          </a:p>
          <a:p>
            <a:r>
              <a:rPr lang="ru-RU" dirty="0" smtClean="0">
                <a:solidFill>
                  <a:srgbClr val="B80000"/>
                </a:solidFill>
              </a:rPr>
              <a:t>Научный центр РАН в Черноголовке</a:t>
            </a:r>
          </a:p>
          <a:p>
            <a:r>
              <a:rPr lang="en-US" dirty="0" smtClean="0">
                <a:solidFill>
                  <a:srgbClr val="B80000"/>
                </a:solidFill>
              </a:rPr>
              <a:t>sveta@chg.ru</a:t>
            </a:r>
            <a:endParaRPr lang="ru-RU" dirty="0">
              <a:solidFill>
                <a:srgbClr val="B800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3864" y="5029200"/>
            <a:ext cx="2030136" cy="182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924684"/>
            <a:ext cx="2057400" cy="1948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Постановка задачи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990600"/>
            <a:ext cx="8991600" cy="23622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B80000"/>
                </a:solidFill>
              </a:rPr>
              <a:t>Основные глобальные задачи: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обеспечение научных исследований современными </a:t>
            </a:r>
            <a:r>
              <a:rPr lang="ru-RU" sz="2400" dirty="0" err="1" smtClean="0">
                <a:solidFill>
                  <a:srgbClr val="B80000"/>
                </a:solidFill>
              </a:rPr>
              <a:t>инфо-коммуникационными</a:t>
            </a:r>
            <a:r>
              <a:rPr lang="ru-RU" sz="2400" dirty="0" smtClean="0">
                <a:solidFill>
                  <a:srgbClr val="B80000"/>
                </a:solidFill>
              </a:rPr>
              <a:t> технологиями и вычислительными средствами;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обеспечение научных исследований научной информацией.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19800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152400" y="3429000"/>
            <a:ext cx="89916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Основные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идеи решения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задачи: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>
                <a:solidFill>
                  <a:srgbClr val="B80000"/>
                </a:solidFill>
              </a:rPr>
              <a:t>доставить </a:t>
            </a:r>
            <a:r>
              <a:rPr lang="ru-RU" sz="2400" dirty="0" smtClean="0">
                <a:solidFill>
                  <a:srgbClr val="B80000"/>
                </a:solidFill>
              </a:rPr>
              <a:t>новые </a:t>
            </a:r>
            <a:r>
              <a:rPr lang="ru-RU" sz="2400" dirty="0" smtClean="0">
                <a:solidFill>
                  <a:srgbClr val="B80000"/>
                </a:solidFill>
              </a:rPr>
              <a:t>ИК </a:t>
            </a:r>
            <a:r>
              <a:rPr lang="ru-RU" sz="2400" dirty="0">
                <a:solidFill>
                  <a:srgbClr val="B80000"/>
                </a:solidFill>
              </a:rPr>
              <a:t>технологии и научную информацию</a:t>
            </a:r>
            <a:r>
              <a:rPr lang="ru-RU" sz="2400" noProof="0" dirty="0" smtClean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непосредственно на рабочий стол исследователя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реализовать психологический эффект непосредственного присутствия исследователя;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использовать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свободное программное обеспечение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Двунаправленность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тактики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990600"/>
            <a:ext cx="8991600" cy="23622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B80000"/>
                </a:solidFill>
              </a:rPr>
              <a:t>От конечного потребителя к решению: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потребность научного сотрудника, студента и аспиранта;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пожелания научного сотрудника к конфигурации рабочего места;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вовлечение научного сотрудника в процесс выработки требований к разрабатываемой ИКТ системе.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05159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152400" y="3429000"/>
            <a:ext cx="89916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 новых технологий к решению: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новые ИКТ технологии и СПО;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современные средства организации научной работы;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современные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средства обработки и доставки научной информации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Потребност</a:t>
            </a:r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и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и пожелания исследователя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914400"/>
            <a:ext cx="8915400" cy="1905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B80000"/>
                </a:solidFill>
              </a:rPr>
              <a:t>Научная деятельность: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эффективный доступ к актуальной научной информации;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доступ к вычислительным и визуализирующим ресурсам;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возможность обсуждения текущей научной работы.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19800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52400" y="2819400"/>
            <a:ext cx="90678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Преподавательская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деятельность: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подготовка учебных материалов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чтение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лекций и проведение семинаров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28600" y="4343400"/>
            <a:ext cx="92202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Административная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деятельность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участие в научных советах;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реферирование статей, экспертиза проектов;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решение текущих административных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вопросов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Новые ИКТ технологии и СПО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1295400"/>
            <a:ext cx="8991600" cy="16002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B80000"/>
                </a:solidFill>
              </a:rPr>
              <a:t>Стратегия внедрения новых технологий: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учет развития новых технологий;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взаимосвязь отдельных частей системы;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преемственность решений.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19800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304800" y="3505200"/>
            <a:ext cx="8991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 smtClean="0">
                <a:solidFill>
                  <a:srgbClr val="B80000"/>
                </a:solidFill>
              </a:rPr>
              <a:t>Свободное программное обеспечение (СПО)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возможность доработки ПО под собственные нужды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возможность интегрировать различное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СПО в единую систему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экономия средст</a:t>
            </a:r>
            <a:r>
              <a:rPr lang="ru-RU" sz="2400" noProof="0" dirty="0" smtClean="0">
                <a:solidFill>
                  <a:srgbClr val="B80000"/>
                </a:solidFill>
              </a:rPr>
              <a:t>в</a:t>
            </a:r>
            <a:r>
              <a:rPr lang="ru-RU" sz="2400" dirty="0" smtClean="0">
                <a:solidFill>
                  <a:srgbClr val="B80000"/>
                </a:solidFill>
              </a:rPr>
              <a:t> на лицензионных затратах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Современные средства организации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1295400"/>
            <a:ext cx="8991600" cy="160020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>
                <a:solidFill>
                  <a:srgbClr val="B80000"/>
                </a:solidFill>
              </a:rPr>
              <a:t>Грид</a:t>
            </a:r>
            <a:r>
              <a:rPr lang="ru-RU" dirty="0" smtClean="0">
                <a:solidFill>
                  <a:srgbClr val="B80000"/>
                </a:solidFill>
              </a:rPr>
              <a:t>: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открытость и защищенность;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высокое качество обслуживания;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стандартизованная среда.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19800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304800" y="2895600"/>
            <a:ext cx="8991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noProof="0" dirty="0" smtClean="0">
                <a:solidFill>
                  <a:srgbClr val="B80000"/>
                </a:solidFill>
              </a:rPr>
              <a:t>Облака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надежность и экономичность;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отсутствие высоких требований к персоналу на уровне пользователя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81000" y="4572000"/>
            <a:ext cx="8991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noProof="0" dirty="0" smtClean="0">
                <a:solidFill>
                  <a:srgbClr val="B80000"/>
                </a:solidFill>
              </a:rPr>
              <a:t>Платформы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B80000"/>
                </a:solidFill>
              </a:rPr>
              <a:t> ориентированность </a:t>
            </a:r>
            <a:r>
              <a:rPr lang="ru-RU" sz="2400" dirty="0">
                <a:solidFill>
                  <a:srgbClr val="B80000"/>
                </a:solidFill>
              </a:rPr>
              <a:t>на потребности пользователя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B80000"/>
                </a:solidFill>
              </a:rPr>
              <a:t> наличие </a:t>
            </a:r>
            <a:r>
              <a:rPr lang="ru-RU" sz="2400" dirty="0">
                <a:solidFill>
                  <a:srgbClr val="B80000"/>
                </a:solidFill>
              </a:rPr>
              <a:t>интуитивно понятного </a:t>
            </a:r>
            <a:r>
              <a:rPr lang="en-US" sz="2400" dirty="0">
                <a:solidFill>
                  <a:srgbClr val="B80000"/>
                </a:solidFill>
              </a:rPr>
              <a:t>web</a:t>
            </a:r>
            <a:r>
              <a:rPr lang="ru-RU" sz="2400" dirty="0">
                <a:solidFill>
                  <a:srgbClr val="B80000"/>
                </a:solidFill>
              </a:rPr>
              <a:t>-интерфейса</a:t>
            </a:r>
            <a:r>
              <a:rPr lang="ru-RU" sz="2400" dirty="0" smtClean="0">
                <a:solidFill>
                  <a:srgbClr val="B80000"/>
                </a:solidFill>
              </a:rPr>
              <a:t>;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возможность интеграции аппаратных ресурсов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Современные средства обработки и доставки научной информации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1295400"/>
            <a:ext cx="8991600" cy="16002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B80000"/>
                </a:solidFill>
              </a:rPr>
              <a:t>Журналы: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доступ к полным текстам традиционных научных журналов;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электронные научные журналы и архивы;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рецензирование статей.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19800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304800" y="2895600"/>
            <a:ext cx="8991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noProof="0" dirty="0" smtClean="0">
                <a:solidFill>
                  <a:srgbClr val="B80000"/>
                </a:solidFill>
              </a:rPr>
              <a:t>Предметные сети</a:t>
            </a:r>
            <a:r>
              <a:rPr lang="en-US" sz="3200" noProof="0" dirty="0" smtClean="0">
                <a:solidFill>
                  <a:srgbClr val="B80000"/>
                </a:solidFill>
              </a:rPr>
              <a:t> </a:t>
            </a:r>
            <a:r>
              <a:rPr lang="ru-RU" sz="3200" noProof="0" dirty="0" smtClean="0">
                <a:solidFill>
                  <a:srgbClr val="B80000"/>
                </a:solidFill>
              </a:rPr>
              <a:t>и платформы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Сети сообществ 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mathnet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2400" dirty="0" err="1" smtClean="0">
                <a:solidFill>
                  <a:srgbClr val="B80000"/>
                </a:solidFill>
              </a:rPr>
              <a:t>physnet</a:t>
            </a:r>
            <a:r>
              <a:rPr lang="ru-RU" sz="2400" dirty="0" smtClean="0">
                <a:solidFill>
                  <a:srgbClr val="B80000"/>
                </a:solidFill>
              </a:rPr>
              <a:t>, </a:t>
            </a:r>
            <a:r>
              <a:rPr lang="en-US" sz="2400" dirty="0" err="1" smtClean="0">
                <a:solidFill>
                  <a:srgbClr val="B80000"/>
                </a:solidFill>
              </a:rPr>
              <a:t>chemnet</a:t>
            </a:r>
            <a:r>
              <a:rPr lang="en-US" sz="2400" dirty="0" smtClean="0">
                <a:solidFill>
                  <a:srgbClr val="B80000"/>
                </a:solidFill>
              </a:rPr>
              <a:t>, …)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B80000"/>
                </a:solidFill>
              </a:rPr>
              <a:t> </a:t>
            </a:r>
            <a:r>
              <a:rPr lang="en-US" sz="2400" dirty="0" smtClean="0">
                <a:solidFill>
                  <a:srgbClr val="B80000"/>
                </a:solidFill>
              </a:rPr>
              <a:t>“</a:t>
            </a:r>
            <a:r>
              <a:rPr lang="ru-RU" sz="2400" dirty="0" smtClean="0">
                <a:solidFill>
                  <a:srgbClr val="B80000"/>
                </a:solidFill>
              </a:rPr>
              <a:t>университетский кластер</a:t>
            </a:r>
            <a:r>
              <a:rPr lang="en-US" sz="2400" dirty="0" smtClean="0">
                <a:solidFill>
                  <a:srgbClr val="B80000"/>
                </a:solidFill>
              </a:rPr>
              <a:t>”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платформы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nanohub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81000" y="4572000"/>
            <a:ext cx="8991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noProof="0" dirty="0" smtClean="0">
                <a:solidFill>
                  <a:srgbClr val="B80000"/>
                </a:solidFill>
              </a:rPr>
              <a:t>Локальные системы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доступ к внутренним ресурсам (центр, институт, лаборатория);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совместная работа научного коллектива (</a:t>
            </a:r>
            <a:r>
              <a:rPr lang="en-US" sz="2400" dirty="0" err="1" smtClean="0">
                <a:solidFill>
                  <a:srgbClr val="B80000"/>
                </a:solidFill>
              </a:rPr>
              <a:t>eGroupWare</a:t>
            </a:r>
            <a:r>
              <a:rPr lang="en-US" sz="2400" dirty="0" smtClean="0">
                <a:solidFill>
                  <a:srgbClr val="B80000"/>
                </a:solidFill>
              </a:rPr>
              <a:t>, …</a:t>
            </a:r>
            <a:r>
              <a:rPr lang="ru-RU" sz="2400" dirty="0" smtClean="0">
                <a:solidFill>
                  <a:srgbClr val="B80000"/>
                </a:solidFill>
              </a:rPr>
              <a:t>)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400" dirty="0" smtClean="0">
                <a:solidFill>
                  <a:srgbClr val="B80000"/>
                </a:solidFill>
              </a:rPr>
              <a:t> защищенность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Научный центр РАН в Черноголовке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1295400"/>
            <a:ext cx="8991600" cy="16002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B80000"/>
                </a:solidFill>
              </a:rPr>
              <a:t>Состав: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15 учреждений из 4-х отделений РАН;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 широкий спектр проводимых исследований;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2700 научных сотрудников из общего числа 4500 служащих.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19800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304800" y="2895600"/>
            <a:ext cx="8991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noProof="0" dirty="0" smtClean="0">
                <a:solidFill>
                  <a:srgbClr val="B80000"/>
                </a:solidFill>
              </a:rPr>
              <a:t>Опорная сеть </a:t>
            </a:r>
            <a:r>
              <a:rPr lang="en-US" sz="3200" noProof="0" dirty="0" err="1" smtClean="0">
                <a:solidFill>
                  <a:srgbClr val="B80000"/>
                </a:solidFill>
              </a:rPr>
              <a:t>ChANT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реализована топология оптоволоконного кольца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высокоскоростное 1-10 гигабит/сек подключение пользователей;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разделение научного и ненаучного трафика.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81000" y="4572000"/>
            <a:ext cx="8991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 smtClean="0">
                <a:solidFill>
                  <a:srgbClr val="B80000"/>
                </a:solidFill>
              </a:rPr>
              <a:t>ИКТ системы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система для проведения видео-семинаров и конференций </a:t>
            </a:r>
            <a:r>
              <a:rPr lang="ru-RU" sz="2400" dirty="0" err="1" smtClean="0">
                <a:solidFill>
                  <a:srgbClr val="B80000"/>
                </a:solidFill>
              </a:rPr>
              <a:t>ВидеоГрид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платформа для вычислительной физики «</a:t>
            </a:r>
            <a:r>
              <a:rPr lang="ru-RU" sz="2400" dirty="0" err="1" smtClean="0">
                <a:solidFill>
                  <a:srgbClr val="B80000"/>
                </a:solidFill>
              </a:rPr>
              <a:t>Компфиз</a:t>
            </a:r>
            <a:r>
              <a:rPr lang="ru-RU" sz="2400" dirty="0" smtClean="0">
                <a:solidFill>
                  <a:srgbClr val="B80000"/>
                </a:solidFill>
              </a:rPr>
              <a:t>»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библиотечная система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Сеть </a:t>
            </a:r>
            <a:r>
              <a:rPr lang="en-US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ChANT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002959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Изображение 5" descr="опора_201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38200"/>
            <a:ext cx="6116068" cy="583518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Видео </a:t>
            </a:r>
            <a:r>
              <a:rPr lang="ru-RU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Грид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19800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5"/>
          <p:cNvGrpSpPr/>
          <p:nvPr/>
        </p:nvGrpSpPr>
        <p:grpSpPr>
          <a:xfrm>
            <a:off x="838200" y="228600"/>
            <a:ext cx="7097713" cy="4724400"/>
            <a:chOff x="901700" y="1485900"/>
            <a:chExt cx="7097713" cy="4851400"/>
          </a:xfrm>
        </p:grpSpPr>
        <p:sp>
          <p:nvSpPr>
            <p:cNvPr id="7" name="Line 11"/>
            <p:cNvSpPr>
              <a:spLocks noChangeShapeType="1"/>
            </p:cNvSpPr>
            <p:nvPr/>
          </p:nvSpPr>
          <p:spPr bwMode="auto">
            <a:xfrm>
              <a:off x="1785938" y="2713038"/>
              <a:ext cx="1587" cy="1260475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12"/>
            <p:cNvSpPr>
              <a:spLocks noChangeShapeType="1"/>
            </p:cNvSpPr>
            <p:nvPr/>
          </p:nvSpPr>
          <p:spPr bwMode="auto">
            <a:xfrm flipV="1">
              <a:off x="1785938" y="1776413"/>
              <a:ext cx="539750" cy="915987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>
              <a:off x="1785938" y="3971925"/>
              <a:ext cx="539750" cy="900113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1" name="Picture 1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550" y="1939925"/>
              <a:ext cx="469900" cy="5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5338" y="2492375"/>
              <a:ext cx="469900" cy="5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3275" y="3598863"/>
              <a:ext cx="469900" cy="5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3963" y="4243388"/>
              <a:ext cx="469900" cy="5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2988" y="2278063"/>
              <a:ext cx="93345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6" name="Picture 2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0538" y="5616575"/>
              <a:ext cx="720725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7" name="Picture 2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4900" y="5610225"/>
              <a:ext cx="720725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8" name="Picture 3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938" y="5599113"/>
              <a:ext cx="720725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9" name="Picture 4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8775" y="4921250"/>
              <a:ext cx="1495425" cy="5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4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0613" y="3016250"/>
              <a:ext cx="93345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21" name="Picture 4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3313" y="3703638"/>
              <a:ext cx="93345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22" name="Picture 5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9438" y="2478088"/>
              <a:ext cx="404812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5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1813" y="3652838"/>
              <a:ext cx="404812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5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2613" y="1485900"/>
              <a:ext cx="473075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5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3000" y="2287588"/>
              <a:ext cx="473075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5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338" y="3381375"/>
              <a:ext cx="473075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Line 56"/>
            <p:cNvSpPr>
              <a:spLocks noChangeShapeType="1"/>
            </p:cNvSpPr>
            <p:nvPr/>
          </p:nvSpPr>
          <p:spPr bwMode="auto">
            <a:xfrm>
              <a:off x="2835275" y="2465388"/>
              <a:ext cx="0" cy="436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57"/>
            <p:cNvSpPr>
              <a:spLocks noChangeShapeType="1"/>
            </p:cNvSpPr>
            <p:nvPr/>
          </p:nvSpPr>
          <p:spPr bwMode="auto">
            <a:xfrm flipV="1">
              <a:off x="2478088" y="2889250"/>
              <a:ext cx="28209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58"/>
            <p:cNvSpPr>
              <a:spLocks noChangeShapeType="1"/>
            </p:cNvSpPr>
            <p:nvPr/>
          </p:nvSpPr>
          <p:spPr bwMode="auto">
            <a:xfrm>
              <a:off x="5314950" y="2900363"/>
              <a:ext cx="0" cy="27574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59"/>
            <p:cNvSpPr>
              <a:spLocks noChangeShapeType="1"/>
            </p:cNvSpPr>
            <p:nvPr/>
          </p:nvSpPr>
          <p:spPr bwMode="auto">
            <a:xfrm>
              <a:off x="2505075" y="3962400"/>
              <a:ext cx="1430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60"/>
            <p:cNvSpPr>
              <a:spLocks noChangeShapeType="1"/>
            </p:cNvSpPr>
            <p:nvPr/>
          </p:nvSpPr>
          <p:spPr bwMode="auto">
            <a:xfrm>
              <a:off x="3935413" y="3962400"/>
              <a:ext cx="0" cy="16430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61"/>
            <p:cNvSpPr>
              <a:spLocks noChangeShapeType="1"/>
            </p:cNvSpPr>
            <p:nvPr/>
          </p:nvSpPr>
          <p:spPr bwMode="auto">
            <a:xfrm>
              <a:off x="2822575" y="3962400"/>
              <a:ext cx="1588" cy="306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62"/>
            <p:cNvSpPr>
              <a:spLocks noChangeShapeType="1"/>
            </p:cNvSpPr>
            <p:nvPr/>
          </p:nvSpPr>
          <p:spPr bwMode="auto">
            <a:xfrm flipV="1">
              <a:off x="5830888" y="2597150"/>
              <a:ext cx="0" cy="3048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Line 63"/>
            <p:cNvSpPr>
              <a:spLocks noChangeShapeType="1"/>
            </p:cNvSpPr>
            <p:nvPr/>
          </p:nvSpPr>
          <p:spPr bwMode="auto">
            <a:xfrm>
              <a:off x="5818188" y="2598738"/>
              <a:ext cx="33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Line 64"/>
            <p:cNvSpPr>
              <a:spLocks noChangeShapeType="1"/>
            </p:cNvSpPr>
            <p:nvPr/>
          </p:nvSpPr>
          <p:spPr bwMode="auto">
            <a:xfrm>
              <a:off x="5838825" y="4049713"/>
              <a:ext cx="33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36" name="Picture 4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9338" y="4908550"/>
              <a:ext cx="1495425" cy="5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Line 65"/>
            <p:cNvSpPr>
              <a:spLocks noChangeShapeType="1"/>
            </p:cNvSpPr>
            <p:nvPr/>
          </p:nvSpPr>
          <p:spPr bwMode="auto">
            <a:xfrm flipV="1">
              <a:off x="3352800" y="3419475"/>
              <a:ext cx="0" cy="2185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Line 66"/>
            <p:cNvSpPr>
              <a:spLocks noChangeShapeType="1"/>
            </p:cNvSpPr>
            <p:nvPr/>
          </p:nvSpPr>
          <p:spPr bwMode="auto">
            <a:xfrm>
              <a:off x="3352800" y="3419475"/>
              <a:ext cx="28622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39" name="Picture 67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6575" y="5126038"/>
              <a:ext cx="76835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Line 71"/>
            <p:cNvSpPr>
              <a:spLocks noChangeShapeType="1"/>
            </p:cNvSpPr>
            <p:nvPr/>
          </p:nvSpPr>
          <p:spPr bwMode="auto">
            <a:xfrm flipH="1">
              <a:off x="7156450" y="2001838"/>
              <a:ext cx="12700" cy="3140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41" name="Picture 5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8338" y="4354513"/>
              <a:ext cx="473075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Line 72"/>
            <p:cNvSpPr>
              <a:spLocks noChangeShapeType="1"/>
            </p:cNvSpPr>
            <p:nvPr/>
          </p:nvSpPr>
          <p:spPr bwMode="auto">
            <a:xfrm flipH="1">
              <a:off x="7156450" y="2570163"/>
              <a:ext cx="344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Line 73"/>
            <p:cNvSpPr>
              <a:spLocks noChangeShapeType="1"/>
            </p:cNvSpPr>
            <p:nvPr/>
          </p:nvSpPr>
          <p:spPr bwMode="auto">
            <a:xfrm flipH="1">
              <a:off x="7156450" y="3630613"/>
              <a:ext cx="4111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Line 74"/>
            <p:cNvSpPr>
              <a:spLocks noChangeShapeType="1"/>
            </p:cNvSpPr>
            <p:nvPr/>
          </p:nvSpPr>
          <p:spPr bwMode="auto">
            <a:xfrm>
              <a:off x="7183438" y="5446713"/>
              <a:ext cx="0" cy="146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Line 75"/>
            <p:cNvSpPr>
              <a:spLocks noChangeShapeType="1"/>
            </p:cNvSpPr>
            <p:nvPr/>
          </p:nvSpPr>
          <p:spPr bwMode="auto">
            <a:xfrm flipH="1">
              <a:off x="3352800" y="5592763"/>
              <a:ext cx="38306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46" name="Picture 2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9975" y="5551488"/>
              <a:ext cx="720725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47" name="Text Box 76"/>
            <p:cNvSpPr txBox="1">
              <a:spLocks noChangeArrowheads="1"/>
            </p:cNvSpPr>
            <p:nvPr/>
          </p:nvSpPr>
          <p:spPr bwMode="auto">
            <a:xfrm>
              <a:off x="1736725" y="1766888"/>
              <a:ext cx="3540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9pPr>
            </a:lstStyle>
            <a:p>
              <a:pPr eaLnBrk="1" hangingPunct="1"/>
              <a:r>
                <a:rPr lang="ru-RU" sz="2400"/>
                <a:t>1</a:t>
              </a:r>
            </a:p>
          </p:txBody>
        </p:sp>
        <p:sp>
          <p:nvSpPr>
            <p:cNvPr id="48" name="Text Box 77"/>
            <p:cNvSpPr txBox="1">
              <a:spLocks noChangeArrowheads="1"/>
            </p:cNvSpPr>
            <p:nvPr/>
          </p:nvSpPr>
          <p:spPr bwMode="auto">
            <a:xfrm>
              <a:off x="1358900" y="3046413"/>
              <a:ext cx="3540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9pPr>
            </a:lstStyle>
            <a:p>
              <a:pPr eaLnBrk="1" hangingPunct="1"/>
              <a:r>
                <a:rPr lang="ru-RU" sz="2400"/>
                <a:t>2</a:t>
              </a:r>
            </a:p>
          </p:txBody>
        </p:sp>
        <p:sp>
          <p:nvSpPr>
            <p:cNvPr id="49" name="Text Box 78"/>
            <p:cNvSpPr txBox="1">
              <a:spLocks noChangeArrowheads="1"/>
            </p:cNvSpPr>
            <p:nvPr/>
          </p:nvSpPr>
          <p:spPr bwMode="auto">
            <a:xfrm>
              <a:off x="1651000" y="4424363"/>
              <a:ext cx="3540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9pPr>
            </a:lstStyle>
            <a:p>
              <a:pPr eaLnBrk="1" hangingPunct="1"/>
              <a:r>
                <a:rPr lang="ru-RU" sz="2400"/>
                <a:t>3</a:t>
              </a:r>
            </a:p>
          </p:txBody>
        </p:sp>
        <p:sp>
          <p:nvSpPr>
            <p:cNvPr id="50" name="Text Box 79"/>
            <p:cNvSpPr txBox="1">
              <a:spLocks noChangeArrowheads="1"/>
            </p:cNvSpPr>
            <p:nvPr/>
          </p:nvSpPr>
          <p:spPr bwMode="auto">
            <a:xfrm>
              <a:off x="5918200" y="4941888"/>
              <a:ext cx="3540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9pPr>
            </a:lstStyle>
            <a:p>
              <a:pPr eaLnBrk="1" hangingPunct="1"/>
              <a:r>
                <a:rPr lang="ru-RU" sz="2400"/>
                <a:t>1</a:t>
              </a:r>
            </a:p>
          </p:txBody>
        </p:sp>
        <p:sp>
          <p:nvSpPr>
            <p:cNvPr id="51" name="Text Box 81"/>
            <p:cNvSpPr txBox="1">
              <a:spLocks noChangeArrowheads="1"/>
            </p:cNvSpPr>
            <p:nvPr/>
          </p:nvSpPr>
          <p:spPr bwMode="auto">
            <a:xfrm>
              <a:off x="3459163" y="4962525"/>
              <a:ext cx="3540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9pPr>
            </a:lstStyle>
            <a:p>
              <a:pPr eaLnBrk="1" hangingPunct="1"/>
              <a:r>
                <a:rPr lang="ru-RU" sz="2400"/>
                <a:t>2</a:t>
              </a:r>
            </a:p>
          </p:txBody>
        </p:sp>
        <p:sp>
          <p:nvSpPr>
            <p:cNvPr id="52" name="Text Box 82"/>
            <p:cNvSpPr txBox="1">
              <a:spLocks noChangeArrowheads="1"/>
            </p:cNvSpPr>
            <p:nvPr/>
          </p:nvSpPr>
          <p:spPr bwMode="auto">
            <a:xfrm>
              <a:off x="4916488" y="4935538"/>
              <a:ext cx="3540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9pPr>
            </a:lstStyle>
            <a:p>
              <a:pPr eaLnBrk="1" hangingPunct="1"/>
              <a:r>
                <a:rPr lang="ru-RU" sz="2400"/>
                <a:t>3</a:t>
              </a:r>
            </a:p>
          </p:txBody>
        </p:sp>
        <p:sp>
          <p:nvSpPr>
            <p:cNvPr id="53" name="Text Box 83"/>
            <p:cNvSpPr txBox="1">
              <a:spLocks noChangeArrowheads="1"/>
            </p:cNvSpPr>
            <p:nvPr/>
          </p:nvSpPr>
          <p:spPr bwMode="auto">
            <a:xfrm>
              <a:off x="901700" y="2057400"/>
              <a:ext cx="403225" cy="2282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</a:defRPr>
              </a:lvl9pPr>
            </a:lstStyle>
            <a:p>
              <a:pPr eaLnBrk="1" hangingPunct="1"/>
              <a:r>
                <a:rPr lang="ru-RU" sz="2400" dirty="0"/>
                <a:t>Э</a:t>
              </a:r>
            </a:p>
            <a:p>
              <a:pPr eaLnBrk="1" hangingPunct="1"/>
              <a:r>
                <a:rPr lang="ru-RU" sz="2400" dirty="0"/>
                <a:t>К</a:t>
              </a:r>
            </a:p>
            <a:p>
              <a:pPr eaLnBrk="1" hangingPunct="1"/>
              <a:r>
                <a:rPr lang="ru-RU" sz="2400" dirty="0"/>
                <a:t>Р</a:t>
              </a:r>
            </a:p>
            <a:p>
              <a:pPr eaLnBrk="1" hangingPunct="1"/>
              <a:r>
                <a:rPr lang="ru-RU" sz="2400" dirty="0"/>
                <a:t>А</a:t>
              </a:r>
            </a:p>
            <a:p>
              <a:pPr eaLnBrk="1" hangingPunct="1"/>
              <a:r>
                <a:rPr lang="ru-RU" sz="2400" dirty="0"/>
                <a:t>Н</a:t>
              </a:r>
            </a:p>
            <a:p>
              <a:pPr eaLnBrk="1" hangingPunct="1"/>
              <a:r>
                <a:rPr lang="ru-RU" sz="2400" dirty="0"/>
                <a:t>ы</a:t>
              </a:r>
            </a:p>
          </p:txBody>
        </p:sp>
      </p:grpSp>
      <p:pic>
        <p:nvPicPr>
          <p:cNvPr id="55" name="Picture 11" descr="P100042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43400"/>
            <a:ext cx="2156883" cy="1617662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5" descr="IMG_477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232614"/>
            <a:ext cx="2438400" cy="1625386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5" descr="printscreen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343400"/>
            <a:ext cx="2420937" cy="171817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4K </a:t>
            </a:r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VideoWall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08687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5218112" cy="26098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0" name="Group 18"/>
          <p:cNvGrpSpPr>
            <a:grpSpLocks/>
          </p:cNvGrpSpPr>
          <p:nvPr/>
        </p:nvGrpSpPr>
        <p:grpSpPr bwMode="auto">
          <a:xfrm>
            <a:off x="6629400" y="1524000"/>
            <a:ext cx="1752600" cy="2667000"/>
            <a:chOff x="4272" y="1886"/>
            <a:chExt cx="1104" cy="1646"/>
          </a:xfrm>
        </p:grpSpPr>
        <p:pic>
          <p:nvPicPr>
            <p:cNvPr id="11" name="Picture 1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" y="1985"/>
              <a:ext cx="1100" cy="1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4274" y="1886"/>
              <a:ext cx="1102" cy="164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066800" y="4419600"/>
            <a:ext cx="3716337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r>
              <a:rPr lang="ru-RU" dirty="0"/>
              <a:t>20 мониторов 27 дюймов</a:t>
            </a:r>
          </a:p>
          <a:p>
            <a:pPr algn="ctr" eaLnBrk="0" hangingPunct="0"/>
            <a:endParaRPr lang="ru-RU" dirty="0"/>
          </a:p>
          <a:p>
            <a:pPr algn="ctr" eaLnBrk="0" hangingPunct="0"/>
            <a:r>
              <a:rPr lang="ru-RU" dirty="0"/>
              <a:t>виртуальный монитор</a:t>
            </a:r>
          </a:p>
          <a:p>
            <a:pPr algn="ctr" eaLnBrk="0" hangingPunct="0"/>
            <a:r>
              <a:rPr lang="ru-RU" dirty="0"/>
              <a:t>с общим разрешением 46 </a:t>
            </a:r>
            <a:r>
              <a:rPr lang="ru-RU" dirty="0" err="1"/>
              <a:t>Мпикс</a:t>
            </a:r>
            <a:r>
              <a:rPr lang="ru-RU" dirty="0"/>
              <a:t> </a:t>
            </a:r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>
            <a:off x="2895600" y="47244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6096000" y="4572000"/>
            <a:ext cx="27654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10</a:t>
            </a:r>
            <a:r>
              <a:rPr lang="ru-RU" dirty="0"/>
              <a:t> узлов -  640 </a:t>
            </a:r>
            <a:r>
              <a:rPr lang="ru-RU" dirty="0" err="1"/>
              <a:t>Гфлопс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+ 1 управляющий</a:t>
            </a:r>
          </a:p>
          <a:p>
            <a:pPr algn="ctr"/>
            <a:r>
              <a:rPr lang="ru-RU" dirty="0"/>
              <a:t>+ 1 запасной </a:t>
            </a: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Визуализация результата моделирования кластера 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DLA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на </a:t>
            </a:r>
            <a:r>
              <a:rPr lang="ru-RU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видеостене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19800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dla-bi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96975"/>
            <a:ext cx="7200900" cy="5410200"/>
          </a:xfrm>
          <a:prstGeom prst="rect">
            <a:avLst/>
          </a:prstGeom>
          <a:noFill/>
          <a:ln w="317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952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146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Платформа</a:t>
            </a:r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КомпФиз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Изображение 6" descr="print-hub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8" y="685800"/>
            <a:ext cx="9106268" cy="6096000"/>
          </a:xfrm>
          <a:prstGeom prst="rect">
            <a:avLst/>
          </a:prstGeom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19800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0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Интеграция (3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in1)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08687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foto-rks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00200" y="685800"/>
            <a:ext cx="6324600" cy="4343400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914400" y="5257800"/>
            <a:ext cx="72390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400" dirty="0" smtClean="0">
                <a:solidFill>
                  <a:srgbClr val="B80000"/>
                </a:solidFill>
              </a:rPr>
              <a:t> </a:t>
            </a:r>
            <a:r>
              <a:rPr lang="ru-RU" sz="2400" dirty="0" err="1" smtClean="0">
                <a:solidFill>
                  <a:srgbClr val="B80000"/>
                </a:solidFill>
              </a:rPr>
              <a:t>ВидеоГрид</a:t>
            </a:r>
            <a:r>
              <a:rPr lang="ru-RU" sz="2400" dirty="0" smtClean="0">
                <a:solidFill>
                  <a:srgbClr val="B80000"/>
                </a:solidFill>
              </a:rPr>
              <a:t> (ОПСИ, НЦЧ РАН)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Облако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noProof="0" dirty="0" smtClean="0">
                <a:solidFill>
                  <a:srgbClr val="B80000"/>
                </a:solidFill>
              </a:rPr>
              <a:t>( ОАО «Российские космические системы»)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 err="1" smtClean="0">
                <a:solidFill>
                  <a:srgbClr val="B80000"/>
                </a:solidFill>
              </a:rPr>
              <a:t>Телемедицина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1"/>
            <a:ext cx="9067800" cy="6095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Заключение и выводы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1295400"/>
            <a:ext cx="8991600" cy="16002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B80000"/>
                </a:solidFill>
              </a:rPr>
              <a:t>Плюсы: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Ориентация на конечного пользователя – предметного исследователя;</a:t>
            </a:r>
            <a:endParaRPr lang="en-US" sz="2400" dirty="0" smtClean="0">
              <a:solidFill>
                <a:srgbClr val="B8000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B80000"/>
                </a:solidFill>
              </a:rPr>
              <a:t> Новые формы организации работы лаборатории и учебной группы;</a:t>
            </a:r>
            <a:endParaRPr lang="ru-RU" sz="2400" dirty="0" smtClean="0">
              <a:solidFill>
                <a:srgbClr val="B8000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ru-RU" sz="2400" dirty="0">
                <a:solidFill>
                  <a:srgbClr val="B80000"/>
                </a:solidFill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Интеграция элементов в </a:t>
            </a:r>
            <a:r>
              <a:rPr lang="ru-RU" sz="2400" dirty="0">
                <a:solidFill>
                  <a:srgbClr val="B80000"/>
                </a:solidFill>
              </a:rPr>
              <a:t>е</a:t>
            </a:r>
            <a:r>
              <a:rPr lang="ru-RU" sz="2400" dirty="0" smtClean="0">
                <a:solidFill>
                  <a:srgbClr val="B80000"/>
                </a:solidFill>
              </a:rPr>
              <a:t>диную инфокоммуникационную систему.</a:t>
            </a:r>
            <a:endParaRPr lang="ru-RU" sz="2400" dirty="0" smtClean="0">
              <a:solidFill>
                <a:srgbClr val="B800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6034284"/>
            <a:ext cx="914400" cy="8237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Изображение 1" descr="logoscc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19800"/>
            <a:ext cx="88498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304800" y="3048000"/>
            <a:ext cx="89916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 smtClean="0">
                <a:solidFill>
                  <a:srgbClr val="B80000"/>
                </a:solidFill>
              </a:rPr>
              <a:t>Минус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ы: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rgbClr val="B80000"/>
                </a:solidFill>
              </a:rPr>
              <a:t>Неравномерность финансирования (активная работа только 3-4 мес.);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Консервативность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научной среды и ее недоверие;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Длинный цикл воспроизводства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кадров и их непредсказуемая эмиссия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B8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3047</TotalTime>
  <Words>640</Words>
  <Application>Microsoft Macintosh PowerPoint</Application>
  <PresentationFormat>Экран (4:3)</PresentationFormat>
  <Paragraphs>118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 задаче развития  инфокоммуникационной инфраструктуры  научного центра</vt:lpstr>
      <vt:lpstr>Постановка задачи</vt:lpstr>
      <vt:lpstr>Двунаправленность тактики</vt:lpstr>
      <vt:lpstr>Потребности и пожелания исследователя</vt:lpstr>
      <vt:lpstr>Новые ИКТ технологии и СПО</vt:lpstr>
      <vt:lpstr>Современные средства организации</vt:lpstr>
      <vt:lpstr>Современные средства обработки и доставки научной информации</vt:lpstr>
      <vt:lpstr>Научный центр РАН в Черноголовке</vt:lpstr>
      <vt:lpstr>Сеть ChANT</vt:lpstr>
      <vt:lpstr>Видео Грид</vt:lpstr>
      <vt:lpstr>4K VideoWall</vt:lpstr>
      <vt:lpstr>Визуализация результата моделирования кластера DLA на видеостене</vt:lpstr>
      <vt:lpstr>Платформа КомпФиз</vt:lpstr>
      <vt:lpstr>Интеграция (3in1)</vt:lpstr>
      <vt:lpstr>Заключение и выводы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 задаче развития  инфокоммуникационной инфраструктуры  научного центра</dc:title>
  <dc:creator>Lev</dc:creator>
  <cp:lastModifiedBy>Svetlana Shikota</cp:lastModifiedBy>
  <cp:revision>77</cp:revision>
  <dcterms:created xsi:type="dcterms:W3CDTF">2012-11-12T05:57:40Z</dcterms:created>
  <dcterms:modified xsi:type="dcterms:W3CDTF">2012-11-15T11:04:46Z</dcterms:modified>
</cp:coreProperties>
</file>